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7" r:id="rId5"/>
  </p:sldMasterIdLst>
  <p:notesMasterIdLst>
    <p:notesMasterId r:id="rId23"/>
  </p:notesMasterIdLst>
  <p:sldIdLst>
    <p:sldId id="256" r:id="rId6"/>
    <p:sldId id="273" r:id="rId7"/>
    <p:sldId id="278" r:id="rId8"/>
    <p:sldId id="283" r:id="rId9"/>
    <p:sldId id="285" r:id="rId10"/>
    <p:sldId id="260" r:id="rId11"/>
    <p:sldId id="266" r:id="rId12"/>
    <p:sldId id="258" r:id="rId13"/>
    <p:sldId id="290" r:id="rId14"/>
    <p:sldId id="276" r:id="rId15"/>
    <p:sldId id="271" r:id="rId16"/>
    <p:sldId id="284" r:id="rId17"/>
    <p:sldId id="288" r:id="rId18"/>
    <p:sldId id="286" r:id="rId19"/>
    <p:sldId id="279" r:id="rId20"/>
    <p:sldId id="277" r:id="rId21"/>
    <p:sldId id="281" r:id="rId22"/>
  </p:sldIdLst>
  <p:sldSz cx="12192000" cy="6858000"/>
  <p:notesSz cx="6950075"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84" userDrawn="1">
          <p15:clr>
            <a:srgbClr val="A4A3A4"/>
          </p15:clr>
        </p15:guide>
        <p15:guide id="3" pos="528" userDrawn="1">
          <p15:clr>
            <a:srgbClr val="A4A3A4"/>
          </p15:clr>
        </p15:guide>
        <p15:guide id="4" orient="horz" pos="216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8AC705-53A6-1296-82AF-83EE7381F818}" name="Reva Hardina" initials="RH" userId="S::reva.hardina@elca.org::bf9ed031-2d4f-425c-b3f2-82b8a675f1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95C6"/>
    <a:srgbClr val="665FDC"/>
    <a:srgbClr val="E4E4E4"/>
    <a:srgbClr val="41359D"/>
    <a:srgbClr val="C4D9B9"/>
    <a:srgbClr val="E8DFD7"/>
    <a:srgbClr val="5B8726"/>
    <a:srgbClr val="F1F1F1"/>
    <a:srgbClr val="387490"/>
    <a:srgbClr val="9CB9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A46F6FA-41EA-4170-92DB-FE1C81A9D4C4}" v="2" dt="2026-04-20T21:39:51.11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4356" autoAdjust="0"/>
  </p:normalViewPr>
  <p:slideViewPr>
    <p:cSldViewPr snapToGrid="0" showGuides="1">
      <p:cViewPr varScale="1">
        <p:scale>
          <a:sx n="53" d="100"/>
          <a:sy n="53" d="100"/>
        </p:scale>
        <p:origin x="1530" y="45"/>
      </p:cViewPr>
      <p:guideLst>
        <p:guide orient="horz" pos="984"/>
        <p:guide pos="528"/>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58F70BE9-4219-4D0F-B2B3-D8908200C01B}" type="datetimeFigureOut">
              <a:rPr lang="en-US" smtClean="0"/>
              <a:t>4/22/2026</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B9E2A349-5332-47A2-A6DD-30A5FF1C8A85}" type="slidenum">
              <a:rPr lang="en-US" smtClean="0"/>
              <a:t>‹#›</a:t>
            </a:fld>
            <a:endParaRPr lang="en-US"/>
          </a:p>
        </p:txBody>
      </p:sp>
    </p:spTree>
    <p:extLst>
      <p:ext uri="{BB962C8B-B14F-4D97-AF65-F5344CB8AC3E}">
        <p14:creationId xmlns:p14="http://schemas.microsoft.com/office/powerpoint/2010/main" val="1028661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elca.org/rm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sz="1800" kern="100" dirty="0">
                <a:latin typeface="Aptos" panose="020B0004020202020204" pitchFamily="34" charset="0"/>
                <a:ea typeface="Aptos" panose="020B0004020202020204" pitchFamily="34" charset="0"/>
                <a:cs typeface="Times New Roman" panose="02020603050405020304" pitchFamily="18" charset="0"/>
              </a:rPr>
              <a:t>2 minutes: Introduce yourself, and offer thanks for the invitation to be at the assembly. Talk about your background, etc.</a:t>
            </a:r>
          </a:p>
        </p:txBody>
      </p:sp>
      <p:sp>
        <p:nvSpPr>
          <p:cNvPr id="4" name="Slide Number Placeholder 3"/>
          <p:cNvSpPr>
            <a:spLocks noGrp="1"/>
          </p:cNvSpPr>
          <p:nvPr>
            <p:ph type="sldNum" sz="quarter" idx="5"/>
          </p:nvPr>
        </p:nvSpPr>
        <p:spPr/>
        <p:txBody>
          <a:bodyPr/>
          <a:lstStyle/>
          <a:p>
            <a:fld id="{B9E2A349-5332-47A2-A6DD-30A5FF1C8A85}" type="slidenum">
              <a:rPr lang="en-US" smtClean="0"/>
              <a:t>1</a:t>
            </a:fld>
            <a:endParaRPr lang="en-US"/>
          </a:p>
        </p:txBody>
      </p:sp>
    </p:spTree>
    <p:extLst>
      <p:ext uri="{BB962C8B-B14F-4D97-AF65-F5344CB8AC3E}">
        <p14:creationId xmlns:p14="http://schemas.microsoft.com/office/powerpoint/2010/main" val="3136162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89A113-08C1-6C3C-6FEE-C94D05887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22DA3A-2374-513A-6067-A85DAA3FD8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C04078-FF3E-33FF-1F05-91B8667A2003}"/>
              </a:ext>
            </a:extLst>
          </p:cNvPr>
          <p:cNvSpPr>
            <a:spLocks noGrp="1"/>
          </p:cNvSpPr>
          <p:nvPr>
            <p:ph type="body" idx="1"/>
          </p:nvPr>
        </p:nvSpPr>
        <p:spPr/>
        <p:txBody>
          <a:bodyPr/>
          <a:lstStyle/>
          <a:p>
            <a:r>
              <a:rPr lang="en-US" dirty="0"/>
              <a:t>And now, I would like to introduce our presiding bishop, Yehiel Curry, and share his first synod assembly video with you. From the West Coast to the East Coast of the United States to the Holy Land, Bishop Curry explores the importance of being a connected church in God’s kingdom, knowing that we are stronger together than alone.</a:t>
            </a:r>
          </a:p>
          <a:p>
            <a:r>
              <a:rPr lang="en-US" dirty="0"/>
              <a:t> </a:t>
            </a:r>
          </a:p>
          <a:p>
            <a:r>
              <a:rPr lang="en-US" dirty="0"/>
              <a:t>I hope you enjoy the video. [</a:t>
            </a:r>
            <a:r>
              <a:rPr lang="en-US" b="1" dirty="0"/>
              <a:t>PLAY VIDEO</a:t>
            </a:r>
            <a:r>
              <a:rPr lang="en-US" dirty="0"/>
              <a:t>]​</a:t>
            </a:r>
          </a:p>
        </p:txBody>
      </p:sp>
      <p:sp>
        <p:nvSpPr>
          <p:cNvPr id="4" name="Slide Number Placeholder 3">
            <a:extLst>
              <a:ext uri="{FF2B5EF4-FFF2-40B4-BE49-F238E27FC236}">
                <a16:creationId xmlns:a16="http://schemas.microsoft.com/office/drawing/2014/main" id="{F8D7B047-55EF-3AC2-4D8D-6EEBD515349E}"/>
              </a:ext>
            </a:extLst>
          </p:cNvPr>
          <p:cNvSpPr>
            <a:spLocks noGrp="1"/>
          </p:cNvSpPr>
          <p:nvPr>
            <p:ph type="sldNum" sz="quarter" idx="5"/>
          </p:nvPr>
        </p:nvSpPr>
        <p:spPr/>
        <p:txBody>
          <a:bodyPr/>
          <a:lstStyle/>
          <a:p>
            <a:fld id="{B9E2A349-5332-47A2-A6DD-30A5FF1C8A85}" type="slidenum">
              <a:rPr lang="en-US" smtClean="0"/>
              <a:t>10</a:t>
            </a:fld>
            <a:endParaRPr lang="en-US"/>
          </a:p>
        </p:txBody>
      </p:sp>
    </p:spTree>
    <p:extLst>
      <p:ext uri="{BB962C8B-B14F-4D97-AF65-F5344CB8AC3E}">
        <p14:creationId xmlns:p14="http://schemas.microsoft.com/office/powerpoint/2010/main" val="17059059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generosity helps us share God’s love right here at home and throughout the world. You are not only a part of your congregation and synod — you are also part of a national church that works across the country, in the Caribbean, and around the world in the service of our neighbors.</a:t>
            </a:r>
          </a:p>
          <a:p>
            <a:r>
              <a:rPr lang="en-US" dirty="0"/>
              <a:t>​</a:t>
            </a:r>
            <a:br>
              <a:rPr lang="en-US" dirty="0"/>
            </a:br>
            <a:r>
              <a:rPr lang="en-US" dirty="0"/>
              <a:t>Together as the ELCA, we envision a world experiencing the difference God’s grace and love in Christ make for all people and creation. This is the ELCA’s vision, and I invite you to connect with Lutherans and non-Lutherans alike as we work toward this vision together.</a:t>
            </a:r>
          </a:p>
          <a:p>
            <a:r>
              <a:rPr lang="en-US" dirty="0"/>
              <a:t> </a:t>
            </a:r>
          </a:p>
          <a:p>
            <a:r>
              <a:rPr lang="en-US" dirty="0"/>
              <a:t>Thank you.</a:t>
            </a:r>
          </a:p>
        </p:txBody>
      </p:sp>
      <p:sp>
        <p:nvSpPr>
          <p:cNvPr id="4" name="Slide Number Placeholder 3"/>
          <p:cNvSpPr>
            <a:spLocks noGrp="1"/>
          </p:cNvSpPr>
          <p:nvPr>
            <p:ph type="sldNum" sz="quarter" idx="5"/>
          </p:nvPr>
        </p:nvSpPr>
        <p:spPr/>
        <p:txBody>
          <a:bodyPr/>
          <a:lstStyle/>
          <a:p>
            <a:fld id="{B9E2A349-5332-47A2-A6DD-30A5FF1C8A85}" type="slidenum">
              <a:rPr lang="en-US" smtClean="0"/>
              <a:t>11</a:t>
            </a:fld>
            <a:endParaRPr lang="en-US"/>
          </a:p>
        </p:txBody>
      </p:sp>
    </p:spTree>
    <p:extLst>
      <p:ext uri="{BB962C8B-B14F-4D97-AF65-F5344CB8AC3E}">
        <p14:creationId xmlns:p14="http://schemas.microsoft.com/office/powerpoint/2010/main" val="4180202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some push back – why do we do land acknowledgments and land back</a:t>
            </a:r>
          </a:p>
          <a:p>
            <a:endParaRPr lang="en-US" dirty="0"/>
          </a:p>
          <a:p>
            <a:r>
              <a:rPr lang="en-US" dirty="0"/>
              <a:t>In the high desert of the Navajo Nation, community is built one relationship at a time. For more than 70 years, the Navajo Evangelical Lutheran Mission has walked alongside the people of Rock Point, Arizona — not as outsiders but as neighbors.</a:t>
            </a:r>
          </a:p>
          <a:p>
            <a:r>
              <a:rPr lang="en-US" dirty="0"/>
              <a:t> </a:t>
            </a:r>
          </a:p>
          <a:p>
            <a:r>
              <a:rPr lang="en-US" dirty="0"/>
              <a:t>Here, access to basics many of us take for granted is not guaranteed. Some families still travel miles each week just to collect water. In response, the mission opened its well, offering water freely to anyone who needs it. That same spirit of care shows up in hot meals shared daily, food distributed to families, and a small school where Navajo children are nurtured, taught, and encouraged to dream.</a:t>
            </a:r>
          </a:p>
          <a:p>
            <a:r>
              <a:rPr lang="en-US" dirty="0"/>
              <a:t> </a:t>
            </a:r>
          </a:p>
          <a:p>
            <a:r>
              <a:rPr lang="en-US" dirty="0"/>
              <a:t>This ministry is led by Navajo leaders, shaped by Navajo culture, and rooted deeply in the community it serves. It is a living example of what it means to be a connected church — listening first, responding with humility, and serving with love.</a:t>
            </a:r>
          </a:p>
          <a:p>
            <a:r>
              <a:rPr lang="en-US" dirty="0"/>
              <a:t> </a:t>
            </a:r>
          </a:p>
          <a:p>
            <a:r>
              <a:rPr lang="en-US" dirty="0"/>
              <a:t>When you give to the ELCA, your generosity makes such ministries possible — connecting Christ’s love to real needs, real people and real hope, right where they are.</a:t>
            </a:r>
          </a:p>
        </p:txBody>
      </p:sp>
      <p:sp>
        <p:nvSpPr>
          <p:cNvPr id="4" name="Slide Number Placeholder 3"/>
          <p:cNvSpPr>
            <a:spLocks noGrp="1"/>
          </p:cNvSpPr>
          <p:nvPr>
            <p:ph type="sldNum" sz="quarter" idx="5"/>
          </p:nvPr>
        </p:nvSpPr>
        <p:spPr/>
        <p:txBody>
          <a:bodyPr/>
          <a:lstStyle/>
          <a:p>
            <a:fld id="{B9E2A349-5332-47A2-A6DD-30A5FF1C8A85}" type="slidenum">
              <a:rPr lang="en-US" smtClean="0"/>
              <a:t>12</a:t>
            </a:fld>
            <a:endParaRPr lang="en-US"/>
          </a:p>
        </p:txBody>
      </p:sp>
    </p:spTree>
    <p:extLst>
      <p:ext uri="{BB962C8B-B14F-4D97-AF65-F5344CB8AC3E}">
        <p14:creationId xmlns:p14="http://schemas.microsoft.com/office/powerpoint/2010/main" val="407065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9913E-2943-3486-CE9C-A30B75E65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8679FD-AEB1-76F5-C7C5-1768C0FE7C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B6BD4E-EB56-1291-0C10-1779B84035AB}"/>
              </a:ext>
            </a:extLst>
          </p:cNvPr>
          <p:cNvSpPr>
            <a:spLocks noGrp="1"/>
          </p:cNvSpPr>
          <p:nvPr>
            <p:ph type="body" idx="1"/>
          </p:nvPr>
        </p:nvSpPr>
        <p:spPr/>
        <p:txBody>
          <a:bodyPr/>
          <a:lstStyle/>
          <a:p>
            <a:r>
              <a:rPr lang="en-US" dirty="0"/>
              <a:t>What you see here is more than a worship service. It’s a living example of our church showing up where we are needed most. Just steps from the University of Puerto Rico, Nuestro Casa para Todos (“Our House for All”) has become a place of refuge, relationship, and renewal for students and neighbors alike.</a:t>
            </a:r>
          </a:p>
          <a:p>
            <a:r>
              <a:rPr lang="en-US" dirty="0"/>
              <a:t> </a:t>
            </a:r>
          </a:p>
          <a:p>
            <a:r>
              <a:rPr lang="en-US" dirty="0"/>
              <a:t>This ministry was born when an unused church building was reopened with a simple invitation: come as you are. University students began gathering for shared meals, conversation, music, and prayer. Many arrived carrying stress, uncertainty, or distance from the church. What they found was a community that listens, welcomes without judgment, and stays present late into the evening when support is hardest to find.</a:t>
            </a:r>
          </a:p>
          <a:p>
            <a:r>
              <a:rPr lang="en-US" dirty="0"/>
              <a:t> </a:t>
            </a:r>
          </a:p>
          <a:p>
            <a:r>
              <a:rPr lang="en-US" dirty="0"/>
              <a:t>Led by the Caribbean Synod, this ministry also serves the wider community, hosting workshops, offering basic necessities, accompanying immigrants, and creating space for honest dialogue and healing. Worship here reflects Lutheran tradition while embracing creativity and inclusion.</a:t>
            </a:r>
          </a:p>
          <a:p>
            <a:r>
              <a:rPr lang="en-US" dirty="0"/>
              <a:t> </a:t>
            </a:r>
          </a:p>
          <a:p>
            <a:r>
              <a:rPr lang="en-US" dirty="0"/>
              <a:t>When you give to the ELCA, your generosity helps make ministries like this possible — connecting faith to real lives, supporting students and neighbors, and opening wide church doors to all who are seeking belonging, hope, and grace.</a:t>
            </a:r>
          </a:p>
        </p:txBody>
      </p:sp>
      <p:sp>
        <p:nvSpPr>
          <p:cNvPr id="4" name="Slide Number Placeholder 3">
            <a:extLst>
              <a:ext uri="{FF2B5EF4-FFF2-40B4-BE49-F238E27FC236}">
                <a16:creationId xmlns:a16="http://schemas.microsoft.com/office/drawing/2014/main" id="{D93AB023-892B-A139-AA90-11AA90960406}"/>
              </a:ext>
            </a:extLst>
          </p:cNvPr>
          <p:cNvSpPr>
            <a:spLocks noGrp="1"/>
          </p:cNvSpPr>
          <p:nvPr>
            <p:ph type="sldNum" sz="quarter" idx="5"/>
          </p:nvPr>
        </p:nvSpPr>
        <p:spPr/>
        <p:txBody>
          <a:bodyPr/>
          <a:lstStyle/>
          <a:p>
            <a:fld id="{B9E2A349-5332-47A2-A6DD-30A5FF1C8A85}" type="slidenum">
              <a:rPr lang="en-US" smtClean="0"/>
              <a:t>13</a:t>
            </a:fld>
            <a:endParaRPr lang="en-US"/>
          </a:p>
        </p:txBody>
      </p:sp>
    </p:spTree>
    <p:extLst>
      <p:ext uri="{BB962C8B-B14F-4D97-AF65-F5344CB8AC3E}">
        <p14:creationId xmlns:p14="http://schemas.microsoft.com/office/powerpoint/2010/main" val="774982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7C5408-FA54-0A80-63D1-D6458D8E3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5FDA4-A9AA-1956-3D54-B1B67E81EB4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88BBD8-0915-557F-70E7-9A6DE56E4EF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Magali Sánchez‑Hall’s story is one of courage, community, and the quiet power of accompaniment. Years ago, she arrived at Trinity Lutheran Church in Brooklyn as a survivor — an immigrant without legal status and single mother seeking safety after escaping abuse. What she found there was more than shelter. She found a church that listened, believed in her, and walked with her through every step of healing.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Through ELCA Latino Ministries and the leadership of the Rev. Hector Carrasquillo, Magali was invited not only to receive care but also to lead. She volunteered, taught, organized, and discovered gifts she didn’t yet know she had. When fear returned, the church remained, answering late‑night calls, offering prayer, and reminding her of her worth and her light.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support of this ministry, Magali rebuilt her life, pursued an education, and became a scholar and advocate for environmental and social justice. Today, she credits the ELCA community that saw not a victim but a future leader.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you give to the ELCA, your generosity helps create ministries like this — places of refuge, empowerment, and transformation, where lives are restored and light is set free to shine.</a:t>
            </a:r>
          </a:p>
        </p:txBody>
      </p:sp>
      <p:sp>
        <p:nvSpPr>
          <p:cNvPr id="4" name="Slide Number Placeholder 3">
            <a:extLst>
              <a:ext uri="{FF2B5EF4-FFF2-40B4-BE49-F238E27FC236}">
                <a16:creationId xmlns:a16="http://schemas.microsoft.com/office/drawing/2014/main" id="{C292DBE0-3AEA-30CF-3589-1FE56B764454}"/>
              </a:ext>
            </a:extLst>
          </p:cNvPr>
          <p:cNvSpPr>
            <a:spLocks noGrp="1"/>
          </p:cNvSpPr>
          <p:nvPr>
            <p:ph type="sldNum" sz="quarter" idx="5"/>
          </p:nvPr>
        </p:nvSpPr>
        <p:spPr/>
        <p:txBody>
          <a:bodyPr/>
          <a:lstStyle/>
          <a:p>
            <a:fld id="{B9E2A349-5332-47A2-A6DD-30A5FF1C8A85}" type="slidenum">
              <a:rPr lang="en-US" smtClean="0"/>
              <a:t>14</a:t>
            </a:fld>
            <a:endParaRPr lang="en-US"/>
          </a:p>
        </p:txBody>
      </p:sp>
    </p:spTree>
    <p:extLst>
      <p:ext uri="{BB962C8B-B14F-4D97-AF65-F5344CB8AC3E}">
        <p14:creationId xmlns:p14="http://schemas.microsoft.com/office/powerpoint/2010/main" val="1135402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 from across the ELCA are invited to gather for renewal, learning, and connection at the Rostered Ministers Gathering July 6-9 in Indianapolis. This gathering is for all ELCA deacons, pastors, bishops, and candidates approved for call, offering them a rare opportunity to step away from daily demands and reconnect with one another and with God.</a:t>
            </a:r>
          </a:p>
          <a:p>
            <a:endParaRPr lang="en-US" dirty="0"/>
          </a:p>
          <a:p>
            <a:r>
              <a:rPr lang="en-US" dirty="0"/>
              <a:t>The 2026 theme, “Woven Together,” centers on the ties that bind us as leaders in Christ’s church. Each day focuses on a different thread of our shared calling: woven together with God, for creation, as community, and as rostered ministers.</a:t>
            </a:r>
          </a:p>
          <a:p>
            <a:endParaRPr lang="en-US" dirty="0"/>
          </a:p>
          <a:p>
            <a:r>
              <a:rPr lang="en-US" dirty="0"/>
              <a:t>Planned programming includes daily worship, keynote speakers, workshops, small groups, and affinity groups designed to equip, connect, and renew leaders for ministry today.</a:t>
            </a:r>
          </a:p>
          <a:p>
            <a:endParaRPr lang="en-US" dirty="0"/>
          </a:p>
          <a:p>
            <a:r>
              <a:rPr lang="en-US" dirty="0"/>
              <a:t>Visit </a:t>
            </a:r>
            <a:r>
              <a:rPr lang="en-US" b="1" u="sng" dirty="0">
                <a:hlinkClick r:id="rId3" tooltip="http://www.elca.org/rmg"/>
              </a:rPr>
              <a:t>ELCA.org/rmg</a:t>
            </a:r>
            <a:r>
              <a:rPr lang="en-US" dirty="0"/>
              <a:t> to learn more, view the event schedule and full slate of presenters, and register.</a:t>
            </a:r>
          </a:p>
          <a:p>
            <a:endParaRPr lang="en-US" dirty="0"/>
          </a:p>
          <a:p>
            <a:r>
              <a:rPr lang="en-US" dirty="0"/>
              <a:t>ELCA congregations, </a:t>
            </a:r>
            <a:r>
              <a:rPr lang="en-US" b="1" dirty="0"/>
              <a:t>thank you</a:t>
            </a:r>
            <a:r>
              <a:rPr lang="en-US" dirty="0"/>
              <a:t> for supporting your ministers’ efforts to grow in faith and leadership, so they can continue serving the call God has placed in front of them.</a:t>
            </a:r>
          </a:p>
        </p:txBody>
      </p:sp>
      <p:sp>
        <p:nvSpPr>
          <p:cNvPr id="4" name="Slide Number Placeholder 3"/>
          <p:cNvSpPr>
            <a:spLocks noGrp="1"/>
          </p:cNvSpPr>
          <p:nvPr>
            <p:ph type="sldNum" sz="quarter" idx="5"/>
          </p:nvPr>
        </p:nvSpPr>
        <p:spPr/>
        <p:txBody>
          <a:bodyPr/>
          <a:lstStyle/>
          <a:p>
            <a:fld id="{B9E2A349-5332-47A2-A6DD-30A5FF1C8A85}" type="slidenum">
              <a:rPr lang="en-US" smtClean="0"/>
              <a:t>15</a:t>
            </a:fld>
            <a:endParaRPr lang="en-US"/>
          </a:p>
        </p:txBody>
      </p:sp>
    </p:spTree>
    <p:extLst>
      <p:ext uri="{BB962C8B-B14F-4D97-AF65-F5344CB8AC3E}">
        <p14:creationId xmlns:p14="http://schemas.microsoft.com/office/powerpoint/2010/main" val="2212972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2025 ELCA Churchwide assembly adopted the social statement </a:t>
            </a:r>
            <a:r>
              <a:rPr lang="en-US" i="1" dirty="0"/>
              <a:t>Faith and Civic Life: Seeking the Well-being of All</a:t>
            </a:r>
            <a:r>
              <a:rPr lang="en-US" dirty="0"/>
              <a:t>. This was the result of a five-year deliberative process that involved hearing from members across the ELCA. This new social teaching sets forth broad theological, ethical, political, and social insights that address questions about, and obstacles to, the flourishing of civic life today.</a:t>
            </a:r>
          </a:p>
          <a:p>
            <a:r>
              <a:rPr lang="en-US" dirty="0"/>
              <a:t> </a:t>
            </a:r>
          </a:p>
          <a:p>
            <a:r>
              <a:rPr lang="en-US" dirty="0"/>
              <a:t>Sections of the social statement explore the nature of power, religious liberty, Christian vocation, law and gospel in relation to society, and the U.S. constitutional form of government. It affirms the biblical insight that civic engagement is a way to participate in God’s work of fostering well-being and offers a constructive proposal for the relationship between religious organizations and government. We invite you to consider using the accompanying study guide with your congregation or small group. The social statement and study guide can be found at ELCA.org/</a:t>
            </a:r>
            <a:r>
              <a:rPr lang="en-US" dirty="0" err="1"/>
              <a:t>CivicsAndFaith</a:t>
            </a:r>
            <a:r>
              <a:rPr lang="en-US" dirty="0"/>
              <a:t>.</a:t>
            </a:r>
          </a:p>
          <a:p>
            <a:endParaRPr lang="en-US" dirty="0"/>
          </a:p>
          <a:p>
            <a:r>
              <a:rPr lang="en-US" dirty="0"/>
              <a:t>Laurie Jungling is talking about this</a:t>
            </a:r>
          </a:p>
        </p:txBody>
      </p:sp>
      <p:sp>
        <p:nvSpPr>
          <p:cNvPr id="4" name="Slide Number Placeholder 3"/>
          <p:cNvSpPr>
            <a:spLocks noGrp="1"/>
          </p:cNvSpPr>
          <p:nvPr>
            <p:ph type="sldNum" sz="quarter" idx="5"/>
          </p:nvPr>
        </p:nvSpPr>
        <p:spPr/>
        <p:txBody>
          <a:bodyPr/>
          <a:lstStyle/>
          <a:p>
            <a:fld id="{B9E2A349-5332-47A2-A6DD-30A5FF1C8A85}" type="slidenum">
              <a:rPr lang="en-US" smtClean="0"/>
              <a:t>16</a:t>
            </a:fld>
            <a:endParaRPr lang="en-US"/>
          </a:p>
        </p:txBody>
      </p:sp>
    </p:spTree>
    <p:extLst>
      <p:ext uri="{BB962C8B-B14F-4D97-AF65-F5344CB8AC3E}">
        <p14:creationId xmlns:p14="http://schemas.microsoft.com/office/powerpoint/2010/main" val="1493090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Before we continue, let us pause and acknowledge that we are living in times of divisiveness, anger, and fear. Nearly two thousand years ago, the apostle Paul wrote that we are members of one body in Christ and that “if one member suffers, all suffer together with it.”</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This follows the commandment Jesus gave us during his ministry on earth: “Love one another.”</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Today, it seems difficult to love one another when we struggle to even communicate. How can we love when we harbor so much animosity toward others? How can we love those who appear to hate us for our worldview? How can we love those who are most vulnerable and are suffering more than anyone realizes?</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Jesus said that what is impossible for humans is possible for God. Let us pray then for God’s guidance. Here is a prayer from </a:t>
            </a:r>
            <a:r>
              <a:rPr lang="en-US" sz="1200" i="1" kern="1200" dirty="0">
                <a:solidFill>
                  <a:schemeClr val="tx1"/>
                </a:solidFill>
                <a:effectLst/>
                <a:latin typeface="+mn-lt"/>
                <a:ea typeface="+mn-ea"/>
                <a:cs typeface="+mn-cs"/>
              </a:rPr>
              <a:t>Evangelical Lutheran Worship</a:t>
            </a:r>
            <a:r>
              <a:rPr lang="en-US" sz="1200" kern="1200" dirty="0">
                <a:solidFill>
                  <a:schemeClr val="tx1"/>
                </a:solidFill>
                <a:effectLst/>
                <a:latin typeface="+mn-lt"/>
                <a:ea typeface="+mn-ea"/>
                <a:cs typeface="+mn-cs"/>
              </a:rPr>
              <a:t>, page 76:</a:t>
            </a:r>
          </a:p>
          <a:p>
            <a:pPr fontAlgn="base"/>
            <a:r>
              <a:rPr lang="en-US"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O God, where hearts are fearful and constricted, grant courage and hope. Where anxiety is infectious and widening, grant peace and reassurance. Where impossibilities close every door and window, grant imagination and resistance. Where distrust twists our thinking, grant healing and illumination. Where spirits are daunted and weakened, grant soaring wings and strengthened dreams. All these things we ask in the name of Jesus Christ, our Savior and Lord. Amen.</a:t>
            </a:r>
          </a:p>
        </p:txBody>
      </p:sp>
      <p:sp>
        <p:nvSpPr>
          <p:cNvPr id="4" name="Slide Number Placeholder 3"/>
          <p:cNvSpPr>
            <a:spLocks noGrp="1"/>
          </p:cNvSpPr>
          <p:nvPr>
            <p:ph type="sldNum" sz="quarter" idx="5"/>
          </p:nvPr>
        </p:nvSpPr>
        <p:spPr/>
        <p:txBody>
          <a:bodyPr/>
          <a:lstStyle/>
          <a:p>
            <a:pPr defTabSz="924916">
              <a:defRPr/>
            </a:pPr>
            <a:fld id="{B9E2A349-5332-47A2-A6DD-30A5FF1C8A85}" type="slidenum">
              <a:rPr lang="en-US">
                <a:solidFill>
                  <a:prstClr val="black"/>
                </a:solidFill>
                <a:latin typeface="Aptos" panose="02110004020202020204"/>
              </a:rPr>
              <a:pPr defTabSz="924916">
                <a:defRPr/>
              </a:pPr>
              <a:t>17</a:t>
            </a:fld>
            <a:endParaRPr lang="en-US">
              <a:solidFill>
                <a:prstClr val="black"/>
              </a:solidFill>
              <a:latin typeface="Aptos" panose="02110004020202020204"/>
            </a:endParaRPr>
          </a:p>
        </p:txBody>
      </p:sp>
    </p:spTree>
    <p:extLst>
      <p:ext uri="{BB962C8B-B14F-4D97-AF65-F5344CB8AC3E}">
        <p14:creationId xmlns:p14="http://schemas.microsoft.com/office/powerpoint/2010/main" val="3139704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F989-09BF-D639-08CF-04515EC851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2A8658-4EE4-9F57-AB45-748FD7FE3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3A6C5D-29C5-64B4-4A23-73896C170694}"/>
              </a:ext>
            </a:extLst>
          </p:cNvPr>
          <p:cNvSpPr>
            <a:spLocks noGrp="1"/>
          </p:cNvSpPr>
          <p:nvPr>
            <p:ph type="body" idx="1"/>
          </p:nvPr>
        </p:nvSpPr>
        <p:spPr/>
        <p:txBody>
          <a:bodyPr/>
          <a:lstStyle/>
          <a:p>
            <a:r>
              <a:rPr lang="en-US" dirty="0"/>
              <a:t>The ELCA is a connected church. We are a church of 2.7 million members in nearly 8,300 congregations and worshiping communities across the U.S. and in the Caribbean region. We are a church with three expressions: congregations, synods, and the churchwide organization. In each expression, we are called to boldly live out our mission in God’s world and share the good news of Jesus Christ.</a:t>
            </a:r>
          </a:p>
          <a:p>
            <a:r>
              <a:rPr lang="en-US" dirty="0"/>
              <a:t> </a:t>
            </a:r>
          </a:p>
          <a:p>
            <a:r>
              <a:rPr lang="en-US" dirty="0"/>
              <a:t>Together as one church, we are working toward the ELCA’s vision of a world experiencing the difference God’s grace and love in Christ make for all people and creation. No single expression or part of the church can realize this vision alone. We are stronger together, as one church. Though moments of division may arise through politics or external factors that can distract us from the word of God and the teachings of Christ, we must never forget that we are connected and called to love one another, to love our neighbors as ourselves.</a:t>
            </a:r>
          </a:p>
        </p:txBody>
      </p:sp>
      <p:sp>
        <p:nvSpPr>
          <p:cNvPr id="4" name="Slide Number Placeholder 3">
            <a:extLst>
              <a:ext uri="{FF2B5EF4-FFF2-40B4-BE49-F238E27FC236}">
                <a16:creationId xmlns:a16="http://schemas.microsoft.com/office/drawing/2014/main" id="{DB3F6445-EE86-E271-97ED-E7AF7C261618}"/>
              </a:ext>
            </a:extLst>
          </p:cNvPr>
          <p:cNvSpPr>
            <a:spLocks noGrp="1"/>
          </p:cNvSpPr>
          <p:nvPr>
            <p:ph type="sldNum" sz="quarter" idx="5"/>
          </p:nvPr>
        </p:nvSpPr>
        <p:spPr/>
        <p:txBody>
          <a:bodyPr/>
          <a:lstStyle/>
          <a:p>
            <a:fld id="{B9E2A349-5332-47A2-A6DD-30A5FF1C8A85}" type="slidenum">
              <a:rPr lang="en-US" smtClean="0"/>
              <a:t>2</a:t>
            </a:fld>
            <a:endParaRPr lang="en-US"/>
          </a:p>
        </p:txBody>
      </p:sp>
    </p:spTree>
    <p:extLst>
      <p:ext uri="{BB962C8B-B14F-4D97-AF65-F5344CB8AC3E}">
        <p14:creationId xmlns:p14="http://schemas.microsoft.com/office/powerpoint/2010/main" val="336098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to love and serve your neighbors is to turn faith into action by making a financial gift — an offering — to your congregation. Each year, ELCA congregations share a portion of their offerings to fund ELCA ministries in their synods and beyond. This type of sharing is called “Mission Support.” </a:t>
            </a:r>
          </a:p>
          <a:p>
            <a:r>
              <a:rPr lang="en-US" dirty="0"/>
              <a:t> </a:t>
            </a:r>
          </a:p>
          <a:p>
            <a:r>
              <a:rPr lang="en-US" dirty="0"/>
              <a:t>Through your generosity, churchwide ministries received $[</a:t>
            </a:r>
            <a:r>
              <a:rPr lang="en-US" b="1" dirty="0"/>
              <a:t>FILL IN</a:t>
            </a:r>
            <a:r>
              <a:rPr lang="en-US" dirty="0"/>
              <a:t>] in Mission Support from this synod.</a:t>
            </a:r>
          </a:p>
          <a:p>
            <a:r>
              <a:rPr lang="en-US" dirty="0"/>
              <a:t> </a:t>
            </a:r>
          </a:p>
          <a:p>
            <a:r>
              <a:rPr lang="en-US" dirty="0"/>
              <a:t>Mission Support fuels the ministry of this church and empowers people like Mary. Mary had set her sights on the ELCA Young Adults in Global Mission program since she was in confirmation.</a:t>
            </a:r>
          </a:p>
          <a:p>
            <a:endParaRPr lang="en-US" dirty="0"/>
          </a:p>
          <a:p>
            <a:r>
              <a:rPr lang="en-US" dirty="0"/>
              <a:t>The YAGM program, as it’s known, invites adults ages 21-35 into a transformative year of international service. As they walk alongside global companions, volunteers are shaped by the witness of neighbors.</a:t>
            </a:r>
          </a:p>
          <a:p>
            <a:r>
              <a:rPr lang="en-US" dirty="0"/>
              <a:t> </a:t>
            </a:r>
          </a:p>
          <a:p>
            <a:r>
              <a:rPr lang="en-US" dirty="0"/>
              <a:t>With an interest in immigration and Spanish skills, Mary was assigned to Mexico City to serve in a long-term immigration shelter. Through her YAGM year, Mary’s passion to work for justice and give dignity to all God’s children grew. She returned to the U.S. to serve as a recruiter for YAGM, giving back to a program that gave her so much.</a:t>
            </a:r>
          </a:p>
          <a:p>
            <a:endParaRPr lang="en-US" dirty="0"/>
          </a:p>
          <a:p>
            <a:r>
              <a:rPr lang="en-US" dirty="0"/>
              <a:t>Mission Support made it possible for Mary to have this experience.</a:t>
            </a:r>
          </a:p>
        </p:txBody>
      </p:sp>
      <p:sp>
        <p:nvSpPr>
          <p:cNvPr id="4" name="Slide Number Placeholder 3"/>
          <p:cNvSpPr>
            <a:spLocks noGrp="1"/>
          </p:cNvSpPr>
          <p:nvPr>
            <p:ph type="sldNum" sz="quarter" idx="5"/>
          </p:nvPr>
        </p:nvSpPr>
        <p:spPr/>
        <p:txBody>
          <a:bodyPr/>
          <a:lstStyle/>
          <a:p>
            <a:fld id="{B9E2A349-5332-47A2-A6DD-30A5FF1C8A85}" type="slidenum">
              <a:rPr lang="en-US" smtClean="0"/>
              <a:t>3</a:t>
            </a:fld>
            <a:endParaRPr lang="en-US"/>
          </a:p>
        </p:txBody>
      </p:sp>
    </p:spTree>
    <p:extLst>
      <p:ext uri="{BB962C8B-B14F-4D97-AF65-F5344CB8AC3E}">
        <p14:creationId xmlns:p14="http://schemas.microsoft.com/office/powerpoint/2010/main" val="2565875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ea typeface="Calibri"/>
                <a:cs typeface="Times New Roman"/>
              </a:rPr>
              <a:t>[</a:t>
            </a:r>
            <a:r>
              <a:rPr lang="en-US" b="1" dirty="0">
                <a:ea typeface="Calibri"/>
                <a:cs typeface="Times New Roman"/>
              </a:rPr>
              <a:t>Presenter instructions</a:t>
            </a:r>
            <a:r>
              <a:rPr lang="en-US" dirty="0">
                <a:ea typeface="Calibri"/>
                <a:cs typeface="Times New Roman"/>
              </a:rPr>
              <a:t>: Please pick </a:t>
            </a:r>
            <a:r>
              <a:rPr lang="en-US" b="1" dirty="0">
                <a:solidFill>
                  <a:srgbClr val="C00000"/>
                </a:solidFill>
                <a:ea typeface="Calibri"/>
                <a:cs typeface="Times New Roman"/>
              </a:rPr>
              <a:t>ONE</a:t>
            </a:r>
            <a:r>
              <a:rPr lang="en-US" dirty="0">
                <a:ea typeface="Calibri"/>
                <a:cs typeface="Times New Roman"/>
              </a:rPr>
              <a:t> of the following four story slides to include here. We have provided one for each of the three regions of the US, as well as a story from the Caribbean Synod. If in doubt, use the one closest to the synod where you are speaking. Place the ones you choose not to use at the end of the presentation for your reference if desired - not to be shown during the presentation - or delete them. Below is the script for this slide.]</a:t>
            </a:r>
            <a:endParaRPr lang="en-US" dirty="0"/>
          </a:p>
          <a:p>
            <a:pPr defTabSz="924916">
              <a:defRPr/>
            </a:pPr>
            <a:endParaRPr lang="en-US" dirty="0"/>
          </a:p>
          <a:p>
            <a:pPr defTabSz="924916">
              <a:defRPr/>
            </a:pPr>
            <a:r>
              <a:rPr lang="en-US" dirty="0"/>
              <a:t>By being a member of this church and by giving in the offering plate or donating directly to Where Needed Most or a specific program like ELCA World Hunger, you support so many people - our neighbors - who need our support now more than ever.</a:t>
            </a:r>
          </a:p>
          <a:p>
            <a:pPr defTabSz="924916">
              <a:defRPr/>
            </a:pPr>
            <a:endParaRPr lang="en-US" dirty="0"/>
          </a:p>
          <a:p>
            <a:pPr defTabSz="924916">
              <a:defRPr/>
            </a:pPr>
            <a:r>
              <a:rPr lang="en-US" dirty="0"/>
              <a:t>I would like to share with you a story that demonstrates a powerful return on your investment.</a:t>
            </a:r>
          </a:p>
          <a:p>
            <a:pPr defTabSz="924916">
              <a:defRPr/>
            </a:pPr>
            <a:r>
              <a:rPr lang="en-US" dirty="0"/>
              <a:t> </a:t>
            </a:r>
          </a:p>
          <a:p>
            <a:pPr defTabSz="924916">
              <a:defRPr/>
            </a:pPr>
            <a:r>
              <a:rPr lang="en-US" dirty="0"/>
              <a:t>[Go to next slide]</a:t>
            </a:r>
          </a:p>
        </p:txBody>
      </p:sp>
      <p:sp>
        <p:nvSpPr>
          <p:cNvPr id="4" name="Slide Number Placeholder 3"/>
          <p:cNvSpPr>
            <a:spLocks noGrp="1"/>
          </p:cNvSpPr>
          <p:nvPr>
            <p:ph type="sldNum" sz="quarter" idx="5"/>
          </p:nvPr>
        </p:nvSpPr>
        <p:spPr/>
        <p:txBody>
          <a:bodyPr/>
          <a:lstStyle/>
          <a:p>
            <a:fld id="{B9E2A349-5332-47A2-A6DD-30A5FF1C8A85}" type="slidenum">
              <a:rPr lang="en-US" smtClean="0"/>
              <a:t>4</a:t>
            </a:fld>
            <a:endParaRPr lang="en-US"/>
          </a:p>
        </p:txBody>
      </p:sp>
    </p:spTree>
    <p:extLst>
      <p:ext uri="{BB962C8B-B14F-4D97-AF65-F5344CB8AC3E}">
        <p14:creationId xmlns:p14="http://schemas.microsoft.com/office/powerpoint/2010/main" val="2938844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A17C9-6B7C-7AE7-9F6A-27E1D26157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87D33-4A60-0D61-3C3F-7BAAF910AC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8A4A25-C128-69DF-6F63-F9F8F502DC1C}"/>
              </a:ext>
            </a:extLst>
          </p:cNvPr>
          <p:cNvSpPr>
            <a:spLocks noGrp="1"/>
          </p:cNvSpPr>
          <p:nvPr>
            <p:ph type="body" idx="1"/>
          </p:nvPr>
        </p:nvSpPr>
        <p:spPr/>
        <p:txBody>
          <a:bodyPr/>
          <a:lstStyle/>
          <a:p>
            <a:r>
              <a:rPr lang="en-US" dirty="0"/>
              <a:t>Across the ELCA, children’s ministries are finding new ways to welcome, nurture, and care for young people — often with limited resources. Through the ELCA Ministry with Children Grants program, those dreams are becoming a reality.</a:t>
            </a:r>
          </a:p>
          <a:p>
            <a:r>
              <a:rPr lang="en-US" dirty="0"/>
              <a:t> </a:t>
            </a:r>
          </a:p>
          <a:p>
            <a:r>
              <a:rPr lang="en-US" dirty="0"/>
              <a:t>In communities like central Wisconsin and Colorado, small grants have helped congregations create safe, joyful spaces where children can play, learn, and experience God’s love. An old school building was transformed into a vibrant community center. A simple play area became a place of belonging for toddlers and families. A weekly family night expanded to include boys from a nearby foster home, offering consistency, care, and connection.</a:t>
            </a:r>
          </a:p>
          <a:p>
            <a:r>
              <a:rPr lang="en-US" dirty="0"/>
              <a:t> </a:t>
            </a:r>
          </a:p>
          <a:p>
            <a:r>
              <a:rPr lang="en-US" dirty="0"/>
              <a:t>These ministries aren’t about growth for growth’s sake. They’re about showing up for children who need stability, encouragement, and a place where they feel welcome, especially those who are most vulnerable.</a:t>
            </a:r>
          </a:p>
          <a:p>
            <a:r>
              <a:rPr lang="en-US" dirty="0"/>
              <a:t> </a:t>
            </a:r>
          </a:p>
          <a:p>
            <a:r>
              <a:rPr lang="en-US" dirty="0"/>
              <a:t>These grants reflect the long reach of generosity and the power of shared commitment. When you give to the ELCA, your support helps congregations live out their call to serve beyond their walls — creating places where children are seen, valued, and surrounded by love.</a:t>
            </a:r>
          </a:p>
        </p:txBody>
      </p:sp>
      <p:sp>
        <p:nvSpPr>
          <p:cNvPr id="4" name="Slide Number Placeholder 3">
            <a:extLst>
              <a:ext uri="{FF2B5EF4-FFF2-40B4-BE49-F238E27FC236}">
                <a16:creationId xmlns:a16="http://schemas.microsoft.com/office/drawing/2014/main" id="{0AD07B27-F712-C7D6-6159-BC9D1F8926AF}"/>
              </a:ext>
            </a:extLst>
          </p:cNvPr>
          <p:cNvSpPr>
            <a:spLocks noGrp="1"/>
          </p:cNvSpPr>
          <p:nvPr>
            <p:ph type="sldNum" sz="quarter" idx="5"/>
          </p:nvPr>
        </p:nvSpPr>
        <p:spPr/>
        <p:txBody>
          <a:bodyPr/>
          <a:lstStyle/>
          <a:p>
            <a:fld id="{B9E2A349-5332-47A2-A6DD-30A5FF1C8A85}" type="slidenum">
              <a:rPr lang="en-US" smtClean="0"/>
              <a:t>5</a:t>
            </a:fld>
            <a:endParaRPr lang="en-US"/>
          </a:p>
        </p:txBody>
      </p:sp>
    </p:spTree>
    <p:extLst>
      <p:ext uri="{BB962C8B-B14F-4D97-AF65-F5344CB8AC3E}">
        <p14:creationId xmlns:p14="http://schemas.microsoft.com/office/powerpoint/2010/main" val="798756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many individuals and congregations give and serve our communities. We are especially grateful for how you choose to join us in the work of ELCA World Hunger, which is our church’s coordinated response to hunger and poverty.</a:t>
            </a:r>
          </a:p>
          <a:p>
            <a:r>
              <a:rPr lang="en-US" dirty="0"/>
              <a:t> </a:t>
            </a:r>
          </a:p>
          <a:p>
            <a:r>
              <a:rPr lang="en-US" dirty="0"/>
              <a:t>Last year, your synod gave $[</a:t>
            </a:r>
            <a:r>
              <a:rPr lang="en-US" b="1" dirty="0"/>
              <a:t>FILL IN</a:t>
            </a:r>
            <a:r>
              <a:rPr lang="en-US" dirty="0"/>
              <a:t>] to ELCA World Hunger. Thank you. </a:t>
            </a:r>
          </a:p>
          <a:p>
            <a:r>
              <a:rPr lang="en-US" dirty="0"/>
              <a:t> </a:t>
            </a:r>
          </a:p>
          <a:p>
            <a:r>
              <a:rPr lang="en-US" dirty="0"/>
              <a:t>Grace Lutheran Church in Fairmont, Minnesota has multiple feeding ministries supported by ELCA World Hunger, including a food pantry and community meals. But teenagers Jenna and Georgia wanted to do more. An ELCA World Hunger Daily Bread Grant helped them buy seeds and tools to plant a community garden, so they can provide even more food and connection to their neighbors in need.  </a:t>
            </a:r>
          </a:p>
          <a:p>
            <a:r>
              <a:rPr lang="en-US" dirty="0"/>
              <a:t> </a:t>
            </a:r>
          </a:p>
          <a:p>
            <a:r>
              <a:rPr lang="en-US" dirty="0"/>
              <a:t>Last year, a record 664 Daily Bread grants were awarded — covering all 65 synods — thanks to your gifts.</a:t>
            </a:r>
          </a:p>
        </p:txBody>
      </p:sp>
      <p:sp>
        <p:nvSpPr>
          <p:cNvPr id="4" name="Slide Number Placeholder 3"/>
          <p:cNvSpPr>
            <a:spLocks noGrp="1"/>
          </p:cNvSpPr>
          <p:nvPr>
            <p:ph type="sldNum" sz="quarter" idx="5"/>
          </p:nvPr>
        </p:nvSpPr>
        <p:spPr/>
        <p:txBody>
          <a:bodyPr/>
          <a:lstStyle/>
          <a:p>
            <a:fld id="{B9E2A349-5332-47A2-A6DD-30A5FF1C8A85}" type="slidenum">
              <a:rPr lang="en-US" smtClean="0"/>
              <a:t>6</a:t>
            </a:fld>
            <a:endParaRPr lang="en-US"/>
          </a:p>
        </p:txBody>
      </p:sp>
    </p:spTree>
    <p:extLst>
      <p:ext uri="{BB962C8B-B14F-4D97-AF65-F5344CB8AC3E}">
        <p14:creationId xmlns:p14="http://schemas.microsoft.com/office/powerpoint/2010/main" val="3512056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Lutheran Disaster Response (LDR) is known for its long-term approach to working with communities. I want to share a story of how we continue to work in Maui, three years after the devasting 2023 wildfires.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LDR has accompanied Kihei Lutheran Church and other partners in Hawaii since the immediate aftermath of the fires. LDR helped the </a:t>
            </a:r>
            <a:r>
              <a:rPr lang="en-US" sz="1200" kern="1200" dirty="0" err="1">
                <a:solidFill>
                  <a:schemeClr val="tx1"/>
                </a:solidFill>
                <a:effectLst/>
                <a:latin typeface="+mn-lt"/>
                <a:ea typeface="+mn-ea"/>
                <a:cs typeface="+mn-cs"/>
              </a:rPr>
              <a:t>Kelawea</a:t>
            </a:r>
            <a:r>
              <a:rPr lang="en-US" sz="1200" kern="1200" dirty="0">
                <a:solidFill>
                  <a:schemeClr val="tx1"/>
                </a:solidFill>
                <a:effectLst/>
                <a:latin typeface="+mn-lt"/>
                <a:ea typeface="+mn-ea"/>
                <a:cs typeface="+mn-cs"/>
              </a:rPr>
              <a:t> Mauka Community Hub — a community-led program that offers fresh food such as fruits, vegetables, milk, and eggs — buy a new van for deliveries. Thanks to your support, neighbors in need who are rebuilding from the fires can get fresh food delivered. LDR is also responding to the recent floods in Hawaii.</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Strong community connections and collaboration are important in times of disaster. Working together, we can be there to support disaster survivors for as long as needed.</a:t>
            </a:r>
            <a:r>
              <a:rPr lang="en-US" dirty="0"/>
              <a:t> Once again, thank you for your synod’s support of LDR, giving $[</a:t>
            </a:r>
            <a:r>
              <a:rPr lang="en-US" b="1" dirty="0">
                <a:highlight>
                  <a:srgbClr val="FFFF00"/>
                </a:highlight>
              </a:rPr>
              <a:t>FILL IN</a:t>
            </a:r>
            <a:r>
              <a:rPr lang="en-US" dirty="0"/>
              <a:t>] last year.</a:t>
            </a:r>
          </a:p>
          <a:p>
            <a:endParaRPr lang="en-US" dirty="0"/>
          </a:p>
          <a:p>
            <a:r>
              <a:rPr lang="en-US" dirty="0"/>
              <a:t>LDR showed up in 2024</a:t>
            </a:r>
          </a:p>
          <a:p>
            <a:endParaRPr lang="en-US" sz="1200" kern="1200" dirty="0">
              <a:solidFill>
                <a:schemeClr val="tx1"/>
              </a:solidFill>
              <a:effectLst/>
              <a:latin typeface="+mn-lt"/>
            </a:endParaRPr>
          </a:p>
        </p:txBody>
      </p:sp>
      <p:sp>
        <p:nvSpPr>
          <p:cNvPr id="4" name="Slide Number Placeholder 3"/>
          <p:cNvSpPr>
            <a:spLocks noGrp="1"/>
          </p:cNvSpPr>
          <p:nvPr>
            <p:ph type="sldNum" sz="quarter" idx="5"/>
          </p:nvPr>
        </p:nvSpPr>
        <p:spPr/>
        <p:txBody>
          <a:bodyPr/>
          <a:lstStyle/>
          <a:p>
            <a:fld id="{B9E2A349-5332-47A2-A6DD-30A5FF1C8A85}" type="slidenum">
              <a:rPr lang="en-US" smtClean="0"/>
              <a:t>7</a:t>
            </a:fld>
            <a:endParaRPr lang="en-US"/>
          </a:p>
        </p:txBody>
      </p:sp>
    </p:spTree>
    <p:extLst>
      <p:ext uri="{BB962C8B-B14F-4D97-AF65-F5344CB8AC3E}">
        <p14:creationId xmlns:p14="http://schemas.microsoft.com/office/powerpoint/2010/main" val="2200594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r>
              <a:rPr lang="en-US" b="1" dirty="0"/>
              <a:t>Presenter instructions</a:t>
            </a:r>
            <a:r>
              <a:rPr lang="en-US" dirty="0"/>
              <a:t>: Insert committee members – for each CW/CWA committee and what synod they’re from​]</a:t>
            </a:r>
          </a:p>
          <a:p>
            <a:r>
              <a:rPr lang="en-US" dirty="0"/>
              <a:t>​</a:t>
            </a:r>
          </a:p>
          <a:p>
            <a:r>
              <a:rPr lang="en-US" dirty="0"/>
              <a:t>This church benefits from the gifts of time and talent offered by faithful volunteers throughout the ELCA who serve on committees and engage in special efforts with and for the churchwide organization. We offer special thanks for the people from this synod who work with us and foster this important connection across the three expressions of our church.</a:t>
            </a:r>
          </a:p>
          <a:p>
            <a:endParaRPr lang="en-US" dirty="0"/>
          </a:p>
        </p:txBody>
      </p:sp>
      <p:sp>
        <p:nvSpPr>
          <p:cNvPr id="4" name="Slide Number Placeholder 3"/>
          <p:cNvSpPr>
            <a:spLocks noGrp="1"/>
          </p:cNvSpPr>
          <p:nvPr>
            <p:ph type="sldNum" sz="quarter" idx="5"/>
          </p:nvPr>
        </p:nvSpPr>
        <p:spPr/>
        <p:txBody>
          <a:bodyPr/>
          <a:lstStyle/>
          <a:p>
            <a:fld id="{B9E2A349-5332-47A2-A6DD-30A5FF1C8A85}" type="slidenum">
              <a:rPr lang="en-US" smtClean="0"/>
              <a:t>8</a:t>
            </a:fld>
            <a:endParaRPr lang="en-US"/>
          </a:p>
        </p:txBody>
      </p:sp>
    </p:spTree>
    <p:extLst>
      <p:ext uri="{BB962C8B-B14F-4D97-AF65-F5344CB8AC3E}">
        <p14:creationId xmlns:p14="http://schemas.microsoft.com/office/powerpoint/2010/main" val="3411820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kern="1200" dirty="0">
                <a:solidFill>
                  <a:schemeClr val="tx1"/>
                </a:solidFill>
                <a:effectLst/>
                <a:latin typeface="+mn-lt"/>
                <a:ea typeface="+mn-ea"/>
                <a:cs typeface="+mn-cs"/>
              </a:rPr>
              <a:t>The Church Property Resource Hub is an online platform that connects congregations and synod leaders with information, organizations, and guidance for faithful and effective stewardship of church property.</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A new initiative of the ELCA, the Church Property Resource Hub was developed in response to requests from synod and congregation leaders for support in navigating the challenges and opportunities that buildings and land present for congregational vitality and the wider mission of the church.</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Through the hub, you can:</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-Explore courses and resources that address many aspects of property stewardship, including space sharing, mission exploration, community engagement, and more.</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-Connect with a network of colleagues and professionals who can answer questions and partner with you.</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-Be inspired by stories of congregations that are creatively responding to property challenges.</a:t>
            </a:r>
          </a:p>
          <a:p>
            <a:pPr rtl="0" fontAlgn="base"/>
            <a:endParaRPr lang="en-US" sz="1200" b="0" i="0" kern="1200" dirty="0">
              <a:solidFill>
                <a:schemeClr val="tx1"/>
              </a:solidFill>
              <a:effectLst/>
              <a:latin typeface="+mn-lt"/>
              <a:ea typeface="+mn-ea"/>
              <a:cs typeface="+mn-cs"/>
            </a:endParaRPr>
          </a:p>
          <a:p>
            <a:pPr rtl="0" fontAlgn="base"/>
            <a:r>
              <a:rPr lang="en-US" sz="1200" b="0" i="0" kern="1200" dirty="0">
                <a:solidFill>
                  <a:schemeClr val="tx1"/>
                </a:solidFill>
                <a:effectLst/>
                <a:latin typeface="+mn-lt"/>
                <a:ea typeface="+mn-ea"/>
                <a:cs typeface="+mn-cs"/>
              </a:rPr>
              <a:t>Learn more at ELCA.org/CPRH.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E2A349-5332-47A2-A6DD-30A5FF1C8A8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97182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5CFAB-B1E0-ABD0-3425-1AA7D2A6B0C4}"/>
              </a:ext>
            </a:extLst>
          </p:cNvPr>
          <p:cNvSpPr>
            <a:spLocks noGrp="1"/>
          </p:cNvSpPr>
          <p:nvPr>
            <p:ph type="ctrTitle" hasCustomPrompt="1"/>
          </p:nvPr>
        </p:nvSpPr>
        <p:spPr>
          <a:xfrm>
            <a:off x="609600" y="3893269"/>
            <a:ext cx="10972800" cy="1630837"/>
          </a:xfrm>
          <a:prstGeom prst="rect">
            <a:avLst/>
          </a:prstGeom>
        </p:spPr>
        <p:txBody>
          <a:bodyPr tIns="182880" anchor="t" anchorCtr="0">
            <a:normAutofit/>
          </a:bodyPr>
          <a:lstStyle>
            <a:lvl1pPr algn="ctr">
              <a:defRPr sz="4400">
                <a:latin typeface="Avenir" panose="020B05030202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C2C482C-29AD-FE9E-ECD5-E3F929F537AC}"/>
              </a:ext>
            </a:extLst>
          </p:cNvPr>
          <p:cNvSpPr>
            <a:spLocks noGrp="1"/>
          </p:cNvSpPr>
          <p:nvPr>
            <p:ph type="subTitle" idx="1"/>
          </p:nvPr>
        </p:nvSpPr>
        <p:spPr>
          <a:xfrm>
            <a:off x="2432116" y="5524106"/>
            <a:ext cx="7346328" cy="1276959"/>
          </a:xfrm>
          <a:prstGeom prst="rect">
            <a:avLst/>
          </a:prstGeom>
        </p:spPr>
        <p:txBody>
          <a:bodyPr/>
          <a:lstStyle>
            <a:lvl1pPr marL="0" indent="0" algn="ctr">
              <a:buNone/>
              <a:defRPr sz="2400" cap="all" baseline="0">
                <a:latin typeface="Avenir" panose="020B0503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Text&#10;&#10;Description automatically generated with medium confidence">
            <a:extLst>
              <a:ext uri="{FF2B5EF4-FFF2-40B4-BE49-F238E27FC236}">
                <a16:creationId xmlns:a16="http://schemas.microsoft.com/office/drawing/2014/main" id="{E4D66DA3-249A-A20C-C969-E89FAA0D61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8444" y="6078229"/>
            <a:ext cx="2234190" cy="657224"/>
          </a:xfrm>
          <a:prstGeom prst="rect">
            <a:avLst/>
          </a:prstGeom>
        </p:spPr>
      </p:pic>
    </p:spTree>
    <p:extLst>
      <p:ext uri="{BB962C8B-B14F-4D97-AF65-F5344CB8AC3E}">
        <p14:creationId xmlns:p14="http://schemas.microsoft.com/office/powerpoint/2010/main" val="281260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75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700E7-DFBD-179D-6F3E-F6E36A57C213}"/>
              </a:ext>
            </a:extLst>
          </p:cNvPr>
          <p:cNvSpPr>
            <a:spLocks noGrp="1"/>
          </p:cNvSpPr>
          <p:nvPr>
            <p:ph type="ctrTitle"/>
          </p:nvPr>
        </p:nvSpPr>
        <p:spPr>
          <a:xfrm>
            <a:off x="1524000" y="1122363"/>
            <a:ext cx="9144000" cy="2387600"/>
          </a:xfrm>
        </p:spPr>
        <p:txBody>
          <a:bodyPr anchor="b">
            <a:normAutofit/>
          </a:bodyPr>
          <a:lstStyle>
            <a:lvl1pPr algn="ctr">
              <a:defRPr sz="4800"/>
            </a:lvl1pPr>
          </a:lstStyle>
          <a:p>
            <a:r>
              <a:rPr lang="en-US" dirty="0"/>
              <a:t>Click to edit Master title style</a:t>
            </a:r>
          </a:p>
        </p:txBody>
      </p:sp>
      <p:sp>
        <p:nvSpPr>
          <p:cNvPr id="3" name="Subtitle 2">
            <a:extLst>
              <a:ext uri="{FF2B5EF4-FFF2-40B4-BE49-F238E27FC236}">
                <a16:creationId xmlns:a16="http://schemas.microsoft.com/office/drawing/2014/main" id="{2FC2C595-B496-DADF-1FAE-D6E70440DD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8" name="Picture 7" descr="Text&#10;&#10;Description automatically generated with medium confidence">
            <a:extLst>
              <a:ext uri="{FF2B5EF4-FFF2-40B4-BE49-F238E27FC236}">
                <a16:creationId xmlns:a16="http://schemas.microsoft.com/office/drawing/2014/main" id="{932D2F90-A16B-16AA-ADAA-E5B4136EC0F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0419" y="5976680"/>
            <a:ext cx="2180409" cy="641404"/>
          </a:xfrm>
          <a:prstGeom prst="rect">
            <a:avLst/>
          </a:prstGeom>
        </p:spPr>
      </p:pic>
    </p:spTree>
    <p:extLst>
      <p:ext uri="{BB962C8B-B14F-4D97-AF65-F5344CB8AC3E}">
        <p14:creationId xmlns:p14="http://schemas.microsoft.com/office/powerpoint/2010/main" val="8318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blue triang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10A1-A921-5A7E-72AC-A021BC6E2035}"/>
              </a:ext>
            </a:extLst>
          </p:cNvPr>
          <p:cNvSpPr>
            <a:spLocks noGrp="1"/>
          </p:cNvSpPr>
          <p:nvPr>
            <p:ph type="title"/>
          </p:nvPr>
        </p:nvSpPr>
        <p:spPr>
          <a:xfrm>
            <a:off x="3083668" y="365125"/>
            <a:ext cx="8573310" cy="1325563"/>
          </a:xfrm>
        </p:spPr>
        <p:txBody>
          <a:bodyPr/>
          <a:lstStyle>
            <a:lvl1pPr algn="r">
              <a:defRPr/>
            </a:lvl1pPr>
          </a:lstStyle>
          <a:p>
            <a:r>
              <a:rPr lang="en-US" dirty="0"/>
              <a:t>Click to edit Master title style</a:t>
            </a:r>
          </a:p>
        </p:txBody>
      </p:sp>
      <p:sp>
        <p:nvSpPr>
          <p:cNvPr id="7" name="Text Placeholder 2">
            <a:extLst>
              <a:ext uri="{FF2B5EF4-FFF2-40B4-BE49-F238E27FC236}">
                <a16:creationId xmlns:a16="http://schemas.microsoft.com/office/drawing/2014/main" id="{935FE876-E5A8-16CB-3457-B48204358332}"/>
              </a:ext>
            </a:extLst>
          </p:cNvPr>
          <p:cNvSpPr>
            <a:spLocks noGrp="1"/>
          </p:cNvSpPr>
          <p:nvPr>
            <p:ph idx="1"/>
          </p:nvPr>
        </p:nvSpPr>
        <p:spPr>
          <a:xfrm>
            <a:off x="1634247" y="1943100"/>
            <a:ext cx="10022731" cy="3815674"/>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605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_black triang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9738A6D2-9FE6-7E5B-16A8-B237B87C9D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14891" y="5868206"/>
            <a:ext cx="679315" cy="671956"/>
          </a:xfrm>
          <a:prstGeom prst="rect">
            <a:avLst/>
          </a:prstGeom>
        </p:spPr>
      </p:pic>
      <p:sp>
        <p:nvSpPr>
          <p:cNvPr id="6" name="Title 1">
            <a:extLst>
              <a:ext uri="{FF2B5EF4-FFF2-40B4-BE49-F238E27FC236}">
                <a16:creationId xmlns:a16="http://schemas.microsoft.com/office/drawing/2014/main" id="{8BA237E9-BE54-10BE-0305-7AADA52BEAFD}"/>
              </a:ext>
            </a:extLst>
          </p:cNvPr>
          <p:cNvSpPr>
            <a:spLocks noGrp="1"/>
          </p:cNvSpPr>
          <p:nvPr>
            <p:ph type="title"/>
          </p:nvPr>
        </p:nvSpPr>
        <p:spPr>
          <a:xfrm>
            <a:off x="3112851" y="365125"/>
            <a:ext cx="8544127" cy="1325563"/>
          </a:xfrm>
        </p:spPr>
        <p:txBody>
          <a:bodyPr lIns="0" rIns="0"/>
          <a:lstStyle>
            <a:lvl1pPr algn="r">
              <a:defRPr/>
            </a:lvl1pPr>
          </a:lstStyle>
          <a:p>
            <a:r>
              <a:rPr lang="en-US" dirty="0"/>
              <a:t>Click to edit Master title style</a:t>
            </a:r>
          </a:p>
        </p:txBody>
      </p:sp>
      <p:sp>
        <p:nvSpPr>
          <p:cNvPr id="7" name="Content Placeholder 2">
            <a:extLst>
              <a:ext uri="{FF2B5EF4-FFF2-40B4-BE49-F238E27FC236}">
                <a16:creationId xmlns:a16="http://schemas.microsoft.com/office/drawing/2014/main" id="{8091A81A-B8BA-B8C7-5420-8D7DFC45A85E}"/>
              </a:ext>
            </a:extLst>
          </p:cNvPr>
          <p:cNvSpPr>
            <a:spLocks noGrp="1"/>
          </p:cNvSpPr>
          <p:nvPr>
            <p:ph idx="1"/>
          </p:nvPr>
        </p:nvSpPr>
        <p:spPr>
          <a:xfrm>
            <a:off x="2101174" y="1955260"/>
            <a:ext cx="9555803" cy="3803514"/>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90971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_color triang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picture containing window, building, grate&#10;&#10;Description automatically generated">
            <a:extLst>
              <a:ext uri="{FF2B5EF4-FFF2-40B4-BE49-F238E27FC236}">
                <a16:creationId xmlns:a16="http://schemas.microsoft.com/office/drawing/2014/main" id="{4F258B44-62EB-FEFB-3089-AC9813C096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320602" y="5878147"/>
            <a:ext cx="663874" cy="656682"/>
          </a:xfrm>
          <a:prstGeom prst="rect">
            <a:avLst/>
          </a:prstGeom>
        </p:spPr>
      </p:pic>
      <p:sp>
        <p:nvSpPr>
          <p:cNvPr id="2" name="Title 1">
            <a:extLst>
              <a:ext uri="{FF2B5EF4-FFF2-40B4-BE49-F238E27FC236}">
                <a16:creationId xmlns:a16="http://schemas.microsoft.com/office/drawing/2014/main" id="{E9AA10A1-A921-5A7E-72AC-A021BC6E2035}"/>
              </a:ext>
            </a:extLst>
          </p:cNvPr>
          <p:cNvSpPr>
            <a:spLocks noGrp="1"/>
          </p:cNvSpPr>
          <p:nvPr>
            <p:ph type="title"/>
          </p:nvPr>
        </p:nvSpPr>
        <p:spPr/>
        <p:txBody>
          <a:bodyPr lIns="0"/>
          <a:lstStyle/>
          <a:p>
            <a:r>
              <a:rPr lang="en-US" dirty="0"/>
              <a:t>Click to edit Master title style</a:t>
            </a:r>
          </a:p>
        </p:txBody>
      </p:sp>
      <p:sp>
        <p:nvSpPr>
          <p:cNvPr id="3" name="Content Placeholder 2">
            <a:extLst>
              <a:ext uri="{FF2B5EF4-FFF2-40B4-BE49-F238E27FC236}">
                <a16:creationId xmlns:a16="http://schemas.microsoft.com/office/drawing/2014/main" id="{8E9CB402-BFFB-9254-BB25-0936DB4F800B}"/>
              </a:ext>
            </a:extLst>
          </p:cNvPr>
          <p:cNvSpPr>
            <a:spLocks noGrp="1"/>
          </p:cNvSpPr>
          <p:nvPr>
            <p:ph idx="1"/>
          </p:nvPr>
        </p:nvSpPr>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17931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lus globe">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window, building, grate&#10;&#10;Description automatically generated">
            <a:extLst>
              <a:ext uri="{FF2B5EF4-FFF2-40B4-BE49-F238E27FC236}">
                <a16:creationId xmlns:a16="http://schemas.microsoft.com/office/drawing/2014/main" id="{4F258B44-62EB-FEFB-3089-AC9813C096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20602" y="5878147"/>
            <a:ext cx="663874" cy="656682"/>
          </a:xfrm>
          <a:prstGeom prst="rect">
            <a:avLst/>
          </a:prstGeom>
        </p:spPr>
      </p:pic>
      <p:sp>
        <p:nvSpPr>
          <p:cNvPr id="4" name="Title Placeholder 1">
            <a:extLst>
              <a:ext uri="{FF2B5EF4-FFF2-40B4-BE49-F238E27FC236}">
                <a16:creationId xmlns:a16="http://schemas.microsoft.com/office/drawing/2014/main" id="{CEFDF8CE-970C-B1D9-E156-340AD21187F8}"/>
              </a:ext>
            </a:extLst>
          </p:cNvPr>
          <p:cNvSpPr>
            <a:spLocks noGrp="1"/>
          </p:cNvSpPr>
          <p:nvPr>
            <p:ph type="title"/>
          </p:nvPr>
        </p:nvSpPr>
        <p:spPr>
          <a:xfrm>
            <a:off x="533400" y="365125"/>
            <a:ext cx="11123578" cy="1325563"/>
          </a:xfrm>
          <a:prstGeom prst="rect">
            <a:avLst/>
          </a:prstGeom>
        </p:spPr>
        <p:txBody>
          <a:bodyPr vert="horz" lIns="0" tIns="45720" rIns="0" bIns="45720" rtlCol="0" anchor="ctr">
            <a:normAutofit/>
          </a:bodyPr>
          <a:lstStyle/>
          <a:p>
            <a:r>
              <a:rPr lang="en-US" dirty="0"/>
              <a:t>Click to edit Master title style</a:t>
            </a:r>
          </a:p>
        </p:txBody>
      </p:sp>
      <p:sp>
        <p:nvSpPr>
          <p:cNvPr id="5" name="Text Placeholder 2">
            <a:extLst>
              <a:ext uri="{FF2B5EF4-FFF2-40B4-BE49-F238E27FC236}">
                <a16:creationId xmlns:a16="http://schemas.microsoft.com/office/drawing/2014/main" id="{49B50C36-C3D0-CBE9-0D57-31A45E54D182}"/>
              </a:ext>
            </a:extLst>
          </p:cNvPr>
          <p:cNvSpPr>
            <a:spLocks noGrp="1"/>
          </p:cNvSpPr>
          <p:nvPr>
            <p:ph idx="1"/>
          </p:nvPr>
        </p:nvSpPr>
        <p:spPr>
          <a:xfrm>
            <a:off x="535021" y="1825625"/>
            <a:ext cx="11121957" cy="3933149"/>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7010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_black line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A10A1-A921-5A7E-72AC-A021BC6E2035}"/>
              </a:ext>
            </a:extLst>
          </p:cNvPr>
          <p:cNvSpPr>
            <a:spLocks noGrp="1"/>
          </p:cNvSpPr>
          <p:nvPr>
            <p:ph type="title"/>
          </p:nvPr>
        </p:nvSpPr>
        <p:spPr>
          <a:xfrm>
            <a:off x="952500" y="365125"/>
            <a:ext cx="10704478" cy="1325563"/>
          </a:xfrm>
        </p:spPr>
        <p:txBody>
          <a:bodyPr lIns="0" rIns="0"/>
          <a:lstStyle/>
          <a:p>
            <a:r>
              <a:rPr lang="en-US" dirty="0"/>
              <a:t>Click to edit Master title style</a:t>
            </a:r>
          </a:p>
        </p:txBody>
      </p:sp>
      <p:sp>
        <p:nvSpPr>
          <p:cNvPr id="3" name="Content Placeholder 2">
            <a:extLst>
              <a:ext uri="{FF2B5EF4-FFF2-40B4-BE49-F238E27FC236}">
                <a16:creationId xmlns:a16="http://schemas.microsoft.com/office/drawing/2014/main" id="{8E9CB402-BFFB-9254-BB25-0936DB4F800B}"/>
              </a:ext>
            </a:extLst>
          </p:cNvPr>
          <p:cNvSpPr>
            <a:spLocks noGrp="1"/>
          </p:cNvSpPr>
          <p:nvPr>
            <p:ph idx="1"/>
          </p:nvPr>
        </p:nvSpPr>
        <p:spPr>
          <a:xfrm>
            <a:off x="952500" y="1825625"/>
            <a:ext cx="10704478" cy="3933149"/>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0CE80A1F-D4AC-0F56-4F34-DF054C504E04}"/>
              </a:ext>
            </a:extLst>
          </p:cNvPr>
          <p:cNvCxnSpPr/>
          <p:nvPr userDrawn="1"/>
        </p:nvCxnSpPr>
        <p:spPr>
          <a:xfrm flipV="1">
            <a:off x="554477" y="0"/>
            <a:ext cx="0" cy="576850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ECA44C-BF54-A221-ADBD-3380EB520852}"/>
              </a:ext>
            </a:extLst>
          </p:cNvPr>
          <p:cNvCxnSpPr/>
          <p:nvPr userDrawn="1"/>
        </p:nvCxnSpPr>
        <p:spPr>
          <a:xfrm>
            <a:off x="0" y="5768502"/>
            <a:ext cx="12192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3E2283-0B5B-0E81-4C36-CED2743CD16E}"/>
              </a:ext>
            </a:extLst>
          </p:cNvPr>
          <p:cNvCxnSpPr>
            <a:cxnSpLocks/>
          </p:cNvCxnSpPr>
          <p:nvPr userDrawn="1"/>
        </p:nvCxnSpPr>
        <p:spPr>
          <a:xfrm flipV="1">
            <a:off x="11642064" y="5772400"/>
            <a:ext cx="0" cy="10856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19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_blue lines">
    <p:bg>
      <p:bgPr>
        <a:solidFill>
          <a:schemeClr val="bg1"/>
        </a:solid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0CE80A1F-D4AC-0F56-4F34-DF054C504E04}"/>
              </a:ext>
            </a:extLst>
          </p:cNvPr>
          <p:cNvCxnSpPr/>
          <p:nvPr userDrawn="1"/>
        </p:nvCxnSpPr>
        <p:spPr>
          <a:xfrm flipV="1">
            <a:off x="554477" y="0"/>
            <a:ext cx="0" cy="5768502"/>
          </a:xfrm>
          <a:prstGeom prst="line">
            <a:avLst/>
          </a:prstGeom>
          <a:ln w="38100">
            <a:solidFill>
              <a:srgbClr val="0069AA"/>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ACECA44C-BF54-A221-ADBD-3380EB520852}"/>
              </a:ext>
            </a:extLst>
          </p:cNvPr>
          <p:cNvCxnSpPr/>
          <p:nvPr userDrawn="1"/>
        </p:nvCxnSpPr>
        <p:spPr>
          <a:xfrm>
            <a:off x="0" y="5768502"/>
            <a:ext cx="12192000" cy="0"/>
          </a:xfrm>
          <a:prstGeom prst="line">
            <a:avLst/>
          </a:prstGeom>
          <a:ln w="38100">
            <a:solidFill>
              <a:srgbClr val="0069AA"/>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E63E2283-0B5B-0E81-4C36-CED2743CD16E}"/>
              </a:ext>
            </a:extLst>
          </p:cNvPr>
          <p:cNvCxnSpPr>
            <a:cxnSpLocks/>
          </p:cNvCxnSpPr>
          <p:nvPr userDrawn="1"/>
        </p:nvCxnSpPr>
        <p:spPr>
          <a:xfrm flipV="1">
            <a:off x="11642064" y="5772400"/>
            <a:ext cx="0" cy="1085600"/>
          </a:xfrm>
          <a:prstGeom prst="line">
            <a:avLst/>
          </a:prstGeom>
          <a:ln w="38100">
            <a:solidFill>
              <a:srgbClr val="0069AA"/>
            </a:solidFill>
          </a:ln>
        </p:spPr>
        <p:style>
          <a:lnRef idx="1">
            <a:schemeClr val="accent1"/>
          </a:lnRef>
          <a:fillRef idx="0">
            <a:schemeClr val="accent1"/>
          </a:fillRef>
          <a:effectRef idx="0">
            <a:schemeClr val="accent1"/>
          </a:effectRef>
          <a:fontRef idx="minor">
            <a:schemeClr val="tx1"/>
          </a:fontRef>
        </p:style>
      </p:cxnSp>
      <p:sp>
        <p:nvSpPr>
          <p:cNvPr id="4" name="Title 1">
            <a:extLst>
              <a:ext uri="{FF2B5EF4-FFF2-40B4-BE49-F238E27FC236}">
                <a16:creationId xmlns:a16="http://schemas.microsoft.com/office/drawing/2014/main" id="{DE00412E-7781-D65A-E78C-AD6A93040020}"/>
              </a:ext>
            </a:extLst>
          </p:cNvPr>
          <p:cNvSpPr>
            <a:spLocks noGrp="1"/>
          </p:cNvSpPr>
          <p:nvPr>
            <p:ph type="title"/>
          </p:nvPr>
        </p:nvSpPr>
        <p:spPr>
          <a:xfrm>
            <a:off x="952500" y="365125"/>
            <a:ext cx="10704478" cy="1325563"/>
          </a:xfrm>
        </p:spPr>
        <p:txBody>
          <a:bodyPr lIns="0" rIns="0"/>
          <a:lstStyle/>
          <a:p>
            <a:r>
              <a:rPr lang="en-US" dirty="0"/>
              <a:t>Click to edit Master title style</a:t>
            </a:r>
          </a:p>
        </p:txBody>
      </p:sp>
      <p:sp>
        <p:nvSpPr>
          <p:cNvPr id="6" name="Content Placeholder 2">
            <a:extLst>
              <a:ext uri="{FF2B5EF4-FFF2-40B4-BE49-F238E27FC236}">
                <a16:creationId xmlns:a16="http://schemas.microsoft.com/office/drawing/2014/main" id="{C520F745-6F3D-A46E-25D7-AFC5CE668E33}"/>
              </a:ext>
            </a:extLst>
          </p:cNvPr>
          <p:cNvSpPr>
            <a:spLocks noGrp="1"/>
          </p:cNvSpPr>
          <p:nvPr>
            <p:ph idx="1"/>
          </p:nvPr>
        </p:nvSpPr>
        <p:spPr>
          <a:xfrm>
            <a:off x="952500" y="1825625"/>
            <a:ext cx="10704478" cy="3933149"/>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0145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73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EA0B9F-1895-CAB9-A61C-7F44754F2FE3}"/>
              </a:ext>
            </a:extLst>
          </p:cNvPr>
          <p:cNvSpPr>
            <a:spLocks noGrp="1"/>
          </p:cNvSpPr>
          <p:nvPr>
            <p:ph sz="half" idx="1"/>
          </p:nvPr>
        </p:nvSpPr>
        <p:spPr>
          <a:xfrm>
            <a:off x="533400" y="1825625"/>
            <a:ext cx="5486400" cy="39274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CB45FE96-1FD4-84EB-30FE-328EA8ECA63A}"/>
              </a:ext>
            </a:extLst>
          </p:cNvPr>
          <p:cNvSpPr>
            <a:spLocks noGrp="1"/>
          </p:cNvSpPr>
          <p:nvPr>
            <p:ph sz="half" idx="2"/>
          </p:nvPr>
        </p:nvSpPr>
        <p:spPr>
          <a:xfrm>
            <a:off x="6172200" y="1825625"/>
            <a:ext cx="5486400" cy="3927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1">
            <a:extLst>
              <a:ext uri="{FF2B5EF4-FFF2-40B4-BE49-F238E27FC236}">
                <a16:creationId xmlns:a16="http://schemas.microsoft.com/office/drawing/2014/main" id="{2DB1756A-B4B4-B33E-88DA-5EF522788F16}"/>
              </a:ext>
            </a:extLst>
          </p:cNvPr>
          <p:cNvSpPr>
            <a:spLocks noGrp="1"/>
          </p:cNvSpPr>
          <p:nvPr>
            <p:ph type="title"/>
          </p:nvPr>
        </p:nvSpPr>
        <p:spPr>
          <a:xfrm>
            <a:off x="533400" y="365125"/>
            <a:ext cx="11123578" cy="1325563"/>
          </a:xfrm>
        </p:spPr>
        <p:txBody>
          <a:bodyPr lIns="0"/>
          <a:lstStyle/>
          <a:p>
            <a:r>
              <a:rPr lang="en-US" dirty="0"/>
              <a:t>Click to edit Master title style</a:t>
            </a:r>
          </a:p>
        </p:txBody>
      </p:sp>
    </p:spTree>
    <p:extLst>
      <p:ext uri="{BB962C8B-B14F-4D97-AF65-F5344CB8AC3E}">
        <p14:creationId xmlns:p14="http://schemas.microsoft.com/office/powerpoint/2010/main" val="334872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horizontal brand">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B6B1B9E9-379B-844F-2F17-D4C0D7E6847B}"/>
              </a:ext>
            </a:extLst>
          </p:cNvPr>
          <p:cNvSpPr>
            <a:spLocks noGrp="1"/>
          </p:cNvSpPr>
          <p:nvPr>
            <p:ph type="title"/>
          </p:nvPr>
        </p:nvSpPr>
        <p:spPr>
          <a:xfrm>
            <a:off x="533400" y="365125"/>
            <a:ext cx="11123578" cy="1325563"/>
          </a:xfrm>
          <a:prstGeom prst="rect">
            <a:avLst/>
          </a:prstGeom>
        </p:spPr>
        <p:txBody>
          <a:bodyPr vert="horz" lIns="0" tIns="45720" rIns="0" bIns="45720" rtlCol="0" anchor="ctr">
            <a:normAutofit/>
          </a:bodyPr>
          <a:lstStyle/>
          <a:p>
            <a:r>
              <a:rPr lang="en-US" dirty="0"/>
              <a:t>Click to edit Master title style</a:t>
            </a:r>
          </a:p>
        </p:txBody>
      </p:sp>
    </p:spTree>
    <p:extLst>
      <p:ext uri="{BB962C8B-B14F-4D97-AF65-F5344CB8AC3E}">
        <p14:creationId xmlns:p14="http://schemas.microsoft.com/office/powerpoint/2010/main" val="1055052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lus horizontal bra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57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51B574D3-0164-7ABD-189E-1982B3AF933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5246" y="6117997"/>
            <a:ext cx="2066956" cy="608029"/>
          </a:xfrm>
          <a:prstGeom prst="rect">
            <a:avLst/>
          </a:prstGeom>
        </p:spPr>
      </p:pic>
      <p:sp>
        <p:nvSpPr>
          <p:cNvPr id="2" name="Title 1">
            <a:extLst>
              <a:ext uri="{FF2B5EF4-FFF2-40B4-BE49-F238E27FC236}">
                <a16:creationId xmlns:a16="http://schemas.microsoft.com/office/drawing/2014/main" id="{52C48BF8-6FAE-4D64-9570-6FA98088F996}"/>
              </a:ext>
            </a:extLst>
          </p:cNvPr>
          <p:cNvSpPr>
            <a:spLocks noGrp="1"/>
          </p:cNvSpPr>
          <p:nvPr>
            <p:ph type="title" hasCustomPrompt="1"/>
          </p:nvPr>
        </p:nvSpPr>
        <p:spPr>
          <a:xfrm>
            <a:off x="609600" y="1138123"/>
            <a:ext cx="10972800" cy="1325563"/>
          </a:xfrm>
          <a:prstGeom prst="rect">
            <a:avLst/>
          </a:prstGeom>
        </p:spPr>
        <p:txBody>
          <a:bodyPr lIns="0" tIns="182880" rIns="0" anchor="t" anchorCtr="0">
            <a:normAutofit/>
          </a:bodyPr>
          <a:lstStyle>
            <a:lvl1pPr>
              <a:defRPr sz="4000" cap="none" baseline="0">
                <a:latin typeface="Avenir" panose="020B0503020203020204" pitchFamily="34"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2E88DF-85DF-88B7-8FE4-8142329959EA}"/>
              </a:ext>
            </a:extLst>
          </p:cNvPr>
          <p:cNvSpPr>
            <a:spLocks noGrp="1"/>
          </p:cNvSpPr>
          <p:nvPr>
            <p:ph idx="1"/>
          </p:nvPr>
        </p:nvSpPr>
        <p:spPr>
          <a:xfrm>
            <a:off x="609600" y="2598623"/>
            <a:ext cx="10972800" cy="4061414"/>
          </a:xfrm>
          <a:prstGeom prst="rect">
            <a:avLst/>
          </a:prstGeom>
        </p:spPr>
        <p:txBody>
          <a:bodyPr lIns="0" rIns="0"/>
          <a:lstStyle>
            <a:lvl1pPr>
              <a:defRPr>
                <a:latin typeface="Avenir" panose="020B0503020203020204" pitchFamily="34" charset="0"/>
                <a:cs typeface="Times New Roman" panose="02020603050405020304" pitchFamily="18" charset="0"/>
              </a:defRPr>
            </a:lvl1pPr>
            <a:lvl2pPr>
              <a:defRPr>
                <a:latin typeface="Avenir" panose="020B0503020203020204" pitchFamily="34" charset="0"/>
                <a:cs typeface="Times New Roman" panose="02020603050405020304" pitchFamily="18" charset="0"/>
              </a:defRPr>
            </a:lvl2pPr>
            <a:lvl3pPr>
              <a:defRPr>
                <a:latin typeface="Avenir" panose="020B0503020203020204" pitchFamily="34" charset="0"/>
                <a:cs typeface="Times New Roman" panose="02020603050405020304" pitchFamily="18" charset="0"/>
              </a:defRPr>
            </a:lvl3pPr>
            <a:lvl4pPr>
              <a:defRPr>
                <a:latin typeface="Avenir" panose="020B0503020203020204" pitchFamily="34" charset="0"/>
                <a:cs typeface="Times New Roman" panose="02020603050405020304" pitchFamily="18" charset="0"/>
              </a:defRPr>
            </a:lvl4pPr>
            <a:lvl5pPr>
              <a:defRPr>
                <a:latin typeface="Avenir" panose="020B0503020203020204" pitchFamily="34"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704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264" userDrawn="1">
          <p15:clr>
            <a:srgbClr val="FBAE40"/>
          </p15:clr>
        </p15:guide>
        <p15:guide id="2" pos="75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lus stacked">
    <p:spTree>
      <p:nvGrpSpPr>
        <p:cNvPr id="1" name=""/>
        <p:cNvGrpSpPr/>
        <p:nvPr/>
      </p:nvGrpSpPr>
      <p:grpSpPr>
        <a:xfrm>
          <a:off x="0" y="0"/>
          <a:ext cx="0" cy="0"/>
          <a:chOff x="0" y="0"/>
          <a:chExt cx="0" cy="0"/>
        </a:xfrm>
      </p:grpSpPr>
      <p:pic>
        <p:nvPicPr>
          <p:cNvPr id="3" name="Picture 2" descr="A picture containing window&#10;&#10;Description automatically generated">
            <a:extLst>
              <a:ext uri="{FF2B5EF4-FFF2-40B4-BE49-F238E27FC236}">
                <a16:creationId xmlns:a16="http://schemas.microsoft.com/office/drawing/2014/main" id="{D7360183-D9EE-3148-1715-4AC0B069A00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02271" y="5743575"/>
            <a:ext cx="673218" cy="929602"/>
          </a:xfrm>
          <a:prstGeom prst="rect">
            <a:avLst/>
          </a:prstGeom>
        </p:spPr>
      </p:pic>
    </p:spTree>
    <p:extLst>
      <p:ext uri="{BB962C8B-B14F-4D97-AF65-F5344CB8AC3E}">
        <p14:creationId xmlns:p14="http://schemas.microsoft.com/office/powerpoint/2010/main" val="3986500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067B-15A5-60FB-C82B-12738E1FFBFE}"/>
              </a:ext>
            </a:extLst>
          </p:cNvPr>
          <p:cNvSpPr>
            <a:spLocks noGrp="1"/>
          </p:cNvSpPr>
          <p:nvPr>
            <p:ph type="title" hasCustomPrompt="1"/>
          </p:nvPr>
        </p:nvSpPr>
        <p:spPr>
          <a:xfrm>
            <a:off x="838199" y="365125"/>
            <a:ext cx="10744201" cy="1325563"/>
          </a:xfrm>
          <a:prstGeom prst="rect">
            <a:avLst/>
          </a:prstGeom>
        </p:spPr>
        <p:txBody>
          <a:bodyPr lIns="0" rIns="0" anchor="t" anchorCtr="0">
            <a:normAutofit/>
          </a:bodyPr>
          <a:lstStyle>
            <a:lvl1pPr>
              <a:defRPr sz="4000">
                <a:latin typeface="Avenir" panose="020B0503020203020204" pitchFamily="34" charset="0"/>
              </a:defRPr>
            </a:lvl1pPr>
          </a:lstStyle>
          <a:p>
            <a:r>
              <a:rPr lang="en-US" dirty="0"/>
              <a:t>Click to edit master title style</a:t>
            </a:r>
          </a:p>
        </p:txBody>
      </p:sp>
      <p:pic>
        <p:nvPicPr>
          <p:cNvPr id="3" name="Picture 2" descr="Text&#10;&#10;Description automatically generated">
            <a:extLst>
              <a:ext uri="{FF2B5EF4-FFF2-40B4-BE49-F238E27FC236}">
                <a16:creationId xmlns:a16="http://schemas.microsoft.com/office/drawing/2014/main" id="{FB03D776-4779-8A65-5C92-C21057D53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3961" y="6118478"/>
            <a:ext cx="2125532" cy="607548"/>
          </a:xfrm>
          <a:prstGeom prst="rect">
            <a:avLst/>
          </a:prstGeom>
        </p:spPr>
      </p:pic>
    </p:spTree>
    <p:extLst>
      <p:ext uri="{BB962C8B-B14F-4D97-AF65-F5344CB8AC3E}">
        <p14:creationId xmlns:p14="http://schemas.microsoft.com/office/powerpoint/2010/main" val="897861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8BF8-6FAE-4D64-9570-6FA98088F996}"/>
              </a:ext>
            </a:extLst>
          </p:cNvPr>
          <p:cNvSpPr>
            <a:spLocks noGrp="1"/>
          </p:cNvSpPr>
          <p:nvPr>
            <p:ph type="title" hasCustomPrompt="1"/>
          </p:nvPr>
        </p:nvSpPr>
        <p:spPr>
          <a:xfrm>
            <a:off x="609600" y="365125"/>
            <a:ext cx="10972800" cy="1325563"/>
          </a:xfrm>
          <a:prstGeom prst="rect">
            <a:avLst/>
          </a:prstGeom>
        </p:spPr>
        <p:txBody>
          <a:bodyPr lIns="0" rIns="0" anchor="t" anchorCtr="0">
            <a:normAutofit/>
          </a:bodyPr>
          <a:lstStyle>
            <a:lvl1pPr>
              <a:defRPr sz="4000">
                <a:latin typeface="Avenir" panose="020B0503020203020204" pitchFamily="34" charset="0"/>
                <a:cs typeface="Times New Roman" panose="02020603050405020304" pitchFamily="18"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082E88DF-85DF-88B7-8FE4-8142329959EA}"/>
              </a:ext>
            </a:extLst>
          </p:cNvPr>
          <p:cNvSpPr>
            <a:spLocks noGrp="1"/>
          </p:cNvSpPr>
          <p:nvPr>
            <p:ph idx="1"/>
          </p:nvPr>
        </p:nvSpPr>
        <p:spPr>
          <a:xfrm>
            <a:off x="609600" y="1825625"/>
            <a:ext cx="10972800" cy="3926246"/>
          </a:xfrm>
          <a:prstGeom prst="rect">
            <a:avLst/>
          </a:prstGeom>
        </p:spPr>
        <p:txBody>
          <a:bodyPr lIns="0" rIns="0"/>
          <a:lstStyle>
            <a:lvl1pPr>
              <a:defRPr>
                <a:latin typeface="Avenir" panose="020B0503020203020204" pitchFamily="34" charset="0"/>
                <a:cs typeface="Times New Roman" panose="02020603050405020304" pitchFamily="18" charset="0"/>
              </a:defRPr>
            </a:lvl1pPr>
            <a:lvl2pPr>
              <a:defRPr>
                <a:latin typeface="Avenir" panose="020B0503020203020204" pitchFamily="34" charset="0"/>
                <a:cs typeface="Times New Roman" panose="02020603050405020304" pitchFamily="18" charset="0"/>
              </a:defRPr>
            </a:lvl2pPr>
            <a:lvl3pPr>
              <a:defRPr>
                <a:latin typeface="Avenir" panose="020B0503020203020204" pitchFamily="34" charset="0"/>
                <a:cs typeface="Times New Roman" panose="02020603050405020304" pitchFamily="18" charset="0"/>
              </a:defRPr>
            </a:lvl3pPr>
            <a:lvl4pPr>
              <a:defRPr>
                <a:latin typeface="Avenir" panose="020B0503020203020204" pitchFamily="34" charset="0"/>
                <a:cs typeface="Times New Roman" panose="02020603050405020304" pitchFamily="18" charset="0"/>
              </a:defRPr>
            </a:lvl4pPr>
            <a:lvl5pPr>
              <a:defRPr>
                <a:latin typeface="Avenir" panose="020B0503020203020204" pitchFamily="34"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Text&#10;&#10;Description automatically generated">
            <a:extLst>
              <a:ext uri="{FF2B5EF4-FFF2-40B4-BE49-F238E27FC236}">
                <a16:creationId xmlns:a16="http://schemas.microsoft.com/office/drawing/2014/main" id="{723B883B-7668-FDD0-1373-19062DA46D2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3961" y="6118478"/>
            <a:ext cx="2125532" cy="607548"/>
          </a:xfrm>
          <a:prstGeom prst="rect">
            <a:avLst/>
          </a:prstGeom>
        </p:spPr>
      </p:pic>
    </p:spTree>
    <p:extLst>
      <p:ext uri="{BB962C8B-B14F-4D97-AF65-F5344CB8AC3E}">
        <p14:creationId xmlns:p14="http://schemas.microsoft.com/office/powerpoint/2010/main" val="401164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and Content_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48BF8-6FAE-4D64-9570-6FA98088F996}"/>
              </a:ext>
            </a:extLst>
          </p:cNvPr>
          <p:cNvSpPr>
            <a:spLocks noGrp="1"/>
          </p:cNvSpPr>
          <p:nvPr>
            <p:ph type="title" hasCustomPrompt="1"/>
          </p:nvPr>
        </p:nvSpPr>
        <p:spPr>
          <a:xfrm>
            <a:off x="1574276" y="365125"/>
            <a:ext cx="10008124" cy="1325563"/>
          </a:xfrm>
          <a:prstGeom prst="rect">
            <a:avLst/>
          </a:prstGeom>
        </p:spPr>
        <p:txBody>
          <a:bodyPr lIns="0" rIns="0" anchor="t" anchorCtr="0">
            <a:normAutofit/>
          </a:bodyPr>
          <a:lstStyle>
            <a:lvl1pPr>
              <a:defRPr sz="4000">
                <a:latin typeface="Avenir" panose="020B0503020203020204" pitchFamily="34" charset="0"/>
                <a:cs typeface="Times New Roman" panose="02020603050405020304" pitchFamily="18" charset="0"/>
              </a:defRPr>
            </a:lvl1pPr>
          </a:lstStyle>
          <a:p>
            <a:r>
              <a:rPr lang="en-US" dirty="0"/>
              <a:t>Click to edit master title style </a:t>
            </a:r>
          </a:p>
        </p:txBody>
      </p:sp>
      <p:sp>
        <p:nvSpPr>
          <p:cNvPr id="3" name="Content Placeholder 2">
            <a:extLst>
              <a:ext uri="{FF2B5EF4-FFF2-40B4-BE49-F238E27FC236}">
                <a16:creationId xmlns:a16="http://schemas.microsoft.com/office/drawing/2014/main" id="{082E88DF-85DF-88B7-8FE4-8142329959EA}"/>
              </a:ext>
            </a:extLst>
          </p:cNvPr>
          <p:cNvSpPr>
            <a:spLocks noGrp="1"/>
          </p:cNvSpPr>
          <p:nvPr>
            <p:ph idx="1"/>
          </p:nvPr>
        </p:nvSpPr>
        <p:spPr>
          <a:xfrm>
            <a:off x="1574276" y="1825625"/>
            <a:ext cx="10008124" cy="4810845"/>
          </a:xfrm>
          <a:prstGeom prst="rect">
            <a:avLst/>
          </a:prstGeom>
        </p:spPr>
        <p:txBody>
          <a:bodyPr lIns="0" rIns="0"/>
          <a:lstStyle>
            <a:lvl1pPr>
              <a:defRPr>
                <a:latin typeface="Avenir" panose="020B0503020203020204" pitchFamily="34" charset="0"/>
                <a:cs typeface="Times New Roman" panose="02020603050405020304" pitchFamily="18" charset="0"/>
              </a:defRPr>
            </a:lvl1pPr>
            <a:lvl2pPr>
              <a:defRPr>
                <a:latin typeface="Avenir" panose="020B0503020203020204" pitchFamily="34" charset="0"/>
                <a:cs typeface="Times New Roman" panose="02020603050405020304" pitchFamily="18" charset="0"/>
              </a:defRPr>
            </a:lvl2pPr>
            <a:lvl3pPr>
              <a:defRPr>
                <a:latin typeface="Avenir" panose="020B0503020203020204" pitchFamily="34" charset="0"/>
                <a:cs typeface="Times New Roman" panose="02020603050405020304" pitchFamily="18" charset="0"/>
              </a:defRPr>
            </a:lvl3pPr>
            <a:lvl4pPr>
              <a:defRPr>
                <a:latin typeface="Avenir" panose="020B0503020203020204" pitchFamily="34" charset="0"/>
                <a:cs typeface="Times New Roman" panose="02020603050405020304" pitchFamily="18" charset="0"/>
              </a:defRPr>
            </a:lvl4pPr>
            <a:lvl5pPr>
              <a:defRPr>
                <a:latin typeface="Avenir" panose="020B0503020203020204" pitchFamily="34"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Text&#10;&#10;Description automatically generated">
            <a:extLst>
              <a:ext uri="{FF2B5EF4-FFF2-40B4-BE49-F238E27FC236}">
                <a16:creationId xmlns:a16="http://schemas.microsoft.com/office/drawing/2014/main" id="{A54CDA3C-35DD-0CEA-D436-0AEE0C7EAAED}"/>
              </a:ext>
            </a:extLst>
          </p:cNvPr>
          <p:cNvPicPr>
            <a:picLocks noChangeAspect="1"/>
          </p:cNvPicPr>
          <p:nvPr userDrawn="1"/>
        </p:nvPicPr>
        <p:blipFill>
          <a:blip r:embed="rId3">
            <a:extLst>
              <a:ext uri="{28A0092B-C50C-407E-A947-70E740481C1C}">
                <a14:useLocalDpi xmlns:a14="http://schemas.microsoft.com/office/drawing/2010/main" val="0"/>
              </a:ext>
            </a:extLst>
          </a:blip>
          <a:srcRect r="67361"/>
          <a:stretch>
            <a:fillRect/>
          </a:stretch>
        </p:blipFill>
        <p:spPr>
          <a:xfrm>
            <a:off x="11403969" y="6118478"/>
            <a:ext cx="693763" cy="607548"/>
          </a:xfrm>
          <a:prstGeom prst="rect">
            <a:avLst/>
          </a:prstGeom>
        </p:spPr>
      </p:pic>
    </p:spTree>
    <p:extLst>
      <p:ext uri="{BB962C8B-B14F-4D97-AF65-F5344CB8AC3E}">
        <p14:creationId xmlns:p14="http://schemas.microsoft.com/office/powerpoint/2010/main" val="91506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5067B-15A5-60FB-C82B-12738E1FFBFE}"/>
              </a:ext>
            </a:extLst>
          </p:cNvPr>
          <p:cNvSpPr>
            <a:spLocks noGrp="1"/>
          </p:cNvSpPr>
          <p:nvPr>
            <p:ph type="title" hasCustomPrompt="1"/>
          </p:nvPr>
        </p:nvSpPr>
        <p:spPr>
          <a:xfrm>
            <a:off x="838199" y="365125"/>
            <a:ext cx="10744201" cy="1325563"/>
          </a:xfrm>
          <a:prstGeom prst="rect">
            <a:avLst/>
          </a:prstGeom>
        </p:spPr>
        <p:txBody>
          <a:bodyPr lIns="0" rIns="0" anchor="t" anchorCtr="0">
            <a:normAutofit/>
          </a:bodyPr>
          <a:lstStyle>
            <a:lvl1pPr>
              <a:defRPr sz="4000">
                <a:latin typeface="Avenir" panose="020B0503020203020204" pitchFamily="34" charset="0"/>
              </a:defRPr>
            </a:lvl1pPr>
          </a:lstStyle>
          <a:p>
            <a:r>
              <a:rPr lang="en-US" dirty="0"/>
              <a:t>Click to edit master title style</a:t>
            </a:r>
          </a:p>
        </p:txBody>
      </p:sp>
      <p:pic>
        <p:nvPicPr>
          <p:cNvPr id="3" name="Picture 2" descr="Text&#10;&#10;Description automatically generated">
            <a:extLst>
              <a:ext uri="{FF2B5EF4-FFF2-40B4-BE49-F238E27FC236}">
                <a16:creationId xmlns:a16="http://schemas.microsoft.com/office/drawing/2014/main" id="{FB03D776-4779-8A65-5C92-C21057D532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3961" y="6118478"/>
            <a:ext cx="2125532" cy="607548"/>
          </a:xfrm>
          <a:prstGeom prst="rect">
            <a:avLst/>
          </a:prstGeom>
        </p:spPr>
      </p:pic>
    </p:spTree>
    <p:extLst>
      <p:ext uri="{BB962C8B-B14F-4D97-AF65-F5344CB8AC3E}">
        <p14:creationId xmlns:p14="http://schemas.microsoft.com/office/powerpoint/2010/main" val="786797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559588-2292-7E14-5F4F-CB0A703A12CA}"/>
              </a:ext>
            </a:extLst>
          </p:cNvPr>
          <p:cNvSpPr>
            <a:spLocks noGrp="1"/>
          </p:cNvSpPr>
          <p:nvPr>
            <p:ph type="title" hasCustomPrompt="1"/>
          </p:nvPr>
        </p:nvSpPr>
        <p:spPr>
          <a:xfrm>
            <a:off x="609600" y="2514600"/>
            <a:ext cx="10972800" cy="4343400"/>
          </a:xfrm>
          <a:prstGeom prst="rect">
            <a:avLst/>
          </a:prstGeom>
        </p:spPr>
        <p:txBody>
          <a:bodyPr anchor="ctr" anchorCtr="0">
            <a:normAutofit/>
          </a:bodyPr>
          <a:lstStyle>
            <a:lvl1pPr algn="ctr">
              <a:defRPr sz="4800">
                <a:latin typeface="Avenir" panose="020B0503020203020204" pitchFamily="34" charset="0"/>
              </a:defRPr>
            </a:lvl1pPr>
          </a:lstStyle>
          <a:p>
            <a:r>
              <a:rPr lang="en-US" dirty="0"/>
              <a:t>Click to edit master title style </a:t>
            </a:r>
          </a:p>
        </p:txBody>
      </p:sp>
      <p:pic>
        <p:nvPicPr>
          <p:cNvPr id="7" name="Picture 6" descr="Text&#10;&#10;Description automatically generated with medium confidence">
            <a:extLst>
              <a:ext uri="{FF2B5EF4-FFF2-40B4-BE49-F238E27FC236}">
                <a16:creationId xmlns:a16="http://schemas.microsoft.com/office/drawing/2014/main" id="{DA2535BD-2BC0-67C2-4F5A-3DE63F85438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25246" y="6117997"/>
            <a:ext cx="2066956" cy="608029"/>
          </a:xfrm>
          <a:prstGeom prst="rect">
            <a:avLst/>
          </a:prstGeom>
        </p:spPr>
      </p:pic>
    </p:spTree>
    <p:extLst>
      <p:ext uri="{BB962C8B-B14F-4D97-AF65-F5344CB8AC3E}">
        <p14:creationId xmlns:p14="http://schemas.microsoft.com/office/powerpoint/2010/main" val="3373068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_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28137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Placeholder_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093493AE-5721-3A7F-055F-58572ECB27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8444" y="6078229"/>
            <a:ext cx="2234190" cy="657224"/>
          </a:xfrm>
          <a:prstGeom prst="rect">
            <a:avLst/>
          </a:prstGeom>
        </p:spPr>
      </p:pic>
    </p:spTree>
    <p:extLst>
      <p:ext uri="{BB962C8B-B14F-4D97-AF65-F5344CB8AC3E}">
        <p14:creationId xmlns:p14="http://schemas.microsoft.com/office/powerpoint/2010/main" val="2012083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Placeholder_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Text&#10;&#10;Description automatically generated with medium confidence">
            <a:extLst>
              <a:ext uri="{FF2B5EF4-FFF2-40B4-BE49-F238E27FC236}">
                <a16:creationId xmlns:a16="http://schemas.microsoft.com/office/drawing/2014/main" id="{093493AE-5721-3A7F-055F-58572ECB272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778444" y="6078229"/>
            <a:ext cx="2234190" cy="657224"/>
          </a:xfrm>
          <a:prstGeom prst="rect">
            <a:avLst/>
          </a:prstGeom>
        </p:spPr>
      </p:pic>
    </p:spTree>
    <p:extLst>
      <p:ext uri="{BB962C8B-B14F-4D97-AF65-F5344CB8AC3E}">
        <p14:creationId xmlns:p14="http://schemas.microsoft.com/office/powerpoint/2010/main" val="233995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pic>
        <p:nvPicPr>
          <p:cNvPr id="4" name="Picture 3" descr="Text&#10;&#10;Description automatically generated with medium confidence">
            <a:extLst>
              <a:ext uri="{FF2B5EF4-FFF2-40B4-BE49-F238E27FC236}">
                <a16:creationId xmlns:a16="http://schemas.microsoft.com/office/drawing/2014/main" id="{0E482215-7235-DE19-2C3C-E94B53953950}"/>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925246" y="6117997"/>
            <a:ext cx="2066956" cy="608029"/>
          </a:xfrm>
          <a:prstGeom prst="rect">
            <a:avLst/>
          </a:prstGeom>
        </p:spPr>
      </p:pic>
      <p:sp>
        <p:nvSpPr>
          <p:cNvPr id="5" name="Title 1">
            <a:extLst>
              <a:ext uri="{FF2B5EF4-FFF2-40B4-BE49-F238E27FC236}">
                <a16:creationId xmlns:a16="http://schemas.microsoft.com/office/drawing/2014/main" id="{C0D40CA5-46BC-899A-2653-45D7314D6790}"/>
              </a:ext>
            </a:extLst>
          </p:cNvPr>
          <p:cNvSpPr txBox="1">
            <a:spLocks/>
          </p:cNvSpPr>
          <p:nvPr userDrawn="1"/>
        </p:nvSpPr>
        <p:spPr>
          <a:xfrm>
            <a:off x="609600" y="1138123"/>
            <a:ext cx="10972800" cy="1325563"/>
          </a:xfrm>
          <a:prstGeom prst="rect">
            <a:avLst/>
          </a:prstGeom>
        </p:spPr>
        <p:txBody>
          <a:bodyPr lIns="0" tIns="182880" rIns="0" anchor="t" anchorCtr="0">
            <a:normAutofit/>
          </a:bodyPr>
          <a:lstStyle>
            <a:lvl1pPr algn="l" defTabSz="914400" rtl="0" eaLnBrk="1" latinLnBrk="0" hangingPunct="1">
              <a:lnSpc>
                <a:spcPct val="90000"/>
              </a:lnSpc>
              <a:spcBef>
                <a:spcPct val="0"/>
              </a:spcBef>
              <a:buNone/>
              <a:defRPr sz="4400" b="1" kern="1200" cap="none" baseline="0">
                <a:solidFill>
                  <a:schemeClr val="tx1"/>
                </a:solidFill>
                <a:latin typeface="Avenir" panose="020B0503020203020204" pitchFamily="2" charset="0"/>
                <a:ea typeface="+mj-ea"/>
                <a:cs typeface="Times New Roman" panose="02020603050405020304" pitchFamily="18" charset="0"/>
              </a:defRPr>
            </a:lvl1pPr>
          </a:lstStyle>
          <a:p>
            <a:r>
              <a:rPr lang="en-US" sz="4000" dirty="0">
                <a:latin typeface="Avenir" panose="020B0503020203020204" pitchFamily="34" charset="0"/>
              </a:rPr>
              <a:t>Click to edit master title style</a:t>
            </a:r>
          </a:p>
        </p:txBody>
      </p:sp>
      <p:sp>
        <p:nvSpPr>
          <p:cNvPr id="6" name="Content Placeholder 2">
            <a:extLst>
              <a:ext uri="{FF2B5EF4-FFF2-40B4-BE49-F238E27FC236}">
                <a16:creationId xmlns:a16="http://schemas.microsoft.com/office/drawing/2014/main" id="{D2391B34-76B8-2283-82EA-A12FA26DB060}"/>
              </a:ext>
            </a:extLst>
          </p:cNvPr>
          <p:cNvSpPr txBox="1">
            <a:spLocks/>
          </p:cNvSpPr>
          <p:nvPr userDrawn="1"/>
        </p:nvSpPr>
        <p:spPr>
          <a:xfrm>
            <a:off x="609600" y="2598623"/>
            <a:ext cx="10972800" cy="4061414"/>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B0503020203020204" pitchFamily="2"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B0503020203020204" pitchFamily="2"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B0503020203020204" pitchFamily="2"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venir" panose="020B0503020203020204" pitchFamily="34" charset="0"/>
              </a:rPr>
              <a:t>Click to edit Master text styles</a:t>
            </a:r>
          </a:p>
          <a:p>
            <a:pPr lvl="1"/>
            <a:r>
              <a:rPr lang="en-US" dirty="0">
                <a:latin typeface="Avenir" panose="020B0503020203020204" pitchFamily="34" charset="0"/>
              </a:rPr>
              <a:t>Second level</a:t>
            </a:r>
          </a:p>
          <a:p>
            <a:pPr lvl="2"/>
            <a:r>
              <a:rPr lang="en-US" dirty="0">
                <a:latin typeface="Avenir" panose="020B0503020203020204" pitchFamily="34" charset="0"/>
              </a:rPr>
              <a:t>Third level</a:t>
            </a:r>
          </a:p>
          <a:p>
            <a:pPr lvl="3"/>
            <a:r>
              <a:rPr lang="en-US" dirty="0">
                <a:latin typeface="Avenir" panose="020B0503020203020204" pitchFamily="34" charset="0"/>
              </a:rPr>
              <a:t>Fourth level</a:t>
            </a:r>
          </a:p>
          <a:p>
            <a:pPr lvl="4"/>
            <a:r>
              <a:rPr lang="en-US" dirty="0">
                <a:latin typeface="Avenir" panose="020B0503020203020204" pitchFamily="34" charset="0"/>
              </a:rPr>
              <a:t>Fifth level</a:t>
            </a:r>
          </a:p>
        </p:txBody>
      </p:sp>
    </p:spTree>
    <p:extLst>
      <p:ext uri="{BB962C8B-B14F-4D97-AF65-F5344CB8AC3E}">
        <p14:creationId xmlns:p14="http://schemas.microsoft.com/office/powerpoint/2010/main" val="3768700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54" r:id="rId5"/>
    <p:sldLayoutId id="2147483665" r:id="rId6"/>
    <p:sldLayoutId id="2147483655" r:id="rId7"/>
    <p:sldLayoutId id="2147483664" r:id="rId8"/>
    <p:sldLayoutId id="2147483666"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b="1" kern="1200">
          <a:solidFill>
            <a:schemeClr val="tx1"/>
          </a:solidFill>
          <a:latin typeface="Avenir" panose="020B05030202030202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B0503020203020204" pitchFamily="2"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B0503020203020204" pitchFamily="2"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B0503020203020204" pitchFamily="2"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7296" userDrawn="1">
          <p15:clr>
            <a:srgbClr val="F26B43"/>
          </p15:clr>
        </p15:guide>
        <p15:guide id="3" pos="3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454EC8-F909-64DB-8223-91D78105D0FC}"/>
              </a:ext>
            </a:extLst>
          </p:cNvPr>
          <p:cNvSpPr>
            <a:spLocks noGrp="1"/>
          </p:cNvSpPr>
          <p:nvPr>
            <p:ph type="title"/>
          </p:nvPr>
        </p:nvSpPr>
        <p:spPr>
          <a:xfrm>
            <a:off x="533400" y="365125"/>
            <a:ext cx="11123578" cy="1325563"/>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82693F8-084A-EE04-7E1F-02952AB63A01}"/>
              </a:ext>
            </a:extLst>
          </p:cNvPr>
          <p:cNvSpPr>
            <a:spLocks noGrp="1"/>
          </p:cNvSpPr>
          <p:nvPr>
            <p:ph type="body" idx="1"/>
          </p:nvPr>
        </p:nvSpPr>
        <p:spPr>
          <a:xfrm>
            <a:off x="535021" y="1825625"/>
            <a:ext cx="11121957" cy="3933149"/>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descr="Text&#10;&#10;Description automatically generated">
            <a:extLst>
              <a:ext uri="{FF2B5EF4-FFF2-40B4-BE49-F238E27FC236}">
                <a16:creationId xmlns:a16="http://schemas.microsoft.com/office/drawing/2014/main" id="{AFA5BEFF-3CFD-3142-304D-A63745799D9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008" y="5992725"/>
            <a:ext cx="2278481" cy="651266"/>
          </a:xfrm>
          <a:prstGeom prst="rect">
            <a:avLst/>
          </a:prstGeom>
        </p:spPr>
      </p:pic>
    </p:spTree>
    <p:extLst>
      <p:ext uri="{BB962C8B-B14F-4D97-AF65-F5344CB8AC3E}">
        <p14:creationId xmlns:p14="http://schemas.microsoft.com/office/powerpoint/2010/main" val="386977218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Avenir" panose="020B0503020203020204"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4E8531-FC6E-E8BC-CABD-0F4E87596074}"/>
              </a:ext>
            </a:extLst>
          </p:cNvPr>
          <p:cNvSpPr>
            <a:spLocks noGrp="1"/>
          </p:cNvSpPr>
          <p:nvPr>
            <p:ph type="ctrTitle"/>
          </p:nvPr>
        </p:nvSpPr>
        <p:spPr/>
        <p:txBody>
          <a:bodyPr>
            <a:normAutofit/>
          </a:bodyPr>
          <a:lstStyle/>
          <a:p>
            <a:r>
              <a:rPr lang="en-US" dirty="0"/>
              <a:t>Southwestern Texas Synod Assembly</a:t>
            </a:r>
          </a:p>
        </p:txBody>
      </p:sp>
      <p:sp>
        <p:nvSpPr>
          <p:cNvPr id="7" name="Subtitle 6">
            <a:extLst>
              <a:ext uri="{FF2B5EF4-FFF2-40B4-BE49-F238E27FC236}">
                <a16:creationId xmlns:a16="http://schemas.microsoft.com/office/drawing/2014/main" id="{BA069621-1381-A966-B5C6-854D0556A684}"/>
              </a:ext>
            </a:extLst>
          </p:cNvPr>
          <p:cNvSpPr>
            <a:spLocks noGrp="1"/>
          </p:cNvSpPr>
          <p:nvPr>
            <p:ph type="subTitle" idx="1"/>
          </p:nvPr>
        </p:nvSpPr>
        <p:spPr/>
        <p:txBody>
          <a:bodyPr/>
          <a:lstStyle/>
          <a:p>
            <a:r>
              <a:rPr lang="en-US" dirty="0"/>
              <a:t>Rev. Norma Malfatti</a:t>
            </a:r>
          </a:p>
          <a:p>
            <a:r>
              <a:rPr lang="en-US" dirty="0"/>
              <a:t>Senior Director, DEM Relationships</a:t>
            </a:r>
          </a:p>
          <a:p>
            <a:endParaRPr lang="en-US" dirty="0"/>
          </a:p>
        </p:txBody>
      </p:sp>
    </p:spTree>
    <p:extLst>
      <p:ext uri="{BB962C8B-B14F-4D97-AF65-F5344CB8AC3E}">
        <p14:creationId xmlns:p14="http://schemas.microsoft.com/office/powerpoint/2010/main" val="349466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9B8F2C24-76AD-DB3F-4595-3DEC9372E741}"/>
            </a:ext>
          </a:extLst>
        </p:cNvPr>
        <p:cNvGrpSpPr/>
        <p:nvPr/>
      </p:nvGrpSpPr>
      <p:grpSpPr>
        <a:xfrm>
          <a:off x="0" y="0"/>
          <a:ext cx="0" cy="0"/>
          <a:chOff x="0" y="0"/>
          <a:chExt cx="0" cy="0"/>
        </a:xfrm>
      </p:grpSpPr>
      <p:pic>
        <p:nvPicPr>
          <p:cNvPr id="2" name="Picture 1" descr="A picture containing window, grate, wheel&#10;&#10;Description automatically generated">
            <a:extLst>
              <a:ext uri="{FF2B5EF4-FFF2-40B4-BE49-F238E27FC236}">
                <a16:creationId xmlns:a16="http://schemas.microsoft.com/office/drawing/2014/main" id="{204D96B8-ECCF-52FA-1921-9777041F7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47" y="290242"/>
            <a:ext cx="761905" cy="753651"/>
          </a:xfrm>
          <a:prstGeom prst="rect">
            <a:avLst/>
          </a:prstGeom>
        </p:spPr>
      </p:pic>
      <p:pic>
        <p:nvPicPr>
          <p:cNvPr id="5" name="Picture 4">
            <a:extLst>
              <a:ext uri="{FF2B5EF4-FFF2-40B4-BE49-F238E27FC236}">
                <a16:creationId xmlns:a16="http://schemas.microsoft.com/office/drawing/2014/main" id="{0489EDAF-530A-EC3B-87C6-7A5203F23731}"/>
              </a:ext>
            </a:extLst>
          </p:cNvPr>
          <p:cNvPicPr>
            <a:picLocks noChangeAspect="1"/>
          </p:cNvPicPr>
          <p:nvPr/>
        </p:nvPicPr>
        <p:blipFill>
          <a:blip r:embed="rId4"/>
          <a:stretch>
            <a:fillRect/>
          </a:stretch>
        </p:blipFill>
        <p:spPr>
          <a:xfrm>
            <a:off x="0" y="0"/>
            <a:ext cx="12192000" cy="6857999"/>
          </a:xfrm>
          <a:prstGeom prst="rect">
            <a:avLst/>
          </a:prstGeom>
        </p:spPr>
      </p:pic>
    </p:spTree>
    <p:extLst>
      <p:ext uri="{BB962C8B-B14F-4D97-AF65-F5344CB8AC3E}">
        <p14:creationId xmlns:p14="http://schemas.microsoft.com/office/powerpoint/2010/main" val="2098372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a world map&#10;&#10;AI-generated content may be incorrect.">
            <a:extLst>
              <a:ext uri="{FF2B5EF4-FFF2-40B4-BE49-F238E27FC236}">
                <a16:creationId xmlns:a16="http://schemas.microsoft.com/office/drawing/2014/main" id="{BF5161BD-3ED9-08C1-E3A3-372BBA98E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354" y="466822"/>
            <a:ext cx="11123953" cy="5405369"/>
          </a:xfrm>
          <a:prstGeom prst="rect">
            <a:avLst/>
          </a:prstGeom>
        </p:spPr>
      </p:pic>
      <p:pic>
        <p:nvPicPr>
          <p:cNvPr id="3" name="Picture 2" descr="A black background with white letters&#10;&#10;Description automatically generated">
            <a:extLst>
              <a:ext uri="{FF2B5EF4-FFF2-40B4-BE49-F238E27FC236}">
                <a16:creationId xmlns:a16="http://schemas.microsoft.com/office/drawing/2014/main" id="{FEA40ADB-1B40-753D-C3FB-1D967731C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389" y="5381691"/>
            <a:ext cx="3859995" cy="837108"/>
          </a:xfrm>
          <a:prstGeom prst="rect">
            <a:avLst/>
          </a:prstGeom>
        </p:spPr>
      </p:pic>
    </p:spTree>
    <p:extLst>
      <p:ext uri="{BB962C8B-B14F-4D97-AF65-F5344CB8AC3E}">
        <p14:creationId xmlns:p14="http://schemas.microsoft.com/office/powerpoint/2010/main" val="286229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descr="A person standing in a dirt field&#10;&#10;AI-generated content may be incorrect.">
            <a:extLst>
              <a:ext uri="{FF2B5EF4-FFF2-40B4-BE49-F238E27FC236}">
                <a16:creationId xmlns:a16="http://schemas.microsoft.com/office/drawing/2014/main" id="{835B885D-C3CD-84F5-635C-C35EEFA234BD}"/>
              </a:ext>
            </a:extLst>
          </p:cNvPr>
          <p:cNvPicPr>
            <a:picLocks noChangeAspect="1"/>
          </p:cNvPicPr>
          <p:nvPr/>
        </p:nvPicPr>
        <p:blipFill>
          <a:blip r:embed="rId3">
            <a:extLst>
              <a:ext uri="{28A0092B-C50C-407E-A947-70E740481C1C}">
                <a14:useLocalDpi xmlns:a14="http://schemas.microsoft.com/office/drawing/2010/main" val="0"/>
              </a:ext>
            </a:extLst>
          </a:blip>
          <a:srcRect b="4275"/>
          <a:stretch>
            <a:fillRect/>
          </a:stretch>
        </p:blipFill>
        <p:spPr>
          <a:xfrm>
            <a:off x="685800" y="822725"/>
            <a:ext cx="11506200" cy="6035276"/>
          </a:xfrm>
          <a:prstGeom prst="rect">
            <a:avLst/>
          </a:prstGeom>
        </p:spPr>
      </p:pic>
      <p:sp>
        <p:nvSpPr>
          <p:cNvPr id="5" name="Title 4">
            <a:extLst>
              <a:ext uri="{FF2B5EF4-FFF2-40B4-BE49-F238E27FC236}">
                <a16:creationId xmlns:a16="http://schemas.microsoft.com/office/drawing/2014/main" id="{8C56D4F3-387A-FDA2-42D8-BA1C5200441E}"/>
              </a:ext>
            </a:extLst>
          </p:cNvPr>
          <p:cNvSpPr>
            <a:spLocks noGrp="1"/>
          </p:cNvSpPr>
          <p:nvPr>
            <p:ph type="title"/>
          </p:nvPr>
        </p:nvSpPr>
        <p:spPr/>
        <p:txBody>
          <a:bodyPr>
            <a:normAutofit/>
          </a:bodyPr>
          <a:lstStyle/>
          <a:p>
            <a:r>
              <a:rPr lang="en-US" sz="4000"/>
              <a:t>Western U.S. – Rock Point, Arizona</a:t>
            </a:r>
          </a:p>
        </p:txBody>
      </p:sp>
      <p:sp>
        <p:nvSpPr>
          <p:cNvPr id="6" name="Content Placeholder 5">
            <a:extLst>
              <a:ext uri="{FF2B5EF4-FFF2-40B4-BE49-F238E27FC236}">
                <a16:creationId xmlns:a16="http://schemas.microsoft.com/office/drawing/2014/main" id="{90CF521C-CC6F-590D-5431-6A4DDBA18B98}"/>
              </a:ext>
            </a:extLst>
          </p:cNvPr>
          <p:cNvSpPr>
            <a:spLocks noGrp="1"/>
          </p:cNvSpPr>
          <p:nvPr>
            <p:ph idx="4294967295"/>
          </p:nvPr>
        </p:nvSpPr>
        <p:spPr>
          <a:xfrm>
            <a:off x="838199" y="1028700"/>
            <a:ext cx="10744201" cy="1443872"/>
          </a:xfrm>
          <a:prstGeom prst="rect">
            <a:avLst/>
          </a:prstGeom>
        </p:spPr>
        <p:txBody>
          <a:bodyPr lIns="0" rIns="0"/>
          <a:lstStyle/>
          <a:p>
            <a:pPr marL="0" indent="0">
              <a:buNone/>
            </a:pPr>
            <a:r>
              <a:rPr lang="en-US" dirty="0"/>
              <a:t>Navajo Evangelical Lutheran Mission</a:t>
            </a:r>
          </a:p>
        </p:txBody>
      </p:sp>
      <p:pic>
        <p:nvPicPr>
          <p:cNvPr id="14" name="Picture 13" descr="A white circle with black squares&#10;&#10;AI-generated content may be incorrect.">
            <a:extLst>
              <a:ext uri="{FF2B5EF4-FFF2-40B4-BE49-F238E27FC236}">
                <a16:creationId xmlns:a16="http://schemas.microsoft.com/office/drawing/2014/main" id="{CDFACF07-897F-9728-CEBC-9EFF68154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969" y="6118478"/>
            <a:ext cx="614202" cy="607548"/>
          </a:xfrm>
          <a:prstGeom prst="rect">
            <a:avLst/>
          </a:prstGeom>
        </p:spPr>
      </p:pic>
    </p:spTree>
    <p:extLst>
      <p:ext uri="{BB962C8B-B14F-4D97-AF65-F5344CB8AC3E}">
        <p14:creationId xmlns:p14="http://schemas.microsoft.com/office/powerpoint/2010/main" val="156950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F6AEDC30-B91D-062A-D126-778250BDE814}"/>
            </a:ext>
          </a:extLst>
        </p:cNvPr>
        <p:cNvGrpSpPr/>
        <p:nvPr/>
      </p:nvGrpSpPr>
      <p:grpSpPr>
        <a:xfrm>
          <a:off x="0" y="0"/>
          <a:ext cx="0" cy="0"/>
          <a:chOff x="0" y="0"/>
          <a:chExt cx="0" cy="0"/>
        </a:xfrm>
      </p:grpSpPr>
      <p:pic>
        <p:nvPicPr>
          <p:cNvPr id="4" name="Picture 3" descr="A group of people sitting in a church&#10;&#10;AI-generated content may be incorrect.">
            <a:extLst>
              <a:ext uri="{FF2B5EF4-FFF2-40B4-BE49-F238E27FC236}">
                <a16:creationId xmlns:a16="http://schemas.microsoft.com/office/drawing/2014/main" id="{43723873-D6F1-2D8D-C831-9D8953FCF973}"/>
              </a:ext>
            </a:extLst>
          </p:cNvPr>
          <p:cNvPicPr>
            <a:picLocks noChangeAspect="1"/>
          </p:cNvPicPr>
          <p:nvPr/>
        </p:nvPicPr>
        <p:blipFill>
          <a:blip r:embed="rId3">
            <a:extLst>
              <a:ext uri="{28A0092B-C50C-407E-A947-70E740481C1C}">
                <a14:useLocalDpi xmlns:a14="http://schemas.microsoft.com/office/drawing/2010/main" val="0"/>
              </a:ext>
            </a:extLst>
          </a:blip>
          <a:srcRect t="-1345" b="14428"/>
          <a:stretch>
            <a:fillRect/>
          </a:stretch>
        </p:blipFill>
        <p:spPr>
          <a:xfrm>
            <a:off x="685800" y="1378103"/>
            <a:ext cx="11506200" cy="5479898"/>
          </a:xfrm>
          <a:prstGeom prst="rect">
            <a:avLst/>
          </a:prstGeom>
        </p:spPr>
      </p:pic>
      <p:sp>
        <p:nvSpPr>
          <p:cNvPr id="5" name="Title 4">
            <a:extLst>
              <a:ext uri="{FF2B5EF4-FFF2-40B4-BE49-F238E27FC236}">
                <a16:creationId xmlns:a16="http://schemas.microsoft.com/office/drawing/2014/main" id="{4689679E-6B1A-B531-9141-121DE09765C3}"/>
              </a:ext>
            </a:extLst>
          </p:cNvPr>
          <p:cNvSpPr>
            <a:spLocks noGrp="1"/>
          </p:cNvSpPr>
          <p:nvPr>
            <p:ph type="title"/>
          </p:nvPr>
        </p:nvSpPr>
        <p:spPr/>
        <p:txBody>
          <a:bodyPr>
            <a:normAutofit/>
          </a:bodyPr>
          <a:lstStyle/>
          <a:p>
            <a:r>
              <a:rPr lang="en-US" sz="4000" dirty="0"/>
              <a:t>Caribbean – Rio Piedras, Puerto Rico</a:t>
            </a:r>
          </a:p>
        </p:txBody>
      </p:sp>
      <p:sp>
        <p:nvSpPr>
          <p:cNvPr id="6" name="Content Placeholder 5">
            <a:extLst>
              <a:ext uri="{FF2B5EF4-FFF2-40B4-BE49-F238E27FC236}">
                <a16:creationId xmlns:a16="http://schemas.microsoft.com/office/drawing/2014/main" id="{495115CC-19CA-A13A-A516-9ECB42969DBD}"/>
              </a:ext>
            </a:extLst>
          </p:cNvPr>
          <p:cNvSpPr>
            <a:spLocks noGrp="1"/>
          </p:cNvSpPr>
          <p:nvPr>
            <p:ph idx="4294967295"/>
          </p:nvPr>
        </p:nvSpPr>
        <p:spPr>
          <a:xfrm>
            <a:off x="838199" y="1065915"/>
            <a:ext cx="10515601" cy="1444621"/>
          </a:xfrm>
          <a:prstGeom prst="rect">
            <a:avLst/>
          </a:prstGeom>
        </p:spPr>
        <p:txBody>
          <a:bodyPr lIns="0" rIns="0"/>
          <a:lstStyle/>
          <a:p>
            <a:pPr marL="0" indent="0">
              <a:lnSpc>
                <a:spcPct val="100000"/>
              </a:lnSpc>
              <a:buNone/>
            </a:pPr>
            <a:r>
              <a:rPr lang="en-US" dirty="0">
                <a:latin typeface="Avenir" panose="020B0503020203020204" pitchFamily="34" charset="0"/>
              </a:rPr>
              <a:t>Our House for All: A program serving students and neighbors of the University of Puerto Rico in Rio Piedras</a:t>
            </a:r>
          </a:p>
        </p:txBody>
      </p:sp>
      <p:pic>
        <p:nvPicPr>
          <p:cNvPr id="8" name="Picture 7" descr="A white circle with black squares&#10;&#10;AI-generated content may be incorrect.">
            <a:extLst>
              <a:ext uri="{FF2B5EF4-FFF2-40B4-BE49-F238E27FC236}">
                <a16:creationId xmlns:a16="http://schemas.microsoft.com/office/drawing/2014/main" id="{D468A4B8-A249-494E-C32F-70DBA22D86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969" y="6118478"/>
            <a:ext cx="614202" cy="607548"/>
          </a:xfrm>
          <a:prstGeom prst="rect">
            <a:avLst/>
          </a:prstGeom>
        </p:spPr>
      </p:pic>
    </p:spTree>
    <p:extLst>
      <p:ext uri="{BB962C8B-B14F-4D97-AF65-F5344CB8AC3E}">
        <p14:creationId xmlns:p14="http://schemas.microsoft.com/office/powerpoint/2010/main" val="354089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D41EE53-B8E6-DCFC-AF7B-1EB8D5201659}"/>
            </a:ext>
          </a:extLst>
        </p:cNvPr>
        <p:cNvGrpSpPr/>
        <p:nvPr/>
      </p:nvGrpSpPr>
      <p:grpSpPr>
        <a:xfrm>
          <a:off x="0" y="0"/>
          <a:ext cx="0" cy="0"/>
          <a:chOff x="0" y="0"/>
          <a:chExt cx="0" cy="0"/>
        </a:xfrm>
      </p:grpSpPr>
      <p:pic>
        <p:nvPicPr>
          <p:cNvPr id="14" name="Picture 13" descr="A person in a blue shirt&#10;&#10;AI-generated content may be incorrect.">
            <a:extLst>
              <a:ext uri="{FF2B5EF4-FFF2-40B4-BE49-F238E27FC236}">
                <a16:creationId xmlns:a16="http://schemas.microsoft.com/office/drawing/2014/main" id="{871B7095-6C6B-91F6-2A60-598CBCF45C0B}"/>
              </a:ext>
            </a:extLst>
          </p:cNvPr>
          <p:cNvPicPr>
            <a:picLocks noChangeAspect="1"/>
          </p:cNvPicPr>
          <p:nvPr/>
        </p:nvPicPr>
        <p:blipFill>
          <a:blip r:embed="rId3">
            <a:extLst>
              <a:ext uri="{28A0092B-C50C-407E-A947-70E740481C1C}">
                <a14:useLocalDpi xmlns:a14="http://schemas.microsoft.com/office/drawing/2010/main" val="0"/>
              </a:ext>
            </a:extLst>
          </a:blip>
          <a:srcRect t="6327"/>
          <a:stretch>
            <a:fillRect/>
          </a:stretch>
        </p:blipFill>
        <p:spPr>
          <a:xfrm>
            <a:off x="5505254" y="0"/>
            <a:ext cx="6686746" cy="6858000"/>
          </a:xfrm>
          <a:prstGeom prst="rect">
            <a:avLst/>
          </a:prstGeom>
        </p:spPr>
      </p:pic>
      <p:sp>
        <p:nvSpPr>
          <p:cNvPr id="7" name="Title 4">
            <a:extLst>
              <a:ext uri="{FF2B5EF4-FFF2-40B4-BE49-F238E27FC236}">
                <a16:creationId xmlns:a16="http://schemas.microsoft.com/office/drawing/2014/main" id="{D6ECDD12-6518-C604-5873-F923F16CBAD7}"/>
              </a:ext>
            </a:extLst>
          </p:cNvPr>
          <p:cNvSpPr txBox="1">
            <a:spLocks/>
          </p:cNvSpPr>
          <p:nvPr/>
        </p:nvSpPr>
        <p:spPr>
          <a:xfrm>
            <a:off x="838199" y="365125"/>
            <a:ext cx="10744201" cy="1325563"/>
          </a:xfrm>
          <a:prstGeom prst="rect">
            <a:avLst/>
          </a:prstGeom>
        </p:spPr>
        <p:txBody>
          <a:bodyPr lIns="0" rIns="0" anchor="t" anchorCtr="0">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latin typeface="Avenir" panose="020B0503020203020204" pitchFamily="34" charset="0"/>
              </a:rPr>
              <a:t>Eastern U.S. –</a:t>
            </a:r>
            <a:br>
              <a:rPr lang="en-US" sz="4000" dirty="0">
                <a:latin typeface="Avenir" panose="020B0503020203020204" pitchFamily="34" charset="0"/>
              </a:rPr>
            </a:br>
            <a:r>
              <a:rPr lang="en-US" sz="4000" dirty="0">
                <a:latin typeface="Avenir" panose="020B0503020203020204" pitchFamily="34" charset="0"/>
              </a:rPr>
              <a:t>New York City, NY</a:t>
            </a:r>
          </a:p>
        </p:txBody>
      </p:sp>
      <p:sp>
        <p:nvSpPr>
          <p:cNvPr id="8" name="Content Placeholder 5">
            <a:extLst>
              <a:ext uri="{FF2B5EF4-FFF2-40B4-BE49-F238E27FC236}">
                <a16:creationId xmlns:a16="http://schemas.microsoft.com/office/drawing/2014/main" id="{52593AB5-B494-27FE-B691-2CE52AD6BF00}"/>
              </a:ext>
            </a:extLst>
          </p:cNvPr>
          <p:cNvSpPr txBox="1">
            <a:spLocks/>
          </p:cNvSpPr>
          <p:nvPr/>
        </p:nvSpPr>
        <p:spPr>
          <a:xfrm>
            <a:off x="838200" y="1572704"/>
            <a:ext cx="5257800" cy="1443872"/>
          </a:xfrm>
          <a:prstGeom prst="rect">
            <a:avLst/>
          </a:prstGeom>
        </p:spPr>
        <p:txBody>
          <a:bodyPr lIns="0" tIns="45720" rIns="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B0503020203020204" pitchFamily="2"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B0503020203020204" pitchFamily="2"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B0503020203020204" pitchFamily="2"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panose="020B0503020203020204" pitchFamily="34" charset="0"/>
                <a:cs typeface="Times New Roman"/>
              </a:rPr>
              <a:t>Trinity Lutheran Church</a:t>
            </a:r>
          </a:p>
        </p:txBody>
      </p:sp>
      <p:pic>
        <p:nvPicPr>
          <p:cNvPr id="16" name="Picture 15" descr="A white circle with black squares&#10;&#10;AI-generated content may be incorrect.">
            <a:extLst>
              <a:ext uri="{FF2B5EF4-FFF2-40B4-BE49-F238E27FC236}">
                <a16:creationId xmlns:a16="http://schemas.microsoft.com/office/drawing/2014/main" id="{A8322C37-F1EE-6C32-CE8D-468A9DD62F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969" y="6118478"/>
            <a:ext cx="614202" cy="607548"/>
          </a:xfrm>
          <a:prstGeom prst="rect">
            <a:avLst/>
          </a:prstGeom>
        </p:spPr>
      </p:pic>
    </p:spTree>
    <p:extLst>
      <p:ext uri="{BB962C8B-B14F-4D97-AF65-F5344CB8AC3E}">
        <p14:creationId xmlns:p14="http://schemas.microsoft.com/office/powerpoint/2010/main" val="3679806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7" name="Picture 6" descr="A poster with text and colorful brush strokes&#10;&#10;AI-generated content may be incorrect.">
            <a:extLst>
              <a:ext uri="{FF2B5EF4-FFF2-40B4-BE49-F238E27FC236}">
                <a16:creationId xmlns:a16="http://schemas.microsoft.com/office/drawing/2014/main" id="{7FAB3D23-A5B5-0F56-C784-E9F2B21D59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697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D2ABAE-1DF1-5D83-93A4-0EF975A6606A}"/>
              </a:ext>
            </a:extLst>
          </p:cNvPr>
          <p:cNvSpPr/>
          <p:nvPr/>
        </p:nvSpPr>
        <p:spPr>
          <a:xfrm>
            <a:off x="5985164" y="2616740"/>
            <a:ext cx="6206836" cy="1624520"/>
          </a:xfrm>
          <a:prstGeom prst="rect">
            <a:avLst/>
          </a:prstGeom>
          <a:solidFill>
            <a:srgbClr val="1B95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Avenir" panose="020B0503020203020204" pitchFamily="34" charset="0"/>
            </a:endParaRPr>
          </a:p>
        </p:txBody>
      </p:sp>
      <p:sp>
        <p:nvSpPr>
          <p:cNvPr id="6" name="Title 5">
            <a:extLst>
              <a:ext uri="{FF2B5EF4-FFF2-40B4-BE49-F238E27FC236}">
                <a16:creationId xmlns:a16="http://schemas.microsoft.com/office/drawing/2014/main" id="{7E084AFD-40A6-F660-322B-B94C72C11435}"/>
              </a:ext>
            </a:extLst>
          </p:cNvPr>
          <p:cNvSpPr>
            <a:spLocks noGrp="1"/>
          </p:cNvSpPr>
          <p:nvPr>
            <p:ph type="title"/>
          </p:nvPr>
        </p:nvSpPr>
        <p:spPr>
          <a:xfrm>
            <a:off x="6206838" y="365125"/>
            <a:ext cx="5375562" cy="1325563"/>
          </a:xfrm>
        </p:spPr>
        <p:txBody>
          <a:bodyPr/>
          <a:lstStyle/>
          <a:p>
            <a:r>
              <a:rPr lang="en-US" altLang="en-US" dirty="0"/>
              <a:t>Faith and Civic Life</a:t>
            </a:r>
            <a:br>
              <a:rPr lang="en-US" altLang="en-US" dirty="0"/>
            </a:br>
            <a:r>
              <a:rPr lang="en-US" altLang="en-US" dirty="0"/>
              <a:t>social statement</a:t>
            </a:r>
            <a:endParaRPr lang="en-US" dirty="0"/>
          </a:p>
        </p:txBody>
      </p:sp>
      <p:sp>
        <p:nvSpPr>
          <p:cNvPr id="2" name="TextBox 1">
            <a:extLst>
              <a:ext uri="{FF2B5EF4-FFF2-40B4-BE49-F238E27FC236}">
                <a16:creationId xmlns:a16="http://schemas.microsoft.com/office/drawing/2014/main" id="{77BE4140-0E2A-B929-346F-55F98FF5BEEF}"/>
              </a:ext>
            </a:extLst>
          </p:cNvPr>
          <p:cNvSpPr txBox="1"/>
          <p:nvPr/>
        </p:nvSpPr>
        <p:spPr>
          <a:xfrm>
            <a:off x="6206838" y="2767280"/>
            <a:ext cx="5375562" cy="1200329"/>
          </a:xfrm>
          <a:prstGeom prst="rect">
            <a:avLst/>
          </a:prstGeom>
          <a:noFill/>
        </p:spPr>
        <p:txBody>
          <a:bodyPr wrap="square" rtlCol="0">
            <a:spAutoFit/>
          </a:bodyPr>
          <a:lstStyle/>
          <a:p>
            <a:r>
              <a:rPr lang="en-US" sz="3600" dirty="0">
                <a:solidFill>
                  <a:schemeClr val="bg1"/>
                </a:solidFill>
                <a:effectLst/>
                <a:latin typeface="Avenir" panose="020B0503020203020204" pitchFamily="34" charset="0"/>
                <a:ea typeface="Aptos" panose="020B0004020202020204" pitchFamily="34" charset="0"/>
              </a:rPr>
              <a:t>Learn more at</a:t>
            </a:r>
          </a:p>
          <a:p>
            <a:r>
              <a:rPr lang="en-US" sz="3600" b="1" dirty="0">
                <a:solidFill>
                  <a:schemeClr val="bg1"/>
                </a:solidFill>
                <a:effectLst/>
                <a:latin typeface="Avenir" panose="020B0503020203020204" pitchFamily="34" charset="0"/>
                <a:ea typeface="Aptos" panose="020B0004020202020204" pitchFamily="34" charset="0"/>
              </a:rPr>
              <a:t>ELCA.org/</a:t>
            </a:r>
            <a:r>
              <a:rPr lang="en-US" sz="3600" b="1" dirty="0" err="1">
                <a:solidFill>
                  <a:schemeClr val="bg1"/>
                </a:solidFill>
                <a:effectLst/>
                <a:latin typeface="Avenir" panose="020B0503020203020204" pitchFamily="34" charset="0"/>
                <a:ea typeface="Aptos" panose="020B0004020202020204" pitchFamily="34" charset="0"/>
              </a:rPr>
              <a:t>civicsandfaith</a:t>
            </a:r>
            <a:r>
              <a:rPr lang="en-US" sz="3600" b="1" dirty="0">
                <a:solidFill>
                  <a:schemeClr val="bg1"/>
                </a:solidFill>
                <a:effectLst/>
                <a:latin typeface="Avenir" panose="020B0503020203020204" pitchFamily="34" charset="0"/>
                <a:ea typeface="Aptos" panose="020B0004020202020204" pitchFamily="34" charset="0"/>
              </a:rPr>
              <a:t> </a:t>
            </a:r>
            <a:endParaRPr lang="en-US" sz="3600" b="1" dirty="0">
              <a:solidFill>
                <a:schemeClr val="bg1"/>
              </a:solidFill>
              <a:latin typeface="Avenir" panose="020B0503020203020204" pitchFamily="34" charset="0"/>
            </a:endParaRPr>
          </a:p>
        </p:txBody>
      </p:sp>
      <p:pic>
        <p:nvPicPr>
          <p:cNvPr id="4" name="Picture 3" descr="A blue and white cover with white text&#10;&#10;AI-generated content may be incorrect.">
            <a:extLst>
              <a:ext uri="{FF2B5EF4-FFF2-40B4-BE49-F238E27FC236}">
                <a16:creationId xmlns:a16="http://schemas.microsoft.com/office/drawing/2014/main" id="{32D33E6F-A4CE-989C-2760-414F751C27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0"/>
            <a:ext cx="5299364" cy="6858000"/>
          </a:xfrm>
          <a:prstGeom prst="rect">
            <a:avLst/>
          </a:prstGeom>
        </p:spPr>
      </p:pic>
    </p:spTree>
    <p:extLst>
      <p:ext uri="{BB962C8B-B14F-4D97-AF65-F5344CB8AC3E}">
        <p14:creationId xmlns:p14="http://schemas.microsoft.com/office/powerpoint/2010/main" val="1773614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show="0">
  <p:cSld>
    <p:bg>
      <p:bgPr>
        <a:solidFill>
          <a:schemeClr val="bg1"/>
        </a:solidFill>
        <a:effectLst/>
      </p:bgPr>
    </p:bg>
    <p:spTree>
      <p:nvGrpSpPr>
        <p:cNvPr id="1" name=""/>
        <p:cNvGrpSpPr/>
        <p:nvPr/>
      </p:nvGrpSpPr>
      <p:grpSpPr>
        <a:xfrm>
          <a:off x="0" y="0"/>
          <a:ext cx="0" cy="0"/>
          <a:chOff x="0" y="0"/>
          <a:chExt cx="0" cy="0"/>
        </a:xfrm>
      </p:grpSpPr>
      <p:pic>
        <p:nvPicPr>
          <p:cNvPr id="5" name="Picture 4" descr="A group of people standing in front of a cross&#10;&#10;AI-generated content may be incorrect.">
            <a:extLst>
              <a:ext uri="{FF2B5EF4-FFF2-40B4-BE49-F238E27FC236}">
                <a16:creationId xmlns:a16="http://schemas.microsoft.com/office/drawing/2014/main" id="{F5F3E109-6933-7484-3C3E-FAA8E6BD8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descr="A white circle with black squares&#10;&#10;AI-generated content may be incorrect.">
            <a:extLst>
              <a:ext uri="{FF2B5EF4-FFF2-40B4-BE49-F238E27FC236}">
                <a16:creationId xmlns:a16="http://schemas.microsoft.com/office/drawing/2014/main" id="{4EA73950-BA26-C92C-E051-ED11DA3E66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969" y="6118478"/>
            <a:ext cx="614202" cy="607548"/>
          </a:xfrm>
          <a:prstGeom prst="rect">
            <a:avLst/>
          </a:prstGeom>
        </p:spPr>
      </p:pic>
    </p:spTree>
    <p:extLst>
      <p:ext uri="{BB962C8B-B14F-4D97-AF65-F5344CB8AC3E}">
        <p14:creationId xmlns:p14="http://schemas.microsoft.com/office/powerpoint/2010/main" val="4234125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4E033-4CCC-816D-59FE-75FDB9574E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1E799-94CE-FE46-4E84-30FD0ECD0AB7}"/>
              </a:ext>
            </a:extLst>
          </p:cNvPr>
          <p:cNvSpPr>
            <a:spLocks noGrp="1"/>
          </p:cNvSpPr>
          <p:nvPr>
            <p:ph type="title"/>
          </p:nvPr>
        </p:nvSpPr>
        <p:spPr/>
        <p:txBody>
          <a:bodyPr>
            <a:normAutofit fontScale="90000"/>
          </a:bodyPr>
          <a:lstStyle/>
          <a:p>
            <a:r>
              <a:rPr lang="en-US" sz="4400" dirty="0"/>
              <a:t>ELCA Vision Statement: </a:t>
            </a:r>
            <a:br>
              <a:rPr lang="en-US" b="0" dirty="0"/>
            </a:br>
            <a:r>
              <a:rPr lang="en-US" sz="4000" b="0" dirty="0">
                <a:latin typeface="Avenir" panose="020B0503020203020204" pitchFamily="34" charset="0"/>
              </a:rPr>
              <a:t>A world experiencing the difference God’s grace and love in Christ make for all people and creation.</a:t>
            </a:r>
            <a:endParaRPr lang="en-US" dirty="0">
              <a:latin typeface="Avenir" panose="020B0503020203020204" pitchFamily="34" charset="0"/>
            </a:endParaRPr>
          </a:p>
        </p:txBody>
      </p:sp>
      <p:sp>
        <p:nvSpPr>
          <p:cNvPr id="5" name="TextBox 4">
            <a:extLst>
              <a:ext uri="{FF2B5EF4-FFF2-40B4-BE49-F238E27FC236}">
                <a16:creationId xmlns:a16="http://schemas.microsoft.com/office/drawing/2014/main" id="{CE0C80CD-7A76-8624-2B72-320F27AB5281}"/>
              </a:ext>
            </a:extLst>
          </p:cNvPr>
          <p:cNvSpPr txBox="1"/>
          <p:nvPr/>
        </p:nvSpPr>
        <p:spPr>
          <a:xfrm>
            <a:off x="4597400" y="3429000"/>
            <a:ext cx="1905000" cy="523220"/>
          </a:xfrm>
          <a:prstGeom prst="rect">
            <a:avLst/>
          </a:prstGeom>
          <a:noFill/>
        </p:spPr>
        <p:txBody>
          <a:bodyPr wrap="square" lIns="0" rIns="0" rtlCol="0">
            <a:spAutoFit/>
          </a:bodyPr>
          <a:lstStyle/>
          <a:p>
            <a:pPr algn="ctr"/>
            <a:r>
              <a:rPr lang="en-US" sz="2800" dirty="0">
                <a:latin typeface="Avenir" panose="020B0503020203020204" pitchFamily="34" charset="0"/>
              </a:rPr>
              <a:t>Synods</a:t>
            </a:r>
          </a:p>
        </p:txBody>
      </p:sp>
      <p:sp>
        <p:nvSpPr>
          <p:cNvPr id="6" name="TextBox 5">
            <a:extLst>
              <a:ext uri="{FF2B5EF4-FFF2-40B4-BE49-F238E27FC236}">
                <a16:creationId xmlns:a16="http://schemas.microsoft.com/office/drawing/2014/main" id="{99847D15-1298-77B1-38D7-BB9353E28942}"/>
              </a:ext>
            </a:extLst>
          </p:cNvPr>
          <p:cNvSpPr txBox="1"/>
          <p:nvPr/>
        </p:nvSpPr>
        <p:spPr>
          <a:xfrm>
            <a:off x="1077144" y="3429000"/>
            <a:ext cx="2705100" cy="523220"/>
          </a:xfrm>
          <a:prstGeom prst="rect">
            <a:avLst/>
          </a:prstGeom>
          <a:noFill/>
        </p:spPr>
        <p:txBody>
          <a:bodyPr wrap="square" lIns="0" rIns="0" rtlCol="0">
            <a:spAutoFit/>
          </a:bodyPr>
          <a:lstStyle/>
          <a:p>
            <a:pPr algn="ctr"/>
            <a:r>
              <a:rPr lang="en-US" sz="2800" dirty="0">
                <a:latin typeface="Avenir" panose="020B0503020203020204" pitchFamily="34" charset="0"/>
              </a:rPr>
              <a:t>Congregations</a:t>
            </a:r>
          </a:p>
        </p:txBody>
      </p:sp>
      <p:sp>
        <p:nvSpPr>
          <p:cNvPr id="7" name="TextBox 6">
            <a:extLst>
              <a:ext uri="{FF2B5EF4-FFF2-40B4-BE49-F238E27FC236}">
                <a16:creationId xmlns:a16="http://schemas.microsoft.com/office/drawing/2014/main" id="{15C22BC6-5AAE-0585-FD16-9FBD2A20FDBC}"/>
              </a:ext>
            </a:extLst>
          </p:cNvPr>
          <p:cNvSpPr txBox="1"/>
          <p:nvPr/>
        </p:nvSpPr>
        <p:spPr>
          <a:xfrm>
            <a:off x="6857998" y="3429000"/>
            <a:ext cx="4498259" cy="523220"/>
          </a:xfrm>
          <a:prstGeom prst="rect">
            <a:avLst/>
          </a:prstGeom>
          <a:noFill/>
        </p:spPr>
        <p:txBody>
          <a:bodyPr wrap="square" lIns="0" rIns="0" rtlCol="0">
            <a:spAutoFit/>
          </a:bodyPr>
          <a:lstStyle/>
          <a:p>
            <a:pPr algn="ctr"/>
            <a:r>
              <a:rPr lang="en-US" sz="2800" dirty="0">
                <a:latin typeface="Avenir" panose="020B0503020203020204" pitchFamily="34" charset="0"/>
              </a:rPr>
              <a:t>Churchwide Organization</a:t>
            </a:r>
          </a:p>
        </p:txBody>
      </p:sp>
      <p:pic>
        <p:nvPicPr>
          <p:cNvPr id="4" name="Picture 3" descr="A green and black church&#10;&#10;AI-generated content may be incorrect.">
            <a:extLst>
              <a:ext uri="{FF2B5EF4-FFF2-40B4-BE49-F238E27FC236}">
                <a16:creationId xmlns:a16="http://schemas.microsoft.com/office/drawing/2014/main" id="{2083B887-6074-A4C8-8DD1-877A6EDA3D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6833" y="4179483"/>
            <a:ext cx="1323489" cy="1540394"/>
          </a:xfrm>
          <a:prstGeom prst="rect">
            <a:avLst/>
          </a:prstGeom>
        </p:spPr>
      </p:pic>
      <p:pic>
        <p:nvPicPr>
          <p:cNvPr id="9" name="Picture 8" descr="A green globe with arrows around it&#10;&#10;AI-generated content may be incorrect.">
            <a:extLst>
              <a:ext uri="{FF2B5EF4-FFF2-40B4-BE49-F238E27FC236}">
                <a16:creationId xmlns:a16="http://schemas.microsoft.com/office/drawing/2014/main" id="{33EF3819-4E7B-D764-0DE8-F006708145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11372" y="4203700"/>
            <a:ext cx="1580279" cy="1580279"/>
          </a:xfrm>
          <a:prstGeom prst="rect">
            <a:avLst/>
          </a:prstGeom>
        </p:spPr>
      </p:pic>
      <p:pic>
        <p:nvPicPr>
          <p:cNvPr id="11" name="Picture 10" descr="A green outline of a person&#10;&#10;AI-generated content may be incorrect.">
            <a:extLst>
              <a:ext uri="{FF2B5EF4-FFF2-40B4-BE49-F238E27FC236}">
                <a16:creationId xmlns:a16="http://schemas.microsoft.com/office/drawing/2014/main" id="{3EF2B4A0-86F7-B652-28F6-E578DBBA5B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61" y="4589422"/>
            <a:ext cx="1969667" cy="1130455"/>
          </a:xfrm>
          <a:prstGeom prst="rect">
            <a:avLst/>
          </a:prstGeom>
        </p:spPr>
      </p:pic>
    </p:spTree>
    <p:extLst>
      <p:ext uri="{BB962C8B-B14F-4D97-AF65-F5344CB8AC3E}">
        <p14:creationId xmlns:p14="http://schemas.microsoft.com/office/powerpoint/2010/main" val="4290464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9DB7413-E4AD-D8C1-94F3-7B04BCDD1EB4}"/>
              </a:ext>
            </a:extLst>
          </p:cNvPr>
          <p:cNvSpPr txBox="1"/>
          <p:nvPr/>
        </p:nvSpPr>
        <p:spPr>
          <a:xfrm>
            <a:off x="609600" y="4626990"/>
            <a:ext cx="10972800" cy="1846659"/>
          </a:xfrm>
          <a:prstGeom prst="rect">
            <a:avLst/>
          </a:prstGeom>
          <a:noFill/>
        </p:spPr>
        <p:txBody>
          <a:bodyPr wrap="square" lIns="0" rIns="0" rtlCol="0">
            <a:spAutoFit/>
          </a:bodyPr>
          <a:lstStyle/>
          <a:p>
            <a:r>
              <a:rPr lang="en-US" sz="3200" dirty="0">
                <a:latin typeface="Avenir" panose="020B0503020203020204" pitchFamily="34" charset="0"/>
              </a:rPr>
              <a:t>Connected, we’re doing more than any one person, congregation or synod could do alone, making an impact and supporting ministry all around the world. </a:t>
            </a:r>
            <a:r>
              <a:rPr lang="en-US" sz="3200" b="1" dirty="0">
                <a:latin typeface="Avenir" panose="020B0503020203020204" pitchFamily="34" charset="0"/>
              </a:rPr>
              <a:t>Thank you! </a:t>
            </a:r>
            <a:endParaRPr lang="en-US" sz="3200" dirty="0">
              <a:latin typeface="Avenir" panose="020B0503020203020204" pitchFamily="34" charset="0"/>
            </a:endParaRPr>
          </a:p>
          <a:p>
            <a:endParaRPr lang="en-US" dirty="0">
              <a:latin typeface="Avenir" panose="020B0503020203020204" pitchFamily="34" charset="0"/>
            </a:endParaRPr>
          </a:p>
        </p:txBody>
      </p:sp>
      <p:pic>
        <p:nvPicPr>
          <p:cNvPr id="10" name="Picture 9" descr="A collage of people standing in a line&#10;&#10;AI-generated content may be incorrect.">
            <a:extLst>
              <a:ext uri="{FF2B5EF4-FFF2-40B4-BE49-F238E27FC236}">
                <a16:creationId xmlns:a16="http://schemas.microsoft.com/office/drawing/2014/main" id="{BCE3380B-A296-653C-F6A9-D8E8543BE3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4308100"/>
          </a:xfrm>
          <a:prstGeom prst="rect">
            <a:avLst/>
          </a:prstGeom>
        </p:spPr>
      </p:pic>
    </p:spTree>
    <p:extLst>
      <p:ext uri="{BB962C8B-B14F-4D97-AF65-F5344CB8AC3E}">
        <p14:creationId xmlns:p14="http://schemas.microsoft.com/office/powerpoint/2010/main" val="2638839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EF4381-10C9-1E50-6371-330ECEC25082}"/>
              </a:ext>
            </a:extLst>
          </p:cNvPr>
          <p:cNvSpPr>
            <a:spLocks noGrp="1"/>
          </p:cNvSpPr>
          <p:nvPr>
            <p:ph type="title"/>
          </p:nvPr>
        </p:nvSpPr>
        <p:spPr/>
        <p:txBody>
          <a:bodyPr lIns="91440" tIns="45720" rIns="91440" bIns="45720" anchor="ctr" anchorCtr="0">
            <a:normAutofit/>
          </a:bodyPr>
          <a:lstStyle/>
          <a:p>
            <a:r>
              <a:rPr lang="en-US" dirty="0"/>
              <a:t>Return on Investment </a:t>
            </a:r>
          </a:p>
        </p:txBody>
      </p:sp>
    </p:spTree>
    <p:extLst>
      <p:ext uri="{BB962C8B-B14F-4D97-AF65-F5344CB8AC3E}">
        <p14:creationId xmlns:p14="http://schemas.microsoft.com/office/powerpoint/2010/main" val="289023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253E8-2D89-C8DE-DA4A-9392C3920FF7}"/>
            </a:ext>
          </a:extLst>
        </p:cNvPr>
        <p:cNvGrpSpPr/>
        <p:nvPr/>
      </p:nvGrpSpPr>
      <p:grpSpPr>
        <a:xfrm>
          <a:off x="0" y="0"/>
          <a:ext cx="0" cy="0"/>
          <a:chOff x="0" y="0"/>
          <a:chExt cx="0" cy="0"/>
        </a:xfrm>
      </p:grpSpPr>
      <p:pic>
        <p:nvPicPr>
          <p:cNvPr id="8" name="Picture 7" descr="A group of people in a room&#10;&#10;AI-generated content may be incorrect.">
            <a:extLst>
              <a:ext uri="{FF2B5EF4-FFF2-40B4-BE49-F238E27FC236}">
                <a16:creationId xmlns:a16="http://schemas.microsoft.com/office/drawing/2014/main" id="{CC5BFC05-5227-5B31-F013-05E1335CE3C9}"/>
              </a:ext>
            </a:extLst>
          </p:cNvPr>
          <p:cNvPicPr>
            <a:picLocks noChangeAspect="1"/>
          </p:cNvPicPr>
          <p:nvPr/>
        </p:nvPicPr>
        <p:blipFill>
          <a:blip r:embed="rId3">
            <a:extLst>
              <a:ext uri="{28A0092B-C50C-407E-A947-70E740481C1C}">
                <a14:useLocalDpi xmlns:a14="http://schemas.microsoft.com/office/drawing/2010/main" val="0"/>
              </a:ext>
            </a:extLst>
          </a:blip>
          <a:srcRect t="-2304" b="10220"/>
          <a:stretch>
            <a:fillRect/>
          </a:stretch>
        </p:blipFill>
        <p:spPr>
          <a:xfrm>
            <a:off x="685800" y="835145"/>
            <a:ext cx="11518900" cy="6022855"/>
          </a:xfrm>
          <a:prstGeom prst="rect">
            <a:avLst/>
          </a:prstGeom>
        </p:spPr>
      </p:pic>
      <p:sp>
        <p:nvSpPr>
          <p:cNvPr id="5" name="Title 4">
            <a:extLst>
              <a:ext uri="{FF2B5EF4-FFF2-40B4-BE49-F238E27FC236}">
                <a16:creationId xmlns:a16="http://schemas.microsoft.com/office/drawing/2014/main" id="{C55ED434-8357-B0EA-FAB0-145C251F3A90}"/>
              </a:ext>
            </a:extLst>
          </p:cNvPr>
          <p:cNvSpPr>
            <a:spLocks noGrp="1"/>
          </p:cNvSpPr>
          <p:nvPr>
            <p:ph type="title"/>
          </p:nvPr>
        </p:nvSpPr>
        <p:spPr>
          <a:xfrm>
            <a:off x="838199" y="365125"/>
            <a:ext cx="10744201" cy="1237432"/>
          </a:xfrm>
        </p:spPr>
        <p:txBody>
          <a:bodyPr>
            <a:normAutofit/>
          </a:bodyPr>
          <a:lstStyle/>
          <a:p>
            <a:r>
              <a:rPr lang="en-US" dirty="0"/>
              <a:t>Central U.S. – Monument, Colorado and</a:t>
            </a:r>
            <a:br>
              <a:rPr lang="en-US" dirty="0"/>
            </a:br>
            <a:r>
              <a:rPr lang="en-US" dirty="0"/>
              <a:t>Mazomanie, Wisconsin</a:t>
            </a:r>
          </a:p>
        </p:txBody>
      </p:sp>
      <p:sp>
        <p:nvSpPr>
          <p:cNvPr id="11" name="Content Placeholder 5">
            <a:extLst>
              <a:ext uri="{FF2B5EF4-FFF2-40B4-BE49-F238E27FC236}">
                <a16:creationId xmlns:a16="http://schemas.microsoft.com/office/drawing/2014/main" id="{926132B5-9800-2646-5A5B-EDC3BD0A8743}"/>
              </a:ext>
            </a:extLst>
          </p:cNvPr>
          <p:cNvSpPr txBox="1">
            <a:spLocks/>
          </p:cNvSpPr>
          <p:nvPr/>
        </p:nvSpPr>
        <p:spPr>
          <a:xfrm>
            <a:off x="865759" y="1564849"/>
            <a:ext cx="8459310" cy="798111"/>
          </a:xfrm>
          <a:prstGeom prst="rect">
            <a:avLst/>
          </a:prstGeom>
        </p:spPr>
        <p:txBody>
          <a:bodyPr lIns="0" r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B0503020203020204" pitchFamily="2"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B0503020203020204" pitchFamily="2"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B0503020203020204" pitchFamily="2"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latin typeface="Avenir" panose="020B0503020203020204" pitchFamily="34" charset="0"/>
              </a:rPr>
              <a:t>ELCA Ministry with Children Grants Program</a:t>
            </a:r>
          </a:p>
        </p:txBody>
      </p:sp>
      <p:pic>
        <p:nvPicPr>
          <p:cNvPr id="12" name="Picture 11" descr="A white circle with black squares&#10;&#10;AI-generated content may be incorrect.">
            <a:extLst>
              <a:ext uri="{FF2B5EF4-FFF2-40B4-BE49-F238E27FC236}">
                <a16:creationId xmlns:a16="http://schemas.microsoft.com/office/drawing/2014/main" id="{1F8B06F2-450C-B1D7-8B7A-6FC3F9530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969" y="6118478"/>
            <a:ext cx="614202" cy="607548"/>
          </a:xfrm>
          <a:prstGeom prst="rect">
            <a:avLst/>
          </a:prstGeom>
        </p:spPr>
      </p:pic>
    </p:spTree>
    <p:extLst>
      <p:ext uri="{BB962C8B-B14F-4D97-AF65-F5344CB8AC3E}">
        <p14:creationId xmlns:p14="http://schemas.microsoft.com/office/powerpoint/2010/main" val="4224636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lant in a container&#10;&#10;AI-generated content may be incorrect.">
            <a:extLst>
              <a:ext uri="{FF2B5EF4-FFF2-40B4-BE49-F238E27FC236}">
                <a16:creationId xmlns:a16="http://schemas.microsoft.com/office/drawing/2014/main" id="{BF21353F-6EAF-AC60-7D59-AA7C9CAAE094}"/>
              </a:ext>
            </a:extLst>
          </p:cNvPr>
          <p:cNvPicPr>
            <a:picLocks noChangeAspect="1"/>
          </p:cNvPicPr>
          <p:nvPr/>
        </p:nvPicPr>
        <p:blipFill>
          <a:blip r:embed="rId3">
            <a:extLst>
              <a:ext uri="{28A0092B-C50C-407E-A947-70E740481C1C}">
                <a14:useLocalDpi xmlns:a14="http://schemas.microsoft.com/office/drawing/2010/main" val="0"/>
              </a:ext>
            </a:extLst>
          </a:blip>
          <a:srcRect t="305" r="4007"/>
          <a:stretch>
            <a:fillRect/>
          </a:stretch>
        </p:blipFill>
        <p:spPr>
          <a:xfrm>
            <a:off x="3613649" y="0"/>
            <a:ext cx="8804594" cy="6858000"/>
          </a:xfrm>
          <a:prstGeom prst="rect">
            <a:avLst/>
          </a:prstGeom>
        </p:spPr>
      </p:pic>
      <p:sp>
        <p:nvSpPr>
          <p:cNvPr id="3" name="Content Placeholder 2">
            <a:extLst>
              <a:ext uri="{FF2B5EF4-FFF2-40B4-BE49-F238E27FC236}">
                <a16:creationId xmlns:a16="http://schemas.microsoft.com/office/drawing/2014/main" id="{7248AD0F-A822-1FCD-5C3B-C028BF4825C9}"/>
              </a:ext>
            </a:extLst>
          </p:cNvPr>
          <p:cNvSpPr>
            <a:spLocks noGrp="1"/>
          </p:cNvSpPr>
          <p:nvPr>
            <p:ph idx="4294967295"/>
          </p:nvPr>
        </p:nvSpPr>
        <p:spPr>
          <a:xfrm>
            <a:off x="838200" y="1333500"/>
            <a:ext cx="4751896" cy="3925888"/>
          </a:xfrm>
          <a:prstGeom prst="rect">
            <a:avLst/>
          </a:prstGeom>
        </p:spPr>
        <p:txBody>
          <a:bodyPr lIns="0" rIns="0"/>
          <a:lstStyle/>
          <a:p>
            <a:pPr marL="0" indent="0">
              <a:lnSpc>
                <a:spcPct val="100000"/>
              </a:lnSpc>
              <a:buNone/>
            </a:pPr>
            <a:r>
              <a:rPr lang="en-US" sz="3200" dirty="0">
                <a:latin typeface="Avenir" panose="020B0503020203020204" pitchFamily="34" charset="0"/>
              </a:rPr>
              <a:t>Last year, ELCA World Hunger worked in</a:t>
            </a:r>
            <a:br>
              <a:rPr lang="en-US" sz="3200" dirty="0">
                <a:latin typeface="Avenir" panose="020B0503020203020204" pitchFamily="34" charset="0"/>
              </a:rPr>
            </a:br>
            <a:r>
              <a:rPr lang="en-US" sz="3600" b="1" dirty="0">
                <a:latin typeface="Avenir" panose="020B0503020203020204" pitchFamily="34" charset="0"/>
              </a:rPr>
              <a:t>58 countries</a:t>
            </a:r>
            <a:r>
              <a:rPr lang="en-US" sz="3200" dirty="0">
                <a:latin typeface="Avenir" panose="020B0503020203020204" pitchFamily="34" charset="0"/>
              </a:rPr>
              <a:t>, including the United States, addressing the root causes of hunger</a:t>
            </a:r>
            <a:br>
              <a:rPr lang="en-US" sz="3200" dirty="0">
                <a:latin typeface="Avenir" panose="020B0503020203020204" pitchFamily="34" charset="0"/>
              </a:rPr>
            </a:br>
            <a:r>
              <a:rPr lang="en-US" sz="3200" dirty="0">
                <a:latin typeface="Avenir" panose="020B0503020203020204" pitchFamily="34" charset="0"/>
              </a:rPr>
              <a:t>and poverty.</a:t>
            </a:r>
          </a:p>
          <a:p>
            <a:pPr marL="0" indent="0">
              <a:buNone/>
            </a:pPr>
            <a:endParaRPr lang="en-US" dirty="0"/>
          </a:p>
        </p:txBody>
      </p:sp>
      <p:sp>
        <p:nvSpPr>
          <p:cNvPr id="5" name="Title 4">
            <a:extLst>
              <a:ext uri="{FF2B5EF4-FFF2-40B4-BE49-F238E27FC236}">
                <a16:creationId xmlns:a16="http://schemas.microsoft.com/office/drawing/2014/main" id="{6EA78E51-4719-E016-DF7D-4C59AD8F1F30}"/>
              </a:ext>
            </a:extLst>
          </p:cNvPr>
          <p:cNvSpPr>
            <a:spLocks noGrp="1"/>
          </p:cNvSpPr>
          <p:nvPr>
            <p:ph type="title" idx="4294967295"/>
          </p:nvPr>
        </p:nvSpPr>
        <p:spPr>
          <a:xfrm>
            <a:off x="838200" y="365125"/>
            <a:ext cx="10134600" cy="1325563"/>
          </a:xfrm>
          <a:prstGeom prst="rect">
            <a:avLst/>
          </a:prstGeom>
        </p:spPr>
        <p:txBody>
          <a:bodyPr lIns="0"/>
          <a:lstStyle/>
          <a:p>
            <a:r>
              <a:rPr lang="en-US" sz="4000" dirty="0">
                <a:latin typeface="Avenir" panose="020B0503020203020204" pitchFamily="34" charset="0"/>
              </a:rPr>
              <a:t>ELCA World Hunger</a:t>
            </a:r>
          </a:p>
        </p:txBody>
      </p:sp>
      <p:pic>
        <p:nvPicPr>
          <p:cNvPr id="7" name="Picture 6" descr="A white circle with black squares&#10;&#10;AI-generated content may be incorrect.">
            <a:extLst>
              <a:ext uri="{FF2B5EF4-FFF2-40B4-BE49-F238E27FC236}">
                <a16:creationId xmlns:a16="http://schemas.microsoft.com/office/drawing/2014/main" id="{F87C65F2-A910-BF29-76F0-3F5D9655B9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969" y="6118478"/>
            <a:ext cx="614202" cy="607548"/>
          </a:xfrm>
          <a:prstGeom prst="rect">
            <a:avLst/>
          </a:prstGeom>
        </p:spPr>
      </p:pic>
    </p:spTree>
    <p:extLst>
      <p:ext uri="{BB962C8B-B14F-4D97-AF65-F5344CB8AC3E}">
        <p14:creationId xmlns:p14="http://schemas.microsoft.com/office/powerpoint/2010/main" val="87259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AA3B0D-BE8C-190A-8A7B-FDDEBA2F3277}"/>
            </a:ext>
          </a:extLst>
        </p:cNvPr>
        <p:cNvGrpSpPr/>
        <p:nvPr/>
      </p:nvGrpSpPr>
      <p:grpSpPr>
        <a:xfrm>
          <a:off x="0" y="0"/>
          <a:ext cx="0" cy="0"/>
          <a:chOff x="0" y="0"/>
          <a:chExt cx="0" cy="0"/>
        </a:xfrm>
      </p:grpSpPr>
      <p:pic>
        <p:nvPicPr>
          <p:cNvPr id="9" name="Picture 8" descr="A person carrying a bag of groceries&#10;&#10;AI-generated content may be incorrect.">
            <a:extLst>
              <a:ext uri="{FF2B5EF4-FFF2-40B4-BE49-F238E27FC236}">
                <a16:creationId xmlns:a16="http://schemas.microsoft.com/office/drawing/2014/main" id="{90212DE7-F0E6-1EAA-3CBE-535D72588551}"/>
              </a:ext>
            </a:extLst>
          </p:cNvPr>
          <p:cNvPicPr>
            <a:picLocks noChangeAspect="1"/>
          </p:cNvPicPr>
          <p:nvPr/>
        </p:nvPicPr>
        <p:blipFill>
          <a:blip r:embed="rId3">
            <a:extLst>
              <a:ext uri="{28A0092B-C50C-407E-A947-70E740481C1C}">
                <a14:useLocalDpi xmlns:a14="http://schemas.microsoft.com/office/drawing/2010/main" val="0"/>
              </a:ext>
            </a:extLst>
          </a:blip>
          <a:srcRect l="-1" t="10643" r="-1"/>
          <a:stretch>
            <a:fillRect/>
          </a:stretch>
        </p:blipFill>
        <p:spPr>
          <a:xfrm>
            <a:off x="6435860" y="0"/>
            <a:ext cx="5756140" cy="6858000"/>
          </a:xfrm>
          <a:prstGeom prst="rect">
            <a:avLst/>
          </a:prstGeom>
        </p:spPr>
      </p:pic>
      <p:sp>
        <p:nvSpPr>
          <p:cNvPr id="7" name="Title 6">
            <a:extLst>
              <a:ext uri="{FF2B5EF4-FFF2-40B4-BE49-F238E27FC236}">
                <a16:creationId xmlns:a16="http://schemas.microsoft.com/office/drawing/2014/main" id="{F7DC2D1B-9FC7-DAEA-6BB5-78AEDE9E92E7}"/>
              </a:ext>
            </a:extLst>
          </p:cNvPr>
          <p:cNvSpPr>
            <a:spLocks noGrp="1"/>
          </p:cNvSpPr>
          <p:nvPr>
            <p:ph type="title" idx="4294967295"/>
          </p:nvPr>
        </p:nvSpPr>
        <p:spPr>
          <a:xfrm>
            <a:off x="848412" y="365125"/>
            <a:ext cx="10733988" cy="1325563"/>
          </a:xfrm>
          <a:prstGeom prst="rect">
            <a:avLst/>
          </a:prstGeom>
        </p:spPr>
        <p:txBody>
          <a:bodyPr lIns="0" rIns="0"/>
          <a:lstStyle/>
          <a:p>
            <a:r>
              <a:rPr lang="en-US" sz="4000" dirty="0">
                <a:latin typeface="Avenir" panose="020B0503020203020204" pitchFamily="34" charset="0"/>
              </a:rPr>
              <a:t>Lutheran Disaster Response</a:t>
            </a:r>
          </a:p>
        </p:txBody>
      </p:sp>
      <p:pic>
        <p:nvPicPr>
          <p:cNvPr id="12" name="Picture 11" descr="A white circle with black squares&#10;&#10;AI-generated content may be incorrect.">
            <a:extLst>
              <a:ext uri="{FF2B5EF4-FFF2-40B4-BE49-F238E27FC236}">
                <a16:creationId xmlns:a16="http://schemas.microsoft.com/office/drawing/2014/main" id="{5A956F46-C611-6B7A-C2B2-C3B22C21C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03969" y="6118478"/>
            <a:ext cx="614202" cy="607548"/>
          </a:xfrm>
          <a:prstGeom prst="rect">
            <a:avLst/>
          </a:prstGeom>
        </p:spPr>
      </p:pic>
      <p:sp>
        <p:nvSpPr>
          <p:cNvPr id="2" name="Content Placeholder 2">
            <a:extLst>
              <a:ext uri="{FF2B5EF4-FFF2-40B4-BE49-F238E27FC236}">
                <a16:creationId xmlns:a16="http://schemas.microsoft.com/office/drawing/2014/main" id="{C4CF1135-9049-D86D-E9FB-A36F38494B7C}"/>
              </a:ext>
            </a:extLst>
          </p:cNvPr>
          <p:cNvSpPr txBox="1">
            <a:spLocks/>
          </p:cNvSpPr>
          <p:nvPr/>
        </p:nvSpPr>
        <p:spPr>
          <a:xfrm>
            <a:off x="848412" y="1333499"/>
            <a:ext cx="4977848" cy="5159375"/>
          </a:xfrm>
          <a:prstGeom prst="rect">
            <a:avLst/>
          </a:prstGeom>
        </p:spPr>
        <p:txBody>
          <a:bodyPr lIns="0" tIns="45720" rIns="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venir" panose="020B0503020203020204" pitchFamily="2"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venir" panose="020B0503020203020204" pitchFamily="2"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venir" panose="020B0503020203020204" pitchFamily="2"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venir" panose="020B0503020203020204" pitchFamily="2"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Arial" panose="020B0604020202020204" pitchFamily="34" charset="0"/>
              <a:buNone/>
            </a:pPr>
            <a:r>
              <a:rPr lang="en-US" sz="3200" dirty="0">
                <a:latin typeface="Avenir" panose="020B0503020203020204" pitchFamily="34" charset="0"/>
                <a:cs typeface="Times New Roman"/>
              </a:rPr>
              <a:t>Lutheran Disaster Response is our church's way of walking with communities impacted by disasters. In 2025, we served neighbors in</a:t>
            </a:r>
            <a:br>
              <a:rPr lang="en-US" sz="3200" dirty="0">
                <a:latin typeface="Avenir" panose="020B0503020203020204" pitchFamily="34" charset="0"/>
                <a:cs typeface="Times New Roman"/>
              </a:rPr>
            </a:br>
            <a:r>
              <a:rPr lang="en-US" sz="3600" b="1" dirty="0">
                <a:latin typeface="Avenir" panose="020B0503020203020204" pitchFamily="34" charset="0"/>
                <a:cs typeface="Times New Roman"/>
              </a:rPr>
              <a:t>51 countries </a:t>
            </a:r>
            <a:r>
              <a:rPr lang="en-US" sz="3200" dirty="0">
                <a:latin typeface="Avenir" panose="020B0503020203020204" pitchFamily="34" charset="0"/>
                <a:cs typeface="Times New Roman"/>
              </a:rPr>
              <a:t>including</a:t>
            </a:r>
            <a:br>
              <a:rPr lang="en-US" sz="3200" dirty="0">
                <a:latin typeface="Avenir" panose="020B0503020203020204" pitchFamily="34" charset="0"/>
                <a:cs typeface="Times New Roman"/>
              </a:rPr>
            </a:br>
            <a:r>
              <a:rPr lang="en-US" sz="3200" dirty="0">
                <a:latin typeface="Avenir" panose="020B0503020203020204" pitchFamily="34" charset="0"/>
                <a:cs typeface="Times New Roman"/>
              </a:rPr>
              <a:t>the United States.</a:t>
            </a:r>
          </a:p>
          <a:p>
            <a:pPr marL="0" indent="0">
              <a:lnSpc>
                <a:spcPct val="100000"/>
              </a:lnSpc>
              <a:spcBef>
                <a:spcPts val="0"/>
              </a:spcBef>
              <a:buFont typeface="Arial" panose="020B0604020202020204" pitchFamily="34" charset="0"/>
              <a:buNone/>
            </a:pPr>
            <a:r>
              <a:rPr lang="en-US" sz="3600" b="1" dirty="0">
                <a:latin typeface="Avenir" panose="020B0503020203020204" pitchFamily="34" charset="0"/>
                <a:cs typeface="Times New Roman"/>
              </a:rPr>
              <a:t>Thank you! </a:t>
            </a:r>
            <a:endParaRPr lang="en-US" b="1" dirty="0">
              <a:latin typeface="Avenir" panose="020B0503020203020204" pitchFamily="34" charset="0"/>
              <a:cs typeface="Times New Roman"/>
            </a:endParaRPr>
          </a:p>
        </p:txBody>
      </p:sp>
      <p:pic>
        <p:nvPicPr>
          <p:cNvPr id="4" name="Picture 3" descr="A person and person holding a check&#10;&#10;AI-generated content may be incorrect.">
            <a:extLst>
              <a:ext uri="{FF2B5EF4-FFF2-40B4-BE49-F238E27FC236}">
                <a16:creationId xmlns:a16="http://schemas.microsoft.com/office/drawing/2014/main" id="{DFD3A983-3AA1-E193-01DD-1CCD81A25A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23284">
            <a:off x="5599285" y="3436359"/>
            <a:ext cx="2627406" cy="2700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42520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8BFE2B-8AAA-7F7F-76A6-0D2F93D82820}"/>
              </a:ext>
            </a:extLst>
          </p:cNvPr>
          <p:cNvSpPr txBox="1">
            <a:spLocks noGrp="1"/>
          </p:cNvSpPr>
          <p:nvPr>
            <p:ph idx="1"/>
          </p:nvPr>
        </p:nvSpPr>
        <p:spPr>
          <a:xfrm>
            <a:off x="1134698" y="1246209"/>
            <a:ext cx="9894568" cy="535531"/>
          </a:xfrm>
          <a:prstGeom prst="rect">
            <a:avLst/>
          </a:prstGeom>
          <a:noFill/>
        </p:spPr>
        <p:txBody>
          <a:bodyPr wrap="none" rtlCol="0">
            <a:spAutoFit/>
          </a:bodyPr>
          <a:lstStyle/>
          <a:p>
            <a:pPr marL="0" indent="0">
              <a:buNone/>
            </a:pPr>
            <a:r>
              <a:rPr lang="en-US" sz="3200" cap="all" dirty="0"/>
              <a:t>Deacon Darcy Mittelstaedt – Committee on Appeals</a:t>
            </a:r>
          </a:p>
        </p:txBody>
      </p:sp>
      <p:sp>
        <p:nvSpPr>
          <p:cNvPr id="3" name="Content Placeholder 1">
            <a:extLst>
              <a:ext uri="{FF2B5EF4-FFF2-40B4-BE49-F238E27FC236}">
                <a16:creationId xmlns:a16="http://schemas.microsoft.com/office/drawing/2014/main" id="{15AD5429-B896-5E7B-7788-93A8094DDEC4}"/>
              </a:ext>
            </a:extLst>
          </p:cNvPr>
          <p:cNvSpPr txBox="1">
            <a:spLocks/>
          </p:cNvSpPr>
          <p:nvPr/>
        </p:nvSpPr>
        <p:spPr>
          <a:xfrm>
            <a:off x="1134698" y="1900054"/>
            <a:ext cx="9324540" cy="535531"/>
          </a:xfrm>
          <a:prstGeom prst="rect">
            <a:avLst/>
          </a:prstGeom>
          <a:noFill/>
        </p:spPr>
        <p:txBody>
          <a:bodyPr vert="horz" wrap="none" lIns="0" tIns="45720" rIns="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cap="all" dirty="0">
                <a:latin typeface="Avenir" panose="020B0503020203020204" pitchFamily="34" charset="0"/>
              </a:rPr>
              <a:t>Ms. Elizabeth Dieringer – Nominating Committee</a:t>
            </a:r>
          </a:p>
        </p:txBody>
      </p:sp>
      <p:sp>
        <p:nvSpPr>
          <p:cNvPr id="7" name="Content Placeholder 1">
            <a:extLst>
              <a:ext uri="{FF2B5EF4-FFF2-40B4-BE49-F238E27FC236}">
                <a16:creationId xmlns:a16="http://schemas.microsoft.com/office/drawing/2014/main" id="{BFCAB207-AA66-2780-FC8E-920FE9E63DA2}"/>
              </a:ext>
            </a:extLst>
          </p:cNvPr>
          <p:cNvSpPr txBox="1">
            <a:spLocks/>
          </p:cNvSpPr>
          <p:nvPr/>
        </p:nvSpPr>
        <p:spPr>
          <a:xfrm>
            <a:off x="1134698" y="3815862"/>
            <a:ext cx="9522992" cy="1106970"/>
          </a:xfrm>
          <a:prstGeom prst="rect">
            <a:avLst/>
          </a:prstGeom>
          <a:noFill/>
        </p:spPr>
        <p:txBody>
          <a:bodyPr vert="horz" wrap="none" lIns="0" tIns="45720" rIns="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cap="all" dirty="0">
                <a:latin typeface="Avenir" panose="020B0503020203020204" pitchFamily="34" charset="0"/>
              </a:rPr>
              <a:t>Ms. Jessica Garrett – synod representative to the </a:t>
            </a:r>
          </a:p>
          <a:p>
            <a:pPr marL="0" indent="0">
              <a:buFont typeface="Arial" panose="020B0604020202020204" pitchFamily="34" charset="0"/>
              <a:buNone/>
            </a:pPr>
            <a:r>
              <a:rPr lang="en-US" sz="3200" cap="all" dirty="0">
                <a:latin typeface="Avenir" panose="020B0503020203020204" pitchFamily="34" charset="0"/>
              </a:rPr>
              <a:t>				young adult network</a:t>
            </a:r>
          </a:p>
        </p:txBody>
      </p:sp>
      <p:sp>
        <p:nvSpPr>
          <p:cNvPr id="8" name="Title 7">
            <a:extLst>
              <a:ext uri="{FF2B5EF4-FFF2-40B4-BE49-F238E27FC236}">
                <a16:creationId xmlns:a16="http://schemas.microsoft.com/office/drawing/2014/main" id="{DA45C15D-7F9A-A64B-3186-A7A34D97B70F}"/>
              </a:ext>
            </a:extLst>
          </p:cNvPr>
          <p:cNvSpPr>
            <a:spLocks noGrp="1"/>
          </p:cNvSpPr>
          <p:nvPr>
            <p:ph type="title"/>
          </p:nvPr>
        </p:nvSpPr>
        <p:spPr/>
        <p:txBody>
          <a:bodyPr>
            <a:normAutofit/>
          </a:bodyPr>
          <a:lstStyle/>
          <a:p>
            <a:r>
              <a:rPr lang="en-US" sz="4000" dirty="0"/>
              <a:t>Your Synod’s Presence</a:t>
            </a:r>
          </a:p>
        </p:txBody>
      </p:sp>
      <p:sp>
        <p:nvSpPr>
          <p:cNvPr id="4" name="Content Placeholder 1">
            <a:extLst>
              <a:ext uri="{FF2B5EF4-FFF2-40B4-BE49-F238E27FC236}">
                <a16:creationId xmlns:a16="http://schemas.microsoft.com/office/drawing/2014/main" id="{7A0B95ED-B558-802C-F2FE-1B9BD0E77231}"/>
              </a:ext>
            </a:extLst>
          </p:cNvPr>
          <p:cNvSpPr txBox="1">
            <a:spLocks/>
          </p:cNvSpPr>
          <p:nvPr/>
        </p:nvSpPr>
        <p:spPr>
          <a:xfrm>
            <a:off x="1134698" y="2553899"/>
            <a:ext cx="10586424" cy="535531"/>
          </a:xfrm>
          <a:prstGeom prst="rect">
            <a:avLst/>
          </a:prstGeom>
          <a:noFill/>
        </p:spPr>
        <p:txBody>
          <a:bodyPr vert="horz" wrap="none" lIns="0" tIns="45720" rIns="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cap="all" dirty="0">
                <a:latin typeface="Avenir" panose="020B0503020203020204" pitchFamily="34" charset="0"/>
              </a:rPr>
              <a:t>Ms. Pamela Vetter – ELCA Foundation Endowment Fund</a:t>
            </a:r>
          </a:p>
        </p:txBody>
      </p:sp>
      <p:sp>
        <p:nvSpPr>
          <p:cNvPr id="5" name="Content Placeholder 1">
            <a:extLst>
              <a:ext uri="{FF2B5EF4-FFF2-40B4-BE49-F238E27FC236}">
                <a16:creationId xmlns:a16="http://schemas.microsoft.com/office/drawing/2014/main" id="{CD5E4DC2-80FA-8B92-C194-54F01822ACD9}"/>
              </a:ext>
            </a:extLst>
          </p:cNvPr>
          <p:cNvSpPr txBox="1">
            <a:spLocks/>
          </p:cNvSpPr>
          <p:nvPr/>
        </p:nvSpPr>
        <p:spPr>
          <a:xfrm>
            <a:off x="1134698" y="3207744"/>
            <a:ext cx="9094028" cy="535531"/>
          </a:xfrm>
          <a:prstGeom prst="rect">
            <a:avLst/>
          </a:prstGeom>
          <a:noFill/>
        </p:spPr>
        <p:txBody>
          <a:bodyPr vert="horz" wrap="none" lIns="0" tIns="45720" rIns="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200" cap="all" dirty="0">
                <a:latin typeface="Avenir" panose="020B0503020203020204" pitchFamily="34" charset="0"/>
              </a:rPr>
              <a:t>Mr. Brett Kraemer – Portico Board of Pensions</a:t>
            </a:r>
          </a:p>
        </p:txBody>
      </p:sp>
    </p:spTree>
    <p:extLst>
      <p:ext uri="{BB962C8B-B14F-4D97-AF65-F5344CB8AC3E}">
        <p14:creationId xmlns:p14="http://schemas.microsoft.com/office/powerpoint/2010/main" val="381418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16DA367-048F-A721-8C57-D5FD9DBF3402}"/>
              </a:ext>
            </a:extLst>
          </p:cNvPr>
          <p:cNvPicPr>
            <a:picLocks noChangeAspect="1"/>
          </p:cNvPicPr>
          <p:nvPr/>
        </p:nvPicPr>
        <p:blipFill>
          <a:blip r:embed="rId3">
            <a:extLst>
              <a:ext uri="{28A0092B-C50C-407E-A947-70E740481C1C}">
                <a14:useLocalDpi xmlns:a14="http://schemas.microsoft.com/office/drawing/2010/main" val="0"/>
              </a:ext>
            </a:extLst>
          </a:blip>
          <a:srcRect l="43450" r="13682"/>
          <a:stretch>
            <a:fillRect/>
          </a:stretch>
        </p:blipFill>
        <p:spPr>
          <a:xfrm>
            <a:off x="7548029" y="-23707"/>
            <a:ext cx="4925325" cy="6881707"/>
          </a:xfrm>
          <a:prstGeom prst="rect">
            <a:avLst/>
          </a:prstGeom>
        </p:spPr>
      </p:pic>
      <p:pic>
        <p:nvPicPr>
          <p:cNvPr id="14" name="Picture 13" descr="A black and white logo&#10;&#10;AI-generated content may be incorrect.">
            <a:extLst>
              <a:ext uri="{FF2B5EF4-FFF2-40B4-BE49-F238E27FC236}">
                <a16:creationId xmlns:a16="http://schemas.microsoft.com/office/drawing/2014/main" id="{8CB6408C-F81B-222C-46A4-96FF823444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88735" y="6118477"/>
            <a:ext cx="629436" cy="622617"/>
          </a:xfrm>
          <a:prstGeom prst="rect">
            <a:avLst/>
          </a:prstGeom>
        </p:spPr>
      </p:pic>
      <p:sp>
        <p:nvSpPr>
          <p:cNvPr id="12" name="Title 11">
            <a:extLst>
              <a:ext uri="{FF2B5EF4-FFF2-40B4-BE49-F238E27FC236}">
                <a16:creationId xmlns:a16="http://schemas.microsoft.com/office/drawing/2014/main" id="{5FAC388D-4973-EC65-D333-6484353EE6D1}"/>
              </a:ext>
            </a:extLst>
          </p:cNvPr>
          <p:cNvSpPr>
            <a:spLocks noGrp="1"/>
          </p:cNvSpPr>
          <p:nvPr>
            <p:ph type="title"/>
          </p:nvPr>
        </p:nvSpPr>
        <p:spPr>
          <a:xfrm>
            <a:off x="838199" y="365125"/>
            <a:ext cx="6817469" cy="1325563"/>
          </a:xfrm>
        </p:spPr>
        <p:txBody>
          <a:bodyPr/>
          <a:lstStyle/>
          <a:p>
            <a:r>
              <a:rPr lang="en-US" altLang="en-US" b="1" dirty="0"/>
              <a:t>Church Property Resource Hub</a:t>
            </a:r>
            <a:endParaRPr lang="en-US" b="1" dirty="0"/>
          </a:p>
        </p:txBody>
      </p:sp>
      <p:sp>
        <p:nvSpPr>
          <p:cNvPr id="2" name="Rectangle: Rounded Corners 1">
            <a:extLst>
              <a:ext uri="{FF2B5EF4-FFF2-40B4-BE49-F238E27FC236}">
                <a16:creationId xmlns:a16="http://schemas.microsoft.com/office/drawing/2014/main" id="{E63E9BED-7B44-00C8-B486-7DC4FBEC796E}"/>
              </a:ext>
            </a:extLst>
          </p:cNvPr>
          <p:cNvSpPr/>
          <p:nvPr/>
        </p:nvSpPr>
        <p:spPr>
          <a:xfrm>
            <a:off x="1675352" y="5316987"/>
            <a:ext cx="5872677" cy="961481"/>
          </a:xfrm>
          <a:prstGeom prst="roundRect">
            <a:avLst/>
          </a:prstGeom>
          <a:solidFill>
            <a:srgbClr val="E6E7E8"/>
          </a:solidFill>
          <a:ln>
            <a:solidFill>
              <a:srgbClr val="E6E7E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2">
            <a:extLst>
              <a:ext uri="{FF2B5EF4-FFF2-40B4-BE49-F238E27FC236}">
                <a16:creationId xmlns:a16="http://schemas.microsoft.com/office/drawing/2014/main" id="{98271271-34B9-DF67-E778-354A88E8C5B7}"/>
              </a:ext>
            </a:extLst>
          </p:cNvPr>
          <p:cNvSpPr>
            <a:spLocks noChangeArrowheads="1"/>
          </p:cNvSpPr>
          <p:nvPr/>
        </p:nvSpPr>
        <p:spPr bwMode="auto">
          <a:xfrm>
            <a:off x="838200" y="1956406"/>
            <a:ext cx="644804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Resourcing Faith-driven Church Property Stewardship</a:t>
            </a:r>
          </a:p>
        </p:txBody>
      </p:sp>
      <p:sp>
        <p:nvSpPr>
          <p:cNvPr id="6" name="Rectangle 3">
            <a:extLst>
              <a:ext uri="{FF2B5EF4-FFF2-40B4-BE49-F238E27FC236}">
                <a16:creationId xmlns:a16="http://schemas.microsoft.com/office/drawing/2014/main" id="{97B33324-4859-C710-A907-4D2D3D8E020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Rectangle 4">
            <a:extLst>
              <a:ext uri="{FF2B5EF4-FFF2-40B4-BE49-F238E27FC236}">
                <a16:creationId xmlns:a16="http://schemas.microsoft.com/office/drawing/2014/main" id="{F2E6B451-3C3E-18B4-42D1-0250EEE71F2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6">
            <a:extLst>
              <a:ext uri="{FF2B5EF4-FFF2-40B4-BE49-F238E27FC236}">
                <a16:creationId xmlns:a16="http://schemas.microsoft.com/office/drawing/2014/main" id="{31C0E364-AD90-4570-E366-A017CDC70107}"/>
              </a:ext>
            </a:extLst>
          </p:cNvPr>
          <p:cNvSpPr>
            <a:spLocks noChangeArrowheads="1"/>
          </p:cNvSpPr>
          <p:nvPr/>
        </p:nvSpPr>
        <p:spPr bwMode="auto">
          <a:xfrm>
            <a:off x="1810787" y="5388557"/>
            <a:ext cx="453220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Learn more at </a:t>
            </a:r>
            <a:r>
              <a:rPr kumimoji="0" lang="en-US" altLang="en-US" sz="2400" b="1"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ELCA.org/CPRH </a:t>
            </a:r>
            <a:br>
              <a:rPr kumimoji="0" lang="en-US" alt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br>
            <a:r>
              <a:rPr kumimoji="0" lang="en-US" altLang="en-US" sz="2400" b="0"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or email </a:t>
            </a:r>
            <a:r>
              <a:rPr kumimoji="0" lang="en-US" altLang="en-US" sz="2400" b="1" i="0" u="none" strike="noStrike" kern="1200" cap="none" spc="0" normalizeH="0" baseline="0" noProof="0" dirty="0">
                <a:ln>
                  <a:noFill/>
                </a:ln>
                <a:solidFill>
                  <a:prstClr val="black"/>
                </a:solidFill>
                <a:effectLst/>
                <a:uLnTx/>
                <a:uFillTx/>
                <a:latin typeface="Avenir" panose="020B0503020203020204" pitchFamily="34" charset="0"/>
                <a:ea typeface="+mn-ea"/>
                <a:cs typeface="+mn-cs"/>
              </a:rPr>
              <a:t>CPRH@elca.org</a:t>
            </a:r>
          </a:p>
        </p:txBody>
      </p:sp>
      <p:pic>
        <p:nvPicPr>
          <p:cNvPr id="9" name="Picture 8">
            <a:extLst>
              <a:ext uri="{FF2B5EF4-FFF2-40B4-BE49-F238E27FC236}">
                <a16:creationId xmlns:a16="http://schemas.microsoft.com/office/drawing/2014/main" id="{99ABFE3A-5B06-F7AB-F7A5-4496DAB03B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1191" y="2614325"/>
            <a:ext cx="2161457" cy="2161457"/>
          </a:xfrm>
          <a:prstGeom prst="rect">
            <a:avLst/>
          </a:prstGeom>
        </p:spPr>
      </p:pic>
      <p:pic>
        <p:nvPicPr>
          <p:cNvPr id="10" name="Picture 9">
            <a:extLst>
              <a:ext uri="{FF2B5EF4-FFF2-40B4-BE49-F238E27FC236}">
                <a16:creationId xmlns:a16="http://schemas.microsoft.com/office/drawing/2014/main" id="{EBBFEED2-E87C-64D3-CC1C-579DBE45B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74490" y="2614325"/>
            <a:ext cx="2161457" cy="2161457"/>
          </a:xfrm>
          <a:prstGeom prst="rect">
            <a:avLst/>
          </a:prstGeom>
        </p:spPr>
      </p:pic>
      <p:pic>
        <p:nvPicPr>
          <p:cNvPr id="11" name="Picture 10">
            <a:extLst>
              <a:ext uri="{FF2B5EF4-FFF2-40B4-BE49-F238E27FC236}">
                <a16:creationId xmlns:a16="http://schemas.microsoft.com/office/drawing/2014/main" id="{AAEF1BD4-F167-03D9-3D46-A43D0CF441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799" y="2614326"/>
            <a:ext cx="2161457" cy="2161457"/>
          </a:xfrm>
          <a:prstGeom prst="rect">
            <a:avLst/>
          </a:prstGeom>
        </p:spPr>
      </p:pic>
      <p:pic>
        <p:nvPicPr>
          <p:cNvPr id="13" name="Picture 12">
            <a:extLst>
              <a:ext uri="{FF2B5EF4-FFF2-40B4-BE49-F238E27FC236}">
                <a16:creationId xmlns:a16="http://schemas.microsoft.com/office/drawing/2014/main" id="{B3BF75D8-CBFC-B6C1-E8BA-0263C9D2C8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6493" y="4789619"/>
            <a:ext cx="1932310" cy="1932310"/>
          </a:xfrm>
          <a:prstGeom prst="rect">
            <a:avLst/>
          </a:prstGeom>
        </p:spPr>
      </p:pic>
    </p:spTree>
    <p:extLst>
      <p:ext uri="{BB962C8B-B14F-4D97-AF65-F5344CB8AC3E}">
        <p14:creationId xmlns:p14="http://schemas.microsoft.com/office/powerpoint/2010/main" val="71715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25E4F6DC851B24A9A472749A914EB99" ma:contentTypeVersion="17" ma:contentTypeDescription="Create a new document." ma:contentTypeScope="" ma:versionID="6ddf0c68d6bcfd096980d7ff15b73467">
  <xsd:schema xmlns:xsd="http://www.w3.org/2001/XMLSchema" xmlns:xs="http://www.w3.org/2001/XMLSchema" xmlns:p="http://schemas.microsoft.com/office/2006/metadata/properties" xmlns:ns2="ac8bfce6-8b1f-4edb-81b9-7e5adc5689df" xmlns:ns3="80fd74e9-612f-4358-9e29-4449a8eab5f3" targetNamespace="http://schemas.microsoft.com/office/2006/metadata/properties" ma:root="true" ma:fieldsID="504e696ae70304e18dd634082b4837c7" ns2:_="" ns3:_="">
    <xsd:import namespace="ac8bfce6-8b1f-4edb-81b9-7e5adc5689df"/>
    <xsd:import namespace="80fd74e9-612f-4358-9e29-4449a8eab5f3"/>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8bfce6-8b1f-4edb-81b9-7e5adc5689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s" ma:index="12" nillable="true" ma:displayName="Notes" ma:format="Dropdown" ma:internalName="Notes">
      <xsd:simpleType>
        <xsd:restriction base="dms:Text">
          <xsd:maxLength value="255"/>
        </xsd:restrictio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059a39c-917c-4ba5-a340-17ecc756460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0fd74e9-612f-4358-9e29-4449a8eab5f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da830ae-1698-4e35-8e72-4963aa58e93d}" ma:internalName="TaxCatchAll" ma:showField="CatchAllData" ma:web="80fd74e9-612f-4358-9e29-4449a8eab5f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ac8bfce6-8b1f-4edb-81b9-7e5adc5689df" xsi:nil="true"/>
    <lcf76f155ced4ddcb4097134ff3c332f xmlns="ac8bfce6-8b1f-4edb-81b9-7e5adc5689df">
      <Terms xmlns="http://schemas.microsoft.com/office/infopath/2007/PartnerControls"/>
    </lcf76f155ced4ddcb4097134ff3c332f>
    <TaxCatchAll xmlns="80fd74e9-612f-4358-9e29-4449a8eab5f3" xsi:nil="true"/>
  </documentManagement>
</p:properties>
</file>

<file path=customXml/itemProps1.xml><?xml version="1.0" encoding="utf-8"?>
<ds:datastoreItem xmlns:ds="http://schemas.openxmlformats.org/officeDocument/2006/customXml" ds:itemID="{C41D4D68-01C3-4BDC-B34B-3137583F60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8bfce6-8b1f-4edb-81b9-7e5adc5689df"/>
    <ds:schemaRef ds:uri="80fd74e9-612f-4358-9e29-4449a8eab5f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75999D2-2DDA-4457-886B-30ED555D085B}">
  <ds:schemaRefs>
    <ds:schemaRef ds:uri="http://schemas.microsoft.com/sharepoint/v3/contenttype/forms"/>
  </ds:schemaRefs>
</ds:datastoreItem>
</file>

<file path=customXml/itemProps3.xml><?xml version="1.0" encoding="utf-8"?>
<ds:datastoreItem xmlns:ds="http://schemas.openxmlformats.org/officeDocument/2006/customXml" ds:itemID="{B9084455-F7FD-49CA-A17D-A5FBCB20C3EF}">
  <ds:schemaRefs>
    <ds:schemaRef ds:uri="http://schemas.microsoft.com/office/2006/metadata/properties"/>
    <ds:schemaRef ds:uri="http://schemas.microsoft.com/office/infopath/2007/PartnerControls"/>
    <ds:schemaRef ds:uri="ac8bfce6-8b1f-4edb-81b9-7e5adc5689df"/>
    <ds:schemaRef ds:uri="80fd74e9-612f-4358-9e29-4449a8eab5f3"/>
  </ds:schemaRefs>
</ds:datastoreItem>
</file>

<file path=docProps/app.xml><?xml version="1.0" encoding="utf-8"?>
<Properties xmlns="http://schemas.openxmlformats.org/officeDocument/2006/extended-properties" xmlns:vt="http://schemas.openxmlformats.org/officeDocument/2006/docPropsVTypes">
  <Template/>
  <TotalTime>4917</TotalTime>
  <Words>3220</Words>
  <Application>Microsoft Office PowerPoint</Application>
  <PresentationFormat>Widescreen</PresentationFormat>
  <Paragraphs>164</Paragraphs>
  <Slides>17</Slides>
  <Notes>17</Notes>
  <HiddenSlides>6</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Aptos</vt:lpstr>
      <vt:lpstr>Arial</vt:lpstr>
      <vt:lpstr>Avenir</vt:lpstr>
      <vt:lpstr>Calibri</vt:lpstr>
      <vt:lpstr>Times New Roman</vt:lpstr>
      <vt:lpstr>Office Theme</vt:lpstr>
      <vt:lpstr>1_Office Theme</vt:lpstr>
      <vt:lpstr>Southwestern Texas Synod Assembly</vt:lpstr>
      <vt:lpstr>ELCA Vision Statement:  A world experiencing the difference God’s grace and love in Christ make for all people and creation.</vt:lpstr>
      <vt:lpstr>PowerPoint Presentation</vt:lpstr>
      <vt:lpstr>Return on Investment </vt:lpstr>
      <vt:lpstr>Central U.S. – Monument, Colorado and Mazomanie, Wisconsin</vt:lpstr>
      <vt:lpstr>ELCA World Hunger</vt:lpstr>
      <vt:lpstr>Lutheran Disaster Response</vt:lpstr>
      <vt:lpstr>Your Synod’s Presence</vt:lpstr>
      <vt:lpstr>Church Property Resource Hub</vt:lpstr>
      <vt:lpstr>PowerPoint Presentation</vt:lpstr>
      <vt:lpstr>PowerPoint Presentation</vt:lpstr>
      <vt:lpstr>Western U.S. – Rock Point, Arizona</vt:lpstr>
      <vt:lpstr>Caribbean – Rio Piedras, Puerto Rico</vt:lpstr>
      <vt:lpstr>PowerPoint Presentation</vt:lpstr>
      <vt:lpstr>PowerPoint Presentation</vt:lpstr>
      <vt:lpstr>Faith and Civic Life social statement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Dersnah</dc:creator>
  <cp:lastModifiedBy>Sue Briner</cp:lastModifiedBy>
  <cp:revision>40</cp:revision>
  <cp:lastPrinted>2026-03-18T20:26:08Z</cp:lastPrinted>
  <dcterms:created xsi:type="dcterms:W3CDTF">2023-03-16T16:30:23Z</dcterms:created>
  <dcterms:modified xsi:type="dcterms:W3CDTF">2026-04-22T21:05:26Z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0x010100025E4F6DC851B24A9A472749A914EB99</vt:lpwstr>
  </property>
  <property fmtid="{D5CDD505-2E9C-101B-9397-08002B2CF9AE}" pid="3" name="MediaServiceImageTags">
    <vt:lpwstr/>
  </property>
</Properties>
</file>