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9" r:id="rId2"/>
    <p:sldId id="263" r:id="rId3"/>
    <p:sldId id="264" r:id="rId4"/>
    <p:sldId id="268" r:id="rId5"/>
    <p:sldId id="265" r:id="rId6"/>
    <p:sldId id="266" r:id="rId7"/>
    <p:sldId id="269" r:id="rId8"/>
    <p:sldId id="267" r:id="rId9"/>
    <p:sldId id="270" r:id="rId10"/>
    <p:sldId id="271" r:id="rId11"/>
    <p:sldId id="272" r:id="rId12"/>
    <p:sldId id="273"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8FB1810-682A-484F-9249-89097A6B785B}" v="77" dt="2026-04-27T21:23:11.22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015" autoAdjust="0"/>
    <p:restoredTop sz="94660"/>
  </p:normalViewPr>
  <p:slideViewPr>
    <p:cSldViewPr snapToGrid="0">
      <p:cViewPr>
        <p:scale>
          <a:sx n="80" d="100"/>
          <a:sy n="80" d="100"/>
        </p:scale>
        <p:origin x="1056" y="54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orma Malfatti" userId="d24796bd-0bf1-49ea-b789-1e5741b17029" providerId="ADAL" clId="{E1B1B455-6DFE-42F6-8A28-D35DC0A8C0FC}"/>
    <pc:docChg chg="undo redo custSel addSld delSld modSld modMainMaster">
      <pc:chgData name="Norma Malfatti" userId="d24796bd-0bf1-49ea-b789-1e5741b17029" providerId="ADAL" clId="{E1B1B455-6DFE-42F6-8A28-D35DC0A8C0FC}" dt="2026-04-27T21:21:37.803" v="1224"/>
      <pc:docMkLst>
        <pc:docMk/>
      </pc:docMkLst>
      <pc:sldChg chg="del">
        <pc:chgData name="Norma Malfatti" userId="d24796bd-0bf1-49ea-b789-1e5741b17029" providerId="ADAL" clId="{E1B1B455-6DFE-42F6-8A28-D35DC0A8C0FC}" dt="2026-04-27T18:48:23.184" v="665" actId="47"/>
        <pc:sldMkLst>
          <pc:docMk/>
          <pc:sldMk cId="589243012" sldId="257"/>
        </pc:sldMkLst>
      </pc:sldChg>
      <pc:sldChg chg="del">
        <pc:chgData name="Norma Malfatti" userId="d24796bd-0bf1-49ea-b789-1e5741b17029" providerId="ADAL" clId="{E1B1B455-6DFE-42F6-8A28-D35DC0A8C0FC}" dt="2026-04-27T18:48:23.184" v="665" actId="47"/>
        <pc:sldMkLst>
          <pc:docMk/>
          <pc:sldMk cId="415718132" sldId="258"/>
        </pc:sldMkLst>
      </pc:sldChg>
      <pc:sldChg chg="modSp mod">
        <pc:chgData name="Norma Malfatti" userId="d24796bd-0bf1-49ea-b789-1e5741b17029" providerId="ADAL" clId="{E1B1B455-6DFE-42F6-8A28-D35DC0A8C0FC}" dt="2026-04-27T16:43:52.440" v="104" actId="20577"/>
        <pc:sldMkLst>
          <pc:docMk/>
          <pc:sldMk cId="3520190270" sldId="259"/>
        </pc:sldMkLst>
        <pc:spChg chg="mod">
          <ac:chgData name="Norma Malfatti" userId="d24796bd-0bf1-49ea-b789-1e5741b17029" providerId="ADAL" clId="{E1B1B455-6DFE-42F6-8A28-D35DC0A8C0FC}" dt="2026-04-27T16:43:07.995" v="36" actId="20577"/>
          <ac:spMkLst>
            <pc:docMk/>
            <pc:sldMk cId="3520190270" sldId="259"/>
            <ac:spMk id="2" creationId="{1DB7AE4B-0F54-5904-91EE-2D4A025CB03B}"/>
          </ac:spMkLst>
        </pc:spChg>
        <pc:spChg chg="mod">
          <ac:chgData name="Norma Malfatti" userId="d24796bd-0bf1-49ea-b789-1e5741b17029" providerId="ADAL" clId="{E1B1B455-6DFE-42F6-8A28-D35DC0A8C0FC}" dt="2026-04-27T16:43:52.440" v="104" actId="20577"/>
          <ac:spMkLst>
            <pc:docMk/>
            <pc:sldMk cId="3520190270" sldId="259"/>
            <ac:spMk id="3" creationId="{3DD18F19-DE28-07D5-1861-BBDC72844A69}"/>
          </ac:spMkLst>
        </pc:spChg>
      </pc:sldChg>
      <pc:sldChg chg="del">
        <pc:chgData name="Norma Malfatti" userId="d24796bd-0bf1-49ea-b789-1e5741b17029" providerId="ADAL" clId="{E1B1B455-6DFE-42F6-8A28-D35DC0A8C0FC}" dt="2026-04-27T18:48:23.184" v="665" actId="47"/>
        <pc:sldMkLst>
          <pc:docMk/>
          <pc:sldMk cId="3768083620" sldId="260"/>
        </pc:sldMkLst>
      </pc:sldChg>
      <pc:sldChg chg="del">
        <pc:chgData name="Norma Malfatti" userId="d24796bd-0bf1-49ea-b789-1e5741b17029" providerId="ADAL" clId="{E1B1B455-6DFE-42F6-8A28-D35DC0A8C0FC}" dt="2026-04-27T18:48:23.184" v="665" actId="47"/>
        <pc:sldMkLst>
          <pc:docMk/>
          <pc:sldMk cId="4169771320" sldId="261"/>
        </pc:sldMkLst>
      </pc:sldChg>
      <pc:sldChg chg="del">
        <pc:chgData name="Norma Malfatti" userId="d24796bd-0bf1-49ea-b789-1e5741b17029" providerId="ADAL" clId="{E1B1B455-6DFE-42F6-8A28-D35DC0A8C0FC}" dt="2026-04-27T18:48:23.184" v="665" actId="47"/>
        <pc:sldMkLst>
          <pc:docMk/>
          <pc:sldMk cId="2739828900" sldId="262"/>
        </pc:sldMkLst>
      </pc:sldChg>
      <pc:sldChg chg="modSp new mod">
        <pc:chgData name="Norma Malfatti" userId="d24796bd-0bf1-49ea-b789-1e5741b17029" providerId="ADAL" clId="{E1B1B455-6DFE-42F6-8A28-D35DC0A8C0FC}" dt="2026-04-27T19:10:26.935" v="751" actId="20577"/>
        <pc:sldMkLst>
          <pc:docMk/>
          <pc:sldMk cId="4176951832" sldId="263"/>
        </pc:sldMkLst>
        <pc:spChg chg="mod">
          <ac:chgData name="Norma Malfatti" userId="d24796bd-0bf1-49ea-b789-1e5741b17029" providerId="ADAL" clId="{E1B1B455-6DFE-42F6-8A28-D35DC0A8C0FC}" dt="2026-04-27T19:10:26.935" v="751" actId="20577"/>
          <ac:spMkLst>
            <pc:docMk/>
            <pc:sldMk cId="4176951832" sldId="263"/>
            <ac:spMk id="2" creationId="{AF06EE72-E4E4-5A31-A437-EEE5E8C8D611}"/>
          </ac:spMkLst>
        </pc:spChg>
        <pc:spChg chg="mod">
          <ac:chgData name="Norma Malfatti" userId="d24796bd-0bf1-49ea-b789-1e5741b17029" providerId="ADAL" clId="{E1B1B455-6DFE-42F6-8A28-D35DC0A8C0FC}" dt="2026-04-27T18:10:36.622" v="161" actId="403"/>
          <ac:spMkLst>
            <pc:docMk/>
            <pc:sldMk cId="4176951832" sldId="263"/>
            <ac:spMk id="3" creationId="{05608741-4919-339A-2853-9107A42AF0EE}"/>
          </ac:spMkLst>
        </pc:spChg>
      </pc:sldChg>
      <pc:sldChg chg="modSp add mod modAnim">
        <pc:chgData name="Norma Malfatti" userId="d24796bd-0bf1-49ea-b789-1e5741b17029" providerId="ADAL" clId="{E1B1B455-6DFE-42F6-8A28-D35DC0A8C0FC}" dt="2026-04-27T21:13:50.808" v="1185"/>
        <pc:sldMkLst>
          <pc:docMk/>
          <pc:sldMk cId="2106801851" sldId="264"/>
        </pc:sldMkLst>
        <pc:spChg chg="mod">
          <ac:chgData name="Norma Malfatti" userId="d24796bd-0bf1-49ea-b789-1e5741b17029" providerId="ADAL" clId="{E1B1B455-6DFE-42F6-8A28-D35DC0A8C0FC}" dt="2026-04-27T18:11:45.643" v="224" actId="20577"/>
          <ac:spMkLst>
            <pc:docMk/>
            <pc:sldMk cId="2106801851" sldId="264"/>
            <ac:spMk id="2" creationId="{D500FF37-287A-C731-602A-6CAF6E486E6D}"/>
          </ac:spMkLst>
        </pc:spChg>
        <pc:spChg chg="mod">
          <ac:chgData name="Norma Malfatti" userId="d24796bd-0bf1-49ea-b789-1e5741b17029" providerId="ADAL" clId="{E1B1B455-6DFE-42F6-8A28-D35DC0A8C0FC}" dt="2026-04-27T18:11:30.773" v="168" actId="404"/>
          <ac:spMkLst>
            <pc:docMk/>
            <pc:sldMk cId="2106801851" sldId="264"/>
            <ac:spMk id="3" creationId="{796DA15E-2121-2029-D239-81EF758E8CB8}"/>
          </ac:spMkLst>
        </pc:spChg>
      </pc:sldChg>
      <pc:sldChg chg="modSp add mod modAnim">
        <pc:chgData name="Norma Malfatti" userId="d24796bd-0bf1-49ea-b789-1e5741b17029" providerId="ADAL" clId="{E1B1B455-6DFE-42F6-8A28-D35DC0A8C0FC}" dt="2026-04-27T21:12:59.754" v="1179"/>
        <pc:sldMkLst>
          <pc:docMk/>
          <pc:sldMk cId="314460248" sldId="265"/>
        </pc:sldMkLst>
        <pc:spChg chg="mod">
          <ac:chgData name="Norma Malfatti" userId="d24796bd-0bf1-49ea-b789-1e5741b17029" providerId="ADAL" clId="{E1B1B455-6DFE-42F6-8A28-D35DC0A8C0FC}" dt="2026-04-27T19:10:22.029" v="749" actId="20577"/>
          <ac:spMkLst>
            <pc:docMk/>
            <pc:sldMk cId="314460248" sldId="265"/>
            <ac:spMk id="2" creationId="{053EA274-E9E5-BB07-221D-0774B207DA79}"/>
          </ac:spMkLst>
        </pc:spChg>
        <pc:spChg chg="mod">
          <ac:chgData name="Norma Malfatti" userId="d24796bd-0bf1-49ea-b789-1e5741b17029" providerId="ADAL" clId="{E1B1B455-6DFE-42F6-8A28-D35DC0A8C0FC}" dt="2026-04-27T19:10:58.492" v="811" actId="5793"/>
          <ac:spMkLst>
            <pc:docMk/>
            <pc:sldMk cId="314460248" sldId="265"/>
            <ac:spMk id="3" creationId="{159E9854-7E3B-4076-25AC-08E1E3FB9728}"/>
          </ac:spMkLst>
        </pc:spChg>
      </pc:sldChg>
      <pc:sldChg chg="modSp add mod modAnim">
        <pc:chgData name="Norma Malfatti" userId="d24796bd-0bf1-49ea-b789-1e5741b17029" providerId="ADAL" clId="{E1B1B455-6DFE-42F6-8A28-D35DC0A8C0FC}" dt="2026-04-27T21:21:37.803" v="1224"/>
        <pc:sldMkLst>
          <pc:docMk/>
          <pc:sldMk cId="4140836681" sldId="266"/>
        </pc:sldMkLst>
        <pc:spChg chg="mod">
          <ac:chgData name="Norma Malfatti" userId="d24796bd-0bf1-49ea-b789-1e5741b17029" providerId="ADAL" clId="{E1B1B455-6DFE-42F6-8A28-D35DC0A8C0FC}" dt="2026-04-27T18:13:14.921" v="280" actId="20577"/>
          <ac:spMkLst>
            <pc:docMk/>
            <pc:sldMk cId="4140836681" sldId="266"/>
            <ac:spMk id="2" creationId="{C0260C23-2A09-6901-A2B0-EF2FFE4C4F06}"/>
          </ac:spMkLst>
        </pc:spChg>
        <pc:spChg chg="mod">
          <ac:chgData name="Norma Malfatti" userId="d24796bd-0bf1-49ea-b789-1e5741b17029" providerId="ADAL" clId="{E1B1B455-6DFE-42F6-8A28-D35DC0A8C0FC}" dt="2026-04-27T19:17:36.537" v="1159" actId="20577"/>
          <ac:spMkLst>
            <pc:docMk/>
            <pc:sldMk cId="4140836681" sldId="266"/>
            <ac:spMk id="3" creationId="{C446E12F-A8A2-2954-B0E4-BAFF9C512923}"/>
          </ac:spMkLst>
        </pc:spChg>
      </pc:sldChg>
      <pc:sldChg chg="modSp add mod modAnim">
        <pc:chgData name="Norma Malfatti" userId="d24796bd-0bf1-49ea-b789-1e5741b17029" providerId="ADAL" clId="{E1B1B455-6DFE-42F6-8A28-D35DC0A8C0FC}" dt="2026-04-27T21:15:21.416" v="1212"/>
        <pc:sldMkLst>
          <pc:docMk/>
          <pc:sldMk cId="2437864129" sldId="267"/>
        </pc:sldMkLst>
        <pc:spChg chg="mod">
          <ac:chgData name="Norma Malfatti" userId="d24796bd-0bf1-49ea-b789-1e5741b17029" providerId="ADAL" clId="{E1B1B455-6DFE-42F6-8A28-D35DC0A8C0FC}" dt="2026-04-27T18:15:42.444" v="383" actId="20577"/>
          <ac:spMkLst>
            <pc:docMk/>
            <pc:sldMk cId="2437864129" sldId="267"/>
            <ac:spMk id="2" creationId="{5EEB5C63-42FD-2600-A417-2EFD79A39C64}"/>
          </ac:spMkLst>
        </pc:spChg>
        <pc:spChg chg="mod">
          <ac:chgData name="Norma Malfatti" userId="d24796bd-0bf1-49ea-b789-1e5741b17029" providerId="ADAL" clId="{E1B1B455-6DFE-42F6-8A28-D35DC0A8C0FC}" dt="2026-04-27T18:16:00.835" v="388" actId="403"/>
          <ac:spMkLst>
            <pc:docMk/>
            <pc:sldMk cId="2437864129" sldId="267"/>
            <ac:spMk id="3" creationId="{DDF18272-EC92-9524-53D7-2537C48FDE69}"/>
          </ac:spMkLst>
        </pc:spChg>
      </pc:sldChg>
      <pc:sldChg chg="addSp delSp modSp new mod modClrScheme chgLayout">
        <pc:chgData name="Norma Malfatti" userId="d24796bd-0bf1-49ea-b789-1e5741b17029" providerId="ADAL" clId="{E1B1B455-6DFE-42F6-8A28-D35DC0A8C0FC}" dt="2026-04-27T19:08:11.455" v="736" actId="14100"/>
        <pc:sldMkLst>
          <pc:docMk/>
          <pc:sldMk cId="2535703998" sldId="268"/>
        </pc:sldMkLst>
        <pc:spChg chg="del mod">
          <ac:chgData name="Norma Malfatti" userId="d24796bd-0bf1-49ea-b789-1e5741b17029" providerId="ADAL" clId="{E1B1B455-6DFE-42F6-8A28-D35DC0A8C0FC}" dt="2026-04-27T18:21:59.550" v="436" actId="478"/>
          <ac:spMkLst>
            <pc:docMk/>
            <pc:sldMk cId="2535703998" sldId="268"/>
            <ac:spMk id="2" creationId="{CC081DD6-2B97-32F7-D079-C7BC54CE133D}"/>
          </ac:spMkLst>
        </pc:spChg>
        <pc:spChg chg="add del mod">
          <ac:chgData name="Norma Malfatti" userId="d24796bd-0bf1-49ea-b789-1e5741b17029" providerId="ADAL" clId="{E1B1B455-6DFE-42F6-8A28-D35DC0A8C0FC}" dt="2026-04-27T19:04:16.535" v="725" actId="931"/>
          <ac:spMkLst>
            <pc:docMk/>
            <pc:sldMk cId="2535703998" sldId="268"/>
            <ac:spMk id="3" creationId="{4A6517F1-0AD7-9CD0-C4B7-5DC405093CF7}"/>
          </ac:spMkLst>
        </pc:spChg>
        <pc:spChg chg="del">
          <ac:chgData name="Norma Malfatti" userId="d24796bd-0bf1-49ea-b789-1e5741b17029" providerId="ADAL" clId="{E1B1B455-6DFE-42F6-8A28-D35DC0A8C0FC}" dt="2026-04-27T18:17:40.252" v="390" actId="931"/>
          <ac:spMkLst>
            <pc:docMk/>
            <pc:sldMk cId="2535703998" sldId="268"/>
            <ac:spMk id="3" creationId="{BCC61ADD-AEEA-CEFD-C971-765BAB4C767D}"/>
          </ac:spMkLst>
        </pc:spChg>
        <pc:spChg chg="add del mod">
          <ac:chgData name="Norma Malfatti" userId="d24796bd-0bf1-49ea-b789-1e5741b17029" providerId="ADAL" clId="{E1B1B455-6DFE-42F6-8A28-D35DC0A8C0FC}" dt="2026-04-27T18:20:58.593" v="426" actId="931"/>
          <ac:spMkLst>
            <pc:docMk/>
            <pc:sldMk cId="2535703998" sldId="268"/>
            <ac:spMk id="7" creationId="{03F689DA-FFCF-887E-3A6C-C5D3AFF5558D}"/>
          </ac:spMkLst>
        </pc:spChg>
        <pc:spChg chg="add del mod">
          <ac:chgData name="Norma Malfatti" userId="d24796bd-0bf1-49ea-b789-1e5741b17029" providerId="ADAL" clId="{E1B1B455-6DFE-42F6-8A28-D35DC0A8C0FC}" dt="2026-04-27T19:08:01.654" v="732" actId="931"/>
          <ac:spMkLst>
            <pc:docMk/>
            <pc:sldMk cId="2535703998" sldId="268"/>
            <ac:spMk id="7" creationId="{81B86458-F553-7B83-9F58-BA92948C9594}"/>
          </ac:spMkLst>
        </pc:spChg>
        <pc:spChg chg="add del mod">
          <ac:chgData name="Norma Malfatti" userId="d24796bd-0bf1-49ea-b789-1e5741b17029" providerId="ADAL" clId="{E1B1B455-6DFE-42F6-8A28-D35DC0A8C0FC}" dt="2026-04-27T18:30:11.044" v="451" actId="931"/>
          <ac:spMkLst>
            <pc:docMk/>
            <pc:sldMk cId="2535703998" sldId="268"/>
            <ac:spMk id="11" creationId="{A5034566-8799-A2A0-0A54-CD40B0B11363}"/>
          </ac:spMkLst>
        </pc:spChg>
        <pc:picChg chg="add del mod">
          <ac:chgData name="Norma Malfatti" userId="d24796bd-0bf1-49ea-b789-1e5741b17029" providerId="ADAL" clId="{E1B1B455-6DFE-42F6-8A28-D35DC0A8C0FC}" dt="2026-04-27T19:07:50.051" v="731" actId="478"/>
          <ac:picMkLst>
            <pc:docMk/>
            <pc:sldMk cId="2535703998" sldId="268"/>
            <ac:picMk id="5" creationId="{0AB0E974-5C17-A8B6-7DD9-4DB0EBD52B17}"/>
          </ac:picMkLst>
        </pc:picChg>
        <pc:picChg chg="add del mod">
          <ac:chgData name="Norma Malfatti" userId="d24796bd-0bf1-49ea-b789-1e5741b17029" providerId="ADAL" clId="{E1B1B455-6DFE-42F6-8A28-D35DC0A8C0FC}" dt="2026-04-27T18:20:34.190" v="425" actId="478"/>
          <ac:picMkLst>
            <pc:docMk/>
            <pc:sldMk cId="2535703998" sldId="268"/>
            <ac:picMk id="5" creationId="{92138BBC-4604-59DD-C2C1-D211A6679474}"/>
          </ac:picMkLst>
        </pc:picChg>
        <pc:picChg chg="add del mod modCrop">
          <ac:chgData name="Norma Malfatti" userId="d24796bd-0bf1-49ea-b789-1e5741b17029" providerId="ADAL" clId="{E1B1B455-6DFE-42F6-8A28-D35DC0A8C0FC}" dt="2026-04-27T18:30:10.485" v="449" actId="478"/>
          <ac:picMkLst>
            <pc:docMk/>
            <pc:sldMk cId="2535703998" sldId="268"/>
            <ac:picMk id="9" creationId="{9E0C0858-3F47-5E0F-6749-A645448ED278}"/>
          </ac:picMkLst>
        </pc:picChg>
        <pc:picChg chg="add mod">
          <ac:chgData name="Norma Malfatti" userId="d24796bd-0bf1-49ea-b789-1e5741b17029" providerId="ADAL" clId="{E1B1B455-6DFE-42F6-8A28-D35DC0A8C0FC}" dt="2026-04-27T19:08:11.455" v="736" actId="14100"/>
          <ac:picMkLst>
            <pc:docMk/>
            <pc:sldMk cId="2535703998" sldId="268"/>
            <ac:picMk id="9" creationId="{CD0261D1-101F-D4F7-7667-8556567F0E39}"/>
          </ac:picMkLst>
        </pc:picChg>
        <pc:picChg chg="add del mod">
          <ac:chgData name="Norma Malfatti" userId="d24796bd-0bf1-49ea-b789-1e5741b17029" providerId="ADAL" clId="{E1B1B455-6DFE-42F6-8A28-D35DC0A8C0FC}" dt="2026-04-27T19:04:08.286" v="724" actId="478"/>
          <ac:picMkLst>
            <pc:docMk/>
            <pc:sldMk cId="2535703998" sldId="268"/>
            <ac:picMk id="13" creationId="{D2947BEC-F97B-898C-9EA4-A6C6BBC85B09}"/>
          </ac:picMkLst>
        </pc:picChg>
      </pc:sldChg>
      <pc:sldChg chg="modSp add mod modAnim">
        <pc:chgData name="Norma Malfatti" userId="d24796bd-0bf1-49ea-b789-1e5741b17029" providerId="ADAL" clId="{E1B1B455-6DFE-42F6-8A28-D35DC0A8C0FC}" dt="2026-04-27T21:14:47.953" v="1208"/>
        <pc:sldMkLst>
          <pc:docMk/>
          <pc:sldMk cId="2590008478" sldId="269"/>
        </pc:sldMkLst>
        <pc:spChg chg="mod">
          <ac:chgData name="Norma Malfatti" userId="d24796bd-0bf1-49ea-b789-1e5741b17029" providerId="ADAL" clId="{E1B1B455-6DFE-42F6-8A28-D35DC0A8C0FC}" dt="2026-04-27T21:14:30.248" v="1205" actId="20577"/>
          <ac:spMkLst>
            <pc:docMk/>
            <pc:sldMk cId="2590008478" sldId="269"/>
            <ac:spMk id="3" creationId="{B12C498A-B0D9-3239-1C1B-9DD6042E6410}"/>
          </ac:spMkLst>
        </pc:spChg>
      </pc:sldChg>
      <pc:sldChg chg="modSp add mod modAnim">
        <pc:chgData name="Norma Malfatti" userId="d24796bd-0bf1-49ea-b789-1e5741b17029" providerId="ADAL" clId="{E1B1B455-6DFE-42F6-8A28-D35DC0A8C0FC}" dt="2026-04-27T21:15:53.250" v="1216"/>
        <pc:sldMkLst>
          <pc:docMk/>
          <pc:sldMk cId="1454661503" sldId="270"/>
        </pc:sldMkLst>
        <pc:spChg chg="mod">
          <ac:chgData name="Norma Malfatti" userId="d24796bd-0bf1-49ea-b789-1e5741b17029" providerId="ADAL" clId="{E1B1B455-6DFE-42F6-8A28-D35DC0A8C0FC}" dt="2026-04-27T18:35:33.158" v="510" actId="20577"/>
          <ac:spMkLst>
            <pc:docMk/>
            <pc:sldMk cId="1454661503" sldId="270"/>
            <ac:spMk id="2" creationId="{E26D98C0-65FB-6FC1-65E6-737D5B3593EB}"/>
          </ac:spMkLst>
        </pc:spChg>
        <pc:spChg chg="mod">
          <ac:chgData name="Norma Malfatti" userId="d24796bd-0bf1-49ea-b789-1e5741b17029" providerId="ADAL" clId="{E1B1B455-6DFE-42F6-8A28-D35DC0A8C0FC}" dt="2026-04-27T21:08:13.109" v="1164" actId="403"/>
          <ac:spMkLst>
            <pc:docMk/>
            <pc:sldMk cId="1454661503" sldId="270"/>
            <ac:spMk id="3" creationId="{CA8BA840-6F38-D60E-E599-DB38433E83F3}"/>
          </ac:spMkLst>
        </pc:spChg>
      </pc:sldChg>
      <pc:sldChg chg="modSp add mod modAnim">
        <pc:chgData name="Norma Malfatti" userId="d24796bd-0bf1-49ea-b789-1e5741b17029" providerId="ADAL" clId="{E1B1B455-6DFE-42F6-8A28-D35DC0A8C0FC}" dt="2026-04-27T21:17:43.120" v="1218"/>
        <pc:sldMkLst>
          <pc:docMk/>
          <pc:sldMk cId="869669416" sldId="271"/>
        </pc:sldMkLst>
        <pc:spChg chg="mod">
          <ac:chgData name="Norma Malfatti" userId="d24796bd-0bf1-49ea-b789-1e5741b17029" providerId="ADAL" clId="{E1B1B455-6DFE-42F6-8A28-D35DC0A8C0FC}" dt="2026-04-27T18:36:43.298" v="552" actId="20577"/>
          <ac:spMkLst>
            <pc:docMk/>
            <pc:sldMk cId="869669416" sldId="271"/>
            <ac:spMk id="2" creationId="{C34DA265-8329-55DE-5751-60D60CD40909}"/>
          </ac:spMkLst>
        </pc:spChg>
        <pc:spChg chg="mod">
          <ac:chgData name="Norma Malfatti" userId="d24796bd-0bf1-49ea-b789-1e5741b17029" providerId="ADAL" clId="{E1B1B455-6DFE-42F6-8A28-D35DC0A8C0FC}" dt="2026-04-27T18:37:55.597" v="560" actId="403"/>
          <ac:spMkLst>
            <pc:docMk/>
            <pc:sldMk cId="869669416" sldId="271"/>
            <ac:spMk id="3" creationId="{E27951A7-F2D5-2859-07DB-4401BD3217EF}"/>
          </ac:spMkLst>
        </pc:spChg>
      </pc:sldChg>
      <pc:sldChg chg="modSp add mod modAnim">
        <pc:chgData name="Norma Malfatti" userId="d24796bd-0bf1-49ea-b789-1e5741b17029" providerId="ADAL" clId="{E1B1B455-6DFE-42F6-8A28-D35DC0A8C0FC}" dt="2026-04-27T21:17:55.358" v="1220"/>
        <pc:sldMkLst>
          <pc:docMk/>
          <pc:sldMk cId="1406682418" sldId="272"/>
        </pc:sldMkLst>
        <pc:spChg chg="mod">
          <ac:chgData name="Norma Malfatti" userId="d24796bd-0bf1-49ea-b789-1e5741b17029" providerId="ADAL" clId="{E1B1B455-6DFE-42F6-8A28-D35DC0A8C0FC}" dt="2026-04-27T18:38:29.286" v="593" actId="20577"/>
          <ac:spMkLst>
            <pc:docMk/>
            <pc:sldMk cId="1406682418" sldId="272"/>
            <ac:spMk id="2" creationId="{BCA1C9E2-D830-AED8-7CA7-552CBA8DDFEC}"/>
          </ac:spMkLst>
        </pc:spChg>
        <pc:spChg chg="mod">
          <ac:chgData name="Norma Malfatti" userId="d24796bd-0bf1-49ea-b789-1e5741b17029" providerId="ADAL" clId="{E1B1B455-6DFE-42F6-8A28-D35DC0A8C0FC}" dt="2026-04-27T18:40:53.998" v="622" actId="20577"/>
          <ac:spMkLst>
            <pc:docMk/>
            <pc:sldMk cId="1406682418" sldId="272"/>
            <ac:spMk id="3" creationId="{678CD956-419D-60AC-0478-4BC81A80C3C8}"/>
          </ac:spMkLst>
        </pc:spChg>
      </pc:sldChg>
      <pc:sldChg chg="modSp new mod">
        <pc:chgData name="Norma Malfatti" userId="d24796bd-0bf1-49ea-b789-1e5741b17029" providerId="ADAL" clId="{E1B1B455-6DFE-42F6-8A28-D35DC0A8C0FC}" dt="2026-04-27T21:09:52.170" v="1165" actId="20577"/>
        <pc:sldMkLst>
          <pc:docMk/>
          <pc:sldMk cId="749748287" sldId="273"/>
        </pc:sldMkLst>
        <pc:spChg chg="mod">
          <ac:chgData name="Norma Malfatti" userId="d24796bd-0bf1-49ea-b789-1e5741b17029" providerId="ADAL" clId="{E1B1B455-6DFE-42F6-8A28-D35DC0A8C0FC}" dt="2026-04-27T21:09:52.170" v="1165" actId="20577"/>
          <ac:spMkLst>
            <pc:docMk/>
            <pc:sldMk cId="749748287" sldId="273"/>
            <ac:spMk id="2" creationId="{EF4D6189-6916-E84D-AD50-0859CA309DDC}"/>
          </ac:spMkLst>
        </pc:spChg>
        <pc:spChg chg="mod">
          <ac:chgData name="Norma Malfatti" userId="d24796bd-0bf1-49ea-b789-1e5741b17029" providerId="ADAL" clId="{E1B1B455-6DFE-42F6-8A28-D35DC0A8C0FC}" dt="2026-04-27T18:41:56.185" v="642" actId="14100"/>
          <ac:spMkLst>
            <pc:docMk/>
            <pc:sldMk cId="749748287" sldId="273"/>
            <ac:spMk id="3" creationId="{E5DC7DDD-33B1-2362-D1E7-98B604E91D24}"/>
          </ac:spMkLst>
        </pc:spChg>
      </pc:sldChg>
      <pc:sldMasterChg chg="modSldLayout sldLayoutOrd">
        <pc:chgData name="Norma Malfatti" userId="d24796bd-0bf1-49ea-b789-1e5741b17029" providerId="ADAL" clId="{E1B1B455-6DFE-42F6-8A28-D35DC0A8C0FC}" dt="2026-04-27T16:45:40.617" v="105" actId="20578"/>
        <pc:sldMasterMkLst>
          <pc:docMk/>
          <pc:sldMasterMk cId="973509332" sldId="2147483648"/>
        </pc:sldMasterMkLst>
        <pc:sldLayoutChg chg="ord">
          <pc:chgData name="Norma Malfatti" userId="d24796bd-0bf1-49ea-b789-1e5741b17029" providerId="ADAL" clId="{E1B1B455-6DFE-42F6-8A28-D35DC0A8C0FC}" dt="2026-04-27T16:45:40.617" v="105" actId="20578"/>
          <pc:sldLayoutMkLst>
            <pc:docMk/>
            <pc:sldMasterMk cId="973509332" sldId="2147483648"/>
            <pc:sldLayoutMk cId="636679491" sldId="2147483661"/>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C8BC144-C204-4168-A695-6899359AF293}" type="datetimeFigureOut">
              <a:rPr lang="en-US" smtClean="0"/>
              <a:t>4/27/2026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5F28894-FD09-4E52-842D-601133CC1352}" type="slidenum">
              <a:rPr lang="en-US" smtClean="0"/>
              <a:t>‹#›</a:t>
            </a:fld>
            <a:endParaRPr lang="en-US"/>
          </a:p>
        </p:txBody>
      </p:sp>
    </p:spTree>
    <p:extLst>
      <p:ext uri="{BB962C8B-B14F-4D97-AF65-F5344CB8AC3E}">
        <p14:creationId xmlns:p14="http://schemas.microsoft.com/office/powerpoint/2010/main" val="41975776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Across the United States, participation in inherited forms of church has declined. </a:t>
            </a:r>
          </a:p>
          <a:p>
            <a:r>
              <a:rPr lang="en-US" sz="1200" kern="1200" dirty="0">
                <a:solidFill>
                  <a:schemeClr val="tx1"/>
                </a:solidFill>
                <a:effectLst/>
                <a:latin typeface="+mn-lt"/>
                <a:ea typeface="+mn-ea"/>
                <a:cs typeface="+mn-cs"/>
              </a:rPr>
              <a:t>Now, when I say inherited forms of church, I mean the way of being church that I grew up in, and likely you did you. We inherited this way of being church from our parents and grandparents and so many generations before that. I loved and still love this way of being church – I wouldn’t be standing here without my growing up church or the church I’m a part of today and likely many of you wouldn’t be here either. So I want to be clear, the inherited way of being church has and is faithful and good.</a:t>
            </a:r>
          </a:p>
          <a:p>
            <a:r>
              <a:rPr lang="en-US" sz="1200" kern="1200" dirty="0">
                <a:solidFill>
                  <a:schemeClr val="tx1"/>
                </a:solidFill>
                <a:effectLst/>
                <a:latin typeface="+mn-lt"/>
                <a:ea typeface="+mn-ea"/>
                <a:cs typeface="+mn-cs"/>
              </a:rPr>
              <a:t>Despite this decline in participation people are still hungering for meaning, welcome, belonging, God’s justice, and spiritual growth. The question before us is not </a:t>
            </a:r>
            <a:r>
              <a:rPr lang="en-US" sz="1200" i="1" kern="1200" dirty="0">
                <a:solidFill>
                  <a:schemeClr val="tx1"/>
                </a:solidFill>
                <a:effectLst/>
                <a:latin typeface="+mn-lt"/>
                <a:ea typeface="+mn-ea"/>
                <a:cs typeface="+mn-cs"/>
              </a:rPr>
              <a:t>whether</a:t>
            </a:r>
            <a:r>
              <a:rPr lang="en-US" sz="1200" kern="1200" dirty="0">
                <a:solidFill>
                  <a:schemeClr val="tx1"/>
                </a:solidFill>
                <a:effectLst/>
                <a:latin typeface="+mn-lt"/>
                <a:ea typeface="+mn-ea"/>
                <a:cs typeface="+mn-cs"/>
              </a:rPr>
              <a:t> the church should change, but </a:t>
            </a:r>
            <a:r>
              <a:rPr lang="en-US" sz="1200" i="1" kern="1200" dirty="0">
                <a:solidFill>
                  <a:schemeClr val="tx1"/>
                </a:solidFill>
                <a:effectLst/>
                <a:latin typeface="+mn-lt"/>
                <a:ea typeface="+mn-ea"/>
                <a:cs typeface="+mn-cs"/>
              </a:rPr>
              <a:t>how</a:t>
            </a:r>
            <a:r>
              <a:rPr lang="en-US" sz="1200" kern="1200" dirty="0">
                <a:solidFill>
                  <a:schemeClr val="tx1"/>
                </a:solidFill>
                <a:effectLst/>
                <a:latin typeface="+mn-lt"/>
                <a:ea typeface="+mn-ea"/>
                <a:cs typeface="+mn-cs"/>
              </a:rPr>
              <a:t> we remain faithful to the gospel in a changed world. </a:t>
            </a: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C5F28894-FD09-4E52-842D-601133CC1352}" type="slidenum">
              <a:rPr lang="en-US" smtClean="0"/>
              <a:t>1</a:t>
            </a:fld>
            <a:endParaRPr lang="en-US"/>
          </a:p>
        </p:txBody>
      </p:sp>
    </p:spTree>
    <p:extLst>
      <p:ext uri="{BB962C8B-B14F-4D97-AF65-F5344CB8AC3E}">
        <p14:creationId xmlns:p14="http://schemas.microsoft.com/office/powerpoint/2010/main" val="403010693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While I don’t know who originally said this, one of my mentors regularly said these words to me when I was in seminary:</a:t>
            </a:r>
          </a:p>
          <a:p>
            <a:r>
              <a:rPr lang="en-US" sz="1200" kern="1200" dirty="0">
                <a:solidFill>
                  <a:schemeClr val="tx1"/>
                </a:solidFill>
                <a:effectLst/>
                <a:latin typeface="+mn-lt"/>
                <a:ea typeface="+mn-ea"/>
                <a:cs typeface="+mn-cs"/>
              </a:rPr>
              <a:t>The church does not have a mission—God’s mission has a church. </a:t>
            </a:r>
          </a:p>
          <a:p>
            <a:r>
              <a:rPr lang="en-US" sz="1200" kern="1200" dirty="0">
                <a:solidFill>
                  <a:schemeClr val="tx1"/>
                </a:solidFill>
                <a:effectLst/>
                <a:latin typeface="+mn-lt"/>
                <a:ea typeface="+mn-ea"/>
                <a:cs typeface="+mn-cs"/>
              </a:rPr>
              <a:t>God is already at work in the world. A mixed ecology helps the church: </a:t>
            </a:r>
          </a:p>
          <a:p>
            <a:pPr lvl="0"/>
            <a:r>
              <a:rPr lang="en-US" sz="1200" kern="1200" dirty="0">
                <a:solidFill>
                  <a:schemeClr val="tx1"/>
                </a:solidFill>
                <a:effectLst/>
                <a:latin typeface="+mn-lt"/>
                <a:ea typeface="+mn-ea"/>
                <a:cs typeface="+mn-cs"/>
              </a:rPr>
              <a:t>notice where the Spirit is moving </a:t>
            </a:r>
          </a:p>
          <a:p>
            <a:pPr lvl="0"/>
            <a:r>
              <a:rPr lang="en-US" sz="1200" kern="1200" dirty="0">
                <a:solidFill>
                  <a:schemeClr val="tx1"/>
                </a:solidFill>
                <a:effectLst/>
                <a:latin typeface="+mn-lt"/>
                <a:ea typeface="+mn-ea"/>
                <a:cs typeface="+mn-cs"/>
              </a:rPr>
              <a:t>join rather than control </a:t>
            </a:r>
          </a:p>
          <a:p>
            <a:pPr lvl="0"/>
            <a:r>
              <a:rPr lang="en-US" sz="1200" kern="1200" dirty="0">
                <a:solidFill>
                  <a:schemeClr val="tx1"/>
                </a:solidFill>
                <a:effectLst/>
                <a:latin typeface="+mn-lt"/>
                <a:ea typeface="+mn-ea"/>
                <a:cs typeface="+mn-cs"/>
              </a:rPr>
              <a:t>adapt without losing its core values and theology</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Inherited and emerging churches need each other: </a:t>
            </a:r>
          </a:p>
          <a:p>
            <a:pPr lvl="0"/>
            <a:r>
              <a:rPr lang="en-US" sz="1200" kern="1200" dirty="0">
                <a:solidFill>
                  <a:schemeClr val="tx1"/>
                </a:solidFill>
                <a:effectLst/>
                <a:latin typeface="+mn-lt"/>
                <a:ea typeface="+mn-ea"/>
                <a:cs typeface="+mn-cs"/>
              </a:rPr>
              <a:t>tradition gives roots </a:t>
            </a:r>
          </a:p>
          <a:p>
            <a:pPr lvl="0"/>
            <a:r>
              <a:rPr lang="en-US" sz="1200" kern="1200" dirty="0">
                <a:solidFill>
                  <a:schemeClr val="tx1"/>
                </a:solidFill>
                <a:effectLst/>
                <a:latin typeface="+mn-lt"/>
                <a:ea typeface="+mn-ea"/>
                <a:cs typeface="+mn-cs"/>
              </a:rPr>
              <a:t>innovation gives reach </a:t>
            </a:r>
          </a:p>
          <a:p>
            <a:r>
              <a:rPr lang="en-US" sz="1200" kern="1200" dirty="0">
                <a:solidFill>
                  <a:schemeClr val="tx1"/>
                </a:solidFill>
                <a:effectLst/>
                <a:latin typeface="+mn-lt"/>
                <a:ea typeface="+mn-ea"/>
                <a:cs typeface="+mn-cs"/>
              </a:rPr>
              <a:t> </a:t>
            </a:r>
          </a:p>
          <a:p>
            <a:endParaRPr lang="en-US" dirty="0"/>
          </a:p>
        </p:txBody>
      </p:sp>
      <p:sp>
        <p:nvSpPr>
          <p:cNvPr id="4" name="Slide Number Placeholder 3"/>
          <p:cNvSpPr>
            <a:spLocks noGrp="1"/>
          </p:cNvSpPr>
          <p:nvPr>
            <p:ph type="sldNum" sz="quarter" idx="5"/>
          </p:nvPr>
        </p:nvSpPr>
        <p:spPr/>
        <p:txBody>
          <a:bodyPr/>
          <a:lstStyle/>
          <a:p>
            <a:fld id="{C5F28894-FD09-4E52-842D-601133CC1352}" type="slidenum">
              <a:rPr lang="en-US" smtClean="0"/>
              <a:t>10</a:t>
            </a:fld>
            <a:endParaRPr lang="en-US"/>
          </a:p>
        </p:txBody>
      </p:sp>
    </p:spTree>
    <p:extLst>
      <p:ext uri="{BB962C8B-B14F-4D97-AF65-F5344CB8AC3E}">
        <p14:creationId xmlns:p14="http://schemas.microsoft.com/office/powerpoint/2010/main" val="224447775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Mixed ecology is not simply a strategy—it is a </a:t>
            </a:r>
            <a:r>
              <a:rPr lang="en-US" sz="1200" b="1" kern="1200" dirty="0">
                <a:solidFill>
                  <a:schemeClr val="tx1"/>
                </a:solidFill>
                <a:effectLst/>
                <a:latin typeface="+mn-lt"/>
                <a:ea typeface="+mn-ea"/>
                <a:cs typeface="+mn-cs"/>
              </a:rPr>
              <a:t>spiritual posture</a:t>
            </a:r>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It requires: </a:t>
            </a:r>
          </a:p>
          <a:p>
            <a:pPr lvl="0"/>
            <a:r>
              <a:rPr lang="en-US" sz="1200" kern="1200" dirty="0">
                <a:solidFill>
                  <a:schemeClr val="tx1"/>
                </a:solidFill>
                <a:effectLst/>
                <a:latin typeface="+mn-lt"/>
                <a:ea typeface="+mn-ea"/>
                <a:cs typeface="+mn-cs"/>
              </a:rPr>
              <a:t>humility from established communities </a:t>
            </a:r>
          </a:p>
          <a:p>
            <a:pPr lvl="0"/>
            <a:r>
              <a:rPr lang="en-US" sz="1200" kern="1200" dirty="0">
                <a:solidFill>
                  <a:schemeClr val="tx1"/>
                </a:solidFill>
                <a:effectLst/>
                <a:latin typeface="+mn-lt"/>
                <a:ea typeface="+mn-ea"/>
                <a:cs typeface="+mn-cs"/>
              </a:rPr>
              <a:t>patience with experimentation </a:t>
            </a:r>
          </a:p>
          <a:p>
            <a:pPr lvl="0"/>
            <a:r>
              <a:rPr lang="en-US" sz="1200" kern="1200" dirty="0">
                <a:solidFill>
                  <a:schemeClr val="tx1"/>
                </a:solidFill>
                <a:effectLst/>
                <a:latin typeface="+mn-lt"/>
                <a:ea typeface="+mn-ea"/>
                <a:cs typeface="+mn-cs"/>
              </a:rPr>
              <a:t>trust that the Holy Spirit is still calling, gathering, enlightening, and sanctifying the church </a:t>
            </a:r>
          </a:p>
          <a:p>
            <a:r>
              <a:rPr lang="en-US" sz="1200" kern="1200" dirty="0">
                <a:solidFill>
                  <a:schemeClr val="tx1"/>
                </a:solidFill>
                <a:effectLst/>
                <a:latin typeface="+mn-lt"/>
                <a:ea typeface="+mn-ea"/>
                <a:cs typeface="+mn-cs"/>
              </a:rPr>
              <a:t>We are not preserving a museum. </a:t>
            </a:r>
            <a:br>
              <a:rPr lang="en-US" sz="1200" kern="1200" dirty="0">
                <a:solidFill>
                  <a:schemeClr val="tx1"/>
                </a:solidFill>
                <a:effectLst/>
                <a:latin typeface="+mn-lt"/>
                <a:ea typeface="+mn-ea"/>
                <a:cs typeface="+mn-cs"/>
              </a:rPr>
            </a:br>
            <a:r>
              <a:rPr lang="en-US" sz="1200" kern="1200" dirty="0">
                <a:solidFill>
                  <a:schemeClr val="tx1"/>
                </a:solidFill>
                <a:effectLst/>
                <a:latin typeface="+mn-lt"/>
                <a:ea typeface="+mn-ea"/>
                <a:cs typeface="+mn-cs"/>
              </a:rPr>
              <a:t>We are participating in the living body of Christ in the world. </a:t>
            </a:r>
          </a:p>
          <a:p>
            <a:endParaRPr lang="en-US" dirty="0"/>
          </a:p>
        </p:txBody>
      </p:sp>
      <p:sp>
        <p:nvSpPr>
          <p:cNvPr id="4" name="Slide Number Placeholder 3"/>
          <p:cNvSpPr>
            <a:spLocks noGrp="1"/>
          </p:cNvSpPr>
          <p:nvPr>
            <p:ph type="sldNum" sz="quarter" idx="5"/>
          </p:nvPr>
        </p:nvSpPr>
        <p:spPr/>
        <p:txBody>
          <a:bodyPr/>
          <a:lstStyle/>
          <a:p>
            <a:fld id="{C5F28894-FD09-4E52-842D-601133CC1352}" type="slidenum">
              <a:rPr lang="en-US" smtClean="0"/>
              <a:t>11</a:t>
            </a:fld>
            <a:endParaRPr lang="en-US"/>
          </a:p>
        </p:txBody>
      </p:sp>
    </p:spTree>
    <p:extLst>
      <p:ext uri="{BB962C8B-B14F-4D97-AF65-F5344CB8AC3E}">
        <p14:creationId xmlns:p14="http://schemas.microsoft.com/office/powerpoint/2010/main" val="412356793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A mixed ecology of church allows us to say—with confidence and hope— </a:t>
            </a:r>
          </a:p>
          <a:p>
            <a:r>
              <a:rPr lang="en-US" sz="1200" kern="1200" dirty="0">
                <a:solidFill>
                  <a:schemeClr val="tx1"/>
                </a:solidFill>
                <a:effectLst/>
                <a:latin typeface="+mn-lt"/>
                <a:ea typeface="+mn-ea"/>
                <a:cs typeface="+mn-cs"/>
              </a:rPr>
              <a:t>We honor what has been. </a:t>
            </a:r>
            <a:br>
              <a:rPr lang="en-US" sz="1200" kern="1200" dirty="0">
                <a:solidFill>
                  <a:schemeClr val="tx1"/>
                </a:solidFill>
                <a:effectLst/>
                <a:latin typeface="+mn-lt"/>
                <a:ea typeface="+mn-ea"/>
                <a:cs typeface="+mn-cs"/>
              </a:rPr>
            </a:br>
            <a:r>
              <a:rPr lang="en-US" sz="1200" kern="1200" dirty="0">
                <a:solidFill>
                  <a:schemeClr val="tx1"/>
                </a:solidFill>
                <a:effectLst/>
                <a:latin typeface="+mn-lt"/>
                <a:ea typeface="+mn-ea"/>
                <a:cs typeface="+mn-cs"/>
              </a:rPr>
              <a:t>We embrace what is emerging. </a:t>
            </a:r>
            <a:br>
              <a:rPr lang="en-US" sz="1200" kern="1200" dirty="0">
                <a:solidFill>
                  <a:schemeClr val="tx1"/>
                </a:solidFill>
                <a:effectLst/>
                <a:latin typeface="+mn-lt"/>
                <a:ea typeface="+mn-ea"/>
                <a:cs typeface="+mn-cs"/>
              </a:rPr>
            </a:br>
            <a:r>
              <a:rPr lang="en-US" sz="1200" kern="1200" dirty="0">
                <a:solidFill>
                  <a:schemeClr val="tx1"/>
                </a:solidFill>
                <a:effectLst/>
                <a:latin typeface="+mn-lt"/>
                <a:ea typeface="+mn-ea"/>
                <a:cs typeface="+mn-cs"/>
              </a:rPr>
              <a:t>And we trust God with what is still becoming. </a:t>
            </a:r>
          </a:p>
          <a:p>
            <a:r>
              <a:rPr lang="en-US" sz="1200" kern="1200" dirty="0">
                <a:solidFill>
                  <a:schemeClr val="tx1"/>
                </a:solidFill>
                <a:effectLst/>
                <a:latin typeface="+mn-lt"/>
                <a:ea typeface="+mn-ea"/>
                <a:cs typeface="+mn-cs"/>
              </a:rPr>
              <a:t> In the words of Dag Hammarskjöld, the second UN Secretary-General </a:t>
            </a:r>
          </a:p>
          <a:p>
            <a:r>
              <a:rPr lang="en-US" sz="1200" i="1" kern="1200" dirty="0">
                <a:solidFill>
                  <a:schemeClr val="tx1"/>
                </a:solidFill>
                <a:effectLst/>
                <a:latin typeface="+mn-lt"/>
                <a:ea typeface="+mn-ea"/>
                <a:cs typeface="+mn-cs"/>
              </a:rPr>
              <a:t>“For all that has been—Thanks. For all that shall be—Yes,”</a:t>
            </a:r>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C5F28894-FD09-4E52-842D-601133CC1352}" type="slidenum">
              <a:rPr lang="en-US" smtClean="0"/>
              <a:t>12</a:t>
            </a:fld>
            <a:endParaRPr lang="en-US"/>
          </a:p>
        </p:txBody>
      </p:sp>
    </p:spTree>
    <p:extLst>
      <p:ext uri="{BB962C8B-B14F-4D97-AF65-F5344CB8AC3E}">
        <p14:creationId xmlns:p14="http://schemas.microsoft.com/office/powerpoint/2010/main" val="39253420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A </a:t>
            </a:r>
            <a:r>
              <a:rPr lang="en-US" sz="1200" b="1" kern="1200" dirty="0">
                <a:solidFill>
                  <a:schemeClr val="tx1"/>
                </a:solidFill>
                <a:effectLst/>
                <a:latin typeface="+mn-lt"/>
                <a:ea typeface="+mn-ea"/>
                <a:cs typeface="+mn-cs"/>
              </a:rPr>
              <a:t>mixed ecology</a:t>
            </a:r>
            <a:r>
              <a:rPr lang="en-US" sz="1200" kern="1200" dirty="0">
                <a:solidFill>
                  <a:schemeClr val="tx1"/>
                </a:solidFill>
                <a:effectLst/>
                <a:latin typeface="+mn-lt"/>
                <a:ea typeface="+mn-ea"/>
                <a:cs typeface="+mn-cs"/>
              </a:rPr>
              <a:t> approach invites us to hold together: </a:t>
            </a:r>
          </a:p>
          <a:p>
            <a:pPr lvl="0"/>
            <a:r>
              <a:rPr lang="en-US" sz="1200" kern="1200" dirty="0">
                <a:solidFill>
                  <a:schemeClr val="tx1"/>
                </a:solidFill>
                <a:effectLst/>
                <a:latin typeface="+mn-lt"/>
                <a:ea typeface="+mn-ea"/>
                <a:cs typeface="+mn-cs"/>
              </a:rPr>
              <a:t>the </a:t>
            </a:r>
            <a:r>
              <a:rPr lang="en-US" sz="1200" b="1" kern="1200" dirty="0">
                <a:solidFill>
                  <a:schemeClr val="tx1"/>
                </a:solidFill>
                <a:effectLst/>
                <a:latin typeface="+mn-lt"/>
                <a:ea typeface="+mn-ea"/>
                <a:cs typeface="+mn-cs"/>
              </a:rPr>
              <a:t>inherited or traditional church</a:t>
            </a:r>
            <a:r>
              <a:rPr lang="en-US" sz="1200" kern="1200" dirty="0">
                <a:solidFill>
                  <a:schemeClr val="tx1"/>
                </a:solidFill>
                <a:effectLst/>
                <a:latin typeface="+mn-lt"/>
                <a:ea typeface="+mn-ea"/>
                <a:cs typeface="+mn-cs"/>
              </a:rPr>
              <a:t>, and </a:t>
            </a:r>
          </a:p>
          <a:p>
            <a:pPr lvl="0"/>
            <a:r>
              <a:rPr lang="en-US" sz="1200" b="1" kern="1200" dirty="0">
                <a:solidFill>
                  <a:schemeClr val="tx1"/>
                </a:solidFill>
                <a:effectLst/>
                <a:latin typeface="+mn-lt"/>
                <a:ea typeface="+mn-ea"/>
                <a:cs typeface="+mn-cs"/>
              </a:rPr>
              <a:t>new expressions of Christian community</a:t>
            </a:r>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—not as competitors, but as </a:t>
            </a:r>
            <a:r>
              <a:rPr lang="en-US" sz="1200" b="1" kern="1200" dirty="0">
                <a:solidFill>
                  <a:schemeClr val="tx1"/>
                </a:solidFill>
                <a:effectLst/>
                <a:latin typeface="+mn-lt"/>
                <a:ea typeface="+mn-ea"/>
                <a:cs typeface="+mn-cs"/>
              </a:rPr>
              <a:t>partners in God’s mission</a:t>
            </a:r>
            <a:r>
              <a:rPr lang="en-US" sz="1200" kern="1200" dirty="0">
                <a:solidFill>
                  <a:schemeClr val="tx1"/>
                </a:solidFill>
                <a:effectLst/>
                <a:latin typeface="+mn-lt"/>
                <a:ea typeface="+mn-ea"/>
                <a:cs typeface="+mn-cs"/>
              </a:rPr>
              <a:t>. </a:t>
            </a:r>
          </a:p>
          <a:p>
            <a:endParaRPr lang="en-US" dirty="0"/>
          </a:p>
        </p:txBody>
      </p:sp>
      <p:sp>
        <p:nvSpPr>
          <p:cNvPr id="4" name="Slide Number Placeholder 3"/>
          <p:cNvSpPr>
            <a:spLocks noGrp="1"/>
          </p:cNvSpPr>
          <p:nvPr>
            <p:ph type="sldNum" sz="quarter" idx="5"/>
          </p:nvPr>
        </p:nvSpPr>
        <p:spPr/>
        <p:txBody>
          <a:bodyPr/>
          <a:lstStyle/>
          <a:p>
            <a:fld id="{C5F28894-FD09-4E52-842D-601133CC1352}" type="slidenum">
              <a:rPr lang="en-US" smtClean="0"/>
              <a:t>2</a:t>
            </a:fld>
            <a:endParaRPr lang="en-US"/>
          </a:p>
        </p:txBody>
      </p:sp>
    </p:spTree>
    <p:extLst>
      <p:ext uri="{BB962C8B-B14F-4D97-AF65-F5344CB8AC3E}">
        <p14:creationId xmlns:p14="http://schemas.microsoft.com/office/powerpoint/2010/main" val="2229810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Let’s start with a definition: </a:t>
            </a:r>
            <a:br>
              <a:rPr lang="en-US" sz="1200" kern="1200" dirty="0">
                <a:solidFill>
                  <a:schemeClr val="tx1"/>
                </a:solidFill>
                <a:effectLst/>
                <a:latin typeface="+mn-lt"/>
                <a:ea typeface="+mn-ea"/>
                <a:cs typeface="+mn-cs"/>
              </a:rPr>
            </a:br>
            <a:r>
              <a:rPr lang="en-US" sz="1200" kern="1200" dirty="0">
                <a:solidFill>
                  <a:schemeClr val="tx1"/>
                </a:solidFill>
                <a:effectLst/>
                <a:latin typeface="+mn-lt"/>
                <a:ea typeface="+mn-ea"/>
                <a:cs typeface="+mn-cs"/>
              </a:rPr>
              <a:t>A </a:t>
            </a:r>
            <a:r>
              <a:rPr lang="en-US" sz="1200" i="1" kern="1200" dirty="0">
                <a:solidFill>
                  <a:schemeClr val="tx1"/>
                </a:solidFill>
                <a:effectLst/>
                <a:latin typeface="+mn-lt"/>
                <a:ea typeface="+mn-ea"/>
                <a:cs typeface="+mn-cs"/>
              </a:rPr>
              <a:t>mixed ecology of church</a:t>
            </a:r>
            <a:r>
              <a:rPr lang="en-US" sz="1200" kern="1200" dirty="0">
                <a:solidFill>
                  <a:schemeClr val="tx1"/>
                </a:solidFill>
                <a:effectLst/>
                <a:latin typeface="+mn-lt"/>
                <a:ea typeface="+mn-ea"/>
                <a:cs typeface="+mn-cs"/>
              </a:rPr>
              <a:t> is the intentional coexistence of: </a:t>
            </a:r>
          </a:p>
          <a:p>
            <a:pPr lvl="0"/>
            <a:r>
              <a:rPr lang="en-US" sz="1200" kern="1200" dirty="0">
                <a:solidFill>
                  <a:schemeClr val="tx1"/>
                </a:solidFill>
                <a:effectLst/>
                <a:latin typeface="+mn-lt"/>
                <a:ea typeface="+mn-ea"/>
                <a:cs typeface="+mn-cs"/>
              </a:rPr>
              <a:t>Inherited forms of church (congregations, multi-point parishes, and even  denominations as a whole), </a:t>
            </a:r>
            <a:r>
              <a:rPr lang="en-US" sz="1200" i="1" kern="1200" dirty="0">
                <a:solidFill>
                  <a:schemeClr val="tx1"/>
                </a:solidFill>
                <a:effectLst/>
                <a:latin typeface="+mn-lt"/>
                <a:ea typeface="+mn-ea"/>
                <a:cs typeface="+mn-cs"/>
              </a:rPr>
              <a:t>and</a:t>
            </a:r>
            <a:r>
              <a:rPr lang="en-US" sz="1200" kern="1200" dirty="0">
                <a:solidFill>
                  <a:schemeClr val="tx1"/>
                </a:solidFill>
                <a:effectLst/>
                <a:latin typeface="+mn-lt"/>
                <a:ea typeface="+mn-ea"/>
                <a:cs typeface="+mn-cs"/>
              </a:rPr>
              <a:t> </a:t>
            </a:r>
          </a:p>
          <a:p>
            <a:pPr lvl="0"/>
            <a:r>
              <a:rPr lang="en-US" sz="1200" kern="1200" dirty="0">
                <a:solidFill>
                  <a:schemeClr val="tx1"/>
                </a:solidFill>
                <a:effectLst/>
                <a:latin typeface="+mn-lt"/>
                <a:ea typeface="+mn-ea"/>
                <a:cs typeface="+mn-cs"/>
              </a:rPr>
              <a:t>Contextual, missional, experimental expressions of Christian community </a:t>
            </a:r>
          </a:p>
          <a:p>
            <a:r>
              <a:rPr lang="en-US" sz="1200" kern="1200" dirty="0">
                <a:solidFill>
                  <a:schemeClr val="tx1"/>
                </a:solidFill>
                <a:effectLst/>
                <a:latin typeface="+mn-lt"/>
                <a:ea typeface="+mn-ea"/>
                <a:cs typeface="+mn-cs"/>
              </a:rPr>
              <a:t>Each is distinct, interdependent, and equally church. </a:t>
            </a:r>
          </a:p>
          <a:p>
            <a:r>
              <a:rPr lang="en-US" sz="1200" kern="1200" dirty="0">
                <a:solidFill>
                  <a:schemeClr val="tx1"/>
                </a:solidFill>
                <a:effectLst/>
                <a:latin typeface="+mn-lt"/>
                <a:ea typeface="+mn-ea"/>
                <a:cs typeface="+mn-cs"/>
              </a:rPr>
              <a:t>If you remember back to middle school or high school earth science, you may have learned about ecosystems - forests, prairies, lakes — all different, with their own plants and animals that thrive there. </a:t>
            </a:r>
          </a:p>
          <a:p>
            <a:r>
              <a:rPr lang="en-US" sz="1200" kern="1200" dirty="0">
                <a:solidFill>
                  <a:schemeClr val="tx1"/>
                </a:solidFill>
                <a:effectLst/>
                <a:latin typeface="+mn-lt"/>
                <a:ea typeface="+mn-ea"/>
                <a:cs typeface="+mn-cs"/>
              </a:rPr>
              <a:t>A few years ago, when serving as the DEM in Minneapolis, one of our synod authorized worshiping communities, Cristo Obrero hosted a bilingual VBS on a farm and kids from all over the area came to sing, make crafts, learn Bible stories and explore the land. One of the unique things about this farm is that it includes an ecotone.</a:t>
            </a:r>
          </a:p>
          <a:p>
            <a:endParaRPr lang="en-US" dirty="0"/>
          </a:p>
        </p:txBody>
      </p:sp>
      <p:sp>
        <p:nvSpPr>
          <p:cNvPr id="4" name="Slide Number Placeholder 3"/>
          <p:cNvSpPr>
            <a:spLocks noGrp="1"/>
          </p:cNvSpPr>
          <p:nvPr>
            <p:ph type="sldNum" sz="quarter" idx="5"/>
          </p:nvPr>
        </p:nvSpPr>
        <p:spPr/>
        <p:txBody>
          <a:bodyPr/>
          <a:lstStyle/>
          <a:p>
            <a:fld id="{C5F28894-FD09-4E52-842D-601133CC1352}" type="slidenum">
              <a:rPr lang="en-US" smtClean="0"/>
              <a:t>3</a:t>
            </a:fld>
            <a:endParaRPr lang="en-US"/>
          </a:p>
        </p:txBody>
      </p:sp>
    </p:spTree>
    <p:extLst>
      <p:ext uri="{BB962C8B-B14F-4D97-AF65-F5344CB8AC3E}">
        <p14:creationId xmlns:p14="http://schemas.microsoft.com/office/powerpoint/2010/main" val="26473337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Ecotones are areas where two different ecosystems meet and intermingle, like when prairies meet water, creating a marsh.  Different than a singular ecosystem, an ecotone is a dynamic space, acting as a bridge between two ecosystems where they integrate. Because of this intersection, ecotones are a home to species from the ecosystems that feed into it while also serving as a home to species unique to the ecotone – in essence, they have a richer and stronger diversity than any singular ecosystem because of their interactions. </a:t>
            </a:r>
          </a:p>
          <a:p>
            <a:r>
              <a:rPr lang="en-US" sz="1200" kern="1200" dirty="0">
                <a:solidFill>
                  <a:schemeClr val="tx1"/>
                </a:solidFill>
                <a:effectLst/>
                <a:latin typeface="+mn-lt"/>
                <a:ea typeface="+mn-ea"/>
                <a:cs typeface="+mn-cs"/>
              </a:rPr>
              <a:t>In other words, an ecotone’s health comes from diversity, not uniformity.  </a:t>
            </a:r>
          </a:p>
          <a:p>
            <a:r>
              <a:rPr lang="en-US" sz="1200" kern="1200" dirty="0">
                <a:solidFill>
                  <a:schemeClr val="tx1"/>
                </a:solidFill>
                <a:effectLst/>
                <a:latin typeface="+mn-lt"/>
                <a:ea typeface="+mn-ea"/>
                <a:cs typeface="+mn-cs"/>
              </a:rPr>
              <a:t>An ecotone’s health is also dependent on the health of the ecosystems that feed into it.</a:t>
            </a:r>
          </a:p>
          <a:p>
            <a:endParaRPr lang="en-US" dirty="0"/>
          </a:p>
        </p:txBody>
      </p:sp>
      <p:sp>
        <p:nvSpPr>
          <p:cNvPr id="4" name="Slide Number Placeholder 3"/>
          <p:cNvSpPr>
            <a:spLocks noGrp="1"/>
          </p:cNvSpPr>
          <p:nvPr>
            <p:ph type="sldNum" sz="quarter" idx="5"/>
          </p:nvPr>
        </p:nvSpPr>
        <p:spPr/>
        <p:txBody>
          <a:bodyPr/>
          <a:lstStyle/>
          <a:p>
            <a:fld id="{C5F28894-FD09-4E52-842D-601133CC1352}" type="slidenum">
              <a:rPr lang="en-US" smtClean="0"/>
              <a:t>4</a:t>
            </a:fld>
            <a:endParaRPr lang="en-US"/>
          </a:p>
        </p:txBody>
      </p:sp>
    </p:spTree>
    <p:extLst>
      <p:ext uri="{BB962C8B-B14F-4D97-AF65-F5344CB8AC3E}">
        <p14:creationId xmlns:p14="http://schemas.microsoft.com/office/powerpoint/2010/main" val="23971773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We can translate ecotones into a mixed ecology model in two ways.</a:t>
            </a:r>
          </a:p>
          <a:p>
            <a:pPr lvl="0"/>
            <a:r>
              <a:rPr lang="en-US" sz="1200" kern="1200" dirty="0">
                <a:solidFill>
                  <a:schemeClr val="tx1"/>
                </a:solidFill>
                <a:effectLst/>
                <a:latin typeface="+mn-lt"/>
                <a:ea typeface="+mn-ea"/>
                <a:cs typeface="+mn-cs"/>
              </a:rPr>
              <a:t>First, diversity of Christian expression in healthy and vibrant.</a:t>
            </a:r>
          </a:p>
          <a:p>
            <a:pPr lvl="0"/>
            <a:r>
              <a:rPr lang="en-US" sz="1200" kern="1200" dirty="0">
                <a:solidFill>
                  <a:schemeClr val="tx1"/>
                </a:solidFill>
                <a:effectLst/>
                <a:latin typeface="+mn-lt"/>
                <a:ea typeface="+mn-ea"/>
                <a:cs typeface="+mn-cs"/>
              </a:rPr>
              <a:t>Second, a mixed ecology resists two false choices: </a:t>
            </a:r>
          </a:p>
          <a:p>
            <a:pPr lvl="0"/>
            <a:r>
              <a:rPr lang="en-US" sz="1200" kern="1200" dirty="0">
                <a:solidFill>
                  <a:schemeClr val="tx1"/>
                </a:solidFill>
                <a:effectLst/>
                <a:latin typeface="+mn-lt"/>
                <a:ea typeface="+mn-ea"/>
                <a:cs typeface="+mn-cs"/>
              </a:rPr>
              <a:t>“Tradition alone will save us,” or </a:t>
            </a:r>
          </a:p>
          <a:p>
            <a:pPr lvl="0"/>
            <a:r>
              <a:rPr lang="en-US" sz="1200" kern="1200" dirty="0">
                <a:solidFill>
                  <a:schemeClr val="tx1"/>
                </a:solidFill>
                <a:effectLst/>
                <a:latin typeface="+mn-lt"/>
                <a:ea typeface="+mn-ea"/>
                <a:cs typeface="+mn-cs"/>
              </a:rPr>
              <a:t>“Everything old must be replaced.” </a:t>
            </a:r>
          </a:p>
          <a:p>
            <a:r>
              <a:rPr lang="en-US" sz="1200" kern="1200" dirty="0">
                <a:solidFill>
                  <a:schemeClr val="tx1"/>
                </a:solidFill>
                <a:effectLst/>
                <a:latin typeface="+mn-lt"/>
                <a:ea typeface="+mn-ea"/>
                <a:cs typeface="+mn-cs"/>
              </a:rPr>
              <a:t>A mixed ecology affirms both continuity </a:t>
            </a:r>
            <a:r>
              <a:rPr lang="en-US" sz="1200" i="1" kern="1200" dirty="0">
                <a:solidFill>
                  <a:schemeClr val="tx1"/>
                </a:solidFill>
                <a:effectLst/>
                <a:latin typeface="+mn-lt"/>
                <a:ea typeface="+mn-ea"/>
                <a:cs typeface="+mn-cs"/>
              </a:rPr>
              <a:t>and</a:t>
            </a:r>
            <a:r>
              <a:rPr lang="en-US" sz="1200" kern="1200" dirty="0">
                <a:solidFill>
                  <a:schemeClr val="tx1"/>
                </a:solidFill>
                <a:effectLst/>
                <a:latin typeface="+mn-lt"/>
                <a:ea typeface="+mn-ea"/>
                <a:cs typeface="+mn-cs"/>
              </a:rPr>
              <a:t> innovation. </a:t>
            </a:r>
          </a:p>
          <a:p>
            <a:endParaRPr lang="en-US" dirty="0"/>
          </a:p>
        </p:txBody>
      </p:sp>
      <p:sp>
        <p:nvSpPr>
          <p:cNvPr id="4" name="Slide Number Placeholder 3"/>
          <p:cNvSpPr>
            <a:spLocks noGrp="1"/>
          </p:cNvSpPr>
          <p:nvPr>
            <p:ph type="sldNum" sz="quarter" idx="5"/>
          </p:nvPr>
        </p:nvSpPr>
        <p:spPr/>
        <p:txBody>
          <a:bodyPr/>
          <a:lstStyle/>
          <a:p>
            <a:fld id="{C5F28894-FD09-4E52-842D-601133CC1352}" type="slidenum">
              <a:rPr lang="en-US" smtClean="0"/>
              <a:t>5</a:t>
            </a:fld>
            <a:endParaRPr lang="en-US"/>
          </a:p>
        </p:txBody>
      </p:sp>
    </p:spTree>
    <p:extLst>
      <p:ext uri="{BB962C8B-B14F-4D97-AF65-F5344CB8AC3E}">
        <p14:creationId xmlns:p14="http://schemas.microsoft.com/office/powerpoint/2010/main" val="12589978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 Augsburg Confession tells us that the church is: </a:t>
            </a:r>
          </a:p>
          <a:p>
            <a:r>
              <a:rPr lang="en-US" sz="1200" i="1" kern="1200" dirty="0">
                <a:solidFill>
                  <a:schemeClr val="tx1"/>
                </a:solidFill>
                <a:effectLst/>
                <a:latin typeface="+mn-lt"/>
                <a:ea typeface="+mn-ea"/>
                <a:cs typeface="+mn-cs"/>
              </a:rPr>
              <a:t>The assembly of all believers among whom the gospel is purely preached and the sacraments are administered according to the gospel…</a:t>
            </a:r>
            <a:endParaRPr lang="en-US" sz="1200" kern="1200" dirty="0">
              <a:solidFill>
                <a:schemeClr val="tx1"/>
              </a:solidFill>
              <a:effectLst/>
              <a:latin typeface="+mn-lt"/>
              <a:ea typeface="+mn-ea"/>
              <a:cs typeface="+mn-cs"/>
            </a:endParaRPr>
          </a:p>
          <a:p>
            <a:r>
              <a:rPr lang="en-US" sz="1200" i="1" kern="1200" dirty="0">
                <a:solidFill>
                  <a:schemeClr val="tx1"/>
                </a:solidFill>
                <a:effectLst/>
                <a:latin typeface="+mn-lt"/>
                <a:ea typeface="+mn-ea"/>
                <a:cs typeface="+mn-cs"/>
              </a:rPr>
              <a:t>AND that</a:t>
            </a:r>
            <a:endParaRPr lang="en-US" sz="1200" kern="1200" dirty="0">
              <a:solidFill>
                <a:schemeClr val="tx1"/>
              </a:solidFill>
              <a:effectLst/>
              <a:latin typeface="+mn-lt"/>
              <a:ea typeface="+mn-ea"/>
              <a:cs typeface="+mn-cs"/>
            </a:endParaRPr>
          </a:p>
          <a:p>
            <a:r>
              <a:rPr lang="en-US" sz="1200" i="1" kern="1200" dirty="0">
                <a:solidFill>
                  <a:schemeClr val="tx1"/>
                </a:solidFill>
                <a:effectLst/>
                <a:latin typeface="+mn-lt"/>
                <a:ea typeface="+mn-ea"/>
                <a:cs typeface="+mn-cs"/>
              </a:rPr>
              <a:t>It is not necessary for the true unity of the Christian church that uniform ceremonies, instituted by human beings, be observed everywhere.</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Notice what is </a:t>
            </a:r>
            <a:r>
              <a:rPr lang="en-US" sz="1200" i="1" kern="1200" dirty="0">
                <a:solidFill>
                  <a:schemeClr val="tx1"/>
                </a:solidFill>
                <a:effectLst/>
                <a:latin typeface="+mn-lt"/>
                <a:ea typeface="+mn-ea"/>
                <a:cs typeface="+mn-cs"/>
              </a:rPr>
              <a:t>not</a:t>
            </a:r>
            <a:r>
              <a:rPr lang="en-US" sz="1200" kern="1200" dirty="0">
                <a:solidFill>
                  <a:schemeClr val="tx1"/>
                </a:solidFill>
                <a:effectLst/>
                <a:latin typeface="+mn-lt"/>
                <a:ea typeface="+mn-ea"/>
                <a:cs typeface="+mn-cs"/>
              </a:rPr>
              <a:t> required: </a:t>
            </a:r>
          </a:p>
          <a:p>
            <a:pPr lvl="0"/>
            <a:r>
              <a:rPr lang="en-US" sz="1200" kern="1200" dirty="0">
                <a:solidFill>
                  <a:schemeClr val="tx1"/>
                </a:solidFill>
                <a:effectLst/>
                <a:latin typeface="+mn-lt"/>
                <a:ea typeface="+mn-ea"/>
                <a:cs typeface="+mn-cs"/>
              </a:rPr>
              <a:t>a single structure </a:t>
            </a:r>
          </a:p>
          <a:p>
            <a:pPr lvl="0"/>
            <a:r>
              <a:rPr lang="en-US" sz="1200" kern="1200" dirty="0">
                <a:solidFill>
                  <a:schemeClr val="tx1"/>
                </a:solidFill>
                <a:effectLst/>
                <a:latin typeface="+mn-lt"/>
                <a:ea typeface="+mn-ea"/>
                <a:cs typeface="+mn-cs"/>
              </a:rPr>
              <a:t>a single style </a:t>
            </a:r>
          </a:p>
          <a:p>
            <a:pPr lvl="0"/>
            <a:r>
              <a:rPr lang="en-US" sz="1200" kern="1200" dirty="0">
                <a:solidFill>
                  <a:schemeClr val="tx1"/>
                </a:solidFill>
                <a:effectLst/>
                <a:latin typeface="+mn-lt"/>
                <a:ea typeface="+mn-ea"/>
                <a:cs typeface="+mn-cs"/>
              </a:rPr>
              <a:t>a single cultural form </a:t>
            </a:r>
          </a:p>
          <a:p>
            <a:endParaRPr lang="en-US" dirty="0"/>
          </a:p>
        </p:txBody>
      </p:sp>
      <p:sp>
        <p:nvSpPr>
          <p:cNvPr id="4" name="Slide Number Placeholder 3"/>
          <p:cNvSpPr>
            <a:spLocks noGrp="1"/>
          </p:cNvSpPr>
          <p:nvPr>
            <p:ph type="sldNum" sz="quarter" idx="5"/>
          </p:nvPr>
        </p:nvSpPr>
        <p:spPr/>
        <p:txBody>
          <a:bodyPr/>
          <a:lstStyle/>
          <a:p>
            <a:fld id="{C5F28894-FD09-4E52-842D-601133CC1352}" type="slidenum">
              <a:rPr lang="en-US" smtClean="0"/>
              <a:t>6</a:t>
            </a:fld>
            <a:endParaRPr lang="en-US"/>
          </a:p>
        </p:txBody>
      </p:sp>
    </p:spTree>
    <p:extLst>
      <p:ext uri="{BB962C8B-B14F-4D97-AF65-F5344CB8AC3E}">
        <p14:creationId xmlns:p14="http://schemas.microsoft.com/office/powerpoint/2010/main" val="3423708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This gives Lutheran theology a built‑in flexibility – remaining faithful to core values and theological beliefs like </a:t>
            </a:r>
          </a:p>
          <a:p>
            <a:pPr lvl="1"/>
            <a:r>
              <a:rPr lang="en-US" sz="1200" kern="1200" dirty="0">
                <a:solidFill>
                  <a:schemeClr val="tx1"/>
                </a:solidFill>
                <a:effectLst/>
                <a:latin typeface="+mn-lt"/>
                <a:ea typeface="+mn-ea"/>
                <a:cs typeface="+mn-cs"/>
              </a:rPr>
              <a:t>being justified by grace </a:t>
            </a:r>
          </a:p>
          <a:p>
            <a:pPr lvl="1"/>
            <a:r>
              <a:rPr lang="en-US" sz="1200" kern="1200" dirty="0">
                <a:solidFill>
                  <a:schemeClr val="tx1"/>
                </a:solidFill>
                <a:effectLst/>
                <a:latin typeface="+mn-lt"/>
                <a:ea typeface="+mn-ea"/>
                <a:cs typeface="+mn-cs"/>
              </a:rPr>
              <a:t>the priest hood of all believers and</a:t>
            </a:r>
          </a:p>
          <a:p>
            <a:pPr lvl="1"/>
            <a:r>
              <a:rPr lang="en-US" sz="1200" kern="1200" dirty="0">
                <a:solidFill>
                  <a:schemeClr val="tx1"/>
                </a:solidFill>
                <a:effectLst/>
                <a:latin typeface="+mn-lt"/>
                <a:ea typeface="+mn-ea"/>
                <a:cs typeface="+mn-cs"/>
              </a:rPr>
              <a:t>the means of grace (like proclamation of the Word and the Sacraments)  </a:t>
            </a:r>
          </a:p>
          <a:p>
            <a:endParaRPr lang="en-US" dirty="0"/>
          </a:p>
        </p:txBody>
      </p:sp>
      <p:sp>
        <p:nvSpPr>
          <p:cNvPr id="4" name="Slide Number Placeholder 3"/>
          <p:cNvSpPr>
            <a:spLocks noGrp="1"/>
          </p:cNvSpPr>
          <p:nvPr>
            <p:ph type="sldNum" sz="quarter" idx="5"/>
          </p:nvPr>
        </p:nvSpPr>
        <p:spPr/>
        <p:txBody>
          <a:bodyPr/>
          <a:lstStyle/>
          <a:p>
            <a:fld id="{C5F28894-FD09-4E52-842D-601133CC1352}" type="slidenum">
              <a:rPr lang="en-US" smtClean="0"/>
              <a:t>7</a:t>
            </a:fld>
            <a:endParaRPr lang="en-US"/>
          </a:p>
        </p:txBody>
      </p:sp>
    </p:spTree>
    <p:extLst>
      <p:ext uri="{BB962C8B-B14F-4D97-AF65-F5344CB8AC3E}">
        <p14:creationId xmlns:p14="http://schemas.microsoft.com/office/powerpoint/2010/main" val="5868006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 inherited church: </a:t>
            </a:r>
          </a:p>
          <a:p>
            <a:pPr lvl="0"/>
            <a:r>
              <a:rPr lang="en-US" sz="1200" kern="1200" dirty="0">
                <a:solidFill>
                  <a:schemeClr val="tx1"/>
                </a:solidFill>
                <a:effectLst/>
                <a:latin typeface="+mn-lt"/>
                <a:ea typeface="+mn-ea"/>
                <a:cs typeface="+mn-cs"/>
              </a:rPr>
              <a:t>carries theological depth and accountability </a:t>
            </a:r>
          </a:p>
          <a:p>
            <a:pPr lvl="0"/>
            <a:r>
              <a:rPr lang="en-US" sz="1200" kern="1200" dirty="0">
                <a:solidFill>
                  <a:schemeClr val="tx1"/>
                </a:solidFill>
                <a:effectLst/>
                <a:latin typeface="+mn-lt"/>
                <a:ea typeface="+mn-ea"/>
                <a:cs typeface="+mn-cs"/>
              </a:rPr>
              <a:t>safeguards the sacraments </a:t>
            </a:r>
          </a:p>
          <a:p>
            <a:pPr lvl="0"/>
            <a:r>
              <a:rPr lang="en-US" sz="1200" kern="1200" dirty="0">
                <a:solidFill>
                  <a:schemeClr val="tx1"/>
                </a:solidFill>
                <a:effectLst/>
                <a:latin typeface="+mn-lt"/>
                <a:ea typeface="+mn-ea"/>
                <a:cs typeface="+mn-cs"/>
              </a:rPr>
              <a:t>forms people through worship, preaching, and pastoral care </a:t>
            </a:r>
          </a:p>
          <a:p>
            <a:pPr lvl="0"/>
            <a:r>
              <a:rPr lang="en-US" sz="1200" kern="1200" dirty="0">
                <a:solidFill>
                  <a:schemeClr val="tx1"/>
                </a:solidFill>
                <a:effectLst/>
                <a:latin typeface="+mn-lt"/>
                <a:ea typeface="+mn-ea"/>
                <a:cs typeface="+mn-cs"/>
              </a:rPr>
              <a:t>offers stability across generations </a:t>
            </a:r>
          </a:p>
          <a:p>
            <a:r>
              <a:rPr lang="en-US" sz="1200" kern="1200" dirty="0">
                <a:solidFill>
                  <a:schemeClr val="tx1"/>
                </a:solidFill>
                <a:effectLst/>
                <a:latin typeface="+mn-lt"/>
                <a:ea typeface="+mn-ea"/>
                <a:cs typeface="+mn-cs"/>
              </a:rPr>
              <a:t>It is a </a:t>
            </a:r>
            <a:r>
              <a:rPr lang="en-US" sz="1200" b="1" kern="1200" dirty="0">
                <a:solidFill>
                  <a:schemeClr val="tx1"/>
                </a:solidFill>
                <a:effectLst/>
                <a:latin typeface="+mn-lt"/>
                <a:ea typeface="+mn-ea"/>
                <a:cs typeface="+mn-cs"/>
              </a:rPr>
              <a:t>treasury of wisdom</a:t>
            </a:r>
            <a:r>
              <a:rPr lang="en-US" sz="1200" kern="1200" dirty="0">
                <a:solidFill>
                  <a:schemeClr val="tx1"/>
                </a:solidFill>
                <a:effectLst/>
                <a:latin typeface="+mn-lt"/>
                <a:ea typeface="+mn-ea"/>
                <a:cs typeface="+mn-cs"/>
              </a:rPr>
              <a:t>, not a failed experiment. </a:t>
            </a:r>
          </a:p>
          <a:p>
            <a:r>
              <a:rPr lang="en-US" sz="1200" kern="1200" dirty="0">
                <a:solidFill>
                  <a:schemeClr val="tx1"/>
                </a:solidFill>
                <a:effectLst/>
                <a:latin typeface="+mn-lt"/>
                <a:ea typeface="+mn-ea"/>
                <a:cs typeface="+mn-cs"/>
              </a:rPr>
              <a:t>In a mixed ecology, the inherited church becomes: </a:t>
            </a:r>
          </a:p>
          <a:p>
            <a:pPr lvl="0"/>
            <a:r>
              <a:rPr lang="en-US" sz="1200" kern="1200" dirty="0">
                <a:solidFill>
                  <a:schemeClr val="tx1"/>
                </a:solidFill>
                <a:effectLst/>
                <a:latin typeface="+mn-lt"/>
                <a:ea typeface="+mn-ea"/>
                <a:cs typeface="+mn-cs"/>
              </a:rPr>
              <a:t>a </a:t>
            </a:r>
            <a:r>
              <a:rPr lang="en-US" sz="1200" b="1" kern="1200" dirty="0">
                <a:solidFill>
                  <a:schemeClr val="tx1"/>
                </a:solidFill>
                <a:effectLst/>
                <a:latin typeface="+mn-lt"/>
                <a:ea typeface="+mn-ea"/>
                <a:cs typeface="+mn-cs"/>
              </a:rPr>
              <a:t>spiritual home base</a:t>
            </a:r>
            <a:r>
              <a:rPr lang="en-US" sz="1200" kern="1200" dirty="0">
                <a:solidFill>
                  <a:schemeClr val="tx1"/>
                </a:solidFill>
                <a:effectLst/>
                <a:latin typeface="+mn-lt"/>
                <a:ea typeface="+mn-ea"/>
                <a:cs typeface="+mn-cs"/>
              </a:rPr>
              <a:t> </a:t>
            </a:r>
          </a:p>
          <a:p>
            <a:pPr lvl="0"/>
            <a:r>
              <a:rPr lang="en-US" sz="1200" kern="1200" dirty="0">
                <a:solidFill>
                  <a:schemeClr val="tx1"/>
                </a:solidFill>
                <a:effectLst/>
                <a:latin typeface="+mn-lt"/>
                <a:ea typeface="+mn-ea"/>
                <a:cs typeface="+mn-cs"/>
              </a:rPr>
              <a:t>a </a:t>
            </a:r>
            <a:r>
              <a:rPr lang="en-US" sz="1200" b="1" kern="1200" dirty="0">
                <a:solidFill>
                  <a:schemeClr val="tx1"/>
                </a:solidFill>
                <a:effectLst/>
                <a:latin typeface="+mn-lt"/>
                <a:ea typeface="+mn-ea"/>
                <a:cs typeface="+mn-cs"/>
              </a:rPr>
              <a:t>teaching and sacramental anchor</a:t>
            </a:r>
            <a:r>
              <a:rPr lang="en-US" sz="1200" kern="1200" dirty="0">
                <a:solidFill>
                  <a:schemeClr val="tx1"/>
                </a:solidFill>
                <a:effectLst/>
                <a:latin typeface="+mn-lt"/>
                <a:ea typeface="+mn-ea"/>
                <a:cs typeface="+mn-cs"/>
              </a:rPr>
              <a:t> </a:t>
            </a:r>
          </a:p>
          <a:p>
            <a:pPr lvl="0"/>
            <a:r>
              <a:rPr lang="en-US" sz="1200" kern="1200" dirty="0">
                <a:solidFill>
                  <a:schemeClr val="tx1"/>
                </a:solidFill>
                <a:effectLst/>
                <a:latin typeface="+mn-lt"/>
                <a:ea typeface="+mn-ea"/>
                <a:cs typeface="+mn-cs"/>
              </a:rPr>
              <a:t>a </a:t>
            </a:r>
            <a:r>
              <a:rPr lang="en-US" sz="1200" b="1" kern="1200" dirty="0">
                <a:solidFill>
                  <a:schemeClr val="tx1"/>
                </a:solidFill>
                <a:effectLst/>
                <a:latin typeface="+mn-lt"/>
                <a:ea typeface="+mn-ea"/>
                <a:cs typeface="+mn-cs"/>
              </a:rPr>
              <a:t>support system</a:t>
            </a:r>
            <a:r>
              <a:rPr lang="en-US" sz="1200" kern="1200" dirty="0">
                <a:solidFill>
                  <a:schemeClr val="tx1"/>
                </a:solidFill>
                <a:effectLst/>
                <a:latin typeface="+mn-lt"/>
                <a:ea typeface="+mn-ea"/>
                <a:cs typeface="+mn-cs"/>
              </a:rPr>
              <a:t> for emerging ministries and the leaders who help co-create them with the people they gather with.</a:t>
            </a:r>
          </a:p>
          <a:p>
            <a:endParaRPr lang="en-US" dirty="0"/>
          </a:p>
        </p:txBody>
      </p:sp>
      <p:sp>
        <p:nvSpPr>
          <p:cNvPr id="4" name="Slide Number Placeholder 3"/>
          <p:cNvSpPr>
            <a:spLocks noGrp="1"/>
          </p:cNvSpPr>
          <p:nvPr>
            <p:ph type="sldNum" sz="quarter" idx="5"/>
          </p:nvPr>
        </p:nvSpPr>
        <p:spPr/>
        <p:txBody>
          <a:bodyPr/>
          <a:lstStyle/>
          <a:p>
            <a:fld id="{C5F28894-FD09-4E52-842D-601133CC1352}" type="slidenum">
              <a:rPr lang="en-US" smtClean="0"/>
              <a:t>8</a:t>
            </a:fld>
            <a:endParaRPr lang="en-US"/>
          </a:p>
        </p:txBody>
      </p:sp>
    </p:spTree>
    <p:extLst>
      <p:ext uri="{BB962C8B-B14F-4D97-AF65-F5344CB8AC3E}">
        <p14:creationId xmlns:p14="http://schemas.microsoft.com/office/powerpoint/2010/main" val="175411760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Many people today will never cross the threshold of a church building for any number of reasons—but people do and </a:t>
            </a:r>
            <a:r>
              <a:rPr lang="en-US" sz="1200" i="1" kern="1200" dirty="0">
                <a:solidFill>
                  <a:schemeClr val="tx1"/>
                </a:solidFill>
                <a:effectLst/>
                <a:latin typeface="+mn-lt"/>
                <a:ea typeface="+mn-ea"/>
                <a:cs typeface="+mn-cs"/>
              </a:rPr>
              <a:t>will</a:t>
            </a:r>
            <a:r>
              <a:rPr lang="en-US" sz="1200" kern="1200" dirty="0">
                <a:solidFill>
                  <a:schemeClr val="tx1"/>
                </a:solidFill>
                <a:effectLst/>
                <a:latin typeface="+mn-lt"/>
                <a:ea typeface="+mn-ea"/>
                <a:cs typeface="+mn-cs"/>
              </a:rPr>
              <a:t> gather: </a:t>
            </a:r>
          </a:p>
          <a:p>
            <a:pPr lvl="0"/>
            <a:r>
              <a:rPr lang="en-US" sz="1200" kern="1200" dirty="0">
                <a:solidFill>
                  <a:schemeClr val="tx1"/>
                </a:solidFill>
                <a:effectLst/>
                <a:latin typeface="+mn-lt"/>
                <a:ea typeface="+mn-ea"/>
                <a:cs typeface="+mn-cs"/>
              </a:rPr>
              <a:t>around meals </a:t>
            </a:r>
          </a:p>
          <a:p>
            <a:pPr lvl="0"/>
            <a:r>
              <a:rPr lang="en-US" sz="1200" kern="1200" dirty="0">
                <a:solidFill>
                  <a:schemeClr val="tx1"/>
                </a:solidFill>
                <a:effectLst/>
                <a:latin typeface="+mn-lt"/>
                <a:ea typeface="+mn-ea"/>
                <a:cs typeface="+mn-cs"/>
              </a:rPr>
              <a:t>around serving their neighbors and helping all to experience the difference that God’s love in Jesus makes in the world</a:t>
            </a:r>
          </a:p>
          <a:p>
            <a:pPr lvl="0"/>
            <a:r>
              <a:rPr lang="en-US" sz="1200" kern="1200" dirty="0">
                <a:solidFill>
                  <a:schemeClr val="tx1"/>
                </a:solidFill>
                <a:effectLst/>
                <a:latin typeface="+mn-lt"/>
                <a:ea typeface="+mn-ea"/>
                <a:cs typeface="+mn-cs"/>
              </a:rPr>
              <a:t>in digital or nontraditional spaces </a:t>
            </a:r>
          </a:p>
          <a:p>
            <a:pPr lvl="0"/>
            <a:r>
              <a:rPr lang="en-US" sz="1200" kern="1200" dirty="0">
                <a:solidFill>
                  <a:schemeClr val="tx1"/>
                </a:solidFill>
                <a:effectLst/>
                <a:latin typeface="+mn-lt"/>
                <a:ea typeface="+mn-ea"/>
                <a:cs typeface="+mn-cs"/>
              </a:rPr>
              <a:t>in neighborhoods, workplaces, and communities of affinity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New expressions of church: </a:t>
            </a:r>
          </a:p>
          <a:p>
            <a:pPr lvl="0"/>
            <a:r>
              <a:rPr lang="en-US" sz="1200" kern="1200" dirty="0">
                <a:solidFill>
                  <a:schemeClr val="tx1"/>
                </a:solidFill>
                <a:effectLst/>
                <a:latin typeface="+mn-lt"/>
                <a:ea typeface="+mn-ea"/>
                <a:cs typeface="+mn-cs"/>
              </a:rPr>
              <a:t>start with </a:t>
            </a:r>
            <a:r>
              <a:rPr lang="en-US" sz="1200" b="1" kern="1200" dirty="0">
                <a:solidFill>
                  <a:schemeClr val="tx1"/>
                </a:solidFill>
                <a:effectLst/>
                <a:latin typeface="+mn-lt"/>
                <a:ea typeface="+mn-ea"/>
                <a:cs typeface="+mn-cs"/>
              </a:rPr>
              <a:t>listening</a:t>
            </a:r>
            <a:r>
              <a:rPr lang="en-US" sz="1200" kern="1200" dirty="0">
                <a:solidFill>
                  <a:schemeClr val="tx1"/>
                </a:solidFill>
                <a:effectLst/>
                <a:latin typeface="+mn-lt"/>
                <a:ea typeface="+mn-ea"/>
                <a:cs typeface="+mn-cs"/>
              </a:rPr>
              <a:t> rather than programs </a:t>
            </a:r>
          </a:p>
          <a:p>
            <a:pPr lvl="0"/>
            <a:r>
              <a:rPr lang="en-US" sz="1200" kern="1200" dirty="0">
                <a:solidFill>
                  <a:schemeClr val="tx1"/>
                </a:solidFill>
                <a:effectLst/>
                <a:latin typeface="+mn-lt"/>
                <a:ea typeface="+mn-ea"/>
                <a:cs typeface="+mn-cs"/>
              </a:rPr>
              <a:t>prioritize </a:t>
            </a:r>
            <a:r>
              <a:rPr lang="en-US" sz="1200" b="1" kern="1200" dirty="0">
                <a:solidFill>
                  <a:schemeClr val="tx1"/>
                </a:solidFill>
                <a:effectLst/>
                <a:latin typeface="+mn-lt"/>
                <a:ea typeface="+mn-ea"/>
                <a:cs typeface="+mn-cs"/>
              </a:rPr>
              <a:t>relationship over attendance</a:t>
            </a:r>
            <a:r>
              <a:rPr lang="en-US" sz="1200" kern="1200" dirty="0">
                <a:solidFill>
                  <a:schemeClr val="tx1"/>
                </a:solidFill>
                <a:effectLst/>
                <a:latin typeface="+mn-lt"/>
                <a:ea typeface="+mn-ea"/>
                <a:cs typeface="+mn-cs"/>
              </a:rPr>
              <a:t> </a:t>
            </a:r>
          </a:p>
          <a:p>
            <a:pPr lvl="0"/>
            <a:r>
              <a:rPr lang="en-US" sz="1200" kern="1200" dirty="0">
                <a:solidFill>
                  <a:schemeClr val="tx1"/>
                </a:solidFill>
                <a:effectLst/>
                <a:latin typeface="+mn-lt"/>
                <a:ea typeface="+mn-ea"/>
                <a:cs typeface="+mn-cs"/>
              </a:rPr>
              <a:t>shape worship and community </a:t>
            </a:r>
            <a:r>
              <a:rPr lang="en-US" sz="1200" i="1" kern="1200" dirty="0">
                <a:solidFill>
                  <a:schemeClr val="tx1"/>
                </a:solidFill>
                <a:effectLst/>
                <a:latin typeface="+mn-lt"/>
                <a:ea typeface="+mn-ea"/>
                <a:cs typeface="+mn-cs"/>
              </a:rPr>
              <a:t>with</a:t>
            </a:r>
            <a:r>
              <a:rPr lang="en-US" sz="1200" kern="1200" dirty="0">
                <a:solidFill>
                  <a:schemeClr val="tx1"/>
                </a:solidFill>
                <a:effectLst/>
                <a:latin typeface="+mn-lt"/>
                <a:ea typeface="+mn-ea"/>
                <a:cs typeface="+mn-cs"/>
              </a:rPr>
              <a:t> people, not </a:t>
            </a:r>
            <a:r>
              <a:rPr lang="en-US" sz="1200" i="1" kern="1200" dirty="0">
                <a:solidFill>
                  <a:schemeClr val="tx1"/>
                </a:solidFill>
                <a:effectLst/>
                <a:latin typeface="+mn-lt"/>
                <a:ea typeface="+mn-ea"/>
                <a:cs typeface="+mn-cs"/>
              </a:rPr>
              <a:t>for</a:t>
            </a:r>
            <a:r>
              <a:rPr lang="en-US" sz="1200" kern="1200" dirty="0">
                <a:solidFill>
                  <a:schemeClr val="tx1"/>
                </a:solidFill>
                <a:effectLst/>
                <a:latin typeface="+mn-lt"/>
                <a:ea typeface="+mn-ea"/>
                <a:cs typeface="+mn-cs"/>
              </a:rPr>
              <a:t> them </a:t>
            </a:r>
          </a:p>
          <a:p>
            <a:r>
              <a:rPr lang="en-US" sz="1200" kern="1200" dirty="0">
                <a:solidFill>
                  <a:schemeClr val="tx1"/>
                </a:solidFill>
                <a:effectLst/>
                <a:latin typeface="+mn-lt"/>
                <a:ea typeface="+mn-ea"/>
                <a:cs typeface="+mn-cs"/>
              </a:rPr>
              <a:t>This is not “watering down” the gospel—it is </a:t>
            </a:r>
            <a:r>
              <a:rPr lang="en-US" sz="1200" b="1" kern="1200" dirty="0">
                <a:solidFill>
                  <a:schemeClr val="tx1"/>
                </a:solidFill>
                <a:effectLst/>
                <a:latin typeface="+mn-lt"/>
                <a:ea typeface="+mn-ea"/>
                <a:cs typeface="+mn-cs"/>
              </a:rPr>
              <a:t>incarnation </a:t>
            </a:r>
            <a:r>
              <a:rPr lang="en-US" sz="1200" kern="1200" dirty="0">
                <a:solidFill>
                  <a:schemeClr val="tx1"/>
                </a:solidFill>
                <a:effectLst/>
                <a:latin typeface="+mn-lt"/>
                <a:ea typeface="+mn-ea"/>
                <a:cs typeface="+mn-cs"/>
              </a:rPr>
              <a:t>– authentic to the experiences of the people who show up. We have so many letters from Paul that sometimes feel like they contradict themselves because those were letters sent authentically to those communities and helping them understand what following Jesus looked like in their context. </a:t>
            </a:r>
          </a:p>
          <a:p>
            <a:endParaRPr lang="en-US" dirty="0"/>
          </a:p>
        </p:txBody>
      </p:sp>
      <p:sp>
        <p:nvSpPr>
          <p:cNvPr id="4" name="Slide Number Placeholder 3"/>
          <p:cNvSpPr>
            <a:spLocks noGrp="1"/>
          </p:cNvSpPr>
          <p:nvPr>
            <p:ph type="sldNum" sz="quarter" idx="5"/>
          </p:nvPr>
        </p:nvSpPr>
        <p:spPr/>
        <p:txBody>
          <a:bodyPr/>
          <a:lstStyle/>
          <a:p>
            <a:fld id="{C5F28894-FD09-4E52-842D-601133CC1352}" type="slidenum">
              <a:rPr lang="en-US" smtClean="0"/>
              <a:t>9</a:t>
            </a:fld>
            <a:endParaRPr lang="en-US"/>
          </a:p>
        </p:txBody>
      </p:sp>
    </p:spTree>
    <p:extLst>
      <p:ext uri="{BB962C8B-B14F-4D97-AF65-F5344CB8AC3E}">
        <p14:creationId xmlns:p14="http://schemas.microsoft.com/office/powerpoint/2010/main" val="73832601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1_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8700E7-DFBD-179D-6F3E-F6E36A57C213}"/>
              </a:ext>
            </a:extLst>
          </p:cNvPr>
          <p:cNvSpPr>
            <a:spLocks noGrp="1"/>
          </p:cNvSpPr>
          <p:nvPr>
            <p:ph type="ctrTitle"/>
          </p:nvPr>
        </p:nvSpPr>
        <p:spPr>
          <a:xfrm>
            <a:off x="1524000" y="1122363"/>
            <a:ext cx="9144000" cy="2387600"/>
          </a:xfrm>
        </p:spPr>
        <p:txBody>
          <a:bodyPr anchor="b">
            <a:normAutofit/>
          </a:bodyPr>
          <a:lstStyle>
            <a:lvl1pPr algn="ctr">
              <a:defRPr sz="4800"/>
            </a:lvl1pPr>
          </a:lstStyle>
          <a:p>
            <a:r>
              <a:rPr lang="en-US" dirty="0"/>
              <a:t>Click to edit Master title style</a:t>
            </a:r>
          </a:p>
        </p:txBody>
      </p:sp>
      <p:sp>
        <p:nvSpPr>
          <p:cNvPr id="3" name="Subtitle 2">
            <a:extLst>
              <a:ext uri="{FF2B5EF4-FFF2-40B4-BE49-F238E27FC236}">
                <a16:creationId xmlns:a16="http://schemas.microsoft.com/office/drawing/2014/main" id="{2FC2C595-B496-DADF-1FAE-D6E70440DD7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pic>
        <p:nvPicPr>
          <p:cNvPr id="8" name="Picture 7" descr="Text&#10;&#10;Description automatically generated with medium confidence">
            <a:extLst>
              <a:ext uri="{FF2B5EF4-FFF2-40B4-BE49-F238E27FC236}">
                <a16:creationId xmlns:a16="http://schemas.microsoft.com/office/drawing/2014/main" id="{932D2F90-A16B-16AA-ADAA-E5B4136EC0F5}"/>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90419" y="5976680"/>
            <a:ext cx="2180409" cy="641404"/>
          </a:xfrm>
          <a:prstGeom prst="rect">
            <a:avLst/>
          </a:prstGeom>
        </p:spPr>
      </p:pic>
    </p:spTree>
    <p:extLst>
      <p:ext uri="{BB962C8B-B14F-4D97-AF65-F5344CB8AC3E}">
        <p14:creationId xmlns:p14="http://schemas.microsoft.com/office/powerpoint/2010/main" val="6366794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179A05B-DDE7-35BA-7BC1-E0B753925869}"/>
              </a:ext>
            </a:extLst>
          </p:cNvPr>
          <p:cNvSpPr>
            <a:spLocks noGrp="1"/>
          </p:cNvSpPr>
          <p:nvPr>
            <p:ph type="dt" sz="half" idx="10"/>
          </p:nvPr>
        </p:nvSpPr>
        <p:spPr/>
        <p:txBody>
          <a:bodyPr/>
          <a:lstStyle/>
          <a:p>
            <a:fld id="{8A712F11-1D76-4519-8DE5-4E8C85F679C9}" type="datetimeFigureOut">
              <a:rPr lang="en-US" smtClean="0"/>
              <a:t>4/27/2026</a:t>
            </a:fld>
            <a:endParaRPr lang="en-US"/>
          </a:p>
        </p:txBody>
      </p:sp>
      <p:sp>
        <p:nvSpPr>
          <p:cNvPr id="3" name="Footer Placeholder 2">
            <a:extLst>
              <a:ext uri="{FF2B5EF4-FFF2-40B4-BE49-F238E27FC236}">
                <a16:creationId xmlns:a16="http://schemas.microsoft.com/office/drawing/2014/main" id="{6AEE2288-71FE-4DF1-ADF4-E4EE4345892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993B457-6044-197C-6314-80ACA07F9109}"/>
              </a:ext>
            </a:extLst>
          </p:cNvPr>
          <p:cNvSpPr>
            <a:spLocks noGrp="1"/>
          </p:cNvSpPr>
          <p:nvPr>
            <p:ph type="sldNum" sz="quarter" idx="12"/>
          </p:nvPr>
        </p:nvSpPr>
        <p:spPr/>
        <p:txBody>
          <a:bodyPr/>
          <a:lstStyle/>
          <a:p>
            <a:fld id="{213B9D64-E406-481B-B035-1815D921B63F}" type="slidenum">
              <a:rPr lang="en-US" smtClean="0"/>
              <a:t>‹#›</a:t>
            </a:fld>
            <a:endParaRPr lang="en-US"/>
          </a:p>
        </p:txBody>
      </p:sp>
    </p:spTree>
    <p:extLst>
      <p:ext uri="{BB962C8B-B14F-4D97-AF65-F5344CB8AC3E}">
        <p14:creationId xmlns:p14="http://schemas.microsoft.com/office/powerpoint/2010/main" val="19497087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56AF8E-E25D-EFB2-6EB8-9D2BBBDCAAF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2EC2737-14CC-EC91-5434-D73325C93F6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134AFF4-F1F5-839D-7067-280FAD031EE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3D1EDBC-879A-1367-C761-4FE8417BE1FE}"/>
              </a:ext>
            </a:extLst>
          </p:cNvPr>
          <p:cNvSpPr>
            <a:spLocks noGrp="1"/>
          </p:cNvSpPr>
          <p:nvPr>
            <p:ph type="dt" sz="half" idx="10"/>
          </p:nvPr>
        </p:nvSpPr>
        <p:spPr/>
        <p:txBody>
          <a:bodyPr/>
          <a:lstStyle/>
          <a:p>
            <a:fld id="{8A712F11-1D76-4519-8DE5-4E8C85F679C9}" type="datetimeFigureOut">
              <a:rPr lang="en-US" smtClean="0"/>
              <a:t>4/27/2026</a:t>
            </a:fld>
            <a:endParaRPr lang="en-US"/>
          </a:p>
        </p:txBody>
      </p:sp>
      <p:sp>
        <p:nvSpPr>
          <p:cNvPr id="6" name="Footer Placeholder 5">
            <a:extLst>
              <a:ext uri="{FF2B5EF4-FFF2-40B4-BE49-F238E27FC236}">
                <a16:creationId xmlns:a16="http://schemas.microsoft.com/office/drawing/2014/main" id="{574CA3D5-6EE2-1351-F582-9AF364D6F4C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6CB8960-9056-D584-435E-6BB642F95C1A}"/>
              </a:ext>
            </a:extLst>
          </p:cNvPr>
          <p:cNvSpPr>
            <a:spLocks noGrp="1"/>
          </p:cNvSpPr>
          <p:nvPr>
            <p:ph type="sldNum" sz="quarter" idx="12"/>
          </p:nvPr>
        </p:nvSpPr>
        <p:spPr/>
        <p:txBody>
          <a:bodyPr/>
          <a:lstStyle/>
          <a:p>
            <a:fld id="{213B9D64-E406-481B-B035-1815D921B63F}" type="slidenum">
              <a:rPr lang="en-US" smtClean="0"/>
              <a:t>‹#›</a:t>
            </a:fld>
            <a:endParaRPr lang="en-US"/>
          </a:p>
        </p:txBody>
      </p:sp>
    </p:spTree>
    <p:extLst>
      <p:ext uri="{BB962C8B-B14F-4D97-AF65-F5344CB8AC3E}">
        <p14:creationId xmlns:p14="http://schemas.microsoft.com/office/powerpoint/2010/main" val="185852369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752C9D-F6C5-E649-BB3C-C8C59CE817F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0F9E543-F3A6-0011-2FE3-47222C322BE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4E92B8C-B585-1E6F-6102-81428A5DB0E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B2B2891-2F44-DE0E-E87B-80118328A240}"/>
              </a:ext>
            </a:extLst>
          </p:cNvPr>
          <p:cNvSpPr>
            <a:spLocks noGrp="1"/>
          </p:cNvSpPr>
          <p:nvPr>
            <p:ph type="dt" sz="half" idx="10"/>
          </p:nvPr>
        </p:nvSpPr>
        <p:spPr/>
        <p:txBody>
          <a:bodyPr/>
          <a:lstStyle/>
          <a:p>
            <a:fld id="{8A712F11-1D76-4519-8DE5-4E8C85F679C9}" type="datetimeFigureOut">
              <a:rPr lang="en-US" smtClean="0"/>
              <a:t>4/27/2026</a:t>
            </a:fld>
            <a:endParaRPr lang="en-US"/>
          </a:p>
        </p:txBody>
      </p:sp>
      <p:sp>
        <p:nvSpPr>
          <p:cNvPr id="6" name="Footer Placeholder 5">
            <a:extLst>
              <a:ext uri="{FF2B5EF4-FFF2-40B4-BE49-F238E27FC236}">
                <a16:creationId xmlns:a16="http://schemas.microsoft.com/office/drawing/2014/main" id="{A24980A5-6BDE-98A6-A94B-99B14C5C28C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C3DE9D3-AFD5-2A42-9E32-2B3940866C0C}"/>
              </a:ext>
            </a:extLst>
          </p:cNvPr>
          <p:cNvSpPr>
            <a:spLocks noGrp="1"/>
          </p:cNvSpPr>
          <p:nvPr>
            <p:ph type="sldNum" sz="quarter" idx="12"/>
          </p:nvPr>
        </p:nvSpPr>
        <p:spPr/>
        <p:txBody>
          <a:bodyPr/>
          <a:lstStyle/>
          <a:p>
            <a:fld id="{213B9D64-E406-481B-B035-1815D921B63F}" type="slidenum">
              <a:rPr lang="en-US" smtClean="0"/>
              <a:t>‹#›</a:t>
            </a:fld>
            <a:endParaRPr lang="en-US"/>
          </a:p>
        </p:txBody>
      </p:sp>
    </p:spTree>
    <p:extLst>
      <p:ext uri="{BB962C8B-B14F-4D97-AF65-F5344CB8AC3E}">
        <p14:creationId xmlns:p14="http://schemas.microsoft.com/office/powerpoint/2010/main" val="19907794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950E64-9B6B-9EC4-7E5E-7D4C0A4794E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538FD9E-DD1E-1FA4-A81D-53AB17A87EA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9E27630-9B09-4A24-23F4-469565C06420}"/>
              </a:ext>
            </a:extLst>
          </p:cNvPr>
          <p:cNvSpPr>
            <a:spLocks noGrp="1"/>
          </p:cNvSpPr>
          <p:nvPr>
            <p:ph type="dt" sz="half" idx="10"/>
          </p:nvPr>
        </p:nvSpPr>
        <p:spPr/>
        <p:txBody>
          <a:bodyPr/>
          <a:lstStyle/>
          <a:p>
            <a:fld id="{8A712F11-1D76-4519-8DE5-4E8C85F679C9}" type="datetimeFigureOut">
              <a:rPr lang="en-US" smtClean="0"/>
              <a:t>4/27/2026</a:t>
            </a:fld>
            <a:endParaRPr lang="en-US"/>
          </a:p>
        </p:txBody>
      </p:sp>
      <p:sp>
        <p:nvSpPr>
          <p:cNvPr id="5" name="Footer Placeholder 4">
            <a:extLst>
              <a:ext uri="{FF2B5EF4-FFF2-40B4-BE49-F238E27FC236}">
                <a16:creationId xmlns:a16="http://schemas.microsoft.com/office/drawing/2014/main" id="{A44BA192-35C0-AADF-EFF2-ACEE670AB9F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82A3DBD-0479-6747-A942-BD84165C0D67}"/>
              </a:ext>
            </a:extLst>
          </p:cNvPr>
          <p:cNvSpPr>
            <a:spLocks noGrp="1"/>
          </p:cNvSpPr>
          <p:nvPr>
            <p:ph type="sldNum" sz="quarter" idx="12"/>
          </p:nvPr>
        </p:nvSpPr>
        <p:spPr/>
        <p:txBody>
          <a:bodyPr/>
          <a:lstStyle/>
          <a:p>
            <a:fld id="{213B9D64-E406-481B-B035-1815D921B63F}" type="slidenum">
              <a:rPr lang="en-US" smtClean="0"/>
              <a:t>‹#›</a:t>
            </a:fld>
            <a:endParaRPr lang="en-US"/>
          </a:p>
        </p:txBody>
      </p:sp>
    </p:spTree>
    <p:extLst>
      <p:ext uri="{BB962C8B-B14F-4D97-AF65-F5344CB8AC3E}">
        <p14:creationId xmlns:p14="http://schemas.microsoft.com/office/powerpoint/2010/main" val="139544474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F3120F2-21CC-6AAE-5180-C773BD8BBF7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6F5F02A-B2D4-A598-172E-93EA8D28687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1F081BE-8309-FA84-6979-F4686EE20F8A}"/>
              </a:ext>
            </a:extLst>
          </p:cNvPr>
          <p:cNvSpPr>
            <a:spLocks noGrp="1"/>
          </p:cNvSpPr>
          <p:nvPr>
            <p:ph type="dt" sz="half" idx="10"/>
          </p:nvPr>
        </p:nvSpPr>
        <p:spPr/>
        <p:txBody>
          <a:bodyPr/>
          <a:lstStyle/>
          <a:p>
            <a:fld id="{8A712F11-1D76-4519-8DE5-4E8C85F679C9}" type="datetimeFigureOut">
              <a:rPr lang="en-US" smtClean="0"/>
              <a:t>4/27/2026</a:t>
            </a:fld>
            <a:endParaRPr lang="en-US"/>
          </a:p>
        </p:txBody>
      </p:sp>
      <p:sp>
        <p:nvSpPr>
          <p:cNvPr id="5" name="Footer Placeholder 4">
            <a:extLst>
              <a:ext uri="{FF2B5EF4-FFF2-40B4-BE49-F238E27FC236}">
                <a16:creationId xmlns:a16="http://schemas.microsoft.com/office/drawing/2014/main" id="{860000AF-E583-192C-1C3D-289F07562B1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328CF5C-1AE8-7EC2-ED6B-0104FA45D06E}"/>
              </a:ext>
            </a:extLst>
          </p:cNvPr>
          <p:cNvSpPr>
            <a:spLocks noGrp="1"/>
          </p:cNvSpPr>
          <p:nvPr>
            <p:ph type="sldNum" sz="quarter" idx="12"/>
          </p:nvPr>
        </p:nvSpPr>
        <p:spPr/>
        <p:txBody>
          <a:bodyPr/>
          <a:lstStyle/>
          <a:p>
            <a:fld id="{213B9D64-E406-481B-B035-1815D921B63F}" type="slidenum">
              <a:rPr lang="en-US" smtClean="0"/>
              <a:t>‹#›</a:t>
            </a:fld>
            <a:endParaRPr lang="en-US"/>
          </a:p>
        </p:txBody>
      </p:sp>
    </p:spTree>
    <p:extLst>
      <p:ext uri="{BB962C8B-B14F-4D97-AF65-F5344CB8AC3E}">
        <p14:creationId xmlns:p14="http://schemas.microsoft.com/office/powerpoint/2010/main" val="19817706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_color triangles">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6" name="Picture 5" descr="A picture containing window, building, grate&#10;&#10;Description automatically generated">
            <a:extLst>
              <a:ext uri="{FF2B5EF4-FFF2-40B4-BE49-F238E27FC236}">
                <a16:creationId xmlns:a16="http://schemas.microsoft.com/office/drawing/2014/main" id="{4F258B44-62EB-FEFB-3089-AC9813C0969F}"/>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1320602" y="5878147"/>
            <a:ext cx="663874" cy="656682"/>
          </a:xfrm>
          <a:prstGeom prst="rect">
            <a:avLst/>
          </a:prstGeom>
        </p:spPr>
      </p:pic>
      <p:sp>
        <p:nvSpPr>
          <p:cNvPr id="2" name="Title 1">
            <a:extLst>
              <a:ext uri="{FF2B5EF4-FFF2-40B4-BE49-F238E27FC236}">
                <a16:creationId xmlns:a16="http://schemas.microsoft.com/office/drawing/2014/main" id="{E9AA10A1-A921-5A7E-72AC-A021BC6E2035}"/>
              </a:ext>
            </a:extLst>
          </p:cNvPr>
          <p:cNvSpPr>
            <a:spLocks noGrp="1"/>
          </p:cNvSpPr>
          <p:nvPr>
            <p:ph type="title"/>
          </p:nvPr>
        </p:nvSpPr>
        <p:spPr/>
        <p:txBody>
          <a:bodyPr lIns="0"/>
          <a:lstStyle/>
          <a:p>
            <a:r>
              <a:rPr lang="en-US" dirty="0"/>
              <a:t>Click to edit Master title style</a:t>
            </a:r>
          </a:p>
        </p:txBody>
      </p:sp>
      <p:sp>
        <p:nvSpPr>
          <p:cNvPr id="3" name="Content Placeholder 2">
            <a:extLst>
              <a:ext uri="{FF2B5EF4-FFF2-40B4-BE49-F238E27FC236}">
                <a16:creationId xmlns:a16="http://schemas.microsoft.com/office/drawing/2014/main" id="{8E9CB402-BFFB-9254-BB25-0936DB4F800B}"/>
              </a:ext>
            </a:extLst>
          </p:cNvPr>
          <p:cNvSpPr>
            <a:spLocks noGrp="1"/>
          </p:cNvSpPr>
          <p:nvPr>
            <p:ph idx="1"/>
          </p:nvPr>
        </p:nvSpPr>
        <p:spPr/>
        <p:txBody>
          <a:bodyPr lIns="0" r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846115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lus globe">
    <p:bg>
      <p:bgPr>
        <a:solidFill>
          <a:schemeClr val="bg1"/>
        </a:solidFill>
        <a:effectLst/>
      </p:bgPr>
    </p:bg>
    <p:spTree>
      <p:nvGrpSpPr>
        <p:cNvPr id="1" name=""/>
        <p:cNvGrpSpPr/>
        <p:nvPr/>
      </p:nvGrpSpPr>
      <p:grpSpPr>
        <a:xfrm>
          <a:off x="0" y="0"/>
          <a:ext cx="0" cy="0"/>
          <a:chOff x="0" y="0"/>
          <a:chExt cx="0" cy="0"/>
        </a:xfrm>
      </p:grpSpPr>
      <p:pic>
        <p:nvPicPr>
          <p:cNvPr id="6" name="Picture 5" descr="A picture containing window, building, grate&#10;&#10;Description automatically generated">
            <a:extLst>
              <a:ext uri="{FF2B5EF4-FFF2-40B4-BE49-F238E27FC236}">
                <a16:creationId xmlns:a16="http://schemas.microsoft.com/office/drawing/2014/main" id="{4F258B44-62EB-FEFB-3089-AC9813C0969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320602" y="5878147"/>
            <a:ext cx="663874" cy="656682"/>
          </a:xfrm>
          <a:prstGeom prst="rect">
            <a:avLst/>
          </a:prstGeom>
        </p:spPr>
      </p:pic>
      <p:sp>
        <p:nvSpPr>
          <p:cNvPr id="4" name="Title Placeholder 1">
            <a:extLst>
              <a:ext uri="{FF2B5EF4-FFF2-40B4-BE49-F238E27FC236}">
                <a16:creationId xmlns:a16="http://schemas.microsoft.com/office/drawing/2014/main" id="{CEFDF8CE-970C-B1D9-E156-340AD21187F8}"/>
              </a:ext>
            </a:extLst>
          </p:cNvPr>
          <p:cNvSpPr>
            <a:spLocks noGrp="1"/>
          </p:cNvSpPr>
          <p:nvPr>
            <p:ph type="title"/>
          </p:nvPr>
        </p:nvSpPr>
        <p:spPr>
          <a:xfrm>
            <a:off x="533400" y="365125"/>
            <a:ext cx="11123578" cy="1325563"/>
          </a:xfrm>
          <a:prstGeom prst="rect">
            <a:avLst/>
          </a:prstGeom>
        </p:spPr>
        <p:txBody>
          <a:bodyPr vert="horz" lIns="0" tIns="45720" rIns="0" bIns="45720" rtlCol="0" anchor="ctr">
            <a:normAutofit/>
          </a:bodyPr>
          <a:lstStyle/>
          <a:p>
            <a:r>
              <a:rPr lang="en-US" dirty="0"/>
              <a:t>Click to edit Master title style</a:t>
            </a:r>
          </a:p>
        </p:txBody>
      </p:sp>
      <p:sp>
        <p:nvSpPr>
          <p:cNvPr id="5" name="Text Placeholder 2">
            <a:extLst>
              <a:ext uri="{FF2B5EF4-FFF2-40B4-BE49-F238E27FC236}">
                <a16:creationId xmlns:a16="http://schemas.microsoft.com/office/drawing/2014/main" id="{49B50C36-C3D0-CBE9-0D57-31A45E54D182}"/>
              </a:ext>
            </a:extLst>
          </p:cNvPr>
          <p:cNvSpPr>
            <a:spLocks noGrp="1"/>
          </p:cNvSpPr>
          <p:nvPr>
            <p:ph idx="1"/>
          </p:nvPr>
        </p:nvSpPr>
        <p:spPr>
          <a:xfrm>
            <a:off x="535021" y="1825625"/>
            <a:ext cx="11121957" cy="3933149"/>
          </a:xfrm>
          <a:prstGeom prst="rect">
            <a:avLst/>
          </a:prstGeom>
        </p:spPr>
        <p:txBody>
          <a:bodyPr vert="horz" lIns="0" tIns="45720" rIns="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2054971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E4F36A-8278-17F5-8B9C-532364C00D2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208A439-A3D5-E14F-237A-1D83BC0BD42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E9E01AE-411A-9231-FEE1-93B833660A6D}"/>
              </a:ext>
            </a:extLst>
          </p:cNvPr>
          <p:cNvSpPr>
            <a:spLocks noGrp="1"/>
          </p:cNvSpPr>
          <p:nvPr>
            <p:ph type="dt" sz="half" idx="10"/>
          </p:nvPr>
        </p:nvSpPr>
        <p:spPr/>
        <p:txBody>
          <a:bodyPr/>
          <a:lstStyle/>
          <a:p>
            <a:fld id="{8A712F11-1D76-4519-8DE5-4E8C85F679C9}" type="datetimeFigureOut">
              <a:rPr lang="en-US" smtClean="0"/>
              <a:t>4/27/2026</a:t>
            </a:fld>
            <a:endParaRPr lang="en-US"/>
          </a:p>
        </p:txBody>
      </p:sp>
      <p:sp>
        <p:nvSpPr>
          <p:cNvPr id="5" name="Footer Placeholder 4">
            <a:extLst>
              <a:ext uri="{FF2B5EF4-FFF2-40B4-BE49-F238E27FC236}">
                <a16:creationId xmlns:a16="http://schemas.microsoft.com/office/drawing/2014/main" id="{135E3012-8732-9783-2881-650F4650535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5457CD9-B3A5-DBEA-0992-C8C9205D5087}"/>
              </a:ext>
            </a:extLst>
          </p:cNvPr>
          <p:cNvSpPr>
            <a:spLocks noGrp="1"/>
          </p:cNvSpPr>
          <p:nvPr>
            <p:ph type="sldNum" sz="quarter" idx="12"/>
          </p:nvPr>
        </p:nvSpPr>
        <p:spPr/>
        <p:txBody>
          <a:bodyPr/>
          <a:lstStyle/>
          <a:p>
            <a:fld id="{213B9D64-E406-481B-B035-1815D921B63F}" type="slidenum">
              <a:rPr lang="en-US" smtClean="0"/>
              <a:t>‹#›</a:t>
            </a:fld>
            <a:endParaRPr lang="en-US"/>
          </a:p>
        </p:txBody>
      </p:sp>
    </p:spTree>
    <p:extLst>
      <p:ext uri="{BB962C8B-B14F-4D97-AF65-F5344CB8AC3E}">
        <p14:creationId xmlns:p14="http://schemas.microsoft.com/office/powerpoint/2010/main" val="36012088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554EDB-FCBA-9AEF-63C3-3B63D0A47AC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7C1FCB3-EEA0-058A-086E-5F9730FF02D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32FB9BF-ACD7-82E4-3070-C31821702A8E}"/>
              </a:ext>
            </a:extLst>
          </p:cNvPr>
          <p:cNvSpPr>
            <a:spLocks noGrp="1"/>
          </p:cNvSpPr>
          <p:nvPr>
            <p:ph type="dt" sz="half" idx="10"/>
          </p:nvPr>
        </p:nvSpPr>
        <p:spPr/>
        <p:txBody>
          <a:bodyPr/>
          <a:lstStyle/>
          <a:p>
            <a:fld id="{8A712F11-1D76-4519-8DE5-4E8C85F679C9}" type="datetimeFigureOut">
              <a:rPr lang="en-US" smtClean="0"/>
              <a:t>4/27/2026</a:t>
            </a:fld>
            <a:endParaRPr lang="en-US"/>
          </a:p>
        </p:txBody>
      </p:sp>
      <p:sp>
        <p:nvSpPr>
          <p:cNvPr id="5" name="Footer Placeholder 4">
            <a:extLst>
              <a:ext uri="{FF2B5EF4-FFF2-40B4-BE49-F238E27FC236}">
                <a16:creationId xmlns:a16="http://schemas.microsoft.com/office/drawing/2014/main" id="{2E091EF2-CEF0-DB1D-4901-10A9443EEC8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80FB2AE-359E-1348-F8F7-C665160EB895}"/>
              </a:ext>
            </a:extLst>
          </p:cNvPr>
          <p:cNvSpPr>
            <a:spLocks noGrp="1"/>
          </p:cNvSpPr>
          <p:nvPr>
            <p:ph type="sldNum" sz="quarter" idx="12"/>
          </p:nvPr>
        </p:nvSpPr>
        <p:spPr/>
        <p:txBody>
          <a:bodyPr/>
          <a:lstStyle/>
          <a:p>
            <a:fld id="{213B9D64-E406-481B-B035-1815D921B63F}" type="slidenum">
              <a:rPr lang="en-US" smtClean="0"/>
              <a:t>‹#›</a:t>
            </a:fld>
            <a:endParaRPr lang="en-US"/>
          </a:p>
        </p:txBody>
      </p:sp>
    </p:spTree>
    <p:extLst>
      <p:ext uri="{BB962C8B-B14F-4D97-AF65-F5344CB8AC3E}">
        <p14:creationId xmlns:p14="http://schemas.microsoft.com/office/powerpoint/2010/main" val="31664504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9B434E-09A7-8C07-5BD7-41A7D9D8D03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046A2CC-207D-18ED-5CE3-FDFB8694861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B9E7E47-6089-275B-5E81-ECB08BAB1FB6}"/>
              </a:ext>
            </a:extLst>
          </p:cNvPr>
          <p:cNvSpPr>
            <a:spLocks noGrp="1"/>
          </p:cNvSpPr>
          <p:nvPr>
            <p:ph type="dt" sz="half" idx="10"/>
          </p:nvPr>
        </p:nvSpPr>
        <p:spPr/>
        <p:txBody>
          <a:bodyPr/>
          <a:lstStyle/>
          <a:p>
            <a:fld id="{8A712F11-1D76-4519-8DE5-4E8C85F679C9}" type="datetimeFigureOut">
              <a:rPr lang="en-US" smtClean="0"/>
              <a:t>4/27/2026</a:t>
            </a:fld>
            <a:endParaRPr lang="en-US"/>
          </a:p>
        </p:txBody>
      </p:sp>
      <p:sp>
        <p:nvSpPr>
          <p:cNvPr id="5" name="Footer Placeholder 4">
            <a:extLst>
              <a:ext uri="{FF2B5EF4-FFF2-40B4-BE49-F238E27FC236}">
                <a16:creationId xmlns:a16="http://schemas.microsoft.com/office/drawing/2014/main" id="{FF078767-DB00-2B22-8C9E-BBBAE52038B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1E62455-FAB6-22AE-C076-40D5240A2354}"/>
              </a:ext>
            </a:extLst>
          </p:cNvPr>
          <p:cNvSpPr>
            <a:spLocks noGrp="1"/>
          </p:cNvSpPr>
          <p:nvPr>
            <p:ph type="sldNum" sz="quarter" idx="12"/>
          </p:nvPr>
        </p:nvSpPr>
        <p:spPr/>
        <p:txBody>
          <a:bodyPr/>
          <a:lstStyle/>
          <a:p>
            <a:fld id="{213B9D64-E406-481B-B035-1815D921B63F}" type="slidenum">
              <a:rPr lang="en-US" smtClean="0"/>
              <a:t>‹#›</a:t>
            </a:fld>
            <a:endParaRPr lang="en-US"/>
          </a:p>
        </p:txBody>
      </p:sp>
    </p:spTree>
    <p:extLst>
      <p:ext uri="{BB962C8B-B14F-4D97-AF65-F5344CB8AC3E}">
        <p14:creationId xmlns:p14="http://schemas.microsoft.com/office/powerpoint/2010/main" val="36637316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6872A7-C21E-DD9E-96A4-2A0C9073C5F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1215F84-0BC6-89A7-6DC7-4958A38C2BB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D4CE991-1652-9BE3-6EAA-F8E7143C433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B1983C6-6F89-D6F1-2117-F1D481010B0A}"/>
              </a:ext>
            </a:extLst>
          </p:cNvPr>
          <p:cNvSpPr>
            <a:spLocks noGrp="1"/>
          </p:cNvSpPr>
          <p:nvPr>
            <p:ph type="dt" sz="half" idx="10"/>
          </p:nvPr>
        </p:nvSpPr>
        <p:spPr/>
        <p:txBody>
          <a:bodyPr/>
          <a:lstStyle/>
          <a:p>
            <a:fld id="{8A712F11-1D76-4519-8DE5-4E8C85F679C9}" type="datetimeFigureOut">
              <a:rPr lang="en-US" smtClean="0"/>
              <a:t>4/27/2026</a:t>
            </a:fld>
            <a:endParaRPr lang="en-US"/>
          </a:p>
        </p:txBody>
      </p:sp>
      <p:sp>
        <p:nvSpPr>
          <p:cNvPr id="6" name="Footer Placeholder 5">
            <a:extLst>
              <a:ext uri="{FF2B5EF4-FFF2-40B4-BE49-F238E27FC236}">
                <a16:creationId xmlns:a16="http://schemas.microsoft.com/office/drawing/2014/main" id="{E463BD40-11AD-85A8-254A-16E416A11AF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7F2FBA6-EC42-44EA-41F6-8CF3188D9C08}"/>
              </a:ext>
            </a:extLst>
          </p:cNvPr>
          <p:cNvSpPr>
            <a:spLocks noGrp="1"/>
          </p:cNvSpPr>
          <p:nvPr>
            <p:ph type="sldNum" sz="quarter" idx="12"/>
          </p:nvPr>
        </p:nvSpPr>
        <p:spPr/>
        <p:txBody>
          <a:bodyPr/>
          <a:lstStyle/>
          <a:p>
            <a:fld id="{213B9D64-E406-481B-B035-1815D921B63F}" type="slidenum">
              <a:rPr lang="en-US" smtClean="0"/>
              <a:t>‹#›</a:t>
            </a:fld>
            <a:endParaRPr lang="en-US"/>
          </a:p>
        </p:txBody>
      </p:sp>
    </p:spTree>
    <p:extLst>
      <p:ext uri="{BB962C8B-B14F-4D97-AF65-F5344CB8AC3E}">
        <p14:creationId xmlns:p14="http://schemas.microsoft.com/office/powerpoint/2010/main" val="12288108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6E4B16-05FB-FFEF-0B6C-E515B95F636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B086C88-8AC6-6008-8198-FA0F3557A62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DA21F80-8861-772B-BD47-B2F9ED189AD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EB90363-D7A2-5640-392B-596F94B7045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40F191C-5C40-EE58-1C34-1BB1923DA35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A990035-E868-8E1D-99F7-111A46C18FF0}"/>
              </a:ext>
            </a:extLst>
          </p:cNvPr>
          <p:cNvSpPr>
            <a:spLocks noGrp="1"/>
          </p:cNvSpPr>
          <p:nvPr>
            <p:ph type="dt" sz="half" idx="10"/>
          </p:nvPr>
        </p:nvSpPr>
        <p:spPr/>
        <p:txBody>
          <a:bodyPr/>
          <a:lstStyle/>
          <a:p>
            <a:fld id="{8A712F11-1D76-4519-8DE5-4E8C85F679C9}" type="datetimeFigureOut">
              <a:rPr lang="en-US" smtClean="0"/>
              <a:t>4/27/2026</a:t>
            </a:fld>
            <a:endParaRPr lang="en-US"/>
          </a:p>
        </p:txBody>
      </p:sp>
      <p:sp>
        <p:nvSpPr>
          <p:cNvPr id="8" name="Footer Placeholder 7">
            <a:extLst>
              <a:ext uri="{FF2B5EF4-FFF2-40B4-BE49-F238E27FC236}">
                <a16:creationId xmlns:a16="http://schemas.microsoft.com/office/drawing/2014/main" id="{2C7B39AA-0F34-A62F-BDD4-0A0D395ABE1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947BAEE-63C3-5597-5255-72B8832E5F66}"/>
              </a:ext>
            </a:extLst>
          </p:cNvPr>
          <p:cNvSpPr>
            <a:spLocks noGrp="1"/>
          </p:cNvSpPr>
          <p:nvPr>
            <p:ph type="sldNum" sz="quarter" idx="12"/>
          </p:nvPr>
        </p:nvSpPr>
        <p:spPr/>
        <p:txBody>
          <a:bodyPr/>
          <a:lstStyle/>
          <a:p>
            <a:fld id="{213B9D64-E406-481B-B035-1815D921B63F}" type="slidenum">
              <a:rPr lang="en-US" smtClean="0"/>
              <a:t>‹#›</a:t>
            </a:fld>
            <a:endParaRPr lang="en-US"/>
          </a:p>
        </p:txBody>
      </p:sp>
    </p:spTree>
    <p:extLst>
      <p:ext uri="{BB962C8B-B14F-4D97-AF65-F5344CB8AC3E}">
        <p14:creationId xmlns:p14="http://schemas.microsoft.com/office/powerpoint/2010/main" val="42140331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B1D4FA-1EF7-1366-BD38-222F77E9AFF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8B5AA24-38F5-A4D3-31A4-E7D7C0CB3FEF}"/>
              </a:ext>
            </a:extLst>
          </p:cNvPr>
          <p:cNvSpPr>
            <a:spLocks noGrp="1"/>
          </p:cNvSpPr>
          <p:nvPr>
            <p:ph type="dt" sz="half" idx="10"/>
          </p:nvPr>
        </p:nvSpPr>
        <p:spPr/>
        <p:txBody>
          <a:bodyPr/>
          <a:lstStyle/>
          <a:p>
            <a:fld id="{8A712F11-1D76-4519-8DE5-4E8C85F679C9}" type="datetimeFigureOut">
              <a:rPr lang="en-US" smtClean="0"/>
              <a:t>4/27/2026</a:t>
            </a:fld>
            <a:endParaRPr lang="en-US"/>
          </a:p>
        </p:txBody>
      </p:sp>
      <p:sp>
        <p:nvSpPr>
          <p:cNvPr id="4" name="Footer Placeholder 3">
            <a:extLst>
              <a:ext uri="{FF2B5EF4-FFF2-40B4-BE49-F238E27FC236}">
                <a16:creationId xmlns:a16="http://schemas.microsoft.com/office/drawing/2014/main" id="{20EA8CF7-2EA9-1FCB-855C-D17177B59DF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4128EF0-6239-20C8-C9AD-E4D077100B34}"/>
              </a:ext>
            </a:extLst>
          </p:cNvPr>
          <p:cNvSpPr>
            <a:spLocks noGrp="1"/>
          </p:cNvSpPr>
          <p:nvPr>
            <p:ph type="sldNum" sz="quarter" idx="12"/>
          </p:nvPr>
        </p:nvSpPr>
        <p:spPr/>
        <p:txBody>
          <a:bodyPr/>
          <a:lstStyle/>
          <a:p>
            <a:fld id="{213B9D64-E406-481B-B035-1815D921B63F}" type="slidenum">
              <a:rPr lang="en-US" smtClean="0"/>
              <a:t>‹#›</a:t>
            </a:fld>
            <a:endParaRPr lang="en-US"/>
          </a:p>
        </p:txBody>
      </p:sp>
    </p:spTree>
    <p:extLst>
      <p:ext uri="{BB962C8B-B14F-4D97-AF65-F5344CB8AC3E}">
        <p14:creationId xmlns:p14="http://schemas.microsoft.com/office/powerpoint/2010/main" val="24816222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FC2F281-0D2B-521C-F8E6-084D37B24CA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A35A3A6-492A-39EA-70D8-7553812EEC2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9E49694-9552-989D-E3DF-DB1EE2E1607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A712F11-1D76-4519-8DE5-4E8C85F679C9}" type="datetimeFigureOut">
              <a:rPr lang="en-US" smtClean="0"/>
              <a:t>4/27/2026</a:t>
            </a:fld>
            <a:endParaRPr lang="en-US"/>
          </a:p>
        </p:txBody>
      </p:sp>
      <p:sp>
        <p:nvSpPr>
          <p:cNvPr id="5" name="Footer Placeholder 4">
            <a:extLst>
              <a:ext uri="{FF2B5EF4-FFF2-40B4-BE49-F238E27FC236}">
                <a16:creationId xmlns:a16="http://schemas.microsoft.com/office/drawing/2014/main" id="{0FE87654-B1C2-168C-4D19-8262C15AE6B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42AA0AD8-0D60-C7C5-C377-98B816AD6C1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13B9D64-E406-481B-B035-1815D921B63F}" type="slidenum">
              <a:rPr lang="en-US" smtClean="0"/>
              <a:t>‹#›</a:t>
            </a:fld>
            <a:endParaRPr lang="en-US"/>
          </a:p>
        </p:txBody>
      </p:sp>
    </p:spTree>
    <p:extLst>
      <p:ext uri="{BB962C8B-B14F-4D97-AF65-F5344CB8AC3E}">
        <p14:creationId xmlns:p14="http://schemas.microsoft.com/office/powerpoint/2010/main" val="97350933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0" r:id="rId3"/>
    <p:sldLayoutId id="2147483649" r:id="rId4"/>
    <p:sldLayoutId id="2147483650" r:id="rId5"/>
    <p:sldLayoutId id="2147483651" r:id="rId6"/>
    <p:sldLayoutId id="2147483652" r:id="rId7"/>
    <p:sldLayoutId id="2147483653" r:id="rId8"/>
    <p:sldLayoutId id="2147483654" r:id="rId9"/>
    <p:sldLayoutId id="2147483655" r:id="rId10"/>
    <p:sldLayoutId id="2147483656" r:id="rId11"/>
    <p:sldLayoutId id="2147483657" r:id="rId12"/>
    <p:sldLayoutId id="2147483658" r:id="rId13"/>
    <p:sldLayoutId id="2147483659"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B7AE4B-0F54-5904-91EE-2D4A025CB03B}"/>
              </a:ext>
            </a:extLst>
          </p:cNvPr>
          <p:cNvSpPr>
            <a:spLocks noGrp="1"/>
          </p:cNvSpPr>
          <p:nvPr>
            <p:ph type="ctrTitle"/>
          </p:nvPr>
        </p:nvSpPr>
        <p:spPr/>
        <p:txBody>
          <a:bodyPr/>
          <a:lstStyle/>
          <a:p>
            <a:r>
              <a:rPr lang="en-US" dirty="0"/>
              <a:t>Mixed Ecology of Being Church</a:t>
            </a:r>
          </a:p>
        </p:txBody>
      </p:sp>
      <p:sp>
        <p:nvSpPr>
          <p:cNvPr id="3" name="Subtitle 2">
            <a:extLst>
              <a:ext uri="{FF2B5EF4-FFF2-40B4-BE49-F238E27FC236}">
                <a16:creationId xmlns:a16="http://schemas.microsoft.com/office/drawing/2014/main" id="{3DD18F19-DE28-07D5-1861-BBDC72844A69}"/>
              </a:ext>
            </a:extLst>
          </p:cNvPr>
          <p:cNvSpPr>
            <a:spLocks noGrp="1"/>
          </p:cNvSpPr>
          <p:nvPr>
            <p:ph type="subTitle" idx="1"/>
          </p:nvPr>
        </p:nvSpPr>
        <p:spPr/>
        <p:txBody>
          <a:bodyPr>
            <a:normAutofit lnSpcReduction="10000"/>
          </a:bodyPr>
          <a:lstStyle/>
          <a:p>
            <a:r>
              <a:rPr lang="en-US" i="1" dirty="0"/>
              <a:t>Honoring our past while trusting the Spirit to grow something new</a:t>
            </a:r>
            <a:r>
              <a:rPr lang="en-US" dirty="0"/>
              <a:t> </a:t>
            </a:r>
          </a:p>
          <a:p>
            <a:endParaRPr lang="en-US" dirty="0"/>
          </a:p>
          <a:p>
            <a:r>
              <a:rPr lang="en-US" dirty="0"/>
              <a:t>Rev. Norma Malfatti</a:t>
            </a:r>
          </a:p>
          <a:p>
            <a:r>
              <a:rPr lang="en-US" dirty="0"/>
              <a:t>Senior Director, DEM Relationships</a:t>
            </a:r>
          </a:p>
        </p:txBody>
      </p:sp>
    </p:spTree>
    <p:extLst>
      <p:ext uri="{BB962C8B-B14F-4D97-AF65-F5344CB8AC3E}">
        <p14:creationId xmlns:p14="http://schemas.microsoft.com/office/powerpoint/2010/main" val="35201902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2CB6D8-DF58-7E8E-BA1E-323ABE9E31D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34DA265-8329-55DE-5751-60D60CD40909}"/>
              </a:ext>
            </a:extLst>
          </p:cNvPr>
          <p:cNvSpPr>
            <a:spLocks noGrp="1"/>
          </p:cNvSpPr>
          <p:nvPr>
            <p:ph type="title"/>
          </p:nvPr>
        </p:nvSpPr>
        <p:spPr/>
        <p:txBody>
          <a:bodyPr/>
          <a:lstStyle/>
          <a:p>
            <a:r>
              <a:rPr lang="en-US" dirty="0"/>
              <a:t>Mixed Ecology and the </a:t>
            </a:r>
            <a:r>
              <a:rPr lang="en-US" i="1" dirty="0" err="1"/>
              <a:t>Missio</a:t>
            </a:r>
            <a:r>
              <a:rPr lang="en-US" i="1"/>
              <a:t> Dei</a:t>
            </a:r>
            <a:endParaRPr lang="en-US" dirty="0"/>
          </a:p>
        </p:txBody>
      </p:sp>
      <p:sp>
        <p:nvSpPr>
          <p:cNvPr id="3" name="Content Placeholder 2">
            <a:extLst>
              <a:ext uri="{FF2B5EF4-FFF2-40B4-BE49-F238E27FC236}">
                <a16:creationId xmlns:a16="http://schemas.microsoft.com/office/drawing/2014/main" id="{E27951A7-F2D5-2859-07DB-4401BD3217EF}"/>
              </a:ext>
            </a:extLst>
          </p:cNvPr>
          <p:cNvSpPr>
            <a:spLocks noGrp="1"/>
          </p:cNvSpPr>
          <p:nvPr>
            <p:ph idx="1"/>
          </p:nvPr>
        </p:nvSpPr>
        <p:spPr/>
        <p:txBody>
          <a:bodyPr>
            <a:normAutofit/>
          </a:bodyPr>
          <a:lstStyle/>
          <a:p>
            <a:r>
              <a:rPr lang="en-US" sz="3600" dirty="0"/>
              <a:t>A mixed ecology helps the church: </a:t>
            </a:r>
          </a:p>
          <a:p>
            <a:pPr lvl="1" fontAlgn="base"/>
            <a:r>
              <a:rPr lang="en-US" sz="3200" dirty="0"/>
              <a:t>notice where the Spirit is moving </a:t>
            </a:r>
          </a:p>
          <a:p>
            <a:pPr lvl="1" fontAlgn="base"/>
            <a:r>
              <a:rPr lang="en-US" sz="3200" dirty="0"/>
              <a:t>join rather than control </a:t>
            </a:r>
          </a:p>
          <a:p>
            <a:pPr lvl="1" fontAlgn="base"/>
            <a:r>
              <a:rPr lang="en-US" sz="3200" dirty="0"/>
              <a:t>adapt without losing its core values and theology</a:t>
            </a:r>
          </a:p>
          <a:p>
            <a:r>
              <a:rPr lang="en-US" sz="3600" dirty="0"/>
              <a:t>Inherited and emerging churches need each other: </a:t>
            </a:r>
          </a:p>
          <a:p>
            <a:pPr lvl="1" fontAlgn="base"/>
            <a:r>
              <a:rPr lang="en-US" sz="3200" dirty="0"/>
              <a:t>tradition gives roots </a:t>
            </a:r>
          </a:p>
          <a:p>
            <a:pPr lvl="1" fontAlgn="base"/>
            <a:r>
              <a:rPr lang="en-US" sz="3200" dirty="0"/>
              <a:t>innovation gives reach</a:t>
            </a:r>
          </a:p>
        </p:txBody>
      </p:sp>
    </p:spTree>
    <p:extLst>
      <p:ext uri="{BB962C8B-B14F-4D97-AF65-F5344CB8AC3E}">
        <p14:creationId xmlns:p14="http://schemas.microsoft.com/office/powerpoint/2010/main" val="8696694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3AAD69-B215-E7B3-4144-A6F7C2E1547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CA1C9E2-D830-AED8-7CA7-552CBA8DDFEC}"/>
              </a:ext>
            </a:extLst>
          </p:cNvPr>
          <p:cNvSpPr>
            <a:spLocks noGrp="1"/>
          </p:cNvSpPr>
          <p:nvPr>
            <p:ph type="title"/>
          </p:nvPr>
        </p:nvSpPr>
        <p:spPr/>
        <p:txBody>
          <a:bodyPr/>
          <a:lstStyle/>
          <a:p>
            <a:r>
              <a:rPr lang="en-US" dirty="0"/>
              <a:t>Mixed Ecology Requires Trust</a:t>
            </a:r>
          </a:p>
        </p:txBody>
      </p:sp>
      <p:sp>
        <p:nvSpPr>
          <p:cNvPr id="3" name="Content Placeholder 2">
            <a:extLst>
              <a:ext uri="{FF2B5EF4-FFF2-40B4-BE49-F238E27FC236}">
                <a16:creationId xmlns:a16="http://schemas.microsoft.com/office/drawing/2014/main" id="{678CD956-419D-60AC-0478-4BC81A80C3C8}"/>
              </a:ext>
            </a:extLst>
          </p:cNvPr>
          <p:cNvSpPr>
            <a:spLocks noGrp="1"/>
          </p:cNvSpPr>
          <p:nvPr>
            <p:ph idx="1"/>
          </p:nvPr>
        </p:nvSpPr>
        <p:spPr/>
        <p:txBody>
          <a:bodyPr>
            <a:normAutofit/>
          </a:bodyPr>
          <a:lstStyle/>
          <a:p>
            <a:r>
              <a:rPr lang="en-US" sz="3200" dirty="0"/>
              <a:t>Mixed ecology is not simply a strategy—it is a </a:t>
            </a:r>
            <a:r>
              <a:rPr lang="en-US" sz="3200" b="1" dirty="0"/>
              <a:t>spiritual posture</a:t>
            </a:r>
            <a:r>
              <a:rPr lang="en-US" sz="3200" dirty="0"/>
              <a:t>. </a:t>
            </a:r>
            <a:endParaRPr lang="en-US" sz="4000" dirty="0"/>
          </a:p>
          <a:p>
            <a:r>
              <a:rPr lang="en-US" sz="3200" dirty="0"/>
              <a:t>Engaging a mixed ecology requires: </a:t>
            </a:r>
            <a:endParaRPr lang="en-US" sz="4000" dirty="0"/>
          </a:p>
          <a:p>
            <a:pPr lvl="1" fontAlgn="base"/>
            <a:r>
              <a:rPr lang="en-US" sz="2800" dirty="0"/>
              <a:t>humility from established communities </a:t>
            </a:r>
          </a:p>
          <a:p>
            <a:pPr lvl="1" fontAlgn="base"/>
            <a:r>
              <a:rPr lang="en-US" sz="2800" dirty="0"/>
              <a:t>patience with experimentation </a:t>
            </a:r>
          </a:p>
          <a:p>
            <a:pPr lvl="1" fontAlgn="base"/>
            <a:r>
              <a:rPr lang="en-US" sz="2800" dirty="0"/>
              <a:t>trust that the Holy Spirit is still calling, gathering, enlightening, and sanctifying the church </a:t>
            </a:r>
          </a:p>
        </p:txBody>
      </p:sp>
    </p:spTree>
    <p:extLst>
      <p:ext uri="{BB962C8B-B14F-4D97-AF65-F5344CB8AC3E}">
        <p14:creationId xmlns:p14="http://schemas.microsoft.com/office/powerpoint/2010/main" val="140668241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4D6189-6916-E84D-AD50-0859CA309DDC}"/>
              </a:ext>
            </a:extLst>
          </p:cNvPr>
          <p:cNvSpPr>
            <a:spLocks noGrp="1"/>
          </p:cNvSpPr>
          <p:nvPr>
            <p:ph type="title"/>
          </p:nvPr>
        </p:nvSpPr>
        <p:spPr/>
        <p:txBody>
          <a:bodyPr/>
          <a:lstStyle/>
          <a:p>
            <a:r>
              <a:rPr lang="en-US" dirty="0"/>
              <a:t>A Mixed Ecology: Rooted &amp; Reaching </a:t>
            </a:r>
          </a:p>
        </p:txBody>
      </p:sp>
      <p:sp>
        <p:nvSpPr>
          <p:cNvPr id="3" name="Content Placeholder 2">
            <a:extLst>
              <a:ext uri="{FF2B5EF4-FFF2-40B4-BE49-F238E27FC236}">
                <a16:creationId xmlns:a16="http://schemas.microsoft.com/office/drawing/2014/main" id="{E5DC7DDD-33B1-2362-D1E7-98B604E91D24}"/>
              </a:ext>
            </a:extLst>
          </p:cNvPr>
          <p:cNvSpPr>
            <a:spLocks noGrp="1"/>
          </p:cNvSpPr>
          <p:nvPr>
            <p:ph idx="1"/>
          </p:nvPr>
        </p:nvSpPr>
        <p:spPr>
          <a:xfrm>
            <a:off x="838200" y="2320119"/>
            <a:ext cx="10515600" cy="3856844"/>
          </a:xfrm>
        </p:spPr>
        <p:txBody>
          <a:bodyPr>
            <a:normAutofit/>
          </a:bodyPr>
          <a:lstStyle/>
          <a:p>
            <a:pPr marL="0" indent="0">
              <a:buNone/>
            </a:pPr>
            <a:r>
              <a:rPr lang="en-US" sz="4000" i="1" dirty="0"/>
              <a:t>“For all that has been—Thanks. </a:t>
            </a:r>
            <a:br>
              <a:rPr lang="en-US" sz="4000" i="1" dirty="0"/>
            </a:br>
            <a:r>
              <a:rPr lang="en-US" sz="4000" i="1" dirty="0"/>
              <a:t>	For all that shall be—Yes,”</a:t>
            </a:r>
            <a:endParaRPr lang="en-US" sz="4000" dirty="0"/>
          </a:p>
        </p:txBody>
      </p:sp>
    </p:spTree>
    <p:extLst>
      <p:ext uri="{BB962C8B-B14F-4D97-AF65-F5344CB8AC3E}">
        <p14:creationId xmlns:p14="http://schemas.microsoft.com/office/powerpoint/2010/main" val="7497482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06EE72-E4E4-5A31-A437-EEE5E8C8D611}"/>
              </a:ext>
            </a:extLst>
          </p:cNvPr>
          <p:cNvSpPr>
            <a:spLocks noGrp="1"/>
          </p:cNvSpPr>
          <p:nvPr>
            <p:ph type="title"/>
          </p:nvPr>
        </p:nvSpPr>
        <p:spPr/>
        <p:txBody>
          <a:bodyPr/>
          <a:lstStyle/>
          <a:p>
            <a:r>
              <a:rPr lang="en-US" dirty="0"/>
              <a:t>Why Does a Mixed Ecology Matter?</a:t>
            </a:r>
          </a:p>
        </p:txBody>
      </p:sp>
      <p:sp>
        <p:nvSpPr>
          <p:cNvPr id="3" name="Content Placeholder 2">
            <a:extLst>
              <a:ext uri="{FF2B5EF4-FFF2-40B4-BE49-F238E27FC236}">
                <a16:creationId xmlns:a16="http://schemas.microsoft.com/office/drawing/2014/main" id="{05608741-4919-339A-2853-9107A42AF0EE}"/>
              </a:ext>
            </a:extLst>
          </p:cNvPr>
          <p:cNvSpPr>
            <a:spLocks noGrp="1"/>
          </p:cNvSpPr>
          <p:nvPr>
            <p:ph idx="1"/>
          </p:nvPr>
        </p:nvSpPr>
        <p:spPr/>
        <p:txBody>
          <a:bodyPr/>
          <a:lstStyle/>
          <a:p>
            <a:r>
              <a:rPr lang="en-US" sz="3600" dirty="0"/>
              <a:t>A </a:t>
            </a:r>
            <a:r>
              <a:rPr lang="en-US" sz="3600" b="1" dirty="0"/>
              <a:t>mixed ecology</a:t>
            </a:r>
            <a:r>
              <a:rPr lang="en-US" sz="3600" dirty="0"/>
              <a:t> approach invites us to hold together: </a:t>
            </a:r>
          </a:p>
          <a:p>
            <a:pPr lvl="1"/>
            <a:r>
              <a:rPr lang="en-US" sz="3200" dirty="0"/>
              <a:t>the </a:t>
            </a:r>
            <a:r>
              <a:rPr lang="en-US" sz="3200" b="1" dirty="0"/>
              <a:t>inherited or traditional church</a:t>
            </a:r>
            <a:r>
              <a:rPr lang="en-US" sz="3200" dirty="0"/>
              <a:t>, and </a:t>
            </a:r>
          </a:p>
          <a:p>
            <a:pPr lvl="1"/>
            <a:r>
              <a:rPr lang="en-US" sz="3200" b="1" dirty="0"/>
              <a:t>new expressions of Christian community</a:t>
            </a:r>
            <a:r>
              <a:rPr lang="en-US" sz="3200" dirty="0"/>
              <a:t> </a:t>
            </a:r>
          </a:p>
          <a:p>
            <a:pPr lvl="2"/>
            <a:r>
              <a:rPr lang="en-US" sz="2800" dirty="0"/>
              <a:t>—not as competitors, but as </a:t>
            </a:r>
            <a:r>
              <a:rPr lang="en-US" sz="2800" b="1" dirty="0"/>
              <a:t>partners in God’s mission</a:t>
            </a:r>
            <a:r>
              <a:rPr lang="en-US" sz="2800" dirty="0"/>
              <a:t>. </a:t>
            </a:r>
          </a:p>
          <a:p>
            <a:endParaRPr lang="en-US" dirty="0"/>
          </a:p>
        </p:txBody>
      </p:sp>
    </p:spTree>
    <p:extLst>
      <p:ext uri="{BB962C8B-B14F-4D97-AF65-F5344CB8AC3E}">
        <p14:creationId xmlns:p14="http://schemas.microsoft.com/office/powerpoint/2010/main" val="41769518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A90683-0EF0-49F6-F6B1-BFA6EFA6CAE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500FF37-287A-C731-602A-6CAF6E486E6D}"/>
              </a:ext>
            </a:extLst>
          </p:cNvPr>
          <p:cNvSpPr>
            <a:spLocks noGrp="1"/>
          </p:cNvSpPr>
          <p:nvPr>
            <p:ph type="title"/>
          </p:nvPr>
        </p:nvSpPr>
        <p:spPr/>
        <p:txBody>
          <a:bodyPr/>
          <a:lstStyle/>
          <a:p>
            <a:r>
              <a:rPr lang="en-US" dirty="0"/>
              <a:t>What is a “Mixed Ecology”?</a:t>
            </a:r>
          </a:p>
        </p:txBody>
      </p:sp>
      <p:sp>
        <p:nvSpPr>
          <p:cNvPr id="3" name="Content Placeholder 2">
            <a:extLst>
              <a:ext uri="{FF2B5EF4-FFF2-40B4-BE49-F238E27FC236}">
                <a16:creationId xmlns:a16="http://schemas.microsoft.com/office/drawing/2014/main" id="{796DA15E-2121-2029-D239-81EF758E8CB8}"/>
              </a:ext>
            </a:extLst>
          </p:cNvPr>
          <p:cNvSpPr>
            <a:spLocks noGrp="1"/>
          </p:cNvSpPr>
          <p:nvPr>
            <p:ph idx="1"/>
          </p:nvPr>
        </p:nvSpPr>
        <p:spPr/>
        <p:txBody>
          <a:bodyPr>
            <a:normAutofit/>
          </a:bodyPr>
          <a:lstStyle/>
          <a:p>
            <a:r>
              <a:rPr lang="en-US" sz="3200" dirty="0"/>
              <a:t>A </a:t>
            </a:r>
            <a:r>
              <a:rPr lang="en-US" sz="3200" i="1" dirty="0"/>
              <a:t>mixed ecology of church</a:t>
            </a:r>
            <a:r>
              <a:rPr lang="en-US" sz="3200" dirty="0"/>
              <a:t> is the intentional coexistence of: </a:t>
            </a:r>
          </a:p>
          <a:p>
            <a:pPr lvl="1"/>
            <a:r>
              <a:rPr lang="en-US" sz="2800" dirty="0"/>
              <a:t>Inherited forms of church (congregations, multi-point parishes, and even  denominations as a whole), </a:t>
            </a:r>
            <a:r>
              <a:rPr lang="en-US" sz="2800" i="1" dirty="0"/>
              <a:t>and</a:t>
            </a:r>
            <a:r>
              <a:rPr lang="en-US" sz="2800" dirty="0"/>
              <a:t> </a:t>
            </a:r>
          </a:p>
          <a:p>
            <a:pPr lvl="1"/>
            <a:r>
              <a:rPr lang="en-US" sz="2800" dirty="0"/>
              <a:t>Contextual, missional, experimental expressions of Christian community </a:t>
            </a:r>
          </a:p>
          <a:p>
            <a:r>
              <a:rPr lang="en-US" sz="3200" dirty="0"/>
              <a:t>Each is distinct, interdependent, and equally church. </a:t>
            </a:r>
          </a:p>
        </p:txBody>
      </p:sp>
    </p:spTree>
    <p:extLst>
      <p:ext uri="{BB962C8B-B14F-4D97-AF65-F5344CB8AC3E}">
        <p14:creationId xmlns:p14="http://schemas.microsoft.com/office/powerpoint/2010/main" val="21068018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Content Placeholder 8" descr="A diagram of a ecosystem&#10;&#10;AI-generated content may be incorrect.">
            <a:extLst>
              <a:ext uri="{FF2B5EF4-FFF2-40B4-BE49-F238E27FC236}">
                <a16:creationId xmlns:a16="http://schemas.microsoft.com/office/drawing/2014/main" id="{CD0261D1-101F-D4F7-7667-8556567F0E39}"/>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864324" y="706688"/>
            <a:ext cx="7724374" cy="5357228"/>
          </a:xfrm>
        </p:spPr>
      </p:pic>
    </p:spTree>
    <p:extLst>
      <p:ext uri="{BB962C8B-B14F-4D97-AF65-F5344CB8AC3E}">
        <p14:creationId xmlns:p14="http://schemas.microsoft.com/office/powerpoint/2010/main" val="25357039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23A544-0124-9E0D-C17F-A1F2CCE61EE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53EA274-E9E5-BB07-221D-0774B207DA79}"/>
              </a:ext>
            </a:extLst>
          </p:cNvPr>
          <p:cNvSpPr>
            <a:spLocks noGrp="1"/>
          </p:cNvSpPr>
          <p:nvPr>
            <p:ph type="title"/>
          </p:nvPr>
        </p:nvSpPr>
        <p:spPr/>
        <p:txBody>
          <a:bodyPr/>
          <a:lstStyle/>
          <a:p>
            <a:r>
              <a:rPr lang="en-US" dirty="0"/>
              <a:t>Ecotones &amp; a “Mixed Ecology”?</a:t>
            </a:r>
          </a:p>
        </p:txBody>
      </p:sp>
      <p:sp>
        <p:nvSpPr>
          <p:cNvPr id="3" name="Content Placeholder 2">
            <a:extLst>
              <a:ext uri="{FF2B5EF4-FFF2-40B4-BE49-F238E27FC236}">
                <a16:creationId xmlns:a16="http://schemas.microsoft.com/office/drawing/2014/main" id="{159E9854-7E3B-4076-25AC-08E1E3FB9728}"/>
              </a:ext>
            </a:extLst>
          </p:cNvPr>
          <p:cNvSpPr>
            <a:spLocks noGrp="1"/>
          </p:cNvSpPr>
          <p:nvPr>
            <p:ph idx="1"/>
          </p:nvPr>
        </p:nvSpPr>
        <p:spPr/>
        <p:txBody>
          <a:bodyPr>
            <a:normAutofit/>
          </a:bodyPr>
          <a:lstStyle/>
          <a:p>
            <a:pPr lvl="0"/>
            <a:r>
              <a:rPr lang="en-US" sz="3600" dirty="0"/>
              <a:t>Diversity of Christian expression is healthy and vibrant</a:t>
            </a:r>
          </a:p>
          <a:p>
            <a:pPr marL="0" lvl="0" indent="0">
              <a:buNone/>
            </a:pPr>
            <a:endParaRPr lang="en-US" sz="3600" dirty="0"/>
          </a:p>
          <a:p>
            <a:pPr lvl="0"/>
            <a:r>
              <a:rPr lang="en-US" sz="3600" dirty="0"/>
              <a:t>A mixed ecology resists two false choices: </a:t>
            </a:r>
          </a:p>
          <a:p>
            <a:pPr lvl="1"/>
            <a:r>
              <a:rPr lang="en-US" sz="3200" dirty="0"/>
              <a:t>“Tradition alone will save us,” or </a:t>
            </a:r>
          </a:p>
          <a:p>
            <a:pPr lvl="1"/>
            <a:r>
              <a:rPr lang="en-US" sz="3200" dirty="0"/>
              <a:t>“Everything old must be replaced.” </a:t>
            </a:r>
          </a:p>
        </p:txBody>
      </p:sp>
    </p:spTree>
    <p:extLst>
      <p:ext uri="{BB962C8B-B14F-4D97-AF65-F5344CB8AC3E}">
        <p14:creationId xmlns:p14="http://schemas.microsoft.com/office/powerpoint/2010/main" val="3144602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B75277-6423-0CC5-2503-9CE0F15175C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0260C23-2A09-6901-A2B0-EF2FFE4C4F06}"/>
              </a:ext>
            </a:extLst>
          </p:cNvPr>
          <p:cNvSpPr>
            <a:spLocks noGrp="1"/>
          </p:cNvSpPr>
          <p:nvPr>
            <p:ph type="title"/>
          </p:nvPr>
        </p:nvSpPr>
        <p:spPr/>
        <p:txBody>
          <a:bodyPr/>
          <a:lstStyle/>
          <a:p>
            <a:r>
              <a:rPr lang="en-US" dirty="0"/>
              <a:t>Why a Mixed Ecology in the ELCA?</a:t>
            </a:r>
          </a:p>
        </p:txBody>
      </p:sp>
      <p:sp>
        <p:nvSpPr>
          <p:cNvPr id="3" name="Content Placeholder 2">
            <a:extLst>
              <a:ext uri="{FF2B5EF4-FFF2-40B4-BE49-F238E27FC236}">
                <a16:creationId xmlns:a16="http://schemas.microsoft.com/office/drawing/2014/main" id="{C446E12F-A8A2-2954-B0E4-BAFF9C512923}"/>
              </a:ext>
            </a:extLst>
          </p:cNvPr>
          <p:cNvSpPr>
            <a:spLocks noGrp="1"/>
          </p:cNvSpPr>
          <p:nvPr>
            <p:ph idx="1"/>
          </p:nvPr>
        </p:nvSpPr>
        <p:spPr/>
        <p:txBody>
          <a:bodyPr>
            <a:normAutofit/>
          </a:bodyPr>
          <a:lstStyle/>
          <a:p>
            <a:r>
              <a:rPr lang="en-US" sz="3200" dirty="0"/>
              <a:t>The Augsburg Confession tells us that the church is: </a:t>
            </a:r>
          </a:p>
          <a:p>
            <a:pPr lvl="1"/>
            <a:r>
              <a:rPr lang="en-US" sz="2800" i="1" dirty="0"/>
              <a:t>The assembly of all believers among whom the gospel is purely preached and the sacraments are administered according to the gospel… *</a:t>
            </a:r>
            <a:endParaRPr lang="en-US" sz="3200" dirty="0"/>
          </a:p>
          <a:p>
            <a:pPr lvl="1"/>
            <a:r>
              <a:rPr lang="en-US" sz="2800" i="1" dirty="0"/>
              <a:t>It is not necessary for the true unity of the Christian church that uniform ceremonies, instituted by human beings, be observed everywhere. *</a:t>
            </a:r>
          </a:p>
          <a:p>
            <a:pPr lvl="1"/>
            <a:endParaRPr lang="en-US" sz="2800" i="1" dirty="0"/>
          </a:p>
          <a:p>
            <a:pPr marL="457200" lvl="1" indent="0">
              <a:buNone/>
            </a:pPr>
            <a:r>
              <a:rPr lang="en-US" sz="1800" dirty="0"/>
              <a:t>*The Augsburg Confession, Article VII: Concerning the Church in </a:t>
            </a:r>
            <a:br>
              <a:rPr lang="en-US" sz="1800" dirty="0"/>
            </a:br>
            <a:r>
              <a:rPr lang="en-US" sz="1800" i="1" dirty="0"/>
              <a:t>The Book of Concord: The Confession of the Evangelical Lutheran Church, </a:t>
            </a:r>
            <a:br>
              <a:rPr lang="en-US" sz="1800" i="1" dirty="0"/>
            </a:br>
            <a:r>
              <a:rPr lang="en-US" sz="1800" dirty="0"/>
              <a:t>ed. Robert Kolb and Timothy J Wengert (Minneapolis: Fortress Press, 2000)</a:t>
            </a:r>
            <a:endParaRPr lang="en-US" sz="1800" i="1" dirty="0"/>
          </a:p>
        </p:txBody>
      </p:sp>
    </p:spTree>
    <p:extLst>
      <p:ext uri="{BB962C8B-B14F-4D97-AF65-F5344CB8AC3E}">
        <p14:creationId xmlns:p14="http://schemas.microsoft.com/office/powerpoint/2010/main" val="41408366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7717C2-7128-3D75-E5F2-94720A55495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3E96568-AB9B-32F9-9A14-E8F762984AEB}"/>
              </a:ext>
            </a:extLst>
          </p:cNvPr>
          <p:cNvSpPr>
            <a:spLocks noGrp="1"/>
          </p:cNvSpPr>
          <p:nvPr>
            <p:ph type="title"/>
          </p:nvPr>
        </p:nvSpPr>
        <p:spPr/>
        <p:txBody>
          <a:bodyPr/>
          <a:lstStyle/>
          <a:p>
            <a:r>
              <a:rPr lang="en-US" dirty="0"/>
              <a:t>Why a Mixed Ecology in the ELCA?</a:t>
            </a:r>
          </a:p>
        </p:txBody>
      </p:sp>
      <p:sp>
        <p:nvSpPr>
          <p:cNvPr id="3" name="Content Placeholder 2">
            <a:extLst>
              <a:ext uri="{FF2B5EF4-FFF2-40B4-BE49-F238E27FC236}">
                <a16:creationId xmlns:a16="http://schemas.microsoft.com/office/drawing/2014/main" id="{B12C498A-B0D9-3239-1C1B-9DD6042E6410}"/>
              </a:ext>
            </a:extLst>
          </p:cNvPr>
          <p:cNvSpPr>
            <a:spLocks noGrp="1"/>
          </p:cNvSpPr>
          <p:nvPr>
            <p:ph idx="1"/>
          </p:nvPr>
        </p:nvSpPr>
        <p:spPr/>
        <p:txBody>
          <a:bodyPr>
            <a:normAutofit/>
          </a:bodyPr>
          <a:lstStyle/>
          <a:p>
            <a:r>
              <a:rPr lang="en-US" sz="3600" dirty="0"/>
              <a:t>Core Lutheran Theological Lenses Supporting Mixed Ecology: </a:t>
            </a:r>
          </a:p>
          <a:p>
            <a:pPr lvl="1"/>
            <a:r>
              <a:rPr lang="en-US" sz="3200" b="1" dirty="0"/>
              <a:t>Justification by grace </a:t>
            </a:r>
            <a:r>
              <a:rPr lang="en-US" sz="3200" dirty="0"/>
              <a:t>→ We are freed from anxiety about institutional survival </a:t>
            </a:r>
          </a:p>
          <a:p>
            <a:pPr lvl="1"/>
            <a:r>
              <a:rPr lang="en-US" sz="3200" b="1" dirty="0"/>
              <a:t>The priesthood of all believers </a:t>
            </a:r>
            <a:r>
              <a:rPr lang="en-US" sz="3200" dirty="0"/>
              <a:t>→ Ministry is not confined to clergy or buildings </a:t>
            </a:r>
          </a:p>
          <a:p>
            <a:pPr lvl="1"/>
            <a:r>
              <a:rPr lang="en-US" sz="3200" b="1" dirty="0"/>
              <a:t>The means of grace </a:t>
            </a:r>
            <a:r>
              <a:rPr lang="en-US" sz="3200" dirty="0"/>
              <a:t>→ God meets us in embodied, contextual ways </a:t>
            </a:r>
            <a:endParaRPr lang="en-US" sz="2800" dirty="0"/>
          </a:p>
        </p:txBody>
      </p:sp>
    </p:spTree>
    <p:extLst>
      <p:ext uri="{BB962C8B-B14F-4D97-AF65-F5344CB8AC3E}">
        <p14:creationId xmlns:p14="http://schemas.microsoft.com/office/powerpoint/2010/main" val="25900084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715FDB-947C-44E3-9C65-8D126193FCA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EEB5C63-42FD-2600-A417-2EFD79A39C64}"/>
              </a:ext>
            </a:extLst>
          </p:cNvPr>
          <p:cNvSpPr>
            <a:spLocks noGrp="1"/>
          </p:cNvSpPr>
          <p:nvPr>
            <p:ph type="title"/>
          </p:nvPr>
        </p:nvSpPr>
        <p:spPr/>
        <p:txBody>
          <a:bodyPr/>
          <a:lstStyle/>
          <a:p>
            <a:r>
              <a:rPr lang="en-US" dirty="0"/>
              <a:t>We need the Inherited Church</a:t>
            </a:r>
          </a:p>
        </p:txBody>
      </p:sp>
      <p:sp>
        <p:nvSpPr>
          <p:cNvPr id="3" name="Content Placeholder 2">
            <a:extLst>
              <a:ext uri="{FF2B5EF4-FFF2-40B4-BE49-F238E27FC236}">
                <a16:creationId xmlns:a16="http://schemas.microsoft.com/office/drawing/2014/main" id="{DDF18272-EC92-9524-53D7-2537C48FDE69}"/>
              </a:ext>
            </a:extLst>
          </p:cNvPr>
          <p:cNvSpPr>
            <a:spLocks noGrp="1"/>
          </p:cNvSpPr>
          <p:nvPr>
            <p:ph idx="1"/>
          </p:nvPr>
        </p:nvSpPr>
        <p:spPr/>
        <p:txBody>
          <a:bodyPr>
            <a:normAutofit/>
          </a:bodyPr>
          <a:lstStyle/>
          <a:p>
            <a:r>
              <a:rPr lang="en-US" sz="3200" dirty="0"/>
              <a:t>The inherited church is a </a:t>
            </a:r>
            <a:r>
              <a:rPr lang="en-US" sz="3200" b="1" dirty="0"/>
              <a:t>treasury of wisdom</a:t>
            </a:r>
            <a:r>
              <a:rPr lang="en-US" sz="3200" dirty="0"/>
              <a:t>, not a failed experiment. </a:t>
            </a:r>
          </a:p>
          <a:p>
            <a:r>
              <a:rPr lang="en-US" sz="3600" dirty="0"/>
              <a:t>In a mixed ecology, the inherited church becomes: </a:t>
            </a:r>
          </a:p>
          <a:p>
            <a:pPr lvl="1"/>
            <a:r>
              <a:rPr lang="en-US" sz="3200" dirty="0"/>
              <a:t>a </a:t>
            </a:r>
            <a:r>
              <a:rPr lang="en-US" sz="3200" b="1" dirty="0"/>
              <a:t>spiritual home base</a:t>
            </a:r>
            <a:r>
              <a:rPr lang="en-US" sz="3200" dirty="0"/>
              <a:t> </a:t>
            </a:r>
          </a:p>
          <a:p>
            <a:pPr lvl="1"/>
            <a:r>
              <a:rPr lang="en-US" sz="3200" dirty="0"/>
              <a:t>a </a:t>
            </a:r>
            <a:r>
              <a:rPr lang="en-US" sz="3200" b="1" dirty="0"/>
              <a:t>teaching and sacramental anchor</a:t>
            </a:r>
            <a:r>
              <a:rPr lang="en-US" sz="3200" dirty="0"/>
              <a:t> </a:t>
            </a:r>
          </a:p>
          <a:p>
            <a:pPr lvl="1"/>
            <a:r>
              <a:rPr lang="en-US" sz="3200" dirty="0"/>
              <a:t>a </a:t>
            </a:r>
            <a:r>
              <a:rPr lang="en-US" sz="3200" b="1" dirty="0"/>
              <a:t>support system</a:t>
            </a:r>
            <a:endParaRPr lang="en-US" sz="3200" dirty="0"/>
          </a:p>
        </p:txBody>
      </p:sp>
    </p:spTree>
    <p:extLst>
      <p:ext uri="{BB962C8B-B14F-4D97-AF65-F5344CB8AC3E}">
        <p14:creationId xmlns:p14="http://schemas.microsoft.com/office/powerpoint/2010/main" val="24378641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6E655F-D23D-8E4D-2CDF-DAB21F923F5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26D98C0-65FB-6FC1-65E6-737D5B3593EB}"/>
              </a:ext>
            </a:extLst>
          </p:cNvPr>
          <p:cNvSpPr>
            <a:spLocks noGrp="1"/>
          </p:cNvSpPr>
          <p:nvPr>
            <p:ph type="title"/>
          </p:nvPr>
        </p:nvSpPr>
        <p:spPr/>
        <p:txBody>
          <a:bodyPr/>
          <a:lstStyle/>
          <a:p>
            <a:r>
              <a:rPr lang="en-US" dirty="0"/>
              <a:t>We also need new expressions of the church</a:t>
            </a:r>
          </a:p>
        </p:txBody>
      </p:sp>
      <p:sp>
        <p:nvSpPr>
          <p:cNvPr id="3" name="Content Placeholder 2">
            <a:extLst>
              <a:ext uri="{FF2B5EF4-FFF2-40B4-BE49-F238E27FC236}">
                <a16:creationId xmlns:a16="http://schemas.microsoft.com/office/drawing/2014/main" id="{CA8BA840-6F38-D60E-E599-DB38433E83F3}"/>
              </a:ext>
            </a:extLst>
          </p:cNvPr>
          <p:cNvSpPr>
            <a:spLocks noGrp="1"/>
          </p:cNvSpPr>
          <p:nvPr>
            <p:ph idx="1"/>
          </p:nvPr>
        </p:nvSpPr>
        <p:spPr/>
        <p:txBody>
          <a:bodyPr>
            <a:normAutofit/>
          </a:bodyPr>
          <a:lstStyle/>
          <a:p>
            <a:r>
              <a:rPr lang="en-US" sz="3600" dirty="0"/>
              <a:t> Faithful mission requires contextual imagination</a:t>
            </a:r>
          </a:p>
          <a:p>
            <a:r>
              <a:rPr lang="en-US" sz="3600" dirty="0"/>
              <a:t>New expressions of church: </a:t>
            </a:r>
            <a:endParaRPr lang="en-US" sz="4000" dirty="0"/>
          </a:p>
          <a:p>
            <a:pPr lvl="1" fontAlgn="base"/>
            <a:r>
              <a:rPr lang="en-US" sz="3200" dirty="0"/>
              <a:t>start with </a:t>
            </a:r>
            <a:r>
              <a:rPr lang="en-US" sz="3200" b="1" dirty="0"/>
              <a:t>listening</a:t>
            </a:r>
            <a:r>
              <a:rPr lang="en-US" sz="3200" dirty="0"/>
              <a:t> rather than programs </a:t>
            </a:r>
          </a:p>
          <a:p>
            <a:pPr lvl="1" fontAlgn="base"/>
            <a:r>
              <a:rPr lang="en-US" sz="3200" dirty="0"/>
              <a:t>prioritize </a:t>
            </a:r>
            <a:r>
              <a:rPr lang="en-US" sz="3200" b="1" dirty="0"/>
              <a:t>relationship over attendance</a:t>
            </a:r>
            <a:r>
              <a:rPr lang="en-US" sz="3200" dirty="0"/>
              <a:t> </a:t>
            </a:r>
          </a:p>
          <a:p>
            <a:pPr lvl="1"/>
            <a:r>
              <a:rPr lang="en-US" sz="3200" dirty="0"/>
              <a:t>shape worship and community </a:t>
            </a:r>
            <a:r>
              <a:rPr lang="en-US" sz="3200" i="1" dirty="0"/>
              <a:t>with</a:t>
            </a:r>
            <a:r>
              <a:rPr lang="en-US" sz="3200" dirty="0"/>
              <a:t> people, not </a:t>
            </a:r>
            <a:r>
              <a:rPr lang="en-US" sz="3200" i="1" dirty="0"/>
              <a:t>for</a:t>
            </a:r>
            <a:r>
              <a:rPr lang="en-US" sz="3200" dirty="0"/>
              <a:t> them </a:t>
            </a:r>
            <a:endParaRPr lang="en-US" sz="3600" dirty="0"/>
          </a:p>
        </p:txBody>
      </p:sp>
    </p:spTree>
    <p:extLst>
      <p:ext uri="{BB962C8B-B14F-4D97-AF65-F5344CB8AC3E}">
        <p14:creationId xmlns:p14="http://schemas.microsoft.com/office/powerpoint/2010/main" val="14546615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324</TotalTime>
  <Words>1647</Words>
  <Application>Microsoft Office PowerPoint</Application>
  <PresentationFormat>Widescreen</PresentationFormat>
  <Paragraphs>149</Paragraphs>
  <Slides>12</Slides>
  <Notes>12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Aptos</vt:lpstr>
      <vt:lpstr>Aptos Display</vt:lpstr>
      <vt:lpstr>Arial</vt:lpstr>
      <vt:lpstr>Office Theme</vt:lpstr>
      <vt:lpstr>Mixed Ecology of Being Church</vt:lpstr>
      <vt:lpstr>Why Does a Mixed Ecology Matter?</vt:lpstr>
      <vt:lpstr>What is a “Mixed Ecology”?</vt:lpstr>
      <vt:lpstr>PowerPoint Presentation</vt:lpstr>
      <vt:lpstr>Ecotones &amp; a “Mixed Ecology”?</vt:lpstr>
      <vt:lpstr>Why a Mixed Ecology in the ELCA?</vt:lpstr>
      <vt:lpstr>Why a Mixed Ecology in the ELCA?</vt:lpstr>
      <vt:lpstr>We need the Inherited Church</vt:lpstr>
      <vt:lpstr>We also need new expressions of the church</vt:lpstr>
      <vt:lpstr>Mixed Ecology and the Missio Dei</vt:lpstr>
      <vt:lpstr>Mixed Ecology Requires Trust</vt:lpstr>
      <vt:lpstr>A Mixed Ecology: Rooted &amp; Reaching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Norma Malfatti</dc:creator>
  <cp:lastModifiedBy>Norma Malfatti</cp:lastModifiedBy>
  <cp:revision>2</cp:revision>
  <dcterms:created xsi:type="dcterms:W3CDTF">2026-04-18T11:07:21Z</dcterms:created>
  <dcterms:modified xsi:type="dcterms:W3CDTF">2026-04-27T21:23:20Z</dcterms:modified>
</cp:coreProperties>
</file>