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76" r:id="rId2"/>
  </p:sldMasterIdLst>
  <p:notesMasterIdLst>
    <p:notesMasterId r:id="rId28"/>
  </p:notesMasterIdLst>
  <p:sldIdLst>
    <p:sldId id="268" r:id="rId3"/>
    <p:sldId id="287" r:id="rId4"/>
    <p:sldId id="271" r:id="rId5"/>
    <p:sldId id="289" r:id="rId6"/>
    <p:sldId id="295" r:id="rId7"/>
    <p:sldId id="296" r:id="rId8"/>
    <p:sldId id="297" r:id="rId9"/>
    <p:sldId id="298" r:id="rId10"/>
    <p:sldId id="304" r:id="rId11"/>
    <p:sldId id="300" r:id="rId12"/>
    <p:sldId id="299" r:id="rId13"/>
    <p:sldId id="305" r:id="rId14"/>
    <p:sldId id="303" r:id="rId15"/>
    <p:sldId id="293" r:id="rId16"/>
    <p:sldId id="301" r:id="rId17"/>
    <p:sldId id="306" r:id="rId18"/>
    <p:sldId id="276" r:id="rId19"/>
    <p:sldId id="282" r:id="rId20"/>
    <p:sldId id="307" r:id="rId21"/>
    <p:sldId id="294" r:id="rId22"/>
    <p:sldId id="302" r:id="rId23"/>
    <p:sldId id="310" r:id="rId24"/>
    <p:sldId id="277" r:id="rId25"/>
    <p:sldId id="308" r:id="rId26"/>
    <p:sldId id="309" r:id="rId27"/>
  </p:sldIdLst>
  <p:sldSz cx="9144000" cy="5143500" type="screen16x9"/>
  <p:notesSz cx="6858000" cy="9144000"/>
  <p:defaultTextStyle/>
  <p:extLst>
    <p:ext uri="{521415D9-36F7-43E2-AB2F-B90AF26B5E84}">
      <p14:sectionLst xmlns:p14="http://schemas.microsoft.com/office/powerpoint/2010/main">
        <p14:section name="Default Section" id="{B6B85899-C3BA-5548-8E2A-214E64E2CD95}">
          <p14:sldIdLst>
            <p14:sldId id="268"/>
          </p14:sldIdLst>
        </p14:section>
        <p14:section name="Methodology" id="{4401B570-03B4-1045-92FD-AA87F73864CE}">
          <p14:sldIdLst>
            <p14:sldId id="287"/>
            <p14:sldId id="271"/>
            <p14:sldId id="289"/>
          </p14:sldIdLst>
        </p14:section>
        <p14:section name="Opportunities for Improvement" id="{1021382D-DA80-8C40-82F8-5E18C339FE18}">
          <p14:sldIdLst>
            <p14:sldId id="295"/>
            <p14:sldId id="296"/>
            <p14:sldId id="297"/>
            <p14:sldId id="298"/>
            <p14:sldId id="304"/>
            <p14:sldId id="300"/>
            <p14:sldId id="299"/>
            <p14:sldId id="305"/>
            <p14:sldId id="303"/>
            <p14:sldId id="293"/>
            <p14:sldId id="301"/>
            <p14:sldId id="306"/>
            <p14:sldId id="276"/>
            <p14:sldId id="282"/>
            <p14:sldId id="307"/>
            <p14:sldId id="294"/>
            <p14:sldId id="302"/>
            <p14:sldId id="310"/>
            <p14:sldId id="277"/>
            <p14:sldId id="308"/>
            <p14:sldId id="30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03"/>
    <p:restoredTop sz="94699"/>
  </p:normalViewPr>
  <p:slideViewPr>
    <p:cSldViewPr snapToGrid="0">
      <p:cViewPr varScale="1">
        <p:scale>
          <a:sx n="78" d="100"/>
          <a:sy n="78" d="100"/>
        </p:scale>
        <p:origin x="8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AABA37-2981-DA4D-995B-93D68224AF48}" type="datetimeFigureOut">
              <a:rPr lang="en-GB" smtClean="0"/>
              <a:t>16/12/2025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89A429-5595-6B4C-8024-3A167071B5EC}" type="slidenum">
              <a:rPr lang="en-GB" smtClean="0"/>
              <a:t>‹#›</a:t>
            </a:fld>
            <a:endParaRPr lang="en-GB"/>
          </a:p>
        </p:txBody>
      </p:sp>
    </p:spTree>
    <p:extLst>
      <p:ext uri="{BB962C8B-B14F-4D97-AF65-F5344CB8AC3E}">
        <p14:creationId xmlns:p14="http://schemas.microsoft.com/office/powerpoint/2010/main" val="2213195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136" y="80645"/>
            <a:ext cx="8229600" cy="548713"/>
          </a:xfrm>
        </p:spPr>
        <p:txBody>
          <a:bodyPr/>
          <a:lstStyle>
            <a:lvl1pPr>
              <a:defRPr/>
            </a:lvl1pPr>
          </a:lstStyle>
          <a:p>
            <a:r>
              <a:rPr lang="en-US" dirty="0"/>
              <a:t>Master title style (only changes made to the parent slide will be reflected in the app)</a:t>
            </a:r>
          </a:p>
        </p:txBody>
      </p:sp>
      <p:sp>
        <p:nvSpPr>
          <p:cNvPr id="6" name="Slide Number Placeholder 5"/>
          <p:cNvSpPr>
            <a:spLocks noGrp="1"/>
          </p:cNvSpPr>
          <p:nvPr>
            <p:ph type="sldNum" sz="quarter" idx="12"/>
          </p:nvPr>
        </p:nvSpPr>
        <p:spPr/>
        <p:txBody>
          <a:bodyPr/>
          <a:lstStyle/>
          <a:p>
            <a:fld id="{A88B48FB-E956-2048-9E74-C69E7CAA26CC}" type="slidenum">
              <a:rPr lang="en-US" smtClean="0"/>
              <a:t>‹#›</a:t>
            </a:fld>
            <a:endParaRPr lang="en-US"/>
          </a:p>
        </p:txBody>
      </p:sp>
      <p:sp>
        <p:nvSpPr>
          <p:cNvPr id="8" name="Content Placeholder 7">
            <a:extLst>
              <a:ext uri="{FF2B5EF4-FFF2-40B4-BE49-F238E27FC236}">
                <a16:creationId xmlns:a16="http://schemas.microsoft.com/office/drawing/2014/main" id="{8252A03B-2D42-4DAE-8460-CF96145A8DF0}"/>
              </a:ext>
            </a:extLst>
          </p:cNvPr>
          <p:cNvSpPr>
            <a:spLocks noGrp="1"/>
          </p:cNvSpPr>
          <p:nvPr>
            <p:ph sz="quarter" idx="13" hasCustomPrompt="1"/>
          </p:nvPr>
        </p:nvSpPr>
        <p:spPr>
          <a:xfrm>
            <a:off x="115136" y="1005080"/>
            <a:ext cx="8229600" cy="3569013"/>
          </a:xfrm>
        </p:spPr>
        <p:txBody>
          <a:bodyPr/>
          <a:lstStyle>
            <a:lvl1pPr>
              <a:defRPr sz="1400">
                <a:solidFill>
                  <a:schemeClr val="tx1"/>
                </a:solidFill>
              </a:defRPr>
            </a:lvl1pPr>
            <a:lvl2pPr>
              <a:defRPr sz="14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100">
                <a:latin typeface="Arial" panose="020B0604020202020204" pitchFamily="34" charset="0"/>
                <a:cs typeface="Arial" panose="020B0604020202020204" pitchFamily="34" charset="0"/>
              </a:defRPr>
            </a:lvl4pPr>
            <a:lvl5pPr>
              <a:defRPr sz="1100">
                <a:latin typeface="Arial" panose="020B0604020202020204" pitchFamily="34" charset="0"/>
                <a:cs typeface="Arial" panose="020B0604020202020204" pitchFamily="34" charset="0"/>
              </a:defRPr>
            </a:lvl5pPr>
          </a:lstStyle>
          <a:p>
            <a:pPr lvl="0"/>
            <a:r>
              <a:rPr lang="en-US" dirty="0"/>
              <a:t>Master text style</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a:extLst>
              <a:ext uri="{FF2B5EF4-FFF2-40B4-BE49-F238E27FC236}">
                <a16:creationId xmlns:a16="http://schemas.microsoft.com/office/drawing/2014/main" id="{FCB14CF1-AB9B-4870-9E5C-AD8F31C7FF68}"/>
              </a:ext>
            </a:extLst>
          </p:cNvPr>
          <p:cNvSpPr>
            <a:spLocks noGrp="1"/>
          </p:cNvSpPr>
          <p:nvPr>
            <p:ph type="body" sz="quarter" idx="14" hasCustomPrompt="1"/>
          </p:nvPr>
        </p:nvSpPr>
        <p:spPr>
          <a:xfrm>
            <a:off x="123322" y="627419"/>
            <a:ext cx="8229600" cy="239713"/>
          </a:xfrm>
        </p:spPr>
        <p:txBody>
          <a:bodyPr/>
          <a:lstStyle>
            <a:lvl1pPr>
              <a:defRPr/>
            </a:lvl1pPr>
          </a:lstStyle>
          <a:p>
            <a:pPr lvl="0"/>
            <a:r>
              <a:rPr lang="en-US" dirty="0"/>
              <a:t>Master text style</a:t>
            </a:r>
            <a:endParaRPr lang="en-GB" dirty="0"/>
          </a:p>
        </p:txBody>
      </p:sp>
      <p:sp>
        <p:nvSpPr>
          <p:cNvPr id="7" name="Footer Placeholder 3">
            <a:extLst>
              <a:ext uri="{FF2B5EF4-FFF2-40B4-BE49-F238E27FC236}">
                <a16:creationId xmlns:a16="http://schemas.microsoft.com/office/drawing/2014/main" id="{E39551A5-770E-3978-ED85-9963EA081996}"/>
              </a:ext>
            </a:extLst>
          </p:cNvPr>
          <p:cNvSpPr>
            <a:spLocks noGrp="1"/>
          </p:cNvSpPr>
          <p:nvPr>
            <p:ph type="ftr" sz="quarter" idx="3"/>
          </p:nvPr>
        </p:nvSpPr>
        <p:spPr>
          <a:xfrm>
            <a:off x="2057400" y="4811867"/>
            <a:ext cx="6339374"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9" name="Subtitle 1">
            <a:extLst>
              <a:ext uri="{FF2B5EF4-FFF2-40B4-BE49-F238E27FC236}">
                <a16:creationId xmlns:a16="http://schemas.microsoft.com/office/drawing/2014/main" id="{598A6424-24D4-9A7A-503B-1810D9718646}"/>
              </a:ext>
            </a:extLst>
          </p:cNvPr>
          <p:cNvSpPr txBox="1">
            <a:spLocks/>
          </p:cNvSpPr>
          <p:nvPr userDrawn="1"/>
        </p:nvSpPr>
        <p:spPr>
          <a:xfrm>
            <a:off x="44110"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10" name="Picture 9">
            <a:extLst>
              <a:ext uri="{FF2B5EF4-FFF2-40B4-BE49-F238E27FC236}">
                <a16:creationId xmlns:a16="http://schemas.microsoft.com/office/drawing/2014/main" id="{E8D6880F-98FC-C70E-7434-35DAC835CC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610" y="4835992"/>
            <a:ext cx="1213734" cy="295620"/>
          </a:xfrm>
          <a:prstGeom prst="rect">
            <a:avLst/>
          </a:prstGeom>
        </p:spPr>
      </p:pic>
    </p:spTree>
    <p:extLst>
      <p:ext uri="{BB962C8B-B14F-4D97-AF65-F5344CB8AC3E}">
        <p14:creationId xmlns:p14="http://schemas.microsoft.com/office/powerpoint/2010/main" val="59644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C5FDC-18C5-74EB-63D6-700167A06A0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E6570573-5B69-3D99-8ECA-0A94A5ED1A19}"/>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4" name="Footer Placeholder 3">
            <a:extLst>
              <a:ext uri="{FF2B5EF4-FFF2-40B4-BE49-F238E27FC236}">
                <a16:creationId xmlns:a16="http://schemas.microsoft.com/office/drawing/2014/main" id="{F5F18F22-029B-208F-BB88-C79EE56837C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9D0142B-5892-D9C9-0D10-ACA1F157DAE8}"/>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2346856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AD0C91-932B-FA61-FBE5-5490A93F0129}"/>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3" name="Footer Placeholder 2">
            <a:extLst>
              <a:ext uri="{FF2B5EF4-FFF2-40B4-BE49-F238E27FC236}">
                <a16:creationId xmlns:a16="http://schemas.microsoft.com/office/drawing/2014/main" id="{E5478FBF-DDE2-6080-CCD1-FB103AC2168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175FD80-3E0A-ADCF-DD74-72BA6875CBF1}"/>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29729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BEE53-0087-89D7-3FD1-2AA07501C45E}"/>
              </a:ext>
            </a:extLst>
          </p:cNvPr>
          <p:cNvSpPr>
            <a:spLocks noGrp="1"/>
          </p:cNvSpPr>
          <p:nvPr>
            <p:ph type="title"/>
          </p:nvPr>
        </p:nvSpPr>
        <p:spPr>
          <a:xfrm>
            <a:off x="629841" y="342900"/>
            <a:ext cx="2949178" cy="1200150"/>
          </a:xfrm>
        </p:spPr>
        <p:txBody>
          <a:bodyPr anchor="b"/>
          <a:lstStyle>
            <a:lvl1pPr>
              <a:defRPr sz="2400"/>
            </a:lvl1pPr>
          </a:lstStyle>
          <a:p>
            <a:r>
              <a:rPr lang="en-GB"/>
              <a:t>Click to edit Master title style</a:t>
            </a:r>
          </a:p>
        </p:txBody>
      </p:sp>
      <p:sp>
        <p:nvSpPr>
          <p:cNvPr id="3" name="Content Placeholder 2">
            <a:extLst>
              <a:ext uri="{FF2B5EF4-FFF2-40B4-BE49-F238E27FC236}">
                <a16:creationId xmlns:a16="http://schemas.microsoft.com/office/drawing/2014/main" id="{BA943510-CADC-BAC6-2B4F-3EF9011E3976}"/>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F6BE4A0D-E7DA-370D-2279-0B726FA0A544}"/>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E5605A4B-449F-684C-54D3-A7111E0E6759}"/>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6" name="Footer Placeholder 5">
            <a:extLst>
              <a:ext uri="{FF2B5EF4-FFF2-40B4-BE49-F238E27FC236}">
                <a16:creationId xmlns:a16="http://schemas.microsoft.com/office/drawing/2014/main" id="{B46B0233-1CD2-6AAB-AED7-DF89BA7180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D48951-C057-4A12-286A-9FECF8AE982C}"/>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2134971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1DE52-3744-FF4A-BC82-08A44444F590}"/>
              </a:ext>
            </a:extLst>
          </p:cNvPr>
          <p:cNvSpPr>
            <a:spLocks noGrp="1"/>
          </p:cNvSpPr>
          <p:nvPr>
            <p:ph type="title"/>
          </p:nvPr>
        </p:nvSpPr>
        <p:spPr>
          <a:xfrm>
            <a:off x="629841" y="342900"/>
            <a:ext cx="2949178" cy="1200150"/>
          </a:xfrm>
        </p:spPr>
        <p:txBody>
          <a:bodyPr anchor="b"/>
          <a:lstStyle>
            <a:lvl1pPr>
              <a:defRPr sz="2400"/>
            </a:lvl1pPr>
          </a:lstStyle>
          <a:p>
            <a:r>
              <a:rPr lang="en-GB"/>
              <a:t>Click to edit Master title style</a:t>
            </a:r>
          </a:p>
        </p:txBody>
      </p:sp>
      <p:sp>
        <p:nvSpPr>
          <p:cNvPr id="3" name="Picture Placeholder 2">
            <a:extLst>
              <a:ext uri="{FF2B5EF4-FFF2-40B4-BE49-F238E27FC236}">
                <a16:creationId xmlns:a16="http://schemas.microsoft.com/office/drawing/2014/main" id="{37EF6ED2-8361-6EDA-072E-3E3D764AA5D1}"/>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3E66D744-0C39-81E6-1458-77F2CF6E2BEF}"/>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FA8D8D46-525D-BCC3-E115-B48DA1DD6FC5}"/>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6" name="Footer Placeholder 5">
            <a:extLst>
              <a:ext uri="{FF2B5EF4-FFF2-40B4-BE49-F238E27FC236}">
                <a16:creationId xmlns:a16="http://schemas.microsoft.com/office/drawing/2014/main" id="{28DFC091-C0A0-D794-3D85-ACEEEACBE8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55E229-B201-CF5E-9D1E-D121976E443E}"/>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31817407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A00F1-D856-8C4D-EDEB-EBD05D88622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0D853D3-C86A-8CE6-2798-0E0C05464BA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0596787-631A-5387-38BA-0514AFD22851}"/>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5" name="Footer Placeholder 4">
            <a:extLst>
              <a:ext uri="{FF2B5EF4-FFF2-40B4-BE49-F238E27FC236}">
                <a16:creationId xmlns:a16="http://schemas.microsoft.com/office/drawing/2014/main" id="{2CCC19F0-BFE6-7D05-472D-D1CB6CE49A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B0FF95-FC8C-B9CF-42F0-EB067A6E2880}"/>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13032262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BAFF7D-458E-5D3B-9138-B06D9B288C39}"/>
              </a:ext>
            </a:extLst>
          </p:cNvPr>
          <p:cNvSpPr>
            <a:spLocks noGrp="1"/>
          </p:cNvSpPr>
          <p:nvPr>
            <p:ph type="title" orient="vert"/>
          </p:nvPr>
        </p:nvSpPr>
        <p:spPr>
          <a:xfrm>
            <a:off x="6543675" y="273844"/>
            <a:ext cx="1971675" cy="4358879"/>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407889E2-B4DC-E180-79D9-5C75736E81A3}"/>
              </a:ext>
            </a:extLst>
          </p:cNvPr>
          <p:cNvSpPr>
            <a:spLocks noGrp="1"/>
          </p:cNvSpPr>
          <p:nvPr>
            <p:ph type="body" orient="vert" idx="1"/>
          </p:nvPr>
        </p:nvSpPr>
        <p:spPr>
          <a:xfrm>
            <a:off x="628650" y="273844"/>
            <a:ext cx="5800725" cy="435887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03F502B-EA37-3A84-5E13-BF116AB074BD}"/>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5" name="Footer Placeholder 4">
            <a:extLst>
              <a:ext uri="{FF2B5EF4-FFF2-40B4-BE49-F238E27FC236}">
                <a16:creationId xmlns:a16="http://schemas.microsoft.com/office/drawing/2014/main" id="{C60768CB-8700-5B6F-8EF2-02B7FEB432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F1AF4E-B0C8-8EAE-33DB-C7D3B060099E}"/>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1095418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1" hasCustomPrompt="1"/>
          </p:nvPr>
        </p:nvSpPr>
        <p:spPr>
          <a:xfrm>
            <a:off x="256494" y="2494609"/>
            <a:ext cx="7787252" cy="1234730"/>
          </a:xfrm>
        </p:spPr>
        <p:txBody>
          <a:bodyPr anchor="b">
            <a:normAutofit/>
          </a:bodyPr>
          <a:lstStyle>
            <a:lvl1pPr marL="0" indent="0">
              <a:buNone/>
              <a:defRPr sz="3200" b="1" baseline="0">
                <a:solidFill>
                  <a:schemeClr val="bg1"/>
                </a:solidFill>
              </a:defRPr>
            </a:lvl1pPr>
          </a:lstStyle>
          <a:p>
            <a:pPr lvl="0"/>
            <a:r>
              <a:rPr lang="en-US" dirty="0"/>
              <a:t>Title style (only changes made to the parent slide will be reflected in the app)</a:t>
            </a:r>
          </a:p>
        </p:txBody>
      </p:sp>
      <p:sp>
        <p:nvSpPr>
          <p:cNvPr id="3" name="Text Placeholder 2"/>
          <p:cNvSpPr>
            <a:spLocks noGrp="1"/>
          </p:cNvSpPr>
          <p:nvPr>
            <p:ph type="body" sz="quarter" idx="12" hasCustomPrompt="1"/>
          </p:nvPr>
        </p:nvSpPr>
        <p:spPr>
          <a:xfrm>
            <a:off x="266162" y="3729038"/>
            <a:ext cx="2938463" cy="385762"/>
          </a:xfrm>
        </p:spPr>
        <p:txBody>
          <a:bodyPr>
            <a:normAutofit/>
          </a:bodyPr>
          <a:lstStyle>
            <a:lvl1pPr>
              <a:defRPr sz="1200" baseline="0">
                <a:solidFill>
                  <a:schemeClr val="bg1"/>
                </a:solidFill>
              </a:defRPr>
            </a:lvl1pPr>
          </a:lstStyle>
          <a:p>
            <a:pPr lvl="0"/>
            <a:r>
              <a:rPr lang="en-US" dirty="0"/>
              <a:t>Title slide subtitle style</a:t>
            </a:r>
          </a:p>
        </p:txBody>
      </p:sp>
      <p:sp>
        <p:nvSpPr>
          <p:cNvPr id="5" name="Subtitle 1">
            <a:extLst>
              <a:ext uri="{FF2B5EF4-FFF2-40B4-BE49-F238E27FC236}">
                <a16:creationId xmlns:a16="http://schemas.microsoft.com/office/drawing/2014/main" id="{B397FB30-D0E6-47F8-D354-616B0E20A00C}"/>
              </a:ext>
            </a:extLst>
          </p:cNvPr>
          <p:cNvSpPr txBox="1">
            <a:spLocks/>
          </p:cNvSpPr>
          <p:nvPr userDrawn="1"/>
        </p:nvSpPr>
        <p:spPr>
          <a:xfrm>
            <a:off x="3389891" y="4862023"/>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FFFFFF"/>
                </a:solidFill>
                <a:latin typeface="Helvetica Neue"/>
                <a:cs typeface="Helvetica Neue"/>
              </a:rPr>
              <a:t>Powered by</a:t>
            </a:r>
          </a:p>
        </p:txBody>
      </p:sp>
      <p:pic>
        <p:nvPicPr>
          <p:cNvPr id="6" name="Picture 5">
            <a:extLst>
              <a:ext uri="{FF2B5EF4-FFF2-40B4-BE49-F238E27FC236}">
                <a16:creationId xmlns:a16="http://schemas.microsoft.com/office/drawing/2014/main" id="{664C1F35-7934-3723-FBBD-74C99BCA9C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56014" y="4791407"/>
            <a:ext cx="1381743" cy="336541"/>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sponse Summary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B593F9-7B30-274B-BFFF-492683631E49}" type="slidenum">
              <a:rPr lang="en-US" smtClean="0"/>
              <a:t>‹#›</a:t>
            </a:fld>
            <a:endParaRPr lang="en-US"/>
          </a:p>
        </p:txBody>
      </p:sp>
      <p:sp>
        <p:nvSpPr>
          <p:cNvPr id="13" name="Text Placeholder 12"/>
          <p:cNvSpPr>
            <a:spLocks noGrp="1"/>
          </p:cNvSpPr>
          <p:nvPr>
            <p:ph type="body" sz="quarter" idx="13" hasCustomPrompt="1"/>
          </p:nvPr>
        </p:nvSpPr>
        <p:spPr>
          <a:xfrm>
            <a:off x="211403" y="3639393"/>
            <a:ext cx="4576388" cy="350837"/>
          </a:xfrm>
        </p:spPr>
        <p:txBody>
          <a:bodyPr/>
          <a:lstStyle>
            <a:lvl1pPr>
              <a:defRPr b="0"/>
            </a:lvl1pPr>
          </a:lstStyle>
          <a:p>
            <a:pPr lvl="0"/>
            <a:r>
              <a:rPr lang="en-US" dirty="0"/>
              <a:t>Master text style</a:t>
            </a:r>
          </a:p>
        </p:txBody>
      </p:sp>
      <p:sp>
        <p:nvSpPr>
          <p:cNvPr id="17" name="Title 16"/>
          <p:cNvSpPr>
            <a:spLocks noGrp="1"/>
          </p:cNvSpPr>
          <p:nvPr>
            <p:ph type="title" hasCustomPrompt="1"/>
          </p:nvPr>
        </p:nvSpPr>
        <p:spPr>
          <a:xfrm>
            <a:off x="204788" y="2334751"/>
            <a:ext cx="8229600" cy="857250"/>
          </a:xfrm>
        </p:spPr>
        <p:txBody>
          <a:bodyPr/>
          <a:lstStyle/>
          <a:p>
            <a:r>
              <a:rPr lang="en-US" dirty="0"/>
              <a:t>Master title style (only changes made to the parent slide will be reflected in the app)</a:t>
            </a:r>
          </a:p>
        </p:txBody>
      </p:sp>
      <p:sp>
        <p:nvSpPr>
          <p:cNvPr id="16" name="Text Placeholder 5"/>
          <p:cNvSpPr>
            <a:spLocks noGrp="1"/>
          </p:cNvSpPr>
          <p:nvPr>
            <p:ph type="body" sz="quarter" idx="17" hasCustomPrompt="1"/>
          </p:nvPr>
        </p:nvSpPr>
        <p:spPr>
          <a:xfrm>
            <a:off x="204788" y="3158633"/>
            <a:ext cx="3859212" cy="280987"/>
          </a:xfrm>
        </p:spPr>
        <p:txBody>
          <a:bodyPr/>
          <a:lstStyle>
            <a:lvl2pPr marL="4763" indent="0">
              <a:buNone/>
              <a:defRPr sz="1600">
                <a:solidFill>
                  <a:schemeClr val="bg1">
                    <a:lumMod val="50000"/>
                  </a:schemeClr>
                </a:solidFill>
                <a:latin typeface="Arial"/>
                <a:cs typeface="Arial"/>
              </a:defRPr>
            </a:lvl2pPr>
          </a:lstStyle>
          <a:p>
            <a:pPr lvl="1"/>
            <a:r>
              <a:rPr lang="en-US" dirty="0"/>
              <a:t>Total Responses style</a:t>
            </a:r>
          </a:p>
        </p:txBody>
      </p:sp>
      <p:sp>
        <p:nvSpPr>
          <p:cNvPr id="7" name="Text Placeholder 12"/>
          <p:cNvSpPr>
            <a:spLocks noGrp="1"/>
          </p:cNvSpPr>
          <p:nvPr>
            <p:ph type="body" sz="quarter" idx="18" hasCustomPrompt="1"/>
          </p:nvPr>
        </p:nvSpPr>
        <p:spPr>
          <a:xfrm>
            <a:off x="211403" y="4047840"/>
            <a:ext cx="4576388" cy="350837"/>
          </a:xfrm>
        </p:spPr>
        <p:txBody>
          <a:bodyPr/>
          <a:lstStyle>
            <a:lvl1pPr>
              <a:defRPr b="0"/>
            </a:lvl1pPr>
          </a:lstStyle>
          <a:p>
            <a:pPr lvl="0"/>
            <a:r>
              <a:rPr lang="en-US" dirty="0"/>
              <a:t>Master text style</a:t>
            </a:r>
          </a:p>
        </p:txBody>
      </p:sp>
      <p:sp>
        <p:nvSpPr>
          <p:cNvPr id="8" name="Footer Placeholder 3">
            <a:extLst>
              <a:ext uri="{FF2B5EF4-FFF2-40B4-BE49-F238E27FC236}">
                <a16:creationId xmlns:a16="http://schemas.microsoft.com/office/drawing/2014/main" id="{CDF05C82-1244-9CA3-984A-2EEF32F7964F}"/>
              </a:ext>
            </a:extLst>
          </p:cNvPr>
          <p:cNvSpPr>
            <a:spLocks noGrp="1"/>
          </p:cNvSpPr>
          <p:nvPr>
            <p:ph type="ftr" sz="quarter" idx="3"/>
          </p:nvPr>
        </p:nvSpPr>
        <p:spPr>
          <a:xfrm>
            <a:off x="2057400" y="4811867"/>
            <a:ext cx="6306014"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9" name="Subtitle 1">
            <a:extLst>
              <a:ext uri="{FF2B5EF4-FFF2-40B4-BE49-F238E27FC236}">
                <a16:creationId xmlns:a16="http://schemas.microsoft.com/office/drawing/2014/main" id="{95CE0200-F192-0824-3C26-E467CCA0AF48}"/>
              </a:ext>
            </a:extLst>
          </p:cNvPr>
          <p:cNvSpPr txBox="1">
            <a:spLocks/>
          </p:cNvSpPr>
          <p:nvPr userDrawn="1"/>
        </p:nvSpPr>
        <p:spPr>
          <a:xfrm>
            <a:off x="44110"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10" name="Picture 9">
            <a:extLst>
              <a:ext uri="{FF2B5EF4-FFF2-40B4-BE49-F238E27FC236}">
                <a16:creationId xmlns:a16="http://schemas.microsoft.com/office/drawing/2014/main" id="{EEAE7EF1-F906-EB3F-7B2E-99EE2BAA376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610" y="4835992"/>
            <a:ext cx="1213734" cy="295620"/>
          </a:xfrm>
          <a:prstGeom prst="rect">
            <a:avLst/>
          </a:prstGeom>
        </p:spPr>
      </p:pic>
    </p:spTree>
    <p:extLst>
      <p:ext uri="{BB962C8B-B14F-4D97-AF65-F5344CB8AC3E}">
        <p14:creationId xmlns:p14="http://schemas.microsoft.com/office/powerpoint/2010/main" val="296483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5136" y="80645"/>
            <a:ext cx="8229600" cy="581143"/>
          </a:xfrm>
        </p:spPr>
        <p:txBody>
          <a:bodyPr/>
          <a:lstStyle/>
          <a:p>
            <a:r>
              <a:rPr lang="en-US" dirty="0"/>
              <a:t>Master title style (only changes made to the parent slide will be reflected in the app)</a:t>
            </a:r>
          </a:p>
        </p:txBody>
      </p:sp>
      <p:sp>
        <p:nvSpPr>
          <p:cNvPr id="3" name="Content Placeholder 2"/>
          <p:cNvSpPr>
            <a:spLocks noGrp="1"/>
          </p:cNvSpPr>
          <p:nvPr>
            <p:ph idx="1" hasCustomPrompt="1"/>
          </p:nvPr>
        </p:nvSpPr>
        <p:spPr>
          <a:xfrm>
            <a:off x="122570" y="666350"/>
            <a:ext cx="5332506" cy="249144"/>
          </a:xfrm>
        </p:spPr>
        <p:txBody>
          <a:bodyPr/>
          <a:lstStyle/>
          <a:p>
            <a:pPr lvl="0"/>
            <a:r>
              <a:rPr lang="en-US" dirty="0"/>
              <a:t>Master text style</a:t>
            </a:r>
          </a:p>
        </p:txBody>
      </p:sp>
      <p:sp>
        <p:nvSpPr>
          <p:cNvPr id="6" name="Slide Number Placeholder 5"/>
          <p:cNvSpPr>
            <a:spLocks noGrp="1"/>
          </p:cNvSpPr>
          <p:nvPr>
            <p:ph type="sldNum" sz="quarter" idx="12"/>
          </p:nvPr>
        </p:nvSpPr>
        <p:spPr/>
        <p:txBody>
          <a:bodyPr/>
          <a:lstStyle/>
          <a:p>
            <a:fld id="{A88B48FB-E956-2048-9E74-C69E7CAA26CC}" type="slidenum">
              <a:rPr lang="en-US" smtClean="0"/>
              <a:t>‹#›</a:t>
            </a:fld>
            <a:endParaRPr lang="en-US"/>
          </a:p>
        </p:txBody>
      </p:sp>
      <p:sp>
        <p:nvSpPr>
          <p:cNvPr id="5" name="Footer Placeholder 3">
            <a:extLst>
              <a:ext uri="{FF2B5EF4-FFF2-40B4-BE49-F238E27FC236}">
                <a16:creationId xmlns:a16="http://schemas.microsoft.com/office/drawing/2014/main" id="{9FE2B938-E785-E802-7A9A-5AD4FEF6088C}"/>
              </a:ext>
            </a:extLst>
          </p:cNvPr>
          <p:cNvSpPr>
            <a:spLocks noGrp="1"/>
          </p:cNvSpPr>
          <p:nvPr>
            <p:ph type="ftr" sz="quarter" idx="3"/>
          </p:nvPr>
        </p:nvSpPr>
        <p:spPr>
          <a:xfrm>
            <a:off x="2093976" y="4811867"/>
            <a:ext cx="6302798"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7" name="Subtitle 1">
            <a:extLst>
              <a:ext uri="{FF2B5EF4-FFF2-40B4-BE49-F238E27FC236}">
                <a16:creationId xmlns:a16="http://schemas.microsoft.com/office/drawing/2014/main" id="{13756DC3-62A3-EAD0-0902-502D886CC750}"/>
              </a:ext>
            </a:extLst>
          </p:cNvPr>
          <p:cNvSpPr txBox="1">
            <a:spLocks/>
          </p:cNvSpPr>
          <p:nvPr userDrawn="1"/>
        </p:nvSpPr>
        <p:spPr>
          <a:xfrm>
            <a:off x="44110"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8" name="Picture 7">
            <a:extLst>
              <a:ext uri="{FF2B5EF4-FFF2-40B4-BE49-F238E27FC236}">
                <a16:creationId xmlns:a16="http://schemas.microsoft.com/office/drawing/2014/main" id="{91750C52-00F9-42B7-9AC0-F5417C88D4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610" y="4835992"/>
            <a:ext cx="1213734" cy="295620"/>
          </a:xfrm>
          <a:prstGeom prst="rect">
            <a:avLst/>
          </a:prstGeom>
        </p:spPr>
      </p:pic>
    </p:spTree>
    <p:extLst>
      <p:ext uri="{BB962C8B-B14F-4D97-AF65-F5344CB8AC3E}">
        <p14:creationId xmlns:p14="http://schemas.microsoft.com/office/powerpoint/2010/main" val="2162240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5D626-BD11-D52D-94E6-E2B83D15D815}"/>
              </a:ext>
            </a:extLst>
          </p:cNvPr>
          <p:cNvSpPr>
            <a:spLocks noGrp="1"/>
          </p:cNvSpPr>
          <p:nvPr>
            <p:ph type="ctrTitle"/>
          </p:nvPr>
        </p:nvSpPr>
        <p:spPr>
          <a:xfrm>
            <a:off x="1143000" y="841772"/>
            <a:ext cx="6858000" cy="1790700"/>
          </a:xfrm>
        </p:spPr>
        <p:txBody>
          <a:bodyPr anchor="b"/>
          <a:lstStyle>
            <a:lvl1pPr algn="ctr">
              <a:defRPr sz="4500"/>
            </a:lvl1pPr>
          </a:lstStyle>
          <a:p>
            <a:r>
              <a:rPr lang="en-GB"/>
              <a:t>Click to edit Master title style</a:t>
            </a:r>
          </a:p>
        </p:txBody>
      </p:sp>
      <p:sp>
        <p:nvSpPr>
          <p:cNvPr id="3" name="Subtitle 2">
            <a:extLst>
              <a:ext uri="{FF2B5EF4-FFF2-40B4-BE49-F238E27FC236}">
                <a16:creationId xmlns:a16="http://schemas.microsoft.com/office/drawing/2014/main" id="{4909812A-7E87-D18B-A2AF-42736EB8820E}"/>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p>
        </p:txBody>
      </p:sp>
      <p:sp>
        <p:nvSpPr>
          <p:cNvPr id="4" name="Date Placeholder 3">
            <a:extLst>
              <a:ext uri="{FF2B5EF4-FFF2-40B4-BE49-F238E27FC236}">
                <a16:creationId xmlns:a16="http://schemas.microsoft.com/office/drawing/2014/main" id="{B1D3E823-6882-CA64-4DBD-C4134A6D2E5A}"/>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5" name="Footer Placeholder 4">
            <a:extLst>
              <a:ext uri="{FF2B5EF4-FFF2-40B4-BE49-F238E27FC236}">
                <a16:creationId xmlns:a16="http://schemas.microsoft.com/office/drawing/2014/main" id="{B699C4C3-78B4-F855-BF7C-529A9C0891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E2D830-9125-0CC1-5874-978A7B6C3813}"/>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1688673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4B6AA-C6D2-C540-A9E6-C2CF6711759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8578ABE-1952-50CE-0CC2-18295D7AADA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4537336-E1BA-3CF8-4EF1-F0AA1F9CA239}"/>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5" name="Footer Placeholder 4">
            <a:extLst>
              <a:ext uri="{FF2B5EF4-FFF2-40B4-BE49-F238E27FC236}">
                <a16:creationId xmlns:a16="http://schemas.microsoft.com/office/drawing/2014/main" id="{308202BF-A484-4EFE-760F-0C0DDEDBE5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356CBE-6186-9417-DA38-076BC3CD835F}"/>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3534855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1DC75-DCFE-D2DD-F58F-25E346117DCA}"/>
              </a:ext>
            </a:extLst>
          </p:cNvPr>
          <p:cNvSpPr>
            <a:spLocks noGrp="1"/>
          </p:cNvSpPr>
          <p:nvPr>
            <p:ph type="title"/>
          </p:nvPr>
        </p:nvSpPr>
        <p:spPr>
          <a:xfrm>
            <a:off x="623888" y="1282304"/>
            <a:ext cx="7886700" cy="2139553"/>
          </a:xfrm>
        </p:spPr>
        <p:txBody>
          <a:bodyPr anchor="b"/>
          <a:lstStyle>
            <a:lvl1pPr>
              <a:defRPr sz="4500"/>
            </a:lvl1pPr>
          </a:lstStyle>
          <a:p>
            <a:r>
              <a:rPr lang="en-GB"/>
              <a:t>Click to edit Master title style</a:t>
            </a:r>
          </a:p>
        </p:txBody>
      </p:sp>
      <p:sp>
        <p:nvSpPr>
          <p:cNvPr id="3" name="Text Placeholder 2">
            <a:extLst>
              <a:ext uri="{FF2B5EF4-FFF2-40B4-BE49-F238E27FC236}">
                <a16:creationId xmlns:a16="http://schemas.microsoft.com/office/drawing/2014/main" id="{3F57F295-F38A-19D0-5CC1-3ACCBA2CEF3F}"/>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7D6951D-81B8-8726-04BE-B13B6F9F016F}"/>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5" name="Footer Placeholder 4">
            <a:extLst>
              <a:ext uri="{FF2B5EF4-FFF2-40B4-BE49-F238E27FC236}">
                <a16:creationId xmlns:a16="http://schemas.microsoft.com/office/drawing/2014/main" id="{AA2B1C55-42F7-5360-2BB7-0A885152E8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3BEEAF-B9B6-7627-B3F5-61C1006BC2BE}"/>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305872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B66B9-4325-4367-41B3-5D5FC5E8F5F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DC549D2-2201-ADC7-EBBB-E7484ED8E069}"/>
              </a:ext>
            </a:extLst>
          </p:cNvPr>
          <p:cNvSpPr>
            <a:spLocks noGrp="1"/>
          </p:cNvSpPr>
          <p:nvPr>
            <p:ph sz="half" idx="1"/>
          </p:nvPr>
        </p:nvSpPr>
        <p:spPr>
          <a:xfrm>
            <a:off x="628650" y="1369219"/>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95A5C373-C6A9-266D-6972-E246874CDD31}"/>
              </a:ext>
            </a:extLst>
          </p:cNvPr>
          <p:cNvSpPr>
            <a:spLocks noGrp="1"/>
          </p:cNvSpPr>
          <p:nvPr>
            <p:ph sz="half" idx="2"/>
          </p:nvPr>
        </p:nvSpPr>
        <p:spPr>
          <a:xfrm>
            <a:off x="4629150" y="1369219"/>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6993273-2283-7114-4B34-61E09357486A}"/>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6" name="Footer Placeholder 5">
            <a:extLst>
              <a:ext uri="{FF2B5EF4-FFF2-40B4-BE49-F238E27FC236}">
                <a16:creationId xmlns:a16="http://schemas.microsoft.com/office/drawing/2014/main" id="{B09D192C-9C8B-E0B2-57DA-CE3CCD7C10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33C4A0-DEBD-0FD7-123C-CFDC4F40E29F}"/>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55040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A368B-C093-8E95-52B9-E02436C154E7}"/>
              </a:ext>
            </a:extLst>
          </p:cNvPr>
          <p:cNvSpPr>
            <a:spLocks noGrp="1"/>
          </p:cNvSpPr>
          <p:nvPr>
            <p:ph type="title"/>
          </p:nvPr>
        </p:nvSpPr>
        <p:spPr>
          <a:xfrm>
            <a:off x="629841" y="273844"/>
            <a:ext cx="7886700" cy="994172"/>
          </a:xfrm>
        </p:spPr>
        <p:txBody>
          <a:bodyPr/>
          <a:lstStyle/>
          <a:p>
            <a:r>
              <a:rPr lang="en-GB"/>
              <a:t>Click to edit Master title style</a:t>
            </a:r>
          </a:p>
        </p:txBody>
      </p:sp>
      <p:sp>
        <p:nvSpPr>
          <p:cNvPr id="3" name="Text Placeholder 2">
            <a:extLst>
              <a:ext uri="{FF2B5EF4-FFF2-40B4-BE49-F238E27FC236}">
                <a16:creationId xmlns:a16="http://schemas.microsoft.com/office/drawing/2014/main" id="{67243820-3BDA-6126-0458-552A015B67FA}"/>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1167173F-75F0-C56A-6D02-66F0A7EBB4E5}"/>
              </a:ext>
            </a:extLst>
          </p:cNvPr>
          <p:cNvSpPr>
            <a:spLocks noGrp="1"/>
          </p:cNvSpPr>
          <p:nvPr>
            <p:ph sz="half" idx="2"/>
          </p:nvPr>
        </p:nvSpPr>
        <p:spPr>
          <a:xfrm>
            <a:off x="629842" y="1878806"/>
            <a:ext cx="3868340"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D684501-D00F-01C1-805B-E306F9C15D17}"/>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2A5A7D9D-3E04-49E7-24A7-428A20164B05}"/>
              </a:ext>
            </a:extLst>
          </p:cNvPr>
          <p:cNvSpPr>
            <a:spLocks noGrp="1"/>
          </p:cNvSpPr>
          <p:nvPr>
            <p:ph sz="quarter" idx="4"/>
          </p:nvPr>
        </p:nvSpPr>
        <p:spPr>
          <a:xfrm>
            <a:off x="4629150" y="1878806"/>
            <a:ext cx="3887391"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A52AB727-BB6A-DC25-3D96-E09CA5465921}"/>
              </a:ext>
            </a:extLst>
          </p:cNvPr>
          <p:cNvSpPr>
            <a:spLocks noGrp="1"/>
          </p:cNvSpPr>
          <p:nvPr>
            <p:ph type="dt" sz="half" idx="10"/>
          </p:nvPr>
        </p:nvSpPr>
        <p:spPr/>
        <p:txBody>
          <a:bodyPr/>
          <a:lstStyle/>
          <a:p>
            <a:fld id="{429C0592-0A35-4141-89CE-423F6B5505E2}" type="datetimeFigureOut">
              <a:rPr lang="en-GB" smtClean="0"/>
              <a:t>16/12/2025</a:t>
            </a:fld>
            <a:endParaRPr lang="en-GB"/>
          </a:p>
        </p:txBody>
      </p:sp>
      <p:sp>
        <p:nvSpPr>
          <p:cNvPr id="8" name="Footer Placeholder 7">
            <a:extLst>
              <a:ext uri="{FF2B5EF4-FFF2-40B4-BE49-F238E27FC236}">
                <a16:creationId xmlns:a16="http://schemas.microsoft.com/office/drawing/2014/main" id="{CFF4D9D5-D2C1-ED2F-1188-603C4B9E9C2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E464A71-CC0C-113B-11A7-9510709F3091}"/>
              </a:ext>
            </a:extLst>
          </p:cNvPr>
          <p:cNvSpPr>
            <a:spLocks noGrp="1"/>
          </p:cNvSpPr>
          <p:nvPr>
            <p:ph type="sldNum" sz="quarter" idx="12"/>
          </p:nvPr>
        </p:nvSpPr>
        <p:spPr/>
        <p:txBody>
          <a:bodyPr/>
          <a:lstStyle/>
          <a:p>
            <a:fld id="{FD5B722E-8AA0-CC45-8975-CFBDC12BBCAB}" type="slidenum">
              <a:rPr lang="en-GB" smtClean="0"/>
              <a:t>‹#›</a:t>
            </a:fld>
            <a:endParaRPr lang="en-GB"/>
          </a:p>
        </p:txBody>
      </p:sp>
    </p:spTree>
    <p:extLst>
      <p:ext uri="{BB962C8B-B14F-4D97-AF65-F5344CB8AC3E}">
        <p14:creationId xmlns:p14="http://schemas.microsoft.com/office/powerpoint/2010/main" val="41361870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5136" y="270516"/>
            <a:ext cx="8229600" cy="39127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22570" y="666350"/>
            <a:ext cx="5332506" cy="249144"/>
          </a:xfrm>
          <a:prstGeom prst="rect">
            <a:avLst/>
          </a:prstGeom>
        </p:spPr>
        <p:txBody>
          <a:bodyPr vert="horz" lIns="91440" tIns="45720" rIns="91440" bIns="45720" rtlCol="0">
            <a:normAutofit/>
          </a:bodyPr>
          <a:lstStyle/>
          <a:p>
            <a:pPr lvl="0"/>
            <a:r>
              <a:rPr lang="en-US" dirty="0"/>
              <a:t>Click to edit Master text styles</a:t>
            </a:r>
          </a:p>
        </p:txBody>
      </p:sp>
      <p:sp>
        <p:nvSpPr>
          <p:cNvPr id="6" name="Slide Number Placeholder 5"/>
          <p:cNvSpPr>
            <a:spLocks noGrp="1"/>
          </p:cNvSpPr>
          <p:nvPr>
            <p:ph type="sldNum" sz="quarter" idx="4"/>
          </p:nvPr>
        </p:nvSpPr>
        <p:spPr>
          <a:xfrm>
            <a:off x="8367076" y="4815076"/>
            <a:ext cx="626035" cy="274637"/>
          </a:xfrm>
          <a:prstGeom prst="rect">
            <a:avLst/>
          </a:prstGeom>
        </p:spPr>
        <p:txBody>
          <a:bodyPr vert="horz" lIns="91440" tIns="45720" rIns="91440" bIns="45720" rtlCol="0" anchor="ctr"/>
          <a:lstStyle>
            <a:lvl1pPr algn="r">
              <a:defRPr sz="1000">
                <a:solidFill>
                  <a:schemeClr val="tx2">
                    <a:lumMod val="60000"/>
                    <a:lumOff val="40000"/>
                  </a:schemeClr>
                </a:solidFill>
                <a:latin typeface="Arial"/>
                <a:cs typeface="Arial"/>
              </a:defRPr>
            </a:lvl1pPr>
          </a:lstStyle>
          <a:p>
            <a:fld id="{A88B48FB-E956-2048-9E74-C69E7CAA26CC}" type="slidenum">
              <a:rPr lang="en-US" smtClean="0"/>
              <a:pPr/>
              <a:t>‹#›</a:t>
            </a:fld>
            <a:endParaRPr lang="en-US" dirty="0"/>
          </a:p>
        </p:txBody>
      </p:sp>
      <p:sp>
        <p:nvSpPr>
          <p:cNvPr id="4" name="Footer Placeholder 3">
            <a:extLst>
              <a:ext uri="{FF2B5EF4-FFF2-40B4-BE49-F238E27FC236}">
                <a16:creationId xmlns:a16="http://schemas.microsoft.com/office/drawing/2014/main" id="{C67FE218-D8C1-4598-C115-912209DA107F}"/>
              </a:ext>
            </a:extLst>
          </p:cNvPr>
          <p:cNvSpPr>
            <a:spLocks noGrp="1"/>
          </p:cNvSpPr>
          <p:nvPr>
            <p:ph type="ftr" sz="quarter" idx="3"/>
          </p:nvPr>
        </p:nvSpPr>
        <p:spPr>
          <a:xfrm>
            <a:off x="2058920" y="4811866"/>
            <a:ext cx="6380992" cy="274637"/>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Tree>
    <p:extLst>
      <p:ext uri="{BB962C8B-B14F-4D97-AF65-F5344CB8AC3E}">
        <p14:creationId xmlns:p14="http://schemas.microsoft.com/office/powerpoint/2010/main" val="594875503"/>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71" r:id="rId3"/>
    <p:sldLayoutId id="2147483675" r:id="rId4"/>
  </p:sldLayoutIdLst>
  <p:hf hdr="0" dt="0"/>
  <p:txStyles>
    <p:titleStyle>
      <a:lvl1pPr algn="l" defTabSz="457200" rtl="0" eaLnBrk="1" latinLnBrk="0" hangingPunct="1">
        <a:spcBef>
          <a:spcPct val="0"/>
        </a:spcBef>
        <a:buNone/>
        <a:defRPr sz="1800" b="1" kern="1200">
          <a:solidFill>
            <a:schemeClr val="tx1"/>
          </a:solidFill>
          <a:latin typeface="Arial"/>
          <a:ea typeface="+mj-ea"/>
          <a:cs typeface="Arial"/>
        </a:defRPr>
      </a:lvl1pPr>
    </p:titleStyle>
    <p:bodyStyle>
      <a:lvl1pPr marL="0" indent="0" algn="l" defTabSz="457200" rtl="0" eaLnBrk="1" latinLnBrk="0" hangingPunct="1">
        <a:spcBef>
          <a:spcPct val="20000"/>
        </a:spcBef>
        <a:buFont typeface="Arial"/>
        <a:buNone/>
        <a:defRPr sz="1000" kern="1200">
          <a:solidFill>
            <a:schemeClr val="bg1">
              <a:lumMod val="50000"/>
            </a:schemeClr>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0C525F-1537-D9DD-F675-EF91DF4F9204}"/>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C71B788-D0B6-CE43-BD6A-E9C3CBBE9EDA}"/>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C79A066-FB83-A7B5-AFC6-488CFC9E4E7F}"/>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429C0592-0A35-4141-89CE-423F6B5505E2}" type="datetimeFigureOut">
              <a:rPr lang="en-GB" smtClean="0"/>
              <a:t>16/12/2025</a:t>
            </a:fld>
            <a:endParaRPr lang="en-GB"/>
          </a:p>
        </p:txBody>
      </p:sp>
      <p:sp>
        <p:nvSpPr>
          <p:cNvPr id="5" name="Footer Placeholder 4">
            <a:extLst>
              <a:ext uri="{FF2B5EF4-FFF2-40B4-BE49-F238E27FC236}">
                <a16:creationId xmlns:a16="http://schemas.microsoft.com/office/drawing/2014/main" id="{B4AB89D4-1540-F12F-79A0-6A558AE3ED0A}"/>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16003F6-6E47-E71B-4818-7CBD44547480}"/>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FD5B722E-8AA0-CC45-8975-CFBDC12BBCAB}" type="slidenum">
              <a:rPr lang="en-GB" smtClean="0"/>
              <a:t>‹#›</a:t>
            </a:fld>
            <a:endParaRPr lang="en-GB"/>
          </a:p>
        </p:txBody>
      </p:sp>
    </p:spTree>
    <p:extLst>
      <p:ext uri="{BB962C8B-B14F-4D97-AF65-F5344CB8AC3E}">
        <p14:creationId xmlns:p14="http://schemas.microsoft.com/office/powerpoint/2010/main" val="4282098956"/>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rtl="0"/>
            <a:endParaRPr lang="en-US" sz="1350" kern="1200">
              <a:solidFill>
                <a:prstClr val="white"/>
              </a:solidFill>
              <a:latin typeface="Calibri" panose="020F0502020204030204"/>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rtl="0"/>
            <a:endParaRPr lang="en-US" sz="1350" kern="1200" dirty="0">
              <a:solidFill>
                <a:prstClr val="white"/>
              </a:solidFill>
              <a:latin typeface="Calibri" panose="020F0502020204030204"/>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rtl="0"/>
            <a:endParaRPr lang="en-US" sz="1350" kern="1200">
              <a:solidFill>
                <a:prstClr val="white"/>
              </a:solidFill>
              <a:latin typeface="Calibri" panose="020F0502020204030204"/>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3115881" y="673652"/>
            <a:ext cx="2912238" cy="2912238"/>
          </a:xfrm>
        </p:spPr>
      </p:pic>
      <p:sp>
        <p:nvSpPr>
          <p:cNvPr id="2" name="TextBox 1">
            <a:extLst>
              <a:ext uri="{FF2B5EF4-FFF2-40B4-BE49-F238E27FC236}">
                <a16:creationId xmlns:a16="http://schemas.microsoft.com/office/drawing/2014/main" id="{A1EBD41E-7A67-B67D-B8D6-3C16F8D8A74B}"/>
              </a:ext>
            </a:extLst>
          </p:cNvPr>
          <p:cNvSpPr txBox="1"/>
          <p:nvPr/>
        </p:nvSpPr>
        <p:spPr>
          <a:xfrm>
            <a:off x="2974126" y="3720353"/>
            <a:ext cx="3195748" cy="646331"/>
          </a:xfrm>
          <a:prstGeom prst="rect">
            <a:avLst/>
          </a:prstGeom>
          <a:noFill/>
        </p:spPr>
        <p:txBody>
          <a:bodyPr wrap="square" rtlCol="0">
            <a:spAutoFit/>
          </a:bodyPr>
          <a:lstStyle/>
          <a:p>
            <a:pPr algn="ctr"/>
            <a:r>
              <a:rPr lang="en-GB" dirty="0">
                <a:latin typeface="Gill Sans MT" panose="020B0502020104020203" pitchFamily="34" charset="77"/>
              </a:rPr>
              <a:t>Family Feedback </a:t>
            </a:r>
          </a:p>
          <a:p>
            <a:pPr algn="ctr"/>
            <a:r>
              <a:rPr lang="en-GB" dirty="0">
                <a:latin typeface="Gill Sans MT" panose="020B0502020104020203" pitchFamily="34" charset="77"/>
              </a:rPr>
              <a:t>Academic Year 2024 - 2025</a:t>
            </a:r>
          </a:p>
        </p:txBody>
      </p:sp>
    </p:spTree>
    <p:extLst>
      <p:ext uri="{BB962C8B-B14F-4D97-AF65-F5344CB8AC3E}">
        <p14:creationId xmlns:p14="http://schemas.microsoft.com/office/powerpoint/2010/main" val="130046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540770" y="523585"/>
            <a:ext cx="5439272" cy="328062"/>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The Lighthouse </a:t>
            </a:r>
          </a:p>
        </p:txBody>
      </p:sp>
      <p:sp>
        <p:nvSpPr>
          <p:cNvPr id="2" name="TextBox 1">
            <a:extLst>
              <a:ext uri="{FF2B5EF4-FFF2-40B4-BE49-F238E27FC236}">
                <a16:creationId xmlns:a16="http://schemas.microsoft.com/office/drawing/2014/main" id="{8910541E-C36C-8B2D-2988-556AB2FE90D0}"/>
              </a:ext>
            </a:extLst>
          </p:cNvPr>
          <p:cNvSpPr txBox="1"/>
          <p:nvPr/>
        </p:nvSpPr>
        <p:spPr>
          <a:xfrm>
            <a:off x="647429" y="954841"/>
            <a:ext cx="7019551" cy="304698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dirty="0">
                <a:latin typeface="Gill Sans MT" panose="020B0502020104020203" pitchFamily="34" charset="77"/>
              </a:rPr>
              <a:t>“</a:t>
            </a:r>
            <a:r>
              <a:rPr lang="en-GB" sz="1200" dirty="0" err="1">
                <a:latin typeface="Gill Sans MT" panose="020B0502020104020203" pitchFamily="34" charset="77"/>
              </a:rPr>
              <a:t>i</a:t>
            </a:r>
            <a:r>
              <a:rPr lang="en-GB" sz="1200" dirty="0">
                <a:latin typeface="Gill Sans MT" panose="020B0502020104020203" pitchFamily="34" charset="77"/>
              </a:rPr>
              <a:t> am finding dyslexia is just not cared about considering 10-15% country has it. school do a assessment and then us parents are told it don't count but pay 500 pounds and then it matters. sorry we are a low income family this is crazy. food or a document to support a child in education”</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lang="en-GB" sz="1200" dirty="0">
                <a:latin typeface="Gill Sans MT" panose="020B0502020104020203" pitchFamily="34" charset="77"/>
              </a:rPr>
              <a:t>“School and family completed online forms. Told no assessment needed. It’s very one way. We have other children diagnosed so think we know the signs. Just another gatekeeping exercise.”</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lang="en-GB" sz="1200" dirty="0">
                <a:latin typeface="Gill Sans MT" panose="020B0502020104020203" pitchFamily="34" charset="77"/>
              </a:rPr>
              <a:t>"Prescribing </a:t>
            </a:r>
            <a:r>
              <a:rPr lang="en-GB" sz="1200" dirty="0" err="1">
                <a:latin typeface="Gill Sans MT" panose="020B0502020104020203" pitchFamily="34" charset="77"/>
              </a:rPr>
              <a:t>adhd</a:t>
            </a:r>
            <a:r>
              <a:rPr lang="en-GB" sz="1200" dirty="0">
                <a:latin typeface="Gill Sans MT" panose="020B0502020104020203" pitchFamily="34" charset="77"/>
              </a:rPr>
              <a:t> medication on repeat via our go surgery.  We have received the letter to advise they will no longer do, sent via text and near impossible to see.  Opens up on the phone and challenging to transfer to something that means we can clearly read it with ease.</a:t>
            </a:r>
          </a:p>
          <a:p>
            <a:pPr marL="0" marR="0" lvl="0" indent="0" defTabSz="914400" eaLnBrk="1" fontAlgn="auto" latinLnBrk="0" hangingPunct="1">
              <a:lnSpc>
                <a:spcPct val="100000"/>
              </a:lnSpc>
              <a:spcBef>
                <a:spcPts val="0"/>
              </a:spcBef>
              <a:spcAft>
                <a:spcPts val="0"/>
              </a:spcAft>
              <a:buClrTx/>
              <a:buSzTx/>
              <a:buFontTx/>
              <a:buNone/>
              <a:tabLst/>
              <a:defRPr/>
            </a:pPr>
            <a:r>
              <a:rPr lang="en-GB" sz="1200" dirty="0">
                <a:latin typeface="Gill Sans MT" panose="020B0502020104020203" pitchFamily="34" charset="77"/>
              </a:rPr>
              <a:t>I have contacted the lighthouse but no response."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“RTC possibly being withdrawn and meds no longer prescribed by GP”</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“The waiting times, lack of coherent referral pathways and control exerted by unqualified elected councillors is leading to extreme failings which will have bad repercussions for years to come.”</a:t>
            </a:r>
          </a:p>
        </p:txBody>
      </p:sp>
    </p:spTree>
    <p:extLst>
      <p:ext uri="{BB962C8B-B14F-4D97-AF65-F5344CB8AC3E}">
        <p14:creationId xmlns:p14="http://schemas.microsoft.com/office/powerpoint/2010/main" val="4222929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621863" y="497628"/>
            <a:ext cx="5439272" cy="328844"/>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EHCPs</a:t>
            </a:r>
          </a:p>
        </p:txBody>
      </p:sp>
      <p:sp>
        <p:nvSpPr>
          <p:cNvPr id="2" name="TextBox 1">
            <a:extLst>
              <a:ext uri="{FF2B5EF4-FFF2-40B4-BE49-F238E27FC236}">
                <a16:creationId xmlns:a16="http://schemas.microsoft.com/office/drawing/2014/main" id="{F3F4AD34-2BE4-05EE-C89E-8CD5CBAB8D85}"/>
              </a:ext>
            </a:extLst>
          </p:cNvPr>
          <p:cNvSpPr txBox="1"/>
          <p:nvPr/>
        </p:nvSpPr>
        <p:spPr>
          <a:xfrm>
            <a:off x="621863" y="875953"/>
            <a:ext cx="6966004" cy="3139321"/>
          </a:xfrm>
          <a:prstGeom prst="rect">
            <a:avLst/>
          </a:prstGeom>
          <a:noFill/>
        </p:spPr>
        <p:txBody>
          <a:bodyPr wrap="square" rtlCol="0">
            <a:spAutoFit/>
          </a:bodyPr>
          <a:lstStyle/>
          <a:p>
            <a:pPr rtl="0"/>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“Our EHCP Caseworker said she didn't know what else to suggest about the issues we were having with school, and that we should change schools!”</a:t>
            </a:r>
          </a:p>
          <a:p>
            <a:pPr rtl="0"/>
            <a:endParaRPr lang="en-GB" sz="1100" dirty="0">
              <a:latin typeface="Gill Sans MT" panose="020B0502020104020203" pitchFamily="34" charset="77"/>
            </a:endParaRPr>
          </a:p>
          <a:p>
            <a:pPr rtl="0"/>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“The local authority have named a school who have stated they cannot meet need which goes against legal precedent.  This is being contested in the tribunal but again the local authority are not engaging at all with the EHCP tribunal, they do not follow court orders and deliberately use delaying tactics.  Its devastating for a family who adhere to every order.”</a:t>
            </a:r>
          </a:p>
          <a:p>
            <a:pPr rtl="0"/>
            <a:endParaRPr lang="en-GB" sz="1100" dirty="0">
              <a:latin typeface="Gill Sans MT" panose="020B0502020104020203" pitchFamily="34" charset="77"/>
            </a:endParaRPr>
          </a:p>
          <a:p>
            <a:pPr rtl="0"/>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a:t>
            </a:r>
            <a:r>
              <a:rPr kumimoji="0" lang="en-GB" sz="1100" b="0" i="0" u="none" strike="noStrike" kern="0" cap="none" spc="0" normalizeH="0" baseline="0" noProof="0" dirty="0" err="1">
                <a:ln>
                  <a:noFill/>
                </a:ln>
                <a:solidFill>
                  <a:sysClr val="windowText" lastClr="000000"/>
                </a:solidFill>
                <a:effectLst/>
                <a:uLnTx/>
                <a:uFillTx/>
                <a:latin typeface="Gill Sans MT" panose="020B0502020104020203" pitchFamily="34" charset="77"/>
              </a:rPr>
              <a:t>i</a:t>
            </a:r>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 </a:t>
            </a:r>
            <a:r>
              <a:rPr kumimoji="0" lang="en-GB" sz="1100" b="0" i="0" u="none" strike="noStrike" kern="0" cap="none" spc="0" normalizeH="0" baseline="0" noProof="0" dirty="0" err="1">
                <a:ln>
                  <a:noFill/>
                </a:ln>
                <a:solidFill>
                  <a:sysClr val="windowText" lastClr="000000"/>
                </a:solidFill>
                <a:effectLst/>
                <a:uLnTx/>
                <a:uFillTx/>
                <a:latin typeface="Gill Sans MT" panose="020B0502020104020203" pitchFamily="34" charset="77"/>
              </a:rPr>
              <a:t>emailled</a:t>
            </a:r>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 the EHCP Team in January 2025 and they have still not responded or replied and its nearly July 2025.”</a:t>
            </a:r>
          </a:p>
          <a:p>
            <a:pPr rtl="0"/>
            <a:endParaRPr lang="en-GB" sz="1100" dirty="0">
              <a:latin typeface="Gill Sans MT" panose="020B0502020104020203" pitchFamily="34" charset="77"/>
            </a:endParaRPr>
          </a:p>
          <a:p>
            <a:pPr rtl="0"/>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“we have not had an annual review for 3 years.  The last one is from 2022.”</a:t>
            </a:r>
          </a:p>
          <a:p>
            <a:pPr rtl="0"/>
            <a:endParaRPr lang="en-GB" sz="1100" dirty="0">
              <a:latin typeface="Gill Sans MT" panose="020B0502020104020203" pitchFamily="34" charset="77"/>
            </a:endParaRPr>
          </a:p>
          <a:p>
            <a:pPr rtl="0"/>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a:t>
            </a:r>
            <a:r>
              <a:rPr kumimoji="0" lang="en-GB" sz="1100" b="0" i="0" u="none" strike="noStrike" kern="0" cap="none" spc="0" normalizeH="0" baseline="0" noProof="0" dirty="0" err="1">
                <a:ln>
                  <a:noFill/>
                </a:ln>
                <a:solidFill>
                  <a:sysClr val="windowText" lastClr="000000"/>
                </a:solidFill>
                <a:effectLst/>
                <a:uLnTx/>
                <a:uFillTx/>
                <a:latin typeface="Gill Sans MT" panose="020B0502020104020203" pitchFamily="34" charset="77"/>
              </a:rPr>
              <a:t>Ehcp</a:t>
            </a:r>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 phase transfer finalised for reception in September, named mainstream despite them saying cannot meet need. Specialist hub also said cannot meet need. Special school can meet need but at capacity so they put him in mainstream. This is wrong on every level.  They should be ashamed.”</a:t>
            </a:r>
          </a:p>
          <a:p>
            <a:pPr rtl="0"/>
            <a:endPar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rtl="0"/>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a:t>
            </a:r>
            <a:r>
              <a:rPr kumimoji="0" lang="en-GB" sz="1100" b="0" i="0" u="none" strike="noStrike" kern="0" cap="none" spc="0" normalizeH="0" baseline="0" noProof="0" dirty="0" err="1">
                <a:ln>
                  <a:noFill/>
                </a:ln>
                <a:solidFill>
                  <a:sysClr val="windowText" lastClr="000000"/>
                </a:solidFill>
                <a:effectLst/>
                <a:uLnTx/>
                <a:uFillTx/>
                <a:latin typeface="Gill Sans MT" panose="020B0502020104020203" pitchFamily="34" charset="77"/>
              </a:rPr>
              <a:t>Ehcp</a:t>
            </a:r>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 coordinator left, no contact was made to notify us or a new coordinator provided.  Changed phone number so couldn't access </a:t>
            </a:r>
            <a:r>
              <a:rPr kumimoji="0" lang="en-GB" sz="1100" b="0" i="0" u="none" strike="noStrike" kern="0" cap="none" spc="0" normalizeH="0" baseline="0" noProof="0" dirty="0" err="1">
                <a:ln>
                  <a:noFill/>
                </a:ln>
                <a:solidFill>
                  <a:sysClr val="windowText" lastClr="000000"/>
                </a:solidFill>
                <a:effectLst/>
                <a:uLnTx/>
                <a:uFillTx/>
                <a:latin typeface="Gill Sans MT" panose="020B0502020104020203" pitchFamily="34" charset="77"/>
              </a:rPr>
              <a:t>ehcp</a:t>
            </a:r>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 hub. Email of coordinator who left is still active with no out of office or handover message.”</a:t>
            </a:r>
          </a:p>
        </p:txBody>
      </p:sp>
    </p:spTree>
    <p:extLst>
      <p:ext uri="{BB962C8B-B14F-4D97-AF65-F5344CB8AC3E}">
        <p14:creationId xmlns:p14="http://schemas.microsoft.com/office/powerpoint/2010/main" val="2381314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E36F70-2AD2-6555-D51F-16BF111DD2E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31B0B40-462C-515B-58F0-1A2BC826DD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261BB470-3695-B716-16BF-9AA57B240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5F165819-D969-E940-C00B-E3FF61F32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84BD6F52-EF73-D11B-B969-BEEBF47F6E6B}"/>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C3453088-A82C-5E34-E45C-B2C2F8983B34}"/>
              </a:ext>
            </a:extLst>
          </p:cNvPr>
          <p:cNvSpPr txBox="1">
            <a:spLocks/>
          </p:cNvSpPr>
          <p:nvPr/>
        </p:nvSpPr>
        <p:spPr>
          <a:xfrm>
            <a:off x="621863" y="497628"/>
            <a:ext cx="5439272" cy="328844"/>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EHCPs</a:t>
            </a:r>
          </a:p>
        </p:txBody>
      </p:sp>
      <p:sp>
        <p:nvSpPr>
          <p:cNvPr id="2" name="TextBox 1">
            <a:extLst>
              <a:ext uri="{FF2B5EF4-FFF2-40B4-BE49-F238E27FC236}">
                <a16:creationId xmlns:a16="http://schemas.microsoft.com/office/drawing/2014/main" id="{98FEA031-94D5-1CDF-DE38-F7AC0FAACA96}"/>
              </a:ext>
            </a:extLst>
          </p:cNvPr>
          <p:cNvSpPr txBox="1"/>
          <p:nvPr/>
        </p:nvSpPr>
        <p:spPr>
          <a:xfrm>
            <a:off x="621863" y="875953"/>
            <a:ext cx="7141572" cy="3323987"/>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"The annual review was late, given 2 days notice to attend with no professionals contacted. None of my views or my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childs</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were added, our case worker changed mid wag through the push for the late annual review and we weren't notified so continued to contact the previous one with no reply or advice who to contact instead.</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My child is contained to the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sen</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room unable to gain proper education because they state they can't without 1:1 however have an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ehc</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band 9 to fund this as stated in section f of the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ehc</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Senco</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has stopped responding to emails from myself and professionals asking for contact to discuss support needed.</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Another child has no plan for support at all despite multiple professionals advising this is needed, originally asked and discussed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adhd</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referral this took months after to be done and then an ASD referral was done instead. Whilst they received the diagnosis the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adhd</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referral is still needed and was agreed it would be done for both children in January yet still hasn't been even though they have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beeb</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advised by the lighthouse how crucial it is to get onto the list sooner rather than later and are keen to start the referrals for both my children but the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senco</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wont make contact back to discuss why this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hasnt</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been done still. Fidget toys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i</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provide are removed because they are used during lessons which means ""the child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isnt</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listening"" meaning my child is picking at themselves to the point of breaking skin and bleeding during lessons because they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dont</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have access to the fidget items they require. </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My youngest has missed out on a whole year of socializing, class trips and plays/performances that she could have easily taken part in with the right support, </a:t>
            </a:r>
            <a:r>
              <a:rPr kumimoji="0" lang="en-GB" sz="1050" b="0" i="0" u="none" strike="noStrike" kern="0" cap="none" spc="0" normalizeH="0" baseline="0" noProof="0" dirty="0" err="1">
                <a:ln>
                  <a:noFill/>
                </a:ln>
                <a:solidFill>
                  <a:sysClr val="windowText" lastClr="000000"/>
                </a:solidFill>
                <a:effectLst/>
                <a:uLnTx/>
                <a:uFillTx/>
                <a:latin typeface="Gill Sans MT" panose="020B0502020104020203" pitchFamily="34" charset="77"/>
              </a:rPr>
              <a:t>i</a:t>
            </a:r>
            <a:r>
              <a:rPr kumimoji="0" lang="en-GB" sz="1050" b="0" i="0" u="none" strike="noStrike" kern="0" cap="none" spc="0" normalizeH="0" baseline="0" noProof="0" dirty="0">
                <a:ln>
                  <a:noFill/>
                </a:ln>
                <a:solidFill>
                  <a:sysClr val="windowText" lastClr="000000"/>
                </a:solidFill>
                <a:effectLst/>
                <a:uLnTx/>
                <a:uFillTx/>
                <a:latin typeface="Gill Sans MT" panose="020B0502020104020203" pitchFamily="34" charset="77"/>
              </a:rPr>
              <a:t> feel like people see her diagnosis and the challenges she brings rather than her as a person and what she has to offer to the group."</a:t>
            </a:r>
          </a:p>
        </p:txBody>
      </p:sp>
    </p:spTree>
    <p:extLst>
      <p:ext uri="{BB962C8B-B14F-4D97-AF65-F5344CB8AC3E}">
        <p14:creationId xmlns:p14="http://schemas.microsoft.com/office/powerpoint/2010/main" val="1910323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39C265-06E6-A660-1AA1-7880411B61A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650EF8-5295-EEF0-98F2-56B5AE7853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8A0B1DC2-500A-033C-011C-FEF2168722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82838011-8B60-2669-D75C-0663EC479C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6CC9F3F0-08A6-8927-4C1B-16EFB7E87B5D}"/>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CA97D8FD-62AD-64C6-D521-79BCFFE04320}"/>
              </a:ext>
            </a:extLst>
          </p:cNvPr>
          <p:cNvSpPr txBox="1">
            <a:spLocks/>
          </p:cNvSpPr>
          <p:nvPr/>
        </p:nvSpPr>
        <p:spPr>
          <a:xfrm>
            <a:off x="621863" y="497628"/>
            <a:ext cx="5439272" cy="328844"/>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SEND Support</a:t>
            </a:r>
          </a:p>
        </p:txBody>
      </p:sp>
      <p:sp>
        <p:nvSpPr>
          <p:cNvPr id="2" name="TextBox 1">
            <a:extLst>
              <a:ext uri="{FF2B5EF4-FFF2-40B4-BE49-F238E27FC236}">
                <a16:creationId xmlns:a16="http://schemas.microsoft.com/office/drawing/2014/main" id="{1694FE67-DCED-B8CC-B14C-57927AE985AB}"/>
              </a:ext>
            </a:extLst>
          </p:cNvPr>
          <p:cNvSpPr txBox="1"/>
          <p:nvPr/>
        </p:nvSpPr>
        <p:spPr>
          <a:xfrm>
            <a:off x="621863" y="875953"/>
            <a:ext cx="6803818" cy="2031325"/>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dirty="0">
              <a:ln>
                <a:noFill/>
              </a:ln>
              <a:solidFill>
                <a:srgbClr val="000000"/>
              </a:solidFill>
              <a:effectLst/>
              <a:uLnTx/>
              <a:uFillTx/>
              <a:latin typeface="Gill Sans MT" panose="020B0502020104020203" pitchFamily="34" charset="77"/>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rPr>
              <a:t>“Too many children are being told that while yes their child has some additional needs that do need support they aren't "bad enough" to be priority. Many children are being left unsupported for years and not able to fully access the curriculum. Class room teachers need training to be able to identify send children so they can be picked up and supported from an earlier age”</a:t>
            </a:r>
          </a:p>
          <a:p>
            <a:pPr marL="0" marR="0" lvl="0" indent="0" defTabSz="914400" rtl="0" eaLnBrk="1" fontAlgn="auto" latinLnBrk="0" hangingPunct="1">
              <a:lnSpc>
                <a:spcPct val="100000"/>
              </a:lnSpc>
              <a:spcBef>
                <a:spcPts val="0"/>
              </a:spcBef>
              <a:spcAft>
                <a:spcPts val="0"/>
              </a:spcAft>
              <a:buClrTx/>
              <a:buSzTx/>
              <a:buFontTx/>
              <a:buNone/>
              <a:tabLst/>
              <a:defRPr/>
            </a:pPr>
            <a:endParaRPr lang="en-GB" sz="1400" dirty="0">
              <a:latin typeface="Gill Sans MT" panose="020B0502020104020203" pitchFamily="34" charset="77"/>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rPr>
              <a:t>‘My child masks at school and when I requested additional support from my child’s teacher their reply was ‘We can’t help as we don’t see that here”</a:t>
            </a:r>
          </a:p>
        </p:txBody>
      </p:sp>
    </p:spTree>
    <p:extLst>
      <p:ext uri="{BB962C8B-B14F-4D97-AF65-F5344CB8AC3E}">
        <p14:creationId xmlns:p14="http://schemas.microsoft.com/office/powerpoint/2010/main" val="2884818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782068" y="812716"/>
            <a:ext cx="5914567" cy="279376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Parents and carers feel the following services are working well in </a:t>
            </a:r>
            <a:r>
              <a:rPr kumimoji="0" lang="en-US" sz="1400" b="0" i="0" u="none" strike="noStrike" kern="1200" cap="none" spc="0" normalizeH="0" baseline="0" noProof="0" dirty="0" err="1">
                <a:ln>
                  <a:noFill/>
                </a:ln>
                <a:solidFill>
                  <a:prstClr val="black"/>
                </a:solidFill>
                <a:effectLst/>
                <a:uLnTx/>
                <a:uFillTx/>
                <a:latin typeface="Gill Sans MT" panose="020B0502020104020203" pitchFamily="34" charset="77"/>
                <a:ea typeface="+mn-ea"/>
                <a:cs typeface="+mn-cs"/>
              </a:rPr>
              <a:t>Southend</a:t>
            </a: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Community Groups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SENDIASS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SSIF Seminars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p:txBody>
      </p:sp>
    </p:spTree>
    <p:extLst>
      <p:ext uri="{BB962C8B-B14F-4D97-AF65-F5344CB8AC3E}">
        <p14:creationId xmlns:p14="http://schemas.microsoft.com/office/powerpoint/2010/main" val="4259914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863162" y="908285"/>
            <a:ext cx="5439272" cy="279376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The common themes highlighted by families across services in </a:t>
            </a:r>
            <a:r>
              <a:rPr kumimoji="0" lang="en-US" sz="1400" b="0" i="0" u="none" strike="noStrike" kern="1200" cap="none" spc="0" normalizeH="0" baseline="0" noProof="0" dirty="0" err="1">
                <a:ln>
                  <a:noFill/>
                </a:ln>
                <a:solidFill>
                  <a:prstClr val="black"/>
                </a:solidFill>
                <a:effectLst/>
                <a:uLnTx/>
                <a:uFillTx/>
                <a:latin typeface="Gill Sans MT" panose="020B0502020104020203" pitchFamily="34" charset="77"/>
                <a:ea typeface="+mn-ea"/>
                <a:cs typeface="+mn-cs"/>
              </a:rPr>
              <a:t>Southend</a:t>
            </a: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 that parents and carers feel are working well:</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Knowledgeable and family focused staff</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lang="en-US" sz="1400" dirty="0">
              <a:solidFill>
                <a:prstClr val="black"/>
              </a:solidFill>
              <a:latin typeface="Gill Sans MT" panose="020B0502020104020203" pitchFamily="34" charset="77"/>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lang="en-US" sz="1400" dirty="0">
                <a:solidFill>
                  <a:prstClr val="black"/>
                </a:solidFill>
                <a:latin typeface="Gill Sans MT" panose="020B0502020104020203" pitchFamily="34" charset="77"/>
              </a:rPr>
              <a:t>Meeting with other parents and carers </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lang="en-US" sz="1400" dirty="0">
                <a:solidFill>
                  <a:prstClr val="black"/>
                </a:solidFill>
                <a:latin typeface="Gill Sans MT" panose="020B0502020104020203" pitchFamily="34" charset="77"/>
              </a:rPr>
              <a:t>Return of the Community Access Grant</a:t>
            </a: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p:txBody>
      </p:sp>
    </p:spTree>
    <p:extLst>
      <p:ext uri="{BB962C8B-B14F-4D97-AF65-F5344CB8AC3E}">
        <p14:creationId xmlns:p14="http://schemas.microsoft.com/office/powerpoint/2010/main" val="1523491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5F8638-6DE6-EFDB-E7E1-D18A54C4BD3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F2DC690-A8A5-1097-105C-55699D18F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48A5C294-4A24-F44E-FAD8-DD8F82C708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8D553731-BADB-D4AE-993D-D82D2D5220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FEC93D7-8ABA-8BDC-06A2-ECE12E4910A2}"/>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B775B9A7-6DCF-433A-F721-1692E31CDD04}"/>
              </a:ext>
            </a:extLst>
          </p:cNvPr>
          <p:cNvSpPr txBox="1"/>
          <p:nvPr/>
        </p:nvSpPr>
        <p:spPr>
          <a:xfrm>
            <a:off x="562992" y="977646"/>
            <a:ext cx="6976698" cy="3985706"/>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“I cannot express how beneficial Chaos and calm has been for us as a family. There is no other place that is so warm and welcoming and makes you feel supported. There is no other place that can accommodate both my SEN children, one who has profound complex needs. Elaine and Hannah have supported us with applying for an EHCP are full of knowledge and guidance about other services available to us. Even through lockdown they dropped off sensory cards, materials and activities to help our children continue to progress at home. They go above and beyond because SEN children are their passion. It is the only group I have been to where the children feel free to be fully themselves without feeling judged. It has allowed them to </a:t>
            </a:r>
            <a:r>
              <a:rPr kumimoji="0" lang="en-GB" sz="1100" b="0" i="0" u="none" strike="noStrike" kern="0" cap="none" spc="0" normalizeH="0" baseline="0" noProof="0" dirty="0" err="1">
                <a:ln>
                  <a:noFill/>
                </a:ln>
                <a:solidFill>
                  <a:sysClr val="windowText" lastClr="000000"/>
                </a:solidFill>
                <a:effectLst/>
                <a:uLnTx/>
                <a:uFillTx/>
                <a:latin typeface="Gill Sans MT" panose="020B0502020104020203" pitchFamily="34" charset="77"/>
              </a:rPr>
              <a:t>socialiae</a:t>
            </a:r>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 with other children in a safe, fun environment. I have made friends through this group that I know will be life long friends. It gives us so many ideas to support our children at home including music, sensory play, </a:t>
            </a:r>
            <a:r>
              <a:rPr kumimoji="0" lang="en-GB" sz="1100" b="0" i="0" u="none" strike="noStrike" kern="0" cap="none" spc="0" normalizeH="0" baseline="0" noProof="0" dirty="0" err="1">
                <a:ln>
                  <a:noFill/>
                </a:ln>
                <a:solidFill>
                  <a:sysClr val="windowText" lastClr="000000"/>
                </a:solidFill>
                <a:effectLst/>
                <a:uLnTx/>
                <a:uFillTx/>
                <a:latin typeface="Gill Sans MT" panose="020B0502020104020203" pitchFamily="34" charset="77"/>
              </a:rPr>
              <a:t>makaton</a:t>
            </a:r>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 stories, switching and communication. Life would have been a lot more lonely without this group and it would be devastating if other families like mine didn't have the same opportunity. When I am struggling, I always feel better after going to Chaos and Calm. I am always amongst friends who understand.”</a:t>
            </a:r>
          </a:p>
          <a:p>
            <a:pPr marL="0" marR="0" lvl="0" indent="0" defTabSz="914400" eaLnBrk="1" fontAlgn="auto" latinLnBrk="0" hangingPunct="1">
              <a:lnSpc>
                <a:spcPct val="100000"/>
              </a:lnSpc>
              <a:spcBef>
                <a:spcPts val="0"/>
              </a:spcBef>
              <a:spcAft>
                <a:spcPts val="0"/>
              </a:spcAft>
              <a:buClrTx/>
              <a:buSzTx/>
              <a:buFontTx/>
              <a:buNone/>
              <a:tabLst/>
              <a:defRPr/>
            </a:pPr>
            <a:endParaRPr lang="en-GB" sz="1100" dirty="0">
              <a:latin typeface="Gill Sans MT" panose="020B0502020104020203" pitchFamily="34" charset="77"/>
            </a:endParaRPr>
          </a:p>
          <a:p>
            <a:r>
              <a:rPr lang="en-GB" sz="1100" dirty="0">
                <a:latin typeface="Gill Sans MT" panose="020B0502020104020203" pitchFamily="34" charset="77"/>
              </a:rPr>
              <a:t>“We attend some lovely send sessions both support for parents and play sessions for the children that give us a home from home. Somewhere we can feel heard and be seen.”</a:t>
            </a:r>
          </a:p>
          <a:p>
            <a:endParaRPr lang="en-GB" sz="1100" dirty="0">
              <a:latin typeface="Gill Sans MT" panose="020B0502020104020203" pitchFamily="34" charset="77"/>
            </a:endParaRPr>
          </a:p>
          <a:p>
            <a:r>
              <a:rPr lang="en-GB" sz="1100" dirty="0">
                <a:latin typeface="Gill Sans MT" panose="020B0502020104020203" pitchFamily="34" charset="77"/>
              </a:rPr>
              <a:t>"Amazing sessions, Engaging for children, Fun and interactive, Supportive team, Helpful and caring team, Really knowledgeable and resourceful in supporting children with SEND as well as meeting the needs of mothers, fathers and all Families. Supportive and welcoming "</a:t>
            </a:r>
          </a:p>
          <a:p>
            <a:endParaRPr lang="en-GB" sz="1100" dirty="0">
              <a:latin typeface="Gill Sans MT" panose="020B0502020104020203" pitchFamily="34" charset="77"/>
            </a:endParaRPr>
          </a:p>
          <a:p>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“We love the chaos and calm groups they are the only place we have met similar families and where we can all relax and share our experiences”</a:t>
            </a:r>
          </a:p>
          <a:p>
            <a:endParaRPr lang="en-GB" sz="11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a:ln>
                  <a:noFill/>
                </a:ln>
                <a:solidFill>
                  <a:sysClr val="windowText" lastClr="000000"/>
                </a:solidFill>
                <a:effectLst/>
                <a:uLnTx/>
                <a:uFillTx/>
                <a:latin typeface="Gill Sans MT" panose="020B0502020104020203" pitchFamily="34" charset="77"/>
              </a:rPr>
              <a:t> </a:t>
            </a:r>
          </a:p>
        </p:txBody>
      </p:sp>
      <p:sp>
        <p:nvSpPr>
          <p:cNvPr id="14" name="TextBox 13">
            <a:extLst>
              <a:ext uri="{FF2B5EF4-FFF2-40B4-BE49-F238E27FC236}">
                <a16:creationId xmlns:a16="http://schemas.microsoft.com/office/drawing/2014/main" id="{85D71C7A-825B-070D-39EB-FD6C3520DFB1}"/>
              </a:ext>
            </a:extLst>
          </p:cNvPr>
          <p:cNvSpPr txBox="1"/>
          <p:nvPr/>
        </p:nvSpPr>
        <p:spPr>
          <a:xfrm>
            <a:off x="562992" y="613993"/>
            <a:ext cx="4572000" cy="341632"/>
          </a:xfrm>
          <a:prstGeom prst="rect">
            <a:avLst/>
          </a:prstGeom>
          <a:noFill/>
        </p:spPr>
        <p:txBody>
          <a:bodyPr wrap="square">
            <a:spAutoFit/>
          </a:body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18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Knowledgeable and family focused staff</a:t>
            </a:r>
          </a:p>
        </p:txBody>
      </p:sp>
    </p:spTree>
    <p:extLst>
      <p:ext uri="{BB962C8B-B14F-4D97-AF65-F5344CB8AC3E}">
        <p14:creationId xmlns:p14="http://schemas.microsoft.com/office/powerpoint/2010/main" val="1392337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F65AD8EE-B256-73E8-7253-6B6B54D1BDBD}"/>
              </a:ext>
            </a:extLst>
          </p:cNvPr>
          <p:cNvSpPr txBox="1"/>
          <p:nvPr/>
        </p:nvSpPr>
        <p:spPr>
          <a:xfrm>
            <a:off x="562992" y="1085083"/>
            <a:ext cx="6976698" cy="1569660"/>
          </a:xfrm>
          <a:prstGeom prst="rect">
            <a:avLst/>
          </a:prstGeom>
          <a:noFill/>
        </p:spPr>
        <p:txBody>
          <a:bodyPr wrap="square">
            <a:spAutoFit/>
          </a:bodyPr>
          <a:lstStyle/>
          <a:p>
            <a:endParaRPr lang="en-GB" sz="1200" dirty="0">
              <a:latin typeface="Gill Sans MT" panose="020B0502020104020203" pitchFamily="34" charset="77"/>
            </a:endParaRPr>
          </a:p>
          <a:p>
            <a:r>
              <a:rPr lang="en-GB" sz="1200" dirty="0">
                <a:latin typeface="Gill Sans MT" panose="020B0502020104020203" pitchFamily="34" charset="77"/>
              </a:rPr>
              <a:t>“Trudi from SENDIASS was outstanding.  She went through all the  legal stuff with me for my tribunal, and gave direction on what wording to use and what to include, and gave guidance on musts and </a:t>
            </a:r>
            <a:r>
              <a:rPr lang="en-GB" sz="1200" dirty="0" err="1">
                <a:latin typeface="Gill Sans MT" panose="020B0502020104020203" pitchFamily="34" charset="77"/>
              </a:rPr>
              <a:t>shoulds</a:t>
            </a:r>
            <a:r>
              <a:rPr lang="en-GB" sz="1200" dirty="0">
                <a:latin typeface="Gill Sans MT" panose="020B0502020104020203" pitchFamily="34" charset="77"/>
              </a:rPr>
              <a:t> and timeframes etc.”</a:t>
            </a:r>
          </a:p>
          <a:p>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endParaRPr lang="en-GB" sz="1200" dirty="0">
              <a:latin typeface="Gill Sans MT" panose="020B0502020104020203" pitchFamily="34" charset="77"/>
            </a:endParaRPr>
          </a:p>
          <a:p>
            <a:r>
              <a:rPr lang="en-GB" sz="1200" dirty="0">
                <a:latin typeface="Gill Sans MT" panose="020B0502020104020203" pitchFamily="34" charset="77"/>
              </a:rPr>
              <a:t>“Some staff in the </a:t>
            </a:r>
            <a:r>
              <a:rPr lang="en-GB" sz="1200" dirty="0" err="1">
                <a:latin typeface="Gill Sans MT" panose="020B0502020104020203" pitchFamily="34" charset="77"/>
              </a:rPr>
              <a:t>sen</a:t>
            </a:r>
            <a:r>
              <a:rPr lang="en-GB" sz="1200" dirty="0">
                <a:latin typeface="Gill Sans MT" panose="020B0502020104020203" pitchFamily="34" charset="77"/>
              </a:rPr>
              <a:t> rooms are genuinely amazing, my daughter's in particular have been great with taking any and all training and support offered to better help the children in the resource base of the school”</a:t>
            </a:r>
          </a:p>
        </p:txBody>
      </p:sp>
      <p:sp>
        <p:nvSpPr>
          <p:cNvPr id="14" name="TextBox 13">
            <a:extLst>
              <a:ext uri="{FF2B5EF4-FFF2-40B4-BE49-F238E27FC236}">
                <a16:creationId xmlns:a16="http://schemas.microsoft.com/office/drawing/2014/main" id="{BEE85425-8F33-4BEF-F439-8F8DE3F917CD}"/>
              </a:ext>
            </a:extLst>
          </p:cNvPr>
          <p:cNvSpPr txBox="1"/>
          <p:nvPr/>
        </p:nvSpPr>
        <p:spPr>
          <a:xfrm>
            <a:off x="562992" y="613993"/>
            <a:ext cx="4572000" cy="341632"/>
          </a:xfrm>
          <a:prstGeom prst="rect">
            <a:avLst/>
          </a:prstGeom>
          <a:noFill/>
        </p:spPr>
        <p:txBody>
          <a:bodyPr wrap="square">
            <a:spAutoFit/>
          </a:bodyPr>
          <a:lstStyle/>
          <a:p>
            <a:pPr marR="0" lvl="0" algn="l" defTabSz="685800" rtl="0" eaLnBrk="1" fontAlgn="auto" latinLnBrk="0" hangingPunct="1">
              <a:lnSpc>
                <a:spcPct val="90000"/>
              </a:lnSpc>
              <a:spcBef>
                <a:spcPts val="750"/>
              </a:spcBef>
              <a:spcAft>
                <a:spcPts val="0"/>
              </a:spcAft>
              <a:buClrTx/>
              <a:buSzTx/>
              <a:tabLst/>
              <a:defRPr/>
            </a:pPr>
            <a:r>
              <a:rPr kumimoji="0" lang="en-US" sz="18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Knowledgeable and family focused staff</a:t>
            </a:r>
          </a:p>
        </p:txBody>
      </p:sp>
    </p:spTree>
    <p:extLst>
      <p:ext uri="{BB962C8B-B14F-4D97-AF65-F5344CB8AC3E}">
        <p14:creationId xmlns:p14="http://schemas.microsoft.com/office/powerpoint/2010/main" val="4078392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F65AD8EE-B256-73E8-7253-6B6B54D1BDBD}"/>
              </a:ext>
            </a:extLst>
          </p:cNvPr>
          <p:cNvSpPr txBox="1"/>
          <p:nvPr/>
        </p:nvSpPr>
        <p:spPr>
          <a:xfrm>
            <a:off x="620189" y="1095521"/>
            <a:ext cx="6804211" cy="2462213"/>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400" b="1" i="0" u="sng" strike="noStrike" kern="0" cap="none" spc="0" normalizeH="0" baseline="0" noProof="0" dirty="0">
                <a:ln>
                  <a:noFill/>
                </a:ln>
                <a:solidFill>
                  <a:sysClr val="windowText" lastClr="000000"/>
                </a:solidFill>
                <a:effectLst/>
                <a:uLnTx/>
                <a:uFillTx/>
                <a:latin typeface="Gill Sans MT" panose="020B0502020104020203" pitchFamily="34" charset="77"/>
              </a:rPr>
              <a:t>SSIF</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rPr>
              <a:t>“Seminars let parents understanding review the needs, procedures and people who can help. keep updating info through school or email to parents.”</a:t>
            </a:r>
          </a:p>
          <a:p>
            <a:pPr marL="0" marR="0" lvl="0" indent="0" defTabSz="914400" eaLnBrk="1" fontAlgn="auto" latinLnBrk="0" hangingPunct="1">
              <a:lnSpc>
                <a:spcPct val="100000"/>
              </a:lnSpc>
              <a:spcBef>
                <a:spcPts val="0"/>
              </a:spcBef>
              <a:spcAft>
                <a:spcPts val="0"/>
              </a:spcAft>
              <a:buClrTx/>
              <a:buSzTx/>
              <a:buFontTx/>
              <a:buNone/>
              <a:tabLst/>
              <a:defRPr/>
            </a:pPr>
            <a:endParaRPr lang="en-GB" sz="14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lang="en-GB" sz="1400" dirty="0">
                <a:latin typeface="Gill Sans MT" panose="020B0502020104020203" pitchFamily="34" charset="77"/>
              </a:rPr>
              <a:t>“There's always someone I can speak to, even when crowded more than usual”</a:t>
            </a:r>
          </a:p>
          <a:p>
            <a:pPr marL="0" marR="0" lvl="0" indent="0" defTabSz="914400" eaLnBrk="1" fontAlgn="auto" latinLnBrk="0" hangingPunct="1">
              <a:lnSpc>
                <a:spcPct val="100000"/>
              </a:lnSpc>
              <a:spcBef>
                <a:spcPts val="0"/>
              </a:spcBef>
              <a:spcAft>
                <a:spcPts val="0"/>
              </a:spcAft>
              <a:buClrTx/>
              <a:buSzTx/>
              <a:buFontTx/>
              <a:buNone/>
              <a:tabLst/>
              <a:defRPr/>
            </a:pPr>
            <a:endParaRPr lang="en-GB" sz="14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lang="en-GB" sz="1400" dirty="0">
                <a:latin typeface="Gill Sans MT" panose="020B0502020104020203" pitchFamily="34" charset="77"/>
              </a:rPr>
              <a:t>“Saw the school nursing team, excellent advice and great sign posting”</a:t>
            </a:r>
          </a:p>
          <a:p>
            <a:pPr marL="0" marR="0" lvl="0" indent="0" defTabSz="914400" eaLnBrk="1" fontAlgn="auto" latinLnBrk="0" hangingPunct="1">
              <a:lnSpc>
                <a:spcPct val="100000"/>
              </a:lnSpc>
              <a:spcBef>
                <a:spcPts val="0"/>
              </a:spcBef>
              <a:spcAft>
                <a:spcPts val="0"/>
              </a:spcAft>
              <a:buClrTx/>
              <a:buSzTx/>
              <a:buFontTx/>
              <a:buNone/>
              <a:tabLst/>
              <a:defRPr/>
            </a:pPr>
            <a:endParaRPr lang="en-GB" sz="14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p:txBody>
      </p:sp>
      <p:sp>
        <p:nvSpPr>
          <p:cNvPr id="4" name="TextBox 3">
            <a:extLst>
              <a:ext uri="{FF2B5EF4-FFF2-40B4-BE49-F238E27FC236}">
                <a16:creationId xmlns:a16="http://schemas.microsoft.com/office/drawing/2014/main" id="{FDD72179-52A4-0A4B-4A38-6CCE3FED3EDD}"/>
              </a:ext>
            </a:extLst>
          </p:cNvPr>
          <p:cNvSpPr txBox="1"/>
          <p:nvPr/>
        </p:nvSpPr>
        <p:spPr>
          <a:xfrm>
            <a:off x="568315" y="570650"/>
            <a:ext cx="4572000" cy="341632"/>
          </a:xfrm>
          <a:prstGeom prst="rect">
            <a:avLst/>
          </a:prstGeom>
          <a:noFill/>
        </p:spPr>
        <p:txBody>
          <a:bodyPr wrap="square">
            <a:spAutoFit/>
          </a:bodyPr>
          <a:lstStyle/>
          <a:p>
            <a:pPr marR="0" lvl="0" algn="l" defTabSz="685800" rtl="0" eaLnBrk="1" fontAlgn="auto" latinLnBrk="0" hangingPunct="1">
              <a:lnSpc>
                <a:spcPct val="90000"/>
              </a:lnSpc>
              <a:spcBef>
                <a:spcPts val="750"/>
              </a:spcBef>
              <a:spcAft>
                <a:spcPts val="0"/>
              </a:spcAft>
              <a:buClrTx/>
              <a:buSzTx/>
              <a:tabLst/>
              <a:defRPr/>
            </a:pPr>
            <a:r>
              <a:rPr lang="en-US" sz="1800" b="1" u="sng" dirty="0">
                <a:solidFill>
                  <a:prstClr val="black"/>
                </a:solidFill>
                <a:latin typeface="Gill Sans MT" panose="020B0502020104020203" pitchFamily="34" charset="77"/>
              </a:rPr>
              <a:t>Meeting with other parents and carers </a:t>
            </a:r>
            <a:endParaRPr kumimoji="0" lang="en-US" sz="18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p:txBody>
      </p:sp>
    </p:spTree>
    <p:extLst>
      <p:ext uri="{BB962C8B-B14F-4D97-AF65-F5344CB8AC3E}">
        <p14:creationId xmlns:p14="http://schemas.microsoft.com/office/powerpoint/2010/main" val="1474957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26B2B8-0057-82F7-312C-7A305ED4384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063436F-AAD7-6C7A-A986-F01ADE604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E597B062-B97D-0CD4-06C3-0FF8622758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93626DDF-5199-E165-5311-A024E54633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CD15EFB4-8221-A3DE-80DD-A92EEA8BF298}"/>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E92297C5-F6CF-3132-4FE1-3A86E845F1FF}"/>
              </a:ext>
            </a:extLst>
          </p:cNvPr>
          <p:cNvSpPr txBox="1"/>
          <p:nvPr/>
        </p:nvSpPr>
        <p:spPr>
          <a:xfrm>
            <a:off x="562992" y="1085083"/>
            <a:ext cx="6976698" cy="2862322"/>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“The previous community access grants for parents and carers meant we could access respite based on our child's needs”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“This funding works incredibly well when available and meant that we could have quality time as a family, visiting grandparents and a different part of the country. It gave us on opportunity to face a fear and build on recovery.”</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“It is </a:t>
            </a:r>
            <a:r>
              <a:rPr kumimoji="0" lang="en-GB" sz="1200" b="0" i="0" u="none" strike="noStrike" kern="0" cap="none" spc="0" normalizeH="0" baseline="0" noProof="0" dirty="0" err="1">
                <a:ln>
                  <a:noFill/>
                </a:ln>
                <a:solidFill>
                  <a:sysClr val="windowText" lastClr="000000"/>
                </a:solidFill>
                <a:effectLst/>
                <a:uLnTx/>
                <a:uFillTx/>
                <a:latin typeface="Gill Sans MT" panose="020B0502020104020203" pitchFamily="34" charset="77"/>
              </a:rPr>
              <a:t>inportant</a:t>
            </a: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 for carers to receive a break and for care receivers to be able to access the community independent of parents”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“In previous years a community access grant was available to parents which met our need.”</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“The removal of the grant hit us hard last year so at least something to apply for but the form is much more of an unnecessary headache than it was before”</a:t>
            </a:r>
          </a:p>
        </p:txBody>
      </p:sp>
      <p:sp>
        <p:nvSpPr>
          <p:cNvPr id="14" name="TextBox 13">
            <a:extLst>
              <a:ext uri="{FF2B5EF4-FFF2-40B4-BE49-F238E27FC236}">
                <a16:creationId xmlns:a16="http://schemas.microsoft.com/office/drawing/2014/main" id="{CC664173-32C5-31DB-C510-7071BB08087C}"/>
              </a:ext>
            </a:extLst>
          </p:cNvPr>
          <p:cNvSpPr txBox="1"/>
          <p:nvPr/>
        </p:nvSpPr>
        <p:spPr>
          <a:xfrm>
            <a:off x="562992" y="613993"/>
            <a:ext cx="4572000" cy="341632"/>
          </a:xfrm>
          <a:prstGeom prst="rect">
            <a:avLst/>
          </a:prstGeom>
          <a:noFill/>
        </p:spPr>
        <p:txBody>
          <a:bodyPr wrap="square">
            <a:spAutoFit/>
          </a:body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18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Return of the community access grant</a:t>
            </a:r>
          </a:p>
        </p:txBody>
      </p:sp>
    </p:spTree>
    <p:extLst>
      <p:ext uri="{BB962C8B-B14F-4D97-AF65-F5344CB8AC3E}">
        <p14:creationId xmlns:p14="http://schemas.microsoft.com/office/powerpoint/2010/main" val="2439005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7" name="Title">
            <a:extLst>
              <a:ext uri="{FF2B5EF4-FFF2-40B4-BE49-F238E27FC236}">
                <a16:creationId xmlns:a16="http://schemas.microsoft.com/office/drawing/2014/main" id="{5C521A91-9632-8986-1B70-2FB353A46F56}"/>
              </a:ext>
            </a:extLst>
          </p:cNvPr>
          <p:cNvSpPr>
            <a:spLocks noGrp="1"/>
          </p:cNvSpPr>
          <p:nvPr>
            <p:ph type="title"/>
          </p:nvPr>
        </p:nvSpPr>
        <p:spPr>
          <a:xfrm>
            <a:off x="457200" y="619753"/>
            <a:ext cx="8229600" cy="548713"/>
          </a:xfrm>
        </p:spPr>
        <p:txBody>
          <a:bodyPr/>
          <a:lstStyle/>
          <a:p>
            <a:pPr algn="ctr"/>
            <a:r>
              <a:rPr lang="en-GB" dirty="0">
                <a:latin typeface="Gill Sans MT" panose="020B0502020104020203" pitchFamily="34" charset="77"/>
              </a:rPr>
              <a:t>INTRODUCTION</a:t>
            </a:r>
            <a:endParaRPr dirty="0">
              <a:latin typeface="Gill Sans MT" panose="020B0502020104020203" pitchFamily="34" charset="77"/>
            </a:endParaRPr>
          </a:p>
        </p:txBody>
      </p:sp>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1851090" y="1326265"/>
            <a:ext cx="5439272" cy="3197482"/>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1200" dirty="0">
                <a:latin typeface="Gill Sans MT" panose="020B0502020104020203" pitchFamily="34" charset="77"/>
              </a:rPr>
              <a:t>The information in this report was collected from September 2024 through to July 2025</a:t>
            </a:r>
          </a:p>
          <a:p>
            <a:endParaRPr lang="en-GB" sz="1200" dirty="0">
              <a:latin typeface="Gill Sans MT" panose="020B0502020104020203" pitchFamily="34" charset="77"/>
            </a:endParaRPr>
          </a:p>
          <a:p>
            <a:r>
              <a:rPr lang="en-GB" sz="1200" dirty="0">
                <a:latin typeface="Gill Sans MT" panose="020B0502020104020203" pitchFamily="34" charset="77"/>
              </a:rPr>
              <a:t>The information was gathered from both our online survey, our school Satellite forums and SSIF Coffee Mornings</a:t>
            </a:r>
          </a:p>
          <a:p>
            <a:pPr marL="0" indent="0">
              <a:buNone/>
            </a:pPr>
            <a:endParaRPr lang="en-US" sz="1200" dirty="0">
              <a:solidFill>
                <a:prstClr val="black"/>
              </a:solidFill>
              <a:latin typeface="Gill Sans MT" panose="020B0502020104020203" pitchFamily="34" charset="77"/>
            </a:endParaRPr>
          </a:p>
          <a:p>
            <a:r>
              <a:rPr lang="en-US" sz="1200" dirty="0">
                <a:solidFill>
                  <a:prstClr val="black"/>
                </a:solidFill>
                <a:latin typeface="Gill Sans MT" panose="020B0502020104020203" pitchFamily="34" charset="77"/>
              </a:rPr>
              <a:t>The information shared in this presentation has been collected from 170 families across Southend.</a:t>
            </a:r>
          </a:p>
          <a:p>
            <a:endParaRPr lang="en-US" sz="1200" dirty="0">
              <a:solidFill>
                <a:prstClr val="black"/>
              </a:solidFill>
              <a:latin typeface="Gill Sans MT" panose="020B0502020104020203" pitchFamily="34" charset="77"/>
            </a:endParaRPr>
          </a:p>
          <a:p>
            <a:r>
              <a:rPr lang="en-US" sz="1200" dirty="0">
                <a:latin typeface="Gill Sans MT" panose="020B0502020104020203" pitchFamily="34" charset="77"/>
              </a:rPr>
              <a:t>We have consent from respondents to share these comments and all information has been shared anonymously</a:t>
            </a:r>
            <a:endParaRPr lang="en-US" sz="1200" dirty="0">
              <a:solidFill>
                <a:prstClr val="black"/>
              </a:solidFill>
              <a:latin typeface="Gill Sans MT" panose="020B0502020104020203" pitchFamily="34" charset="77"/>
            </a:endParaRPr>
          </a:p>
          <a:p>
            <a:endParaRPr lang="en-US" sz="1200" dirty="0">
              <a:solidFill>
                <a:prstClr val="black"/>
              </a:solidFill>
              <a:latin typeface="Gill Sans MT" panose="020B0502020104020203" pitchFamily="34" charset="77"/>
            </a:endParaRPr>
          </a:p>
          <a:p>
            <a:r>
              <a:rPr lang="en-US" sz="1200" dirty="0">
                <a:latin typeface="Gill Sans MT" panose="020B0502020104020203" pitchFamily="34" charset="77"/>
              </a:rPr>
              <a:t>We have taken key themes and subject areas and provided verbatim comments and quotes directly from our families</a:t>
            </a:r>
          </a:p>
          <a:p>
            <a:endParaRPr lang="en-GB" sz="1200" dirty="0">
              <a:latin typeface="Gill Sans MT" panose="020B0502020104020203" pitchFamily="34" charset="77"/>
            </a:endParaRPr>
          </a:p>
        </p:txBody>
      </p:sp>
    </p:spTree>
    <p:extLst>
      <p:ext uri="{BB962C8B-B14F-4D97-AF65-F5344CB8AC3E}">
        <p14:creationId xmlns:p14="http://schemas.microsoft.com/office/powerpoint/2010/main" val="2102911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621862" y="546050"/>
            <a:ext cx="7236545" cy="400135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The key areas highlighted by parents and carers that could be used to help improve services: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lang="en-GB" sz="1100" b="1" dirty="0">
                <a:latin typeface="Gill Sans MT" panose="020B0502020104020203" pitchFamily="34" charset="77"/>
              </a:rPr>
              <a:t>Short Breaks</a:t>
            </a:r>
          </a:p>
          <a:p>
            <a:pPr lvl="1">
              <a:spcBef>
                <a:spcPts val="750"/>
              </a:spcBef>
              <a:buFont typeface="Courier New" panose="02070309020205020404" pitchFamily="49" charset="0"/>
              <a:buChar char="o"/>
            </a:pPr>
            <a:r>
              <a:rPr kumimoji="0" lang="en-US" sz="900" b="0" i="0" u="none" strike="noStrike" kern="1200" cap="none" spc="0" normalizeH="0" baseline="0" noProof="0" dirty="0">
                <a:ln>
                  <a:noFill/>
                </a:ln>
                <a:solidFill>
                  <a:prstClr val="black"/>
                </a:solidFill>
                <a:effectLst/>
                <a:uLnTx/>
                <a:uFillTx/>
                <a:latin typeface="Gill Sans MT" panose="020B0502020104020203" pitchFamily="34" charset="77"/>
              </a:rPr>
              <a:t>Open applications at the start of the financial year</a:t>
            </a:r>
          </a:p>
          <a:p>
            <a:pPr lvl="1">
              <a:spcBef>
                <a:spcPts val="750"/>
              </a:spcBef>
              <a:buFont typeface="Courier New" panose="02070309020205020404" pitchFamily="49" charset="0"/>
              <a:buChar char="o"/>
            </a:pPr>
            <a:r>
              <a:rPr lang="en-US" sz="900" dirty="0">
                <a:solidFill>
                  <a:prstClr val="black"/>
                </a:solidFill>
                <a:latin typeface="Gill Sans MT" panose="020B0502020104020203" pitchFamily="34" charset="77"/>
              </a:rPr>
              <a:t>Keep key dates consistent each year</a:t>
            </a:r>
          </a:p>
          <a:p>
            <a:pPr lvl="1">
              <a:spcBef>
                <a:spcPts val="750"/>
              </a:spcBef>
              <a:buFont typeface="Courier New" panose="02070309020205020404" pitchFamily="49" charset="0"/>
              <a:buChar char="o"/>
            </a:pPr>
            <a:r>
              <a:rPr kumimoji="0" lang="en-US" sz="900" b="0" i="0" u="none" strike="noStrike" kern="1200" cap="none" spc="0" normalizeH="0" baseline="0" noProof="0" dirty="0">
                <a:ln>
                  <a:noFill/>
                </a:ln>
                <a:solidFill>
                  <a:prstClr val="black"/>
                </a:solidFill>
                <a:effectLst/>
                <a:uLnTx/>
                <a:uFillTx/>
                <a:latin typeface="Gill Sans MT" panose="020B0502020104020203" pitchFamily="34" charset="77"/>
              </a:rPr>
              <a:t>Co-produce a Short Breaks offer that is appropriate for all CYP with SEND</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lang="en-US" sz="1100" b="1" dirty="0">
                <a:solidFill>
                  <a:prstClr val="black"/>
                </a:solidFill>
                <a:latin typeface="Gill Sans MT" panose="020B0502020104020203" pitchFamily="34" charset="77"/>
              </a:rPr>
              <a:t>Poor communication between families and school staff</a:t>
            </a:r>
          </a:p>
          <a:p>
            <a:pPr lvl="1">
              <a:spcBef>
                <a:spcPts val="750"/>
              </a:spcBef>
              <a:buFont typeface="Courier New" panose="02070309020205020404" pitchFamily="49" charset="0"/>
              <a:buChar char="o"/>
              <a:defRPr/>
            </a:pPr>
            <a:r>
              <a:rPr kumimoji="0" lang="en-US" sz="900" b="0" i="0" u="none" strike="noStrike" kern="1200" cap="none" spc="0" normalizeH="0" baseline="0" noProof="0" dirty="0">
                <a:ln>
                  <a:noFill/>
                </a:ln>
                <a:solidFill>
                  <a:prstClr val="black"/>
                </a:solidFill>
                <a:effectLst/>
                <a:uLnTx/>
                <a:uFillTx/>
                <a:latin typeface="Gill Sans MT" panose="020B0502020104020203" pitchFamily="34" charset="77"/>
              </a:rPr>
              <a:t>Consistent communication across all staff members</a:t>
            </a:r>
          </a:p>
          <a:p>
            <a:pPr lvl="1">
              <a:spcBef>
                <a:spcPts val="750"/>
              </a:spcBef>
              <a:buFont typeface="Courier New" panose="02070309020205020404" pitchFamily="49" charset="0"/>
              <a:buChar char="o"/>
              <a:defRPr/>
            </a:pPr>
            <a:r>
              <a:rPr lang="en-US" sz="900" dirty="0">
                <a:solidFill>
                  <a:prstClr val="black"/>
                </a:solidFill>
                <a:latin typeface="Gill Sans MT" panose="020B0502020104020203" pitchFamily="34" charset="77"/>
              </a:rPr>
              <a:t>Follow up with families</a:t>
            </a:r>
          </a:p>
          <a:p>
            <a:pPr lvl="1">
              <a:spcBef>
                <a:spcPts val="750"/>
              </a:spcBef>
              <a:buFont typeface="Courier New" panose="02070309020205020404" pitchFamily="49" charset="0"/>
              <a:buChar char="o"/>
              <a:defRPr/>
            </a:pPr>
            <a:r>
              <a:rPr kumimoji="0" lang="en-US" sz="900" b="0" i="0" u="none" strike="noStrike" kern="1200" cap="none" spc="0" normalizeH="0" baseline="0" noProof="0" dirty="0">
                <a:ln>
                  <a:noFill/>
                </a:ln>
                <a:solidFill>
                  <a:prstClr val="black"/>
                </a:solidFill>
                <a:effectLst/>
                <a:uLnTx/>
                <a:uFillTx/>
                <a:latin typeface="Gill Sans MT" panose="020B0502020104020203" pitchFamily="34" charset="77"/>
              </a:rPr>
              <a:t>Take responsibility when communication breaks down</a:t>
            </a:r>
          </a:p>
          <a:p>
            <a:pPr lvl="0">
              <a:defRPr/>
            </a:pPr>
            <a:r>
              <a:rPr lang="en-GB" sz="1100" b="1" dirty="0">
                <a:latin typeface="Gill Sans MT" panose="020B0502020104020203" pitchFamily="34" charset="77"/>
              </a:rPr>
              <a:t>The Lighthouse</a:t>
            </a:r>
          </a:p>
          <a:p>
            <a:pPr lvl="1">
              <a:spcBef>
                <a:spcPts val="750"/>
              </a:spcBef>
              <a:buFont typeface="Courier New" panose="02070309020205020404" pitchFamily="49" charset="0"/>
              <a:buChar char="o"/>
            </a:pPr>
            <a:r>
              <a:rPr lang="en-US" sz="900" dirty="0">
                <a:solidFill>
                  <a:prstClr val="black"/>
                </a:solidFill>
                <a:latin typeface="Gill Sans MT" panose="020B0502020104020203" pitchFamily="34" charset="77"/>
              </a:rPr>
              <a:t>Better communication with families, including sending physical letters</a:t>
            </a:r>
          </a:p>
          <a:p>
            <a:pPr lvl="1">
              <a:spcBef>
                <a:spcPts val="750"/>
              </a:spcBef>
              <a:buFont typeface="Courier New" panose="02070309020205020404" pitchFamily="49" charset="0"/>
              <a:buChar char="o"/>
            </a:pPr>
            <a:r>
              <a:rPr lang="en-US" sz="900" dirty="0">
                <a:solidFill>
                  <a:prstClr val="black"/>
                </a:solidFill>
                <a:latin typeface="Gill Sans MT" panose="020B0502020104020203" pitchFamily="34" charset="77"/>
              </a:rPr>
              <a:t>Improve response times from staff</a:t>
            </a:r>
          </a:p>
          <a:p>
            <a:pPr lvl="1">
              <a:spcBef>
                <a:spcPts val="750"/>
              </a:spcBef>
              <a:buFont typeface="Courier New" panose="02070309020205020404" pitchFamily="49" charset="0"/>
              <a:buChar char="o"/>
            </a:pPr>
            <a:r>
              <a:rPr lang="en-US" sz="900" dirty="0">
                <a:solidFill>
                  <a:prstClr val="black"/>
                </a:solidFill>
                <a:latin typeface="Gill Sans MT" panose="020B0502020104020203" pitchFamily="34" charset="77"/>
              </a:rPr>
              <a:t>Reinstate shared care with GPs</a:t>
            </a:r>
          </a:p>
          <a:p>
            <a:pPr lvl="0">
              <a:defRPr/>
            </a:pPr>
            <a:r>
              <a:rPr lang="en-GB" sz="1100" b="1" dirty="0">
                <a:latin typeface="Gill Sans MT" panose="020B0502020104020203" pitchFamily="34" charset="77"/>
              </a:rPr>
              <a:t>EHCPs and </a:t>
            </a:r>
            <a:r>
              <a:rPr lang="en-US" sz="1050" b="1" dirty="0">
                <a:solidFill>
                  <a:prstClr val="black"/>
                </a:solidFill>
                <a:latin typeface="Gill Sans MT" panose="020B0502020104020203" pitchFamily="34" charset="77"/>
              </a:rPr>
              <a:t>SEND Support</a:t>
            </a:r>
          </a:p>
          <a:p>
            <a:pPr lvl="1">
              <a:buFont typeface="Courier New" panose="02070309020205020404" pitchFamily="49" charset="0"/>
              <a:buChar char="o"/>
              <a:defRPr/>
            </a:pPr>
            <a:r>
              <a:rPr lang="en-US" sz="900" dirty="0">
                <a:solidFill>
                  <a:prstClr val="black"/>
                </a:solidFill>
                <a:latin typeface="Gill Sans MT" panose="020B0502020104020203" pitchFamily="34" charset="77"/>
              </a:rPr>
              <a:t>Improve staff training</a:t>
            </a:r>
          </a:p>
          <a:p>
            <a:pPr lvl="1">
              <a:buFont typeface="Courier New" panose="02070309020205020404" pitchFamily="49" charset="0"/>
              <a:buChar char="o"/>
              <a:defRPr/>
            </a:pPr>
            <a:r>
              <a:rPr lang="en-US" sz="900" dirty="0">
                <a:solidFill>
                  <a:prstClr val="black"/>
                </a:solidFill>
                <a:latin typeface="Gill Sans MT" panose="020B0502020104020203" pitchFamily="34" charset="77"/>
              </a:rPr>
              <a:t>Consistent and clear approach to supporting young people with SEND</a:t>
            </a:r>
          </a:p>
          <a:p>
            <a:pPr lvl="1">
              <a:buFont typeface="Courier New" panose="02070309020205020404" pitchFamily="49" charset="0"/>
              <a:buChar char="o"/>
              <a:defRPr/>
            </a:pPr>
            <a:r>
              <a:rPr lang="en-US" sz="900" dirty="0">
                <a:solidFill>
                  <a:prstClr val="black"/>
                </a:solidFill>
                <a:latin typeface="Gill Sans MT" panose="020B0502020104020203" pitchFamily="34" charset="77"/>
              </a:rPr>
              <a:t>Accountability</a:t>
            </a:r>
          </a:p>
          <a:p>
            <a:pPr lvl="1">
              <a:buFont typeface="Courier New" panose="02070309020205020404" pitchFamily="49" charset="0"/>
              <a:buChar char="o"/>
              <a:defRPr/>
            </a:pPr>
            <a:r>
              <a:rPr lang="en-US" sz="900" dirty="0">
                <a:solidFill>
                  <a:prstClr val="black"/>
                </a:solidFill>
                <a:latin typeface="Gill Sans MT" panose="020B0502020104020203" pitchFamily="34" charset="77"/>
              </a:rPr>
              <a:t>More specialist placements</a:t>
            </a:r>
          </a:p>
          <a:p>
            <a:pPr lvl="1">
              <a:spcBef>
                <a:spcPts val="750"/>
              </a:spcBef>
              <a:buFont typeface="Courier New" panose="02070309020205020404" pitchFamily="49" charset="0"/>
              <a:buChar char="o"/>
            </a:pPr>
            <a:endParaRPr lang="en-US" sz="1050" dirty="0">
              <a:solidFill>
                <a:prstClr val="black"/>
              </a:solidFill>
              <a:latin typeface="Gill Sans MT" panose="020B0502020104020203" pitchFamily="34" charset="77"/>
            </a:endParaRPr>
          </a:p>
        </p:txBody>
      </p:sp>
    </p:spTree>
    <p:extLst>
      <p:ext uri="{BB962C8B-B14F-4D97-AF65-F5344CB8AC3E}">
        <p14:creationId xmlns:p14="http://schemas.microsoft.com/office/powerpoint/2010/main" val="808349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7B46675E-0F0B-66CF-A84D-8CE45A0901B3}"/>
              </a:ext>
            </a:extLst>
          </p:cNvPr>
          <p:cNvSpPr txBox="1"/>
          <p:nvPr/>
        </p:nvSpPr>
        <p:spPr>
          <a:xfrm>
            <a:off x="629405" y="845465"/>
            <a:ext cx="6889502" cy="3785652"/>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dirty="0">
                <a:latin typeface="Gill Sans MT" panose="020B0502020104020203" pitchFamily="34" charset="77"/>
              </a:rPr>
              <a:t>“</a:t>
            </a: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Open the grant applications at the start of the financial year and have decisions made by 1st June at the latest so people can access summer support or allow an extension to period grant can be spent on.” </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“Coproduction is clearly lacking.  The summer months are the most critical for respite and through their actions they remove this option unless you can afford to take a risk on whether you will be approved so you are impacting those most in need.   Plan your resources better.”</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“The form is so not user friendly for a parent of a child with disabilities.  You need to allow you to access any part at any time and make it visually easier to read and input”</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“Actually get a parent carer to test things and be involved in the development”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“The form needs to be completely redone with input from actual users or parents”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“Consult parent carers like they should be doing.  Fix the application form. Stop changing the application dates. Amend the allowed activities to the old list or provide justification otherwise.”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“They do need to test things if they are changing the way they do things. The new form is not great, it doesn't look like they had any service users test it for feedback on usability either”</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p:txBody>
      </p:sp>
      <p:sp>
        <p:nvSpPr>
          <p:cNvPr id="2" name="Text Placeholder 1">
            <a:extLst>
              <a:ext uri="{FF2B5EF4-FFF2-40B4-BE49-F238E27FC236}">
                <a16:creationId xmlns:a16="http://schemas.microsoft.com/office/drawing/2014/main" id="{CBAAA2FB-D017-62C5-B082-E0455460A058}"/>
              </a:ext>
            </a:extLst>
          </p:cNvPr>
          <p:cNvSpPr txBox="1">
            <a:spLocks/>
          </p:cNvSpPr>
          <p:nvPr/>
        </p:nvSpPr>
        <p:spPr>
          <a:xfrm>
            <a:off x="562992" y="567559"/>
            <a:ext cx="5439272" cy="277906"/>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Short Breaks</a:t>
            </a:r>
          </a:p>
        </p:txBody>
      </p:sp>
    </p:spTree>
    <p:extLst>
      <p:ext uri="{BB962C8B-B14F-4D97-AF65-F5344CB8AC3E}">
        <p14:creationId xmlns:p14="http://schemas.microsoft.com/office/powerpoint/2010/main" val="2920314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D3DE25F-D5E1-75D1-B184-393978E312F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93FCA0A-BC5D-E1FA-8B6C-78DE390A1D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C0AF3248-3343-202D-4332-2512C7E8D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DA4EC92-A44D-7C9A-20E3-6B0C552EA8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1872228B-2B8B-CEC5-8116-603542CD7466}"/>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9FE0CEE9-69CF-86F9-3D33-B5CEB241EE59}"/>
              </a:ext>
            </a:extLst>
          </p:cNvPr>
          <p:cNvSpPr txBox="1"/>
          <p:nvPr/>
        </p:nvSpPr>
        <p:spPr>
          <a:xfrm>
            <a:off x="629405" y="1058317"/>
            <a:ext cx="6889502" cy="2492990"/>
          </a:xfrm>
          <a:prstGeom prst="rect">
            <a:avLst/>
          </a:prstGeom>
          <a:noFill/>
        </p:spPr>
        <p:txBody>
          <a:bodyPr wrap="square">
            <a:spAutoFit/>
          </a:bodyPr>
          <a:lstStyle/>
          <a:p>
            <a:pPr>
              <a:defRPr/>
            </a:pPr>
            <a:r>
              <a:rPr lang="en-GB" sz="1200" dirty="0">
                <a:latin typeface="Gill Sans MT" panose="020B0502020104020203" pitchFamily="34" charset="77"/>
              </a:rPr>
              <a:t>“Add the parent grant so we can choose what is best for our children. Not all disabilities are the same”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"Ensure a community access grant is available to carers and parents for children who cannot access groups.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Ensure there is a choice of local offer short breaks for parents and carers - this means removing gender or age restrictions or providing multiple options within the same brackets.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Ensure the short breaks provision is regularly reviewed with parents and carers as per the government guidance.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Ensure councillors refrain from using terms such as (paraphrased) isn't it sad that families have to rely on the local offer short breaks.  It is not sad - it is our right and a choice they need to ensure is provided as per the government guidance.  "</a:t>
            </a:r>
          </a:p>
        </p:txBody>
      </p:sp>
      <p:sp>
        <p:nvSpPr>
          <p:cNvPr id="2" name="Text Placeholder 1">
            <a:extLst>
              <a:ext uri="{FF2B5EF4-FFF2-40B4-BE49-F238E27FC236}">
                <a16:creationId xmlns:a16="http://schemas.microsoft.com/office/drawing/2014/main" id="{48C73460-14FD-2292-76D9-E3BDF8169948}"/>
              </a:ext>
            </a:extLst>
          </p:cNvPr>
          <p:cNvSpPr txBox="1">
            <a:spLocks/>
          </p:cNvSpPr>
          <p:nvPr/>
        </p:nvSpPr>
        <p:spPr>
          <a:xfrm>
            <a:off x="562992" y="567559"/>
            <a:ext cx="5439272" cy="277906"/>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Short Breaks</a:t>
            </a:r>
          </a:p>
        </p:txBody>
      </p:sp>
    </p:spTree>
    <p:extLst>
      <p:ext uri="{BB962C8B-B14F-4D97-AF65-F5344CB8AC3E}">
        <p14:creationId xmlns:p14="http://schemas.microsoft.com/office/powerpoint/2010/main" val="3841556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7B46675E-0F0B-66CF-A84D-8CE45A0901B3}"/>
              </a:ext>
            </a:extLst>
          </p:cNvPr>
          <p:cNvSpPr txBox="1"/>
          <p:nvPr/>
        </p:nvSpPr>
        <p:spPr>
          <a:xfrm>
            <a:off x="689304" y="1362082"/>
            <a:ext cx="6735096" cy="2893100"/>
          </a:xfrm>
          <a:prstGeom prst="rect">
            <a:avLst/>
          </a:prstGeom>
          <a:noFill/>
        </p:spPr>
        <p:txBody>
          <a:bodyPr wrap="square">
            <a:spAutoFit/>
          </a:bodyPr>
          <a:lstStyle/>
          <a:p>
            <a:r>
              <a:rPr lang="en-GB" sz="1400" dirty="0">
                <a:latin typeface="Gill Sans MT" panose="020B0502020104020203" pitchFamily="34" charset="77"/>
              </a:rPr>
              <a:t>“Better consistent communication and follow ups with plans and meetings had with parents. So far 3 years of meetings have gotten nowhere for my eldest child who is still going continually unsupported”</a:t>
            </a:r>
          </a:p>
          <a:p>
            <a:endParaRPr lang="en-GB" sz="1400" dirty="0">
              <a:latin typeface="Gill Sans MT" panose="020B0502020104020203" pitchFamily="34" charset="77"/>
            </a:endParaRPr>
          </a:p>
          <a:p>
            <a:r>
              <a:rPr lang="en-GB" sz="1400" dirty="0">
                <a:latin typeface="Gill Sans MT" panose="020B0502020104020203" pitchFamily="34" charset="77"/>
              </a:rPr>
              <a:t>“Better communication with me explaining to me what is going to happen and follow it up and tell me what’s actually going on and working and what’s not working allow her to use fidgets”</a:t>
            </a:r>
          </a:p>
          <a:p>
            <a:endParaRPr lang="en-GB" sz="1400" dirty="0">
              <a:latin typeface="Gill Sans MT" panose="020B0502020104020203" pitchFamily="34" charset="77"/>
            </a:endParaRPr>
          </a:p>
          <a:p>
            <a:r>
              <a:rPr lang="en-GB" sz="1400" dirty="0">
                <a:latin typeface="Gill Sans MT" panose="020B0502020104020203" pitchFamily="34" charset="77"/>
              </a:rPr>
              <a:t>“Better training and understanding of how send effect's children and their learning. Not many teachers are aware of masking and often those children need support academically and emotional otherwise they fall through the cracks and risk mental health issues later in life.”</a:t>
            </a:r>
          </a:p>
          <a:p>
            <a:endParaRPr lang="en-GB" sz="1400" dirty="0">
              <a:latin typeface="Gill Sans MT" panose="020B0502020104020203" pitchFamily="34" charset="77"/>
            </a:endParaRPr>
          </a:p>
        </p:txBody>
      </p:sp>
      <p:sp>
        <p:nvSpPr>
          <p:cNvPr id="13" name="Text Placeholder 1">
            <a:extLst>
              <a:ext uri="{FF2B5EF4-FFF2-40B4-BE49-F238E27FC236}">
                <a16:creationId xmlns:a16="http://schemas.microsoft.com/office/drawing/2014/main" id="{E978F4D2-8DA8-4D97-89F0-846241924F11}"/>
              </a:ext>
            </a:extLst>
          </p:cNvPr>
          <p:cNvSpPr txBox="1">
            <a:spLocks/>
          </p:cNvSpPr>
          <p:nvPr/>
        </p:nvSpPr>
        <p:spPr>
          <a:xfrm>
            <a:off x="540770" y="590782"/>
            <a:ext cx="5439272" cy="301168"/>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Poor communication between families and school staff</a:t>
            </a:r>
          </a:p>
          <a:p>
            <a:pPr marL="0" marR="0" lvl="0" indent="0" algn="l" defTabSz="685800" rtl="0" eaLnBrk="1" fontAlgn="auto" latinLnBrk="0" hangingPunct="1">
              <a:lnSpc>
                <a:spcPct val="90000"/>
              </a:lnSpc>
              <a:spcBef>
                <a:spcPts val="750"/>
              </a:spcBef>
              <a:spcAft>
                <a:spcPts val="0"/>
              </a:spcAft>
              <a:buClrTx/>
              <a:buSzTx/>
              <a:buNone/>
              <a:tabLst/>
              <a:defRPr/>
            </a:pPr>
            <a:endPar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p:txBody>
      </p:sp>
    </p:spTree>
    <p:extLst>
      <p:ext uri="{BB962C8B-B14F-4D97-AF65-F5344CB8AC3E}">
        <p14:creationId xmlns:p14="http://schemas.microsoft.com/office/powerpoint/2010/main" val="6483352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A6BB3E7-5742-D265-81E8-EDE41661893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30A87AF-E656-A37D-857F-D7A7E8D95F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090E8680-E432-8FB1-23B1-1717ECBFF6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FA7E87F4-58D8-0668-F35D-4D61C5C9FF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ABF88B14-DA30-8CD7-25A8-6B2040EF101C}"/>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43306D2C-1671-5661-8162-6C50686556FA}"/>
              </a:ext>
            </a:extLst>
          </p:cNvPr>
          <p:cNvSpPr txBox="1"/>
          <p:nvPr/>
        </p:nvSpPr>
        <p:spPr>
          <a:xfrm>
            <a:off x="689304" y="1185811"/>
            <a:ext cx="6898563" cy="2031325"/>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rPr>
              <a:t>“Improve on response times and waiting lists.”</a:t>
            </a:r>
          </a:p>
          <a:p>
            <a:pPr marL="0" marR="0" lvl="0" indent="0" defTabSz="914400" eaLnBrk="1" fontAlgn="auto" latinLnBrk="0" hangingPunct="1">
              <a:lnSpc>
                <a:spcPct val="100000"/>
              </a:lnSpc>
              <a:spcBef>
                <a:spcPts val="0"/>
              </a:spcBef>
              <a:spcAft>
                <a:spcPts val="0"/>
              </a:spcAft>
              <a:buClrTx/>
              <a:buSzTx/>
              <a:buFontTx/>
              <a:buNone/>
              <a:tabLst/>
              <a:defRPr/>
            </a:pPr>
            <a:endParaRPr lang="en-GB" sz="14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rPr>
              <a:t>“Send out physical letters - many the text and the small font would cause even more anxiety.  Many may not process it correctly or feel complete at a loss.  This could make parent / carer ill!”</a:t>
            </a:r>
          </a:p>
          <a:p>
            <a:pPr marL="0" marR="0" lvl="0" indent="0" defTabSz="914400" eaLnBrk="1" fontAlgn="auto" latinLnBrk="0" hangingPunct="1">
              <a:lnSpc>
                <a:spcPct val="100000"/>
              </a:lnSpc>
              <a:spcBef>
                <a:spcPts val="0"/>
              </a:spcBef>
              <a:spcAft>
                <a:spcPts val="0"/>
              </a:spcAft>
              <a:buClrTx/>
              <a:buSzTx/>
              <a:buFontTx/>
              <a:buNone/>
              <a:tabLst/>
              <a:defRPr/>
            </a:pPr>
            <a:endParaRPr lang="en-GB" sz="14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rPr>
              <a:t>“Reinstate the GPs issuing meds”</a:t>
            </a:r>
          </a:p>
          <a:p>
            <a:pPr marL="0" marR="0" lvl="0" indent="0" defTabSz="914400" eaLnBrk="1" fontAlgn="auto" latinLnBrk="0" hangingPunct="1">
              <a:lnSpc>
                <a:spcPct val="100000"/>
              </a:lnSpc>
              <a:spcBef>
                <a:spcPts val="0"/>
              </a:spcBef>
              <a:spcAft>
                <a:spcPts val="0"/>
              </a:spcAft>
              <a:buClrTx/>
              <a:buSzTx/>
              <a:buFontTx/>
              <a:buNone/>
              <a:tabLst/>
              <a:defRPr/>
            </a:pPr>
            <a:endParaRPr lang="en-GB" sz="14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sysClr val="windowText" lastClr="000000"/>
                </a:solidFill>
                <a:effectLst/>
                <a:uLnTx/>
                <a:uFillTx/>
                <a:latin typeface="Gill Sans MT" panose="020B0502020104020203" pitchFamily="34" charset="77"/>
              </a:rPr>
              <a:t>“Better communication with parents from lighthouse”</a:t>
            </a:r>
          </a:p>
        </p:txBody>
      </p:sp>
      <p:sp>
        <p:nvSpPr>
          <p:cNvPr id="3" name="Text Placeholder 1">
            <a:extLst>
              <a:ext uri="{FF2B5EF4-FFF2-40B4-BE49-F238E27FC236}">
                <a16:creationId xmlns:a16="http://schemas.microsoft.com/office/drawing/2014/main" id="{130459CD-0FE4-8686-CAA6-7C2CEB76F8F9}"/>
              </a:ext>
            </a:extLst>
          </p:cNvPr>
          <p:cNvSpPr txBox="1">
            <a:spLocks/>
          </p:cNvSpPr>
          <p:nvPr/>
        </p:nvSpPr>
        <p:spPr>
          <a:xfrm>
            <a:off x="621863" y="570650"/>
            <a:ext cx="5439272" cy="328844"/>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The Lighthouse</a:t>
            </a:r>
          </a:p>
        </p:txBody>
      </p:sp>
    </p:spTree>
    <p:extLst>
      <p:ext uri="{BB962C8B-B14F-4D97-AF65-F5344CB8AC3E}">
        <p14:creationId xmlns:p14="http://schemas.microsoft.com/office/powerpoint/2010/main" val="445628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6EFD80-DEB6-DF05-E552-EE615B8C228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303A1FF-3ECA-8E1B-9BEE-61CC317C9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BF458599-AFBC-C80A-0BDA-42ADB74777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DD892EF3-D2C8-34B8-A504-96288CD555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22C808BA-7C1A-406D-1DAD-E9745E83D44F}"/>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3E06D3CA-7291-DA49-E3F0-049C1BD25C17}"/>
              </a:ext>
            </a:extLst>
          </p:cNvPr>
          <p:cNvSpPr txBox="1"/>
          <p:nvPr/>
        </p:nvSpPr>
        <p:spPr>
          <a:xfrm>
            <a:off x="689304" y="1027664"/>
            <a:ext cx="6898563" cy="3416320"/>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“I understand there are challenges but follow your legally obligated requirements.  Do not name schools that cannot meet need, do adhere to court orders, do think of the child whose opportunities you are impacting.  Think of the impact on the mental health and ability of the parents to work due to your actions.”</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“School settings to be held accountable for failure to support send. A consistent approach to supporting parents as </a:t>
            </a:r>
            <a:r>
              <a:rPr kumimoji="0" lang="en-GB" sz="1200" b="0" i="0" u="none" strike="noStrike" kern="0" cap="none" spc="0" normalizeH="0" baseline="0" noProof="0" dirty="0" err="1">
                <a:ln>
                  <a:noFill/>
                </a:ln>
                <a:solidFill>
                  <a:sysClr val="windowText" lastClr="000000"/>
                </a:solidFill>
                <a:effectLst/>
                <a:uLnTx/>
                <a:uFillTx/>
                <a:latin typeface="Gill Sans MT" panose="020B0502020104020203" pitchFamily="34" charset="77"/>
              </a:rPr>
              <a:t>ive</a:t>
            </a: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 found </a:t>
            </a:r>
            <a:r>
              <a:rPr kumimoji="0" lang="en-GB" sz="1200" b="0" i="0" u="none" strike="noStrike" kern="0" cap="none" spc="0" normalizeH="0" baseline="0" noProof="0" dirty="0" err="1">
                <a:ln>
                  <a:noFill/>
                </a:ln>
                <a:solidFill>
                  <a:sysClr val="windowText" lastClr="000000"/>
                </a:solidFill>
                <a:effectLst/>
                <a:uLnTx/>
                <a:uFillTx/>
                <a:latin typeface="Gill Sans MT" panose="020B0502020104020203" pitchFamily="34" charset="77"/>
              </a:rPr>
              <a:t>ehc</a:t>
            </a: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 case workers vary from person to person some are more helpful than others.”</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“All above- make sure all take their duties seriously and ask Health and Social care to do their jobs! EHCP is basically with missing Healthcare section. It only has diagnosis and </a:t>
            </a:r>
            <a:r>
              <a:rPr kumimoji="0" lang="en-GB" sz="1200" b="0" i="0" u="none" strike="noStrike" kern="0" cap="none" spc="0" normalizeH="0" baseline="0" noProof="0" dirty="0" err="1">
                <a:ln>
                  <a:noFill/>
                </a:ln>
                <a:solidFill>
                  <a:sysClr val="windowText" lastClr="000000"/>
                </a:solidFill>
                <a:effectLst/>
                <a:uLnTx/>
                <a:uFillTx/>
                <a:latin typeface="Gill Sans MT" panose="020B0502020104020203" pitchFamily="34" charset="77"/>
              </a:rPr>
              <a:t>outxome</a:t>
            </a: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 but no support to achieve any good outcome?!”</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“There is a desperate need for more specialist placements. I have been advised one special school reviewed 40 </a:t>
            </a:r>
            <a:r>
              <a:rPr kumimoji="0" lang="en-GB" sz="1200" b="0" i="0" u="none" strike="noStrike" kern="0" cap="none" spc="0" normalizeH="0" baseline="0" noProof="0" dirty="0" err="1">
                <a:ln>
                  <a:noFill/>
                </a:ln>
                <a:solidFill>
                  <a:sysClr val="windowText" lastClr="000000"/>
                </a:solidFill>
                <a:effectLst/>
                <a:uLnTx/>
                <a:uFillTx/>
                <a:latin typeface="Gill Sans MT" panose="020B0502020104020203" pitchFamily="34" charset="77"/>
              </a:rPr>
              <a:t>ehcps</a:t>
            </a: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 for only 8 spaces, what happens to the other 32 the la deemed had needs enough for specialist placement panel?”</a:t>
            </a:r>
          </a:p>
          <a:p>
            <a:pPr marL="0" marR="0" lvl="0" indent="0" defTabSz="914400" eaLnBrk="1" fontAlgn="auto" latinLnBrk="0" hangingPunct="1">
              <a:lnSpc>
                <a:spcPct val="100000"/>
              </a:lnSpc>
              <a:spcBef>
                <a:spcPts val="0"/>
              </a:spcBef>
              <a:spcAft>
                <a:spcPts val="0"/>
              </a:spcAft>
              <a:buClrTx/>
              <a:buSzTx/>
              <a:buFontTx/>
              <a:buNone/>
              <a:tabLst/>
              <a:defRPr/>
            </a:pPr>
            <a:endParaRPr lang="en-GB" sz="1200" dirty="0">
              <a:latin typeface="Gill Sans MT" panose="020B0502020104020203" pitchFamily="34" charset="77"/>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“We need more opportunities for our children to have safe places to </a:t>
            </a:r>
            <a:r>
              <a:rPr kumimoji="0" lang="en-GB" sz="1200" b="0" i="0" u="none" strike="noStrike" kern="0" cap="none" spc="0" normalizeH="0" baseline="0" noProof="0" dirty="0" err="1">
                <a:ln>
                  <a:noFill/>
                </a:ln>
                <a:solidFill>
                  <a:sysClr val="windowText" lastClr="000000"/>
                </a:solidFill>
                <a:effectLst/>
                <a:uLnTx/>
                <a:uFillTx/>
                <a:latin typeface="Gill Sans MT" panose="020B0502020104020203" pitchFamily="34" charset="77"/>
              </a:rPr>
              <a:t>lears</a:t>
            </a: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 and develop. There is no special needs nursery in </a:t>
            </a:r>
            <a:r>
              <a:rPr kumimoji="0" lang="en-GB" sz="1200" b="0" i="0" u="none" strike="noStrike" kern="0" cap="none" spc="0" normalizeH="0" baseline="0" noProof="0" dirty="0" err="1">
                <a:ln>
                  <a:noFill/>
                </a:ln>
                <a:solidFill>
                  <a:sysClr val="windowText" lastClr="000000"/>
                </a:solidFill>
                <a:effectLst/>
                <a:uLnTx/>
                <a:uFillTx/>
                <a:latin typeface="Gill Sans MT" panose="020B0502020104020203" pitchFamily="34" charset="77"/>
              </a:rPr>
              <a:t>southend</a:t>
            </a:r>
            <a:r>
              <a:rPr kumimoji="0" lang="en-GB" sz="1200" b="0" i="0" u="none" strike="noStrike" kern="0" cap="none" spc="0" normalizeH="0" baseline="0" noProof="0" dirty="0">
                <a:ln>
                  <a:noFill/>
                </a:ln>
                <a:solidFill>
                  <a:sysClr val="windowText" lastClr="000000"/>
                </a:solidFill>
                <a:effectLst/>
                <a:uLnTx/>
                <a:uFillTx/>
                <a:latin typeface="Gill Sans MT" panose="020B0502020104020203" pitchFamily="34" charset="77"/>
              </a:rPr>
              <a:t> which is a shame as our child misses out on specialist early intervention which is not fair as she has a right to thrive”</a:t>
            </a:r>
          </a:p>
        </p:txBody>
      </p:sp>
      <p:sp>
        <p:nvSpPr>
          <p:cNvPr id="3" name="Text Placeholder 1">
            <a:extLst>
              <a:ext uri="{FF2B5EF4-FFF2-40B4-BE49-F238E27FC236}">
                <a16:creationId xmlns:a16="http://schemas.microsoft.com/office/drawing/2014/main" id="{ADDA63C7-D937-DD92-A287-B7B4297A3BC3}"/>
              </a:ext>
            </a:extLst>
          </p:cNvPr>
          <p:cNvSpPr txBox="1">
            <a:spLocks/>
          </p:cNvSpPr>
          <p:nvPr/>
        </p:nvSpPr>
        <p:spPr>
          <a:xfrm>
            <a:off x="621863" y="570650"/>
            <a:ext cx="5439272" cy="328844"/>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EHCPs and SEND Support</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p:txBody>
      </p:sp>
    </p:spTree>
    <p:extLst>
      <p:ext uri="{BB962C8B-B14F-4D97-AF65-F5344CB8AC3E}">
        <p14:creationId xmlns:p14="http://schemas.microsoft.com/office/powerpoint/2010/main" val="1092381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7" name="Title">
            <a:extLst>
              <a:ext uri="{FF2B5EF4-FFF2-40B4-BE49-F238E27FC236}">
                <a16:creationId xmlns:a16="http://schemas.microsoft.com/office/drawing/2014/main" id="{D1C60A97-3643-7C54-E776-5535DDF72565}"/>
              </a:ext>
            </a:extLst>
          </p:cNvPr>
          <p:cNvSpPr>
            <a:spLocks noGrp="1"/>
          </p:cNvSpPr>
          <p:nvPr>
            <p:ph type="title"/>
          </p:nvPr>
        </p:nvSpPr>
        <p:spPr>
          <a:xfrm>
            <a:off x="562992" y="546469"/>
            <a:ext cx="6539824" cy="548713"/>
          </a:xfrm>
        </p:spPr>
        <p:txBody>
          <a:bodyPr>
            <a:noAutofit/>
          </a:bodyPr>
          <a:lstStyle/>
          <a:p>
            <a:r>
              <a:rPr lang="en-GB" sz="2000" dirty="0">
                <a:latin typeface="Gill Sans MT" panose="020B0502020104020203" pitchFamily="34" charset="77"/>
              </a:rPr>
              <a:t>What service or provision are you providing feedback on?</a:t>
            </a:r>
            <a:endParaRPr sz="2000" dirty="0">
              <a:latin typeface="Gill Sans MT" panose="020B0502020104020203" pitchFamily="34" charset="77"/>
            </a:endParaRPr>
          </a:p>
        </p:txBody>
      </p:sp>
      <p:pic>
        <p:nvPicPr>
          <p:cNvPr id="2" name="Picture 1">
            <a:extLst>
              <a:ext uri="{FF2B5EF4-FFF2-40B4-BE49-F238E27FC236}">
                <a16:creationId xmlns:a16="http://schemas.microsoft.com/office/drawing/2014/main" id="{91EC6982-834F-9A79-A2D1-D86E35360DF9}"/>
              </a:ext>
            </a:extLst>
          </p:cNvPr>
          <p:cNvPicPr>
            <a:picLocks noChangeAspect="1"/>
          </p:cNvPicPr>
          <p:nvPr/>
        </p:nvPicPr>
        <p:blipFill>
          <a:blip r:embed="rId3"/>
          <a:srcRect l="18322" t="14257" r="17029"/>
          <a:stretch>
            <a:fillRect/>
          </a:stretch>
        </p:blipFill>
        <p:spPr>
          <a:xfrm>
            <a:off x="832917" y="1174195"/>
            <a:ext cx="2824681" cy="3386698"/>
          </a:xfrm>
          <a:prstGeom prst="rect">
            <a:avLst/>
          </a:prstGeom>
        </p:spPr>
      </p:pic>
      <p:sp>
        <p:nvSpPr>
          <p:cNvPr id="3" name="TextBox 2">
            <a:extLst>
              <a:ext uri="{FF2B5EF4-FFF2-40B4-BE49-F238E27FC236}">
                <a16:creationId xmlns:a16="http://schemas.microsoft.com/office/drawing/2014/main" id="{65D5AE35-3BD2-179C-1A26-B6C2447BD2E6}"/>
              </a:ext>
            </a:extLst>
          </p:cNvPr>
          <p:cNvSpPr txBox="1"/>
          <p:nvPr/>
        </p:nvSpPr>
        <p:spPr>
          <a:xfrm>
            <a:off x="3874883" y="1484678"/>
            <a:ext cx="3549518" cy="1569660"/>
          </a:xfrm>
          <a:prstGeom prst="rect">
            <a:avLst/>
          </a:prstGeom>
          <a:noFill/>
        </p:spPr>
        <p:txBody>
          <a:bodyPr wrap="square" rtlCol="0">
            <a:spAutoFit/>
          </a:bodyPr>
          <a:lstStyle/>
          <a:p>
            <a:r>
              <a:rPr lang="en-GB" sz="1200" dirty="0">
                <a:latin typeface="+mn-lt"/>
              </a:rPr>
              <a:t>The three main areas our families fed back on were:</a:t>
            </a:r>
          </a:p>
          <a:p>
            <a:endParaRPr lang="en-GB" sz="1200" dirty="0">
              <a:latin typeface="+mn-lt"/>
            </a:endParaRPr>
          </a:p>
          <a:p>
            <a:pPr marL="285750" indent="-285750">
              <a:buFont typeface="Arial" panose="020B0604020202020204" pitchFamily="34" charset="0"/>
              <a:buChar char="•"/>
            </a:pPr>
            <a:r>
              <a:rPr lang="en-GB" sz="1200" dirty="0">
                <a:latin typeface="+mn-lt"/>
              </a:rPr>
              <a:t>Short Breaks (28% of respondents)</a:t>
            </a:r>
          </a:p>
          <a:p>
            <a:pPr marL="285750" indent="-285750">
              <a:buFont typeface="Arial" panose="020B0604020202020204" pitchFamily="34" charset="0"/>
              <a:buChar char="•"/>
            </a:pPr>
            <a:endParaRPr lang="en-GB" sz="1200" dirty="0">
              <a:latin typeface="+mn-lt"/>
            </a:endParaRPr>
          </a:p>
          <a:p>
            <a:pPr marL="285750" indent="-285750">
              <a:buFont typeface="Arial" panose="020B0604020202020204" pitchFamily="34" charset="0"/>
              <a:buChar char="•"/>
            </a:pPr>
            <a:r>
              <a:rPr lang="en-GB" sz="1200" dirty="0">
                <a:latin typeface="+mn-lt"/>
              </a:rPr>
              <a:t>Needs Assessments and EHCPs (15% of respondents)</a:t>
            </a:r>
          </a:p>
          <a:p>
            <a:pPr marL="285750" indent="-285750">
              <a:buFont typeface="Arial" panose="020B0604020202020204" pitchFamily="34" charset="0"/>
              <a:buChar char="•"/>
            </a:pPr>
            <a:endParaRPr lang="en-GB" sz="1200" dirty="0">
              <a:latin typeface="+mn-lt"/>
            </a:endParaRPr>
          </a:p>
          <a:p>
            <a:pPr marL="285750" indent="-285750">
              <a:buFont typeface="Arial" panose="020B0604020202020204" pitchFamily="34" charset="0"/>
              <a:buChar char="•"/>
            </a:pPr>
            <a:r>
              <a:rPr lang="en-GB" sz="1200" dirty="0">
                <a:latin typeface="+mn-lt"/>
              </a:rPr>
              <a:t>Education Settings (10% of respondents)</a:t>
            </a:r>
          </a:p>
        </p:txBody>
      </p:sp>
    </p:spTree>
    <p:extLst>
      <p:ext uri="{BB962C8B-B14F-4D97-AF65-F5344CB8AC3E}">
        <p14:creationId xmlns:p14="http://schemas.microsoft.com/office/powerpoint/2010/main" val="124583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9" name="TextBox 8">
            <a:extLst>
              <a:ext uri="{FF2B5EF4-FFF2-40B4-BE49-F238E27FC236}">
                <a16:creationId xmlns:a16="http://schemas.microsoft.com/office/drawing/2014/main" id="{43E9EC3D-2D67-F538-6648-E5008F9F6CE5}"/>
              </a:ext>
            </a:extLst>
          </p:cNvPr>
          <p:cNvSpPr txBox="1"/>
          <p:nvPr/>
        </p:nvSpPr>
        <p:spPr>
          <a:xfrm>
            <a:off x="636493" y="1330276"/>
            <a:ext cx="6951373" cy="1077218"/>
          </a:xfrm>
          <a:prstGeom prst="rect">
            <a:avLst/>
          </a:prstGeom>
          <a:noFill/>
        </p:spPr>
        <p:txBody>
          <a:bodyPr wrap="square">
            <a:spAutoFit/>
          </a:bodyPr>
          <a:lstStyle/>
          <a:p>
            <a:pPr marL="285750" indent="-285750">
              <a:buFont typeface="Arial" panose="020B0604020202020204" pitchFamily="34" charset="0"/>
              <a:buChar char="•"/>
            </a:pPr>
            <a:r>
              <a:rPr lang="en-GB" sz="1600" dirty="0">
                <a:latin typeface="Gill Sans MT" panose="020B0502020104020203" pitchFamily="34" charset="77"/>
              </a:rPr>
              <a:t>Please tell us what's NOT working. Why is this important? By understanding what is not working for children, young people and their families, it helps us represent your views and experiences to shape the provision and services used by our children, young people and their families</a:t>
            </a:r>
          </a:p>
        </p:txBody>
      </p:sp>
      <p:sp>
        <p:nvSpPr>
          <p:cNvPr id="11" name="TextBox 10">
            <a:extLst>
              <a:ext uri="{FF2B5EF4-FFF2-40B4-BE49-F238E27FC236}">
                <a16:creationId xmlns:a16="http://schemas.microsoft.com/office/drawing/2014/main" id="{B4EBA0BA-CE38-F658-8537-54391E03631C}"/>
              </a:ext>
            </a:extLst>
          </p:cNvPr>
          <p:cNvSpPr txBox="1"/>
          <p:nvPr/>
        </p:nvSpPr>
        <p:spPr>
          <a:xfrm>
            <a:off x="642105" y="2642588"/>
            <a:ext cx="7024875" cy="1077218"/>
          </a:xfrm>
          <a:prstGeom prst="rect">
            <a:avLst/>
          </a:prstGeom>
          <a:noFill/>
        </p:spPr>
        <p:txBody>
          <a:bodyPr wrap="square">
            <a:spAutoFit/>
          </a:bodyPr>
          <a:lstStyle/>
          <a:p>
            <a:pPr marL="285750" indent="-285750">
              <a:buFont typeface="Arial" panose="020B0604020202020204" pitchFamily="34" charset="0"/>
              <a:buChar char="•"/>
            </a:pPr>
            <a:r>
              <a:rPr lang="en-GB" sz="1600" dirty="0">
                <a:latin typeface="Gill Sans MT" panose="020B0502020104020203" pitchFamily="34" charset="77"/>
              </a:rPr>
              <a:t>Please tell us what IS working. Why is this important? Understanding what does work helps us learn about and share best practice. It then leads us to have more positive discussions about changes to services and provisions in the wider system that will benefit children, young people and their families.</a:t>
            </a:r>
          </a:p>
        </p:txBody>
      </p:sp>
      <p:sp>
        <p:nvSpPr>
          <p:cNvPr id="13" name="TextBox 12">
            <a:extLst>
              <a:ext uri="{FF2B5EF4-FFF2-40B4-BE49-F238E27FC236}">
                <a16:creationId xmlns:a16="http://schemas.microsoft.com/office/drawing/2014/main" id="{C4A785EF-FBDB-3976-08FF-EEB23F9DDBE5}"/>
              </a:ext>
            </a:extLst>
          </p:cNvPr>
          <p:cNvSpPr txBox="1"/>
          <p:nvPr/>
        </p:nvSpPr>
        <p:spPr>
          <a:xfrm>
            <a:off x="636493" y="3895563"/>
            <a:ext cx="6079855" cy="338554"/>
          </a:xfrm>
          <a:prstGeom prst="rect">
            <a:avLst/>
          </a:prstGeom>
          <a:noFill/>
        </p:spPr>
        <p:txBody>
          <a:bodyPr wrap="square">
            <a:spAutoFit/>
          </a:bodyPr>
          <a:lstStyle/>
          <a:p>
            <a:pPr marL="285750" indent="-285750">
              <a:buFont typeface="Arial" panose="020B0604020202020204" pitchFamily="34" charset="0"/>
              <a:buChar char="•"/>
            </a:pPr>
            <a:r>
              <a:rPr lang="en-GB" sz="1600" dirty="0">
                <a:latin typeface="Gill Sans MT" panose="020B0502020104020203" pitchFamily="34" charset="77"/>
              </a:rPr>
              <a:t>What do you think can be done to improve things?</a:t>
            </a:r>
          </a:p>
        </p:txBody>
      </p:sp>
      <p:sp>
        <p:nvSpPr>
          <p:cNvPr id="14" name="Title">
            <a:extLst>
              <a:ext uri="{FF2B5EF4-FFF2-40B4-BE49-F238E27FC236}">
                <a16:creationId xmlns:a16="http://schemas.microsoft.com/office/drawing/2014/main" id="{EAF692C6-C864-DEAA-B39B-6D306D7459B8}"/>
              </a:ext>
            </a:extLst>
          </p:cNvPr>
          <p:cNvSpPr>
            <a:spLocks noGrp="1"/>
          </p:cNvSpPr>
          <p:nvPr>
            <p:ph type="title"/>
          </p:nvPr>
        </p:nvSpPr>
        <p:spPr>
          <a:xfrm>
            <a:off x="562992" y="546469"/>
            <a:ext cx="6539824" cy="548713"/>
          </a:xfrm>
        </p:spPr>
        <p:txBody>
          <a:bodyPr>
            <a:noAutofit/>
          </a:bodyPr>
          <a:lstStyle/>
          <a:p>
            <a:r>
              <a:rPr lang="en-GB" sz="2000" dirty="0">
                <a:latin typeface="Gill Sans MT" panose="020B0502020104020203" pitchFamily="34" charset="77"/>
              </a:rPr>
              <a:t>We asked parents and carers the following questions:</a:t>
            </a:r>
            <a:endParaRPr sz="2000" dirty="0">
              <a:latin typeface="Gill Sans MT" panose="020B0502020104020203" pitchFamily="34" charset="77"/>
            </a:endParaRPr>
          </a:p>
        </p:txBody>
      </p:sp>
    </p:spTree>
    <p:extLst>
      <p:ext uri="{BB962C8B-B14F-4D97-AF65-F5344CB8AC3E}">
        <p14:creationId xmlns:p14="http://schemas.microsoft.com/office/powerpoint/2010/main" val="2063214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863162" y="908285"/>
            <a:ext cx="5439272" cy="3556139"/>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The services that parents and carers feel are not working well are:</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Short Breaks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SEND Support in School</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EHCNA’s and the EHC Process and Reviews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lang="en-US" sz="1400" dirty="0">
              <a:solidFill>
                <a:prstClr val="black"/>
              </a:solidFill>
              <a:latin typeface="Gill Sans MT" panose="020B0502020104020203" pitchFamily="34" charset="77"/>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The Lighthouse Child Development Centre</a:t>
            </a:r>
          </a:p>
        </p:txBody>
      </p:sp>
    </p:spTree>
    <p:extLst>
      <p:ext uri="{BB962C8B-B14F-4D97-AF65-F5344CB8AC3E}">
        <p14:creationId xmlns:p14="http://schemas.microsoft.com/office/powerpoint/2010/main" val="977350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772627" y="720447"/>
            <a:ext cx="6017472" cy="3860606"/>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These are the common themes highlighted by families across services in </a:t>
            </a:r>
            <a:r>
              <a:rPr kumimoji="0" lang="en-US" sz="1400" b="0" i="0" u="none" strike="noStrike" kern="1200" cap="none" spc="0" normalizeH="0" baseline="0" noProof="0" dirty="0" err="1">
                <a:ln>
                  <a:noFill/>
                </a:ln>
                <a:solidFill>
                  <a:prstClr val="black"/>
                </a:solidFill>
                <a:effectLst/>
                <a:uLnTx/>
                <a:uFillTx/>
                <a:latin typeface="Gill Sans MT" panose="020B0502020104020203" pitchFamily="34" charset="77"/>
                <a:ea typeface="+mn-ea"/>
                <a:cs typeface="+mn-cs"/>
              </a:rPr>
              <a:t>Southend</a:t>
            </a: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 that parents and carers feel are not working well</a:t>
            </a:r>
          </a:p>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Lack of access to appropriate Short Breaks services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lang="en-US" sz="1400" dirty="0">
                <a:solidFill>
                  <a:prstClr val="black"/>
                </a:solidFill>
                <a:latin typeface="Gill Sans MT" panose="020B0502020104020203" pitchFamily="34" charset="77"/>
              </a:rPr>
              <a:t>Poor communication between families and school staff</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Significant Waiting times at the</a:t>
            </a:r>
            <a:r>
              <a:rPr lang="en-US" sz="1400" dirty="0">
                <a:solidFill>
                  <a:prstClr val="black"/>
                </a:solidFill>
                <a:latin typeface="Gill Sans MT" panose="020B0502020104020203" pitchFamily="34" charset="77"/>
              </a:rPr>
              <a:t> Lighthouse</a:t>
            </a: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EHCPs – significant problems with correct settings identified along with the implementation and ongoing plan being followed</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lang="en-US" sz="1400" dirty="0">
              <a:solidFill>
                <a:prstClr val="black"/>
              </a:solidFill>
              <a:latin typeface="Gill Sans MT" panose="020B0502020104020203" pitchFamily="34" charset="77"/>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Gill Sans MT" panose="020B0502020104020203" pitchFamily="34" charset="77"/>
                <a:ea typeface="+mn-ea"/>
                <a:cs typeface="+mn-cs"/>
              </a:rPr>
              <a:t>Poor and inconsistent SEND Support </a:t>
            </a:r>
          </a:p>
        </p:txBody>
      </p:sp>
    </p:spTree>
    <p:extLst>
      <p:ext uri="{BB962C8B-B14F-4D97-AF65-F5344CB8AC3E}">
        <p14:creationId xmlns:p14="http://schemas.microsoft.com/office/powerpoint/2010/main" val="1000632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562992" y="531699"/>
            <a:ext cx="5439272" cy="277906"/>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Short Breaks</a:t>
            </a:r>
          </a:p>
        </p:txBody>
      </p:sp>
      <p:sp>
        <p:nvSpPr>
          <p:cNvPr id="2" name="TextBox 1">
            <a:extLst>
              <a:ext uri="{FF2B5EF4-FFF2-40B4-BE49-F238E27FC236}">
                <a16:creationId xmlns:a16="http://schemas.microsoft.com/office/drawing/2014/main" id="{2E18258B-B2CF-9546-7AE7-9DEDE1D61D1C}"/>
              </a:ext>
            </a:extLst>
          </p:cNvPr>
          <p:cNvSpPr txBox="1"/>
          <p:nvPr/>
        </p:nvSpPr>
        <p:spPr>
          <a:xfrm>
            <a:off x="647430" y="848556"/>
            <a:ext cx="6940437" cy="3647152"/>
          </a:xfrm>
          <a:prstGeom prst="rect">
            <a:avLst/>
          </a:prstGeom>
          <a:noFill/>
        </p:spPr>
        <p:txBody>
          <a:bodyPr wrap="square" rtlCol="0">
            <a:spAutoFit/>
          </a:bodyPr>
          <a:lstStyle/>
          <a:p>
            <a:pPr rtl="0"/>
            <a:r>
              <a:rPr kumimoji="0" lang="en-GB" sz="1100" b="0" i="0" u="none" strike="noStrike" kern="0" cap="none" spc="0" normalizeH="0" baseline="0" noProof="0" dirty="0">
                <a:ln>
                  <a:noFill/>
                </a:ln>
                <a:solidFill>
                  <a:srgbClr val="000000"/>
                </a:solidFill>
                <a:effectLst/>
                <a:uLnTx/>
                <a:uFillTx/>
                <a:latin typeface="Gill Sans MT" panose="020B0502020104020203" pitchFamily="34" charset="77"/>
              </a:rPr>
              <a:t>“Last year we got to visit the children's grandparents in the North with this funding. My daughter is working therapeutically on graded exposure to manage car drives and this was hugely beneficial for her in so many ways. This year we hoped to build on this as a routine and without the funding we couldn't go. My kids haven't been on a trip or seen their grandparents and that's a real shame and step back for us as a family.”</a:t>
            </a:r>
          </a:p>
          <a:p>
            <a:pPr rtl="0"/>
            <a:endParaRPr lang="en-GB" sz="1100" dirty="0">
              <a:solidFill>
                <a:srgbClr val="000000"/>
              </a:solidFill>
              <a:latin typeface="Gill Sans MT" panose="020B0502020104020203" pitchFamily="34" charset="77"/>
            </a:endParaRPr>
          </a:p>
          <a:p>
            <a:pPr rtl="0"/>
            <a:r>
              <a:rPr kumimoji="0" lang="en-GB" sz="1100" b="0" i="0" u="none" strike="noStrike" kern="0" cap="none" spc="0" normalizeH="0" baseline="0" noProof="0" dirty="0">
                <a:ln>
                  <a:noFill/>
                </a:ln>
                <a:solidFill>
                  <a:srgbClr val="000000"/>
                </a:solidFill>
                <a:effectLst/>
                <a:uLnTx/>
                <a:uFillTx/>
                <a:latin typeface="Gill Sans MT" panose="020B0502020104020203" pitchFamily="34" charset="77"/>
              </a:rPr>
              <a:t>“No funding available direct to parents. Short breaks gave us as a family the opportunity to have a break away from normal day to day life together”</a:t>
            </a:r>
          </a:p>
          <a:p>
            <a:pPr rtl="0"/>
            <a:endParaRPr lang="en-GB" sz="1100" dirty="0">
              <a:solidFill>
                <a:srgbClr val="000000"/>
              </a:solidFill>
              <a:latin typeface="Gill Sans MT" panose="020B0502020104020203" pitchFamily="34" charset="77"/>
            </a:endParaRPr>
          </a:p>
          <a:p>
            <a:pPr rtl="0"/>
            <a:r>
              <a:rPr kumimoji="0" lang="en-GB" sz="1100" b="0" i="0" u="none" strike="noStrike" kern="0" cap="none" spc="0" normalizeH="0" baseline="0" noProof="0" dirty="0">
                <a:ln>
                  <a:noFill/>
                </a:ln>
                <a:solidFill>
                  <a:srgbClr val="000000"/>
                </a:solidFill>
                <a:effectLst/>
                <a:uLnTx/>
                <a:uFillTx/>
                <a:latin typeface="Gill Sans MT" panose="020B0502020104020203" pitchFamily="34" charset="77"/>
              </a:rPr>
              <a:t>“Changes to the decision date after application means that now I won't receive summer respite as all the suitable services have closed their booking forms by 7th July (decisions now moved to after 8th).  The local authority do not understand the impact this will have on families.  I met their deadlines, why have they let me down... again.  There is no public announcement either.  Half the year will be gone before we receive the grant.”</a:t>
            </a:r>
          </a:p>
          <a:p>
            <a:pPr rtl="0"/>
            <a:endParaRPr lang="en-GB" sz="1100" dirty="0">
              <a:solidFill>
                <a:srgbClr val="000000"/>
              </a:solidFill>
              <a:latin typeface="Gill Sans MT" panose="020B0502020104020203" pitchFamily="34" charset="77"/>
            </a:endParaRPr>
          </a:p>
          <a:p>
            <a:pPr rtl="0"/>
            <a:r>
              <a:rPr kumimoji="0" lang="en-GB" sz="1100" b="0" i="0" u="none" strike="noStrike" kern="0" cap="none" spc="0" normalizeH="0" baseline="0" noProof="0" dirty="0">
                <a:ln>
                  <a:noFill/>
                </a:ln>
                <a:solidFill>
                  <a:srgbClr val="000000"/>
                </a:solidFill>
                <a:effectLst/>
                <a:uLnTx/>
                <a:uFillTx/>
                <a:latin typeface="Gill Sans MT" panose="020B0502020104020203" pitchFamily="34" charset="77"/>
              </a:rPr>
              <a:t>"Trying to complete this short breaks new online form and I swear it's designed to drive you insane. Who came up with having 170 character limit? And then not to have a character count on the box or even be able to read all of what you have put in the box. Currently sitting here counting letters and spaces to trim what I've written - </a:t>
            </a:r>
            <a:r>
              <a:rPr kumimoji="0" lang="en-GB" sz="1100" b="0" i="0" u="none" strike="noStrike" kern="0" cap="none" spc="0" normalizeH="0" baseline="0" noProof="0" dirty="0" err="1">
                <a:ln>
                  <a:noFill/>
                </a:ln>
                <a:solidFill>
                  <a:srgbClr val="000000"/>
                </a:solidFill>
                <a:effectLst/>
                <a:uLnTx/>
                <a:uFillTx/>
                <a:latin typeface="Gill Sans MT" panose="020B0502020104020203" pitchFamily="34" charset="77"/>
              </a:rPr>
              <a:t>i</a:t>
            </a:r>
            <a:r>
              <a:rPr kumimoji="0" lang="en-GB" sz="1100" b="0" i="0" u="none" strike="noStrike" kern="0" cap="none" spc="0" normalizeH="0" baseline="0" noProof="0" dirty="0">
                <a:ln>
                  <a:noFill/>
                </a:ln>
                <a:solidFill>
                  <a:srgbClr val="000000"/>
                </a:solidFill>
                <a:effectLst/>
                <a:uLnTx/>
                <a:uFillTx/>
                <a:latin typeface="Gill Sans MT" panose="020B0502020104020203" pitchFamily="34" charset="77"/>
              </a:rPr>
              <a:t> definitely have better things to do with my time.</a:t>
            </a:r>
          </a:p>
          <a:p>
            <a:pPr rtl="0"/>
            <a:r>
              <a:rPr kumimoji="0" lang="en-GB" sz="1100" b="0" i="0" u="none" strike="noStrike" kern="0" cap="none" spc="0" normalizeH="0" baseline="0" noProof="0" dirty="0">
                <a:ln>
                  <a:noFill/>
                </a:ln>
                <a:solidFill>
                  <a:srgbClr val="000000"/>
                </a:solidFill>
                <a:effectLst/>
                <a:uLnTx/>
                <a:uFillTx/>
                <a:latin typeface="Gill Sans MT" panose="020B0502020104020203" pitchFamily="34" charset="77"/>
              </a:rPr>
              <a:t>The new restrictions on what you can spend it on does not make sense.  Other local authorities offer holidays on short breaks - just look at </a:t>
            </a:r>
            <a:r>
              <a:rPr kumimoji="0" lang="en-GB" sz="1100" b="0" i="0" u="none" strike="noStrike" kern="0" cap="none" spc="0" normalizeH="0" baseline="0" noProof="0" dirty="0" err="1">
                <a:ln>
                  <a:noFill/>
                </a:ln>
                <a:solidFill>
                  <a:srgbClr val="000000"/>
                </a:solidFill>
                <a:effectLst/>
                <a:uLnTx/>
                <a:uFillTx/>
                <a:latin typeface="Gill Sans MT" panose="020B0502020104020203" pitchFamily="34" charset="77"/>
              </a:rPr>
              <a:t>essex</a:t>
            </a:r>
            <a:r>
              <a:rPr kumimoji="0" lang="en-GB" sz="1100" b="0" i="0" u="none" strike="noStrike" kern="0" cap="none" spc="0" normalizeH="0" baseline="0" noProof="0" dirty="0">
                <a:ln>
                  <a:noFill/>
                </a:ln>
                <a:solidFill>
                  <a:srgbClr val="000000"/>
                </a:solidFill>
                <a:effectLst/>
                <a:uLnTx/>
                <a:uFillTx/>
                <a:latin typeface="Gill Sans MT" panose="020B0502020104020203" pitchFamily="34" charset="77"/>
              </a:rPr>
              <a:t>. We always do a caravan break so she can access activities and swimming and go to the seaside.  Don't get the reason why this is done or why we weren't consulted, aren't parents supposed to be consulted? " </a:t>
            </a:r>
          </a:p>
        </p:txBody>
      </p:sp>
    </p:spTree>
    <p:extLst>
      <p:ext uri="{BB962C8B-B14F-4D97-AF65-F5344CB8AC3E}">
        <p14:creationId xmlns:p14="http://schemas.microsoft.com/office/powerpoint/2010/main" val="4101064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0180BC7F-620A-C3A2-5993-B2EFDD76ED94}"/>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B7D289A0-C32B-9F49-4DE4-05A4F29EE380}"/>
              </a:ext>
            </a:extLst>
          </p:cNvPr>
          <p:cNvSpPr txBox="1">
            <a:spLocks/>
          </p:cNvSpPr>
          <p:nvPr/>
        </p:nvSpPr>
        <p:spPr>
          <a:xfrm>
            <a:off x="540770" y="523585"/>
            <a:ext cx="5439272" cy="301168"/>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Poor communication between families and school staff</a:t>
            </a:r>
          </a:p>
          <a:p>
            <a:pPr marL="0" marR="0" lvl="0" indent="0" algn="l" defTabSz="685800" rtl="0" eaLnBrk="1" fontAlgn="auto" latinLnBrk="0" hangingPunct="1">
              <a:lnSpc>
                <a:spcPct val="90000"/>
              </a:lnSpc>
              <a:spcBef>
                <a:spcPts val="750"/>
              </a:spcBef>
              <a:spcAft>
                <a:spcPts val="0"/>
              </a:spcAft>
              <a:buClrTx/>
              <a:buSzTx/>
              <a:buNone/>
              <a:tabLst/>
              <a:defRPr/>
            </a:pPr>
            <a:endPar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endParaRPr>
          </a:p>
        </p:txBody>
      </p:sp>
      <p:sp>
        <p:nvSpPr>
          <p:cNvPr id="2" name="TextBox 1">
            <a:extLst>
              <a:ext uri="{FF2B5EF4-FFF2-40B4-BE49-F238E27FC236}">
                <a16:creationId xmlns:a16="http://schemas.microsoft.com/office/drawing/2014/main" id="{8910541E-C36C-8B2D-2988-556AB2FE90D0}"/>
              </a:ext>
            </a:extLst>
          </p:cNvPr>
          <p:cNvSpPr txBox="1"/>
          <p:nvPr/>
        </p:nvSpPr>
        <p:spPr>
          <a:xfrm>
            <a:off x="638376" y="1194789"/>
            <a:ext cx="6786024" cy="3108543"/>
          </a:xfrm>
          <a:prstGeom prst="rect">
            <a:avLst/>
          </a:prstGeom>
          <a:noFill/>
        </p:spPr>
        <p:txBody>
          <a:bodyPr wrap="square" rtlCol="0">
            <a:spAutoFit/>
          </a:bodyPr>
          <a:lstStyle/>
          <a:p>
            <a:r>
              <a:rPr lang="en-GB" sz="1400" dirty="0">
                <a:latin typeface="Gill Sans MT" panose="020B0502020104020203" pitchFamily="34" charset="77"/>
              </a:rPr>
              <a:t>“SENCO does not reply to Parents”</a:t>
            </a:r>
          </a:p>
          <a:p>
            <a:endPar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endParaRPr>
          </a:p>
          <a:p>
            <a:r>
              <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rPr>
              <a:t>“</a:t>
            </a:r>
            <a:r>
              <a:rPr kumimoji="0" lang="en-GB" sz="1400" i="0" strike="noStrike" kern="0" cap="none" spc="0" normalizeH="0" baseline="0" noProof="0" dirty="0" err="1">
                <a:ln>
                  <a:noFill/>
                </a:ln>
                <a:solidFill>
                  <a:sysClr val="windowText" lastClr="000000"/>
                </a:solidFill>
                <a:effectLst/>
                <a:uLnTx/>
                <a:uFillTx/>
                <a:latin typeface="Gill Sans MT" panose="020B0502020104020203" pitchFamily="34" charset="77"/>
              </a:rPr>
              <a:t>Senco's</a:t>
            </a:r>
            <a:r>
              <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rPr>
              <a:t> </a:t>
            </a:r>
            <a:r>
              <a:rPr kumimoji="0" lang="en-GB" sz="1400" i="0" strike="noStrike" kern="0" cap="none" spc="0" normalizeH="0" baseline="0" noProof="0" dirty="0" err="1">
                <a:ln>
                  <a:noFill/>
                </a:ln>
                <a:solidFill>
                  <a:sysClr val="windowText" lastClr="000000"/>
                </a:solidFill>
                <a:effectLst/>
                <a:uLnTx/>
                <a:uFillTx/>
                <a:latin typeface="Gill Sans MT" panose="020B0502020104020203" pitchFamily="34" charset="77"/>
              </a:rPr>
              <a:t>arent</a:t>
            </a:r>
            <a:r>
              <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rPr>
              <a:t> held to account for failing to provide send support to children,  </a:t>
            </a:r>
            <a:r>
              <a:rPr kumimoji="0" lang="en-GB" sz="1400" i="0" strike="noStrike" kern="0" cap="none" spc="0" normalizeH="0" baseline="0" noProof="0" dirty="0" err="1">
                <a:ln>
                  <a:noFill/>
                </a:ln>
                <a:solidFill>
                  <a:sysClr val="windowText" lastClr="000000"/>
                </a:solidFill>
                <a:effectLst/>
                <a:uLnTx/>
                <a:uFillTx/>
                <a:latin typeface="Gill Sans MT" panose="020B0502020104020203" pitchFamily="34" charset="77"/>
              </a:rPr>
              <a:t>ehcp</a:t>
            </a:r>
            <a:r>
              <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rPr>
              <a:t> annual reviews are late are not done as legally required and provision </a:t>
            </a:r>
            <a:r>
              <a:rPr kumimoji="0" lang="en-GB" sz="1400" i="0" strike="noStrike" kern="0" cap="none" spc="0" normalizeH="0" baseline="0" noProof="0" dirty="0" err="1">
                <a:ln>
                  <a:noFill/>
                </a:ln>
                <a:solidFill>
                  <a:sysClr val="windowText" lastClr="000000"/>
                </a:solidFill>
                <a:effectLst/>
                <a:uLnTx/>
                <a:uFillTx/>
                <a:latin typeface="Gill Sans MT" panose="020B0502020104020203" pitchFamily="34" charset="77"/>
              </a:rPr>
              <a:t>isnt</a:t>
            </a:r>
            <a:r>
              <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rPr>
              <a:t> being implemented. A lot of </a:t>
            </a:r>
            <a:r>
              <a:rPr kumimoji="0" lang="en-GB" sz="1400" i="0" strike="noStrike" kern="0" cap="none" spc="0" normalizeH="0" baseline="0" noProof="0" dirty="0" err="1">
                <a:ln>
                  <a:noFill/>
                </a:ln>
                <a:solidFill>
                  <a:sysClr val="windowText" lastClr="000000"/>
                </a:solidFill>
                <a:effectLst/>
                <a:uLnTx/>
                <a:uFillTx/>
                <a:latin typeface="Gill Sans MT" panose="020B0502020104020203" pitchFamily="34" charset="77"/>
              </a:rPr>
              <a:t>sen</a:t>
            </a:r>
            <a:r>
              <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rPr>
              <a:t> parents are unhappy with the lack of support in the school”</a:t>
            </a:r>
          </a:p>
          <a:p>
            <a:endParaRPr lang="en-GB" sz="1400" dirty="0">
              <a:latin typeface="Gill Sans MT" panose="020B0502020104020203" pitchFamily="34" charset="77"/>
            </a:endParaRPr>
          </a:p>
          <a:p>
            <a:r>
              <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rPr>
              <a:t>“</a:t>
            </a:r>
            <a:r>
              <a:rPr kumimoji="0" lang="en-GB" sz="1400" i="0" strike="noStrike" kern="0" cap="none" spc="0" normalizeH="0" baseline="0" noProof="0" dirty="0" err="1">
                <a:ln>
                  <a:noFill/>
                </a:ln>
                <a:solidFill>
                  <a:sysClr val="windowText" lastClr="000000"/>
                </a:solidFill>
                <a:effectLst/>
                <a:uLnTx/>
                <a:uFillTx/>
                <a:latin typeface="Gill Sans MT" panose="020B0502020104020203" pitchFamily="34" charset="77"/>
              </a:rPr>
              <a:t>HeadTeacher</a:t>
            </a:r>
            <a:r>
              <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rPr>
              <a:t> admitted to me in a meeting that the school does not deliver Quality First Teaching and as a result of this she admitted that my son is being failed.  She said his needs cannot be met without a diagnosis and further without an </a:t>
            </a:r>
            <a:r>
              <a:rPr kumimoji="0" lang="en-GB" sz="1400" i="0" strike="noStrike" kern="0" cap="none" spc="0" normalizeH="0" baseline="0" noProof="0" dirty="0" err="1">
                <a:ln>
                  <a:noFill/>
                </a:ln>
                <a:solidFill>
                  <a:sysClr val="windowText" lastClr="000000"/>
                </a:solidFill>
                <a:effectLst/>
                <a:uLnTx/>
                <a:uFillTx/>
                <a:latin typeface="Gill Sans MT" panose="020B0502020104020203" pitchFamily="34" charset="77"/>
              </a:rPr>
              <a:t>ehcp</a:t>
            </a:r>
            <a:r>
              <a:rPr lang="en-GB" sz="1400" dirty="0">
                <a:latin typeface="Gill Sans MT" panose="020B0502020104020203" pitchFamily="34" charset="77"/>
              </a:rPr>
              <a:t>”</a:t>
            </a:r>
          </a:p>
          <a:p>
            <a:endPar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endParaRPr>
          </a:p>
          <a:p>
            <a:r>
              <a:rPr lang="en-GB" sz="1400" dirty="0">
                <a:latin typeface="Gill Sans MT" panose="020B0502020104020203" pitchFamily="34" charset="77"/>
              </a:rPr>
              <a:t>”I have emailed the SENCO and class teacher multiple times and had no reply. I have tried to offer dates for a meeting and my requests have been ignored”</a:t>
            </a:r>
            <a:endPar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endParaRPr>
          </a:p>
          <a:p>
            <a:endParaRPr lang="en-GB" sz="1400" dirty="0">
              <a:latin typeface="Gill Sans MT" panose="020B0502020104020203" pitchFamily="34" charset="77"/>
            </a:endParaRPr>
          </a:p>
          <a:p>
            <a:endParaRPr kumimoji="0" lang="en-GB" sz="1400" i="0" strike="noStrike" kern="0" cap="none" spc="0" normalizeH="0" baseline="0" noProof="0" dirty="0">
              <a:ln>
                <a:noFill/>
              </a:ln>
              <a:solidFill>
                <a:sysClr val="windowText" lastClr="000000"/>
              </a:solidFill>
              <a:effectLst/>
              <a:uLnTx/>
              <a:uFillTx/>
              <a:latin typeface="Gill Sans MT" panose="020B0502020104020203" pitchFamily="34" charset="77"/>
            </a:endParaRPr>
          </a:p>
        </p:txBody>
      </p:sp>
    </p:spTree>
    <p:extLst>
      <p:ext uri="{BB962C8B-B14F-4D97-AF65-F5344CB8AC3E}">
        <p14:creationId xmlns:p14="http://schemas.microsoft.com/office/powerpoint/2010/main" val="2547179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0526B5D-8C04-53C2-D8C2-4547A225885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6F8ED9-3DC5-8996-5519-35BB90F1C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7ACB4903-CA14-C3C9-31FD-57DA63983B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D7AED0DC-E15A-1472-7162-71C8E0114A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1" y="467456"/>
            <a:ext cx="8178790" cy="420591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Content Placeholder 4" descr="A group of colorful hands&#10;&#10;Description automatically generated">
            <a:extLst>
              <a:ext uri="{FF2B5EF4-FFF2-40B4-BE49-F238E27FC236}">
                <a16:creationId xmlns:a16="http://schemas.microsoft.com/office/drawing/2014/main" id="{11ED8F90-E146-4AE3-761A-9161A9438AAF}"/>
              </a:ext>
            </a:extLst>
          </p:cNvPr>
          <p:cNvPicPr>
            <a:picLocks noGrp="1" noChangeAspect="1"/>
          </p:cNvPicPr>
          <p:nvPr>
            <p:ph idx="1"/>
          </p:nvPr>
        </p:nvPicPr>
        <p:blipFill>
          <a:blip r:embed="rId2"/>
          <a:stretch>
            <a:fillRect/>
          </a:stretch>
        </p:blipFill>
        <p:spPr>
          <a:xfrm>
            <a:off x="7666980" y="570650"/>
            <a:ext cx="914028" cy="914028"/>
          </a:xfrm>
        </p:spPr>
      </p:pic>
      <p:sp>
        <p:nvSpPr>
          <p:cNvPr id="4" name="Text Placeholder 1">
            <a:extLst>
              <a:ext uri="{FF2B5EF4-FFF2-40B4-BE49-F238E27FC236}">
                <a16:creationId xmlns:a16="http://schemas.microsoft.com/office/drawing/2014/main" id="{DC51E45A-A0AE-34C5-68AF-58CBEC1B9128}"/>
              </a:ext>
            </a:extLst>
          </p:cNvPr>
          <p:cNvSpPr txBox="1">
            <a:spLocks/>
          </p:cNvSpPr>
          <p:nvPr/>
        </p:nvSpPr>
        <p:spPr>
          <a:xfrm>
            <a:off x="540770" y="523585"/>
            <a:ext cx="5439272" cy="328062"/>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1600" b="1" i="0" u="sng" strike="noStrike" kern="1200" cap="none" spc="0" normalizeH="0" baseline="0" noProof="0" dirty="0">
                <a:ln>
                  <a:noFill/>
                </a:ln>
                <a:solidFill>
                  <a:prstClr val="black"/>
                </a:solidFill>
                <a:effectLst/>
                <a:uLnTx/>
                <a:uFillTx/>
                <a:latin typeface="Gill Sans MT" panose="020B0502020104020203" pitchFamily="34" charset="77"/>
                <a:ea typeface="+mn-ea"/>
                <a:cs typeface="+mn-cs"/>
              </a:rPr>
              <a:t>The Lighthouse </a:t>
            </a:r>
          </a:p>
        </p:txBody>
      </p:sp>
      <p:sp>
        <p:nvSpPr>
          <p:cNvPr id="2" name="TextBox 1">
            <a:extLst>
              <a:ext uri="{FF2B5EF4-FFF2-40B4-BE49-F238E27FC236}">
                <a16:creationId xmlns:a16="http://schemas.microsoft.com/office/drawing/2014/main" id="{371BFCC4-5D19-E010-E836-20F644B42227}"/>
              </a:ext>
            </a:extLst>
          </p:cNvPr>
          <p:cNvSpPr txBox="1"/>
          <p:nvPr/>
        </p:nvSpPr>
        <p:spPr>
          <a:xfrm>
            <a:off x="647429" y="954841"/>
            <a:ext cx="7019551" cy="3631763"/>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“My son is now 18 he was delayed diagnosis of </a:t>
            </a:r>
            <a:r>
              <a:rPr kumimoji="0" lang="en-GB" sz="1150" b="0" i="0" u="none" strike="noStrike" kern="0" cap="none" spc="0" normalizeH="0" baseline="0" noProof="0" dirty="0" err="1">
                <a:ln>
                  <a:noFill/>
                </a:ln>
                <a:solidFill>
                  <a:sysClr val="windowText" lastClr="000000"/>
                </a:solidFill>
                <a:effectLst/>
                <a:uLnTx/>
                <a:uFillTx/>
                <a:latin typeface="Gill Sans MT" panose="020B0502020104020203" pitchFamily="34" charset="77"/>
              </a:rPr>
              <a:t>adhd</a:t>
            </a: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 in childhood with multiple referrals to services being denied because he was not in education. He was finally accepted at 17 because there was enough information of behaviours in another setting other than home and because of his age was then out into adults pathway. The waiting list and time frames for adults is worse than children’s 4 years in total given as the best time frames from acceptance to medication. I went private for my sons diagnosis which  wasn’t an easy choice given the cost involved but also knew this was something that has effected him tremendously throughout childhood and was keen himself to start medication to in his words be a bit more calm and understand himself and allow himself time to think before he acts. Anyway fast forward we finally get a diagnosis and with the severity of how how significant his symptoms have effected and still effect his everyday life was recommended he start medication. Now this news of the </a:t>
            </a:r>
            <a:r>
              <a:rPr kumimoji="0" lang="en-GB" sz="1150" b="0" i="0" u="none" strike="noStrike" kern="0" cap="none" spc="0" normalizeH="0" baseline="0" noProof="0" dirty="0" err="1">
                <a:ln>
                  <a:noFill/>
                </a:ln>
                <a:solidFill>
                  <a:sysClr val="windowText" lastClr="000000"/>
                </a:solidFill>
                <a:effectLst/>
                <a:uLnTx/>
                <a:uFillTx/>
                <a:latin typeface="Gill Sans MT" panose="020B0502020104020203" pitchFamily="34" charset="77"/>
              </a:rPr>
              <a:t>adhd</a:t>
            </a: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 and </a:t>
            </a:r>
            <a:r>
              <a:rPr kumimoji="0" lang="en-GB" sz="1150" b="0" i="0" u="none" strike="noStrike" kern="0" cap="none" spc="0" normalizeH="0" baseline="0" noProof="0" dirty="0" err="1">
                <a:ln>
                  <a:noFill/>
                </a:ln>
                <a:solidFill>
                  <a:sysClr val="windowText" lastClr="000000"/>
                </a:solidFill>
                <a:effectLst/>
                <a:uLnTx/>
                <a:uFillTx/>
                <a:latin typeface="Gill Sans MT" panose="020B0502020104020203" pitchFamily="34" charset="77"/>
              </a:rPr>
              <a:t>gps</a:t>
            </a: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 prescribing or not prescribing anymore my sons </a:t>
            </a:r>
            <a:r>
              <a:rPr kumimoji="0" lang="en-GB" sz="1150" b="0" i="0" u="none" strike="noStrike" kern="0" cap="none" spc="0" normalizeH="0" baseline="0" noProof="0" dirty="0" err="1">
                <a:ln>
                  <a:noFill/>
                </a:ln>
                <a:solidFill>
                  <a:sysClr val="windowText" lastClr="000000"/>
                </a:solidFill>
                <a:effectLst/>
                <a:uLnTx/>
                <a:uFillTx/>
                <a:latin typeface="Gill Sans MT" panose="020B0502020104020203" pitchFamily="34" charset="77"/>
              </a:rPr>
              <a:t>gp</a:t>
            </a: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 refused to accept prescribing responsibility and instead said I have to go with </a:t>
            </a:r>
            <a:r>
              <a:rPr kumimoji="0" lang="en-GB" sz="1150" b="0" i="0" u="none" strike="noStrike" kern="0" cap="none" spc="0" normalizeH="0" baseline="0" noProof="0" dirty="0" err="1">
                <a:ln>
                  <a:noFill/>
                </a:ln>
                <a:solidFill>
                  <a:sysClr val="windowText" lastClr="000000"/>
                </a:solidFill>
                <a:effectLst/>
                <a:uLnTx/>
                <a:uFillTx/>
                <a:latin typeface="Gill Sans MT" panose="020B0502020104020203" pitchFamily="34" charset="77"/>
              </a:rPr>
              <a:t>th</a:t>
            </a: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 e provider who diagnosed. This would be a total cost of £479 a month </a:t>
            </a:r>
            <a:r>
              <a:rPr kumimoji="0" lang="en-GB" sz="1150" b="0" i="0" u="none" strike="noStrike" kern="0" cap="none" spc="0" normalizeH="0" baseline="0" noProof="0" dirty="0" err="1">
                <a:ln>
                  <a:noFill/>
                </a:ln>
                <a:solidFill>
                  <a:sysClr val="windowText" lastClr="000000"/>
                </a:solidFill>
                <a:effectLst/>
                <a:uLnTx/>
                <a:uFillTx/>
                <a:latin typeface="Gill Sans MT" panose="020B0502020104020203" pitchFamily="34" charset="77"/>
              </a:rPr>
              <a:t>wich</a:t>
            </a: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 is not attainable. But not only that the regular blood pressure tests that would need to be done the </a:t>
            </a:r>
            <a:r>
              <a:rPr kumimoji="0" lang="en-GB" sz="1150" b="0" i="0" u="none" strike="noStrike" kern="0" cap="none" spc="0" normalizeH="0" baseline="0" noProof="0" dirty="0" err="1">
                <a:ln>
                  <a:noFill/>
                </a:ln>
                <a:solidFill>
                  <a:sysClr val="windowText" lastClr="000000"/>
                </a:solidFill>
                <a:effectLst/>
                <a:uLnTx/>
                <a:uFillTx/>
                <a:latin typeface="Gill Sans MT" panose="020B0502020104020203" pitchFamily="34" charset="77"/>
              </a:rPr>
              <a:t>gp</a:t>
            </a: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 refused to do also and the private provider said they don’t do that they can only assess diagnose and prescribe. When asked what I do to help my son I was told if I don’t want to pay for treatment I have to get an </a:t>
            </a:r>
            <a:r>
              <a:rPr kumimoji="0" lang="en-GB" sz="1150" b="0" i="0" u="none" strike="noStrike" kern="0" cap="none" spc="0" normalizeH="0" baseline="0" noProof="0" dirty="0" err="1">
                <a:ln>
                  <a:noFill/>
                </a:ln>
                <a:solidFill>
                  <a:sysClr val="windowText" lastClr="000000"/>
                </a:solidFill>
                <a:effectLst/>
                <a:uLnTx/>
                <a:uFillTx/>
                <a:latin typeface="Gill Sans MT" panose="020B0502020104020203" pitchFamily="34" charset="77"/>
              </a:rPr>
              <a:t>nhs</a:t>
            </a: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 diagnosis and continue to wait for the minimum of 4 years. Very disappointing actually from a parents perspective because the signs have been visible for years and many </a:t>
            </a:r>
            <a:r>
              <a:rPr kumimoji="0" lang="en-GB" sz="1150" b="0" i="0" u="none" strike="noStrike" kern="0" cap="none" spc="0" normalizeH="0" baseline="0" noProof="0" dirty="0" err="1">
                <a:ln>
                  <a:noFill/>
                </a:ln>
                <a:solidFill>
                  <a:sysClr val="windowText" lastClr="000000"/>
                </a:solidFill>
                <a:effectLst/>
                <a:uLnTx/>
                <a:uFillTx/>
                <a:latin typeface="Gill Sans MT" panose="020B0502020104020203" pitchFamily="34" charset="77"/>
              </a:rPr>
              <a:t>proffesionals</a:t>
            </a:r>
            <a:r>
              <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rPr>
              <a:t> have highlighted it but because he was not in school it was dismissed because they couldn’t have enough evidence. And now as an adult he has to continue to navigate a world that’s extremely difficult for him without the help he actually needs. And as a parent of 2 children with disabilities I simply cannot afford that amount of money each month long term and with inevitable increases that will also occur.”</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150" b="0" i="0" u="none" strike="noStrike" kern="0" cap="none" spc="0" normalizeH="0" baseline="0" noProof="0" dirty="0">
              <a:ln>
                <a:noFill/>
              </a:ln>
              <a:solidFill>
                <a:sysClr val="windowText" lastClr="000000"/>
              </a:solidFill>
              <a:effectLst/>
              <a:uLnTx/>
              <a:uFillTx/>
              <a:latin typeface="Gill Sans MT" panose="020B0502020104020203" pitchFamily="34" charset="77"/>
            </a:endParaRPr>
          </a:p>
        </p:txBody>
      </p:sp>
    </p:spTree>
    <p:extLst>
      <p:ext uri="{BB962C8B-B14F-4D97-AF65-F5344CB8AC3E}">
        <p14:creationId xmlns:p14="http://schemas.microsoft.com/office/powerpoint/2010/main" val="1210109152"/>
      </p:ext>
    </p:extLst>
  </p:cSld>
  <p:clrMapOvr>
    <a:masterClrMapping/>
  </p:clrMapOvr>
</p:sld>
</file>

<file path=ppt/theme/theme1.xml><?xml version="1.0" encoding="utf-8"?>
<a:theme xmlns:a="http://schemas.openxmlformats.org/drawingml/2006/main" name="Data slides">
  <a:themeElements>
    <a:clrScheme name="Custom 93">
      <a:dk1>
        <a:srgbClr val="333333"/>
      </a:dk1>
      <a:lt1>
        <a:sysClr val="window" lastClr="FFFFFF"/>
      </a:lt1>
      <a:dk2>
        <a:srgbClr val="666666"/>
      </a:dk2>
      <a:lt2>
        <a:srgbClr val="EEECE1"/>
      </a:lt2>
      <a:accent1>
        <a:srgbClr val="00BF6F"/>
      </a:accent1>
      <a:accent2>
        <a:srgbClr val="507CB6"/>
      </a:accent2>
      <a:accent3>
        <a:srgbClr val="F9BE00"/>
      </a:accent3>
      <a:accent4>
        <a:srgbClr val="6BC8CD"/>
      </a:accent4>
      <a:accent5>
        <a:srgbClr val="EA854B"/>
      </a:accent5>
      <a:accent6>
        <a:srgbClr val="7D5E8F"/>
      </a:accent6>
      <a:hlink>
        <a:srgbClr val="31859C"/>
      </a:hlink>
      <a:folHlink>
        <a:srgbClr val="31859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33223</TotalTime>
  <Words>3769</Words>
  <Application>Microsoft Office PowerPoint</Application>
  <PresentationFormat>On-screen Show (16:9)</PresentationFormat>
  <Paragraphs>215</Paragraphs>
  <Slides>25</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Arial</vt:lpstr>
      <vt:lpstr>Calibri</vt:lpstr>
      <vt:lpstr>Calibri Light</vt:lpstr>
      <vt:lpstr>Courier New</vt:lpstr>
      <vt:lpstr>Gill Sans MT</vt:lpstr>
      <vt:lpstr>Helvetica Neue</vt:lpstr>
      <vt:lpstr>Data slides</vt:lpstr>
      <vt:lpstr>1_Office Theme</vt:lpstr>
      <vt:lpstr>PowerPoint Presentation</vt:lpstr>
      <vt:lpstr>INTRODUCTION</vt:lpstr>
      <vt:lpstr>What service or provision are you providing feedback on?</vt:lpstr>
      <vt:lpstr>We asked parents and carers the following questions: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Comms SSIF</dc:creator>
  <cp:lastModifiedBy>Comms SSIF</cp:lastModifiedBy>
  <cp:revision>15</cp:revision>
  <dcterms:modified xsi:type="dcterms:W3CDTF">2025-12-16T11:09:13Z</dcterms:modified>
</cp:coreProperties>
</file>