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3" r:id="rId4"/>
  </p:sldMasterIdLst>
  <p:notesMasterIdLst>
    <p:notesMasterId r:id="rId42"/>
  </p:notesMasterIdLst>
  <p:handoutMasterIdLst>
    <p:handoutMasterId r:id="rId43"/>
  </p:handoutMasterIdLst>
  <p:sldIdLst>
    <p:sldId id="2145707311" r:id="rId5"/>
    <p:sldId id="2145707312" r:id="rId6"/>
    <p:sldId id="2145707313" r:id="rId7"/>
    <p:sldId id="1923" r:id="rId8"/>
    <p:sldId id="2145707301" r:id="rId9"/>
    <p:sldId id="2223" r:id="rId10"/>
    <p:sldId id="1946" r:id="rId11"/>
    <p:sldId id="2242" r:id="rId12"/>
    <p:sldId id="484" r:id="rId13"/>
    <p:sldId id="2145707302" r:id="rId14"/>
    <p:sldId id="2145707304" r:id="rId15"/>
    <p:sldId id="2145707305" r:id="rId16"/>
    <p:sldId id="2145707300" r:id="rId17"/>
    <p:sldId id="2145707303" r:id="rId18"/>
    <p:sldId id="2145707291" r:id="rId19"/>
    <p:sldId id="485" r:id="rId20"/>
    <p:sldId id="2145707293" r:id="rId21"/>
    <p:sldId id="2240" r:id="rId22"/>
    <p:sldId id="275" r:id="rId23"/>
    <p:sldId id="2231" r:id="rId24"/>
    <p:sldId id="2145707306" r:id="rId25"/>
    <p:sldId id="2145707315" r:id="rId26"/>
    <p:sldId id="2145707308" r:id="rId27"/>
    <p:sldId id="2145707314" r:id="rId28"/>
    <p:sldId id="2145707297" r:id="rId29"/>
    <p:sldId id="2145707309" r:id="rId30"/>
    <p:sldId id="2222" r:id="rId31"/>
    <p:sldId id="2241" r:id="rId32"/>
    <p:sldId id="2239" r:id="rId33"/>
    <p:sldId id="2145707298" r:id="rId34"/>
    <p:sldId id="2228" r:id="rId35"/>
    <p:sldId id="2145707307" r:id="rId36"/>
    <p:sldId id="2145707295" r:id="rId37"/>
    <p:sldId id="2145707290" r:id="rId38"/>
    <p:sldId id="1981" r:id="rId39"/>
    <p:sldId id="2145707271" r:id="rId40"/>
    <p:sldId id="2145707310"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Wilkinson" initials="SW" lastIdx="1" clrIdx="0">
    <p:extLst>
      <p:ext uri="{19B8F6BF-5375-455C-9EA6-DF929625EA0E}">
        <p15:presenceInfo xmlns:p15="http://schemas.microsoft.com/office/powerpoint/2012/main" userId="1186059c3be801a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80D2CC"/>
    <a:srgbClr val="99DBD6"/>
    <a:srgbClr val="99DDEB"/>
    <a:srgbClr val="80D4E7"/>
    <a:srgbClr val="E8EDEE"/>
    <a:srgbClr val="003087"/>
    <a:srgbClr val="82D1CB"/>
    <a:srgbClr val="00A499"/>
    <a:srgbClr val="00A9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DA612E-BE38-4848-85BF-A0016F830B09}" v="7" dt="2025-11-11T10:45: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91652" autoAdjust="0"/>
  </p:normalViewPr>
  <p:slideViewPr>
    <p:cSldViewPr snapToGrid="0">
      <p:cViewPr varScale="1">
        <p:scale>
          <a:sx n="58" d="100"/>
          <a:sy n="58" d="100"/>
        </p:scale>
        <p:origin x="364" y="40"/>
      </p:cViewPr>
      <p:guideLst/>
    </p:cSldViewPr>
  </p:slideViewPr>
  <p:outlineViewPr>
    <p:cViewPr>
      <p:scale>
        <a:sx n="33" d="100"/>
        <a:sy n="33" d="100"/>
      </p:scale>
      <p:origin x="0" y="-8880"/>
    </p:cViewPr>
  </p:outlineViewPr>
  <p:notesTextViewPr>
    <p:cViewPr>
      <p:scale>
        <a:sx n="3" d="2"/>
        <a:sy n="3" d="2"/>
      </p:scale>
      <p:origin x="0" y="0"/>
    </p:cViewPr>
  </p:notesTextViewPr>
  <p:sorterViewPr>
    <p:cViewPr>
      <p:scale>
        <a:sx n="80" d="100"/>
        <a:sy n="80" d="100"/>
      </p:scale>
      <p:origin x="0" y="0"/>
    </p:cViewPr>
  </p:sorterViewPr>
  <p:notesViewPr>
    <p:cSldViewPr snapToGrid="0">
      <p:cViewPr varScale="1">
        <p:scale>
          <a:sx n="94" d="100"/>
          <a:sy n="94" d="100"/>
        </p:scale>
        <p:origin x="3226" y="101"/>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2EEC95-64DF-BC69-FC71-A682B40486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9611872-9401-5D00-CCCA-46DDE0B8B9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C6D816-94D6-40FC-B977-F8A94C7E4824}" type="datetimeFigureOut">
              <a:rPr lang="en-GB" smtClean="0"/>
              <a:t>13/11/2025</a:t>
            </a:fld>
            <a:endParaRPr lang="en-GB"/>
          </a:p>
        </p:txBody>
      </p:sp>
      <p:sp>
        <p:nvSpPr>
          <p:cNvPr id="4" name="Footer Placeholder 3">
            <a:extLst>
              <a:ext uri="{FF2B5EF4-FFF2-40B4-BE49-F238E27FC236}">
                <a16:creationId xmlns:a16="http://schemas.microsoft.com/office/drawing/2014/main" id="{46056112-4593-5EC1-B7DA-2B07022F7A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19C22BD-2C7D-A062-42A2-EA161F716A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0EB188-56CE-4FCB-8130-436851797F69}" type="slidenum">
              <a:rPr lang="en-GB" smtClean="0"/>
              <a:t>‹#›</a:t>
            </a:fld>
            <a:endParaRPr lang="en-GB"/>
          </a:p>
        </p:txBody>
      </p:sp>
    </p:spTree>
    <p:extLst>
      <p:ext uri="{BB962C8B-B14F-4D97-AF65-F5344CB8AC3E}">
        <p14:creationId xmlns:p14="http://schemas.microsoft.com/office/powerpoint/2010/main" val="3162181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EED4C3-48B6-4E4A-9B0F-8051E56348DC}" type="datetimeFigureOut">
              <a:rPr lang="en-GB" smtClean="0"/>
              <a:t>13/11/2025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4EC7EF-95E1-3D44-A982-BC7A3E9C617E}" type="slidenum">
              <a:rPr lang="en-GB" smtClean="0"/>
              <a:t>‹#›</a:t>
            </a:fld>
            <a:endParaRPr lang="en-GB"/>
          </a:p>
        </p:txBody>
      </p:sp>
    </p:spTree>
    <p:extLst>
      <p:ext uri="{BB962C8B-B14F-4D97-AF65-F5344CB8AC3E}">
        <p14:creationId xmlns:p14="http://schemas.microsoft.com/office/powerpoint/2010/main" val="1501633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article39.org.uk/rights-to-advocacy/"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legislation.gov.uk/ukpga/2005/9/section/35"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Standard title slide</a:t>
            </a:r>
          </a:p>
        </p:txBody>
      </p:sp>
      <p:sp>
        <p:nvSpPr>
          <p:cNvPr id="4" name="Slide Number Placeholder 3"/>
          <p:cNvSpPr>
            <a:spLocks noGrp="1"/>
          </p:cNvSpPr>
          <p:nvPr>
            <p:ph type="sldNum" sz="quarter" idx="5"/>
          </p:nvPr>
        </p:nvSpPr>
        <p:spPr/>
        <p:txBody>
          <a:bodyPr/>
          <a:lstStyle/>
          <a:p>
            <a:fld id="{9A4EC7EF-95E1-3D44-A982-BC7A3E9C617E}" type="slidenum">
              <a:rPr lang="en-GB" smtClean="0"/>
              <a:t>4</a:t>
            </a:fld>
            <a:endParaRPr lang="en-GB"/>
          </a:p>
        </p:txBody>
      </p:sp>
    </p:spTree>
    <p:extLst>
      <p:ext uri="{BB962C8B-B14F-4D97-AF65-F5344CB8AC3E}">
        <p14:creationId xmlns:p14="http://schemas.microsoft.com/office/powerpoint/2010/main" val="2475756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Right to advocacy – Article 39</a:t>
            </a:r>
            <a:endParaRPr lang="en-GB" b="1" i="0" u="none" strike="noStrike" dirty="0">
              <a:solidFill>
                <a:srgbClr val="1E73BE"/>
              </a:solidFill>
              <a:effectLst/>
              <a:latin typeface="-apple-system"/>
              <a:hlinkClick r:id="" action="ppaction://noaction"/>
            </a:endParaRPr>
          </a:p>
          <a:p>
            <a:r>
              <a:rPr lang="en-GB" b="1" i="0" u="none" strike="noStrike" dirty="0">
                <a:solidFill>
                  <a:srgbClr val="1E73BE"/>
                </a:solidFill>
                <a:effectLst/>
                <a:latin typeface="-apple-system"/>
                <a:hlinkClick r:id="" action="ppaction://noaction"/>
              </a:rPr>
              <a:t>Section 35, Mental Capacity Act 2005</a:t>
            </a:r>
            <a:br>
              <a:rPr lang="en-GB" dirty="0"/>
            </a:br>
            <a:r>
              <a:rPr lang="en-GB" b="0" i="0" u="none" strike="noStrike" dirty="0">
                <a:solidFill>
                  <a:srgbClr val="1E73BE"/>
                </a:solidFill>
                <a:effectLst/>
                <a:latin typeface="-apple-system"/>
                <a:hlinkClick r:id="rId4"/>
              </a:rPr>
              <a:t>Section 35</a:t>
            </a:r>
            <a:r>
              <a:rPr lang="en-GB" b="0" i="0" dirty="0">
                <a:solidFill>
                  <a:srgbClr val="3A3A3A"/>
                </a:solidFill>
                <a:effectLst/>
                <a:latin typeface="-apple-system"/>
              </a:rPr>
              <a:t> places a duty on local authorities to make independent mental capacity advocates available to represent and support any person (including children aged 16 and 17) in connection with decisions made under the Act. This includes decisions about care, treatment and provision of accommodation.</a:t>
            </a:r>
            <a:endParaRPr lang="en-GB" dirty="0"/>
          </a:p>
        </p:txBody>
      </p:sp>
    </p:spTree>
    <p:extLst>
      <p:ext uri="{BB962C8B-B14F-4D97-AF65-F5344CB8AC3E}">
        <p14:creationId xmlns:p14="http://schemas.microsoft.com/office/powerpoint/2010/main" val="1733930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34</a:t>
            </a:fld>
            <a:endParaRPr lang="en-GB"/>
          </a:p>
        </p:txBody>
      </p:sp>
    </p:spTree>
    <p:extLst>
      <p:ext uri="{BB962C8B-B14F-4D97-AF65-F5344CB8AC3E}">
        <p14:creationId xmlns:p14="http://schemas.microsoft.com/office/powerpoint/2010/main" val="263718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4EC7EF-95E1-3D44-A982-BC7A3E9C617E}" type="slidenum">
              <a:rPr lang="en-GB" smtClean="0"/>
              <a:t>5</a:t>
            </a:fld>
            <a:endParaRPr lang="en-GB"/>
          </a:p>
        </p:txBody>
      </p:sp>
    </p:spTree>
    <p:extLst>
      <p:ext uri="{BB962C8B-B14F-4D97-AF65-F5344CB8AC3E}">
        <p14:creationId xmlns:p14="http://schemas.microsoft.com/office/powerpoint/2010/main" val="1066785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7</a:t>
            </a:fld>
            <a:endParaRPr lang="en-GB"/>
          </a:p>
        </p:txBody>
      </p:sp>
    </p:spTree>
    <p:extLst>
      <p:ext uri="{BB962C8B-B14F-4D97-AF65-F5344CB8AC3E}">
        <p14:creationId xmlns:p14="http://schemas.microsoft.com/office/powerpoint/2010/main" val="3636082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8</a:t>
            </a:fld>
            <a:endParaRPr lang="en-GB"/>
          </a:p>
        </p:txBody>
      </p:sp>
    </p:spTree>
    <p:extLst>
      <p:ext uri="{BB962C8B-B14F-4D97-AF65-F5344CB8AC3E}">
        <p14:creationId xmlns:p14="http://schemas.microsoft.com/office/powerpoint/2010/main" val="3849938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4EC7EF-95E1-3D44-A982-BC7A3E9C617E}" type="slidenum">
              <a:rPr lang="en-GB" smtClean="0"/>
              <a:t>9</a:t>
            </a:fld>
            <a:endParaRPr lang="en-GB"/>
          </a:p>
        </p:txBody>
      </p:sp>
    </p:spTree>
    <p:extLst>
      <p:ext uri="{BB962C8B-B14F-4D97-AF65-F5344CB8AC3E}">
        <p14:creationId xmlns:p14="http://schemas.microsoft.com/office/powerpoint/2010/main" val="2730133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A0CC6-AADF-657C-4630-52236EC863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2D13FA-AE83-8A6F-FBDD-28BEA075E2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550DB1-2333-1699-C014-6B2F9B18B3CF}"/>
              </a:ext>
            </a:extLst>
          </p:cNvPr>
          <p:cNvSpPr>
            <a:spLocks noGrp="1"/>
          </p:cNvSpPr>
          <p:nvPr>
            <p:ph type="body" idx="1"/>
          </p:nvPr>
        </p:nvSpPr>
        <p:spPr/>
        <p:txBody>
          <a:bodyPr/>
          <a:lstStyle/>
          <a:p>
            <a:pPr marL="0" indent="0">
              <a:buClr>
                <a:schemeClr val="dk1"/>
              </a:buClr>
              <a:buSzPts val="1100"/>
              <a:buNone/>
            </a:pPr>
            <a:endParaRPr lang="en-GB" sz="800" dirty="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3694743-FBF1-D524-F945-5816F7BC6ABF}"/>
              </a:ext>
            </a:extLst>
          </p:cNvPr>
          <p:cNvSpPr>
            <a:spLocks noGrp="1"/>
          </p:cNvSpPr>
          <p:nvPr>
            <p:ph type="sldNum" sz="quarter" idx="5"/>
          </p:nvPr>
        </p:nvSpPr>
        <p:spPr/>
        <p:txBody>
          <a:bodyPr/>
          <a:lstStyle/>
          <a:p>
            <a:fld id="{9A4EC7EF-95E1-3D44-A982-BC7A3E9C617E}" type="slidenum">
              <a:rPr lang="en-GB" smtClean="0"/>
              <a:t>10</a:t>
            </a:fld>
            <a:endParaRPr lang="en-GB"/>
          </a:p>
        </p:txBody>
      </p:sp>
    </p:spTree>
    <p:extLst>
      <p:ext uri="{BB962C8B-B14F-4D97-AF65-F5344CB8AC3E}">
        <p14:creationId xmlns:p14="http://schemas.microsoft.com/office/powerpoint/2010/main" val="3768934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4EC7EF-95E1-3D44-A982-BC7A3E9C617E}" type="slidenum">
              <a:rPr lang="en-GB" smtClean="0"/>
              <a:t>22</a:t>
            </a:fld>
            <a:endParaRPr lang="en-GB"/>
          </a:p>
        </p:txBody>
      </p:sp>
    </p:spTree>
    <p:extLst>
      <p:ext uri="{BB962C8B-B14F-4D97-AF65-F5344CB8AC3E}">
        <p14:creationId xmlns:p14="http://schemas.microsoft.com/office/powerpoint/2010/main" val="3899422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4EC7EF-95E1-3D44-A982-BC7A3E9C617E}" type="slidenum">
              <a:rPr lang="en-GB" smtClean="0"/>
              <a:t>24</a:t>
            </a:fld>
            <a:endParaRPr lang="en-GB"/>
          </a:p>
        </p:txBody>
      </p:sp>
    </p:spTree>
    <p:extLst>
      <p:ext uri="{BB962C8B-B14F-4D97-AF65-F5344CB8AC3E}">
        <p14:creationId xmlns:p14="http://schemas.microsoft.com/office/powerpoint/2010/main" val="3172267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78343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8.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Heading, content, basic text one co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32DDCA5-A307-96EA-64A8-CCBA8E5F6393}"/>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347413" y="3166643"/>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3" name="Content Placeholder 2"/>
          <p:cNvSpPr>
            <a:spLocks noGrp="1"/>
          </p:cNvSpPr>
          <p:nvPr>
            <p:ph idx="1" hasCustomPrompt="1"/>
          </p:nvPr>
        </p:nvSpPr>
        <p:spPr>
          <a:xfrm>
            <a:off x="412708" y="2106000"/>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accent6"/>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645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18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61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dirty="0"/>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27148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ull page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959E3C-5FB4-790C-CF99-8945D267023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F23656E6-FF78-F94F-8811-84EB59CAC3BF}"/>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4" name="Picture Placeholder 6">
            <a:extLst>
              <a:ext uri="{FF2B5EF4-FFF2-40B4-BE49-F238E27FC236}">
                <a16:creationId xmlns:a16="http://schemas.microsoft.com/office/drawing/2014/main" id="{82522558-9EFB-4BAA-9B27-3CE888AC5272}"/>
              </a:ext>
            </a:extLst>
          </p:cNvPr>
          <p:cNvSpPr>
            <a:spLocks noGrp="1"/>
          </p:cNvSpPr>
          <p:nvPr>
            <p:ph type="pic" sz="quarter" idx="10" hasCustomPrompt="1"/>
          </p:nvPr>
        </p:nvSpPr>
        <p:spPr>
          <a:xfrm>
            <a:off x="0" y="0"/>
            <a:ext cx="12192000" cy="6858000"/>
          </a:xfrm>
          <a:prstGeom prst="rect">
            <a:avLst/>
          </a:prstGeom>
        </p:spPr>
        <p:txBody>
          <a:bodyPr tIns="2340000"/>
          <a:lstStyle>
            <a:lvl1pPr algn="ctr">
              <a:buNone/>
              <a:defRPr/>
            </a:lvl1pPr>
          </a:lstStyle>
          <a:p>
            <a:r>
              <a:rPr lang="en-GB" dirty="0"/>
              <a:t>Click on image icon in centre to insert a photo</a:t>
            </a:r>
            <a:br>
              <a:rPr lang="en-GB" dirty="0"/>
            </a:br>
            <a:r>
              <a:rPr lang="en-GB" dirty="0"/>
              <a:t>(don’t forget to add Alt Text to image)</a:t>
            </a:r>
          </a:p>
        </p:txBody>
      </p:sp>
    </p:spTree>
    <p:extLst>
      <p:ext uri="{BB962C8B-B14F-4D97-AF65-F5344CB8AC3E}">
        <p14:creationId xmlns:p14="http://schemas.microsoft.com/office/powerpoint/2010/main" val="2632895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“Showcase quotation</a:t>
            </a:r>
            <a:br>
              <a:rPr lang="en-GB" dirty="0"/>
            </a:br>
            <a:r>
              <a:rPr lang="en-GB" dirty="0"/>
              <a:t>with left aligned text over multiple lines. Try to keep</a:t>
            </a:r>
            <a:br>
              <a:rPr lang="en-GB" dirty="0"/>
            </a:br>
            <a:r>
              <a:rPr lang="en-GB" dirty="0"/>
              <a:t>it to four lines if </a:t>
            </a:r>
            <a:r>
              <a:rPr lang="en-GB" dirty="0" err="1"/>
              <a:t>poss</a:t>
            </a:r>
            <a:r>
              <a:rPr lang="en-GB" dirty="0"/>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Name Surname,</a:t>
            </a:r>
            <a:br>
              <a:rPr lang="en-GB" dirty="0"/>
            </a:br>
            <a:r>
              <a:rPr lang="en-GB" dirty="0"/>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41277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Heading label</a:t>
            </a:r>
          </a:p>
        </p:txBody>
      </p:sp>
    </p:spTree>
    <p:extLst>
      <p:ext uri="{BB962C8B-B14F-4D97-AF65-F5344CB8AC3E}">
        <p14:creationId xmlns:p14="http://schemas.microsoft.com/office/powerpoint/2010/main" val="403869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1" y="0"/>
            <a:ext cx="12191998"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Heading label</a:t>
            </a:r>
          </a:p>
        </p:txBody>
      </p:sp>
    </p:spTree>
    <p:extLst>
      <p:ext uri="{BB962C8B-B14F-4D97-AF65-F5344CB8AC3E}">
        <p14:creationId xmlns:p14="http://schemas.microsoft.com/office/powerpoint/2010/main" val="405208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Lst>
          </p:cNvPr>
          <p:cNvPicPr>
            <a:picLocks noChangeAspect="1"/>
          </p:cNvPicPr>
          <p:nvPr userDrawn="1"/>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Tree>
    <p:extLst>
      <p:ext uri="{BB962C8B-B14F-4D97-AF65-F5344CB8AC3E}">
        <p14:creationId xmlns:p14="http://schemas.microsoft.com/office/powerpoint/2010/main" val="284182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 </a:t>
            </a:r>
          </a:p>
        </p:txBody>
      </p:sp>
      <p:pic>
        <p:nvPicPr>
          <p:cNvPr id="6" name="Picture 5">
            <a:extLst>
              <a:ext uri="{FF2B5EF4-FFF2-40B4-BE49-F238E27FC236}">
                <a16:creationId xmlns:a16="http://schemas.microsoft.com/office/drawing/2014/main" id="{CEB4F947-0C85-DAF2-683C-40847EF7F07B}"/>
              </a:ext>
            </a:extLst>
          </p:cNvPr>
          <p:cNvPicPr>
            <a:picLocks noChangeAspect="1"/>
          </p:cNvPicPr>
          <p:nvPr userDrawn="1"/>
        </p:nvPicPr>
        <p:blipFill>
          <a:blip r:embed="rId2"/>
          <a:srcRect/>
          <a:stretch/>
        </p:blipFill>
        <p:spPr>
          <a:xfrm>
            <a:off x="0" y="0"/>
            <a:ext cx="12192000" cy="6857999"/>
          </a:xfrm>
          <a:prstGeom prst="rect">
            <a:avLst/>
          </a:prstGeom>
        </p:spPr>
      </p:pic>
    </p:spTree>
    <p:extLst>
      <p:ext uri="{BB962C8B-B14F-4D97-AF65-F5344CB8AC3E}">
        <p14:creationId xmlns:p14="http://schemas.microsoft.com/office/powerpoint/2010/main" val="12316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Breaker Heading1-Blue-DarkBlueA">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30C3909-1482-1013-E118-A2CE0A1DD3D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82932" y="2520000"/>
            <a:ext cx="6948488" cy="96361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spTree>
    <p:extLst>
      <p:ext uri="{BB962C8B-B14F-4D97-AF65-F5344CB8AC3E}">
        <p14:creationId xmlns:p14="http://schemas.microsoft.com/office/powerpoint/2010/main" val="334119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dirty="0"/>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dirty="0"/>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dirty="0"/>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dirty="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7745425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userDrawn="1"/>
        </p:nvPicPr>
        <p:blipFill>
          <a:blip r:embed="rId2"/>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0"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spTree>
    <p:extLst>
      <p:ext uri="{BB962C8B-B14F-4D97-AF65-F5344CB8AC3E}">
        <p14:creationId xmlns:p14="http://schemas.microsoft.com/office/powerpoint/2010/main" val="210589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a:stretch>
            <a:fillRect/>
          </a:stretch>
        </p:blipFill>
        <p:spPr>
          <a:xfrm>
            <a:off x="-52265" y="-122410"/>
            <a:ext cx="12499929" cy="703121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spTree>
    <p:extLst>
      <p:ext uri="{BB962C8B-B14F-4D97-AF65-F5344CB8AC3E}">
        <p14:creationId xmlns:p14="http://schemas.microsoft.com/office/powerpoint/2010/main" val="136091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Breaker Heading1-Blue-DarkBlueA">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268FFC32-6059-0DED-CEB1-02D4D3CCBC8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54598"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spTree>
    <p:extLst>
      <p:ext uri="{BB962C8B-B14F-4D97-AF65-F5344CB8AC3E}">
        <p14:creationId xmlns:p14="http://schemas.microsoft.com/office/powerpoint/2010/main" val="174172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userDrawn="1"/>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dirty="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Breaker heading</a:t>
            </a:r>
          </a:p>
        </p:txBody>
      </p:sp>
    </p:spTree>
    <p:extLst>
      <p:ext uri="{BB962C8B-B14F-4D97-AF65-F5344CB8AC3E}">
        <p14:creationId xmlns:p14="http://schemas.microsoft.com/office/powerpoint/2010/main" val="125684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dirty="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dirty="0">
                <a:ln>
                  <a:noFill/>
                </a:ln>
                <a:solidFill>
                  <a:schemeClr val="tx1"/>
                </a:solidFill>
                <a:effectLst/>
                <a:uLnTx/>
                <a:uFillTx/>
                <a:latin typeface="+mn-lt"/>
                <a:ea typeface="+mn-ea"/>
                <a:cs typeface="+mn-cs"/>
              </a:rPr>
              <a:t>        	@nhsengland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dirty="0">
                <a:ln>
                  <a:noFill/>
                </a:ln>
                <a:solidFill>
                  <a:schemeClr val="tx1"/>
                </a:solidFill>
                <a:effectLst/>
                <a:uLnTx/>
                <a:uFillTx/>
                <a:latin typeface="+mn-lt"/>
                <a:ea typeface="+mn-ea"/>
                <a:cs typeface="+mn-cs"/>
              </a:rPr>
              <a:t>        	company/</a:t>
            </a:r>
            <a:r>
              <a:rPr kumimoji="0" lang="en-GB" sz="2400" b="1" i="0" u="none" strike="noStrike" kern="1200" cap="none" spc="20" normalizeH="0" baseline="0" noProof="0" dirty="0" err="1">
                <a:ln>
                  <a:noFill/>
                </a:ln>
                <a:solidFill>
                  <a:schemeClr val="tx1"/>
                </a:solidFill>
                <a:effectLst/>
                <a:uLnTx/>
                <a:uFillTx/>
                <a:latin typeface="+mn-lt"/>
                <a:ea typeface="+mn-ea"/>
                <a:cs typeface="+mn-cs"/>
              </a:rPr>
              <a:t>nhsengland</a:t>
            </a:r>
            <a:endParaRPr kumimoji="0" lang="en-GB" sz="2400" b="1" i="0" u="none" strike="noStrike" kern="1200" cap="none" spc="2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dirty="0">
                <a:ln>
                  <a:noFill/>
                </a:ln>
                <a:solidFill>
                  <a:schemeClr val="tx1"/>
                </a:solidFill>
                <a:effectLst/>
                <a:uLnTx/>
                <a:uFillTx/>
                <a:latin typeface="+mn-lt"/>
                <a:ea typeface="+mn-ea"/>
                <a:cs typeface="+mn-cs"/>
              </a:rPr>
              <a:t>	england.nhs.uk</a:t>
            </a:r>
            <a:endParaRPr lang="en-GB" sz="2400" b="1" dirty="0">
              <a:solidFill>
                <a:schemeClr val="tx1"/>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872040" y="3665234"/>
            <a:ext cx="390144" cy="390144"/>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767074" y="4806522"/>
            <a:ext cx="600075" cy="600075"/>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8"/>
          <a:stretch>
            <a:fillRect/>
          </a:stretch>
        </p:blipFill>
        <p:spPr>
          <a:xfrm>
            <a:off x="10551045" y="364425"/>
            <a:ext cx="1208955" cy="979789"/>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userDrawn="1"/>
        </p:nvPicPr>
        <p:blipFill>
          <a:blip r:embed="rId9"/>
          <a:stretch>
            <a:fillRect/>
          </a:stretch>
        </p:blipFill>
        <p:spPr>
          <a:xfrm rot="5400000">
            <a:off x="-2509143" y="-71523"/>
            <a:ext cx="10768951" cy="7616239"/>
          </a:xfrm>
          <a:prstGeom prst="rect">
            <a:avLst/>
          </a:prstGeom>
        </p:spPr>
      </p:pic>
    </p:spTree>
    <p:extLst>
      <p:ext uri="{BB962C8B-B14F-4D97-AF65-F5344CB8AC3E}">
        <p14:creationId xmlns:p14="http://schemas.microsoft.com/office/powerpoint/2010/main" val="46152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dirty="0"/>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dirty="0">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 if needed</a:t>
            </a:r>
          </a:p>
        </p:txBody>
      </p:sp>
    </p:spTree>
    <p:extLst>
      <p:ext uri="{BB962C8B-B14F-4D97-AF65-F5344CB8AC3E}">
        <p14:creationId xmlns:p14="http://schemas.microsoft.com/office/powerpoint/2010/main" val="11083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Tree>
    <p:extLst>
      <p:ext uri="{BB962C8B-B14F-4D97-AF65-F5344CB8AC3E}">
        <p14:creationId xmlns:p14="http://schemas.microsoft.com/office/powerpoint/2010/main" val="1562603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Tree>
    <p:extLst>
      <p:ext uri="{BB962C8B-B14F-4D97-AF65-F5344CB8AC3E}">
        <p14:creationId xmlns:p14="http://schemas.microsoft.com/office/powerpoint/2010/main" val="91440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6" name="TextBox 5">
            <a:extLst>
              <a:ext uri="{FF2B5EF4-FFF2-40B4-BE49-F238E27FC236}">
                <a16:creationId xmlns:a16="http://schemas.microsoft.com/office/drawing/2014/main" id="{17BDFC27-AE77-990E-E3A7-5DF7B8BEB8B0}"/>
              </a:ext>
            </a:extLst>
          </p:cNvPr>
          <p:cNvSpPr txBox="1"/>
          <p:nvPr userDrawn="1"/>
        </p:nvSpPr>
        <p:spPr>
          <a:xfrm>
            <a:off x="7202551" y="2249424"/>
            <a:ext cx="4428148" cy="1200329"/>
          </a:xfrm>
          <a:prstGeom prst="rect">
            <a:avLst/>
          </a:prstGeom>
          <a:noFill/>
        </p:spPr>
        <p:txBody>
          <a:bodyPr wrap="square" rtlCol="0">
            <a:spAutoFit/>
          </a:bodyPr>
          <a:lstStyle/>
          <a:p>
            <a:r>
              <a:rPr lang="en-GB" dirty="0">
                <a:solidFill>
                  <a:schemeClr val="bg1"/>
                </a:solidFill>
              </a:rPr>
              <a:t>Text content goes over single column. Text content here goes over single column. Text content here goes over single column.  </a:t>
            </a:r>
          </a:p>
        </p:txBody>
      </p:sp>
    </p:spTree>
    <p:extLst>
      <p:ext uri="{BB962C8B-B14F-4D97-AF65-F5344CB8AC3E}">
        <p14:creationId xmlns:p14="http://schemas.microsoft.com/office/powerpoint/2010/main" val="3783450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Tree>
    <p:extLst>
      <p:ext uri="{BB962C8B-B14F-4D97-AF65-F5344CB8AC3E}">
        <p14:creationId xmlns:p14="http://schemas.microsoft.com/office/powerpoint/2010/main" val="112546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568E66E-4300-C34D-B490-E2E6A73E585A}"/>
              </a:ext>
            </a:extLst>
          </p:cNvPr>
          <p:cNvSpPr/>
          <p:nvPr userDrawn="1"/>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37980B-A75B-014B-A7A8-965882204640}"/>
              </a:ext>
            </a:extLst>
          </p:cNvPr>
          <p:cNvSpPr/>
          <p:nvPr userDrawn="1"/>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8B5FF7D-C2EF-9E4C-A4CF-A835052E5DF8}"/>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7481C1-F4F0-BE4E-B991-152BB9620270}"/>
              </a:ext>
            </a:extLst>
          </p:cNvPr>
          <p:cNvSpPr/>
          <p:nvPr userDrawn="1"/>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FBC860F-BE8A-634D-9A96-33CE6D96B9F0}"/>
              </a:ext>
            </a:extLst>
          </p:cNvPr>
          <p:cNvSpPr/>
          <p:nvPr userDrawn="1"/>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A913FF-786C-1944-BF18-E9AB064B3444}"/>
              </a:ext>
            </a:extLst>
          </p:cNvPr>
          <p:cNvSpPr/>
          <p:nvPr userDrawn="1"/>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C22D839-E390-8340-B649-B4FC5A6CFD70}"/>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40EE3D-EEFC-874A-A65B-DDDE03FC3221}"/>
              </a:ext>
            </a:extLst>
          </p:cNvPr>
          <p:cNvSpPr/>
          <p:nvPr userDrawn="1"/>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667BF2-B8EF-D949-9F15-FC3B3099AD58}"/>
              </a:ext>
            </a:extLst>
          </p:cNvPr>
          <p:cNvSpPr/>
          <p:nvPr userDrawn="1"/>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7201170-3375-514F-99C2-E37C6903968A}"/>
              </a:ext>
            </a:extLst>
          </p:cNvPr>
          <p:cNvSpPr/>
          <p:nvPr userDrawn="1"/>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E67BC68-4FB2-EE4A-A33E-6A7AF0CF413F}"/>
              </a:ext>
            </a:extLst>
          </p:cNvPr>
          <p:cNvSpPr/>
          <p:nvPr userDrawn="1"/>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277C142-7A53-7A4A-A8FB-FBF33048E364}"/>
              </a:ext>
            </a:extLst>
          </p:cNvPr>
          <p:cNvSpPr/>
          <p:nvPr userDrawn="1"/>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ADC5831-BE66-5045-87AF-18EBDF02747B}"/>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CB65DE4-B016-474E-A1C1-495957C7CA04}"/>
              </a:ext>
            </a:extLst>
          </p:cNvPr>
          <p:cNvSpPr/>
          <p:nvPr userDrawn="1"/>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8B3AA15-3E6B-C347-B0BE-F416C5684A23}"/>
              </a:ext>
            </a:extLst>
          </p:cNvPr>
          <p:cNvSpPr/>
          <p:nvPr userDrawn="1"/>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AC0924D-A95B-1E43-84A3-825886C48DD3}"/>
              </a:ext>
            </a:extLst>
          </p:cNvPr>
          <p:cNvSpPr/>
          <p:nvPr userDrawn="1"/>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F522785-C8F3-734E-AF20-487FED2CEBCA}"/>
              </a:ext>
            </a:extLst>
          </p:cNvPr>
          <p:cNvSpPr/>
          <p:nvPr userDrawn="1"/>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98AD1D6-A541-1941-8B56-2FF0936767C6}"/>
              </a:ext>
            </a:extLst>
          </p:cNvPr>
          <p:cNvSpPr/>
          <p:nvPr userDrawn="1"/>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844F750-124C-F246-BCDD-67595B93DC88}"/>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5499656-96AE-C649-B3C1-81D5C6F60DA6}"/>
              </a:ext>
            </a:extLst>
          </p:cNvPr>
          <p:cNvSpPr/>
          <p:nvPr userDrawn="1"/>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3150134-3C23-2A41-8EC0-2D0F308CD2FE}"/>
              </a:ext>
            </a:extLst>
          </p:cNvPr>
          <p:cNvSpPr/>
          <p:nvPr userDrawn="1"/>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A542EAC-EEE9-2748-9DAC-6986FFF6348A}"/>
              </a:ext>
            </a:extLst>
          </p:cNvPr>
          <p:cNvSpPr/>
          <p:nvPr userDrawn="1"/>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D1CDB1A-8B42-520A-323D-5D120AA42E9C}"/>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90919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Tree>
    <p:extLst>
      <p:ext uri="{BB962C8B-B14F-4D97-AF65-F5344CB8AC3E}">
        <p14:creationId xmlns:p14="http://schemas.microsoft.com/office/powerpoint/2010/main" val="1153162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4109" y="1210682"/>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4109" y="2141151"/>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7" name="Picture 6">
            <a:extLst>
              <a:ext uri="{FF2B5EF4-FFF2-40B4-BE49-F238E27FC236}">
                <a16:creationId xmlns:a16="http://schemas.microsoft.com/office/drawing/2014/main" id="{3D9F83AB-04F8-4C53-93F7-BAAABEF426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19154727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4209426"/>
            <a:ext cx="9144000" cy="601111"/>
          </a:xfrm>
        </p:spPr>
        <p:txBody>
          <a:bodyPr anchor="b">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4843667"/>
            <a:ext cx="9144000" cy="466379"/>
          </a:xfrm>
        </p:spPr>
        <p:txBody>
          <a:bodyPr>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6" name="Picture 5">
            <a:extLst>
              <a:ext uri="{FF2B5EF4-FFF2-40B4-BE49-F238E27FC236}">
                <a16:creationId xmlns:a16="http://schemas.microsoft.com/office/drawing/2014/main" id="{3CFCDE03-0EEA-4F49-A6B9-58B291621EE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2389641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Sample-Icons-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DF01C83-A866-28AC-7B1F-38947CCF6D80}"/>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10BDAA4-2C6C-4E47-9616-5977DD23D840}"/>
              </a:ext>
            </a:extLst>
          </p:cNvPr>
          <p:cNvSpPr/>
          <p:nvPr userDrawn="1"/>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691AF0D-B60D-2949-AB30-089AD6A4A5A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76B0456-3FC3-5D44-A9F1-56A57FD0B992}"/>
              </a:ext>
            </a:extLst>
          </p:cNvPr>
          <p:cNvSpPr/>
          <p:nvPr userDrawn="1"/>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569F651-3737-5832-DC5A-9DB8A57B6C79}"/>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spTree>
    <p:extLst>
      <p:ext uri="{BB962C8B-B14F-4D97-AF65-F5344CB8AC3E}">
        <p14:creationId xmlns:p14="http://schemas.microsoft.com/office/powerpoint/2010/main" val="4218441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edit Master text styles</a:t>
            </a:r>
          </a:p>
          <a:p>
            <a:pPr lvl="1"/>
            <a:r>
              <a:rPr lang="en-GB" dirty="0"/>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24372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edit Master text styles</a:t>
            </a:r>
          </a:p>
          <a:p>
            <a:pPr lvl="1"/>
            <a:r>
              <a:rPr lang="en-GB" dirty="0"/>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57332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edit Master text styles</a:t>
            </a:r>
          </a:p>
          <a:p>
            <a:pPr lvl="1"/>
            <a:r>
              <a:rPr lang="en-GB" dirty="0"/>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28701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edit Master text styles</a:t>
            </a:r>
          </a:p>
          <a:p>
            <a:pPr lvl="1"/>
            <a:r>
              <a:rPr lang="en-GB" dirty="0"/>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0596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line slide with image 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2C3761D-E146-5B7A-CD68-6CC98EA19A5F}"/>
              </a:ext>
            </a:extLst>
          </p:cNvPr>
          <p:cNvSpPr/>
          <p:nvPr userDrawn="1"/>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dirty="0"/>
              <a:t>Headline over a number of lines,</a:t>
            </a:r>
            <a:br>
              <a:rPr lang="en-GB" dirty="0"/>
            </a:br>
            <a:r>
              <a:rPr lang="en-GB" dirty="0"/>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dirty="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Tree>
    <p:extLst>
      <p:ext uri="{BB962C8B-B14F-4D97-AF65-F5344CB8AC3E}">
        <p14:creationId xmlns:p14="http://schemas.microsoft.com/office/powerpoint/2010/main" val="304328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574AD-8404-48D7-8DB8-BCC9125C3396}" type="datetimeFigureOut">
              <a:rPr lang="en-GB" smtClean="0"/>
              <a:t>13/11/2025</a:t>
            </a:fld>
            <a:endParaRPr lang="en-GB"/>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7EA4-DCE3-FB49-A794-A4595EF638BC}" type="slidenum">
              <a:rPr lang="en-GB" smtClean="0"/>
              <a:t>‹#›</a:t>
            </a:fld>
            <a:endParaRPr lang="en-GB" dirty="0"/>
          </a:p>
        </p:txBody>
      </p:sp>
    </p:spTree>
    <p:extLst>
      <p:ext uri="{BB962C8B-B14F-4D97-AF65-F5344CB8AC3E}">
        <p14:creationId xmlns:p14="http://schemas.microsoft.com/office/powerpoint/2010/main" val="945044896"/>
      </p:ext>
    </p:extLst>
  </p:cSld>
  <p:clrMap bg1="dk1" tx1="lt1" bg2="dk2" tx2="lt2" accent1="accent1" accent2="accent2" accent3="accent3" accent4="accent4" accent5="accent5" accent6="accent6" hlink="hlink" folHlink="folHlink"/>
  <p:sldLayoutIdLst>
    <p:sldLayoutId id="2147483817" r:id="rId1"/>
    <p:sldLayoutId id="2147483785" r:id="rId2"/>
    <p:sldLayoutId id="2147483833" r:id="rId3"/>
    <p:sldLayoutId id="2147483834" r:id="rId4"/>
    <p:sldLayoutId id="2147483826" r:id="rId5"/>
    <p:sldLayoutId id="2147483931" r:id="rId6"/>
    <p:sldLayoutId id="2147483827" r:id="rId7"/>
    <p:sldLayoutId id="2147483789" r:id="rId8"/>
    <p:sldLayoutId id="2147483818" r:id="rId9"/>
    <p:sldLayoutId id="2147483813" r:id="rId10"/>
    <p:sldLayoutId id="2147483814" r:id="rId11"/>
    <p:sldLayoutId id="2147483815" r:id="rId12"/>
    <p:sldLayoutId id="2147483802" r:id="rId13"/>
    <p:sldLayoutId id="2147483719" r:id="rId14"/>
    <p:sldLayoutId id="2147483938" r:id="rId15"/>
    <p:sldLayoutId id="2147483939" r:id="rId16"/>
    <p:sldLayoutId id="2147483933" r:id="rId17"/>
    <p:sldLayoutId id="2147483824" r:id="rId18"/>
    <p:sldLayoutId id="2147483926" r:id="rId19"/>
    <p:sldLayoutId id="2147483927" r:id="rId20"/>
    <p:sldLayoutId id="2147483929" r:id="rId21"/>
    <p:sldLayoutId id="2147483928" r:id="rId22"/>
    <p:sldLayoutId id="2147483930" r:id="rId23"/>
    <p:sldLayoutId id="2147483924" r:id="rId24"/>
    <p:sldLayoutId id="2147483940" r:id="rId25"/>
    <p:sldLayoutId id="2147483934" r:id="rId26"/>
    <p:sldLayoutId id="2147483936" r:id="rId27"/>
    <p:sldLayoutId id="2147483937" r:id="rId28"/>
    <p:sldLayoutId id="2147483825" r:id="rId29"/>
    <p:sldLayoutId id="2147483935" r:id="rId30"/>
    <p:sldLayoutId id="2147483941" r:id="rId31"/>
    <p:sldLayoutId id="2147483942" r:id="rId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hyperlink" Target="https://myadultstillmychild.co.uk/"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hyperlink" Target="https://www.weightmans.com/media-centre/news/the-supreme-courts-judgment-on-the-limits-of-the-exercise-of-parental-responsibility/"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commonslibrary.parliament.uk/research-briefings/cbp-8760/" TargetMode="Externa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hyperlink" Target="https://gbr01.safelinks.protection.outlook.com/?url=https%3A%2F%2Fwww.bevanbrittan.com%2Finsights%2Farticles%2F2022%2Fchildren-which-decision-counts-part-one-medical-treatment-decisions%2F&amp;data=05%7C02%7Cengland.eastsafeguarding%40nhs.net%7C8624fb2bace246fda72e08de12d8a1e4%7C37c354b285b047f5b22207b48d774ee3%7C0%7C0%7C638968918791666382%7CUnknown%7CTWFpbGZsb3d8eyJFbXB0eU1hcGkiOnRydWUsIlYiOiIwLjAuMDAwMCIsIlAiOiJXaW4zMiIsIkFOIjoiTWFpbCIsIldUIjoyfQ%3D%3D%7C0%7C%7C%7C&amp;sdata=CpGo1f7CGtTd9qvtGMt8uNNSOpYtwubvJ3r6JTQaxpM%3D&amp;reserved=0" TargetMode="External"/><Relationship Id="rId2" Type="http://schemas.openxmlformats.org/officeDocument/2006/relationships/hyperlink" Target="https://www.mentalcapacitylawandpolicy.org.uk/book-review-medical-treatment-decisions-and-the-law-4th-edition/"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hyperlink" Target="https://www.mind.org.uk/information-support/legal-rights/mental-capacity-act-2005/about-the-mental-capacity-act/"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hyperlink" Target="https://myadultstillmychild.co.uk/information-support/what-the-law-says/who-is-the-best-interests-decision-maker/"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hyperlink" Target="https://mentalcapacitytoolkit.co.uk/4/the-best-interests-checklist" TargetMode="Externa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3" Type="http://schemas.openxmlformats.org/officeDocument/2006/relationships/hyperlink" Target="mailto:england.contactus@nhs.net"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41.jpeg"/></Relationships>
</file>

<file path=ppt/slides/_rels/slide2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44.jpeg"/></Relationships>
</file>

<file path=ppt/slides/_rels/slide25.xml.rels><?xml version="1.0" encoding="UTF-8" standalone="yes"?>
<Relationships xmlns="http://schemas.openxmlformats.org/package/2006/relationships"><Relationship Id="rId3" Type="http://schemas.openxmlformats.org/officeDocument/2006/relationships/hyperlink" Target="https://myadultstillmychild.co.uk/" TargetMode="External"/><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https://myadultstillmychild.co.uk/" TargetMode="External"/><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2" Type="http://schemas.openxmlformats.org/officeDocument/2006/relationships/hyperlink" Target="https://myadultstillmychild.co.uk/information-support/what-the-law-says/who-is-the-best-interests-decision-maker/" TargetMode="External"/><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3" Type="http://schemas.openxmlformats.org/officeDocument/2006/relationships/hyperlink" Target="https://share.google/images/mrXAivVnmmZr2vUdp" TargetMode="External"/><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8" Type="http://schemas.openxmlformats.org/officeDocument/2006/relationships/hyperlink" Target="https://myadultstillmychild.co.uk/information-support/what-the-law-says/who-is-the-best-interests-decision-maker/" TargetMode="External"/><Relationship Id="rId3" Type="http://schemas.openxmlformats.org/officeDocument/2006/relationships/hyperlink" Target="https://www.nhs.uk/conditions/consent-to-treatment/children/" TargetMode="External"/><Relationship Id="rId7" Type="http://schemas.openxmlformats.org/officeDocument/2006/relationships/hyperlink" Target="https://www.mind.org.uk/information-support/legal-rights/mental-capacity-act-2005/about-the-mental-capacity-act/"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hyperlink" Target="https://www.mencap.org.uk/advice-and-support/mental-capacity-act" TargetMode="External"/><Relationship Id="rId5" Type="http://schemas.openxmlformats.org/officeDocument/2006/relationships/hyperlink" Target="https://myadultstillmychild.co.uk/information-support/what-the-law-says/mental-capacity-act/" TargetMode="External"/><Relationship Id="rId4" Type="http://schemas.openxmlformats.org/officeDocument/2006/relationships/hyperlink" Target="https://www.youngminds.org.uk/parent/parents-a-z-mental-health-guide/mental-capacity-act-2005/"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26.sv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31.xml"/><Relationship Id="rId4" Type="http://schemas.openxmlformats.org/officeDocument/2006/relationships/image" Target="../media/image29.svg"/></Relationships>
</file>

<file path=ppt/slides/_rels/slide7.xml.rels><?xml version="1.0" encoding="UTF-8" standalone="yes"?>
<Relationships xmlns="http://schemas.openxmlformats.org/package/2006/relationships"><Relationship Id="rId3" Type="http://schemas.openxmlformats.org/officeDocument/2006/relationships/hyperlink" Target="https://myadultstillmychild.co.uk/"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0.JPG"/></Relationships>
</file>

<file path=ppt/slides/_rels/slide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xml"/><Relationship Id="rId1" Type="http://schemas.openxmlformats.org/officeDocument/2006/relationships/slideLayout" Target="../slideLayouts/slideLayout31.xml"/><Relationship Id="rId4" Type="http://schemas.openxmlformats.org/officeDocument/2006/relationships/image" Target="../media/image32.jpeg"/></Relationships>
</file>

<file path=ppt/slides/_rels/slide9.xml.rels><?xml version="1.0" encoding="UTF-8" standalone="yes"?>
<Relationships xmlns="http://schemas.openxmlformats.org/package/2006/relationships"><Relationship Id="rId3" Type="http://schemas.openxmlformats.org/officeDocument/2006/relationships/hyperlink" Target="https://www.hampshiresab.org.uk/lasting-power-of-attorney/" TargetMode="External"/><Relationship Id="rId2" Type="http://schemas.openxmlformats.org/officeDocument/2006/relationships/notesSlide" Target="../notesSlides/notesSlide5.xml"/><Relationship Id="rId1" Type="http://schemas.openxmlformats.org/officeDocument/2006/relationships/slideLayout" Target="../slideLayouts/slideLayout3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hyperlink" Target="http://eprints.bournemouth.ac.uk/33829/1/NoK-Booklet-for-interactivepdf.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qr code and a blue background&#10;&#10;AI-generated content may be incorrect.">
            <a:extLst>
              <a:ext uri="{FF2B5EF4-FFF2-40B4-BE49-F238E27FC236}">
                <a16:creationId xmlns:a16="http://schemas.microsoft.com/office/drawing/2014/main" id="{138EF445-1CDB-39F3-A3EC-BF592727D51B}"/>
              </a:ext>
            </a:extLst>
          </p:cNvPr>
          <p:cNvPicPr>
            <a:picLocks noGrp="1" noChangeAspect="1"/>
          </p:cNvPicPr>
          <p:nvPr>
            <p:ph type="pic" sz="quarter" idx="10"/>
          </p:nvPr>
        </p:nvPicPr>
        <p:blipFill>
          <a:blip r:embed="rId2"/>
          <a:srcRect/>
          <a:stretch>
            <a:fillRect/>
          </a:stretch>
        </p:blipFill>
        <p:spPr/>
      </p:pic>
    </p:spTree>
    <p:extLst>
      <p:ext uri="{BB962C8B-B14F-4D97-AF65-F5344CB8AC3E}">
        <p14:creationId xmlns:p14="http://schemas.microsoft.com/office/powerpoint/2010/main" val="1028855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2BA88-B4B8-23BF-417C-8A5B2689FDBB}"/>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8B2CC0D2-917B-9C4F-35A3-26DF6225149C}"/>
              </a:ext>
            </a:extLst>
          </p:cNvPr>
          <p:cNvSpPr>
            <a:spLocks noGrp="1"/>
          </p:cNvSpPr>
          <p:nvPr>
            <p:ph type="title"/>
          </p:nvPr>
        </p:nvSpPr>
        <p:spPr>
          <a:xfrm>
            <a:off x="432000" y="432000"/>
            <a:ext cx="11404154" cy="865186"/>
          </a:xfrm>
        </p:spPr>
        <p:txBody>
          <a:bodyPr/>
          <a:lstStyle/>
          <a:p>
            <a:r>
              <a:rPr lang="en-GB" spc="-40" dirty="0"/>
              <a:t>Making choices and decision making</a:t>
            </a:r>
          </a:p>
        </p:txBody>
      </p:sp>
      <p:sp>
        <p:nvSpPr>
          <p:cNvPr id="6" name="Text Placeholder 5">
            <a:extLst>
              <a:ext uri="{FF2B5EF4-FFF2-40B4-BE49-F238E27FC236}">
                <a16:creationId xmlns:a16="http://schemas.microsoft.com/office/drawing/2014/main" id="{B3C88E29-9D8E-C404-9BC0-B05362E119C9}"/>
              </a:ext>
            </a:extLst>
          </p:cNvPr>
          <p:cNvSpPr>
            <a:spLocks noGrp="1"/>
          </p:cNvSpPr>
          <p:nvPr>
            <p:ph type="body" sz="quarter" idx="13"/>
          </p:nvPr>
        </p:nvSpPr>
        <p:spPr>
          <a:xfrm>
            <a:off x="432001" y="1416790"/>
            <a:ext cx="11012644" cy="577927"/>
          </a:xfrm>
        </p:spPr>
        <p:txBody>
          <a:bodyPr/>
          <a:lstStyle/>
          <a:p>
            <a:pPr algn="ctr">
              <a:lnSpc>
                <a:spcPct val="100000"/>
              </a:lnSpc>
              <a:spcAft>
                <a:spcPts val="1200"/>
              </a:spcAft>
              <a:buClr>
                <a:schemeClr val="accent6"/>
              </a:buClr>
            </a:pPr>
            <a:r>
              <a:rPr lang="en-GB" dirty="0">
                <a:solidFill>
                  <a:srgbClr val="FF0000"/>
                </a:solidFill>
              </a:rPr>
              <a:t>Under what legal framework?</a:t>
            </a:r>
            <a:endParaRPr lang="en-GB" sz="2400" dirty="0">
              <a:solidFill>
                <a:srgbClr val="FF0000"/>
              </a:solidFill>
            </a:endParaRPr>
          </a:p>
        </p:txBody>
      </p:sp>
      <p:sp>
        <p:nvSpPr>
          <p:cNvPr id="8" name="Content Placeholder 7">
            <a:extLst>
              <a:ext uri="{FF2B5EF4-FFF2-40B4-BE49-F238E27FC236}">
                <a16:creationId xmlns:a16="http://schemas.microsoft.com/office/drawing/2014/main" id="{CDC1E32E-0527-2345-6CE3-FDD3BBD4C5F0}"/>
              </a:ext>
            </a:extLst>
          </p:cNvPr>
          <p:cNvSpPr>
            <a:spLocks noGrp="1"/>
          </p:cNvSpPr>
          <p:nvPr>
            <p:ph idx="1"/>
          </p:nvPr>
        </p:nvSpPr>
        <p:spPr>
          <a:xfrm>
            <a:off x="253093" y="1994717"/>
            <a:ext cx="11583059" cy="4316276"/>
          </a:xfrm>
        </p:spPr>
        <p:txBody>
          <a:bodyPr>
            <a:normAutofit fontScale="85000" lnSpcReduction="20000"/>
          </a:bodyPr>
          <a:lstStyle/>
          <a:p>
            <a:r>
              <a:rPr lang="en-GB" dirty="0"/>
              <a:t>There are three depending on the age of the child or young person/adult broadly speaking as follows:</a:t>
            </a:r>
          </a:p>
          <a:p>
            <a:pPr marL="342900" indent="-342900">
              <a:buFont typeface="Arial" panose="020B0604020202020204" pitchFamily="34" charset="0"/>
              <a:buChar char="•"/>
            </a:pPr>
            <a:r>
              <a:rPr lang="en-GB" dirty="0"/>
              <a:t>For children aged </a:t>
            </a:r>
            <a:r>
              <a:rPr lang="en-GB" dirty="0">
                <a:solidFill>
                  <a:srgbClr val="FF0000"/>
                </a:solidFill>
              </a:rPr>
              <a:t>0-15</a:t>
            </a:r>
            <a:r>
              <a:rPr lang="en-GB" dirty="0"/>
              <a:t> years it is ‘</a:t>
            </a:r>
            <a:r>
              <a:rPr lang="en-GB" i="1" dirty="0">
                <a:effectLst>
                  <a:outerShdw blurRad="38100" dist="38100" dir="2700000" algn="tl">
                    <a:srgbClr val="000000">
                      <a:alpha val="43137"/>
                    </a:srgbClr>
                  </a:outerShdw>
                </a:effectLst>
              </a:rPr>
              <a:t>Parental Responsibility</a:t>
            </a:r>
            <a:r>
              <a:rPr lang="en-GB" dirty="0"/>
              <a:t>’.</a:t>
            </a:r>
          </a:p>
          <a:p>
            <a:pPr marL="1028700" lvl="1" indent="-342900"/>
            <a:r>
              <a:rPr lang="en-GB" dirty="0"/>
              <a:t>However, a child can also be found to be ‘</a:t>
            </a:r>
            <a:r>
              <a:rPr lang="en-GB" i="1" dirty="0">
                <a:effectLst>
                  <a:outerShdw blurRad="38100" dist="38100" dir="2700000" algn="tl">
                    <a:srgbClr val="000000">
                      <a:alpha val="43137"/>
                    </a:srgbClr>
                  </a:outerShdw>
                </a:effectLst>
              </a:rPr>
              <a:t>Gillick Competent</a:t>
            </a:r>
            <a:r>
              <a:rPr lang="en-GB" dirty="0"/>
              <a:t>’ to make their own choices and decisions, including giving or withholding consent. </a:t>
            </a:r>
          </a:p>
          <a:p>
            <a:pPr marL="1028700" lvl="1" indent="-342900"/>
            <a:r>
              <a:rPr lang="en-GB" dirty="0"/>
              <a:t>The closer the child is to 16 years old, the more likely they would be considered Gillick Competent.</a:t>
            </a:r>
          </a:p>
          <a:p>
            <a:pPr marL="1028700" lvl="1" indent="-342900"/>
            <a:r>
              <a:rPr lang="en-GB" dirty="0"/>
              <a:t>If the child is not, parents retain the legal ability to consent for their child, until they are 18.</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At </a:t>
            </a:r>
            <a:r>
              <a:rPr lang="en-GB" dirty="0">
                <a:solidFill>
                  <a:srgbClr val="FF0000"/>
                </a:solidFill>
              </a:rPr>
              <a:t>16</a:t>
            </a:r>
            <a:r>
              <a:rPr lang="en-GB" dirty="0"/>
              <a:t> years, the </a:t>
            </a:r>
            <a:r>
              <a:rPr lang="en-GB" i="1" dirty="0">
                <a:effectLst>
                  <a:outerShdw blurRad="38100" dist="38100" dir="2700000" algn="tl">
                    <a:srgbClr val="000000">
                      <a:alpha val="43137"/>
                    </a:srgbClr>
                  </a:outerShdw>
                </a:effectLst>
              </a:rPr>
              <a:t>Mental Capacity Act 2005 </a:t>
            </a:r>
            <a:r>
              <a:rPr lang="en-GB" dirty="0"/>
              <a:t>is applicable to young people aged 16+.</a:t>
            </a:r>
          </a:p>
          <a:p>
            <a:pPr marL="1028700" lvl="1" indent="-342900"/>
            <a:r>
              <a:rPr lang="en-GB" dirty="0"/>
              <a:t>They now have the legal right to consent for themselves, if they have the mental capacity to do so.</a:t>
            </a:r>
          </a:p>
          <a:p>
            <a:pPr marL="1028700" lvl="1" indent="-342900"/>
            <a:r>
              <a:rPr lang="en-GB" dirty="0"/>
              <a:t>Where they do not, parents continue to have the legal right to consent on their behalf until 18.</a:t>
            </a:r>
          </a:p>
          <a:p>
            <a:pPr marL="1028700" lvl="1" indent="-342900"/>
            <a:r>
              <a:rPr lang="en-GB" dirty="0"/>
              <a:t>Additionally, the MCA can also be used to make ‘</a:t>
            </a:r>
            <a:r>
              <a:rPr lang="en-GB" i="1" dirty="0">
                <a:effectLst>
                  <a:outerShdw blurRad="38100" dist="38100" dir="2700000" algn="tl">
                    <a:srgbClr val="000000">
                      <a:alpha val="43137"/>
                    </a:srgbClr>
                  </a:outerShdw>
                </a:effectLst>
              </a:rPr>
              <a:t>Best Interest</a:t>
            </a:r>
            <a:r>
              <a:rPr lang="en-GB" dirty="0"/>
              <a:t>’ decisions.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At </a:t>
            </a:r>
            <a:r>
              <a:rPr lang="en-GB" dirty="0">
                <a:solidFill>
                  <a:srgbClr val="FF0000"/>
                </a:solidFill>
              </a:rPr>
              <a:t>18</a:t>
            </a:r>
            <a:r>
              <a:rPr lang="en-GB" dirty="0"/>
              <a:t> years, the person is now a young adult, and no-one can make choices and decisions for them including giving or withholding consent unless specific legal steps are taken, </a:t>
            </a:r>
          </a:p>
          <a:p>
            <a:pPr marL="1028700" lvl="1" indent="-342900"/>
            <a:r>
              <a:rPr lang="en-GB" dirty="0">
                <a:solidFill>
                  <a:srgbClr val="FF0000"/>
                </a:solidFill>
              </a:rPr>
              <a:t>including the MCA’s Best Interest. This is the far simplest route to alternative decision making. </a:t>
            </a:r>
          </a:p>
        </p:txBody>
      </p:sp>
      <p:sp>
        <p:nvSpPr>
          <p:cNvPr id="10" name="TextBox 9">
            <a:extLst>
              <a:ext uri="{FF2B5EF4-FFF2-40B4-BE49-F238E27FC236}">
                <a16:creationId xmlns:a16="http://schemas.microsoft.com/office/drawing/2014/main" id="{FBADC6BE-9CCD-CA6D-6018-57268AC30D82}"/>
              </a:ext>
            </a:extLst>
          </p:cNvPr>
          <p:cNvSpPr txBox="1"/>
          <p:nvPr/>
        </p:nvSpPr>
        <p:spPr>
          <a:xfrm>
            <a:off x="2165577" y="6426000"/>
            <a:ext cx="614362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chemeClr val="dk1"/>
              </a:buClr>
              <a:buSzPts val="1100"/>
              <a:buFontTx/>
              <a:buNone/>
              <a:tabLst/>
              <a:defRPr/>
            </a:pPr>
            <a:r>
              <a:rPr lang="en-GB" sz="1800" dirty="0">
                <a:hlinkClick r:id="rId3"/>
              </a:rPr>
              <a:t>MASMC – MASMC (myadultstillmychild.co.uk)</a:t>
            </a:r>
            <a:r>
              <a:rPr lang="en-GB" sz="1800" dirty="0"/>
              <a:t>.</a:t>
            </a:r>
            <a:r>
              <a:rPr lang="en-GB" sz="2000" dirty="0"/>
              <a:t> </a:t>
            </a:r>
          </a:p>
        </p:txBody>
      </p:sp>
    </p:spTree>
    <p:extLst>
      <p:ext uri="{BB962C8B-B14F-4D97-AF65-F5344CB8AC3E}">
        <p14:creationId xmlns:p14="http://schemas.microsoft.com/office/powerpoint/2010/main" val="1258218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1000"/>
                                        <p:tgtEl>
                                          <p:spTgt spid="8">
                                            <p:txEl>
                                              <p:pRg st="3" end="3"/>
                                            </p:txEl>
                                          </p:spTgt>
                                        </p:tgtEl>
                                      </p:cBhvr>
                                    </p:animEffect>
                                    <p:anim calcmode="lin" valueType="num">
                                      <p:cBhvr>
                                        <p:cTn id="22"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Effect transition="in" filter="fade">
                                      <p:cBhvr>
                                        <p:cTn id="28" dur="1000"/>
                                        <p:tgtEl>
                                          <p:spTgt spid="8">
                                            <p:txEl>
                                              <p:pRg st="4" end="4"/>
                                            </p:txEl>
                                          </p:spTgt>
                                        </p:tgtEl>
                                      </p:cBhvr>
                                    </p:animEffect>
                                    <p:anim calcmode="lin" valueType="num">
                                      <p:cBhvr>
                                        <p:cTn id="29"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fade">
                                      <p:cBhvr>
                                        <p:cTn id="42" dur="1000"/>
                                        <p:tgtEl>
                                          <p:spTgt spid="8">
                                            <p:txEl>
                                              <p:pRg st="7" end="7"/>
                                            </p:txEl>
                                          </p:spTgt>
                                        </p:tgtEl>
                                      </p:cBhvr>
                                    </p:animEffect>
                                    <p:anim calcmode="lin" valueType="num">
                                      <p:cBhvr>
                                        <p:cTn id="43"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
                                            <p:txEl>
                                              <p:pRg st="8" end="8"/>
                                            </p:txEl>
                                          </p:spTgt>
                                        </p:tgtEl>
                                        <p:attrNameLst>
                                          <p:attrName>style.visibility</p:attrName>
                                        </p:attrNameLst>
                                      </p:cBhvr>
                                      <p:to>
                                        <p:strVal val="visible"/>
                                      </p:to>
                                    </p:set>
                                    <p:animEffect transition="in" filter="fade">
                                      <p:cBhvr>
                                        <p:cTn id="49" dur="1000"/>
                                        <p:tgtEl>
                                          <p:spTgt spid="8">
                                            <p:txEl>
                                              <p:pRg st="8" end="8"/>
                                            </p:txEl>
                                          </p:spTgt>
                                        </p:tgtEl>
                                      </p:cBhvr>
                                    </p:animEffect>
                                    <p:anim calcmode="lin" valueType="num">
                                      <p:cBhvr>
                                        <p:cTn id="50"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8">
                                            <p:txEl>
                                              <p:pRg st="9" end="9"/>
                                            </p:txEl>
                                          </p:spTgt>
                                        </p:tgtEl>
                                        <p:attrNameLst>
                                          <p:attrName>style.visibility</p:attrName>
                                        </p:attrNameLst>
                                      </p:cBhvr>
                                      <p:to>
                                        <p:strVal val="visible"/>
                                      </p:to>
                                    </p:set>
                                    <p:animEffect transition="in" filter="fade">
                                      <p:cBhvr>
                                        <p:cTn id="56" dur="1000"/>
                                        <p:tgtEl>
                                          <p:spTgt spid="8">
                                            <p:txEl>
                                              <p:pRg st="9" end="9"/>
                                            </p:txEl>
                                          </p:spTgt>
                                        </p:tgtEl>
                                      </p:cBhvr>
                                    </p:animEffect>
                                    <p:anim calcmode="lin" valueType="num">
                                      <p:cBhvr>
                                        <p:cTn id="57" dur="1000" fill="hold"/>
                                        <p:tgtEl>
                                          <p:spTgt spid="8">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8">
                                            <p:txEl>
                                              <p:pRg st="11" end="11"/>
                                            </p:txEl>
                                          </p:spTgt>
                                        </p:tgtEl>
                                        <p:attrNameLst>
                                          <p:attrName>style.visibility</p:attrName>
                                        </p:attrNameLst>
                                      </p:cBhvr>
                                      <p:to>
                                        <p:strVal val="visible"/>
                                      </p:to>
                                    </p:set>
                                    <p:animEffect transition="in" filter="fade">
                                      <p:cBhvr>
                                        <p:cTn id="63" dur="1000"/>
                                        <p:tgtEl>
                                          <p:spTgt spid="8">
                                            <p:txEl>
                                              <p:pRg st="11" end="11"/>
                                            </p:txEl>
                                          </p:spTgt>
                                        </p:tgtEl>
                                      </p:cBhvr>
                                    </p:animEffect>
                                    <p:anim calcmode="lin" valueType="num">
                                      <p:cBhvr>
                                        <p:cTn id="64" dur="1000" fill="hold"/>
                                        <p:tgtEl>
                                          <p:spTgt spid="8">
                                            <p:txEl>
                                              <p:pRg st="11" end="11"/>
                                            </p:txEl>
                                          </p:spTgt>
                                        </p:tgtEl>
                                        <p:attrNameLst>
                                          <p:attrName>ppt_x</p:attrName>
                                        </p:attrNameLst>
                                      </p:cBhvr>
                                      <p:tavLst>
                                        <p:tav tm="0">
                                          <p:val>
                                            <p:strVal val="#ppt_x"/>
                                          </p:val>
                                        </p:tav>
                                        <p:tav tm="100000">
                                          <p:val>
                                            <p:strVal val="#ppt_x"/>
                                          </p:val>
                                        </p:tav>
                                      </p:tavLst>
                                    </p:anim>
                                    <p:anim calcmode="lin" valueType="num">
                                      <p:cBhvr>
                                        <p:cTn id="65" dur="1000" fill="hold"/>
                                        <p:tgtEl>
                                          <p:spTgt spid="8">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8">
                                            <p:txEl>
                                              <p:pRg st="12" end="12"/>
                                            </p:txEl>
                                          </p:spTgt>
                                        </p:tgtEl>
                                        <p:attrNameLst>
                                          <p:attrName>style.visibility</p:attrName>
                                        </p:attrNameLst>
                                      </p:cBhvr>
                                      <p:to>
                                        <p:strVal val="visible"/>
                                      </p:to>
                                    </p:set>
                                    <p:animEffect transition="in" filter="fade">
                                      <p:cBhvr>
                                        <p:cTn id="70" dur="1000"/>
                                        <p:tgtEl>
                                          <p:spTgt spid="8">
                                            <p:txEl>
                                              <p:pRg st="12" end="12"/>
                                            </p:txEl>
                                          </p:spTgt>
                                        </p:tgtEl>
                                      </p:cBhvr>
                                    </p:animEffect>
                                    <p:anim calcmode="lin" valueType="num">
                                      <p:cBhvr>
                                        <p:cTn id="71" dur="1000" fill="hold"/>
                                        <p:tgtEl>
                                          <p:spTgt spid="8">
                                            <p:txEl>
                                              <p:pRg st="12" end="12"/>
                                            </p:txEl>
                                          </p:spTgt>
                                        </p:tgtEl>
                                        <p:attrNameLst>
                                          <p:attrName>ppt_x</p:attrName>
                                        </p:attrNameLst>
                                      </p:cBhvr>
                                      <p:tavLst>
                                        <p:tav tm="0">
                                          <p:val>
                                            <p:strVal val="#ppt_x"/>
                                          </p:val>
                                        </p:tav>
                                        <p:tav tm="100000">
                                          <p:val>
                                            <p:strVal val="#ppt_x"/>
                                          </p:val>
                                        </p:tav>
                                      </p:tavLst>
                                    </p:anim>
                                    <p:anim calcmode="lin" valueType="num">
                                      <p:cBhvr>
                                        <p:cTn id="72" dur="1000" fill="hold"/>
                                        <p:tgtEl>
                                          <p:spTgt spid="8">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0E50C1-4796-2B4B-7E3B-C5B4391B98FD}"/>
              </a:ext>
            </a:extLst>
          </p:cNvPr>
          <p:cNvSpPr>
            <a:spLocks noGrp="1"/>
          </p:cNvSpPr>
          <p:nvPr>
            <p:ph idx="1"/>
          </p:nvPr>
        </p:nvSpPr>
        <p:spPr>
          <a:xfrm>
            <a:off x="432000" y="1297186"/>
            <a:ext cx="11088000" cy="4894806"/>
          </a:xfrm>
        </p:spPr>
        <p:txBody>
          <a:bodyPr/>
          <a:lstStyle/>
          <a:p>
            <a:pPr marL="342900" indent="-342900">
              <a:buFont typeface="Arial" panose="020B0604020202020204" pitchFamily="34" charset="0"/>
              <a:buChar char="•"/>
            </a:pPr>
            <a:r>
              <a:rPr lang="en-GB" dirty="0"/>
              <a:t>The scope of parental responsibility includes the rights, duties, and authority a parent has over their child's upbringing and property, such as making decisions about education, medical treatment, and naming the child. </a:t>
            </a:r>
          </a:p>
          <a:p>
            <a:pPr marL="342900" indent="-342900">
              <a:buFont typeface="Arial" panose="020B0604020202020204" pitchFamily="34" charset="0"/>
              <a:buChar char="•"/>
            </a:pPr>
            <a:r>
              <a:rPr lang="en-GB" dirty="0"/>
              <a:t>For major decisions, all individuals with parental responsibility must agree, while routine decisions can often be made by just one parent. </a:t>
            </a:r>
          </a:p>
          <a:p>
            <a:pPr marL="342900" indent="-342900">
              <a:buFont typeface="Arial" panose="020B0604020202020204" pitchFamily="34" charset="0"/>
              <a:buChar char="•"/>
            </a:pPr>
            <a:r>
              <a:rPr lang="en-GB" dirty="0"/>
              <a:t>The scope of responsibility also extends to ensuring the child is financially supported and protected. </a:t>
            </a:r>
          </a:p>
        </p:txBody>
      </p:sp>
      <p:sp>
        <p:nvSpPr>
          <p:cNvPr id="4" name="Title 3">
            <a:extLst>
              <a:ext uri="{FF2B5EF4-FFF2-40B4-BE49-F238E27FC236}">
                <a16:creationId xmlns:a16="http://schemas.microsoft.com/office/drawing/2014/main" id="{F58A06FC-377C-A977-6811-FC92588F71C6}"/>
              </a:ext>
            </a:extLst>
          </p:cNvPr>
          <p:cNvSpPr>
            <a:spLocks noGrp="1"/>
          </p:cNvSpPr>
          <p:nvPr>
            <p:ph type="title"/>
          </p:nvPr>
        </p:nvSpPr>
        <p:spPr/>
        <p:txBody>
          <a:bodyPr/>
          <a:lstStyle/>
          <a:p>
            <a:r>
              <a:rPr lang="en-GB" dirty="0"/>
              <a:t>Scope of Parental Responsibly (PR) – what is it?</a:t>
            </a:r>
          </a:p>
        </p:txBody>
      </p:sp>
      <p:pic>
        <p:nvPicPr>
          <p:cNvPr id="1026" name="Picture 2" descr="756,800+ Pre Adolescence Stock Photos, Pictures &amp; Royalty ...">
            <a:extLst>
              <a:ext uri="{FF2B5EF4-FFF2-40B4-BE49-F238E27FC236}">
                <a16:creationId xmlns:a16="http://schemas.microsoft.com/office/drawing/2014/main" id="{15C0BC4C-98F0-3BF0-DEBE-E9C90C0DAA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6000" y="1691368"/>
            <a:ext cx="5829300" cy="398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771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1BCD10-D848-8E9C-32D6-07B397B9B8CD}"/>
              </a:ext>
            </a:extLst>
          </p:cNvPr>
          <p:cNvSpPr>
            <a:spLocks noGrp="1"/>
          </p:cNvSpPr>
          <p:nvPr>
            <p:ph idx="1"/>
          </p:nvPr>
        </p:nvSpPr>
        <p:spPr>
          <a:xfrm>
            <a:off x="432000" y="1126671"/>
            <a:ext cx="11088000" cy="5184322"/>
          </a:xfrm>
        </p:spPr>
        <p:txBody>
          <a:bodyPr/>
          <a:lstStyle/>
          <a:p>
            <a:r>
              <a:rPr lang="en-GB" b="1" dirty="0"/>
              <a:t>Court orders:</a:t>
            </a:r>
            <a:r>
              <a:rPr lang="en-GB" dirty="0"/>
              <a:t> </a:t>
            </a:r>
          </a:p>
          <a:p>
            <a:r>
              <a:rPr lang="en-GB" dirty="0"/>
              <a:t>A court can make a decision if parents cannot agree on a major issue. The child's welfare is the court's paramount consideration. </a:t>
            </a:r>
          </a:p>
          <a:p>
            <a:endParaRPr lang="en-GB" b="1" dirty="0"/>
          </a:p>
          <a:p>
            <a:r>
              <a:rPr lang="en-GB" b="1" dirty="0"/>
              <a:t>Diminishing scope:</a:t>
            </a:r>
            <a:r>
              <a:rPr lang="en-GB" dirty="0"/>
              <a:t> </a:t>
            </a:r>
          </a:p>
          <a:p>
            <a:r>
              <a:rPr lang="en-GB" dirty="0"/>
              <a:t>The extent of parental responsibility generally decreases as a child gets older and becomes more capable of making their own decisions. </a:t>
            </a:r>
          </a:p>
          <a:p>
            <a:endParaRPr lang="en-GB" b="1" dirty="0"/>
          </a:p>
          <a:p>
            <a:r>
              <a:rPr lang="en-GB" b="1" dirty="0"/>
              <a:t>Human rights:</a:t>
            </a:r>
            <a:r>
              <a:rPr lang="en-GB" dirty="0"/>
              <a:t> </a:t>
            </a:r>
          </a:p>
          <a:p>
            <a:r>
              <a:rPr lang="en-GB" dirty="0"/>
              <a:t>The exercise of parental responsibility is limited by the child's human rights. For example, parental consent cannot override the law in cases of deprivation of liberty, even if the parent consents, Ref: </a:t>
            </a:r>
            <a:r>
              <a:rPr lang="en-GB" dirty="0">
                <a:hlinkClick r:id="rId2"/>
              </a:rPr>
              <a:t>Weightmans</a:t>
            </a:r>
            <a:r>
              <a:rPr lang="en-GB" dirty="0"/>
              <a:t>. </a:t>
            </a:r>
          </a:p>
          <a:p>
            <a:endParaRPr lang="en-GB" b="1" dirty="0"/>
          </a:p>
          <a:p>
            <a:r>
              <a:rPr lang="en-GB" b="1" dirty="0"/>
              <a:t>Removal of responsibility:</a:t>
            </a:r>
            <a:r>
              <a:rPr lang="en-GB" dirty="0"/>
              <a:t> </a:t>
            </a:r>
          </a:p>
          <a:p>
            <a:r>
              <a:rPr lang="en-GB" dirty="0"/>
              <a:t>A court can remove parental responsibility in extreme cases, such as abuse or neglect. A person's parental responsibility can also be suspended if they are convicted of killing the other parent, a rule introduced by Jade's Law. </a:t>
            </a:r>
          </a:p>
          <a:p>
            <a:endParaRPr lang="en-GB" dirty="0"/>
          </a:p>
        </p:txBody>
      </p:sp>
      <p:sp>
        <p:nvSpPr>
          <p:cNvPr id="4" name="Title 3">
            <a:extLst>
              <a:ext uri="{FF2B5EF4-FFF2-40B4-BE49-F238E27FC236}">
                <a16:creationId xmlns:a16="http://schemas.microsoft.com/office/drawing/2014/main" id="{4B3C537D-B76B-5B85-1F3A-AC48D37BFC68}"/>
              </a:ext>
            </a:extLst>
          </p:cNvPr>
          <p:cNvSpPr>
            <a:spLocks noGrp="1"/>
          </p:cNvSpPr>
          <p:nvPr>
            <p:ph type="title"/>
          </p:nvPr>
        </p:nvSpPr>
        <p:spPr/>
        <p:txBody>
          <a:bodyPr/>
          <a:lstStyle/>
          <a:p>
            <a:r>
              <a:rPr lang="en-GB" dirty="0"/>
              <a:t>Limits and limitations to Parental Responsibility</a:t>
            </a:r>
          </a:p>
        </p:txBody>
      </p:sp>
    </p:spTree>
    <p:extLst>
      <p:ext uri="{BB962C8B-B14F-4D97-AF65-F5344CB8AC3E}">
        <p14:creationId xmlns:p14="http://schemas.microsoft.com/office/powerpoint/2010/main" val="456893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000"/>
                                        <p:tgtEl>
                                          <p:spTgt spid="2">
                                            <p:txEl>
                                              <p:pRg st="3" end="3"/>
                                            </p:txEl>
                                          </p:spTgt>
                                        </p:tgtEl>
                                      </p:cBhvr>
                                    </p:animEffect>
                                    <p:anim calcmode="lin" valueType="num">
                                      <p:cBhvr>
                                        <p:cTn id="2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1000"/>
                                        <p:tgtEl>
                                          <p:spTgt spid="2">
                                            <p:txEl>
                                              <p:pRg st="4" end="4"/>
                                            </p:txEl>
                                          </p:spTgt>
                                        </p:tgtEl>
                                      </p:cBhvr>
                                    </p:animEffect>
                                    <p:anim calcmode="lin" valueType="num">
                                      <p:cBhvr>
                                        <p:cTn id="2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1000"/>
                                        <p:tgtEl>
                                          <p:spTgt spid="2">
                                            <p:txEl>
                                              <p:pRg st="6" end="6"/>
                                            </p:txEl>
                                          </p:spTgt>
                                        </p:tgtEl>
                                      </p:cBhvr>
                                    </p:animEffect>
                                    <p:anim calcmode="lin" valueType="num">
                                      <p:cBhvr>
                                        <p:cTn id="32"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animEffect transition="in" filter="fade">
                                      <p:cBhvr>
                                        <p:cTn id="36" dur="1000"/>
                                        <p:tgtEl>
                                          <p:spTgt spid="2">
                                            <p:txEl>
                                              <p:pRg st="7" end="7"/>
                                            </p:txEl>
                                          </p:spTgt>
                                        </p:tgtEl>
                                      </p:cBhvr>
                                    </p:animEffect>
                                    <p:anim calcmode="lin" valueType="num">
                                      <p:cBhvr>
                                        <p:cTn id="3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animEffect transition="in" filter="fade">
                                      <p:cBhvr>
                                        <p:cTn id="43" dur="1000"/>
                                        <p:tgtEl>
                                          <p:spTgt spid="2">
                                            <p:txEl>
                                              <p:pRg st="9" end="9"/>
                                            </p:txEl>
                                          </p:spTgt>
                                        </p:tgtEl>
                                      </p:cBhvr>
                                    </p:animEffect>
                                    <p:anim calcmode="lin" valueType="num">
                                      <p:cBhvr>
                                        <p:cTn id="44"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45" dur="1000" fill="hold"/>
                                        <p:tgtEl>
                                          <p:spTgt spid="2">
                                            <p:txEl>
                                              <p:pRg st="9" end="9"/>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
                                            <p:txEl>
                                              <p:pRg st="10" end="10"/>
                                            </p:txEl>
                                          </p:spTgt>
                                        </p:tgtEl>
                                        <p:attrNameLst>
                                          <p:attrName>style.visibility</p:attrName>
                                        </p:attrNameLst>
                                      </p:cBhvr>
                                      <p:to>
                                        <p:strVal val="visible"/>
                                      </p:to>
                                    </p:set>
                                    <p:animEffect transition="in" filter="fade">
                                      <p:cBhvr>
                                        <p:cTn id="48" dur="1000"/>
                                        <p:tgtEl>
                                          <p:spTgt spid="2">
                                            <p:txEl>
                                              <p:pRg st="10" end="10"/>
                                            </p:txEl>
                                          </p:spTgt>
                                        </p:tgtEl>
                                      </p:cBhvr>
                                    </p:animEffect>
                                    <p:anim calcmode="lin" valueType="num">
                                      <p:cBhvr>
                                        <p:cTn id="49"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50"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EC260E-7722-04D2-3BCA-B774398AE817}"/>
              </a:ext>
            </a:extLst>
          </p:cNvPr>
          <p:cNvSpPr>
            <a:spLocks noGrp="1"/>
          </p:cNvSpPr>
          <p:nvPr>
            <p:ph type="body" sz="quarter" idx="13"/>
          </p:nvPr>
        </p:nvSpPr>
        <p:spPr>
          <a:xfrm>
            <a:off x="2519264" y="5570081"/>
            <a:ext cx="7735079" cy="896938"/>
          </a:xfrm>
        </p:spPr>
        <p:txBody>
          <a:bodyPr>
            <a:normAutofit/>
          </a:bodyPr>
          <a:lstStyle/>
          <a:p>
            <a:r>
              <a:rPr lang="en-GB" dirty="0">
                <a:hlinkClick r:id="rId2"/>
              </a:rPr>
              <a:t>Parental responsibility in England and Wales - House of Commons Library (parliament.uk)</a:t>
            </a:r>
            <a:endParaRPr lang="en-GB" dirty="0"/>
          </a:p>
          <a:p>
            <a:endParaRPr lang="en-GB" dirty="0"/>
          </a:p>
        </p:txBody>
      </p:sp>
      <p:sp>
        <p:nvSpPr>
          <p:cNvPr id="3" name="Text Placeholder 2">
            <a:extLst>
              <a:ext uri="{FF2B5EF4-FFF2-40B4-BE49-F238E27FC236}">
                <a16:creationId xmlns:a16="http://schemas.microsoft.com/office/drawing/2014/main" id="{6BF1CA73-5914-F83F-CFD2-24BAABD60A1E}"/>
              </a:ext>
            </a:extLst>
          </p:cNvPr>
          <p:cNvSpPr>
            <a:spLocks noGrp="1"/>
          </p:cNvSpPr>
          <p:nvPr>
            <p:ph type="body" sz="quarter" idx="14"/>
          </p:nvPr>
        </p:nvSpPr>
        <p:spPr>
          <a:xfrm>
            <a:off x="158621" y="3686327"/>
            <a:ext cx="9411623" cy="1268228"/>
          </a:xfrm>
        </p:spPr>
        <p:txBody>
          <a:bodyPr/>
          <a:lstStyle/>
          <a:p>
            <a:r>
              <a:rPr lang="en-GB" sz="2800" dirty="0">
                <a:solidFill>
                  <a:srgbClr val="0071CE"/>
                </a:solidFill>
                <a:latin typeface="Arial" panose="020B0604020202020204" pitchFamily="34" charset="0"/>
              </a:rPr>
              <a:t>Guidance re Parental Responsibility in England and Wales: An overview of parental responsibility in </a:t>
            </a:r>
            <a:br>
              <a:rPr lang="en-GB" sz="2800" b="0" dirty="0">
                <a:solidFill>
                  <a:srgbClr val="0071CE"/>
                </a:solidFill>
                <a:latin typeface="Arial" panose="020B0604020202020204" pitchFamily="34" charset="0"/>
              </a:rPr>
            </a:br>
            <a:r>
              <a:rPr lang="en-GB" sz="2800" dirty="0">
                <a:solidFill>
                  <a:srgbClr val="0071CE"/>
                </a:solidFill>
                <a:latin typeface="Arial" panose="020B0604020202020204" pitchFamily="34" charset="0"/>
              </a:rPr>
              <a:t>England and Wales, including how it is gained and lost.</a:t>
            </a:r>
            <a:endParaRPr lang="en-GB" sz="2800" dirty="0"/>
          </a:p>
        </p:txBody>
      </p:sp>
      <p:pic>
        <p:nvPicPr>
          <p:cNvPr id="4" name="Content Placeholder 5">
            <a:extLst>
              <a:ext uri="{FF2B5EF4-FFF2-40B4-BE49-F238E27FC236}">
                <a16:creationId xmlns:a16="http://schemas.microsoft.com/office/drawing/2014/main" id="{7A3488C9-24B7-0ADC-9872-566F2A1F144B}"/>
              </a:ext>
            </a:extLst>
          </p:cNvPr>
          <p:cNvPicPr>
            <a:picLocks noChangeAspect="1"/>
          </p:cNvPicPr>
          <p:nvPr/>
        </p:nvPicPr>
        <p:blipFill>
          <a:blip r:embed="rId3"/>
          <a:stretch>
            <a:fillRect/>
          </a:stretch>
        </p:blipFill>
        <p:spPr>
          <a:xfrm>
            <a:off x="158621" y="1539510"/>
            <a:ext cx="6753225" cy="1409700"/>
          </a:xfrm>
          <a:prstGeom prst="rect">
            <a:avLst/>
          </a:prstGeom>
        </p:spPr>
      </p:pic>
    </p:spTree>
    <p:extLst>
      <p:ext uri="{BB962C8B-B14F-4D97-AF65-F5344CB8AC3E}">
        <p14:creationId xmlns:p14="http://schemas.microsoft.com/office/powerpoint/2010/main" val="3401815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CF1992-68BC-83B9-290E-2C43350C5E43}"/>
              </a:ext>
            </a:extLst>
          </p:cNvPr>
          <p:cNvSpPr>
            <a:spLocks noGrp="1"/>
          </p:cNvSpPr>
          <p:nvPr>
            <p:ph idx="1"/>
          </p:nvPr>
        </p:nvSpPr>
        <p:spPr>
          <a:xfrm>
            <a:off x="81643" y="971549"/>
            <a:ext cx="12110357" cy="5653036"/>
          </a:xfrm>
        </p:spPr>
        <p:txBody>
          <a:bodyPr/>
          <a:lstStyle/>
          <a:p>
            <a:r>
              <a:rPr lang="en-GB" sz="1800" dirty="0">
                <a:latin typeface="Arial" panose="020B0604020202020204" pitchFamily="34" charset="0"/>
                <a:ea typeface="Aptos" panose="020B0004020202020204" pitchFamily="34" charset="0"/>
                <a:cs typeface="Aptos" panose="020B0004020202020204" pitchFamily="34" charset="0"/>
              </a:rPr>
              <a:t>Gillick Competence is based on common law, not a statutory test, so there will be variation in how people frame the criteria. </a:t>
            </a:r>
            <a:endParaRPr lang="en-GB" sz="1800" dirty="0">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GB" sz="1800" dirty="0">
                <a:latin typeface="Arial" panose="020B0604020202020204" pitchFamily="34" charset="0"/>
                <a:ea typeface="Times New Roman" panose="02020603050405020304" pitchFamily="18" charset="0"/>
                <a:cs typeface="Aptos" panose="020B0004020202020204" pitchFamily="34" charset="0"/>
              </a:rPr>
              <a:t>For a child to be found to be Gillick competent they must be able to:</a:t>
            </a:r>
            <a:endParaRPr lang="en-GB" sz="1800" dirty="0">
              <a:latin typeface="Aptos" panose="020B0004020202020204" pitchFamily="34" charset="0"/>
              <a:ea typeface="Aptos" panose="020B0004020202020204" pitchFamily="34" charset="0"/>
              <a:cs typeface="Aptos" panose="020B0004020202020204" pitchFamily="34" charset="0"/>
            </a:endParaRPr>
          </a:p>
          <a:p>
            <a:pPr marL="742950" lvl="1" indent="-285750">
              <a:buSzPts val="1000"/>
              <a:buFont typeface="Symbol" panose="05050102010706020507" pitchFamily="18" charset="2"/>
              <a:buChar char=""/>
              <a:tabLst>
                <a:tab pos="914400" algn="l"/>
              </a:tabLst>
            </a:pPr>
            <a:r>
              <a:rPr lang="en-GB" sz="1800" dirty="0">
                <a:latin typeface="Arial" panose="020B0604020202020204" pitchFamily="34" charset="0"/>
                <a:ea typeface="Times New Roman" panose="02020603050405020304" pitchFamily="18" charset="0"/>
                <a:cs typeface="Aptos" panose="020B0004020202020204" pitchFamily="34" charset="0"/>
              </a:rPr>
              <a:t>Understand the </a:t>
            </a:r>
            <a:r>
              <a:rPr lang="en-GB" sz="1800" b="1" dirty="0">
                <a:latin typeface="Arial" panose="020B0604020202020204" pitchFamily="34" charset="0"/>
                <a:ea typeface="Times New Roman" panose="02020603050405020304" pitchFamily="18" charset="0"/>
                <a:cs typeface="Aptos" panose="020B0004020202020204" pitchFamily="34" charset="0"/>
              </a:rPr>
              <a:t>nature and implications </a:t>
            </a:r>
            <a:r>
              <a:rPr lang="en-GB" sz="1800" dirty="0">
                <a:latin typeface="Arial" panose="020B0604020202020204" pitchFamily="34" charset="0"/>
                <a:ea typeface="Times New Roman" panose="02020603050405020304" pitchFamily="18" charset="0"/>
                <a:cs typeface="Aptos" panose="020B0004020202020204" pitchFamily="34" charset="0"/>
              </a:rPr>
              <a:t>of the treatment, which would include the likely effects and potential side effects.</a:t>
            </a:r>
            <a:endParaRPr lang="en-GB" sz="1800" dirty="0">
              <a:latin typeface="Aptos" panose="020B0004020202020204" pitchFamily="34" charset="0"/>
              <a:ea typeface="Aptos" panose="020B0004020202020204" pitchFamily="34" charset="0"/>
              <a:cs typeface="Aptos" panose="020B0004020202020204" pitchFamily="34" charset="0"/>
            </a:endParaRPr>
          </a:p>
          <a:p>
            <a:pPr marL="742950" lvl="1" indent="-285750">
              <a:buSzPts val="1000"/>
              <a:buFont typeface="Symbol" panose="05050102010706020507" pitchFamily="18" charset="2"/>
              <a:buChar char=""/>
              <a:tabLst>
                <a:tab pos="914400" algn="l"/>
              </a:tabLst>
            </a:pPr>
            <a:r>
              <a:rPr lang="en-GB" sz="1800" dirty="0">
                <a:latin typeface="Arial" panose="020B0604020202020204" pitchFamily="34" charset="0"/>
                <a:ea typeface="Times New Roman" panose="02020603050405020304" pitchFamily="18" charset="0"/>
                <a:cs typeface="Aptos" panose="020B0004020202020204" pitchFamily="34" charset="0"/>
              </a:rPr>
              <a:t>Understand the </a:t>
            </a:r>
            <a:r>
              <a:rPr lang="en-GB" sz="1800" b="1" dirty="0">
                <a:latin typeface="Arial" panose="020B0604020202020204" pitchFamily="34" charset="0"/>
                <a:ea typeface="Times New Roman" panose="02020603050405020304" pitchFamily="18" charset="0"/>
                <a:cs typeface="Aptos" panose="020B0004020202020204" pitchFamily="34" charset="0"/>
              </a:rPr>
              <a:t>implications of not </a:t>
            </a:r>
            <a:r>
              <a:rPr lang="en-GB" sz="1800" dirty="0">
                <a:latin typeface="Arial" panose="020B0604020202020204" pitchFamily="34" charset="0"/>
                <a:ea typeface="Times New Roman" panose="02020603050405020304" pitchFamily="18" charset="0"/>
                <a:cs typeface="Aptos" panose="020B0004020202020204" pitchFamily="34" charset="0"/>
              </a:rPr>
              <a:t>pursuing the treatment, including nature, likely progress and consequences of any illness that would result from not receiving the treatment.</a:t>
            </a:r>
            <a:endParaRPr lang="en-GB" sz="1800" dirty="0">
              <a:latin typeface="Aptos" panose="020B0004020202020204" pitchFamily="34" charset="0"/>
              <a:ea typeface="Aptos" panose="020B0004020202020204" pitchFamily="34" charset="0"/>
              <a:cs typeface="Aptos" panose="020B0004020202020204" pitchFamily="34" charset="0"/>
            </a:endParaRPr>
          </a:p>
          <a:p>
            <a:pPr marL="742950" lvl="1" indent="-285750">
              <a:buSzPts val="1000"/>
              <a:buFont typeface="Symbol" panose="05050102010706020507" pitchFamily="18" charset="2"/>
              <a:buChar char=""/>
              <a:tabLst>
                <a:tab pos="914400" algn="l"/>
              </a:tabLst>
            </a:pPr>
            <a:r>
              <a:rPr lang="en-GB" sz="1800" b="1" dirty="0">
                <a:latin typeface="Arial" panose="020B0604020202020204" pitchFamily="34" charset="0"/>
                <a:ea typeface="Times New Roman" panose="02020603050405020304" pitchFamily="18" charset="0"/>
                <a:cs typeface="Aptos" panose="020B0004020202020204" pitchFamily="34" charset="0"/>
              </a:rPr>
              <a:t>Retain the above information </a:t>
            </a:r>
            <a:r>
              <a:rPr lang="en-GB" sz="1800" dirty="0">
                <a:latin typeface="Arial" panose="020B0604020202020204" pitchFamily="34" charset="0"/>
                <a:ea typeface="Times New Roman" panose="02020603050405020304" pitchFamily="18" charset="0"/>
                <a:cs typeface="Aptos" panose="020B0004020202020204" pitchFamily="34" charset="0"/>
              </a:rPr>
              <a:t>long enough for the decision-making progress to take place; and,</a:t>
            </a:r>
            <a:endParaRPr lang="en-GB" sz="1800" dirty="0">
              <a:latin typeface="Aptos" panose="020B0004020202020204" pitchFamily="34" charset="0"/>
              <a:ea typeface="Aptos" panose="020B0004020202020204" pitchFamily="34" charset="0"/>
              <a:cs typeface="Aptos" panose="020B0004020202020204" pitchFamily="34" charset="0"/>
            </a:endParaRPr>
          </a:p>
          <a:p>
            <a:pPr marL="742950" lvl="1" indent="-285750">
              <a:buSzPts val="1000"/>
              <a:buFont typeface="Symbol" panose="05050102010706020507" pitchFamily="18" charset="2"/>
              <a:buChar char=""/>
              <a:tabLst>
                <a:tab pos="914400" algn="l"/>
              </a:tabLst>
            </a:pPr>
            <a:r>
              <a:rPr lang="en-GB" sz="1800" dirty="0">
                <a:latin typeface="Arial" panose="020B0604020202020204" pitchFamily="34" charset="0"/>
                <a:ea typeface="Times New Roman" panose="02020603050405020304" pitchFamily="18" charset="0"/>
                <a:cs typeface="Aptos" panose="020B0004020202020204" pitchFamily="34" charset="0"/>
              </a:rPr>
              <a:t>Be of </a:t>
            </a:r>
            <a:r>
              <a:rPr lang="en-GB" sz="1800" b="1" dirty="0">
                <a:latin typeface="Arial" panose="020B0604020202020204" pitchFamily="34" charset="0"/>
                <a:ea typeface="Times New Roman" panose="02020603050405020304" pitchFamily="18" charset="0"/>
                <a:cs typeface="Aptos" panose="020B0004020202020204" pitchFamily="34" charset="0"/>
              </a:rPr>
              <a:t>sufficient intelligence and maturity</a:t>
            </a:r>
            <a:r>
              <a:rPr lang="en-GB" sz="1800" dirty="0">
                <a:latin typeface="Arial" panose="020B0604020202020204" pitchFamily="34" charset="0"/>
                <a:ea typeface="Times New Roman" panose="02020603050405020304" pitchFamily="18" charset="0"/>
                <a:cs typeface="Aptos" panose="020B0004020202020204" pitchFamily="34" charset="0"/>
              </a:rPr>
              <a:t> to </a:t>
            </a:r>
            <a:r>
              <a:rPr lang="en-GB" sz="1800" b="1" dirty="0">
                <a:latin typeface="Arial" panose="020B0604020202020204" pitchFamily="34" charset="0"/>
                <a:ea typeface="Times New Roman" panose="02020603050405020304" pitchFamily="18" charset="0"/>
                <a:cs typeface="Aptos" panose="020B0004020202020204" pitchFamily="34" charset="0"/>
              </a:rPr>
              <a:t>weigh up </a:t>
            </a:r>
            <a:r>
              <a:rPr lang="en-GB" sz="1800" dirty="0">
                <a:latin typeface="Arial" panose="020B0604020202020204" pitchFamily="34" charset="0"/>
                <a:ea typeface="Times New Roman" panose="02020603050405020304" pitchFamily="18" charset="0"/>
                <a:cs typeface="Aptos" panose="020B0004020202020204" pitchFamily="34" charset="0"/>
              </a:rPr>
              <a:t>the information and arrive at a decision.</a:t>
            </a:r>
            <a:endParaRPr lang="en-GB" sz="1800" dirty="0">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GB" sz="1800" dirty="0">
                <a:latin typeface="Arial" panose="020B0604020202020204" pitchFamily="34" charset="0"/>
                <a:ea typeface="Times New Roman" panose="02020603050405020304" pitchFamily="18" charset="0"/>
                <a:cs typeface="Aptos" panose="020B0004020202020204" pitchFamily="34" charset="0"/>
              </a:rPr>
              <a:t>The bar may be set higher for children to be found Gillick competent than it is for a mental capacity assessment where, to be considered capacitous, a person aged 16 and over only needs to be able to understand, retain and, use and weigh ‘relevant information’.</a:t>
            </a:r>
            <a:endParaRPr lang="en-GB" sz="1800" dirty="0">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GB" sz="1800" dirty="0">
                <a:latin typeface="Arial" panose="020B0604020202020204" pitchFamily="34" charset="0"/>
                <a:ea typeface="Times New Roman" panose="02020603050405020304" pitchFamily="18" charset="0"/>
                <a:cs typeface="Aptos" panose="020B0004020202020204" pitchFamily="34" charset="0"/>
              </a:rPr>
              <a:t>To be found Gillick competent a child must be able to demonstrate “</a:t>
            </a:r>
            <a:r>
              <a:rPr lang="en-GB" sz="1800" b="1" dirty="0">
                <a:latin typeface="Arial" panose="020B0604020202020204" pitchFamily="34" charset="0"/>
                <a:ea typeface="Times New Roman" panose="02020603050405020304" pitchFamily="18" charset="0"/>
                <a:cs typeface="Aptos" panose="020B0004020202020204" pitchFamily="34" charset="0"/>
              </a:rPr>
              <a:t>a full understanding of the consequences</a:t>
            </a:r>
            <a:r>
              <a:rPr lang="en-GB" sz="1800" dirty="0">
                <a:latin typeface="Arial" panose="020B0604020202020204" pitchFamily="34" charset="0"/>
                <a:ea typeface="Times New Roman" panose="02020603050405020304" pitchFamily="18" charset="0"/>
                <a:cs typeface="Aptos" panose="020B0004020202020204" pitchFamily="34" charset="0"/>
              </a:rPr>
              <a:t>”.</a:t>
            </a:r>
          </a:p>
          <a:p>
            <a:pPr marL="342900" lvl="0" indent="-342900">
              <a:buSzPts val="1000"/>
              <a:buFont typeface="Symbol" panose="05050102010706020507" pitchFamily="18" charset="2"/>
              <a:buChar char=""/>
              <a:tabLst>
                <a:tab pos="457200" algn="l"/>
              </a:tabLst>
            </a:pPr>
            <a:r>
              <a:rPr lang="en-GB" sz="1800" dirty="0">
                <a:latin typeface="Arial" panose="020B0604020202020204" pitchFamily="34" charset="0"/>
                <a:ea typeface="Aptos" panose="020B0004020202020204" pitchFamily="34" charset="0"/>
                <a:cs typeface="Aptos" panose="020B0004020202020204" pitchFamily="34" charset="0"/>
              </a:rPr>
              <a:t>Where they do not, those with PR can make the decision for them.</a:t>
            </a:r>
            <a:endParaRPr lang="en-GB" sz="1800" dirty="0">
              <a:latin typeface="Aptos" panose="020B0004020202020204" pitchFamily="34" charset="0"/>
              <a:ea typeface="Aptos" panose="020B0004020202020204" pitchFamily="34" charset="0"/>
              <a:cs typeface="Aptos" panose="020B0004020202020204" pitchFamily="34" charset="0"/>
            </a:endParaRPr>
          </a:p>
          <a:p>
            <a:r>
              <a:rPr lang="en-GB" sz="1800" dirty="0">
                <a:latin typeface="Arial" panose="020B0604020202020204" pitchFamily="34" charset="0"/>
                <a:ea typeface="Aptos" panose="020B0004020202020204" pitchFamily="34" charset="0"/>
                <a:cs typeface="Aptos" panose="020B0004020202020204" pitchFamily="34" charset="0"/>
              </a:rPr>
              <a:t> </a:t>
            </a:r>
            <a:endParaRPr lang="en-GB" sz="1800" dirty="0">
              <a:latin typeface="Aptos" panose="020B0004020202020204" pitchFamily="34" charset="0"/>
              <a:ea typeface="Aptos" panose="020B0004020202020204" pitchFamily="34" charset="0"/>
              <a:cs typeface="Aptos" panose="020B0004020202020204" pitchFamily="34" charset="0"/>
            </a:endParaRPr>
          </a:p>
          <a:p>
            <a:r>
              <a:rPr lang="en-GB" sz="1800" dirty="0">
                <a:latin typeface="Arial" panose="020B0604020202020204" pitchFamily="34" charset="0"/>
                <a:ea typeface="Aptos" panose="020B0004020202020204" pitchFamily="34" charset="0"/>
                <a:cs typeface="Aptos" panose="020B0004020202020204" pitchFamily="34" charset="0"/>
              </a:rPr>
              <a:t>References: </a:t>
            </a:r>
            <a:endParaRPr lang="en-GB" sz="1800" dirty="0">
              <a:latin typeface="Aptos" panose="020B0004020202020204" pitchFamily="34" charset="0"/>
              <a:ea typeface="Aptos" panose="020B0004020202020204" pitchFamily="34" charset="0"/>
              <a:cs typeface="Aptos" panose="020B0004020202020204" pitchFamily="34" charset="0"/>
            </a:endParaRPr>
          </a:p>
          <a:p>
            <a:r>
              <a:rPr lang="en-GB" sz="1800" dirty="0">
                <a:latin typeface="Arial" panose="020B0604020202020204" pitchFamily="34" charset="0"/>
                <a:ea typeface="Aptos" panose="020B0004020202020204" pitchFamily="34" charset="0"/>
                <a:cs typeface="Aptos" panose="020B0004020202020204" pitchFamily="34" charset="0"/>
              </a:rPr>
              <a:t>Johnston QC and Roper QC (2022) </a:t>
            </a:r>
            <a:r>
              <a:rPr lang="en-GB" sz="1800" i="1" dirty="0">
                <a:latin typeface="Arial" panose="020B0604020202020204" pitchFamily="34" charset="0"/>
                <a:ea typeface="Aptos" panose="020B0004020202020204" pitchFamily="34" charset="0"/>
                <a:cs typeface="Aptos" panose="020B0004020202020204" pitchFamily="34" charset="0"/>
              </a:rPr>
              <a:t>Medical Treatment: Decisions and the Law </a:t>
            </a:r>
            <a:r>
              <a:rPr lang="en-GB" sz="1800" dirty="0">
                <a:latin typeface="Arial" panose="020B0604020202020204" pitchFamily="34" charset="0"/>
                <a:ea typeface="Aptos" panose="020B0004020202020204" pitchFamily="34" charset="0"/>
                <a:cs typeface="Aptos" panose="020B0004020202020204" pitchFamily="34" charset="0"/>
              </a:rPr>
              <a:t>at [4.5] </a:t>
            </a:r>
          </a:p>
          <a:p>
            <a:r>
              <a:rPr lang="en-GB" sz="1800" dirty="0">
                <a:latin typeface="Aptos" panose="020B0004020202020204" pitchFamily="34" charset="0"/>
                <a:ea typeface="Aptos" panose="020B0004020202020204" pitchFamily="34" charset="0"/>
                <a:cs typeface="Aptos" panose="020B0004020202020204" pitchFamily="34" charset="0"/>
                <a:hlinkClick r:id="rId2"/>
              </a:rPr>
              <a:t>https://www.mentalcapacitylawandpolicy.org.uk/book-review-medical-treatment-decisions-and-the-law-4th-edition/</a:t>
            </a:r>
            <a:r>
              <a:rPr lang="en-GB" sz="1800" dirty="0">
                <a:latin typeface="Aptos" panose="020B0004020202020204" pitchFamily="34" charset="0"/>
                <a:ea typeface="Aptos" panose="020B0004020202020204" pitchFamily="34" charset="0"/>
                <a:cs typeface="Aptos" panose="020B0004020202020204" pitchFamily="34" charset="0"/>
              </a:rPr>
              <a:t> </a:t>
            </a:r>
          </a:p>
          <a:p>
            <a:r>
              <a:rPr lang="en-GB" sz="1800" dirty="0">
                <a:latin typeface="Arial" panose="020B0604020202020204" pitchFamily="34" charset="0"/>
                <a:ea typeface="Aptos" panose="020B0004020202020204" pitchFamily="34" charset="0"/>
                <a:cs typeface="Aptos" panose="020B0004020202020204" pitchFamily="34" charset="0"/>
              </a:rPr>
              <a:t>Bevan Brittan (2022) </a:t>
            </a:r>
            <a:r>
              <a:rPr lang="en-GB" sz="1800" u="sng" dirty="0">
                <a:solidFill>
                  <a:srgbClr val="467886"/>
                </a:solidFill>
                <a:latin typeface="Arial" panose="020B0604020202020204" pitchFamily="34" charset="0"/>
                <a:ea typeface="Aptos" panose="020B0004020202020204" pitchFamily="34" charset="0"/>
                <a:cs typeface="Aptos" panose="020B0004020202020204" pitchFamily="34" charset="0"/>
                <a:hlinkClick r:id="rId3"/>
              </a:rPr>
              <a:t>Children - which decision counts? Part One: Medical Treatment Decisions</a:t>
            </a:r>
            <a:endParaRPr lang="en-GB" sz="1800" dirty="0">
              <a:latin typeface="Aptos" panose="020B0004020202020204" pitchFamily="34" charset="0"/>
              <a:ea typeface="Aptos" panose="020B0004020202020204" pitchFamily="34" charset="0"/>
              <a:cs typeface="Aptos" panose="020B0004020202020204" pitchFamily="34" charset="0"/>
            </a:endParaRPr>
          </a:p>
          <a:p>
            <a:endParaRPr lang="en-GB" dirty="0"/>
          </a:p>
        </p:txBody>
      </p:sp>
      <p:sp>
        <p:nvSpPr>
          <p:cNvPr id="4" name="Title 3">
            <a:extLst>
              <a:ext uri="{FF2B5EF4-FFF2-40B4-BE49-F238E27FC236}">
                <a16:creationId xmlns:a16="http://schemas.microsoft.com/office/drawing/2014/main" id="{96D53BF6-D1F5-8A4D-4EC6-12D2655FC41D}"/>
              </a:ext>
            </a:extLst>
          </p:cNvPr>
          <p:cNvSpPr>
            <a:spLocks noGrp="1"/>
          </p:cNvSpPr>
          <p:nvPr>
            <p:ph type="title"/>
          </p:nvPr>
        </p:nvSpPr>
        <p:spPr>
          <a:xfrm>
            <a:off x="434744" y="233415"/>
            <a:ext cx="11404154" cy="865186"/>
          </a:xfrm>
        </p:spPr>
        <p:txBody>
          <a:bodyPr/>
          <a:lstStyle/>
          <a:p>
            <a:r>
              <a:rPr lang="en-GB" dirty="0"/>
              <a:t>Gillick Competence: how is this established?</a:t>
            </a:r>
          </a:p>
        </p:txBody>
      </p:sp>
    </p:spTree>
    <p:extLst>
      <p:ext uri="{BB962C8B-B14F-4D97-AF65-F5344CB8AC3E}">
        <p14:creationId xmlns:p14="http://schemas.microsoft.com/office/powerpoint/2010/main" val="4172188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1000"/>
                                        <p:tgtEl>
                                          <p:spTgt spid="2">
                                            <p:txEl>
                                              <p:pRg st="5" end="5"/>
                                            </p:txEl>
                                          </p:spTgt>
                                        </p:tgtEl>
                                      </p:cBhvr>
                                    </p:animEffect>
                                    <p:anim calcmode="lin" valueType="num">
                                      <p:cBhvr>
                                        <p:cTn id="2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1000"/>
                                        <p:tgtEl>
                                          <p:spTgt spid="2">
                                            <p:txEl>
                                              <p:pRg st="6" end="6"/>
                                            </p:txEl>
                                          </p:spTgt>
                                        </p:tgtEl>
                                      </p:cBhvr>
                                    </p:animEffect>
                                    <p:anim calcmode="lin" valueType="num">
                                      <p:cBhvr>
                                        <p:cTn id="36"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1000"/>
                                        <p:tgtEl>
                                          <p:spTgt spid="2">
                                            <p:txEl>
                                              <p:pRg st="7" end="7"/>
                                            </p:txEl>
                                          </p:spTgt>
                                        </p:tgtEl>
                                      </p:cBhvr>
                                    </p:animEffect>
                                    <p:anim calcmode="lin" valueType="num">
                                      <p:cBhvr>
                                        <p:cTn id="4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Effect transition="in" filter="fade">
                                      <p:cBhvr>
                                        <p:cTn id="49" dur="1000"/>
                                        <p:tgtEl>
                                          <p:spTgt spid="2">
                                            <p:txEl>
                                              <p:pRg st="8" end="8"/>
                                            </p:txEl>
                                          </p:spTgt>
                                        </p:tgtEl>
                                      </p:cBhvr>
                                    </p:animEffect>
                                    <p:anim calcmode="lin" valueType="num">
                                      <p:cBhvr>
                                        <p:cTn id="50"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10" end="10"/>
                                            </p:txEl>
                                          </p:spTgt>
                                        </p:tgtEl>
                                        <p:attrNameLst>
                                          <p:attrName>style.visibility</p:attrName>
                                        </p:attrNameLst>
                                      </p:cBhvr>
                                      <p:to>
                                        <p:strVal val="visible"/>
                                      </p:to>
                                    </p:set>
                                    <p:animEffect transition="in" filter="fade">
                                      <p:cBhvr>
                                        <p:cTn id="56" dur="1000"/>
                                        <p:tgtEl>
                                          <p:spTgt spid="2">
                                            <p:txEl>
                                              <p:pRg st="10" end="10"/>
                                            </p:txEl>
                                          </p:spTgt>
                                        </p:tgtEl>
                                      </p:cBhvr>
                                    </p:animEffect>
                                    <p:anim calcmode="lin" valueType="num">
                                      <p:cBhvr>
                                        <p:cTn id="57"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10" end="10"/>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2">
                                            <p:txEl>
                                              <p:pRg st="11" end="11"/>
                                            </p:txEl>
                                          </p:spTgt>
                                        </p:tgtEl>
                                        <p:attrNameLst>
                                          <p:attrName>style.visibility</p:attrName>
                                        </p:attrNameLst>
                                      </p:cBhvr>
                                      <p:to>
                                        <p:strVal val="visible"/>
                                      </p:to>
                                    </p:set>
                                    <p:animEffect transition="in" filter="fade">
                                      <p:cBhvr>
                                        <p:cTn id="61" dur="1000"/>
                                        <p:tgtEl>
                                          <p:spTgt spid="2">
                                            <p:txEl>
                                              <p:pRg st="11" end="11"/>
                                            </p:txEl>
                                          </p:spTgt>
                                        </p:tgtEl>
                                      </p:cBhvr>
                                    </p:animEffect>
                                    <p:anim calcmode="lin" valueType="num">
                                      <p:cBhvr>
                                        <p:cTn id="62"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63" dur="1000" fill="hold"/>
                                        <p:tgtEl>
                                          <p:spTgt spid="2">
                                            <p:txEl>
                                              <p:pRg st="11" end="11"/>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2">
                                            <p:txEl>
                                              <p:pRg st="12" end="12"/>
                                            </p:txEl>
                                          </p:spTgt>
                                        </p:tgtEl>
                                        <p:attrNameLst>
                                          <p:attrName>style.visibility</p:attrName>
                                        </p:attrNameLst>
                                      </p:cBhvr>
                                      <p:to>
                                        <p:strVal val="visible"/>
                                      </p:to>
                                    </p:set>
                                    <p:animEffect transition="in" filter="fade">
                                      <p:cBhvr>
                                        <p:cTn id="66" dur="1000"/>
                                        <p:tgtEl>
                                          <p:spTgt spid="2">
                                            <p:txEl>
                                              <p:pRg st="12" end="12"/>
                                            </p:txEl>
                                          </p:spTgt>
                                        </p:tgtEl>
                                      </p:cBhvr>
                                    </p:animEffect>
                                    <p:anim calcmode="lin" valueType="num">
                                      <p:cBhvr>
                                        <p:cTn id="67"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68" dur="1000" fill="hold"/>
                                        <p:tgtEl>
                                          <p:spTgt spid="2">
                                            <p:txEl>
                                              <p:pRg st="12" end="12"/>
                                            </p:txEl>
                                          </p:spTgt>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2">
                                            <p:txEl>
                                              <p:pRg st="13" end="13"/>
                                            </p:txEl>
                                          </p:spTgt>
                                        </p:tgtEl>
                                        <p:attrNameLst>
                                          <p:attrName>style.visibility</p:attrName>
                                        </p:attrNameLst>
                                      </p:cBhvr>
                                      <p:to>
                                        <p:strVal val="visible"/>
                                      </p:to>
                                    </p:set>
                                    <p:animEffect transition="in" filter="fade">
                                      <p:cBhvr>
                                        <p:cTn id="71" dur="1000"/>
                                        <p:tgtEl>
                                          <p:spTgt spid="2">
                                            <p:txEl>
                                              <p:pRg st="13" end="13"/>
                                            </p:txEl>
                                          </p:spTgt>
                                        </p:tgtEl>
                                      </p:cBhvr>
                                    </p:animEffect>
                                    <p:anim calcmode="lin" valueType="num">
                                      <p:cBhvr>
                                        <p:cTn id="72"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73" dur="1000" fill="hold"/>
                                        <p:tgtEl>
                                          <p:spTgt spid="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5F4A1F-F903-B72E-76AA-8B4A660457B3}"/>
              </a:ext>
            </a:extLst>
          </p:cNvPr>
          <p:cNvSpPr>
            <a:spLocks noGrp="1"/>
          </p:cNvSpPr>
          <p:nvPr>
            <p:ph idx="1"/>
          </p:nvPr>
        </p:nvSpPr>
        <p:spPr>
          <a:xfrm>
            <a:off x="432000" y="1682495"/>
            <a:ext cx="11088000" cy="4645153"/>
          </a:xfrm>
        </p:spPr>
        <p:txBody>
          <a:bodyPr/>
          <a:lstStyle/>
          <a:p>
            <a:endParaRPr lang="en-GB" dirty="0"/>
          </a:p>
          <a:p>
            <a:r>
              <a:rPr lang="en-GB" dirty="0"/>
              <a:t>The MCA presumes that a person aged 16 and over have the capacity to make their own decisions unless proven otherwise (they have had an assessment showing they don’t) and aims to support and protect them in decision making. </a:t>
            </a:r>
          </a:p>
          <a:p>
            <a:endParaRPr lang="en-GB" dirty="0"/>
          </a:p>
          <a:p>
            <a:r>
              <a:rPr lang="en-GB" dirty="0"/>
              <a:t>Where the person has been assessed as not being able to make the decision the MCA sets out how decisions can be made in their ‘Best Interest’. </a:t>
            </a:r>
          </a:p>
          <a:p>
            <a:endParaRPr lang="en-GB" dirty="0"/>
          </a:p>
          <a:p>
            <a:r>
              <a:rPr lang="en-GB" b="1" dirty="0"/>
              <a:t>A person’s rights under the MCA are:</a:t>
            </a:r>
          </a:p>
          <a:p>
            <a:pPr marL="342900" indent="-342900">
              <a:buFont typeface="Arial" panose="020B0604020202020204" pitchFamily="34" charset="0"/>
              <a:buChar char="•"/>
            </a:pPr>
            <a:r>
              <a:rPr lang="en-GB" dirty="0"/>
              <a:t>To make their own decisions.</a:t>
            </a:r>
          </a:p>
          <a:p>
            <a:pPr marL="342900" indent="-342900">
              <a:buFont typeface="Arial" panose="020B0604020202020204" pitchFamily="34" charset="0"/>
              <a:buChar char="•"/>
            </a:pPr>
            <a:r>
              <a:rPr lang="en-GB" dirty="0"/>
              <a:t>Assumption of capacity.</a:t>
            </a:r>
          </a:p>
          <a:p>
            <a:pPr marL="342900" indent="-342900">
              <a:buFont typeface="Arial" panose="020B0604020202020204" pitchFamily="34" charset="0"/>
              <a:buChar char="•"/>
            </a:pPr>
            <a:r>
              <a:rPr lang="en-GB" dirty="0"/>
              <a:t>Support to make decisions.</a:t>
            </a:r>
          </a:p>
          <a:p>
            <a:pPr marL="342900" indent="-342900">
              <a:buFont typeface="Arial" panose="020B0604020202020204" pitchFamily="34" charset="0"/>
              <a:buChar char="•"/>
            </a:pPr>
            <a:r>
              <a:rPr lang="en-GB" dirty="0"/>
              <a:t>Any decisions made for the person must be in their Best Interest. </a:t>
            </a:r>
          </a:p>
          <a:p>
            <a:endParaRPr lang="en-GB" dirty="0">
              <a:hlinkClick r:id="rId2"/>
            </a:endParaRPr>
          </a:p>
          <a:p>
            <a:r>
              <a:rPr lang="en-GB" dirty="0">
                <a:hlinkClick r:id="rId2"/>
              </a:rPr>
              <a:t>What is the Mental Capacity Act? – Mind</a:t>
            </a:r>
            <a:endParaRPr lang="en-GB" dirty="0"/>
          </a:p>
          <a:p>
            <a:endParaRPr lang="en-GB" dirty="0"/>
          </a:p>
          <a:p>
            <a:r>
              <a:rPr lang="en-GB" dirty="0"/>
              <a:t>The MCA is underpinned by five principles.</a:t>
            </a:r>
          </a:p>
        </p:txBody>
      </p:sp>
      <p:sp>
        <p:nvSpPr>
          <p:cNvPr id="3" name="Text Placeholder 2">
            <a:extLst>
              <a:ext uri="{FF2B5EF4-FFF2-40B4-BE49-F238E27FC236}">
                <a16:creationId xmlns:a16="http://schemas.microsoft.com/office/drawing/2014/main" id="{ABEF18FB-326C-029A-80FD-1CABACA7F099}"/>
              </a:ext>
            </a:extLst>
          </p:cNvPr>
          <p:cNvSpPr>
            <a:spLocks noGrp="1"/>
          </p:cNvSpPr>
          <p:nvPr>
            <p:ph type="body" sz="quarter" idx="13"/>
          </p:nvPr>
        </p:nvSpPr>
        <p:spPr>
          <a:xfrm>
            <a:off x="432000" y="1092554"/>
            <a:ext cx="11050700" cy="462017"/>
          </a:xfrm>
        </p:spPr>
        <p:txBody>
          <a:bodyPr/>
          <a:lstStyle/>
          <a:p>
            <a:r>
              <a:rPr lang="en-GB" sz="2400" dirty="0"/>
              <a:t>The Mental Capacity Act 2005</a:t>
            </a:r>
            <a:endParaRPr lang="en-GB" dirty="0"/>
          </a:p>
        </p:txBody>
      </p:sp>
      <p:sp>
        <p:nvSpPr>
          <p:cNvPr id="4" name="Title 3">
            <a:extLst>
              <a:ext uri="{FF2B5EF4-FFF2-40B4-BE49-F238E27FC236}">
                <a16:creationId xmlns:a16="http://schemas.microsoft.com/office/drawing/2014/main" id="{F0984195-E31A-6CB3-9BD0-E97ED64028AA}"/>
              </a:ext>
            </a:extLst>
          </p:cNvPr>
          <p:cNvSpPr>
            <a:spLocks noGrp="1"/>
          </p:cNvSpPr>
          <p:nvPr>
            <p:ph type="title"/>
          </p:nvPr>
        </p:nvSpPr>
        <p:spPr/>
        <p:txBody>
          <a:bodyPr/>
          <a:lstStyle/>
          <a:p>
            <a:r>
              <a:rPr lang="en-GB" spc="-40" dirty="0"/>
              <a:t>Making choices; making decisions</a:t>
            </a:r>
            <a:endParaRPr lang="en-GB" dirty="0"/>
          </a:p>
        </p:txBody>
      </p:sp>
    </p:spTree>
    <p:extLst>
      <p:ext uri="{BB962C8B-B14F-4D97-AF65-F5344CB8AC3E}">
        <p14:creationId xmlns:p14="http://schemas.microsoft.com/office/powerpoint/2010/main" val="296771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1000"/>
                                        <p:tgtEl>
                                          <p:spTgt spid="2">
                                            <p:txEl>
                                              <p:pRg st="5" end="5"/>
                                            </p:txEl>
                                          </p:spTgt>
                                        </p:tgtEl>
                                      </p:cBhvr>
                                    </p:animEffect>
                                    <p:anim calcmode="lin" valueType="num">
                                      <p:cBhvr>
                                        <p:cTn id="2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5" end="5"/>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Effect transition="in" filter="fade">
                                      <p:cBhvr>
                                        <p:cTn id="26" dur="1000"/>
                                        <p:tgtEl>
                                          <p:spTgt spid="2">
                                            <p:txEl>
                                              <p:pRg st="6" end="6"/>
                                            </p:txEl>
                                          </p:spTgt>
                                        </p:tgtEl>
                                      </p:cBhvr>
                                    </p:animEffect>
                                    <p:anim calcmode="lin" valueType="num">
                                      <p:cBhvr>
                                        <p:cTn id="27"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6" end="6"/>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Effect transition="in" filter="fade">
                                      <p:cBhvr>
                                        <p:cTn id="31" dur="1000"/>
                                        <p:tgtEl>
                                          <p:spTgt spid="2">
                                            <p:txEl>
                                              <p:pRg st="7" end="7"/>
                                            </p:txEl>
                                          </p:spTgt>
                                        </p:tgtEl>
                                      </p:cBhvr>
                                    </p:animEffect>
                                    <p:anim calcmode="lin" valueType="num">
                                      <p:cBhvr>
                                        <p:cTn id="32"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7" end="7"/>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
                                            <p:txEl>
                                              <p:pRg st="8" end="8"/>
                                            </p:txEl>
                                          </p:spTgt>
                                        </p:tgtEl>
                                        <p:attrNameLst>
                                          <p:attrName>style.visibility</p:attrName>
                                        </p:attrNameLst>
                                      </p:cBhvr>
                                      <p:to>
                                        <p:strVal val="visible"/>
                                      </p:to>
                                    </p:set>
                                    <p:animEffect transition="in" filter="fade">
                                      <p:cBhvr>
                                        <p:cTn id="36" dur="1000"/>
                                        <p:tgtEl>
                                          <p:spTgt spid="2">
                                            <p:txEl>
                                              <p:pRg st="8" end="8"/>
                                            </p:txEl>
                                          </p:spTgt>
                                        </p:tgtEl>
                                      </p:cBhvr>
                                    </p:animEffect>
                                    <p:anim calcmode="lin" valueType="num">
                                      <p:cBhvr>
                                        <p:cTn id="37"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8" end="8"/>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
                                            <p:txEl>
                                              <p:pRg st="9" end="9"/>
                                            </p:txEl>
                                          </p:spTgt>
                                        </p:tgtEl>
                                        <p:attrNameLst>
                                          <p:attrName>style.visibility</p:attrName>
                                        </p:attrNameLst>
                                      </p:cBhvr>
                                      <p:to>
                                        <p:strVal val="visible"/>
                                      </p:to>
                                    </p:set>
                                    <p:animEffect transition="in" filter="fade">
                                      <p:cBhvr>
                                        <p:cTn id="41" dur="1000"/>
                                        <p:tgtEl>
                                          <p:spTgt spid="2">
                                            <p:txEl>
                                              <p:pRg st="9" end="9"/>
                                            </p:txEl>
                                          </p:spTgt>
                                        </p:tgtEl>
                                      </p:cBhvr>
                                    </p:animEffect>
                                    <p:anim calcmode="lin" valueType="num">
                                      <p:cBhvr>
                                        <p:cTn id="42"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9" end="9"/>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
                                            <p:txEl>
                                              <p:pRg st="11" end="11"/>
                                            </p:txEl>
                                          </p:spTgt>
                                        </p:tgtEl>
                                        <p:attrNameLst>
                                          <p:attrName>style.visibility</p:attrName>
                                        </p:attrNameLst>
                                      </p:cBhvr>
                                      <p:to>
                                        <p:strVal val="visible"/>
                                      </p:to>
                                    </p:set>
                                    <p:animEffect transition="in" filter="fade">
                                      <p:cBhvr>
                                        <p:cTn id="46" dur="1000"/>
                                        <p:tgtEl>
                                          <p:spTgt spid="2">
                                            <p:txEl>
                                              <p:pRg st="11" end="11"/>
                                            </p:txEl>
                                          </p:spTgt>
                                        </p:tgtEl>
                                      </p:cBhvr>
                                    </p:animEffect>
                                    <p:anim calcmode="lin" valueType="num">
                                      <p:cBhvr>
                                        <p:cTn id="47"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48"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2">
                                            <p:txEl>
                                              <p:pRg st="13" end="13"/>
                                            </p:txEl>
                                          </p:spTgt>
                                        </p:tgtEl>
                                        <p:attrNameLst>
                                          <p:attrName>style.visibility</p:attrName>
                                        </p:attrNameLst>
                                      </p:cBhvr>
                                      <p:to>
                                        <p:strVal val="visible"/>
                                      </p:to>
                                    </p:set>
                                    <p:animEffect transition="in" filter="fade">
                                      <p:cBhvr>
                                        <p:cTn id="53" dur="1000"/>
                                        <p:tgtEl>
                                          <p:spTgt spid="2">
                                            <p:txEl>
                                              <p:pRg st="13" end="13"/>
                                            </p:txEl>
                                          </p:spTgt>
                                        </p:tgtEl>
                                      </p:cBhvr>
                                    </p:animEffect>
                                    <p:anim calcmode="lin" valueType="num">
                                      <p:cBhvr>
                                        <p:cTn id="54"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55" dur="1000" fill="hold"/>
                                        <p:tgtEl>
                                          <p:spTgt spid="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13639-8601-32D2-D256-587D66A715B3}"/>
              </a:ext>
            </a:extLst>
          </p:cNvPr>
          <p:cNvSpPr>
            <a:spLocks noGrp="1"/>
          </p:cNvSpPr>
          <p:nvPr>
            <p:ph type="title"/>
          </p:nvPr>
        </p:nvSpPr>
        <p:spPr>
          <a:xfrm>
            <a:off x="373411" y="1746042"/>
            <a:ext cx="3136392" cy="2828070"/>
          </a:xfrm>
          <a:solidFill>
            <a:schemeClr val="bg2"/>
          </a:solidFill>
        </p:spPr>
        <p:txBody>
          <a:bodyPr vert="horz" lIns="91440" tIns="45720" rIns="91440" bIns="45720" rtlCol="0" anchor="ctr">
            <a:noAutofit/>
          </a:bodyPr>
          <a:lstStyle/>
          <a:p>
            <a:pPr algn="ctr"/>
            <a:r>
              <a:rPr lang="en-US" kern="1200" dirty="0">
                <a:solidFill>
                  <a:srgbClr val="FFFFFF"/>
                </a:solidFill>
                <a:effectLst>
                  <a:outerShdw blurRad="38100" dist="38100" dir="2700000" algn="tl">
                    <a:srgbClr val="000000">
                      <a:alpha val="43137"/>
                    </a:srgbClr>
                  </a:outerShdw>
                </a:effectLst>
                <a:latin typeface="+mj-lt"/>
                <a:cs typeface="Segoe UI" panose="020B0502040204020203" pitchFamily="34" charset="0"/>
              </a:rPr>
              <a:t>The Five Principles of the Mental Capacity Act 2005</a:t>
            </a:r>
          </a:p>
        </p:txBody>
      </p:sp>
      <p:pic>
        <p:nvPicPr>
          <p:cNvPr id="7" name="Content Placeholder 6">
            <a:extLst>
              <a:ext uri="{FF2B5EF4-FFF2-40B4-BE49-F238E27FC236}">
                <a16:creationId xmlns:a16="http://schemas.microsoft.com/office/drawing/2014/main" id="{193EA25E-C126-44E1-DC56-7491F64E1F07}"/>
              </a:ext>
            </a:extLst>
          </p:cNvPr>
          <p:cNvPicPr>
            <a:picLocks noGrp="1" noChangeAspect="1"/>
          </p:cNvPicPr>
          <p:nvPr>
            <p:ph sz="quarter" idx="10"/>
          </p:nvPr>
        </p:nvPicPr>
        <p:blipFill>
          <a:blip r:embed="rId2"/>
          <a:stretch>
            <a:fillRect/>
          </a:stretch>
        </p:blipFill>
        <p:spPr>
          <a:xfrm>
            <a:off x="3661090" y="1746042"/>
            <a:ext cx="7949874" cy="40855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411328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56823B-2954-88C9-E3FF-755294632583}"/>
              </a:ext>
            </a:extLst>
          </p:cNvPr>
          <p:cNvSpPr>
            <a:spLocks noGrp="1"/>
          </p:cNvSpPr>
          <p:nvPr>
            <p:ph idx="1"/>
          </p:nvPr>
        </p:nvSpPr>
        <p:spPr>
          <a:xfrm>
            <a:off x="432000" y="938784"/>
            <a:ext cx="11404154" cy="5388864"/>
          </a:xfrm>
        </p:spPr>
        <p:txBody>
          <a:bodyPr/>
          <a:lstStyle/>
          <a:p>
            <a:pPr fontAlgn="base"/>
            <a:r>
              <a:rPr lang="en-GB" b="1" dirty="0">
                <a:solidFill>
                  <a:srgbClr val="2D5C88"/>
                </a:solidFill>
                <a:effectLst/>
                <a:latin typeface="inherit"/>
              </a:rPr>
              <a:t>“Wherever possible all individuals should be involved in decisions about their care and treatment.</a:t>
            </a:r>
            <a:br>
              <a:rPr lang="en-GB" dirty="0">
                <a:effectLst/>
                <a:latin typeface="inherit"/>
              </a:rPr>
            </a:br>
            <a:r>
              <a:rPr lang="en-GB" b="1" dirty="0">
                <a:solidFill>
                  <a:srgbClr val="2D5C88"/>
                </a:solidFill>
                <a:effectLst/>
                <a:latin typeface="inherit"/>
              </a:rPr>
              <a:t>Every effort should be made to ensure that their views are sought and shared.</a:t>
            </a:r>
            <a:endParaRPr lang="en-GB" dirty="0">
              <a:effectLst/>
              <a:latin typeface="inherit"/>
            </a:endParaRPr>
          </a:p>
          <a:p>
            <a:pPr fontAlgn="base"/>
            <a:r>
              <a:rPr lang="en-GB" b="1" dirty="0">
                <a:solidFill>
                  <a:srgbClr val="2D5C88"/>
                </a:solidFill>
                <a:effectLst/>
                <a:latin typeface="inherit"/>
              </a:rPr>
              <a:t>Where individuals are unable to express their wishes a Best Interest decision should be made.</a:t>
            </a:r>
            <a:endParaRPr lang="en-GB" dirty="0">
              <a:effectLst/>
              <a:latin typeface="inherit"/>
            </a:endParaRPr>
          </a:p>
          <a:p>
            <a:pPr fontAlgn="base"/>
            <a:r>
              <a:rPr lang="en-GB" dirty="0">
                <a:effectLst/>
                <a:latin typeface="inherit"/>
              </a:rPr>
              <a:t>The decision about who is the Best Interests decision maker is a crucial point. </a:t>
            </a:r>
          </a:p>
          <a:p>
            <a:pPr fontAlgn="base"/>
            <a:r>
              <a:rPr lang="en-GB" dirty="0">
                <a:effectLst/>
                <a:latin typeface="inherit"/>
              </a:rPr>
              <a:t>For day-to-day decisions about care or activities of daily life, it is likely to be the person’s primary carer.  This will often be the parent(s) who may have already cared for that young person/adult all their lives making decisions under parental responsibility.  But from the age of 16, this is governed by the MCA, and not an automatic right under parental responsibility.</a:t>
            </a:r>
          </a:p>
          <a:p>
            <a:pPr fontAlgn="base"/>
            <a:r>
              <a:rPr lang="en-GB" dirty="0">
                <a:effectLst/>
                <a:latin typeface="inherit"/>
              </a:rPr>
              <a:t>For decisions about serious medical treatment, the law regards the decision maker as being the person responsible for delivering the treatment – e.g., the key surgeon or doctor.</a:t>
            </a:r>
          </a:p>
          <a:p>
            <a:pPr fontAlgn="base"/>
            <a:r>
              <a:rPr lang="en-GB" dirty="0">
                <a:effectLst/>
                <a:latin typeface="inherit"/>
              </a:rPr>
              <a:t>Understandably, this can cause distress and conflict where a parent who has made every decision all the child’s life is then told that the parent is not the sole decision maker when a child over 16 needs serious medical treatment.”</a:t>
            </a:r>
          </a:p>
          <a:p>
            <a:r>
              <a:rPr lang="en-GB" sz="2000" dirty="0">
                <a:hlinkClick r:id="rId2"/>
              </a:rPr>
              <a:t>Who is the best interests decision maker? – MASMC (myadultstillmychild.co.uk)</a:t>
            </a:r>
            <a:endParaRPr lang="en-GB" sz="2000" dirty="0"/>
          </a:p>
          <a:p>
            <a:endParaRPr lang="en-GB" dirty="0"/>
          </a:p>
        </p:txBody>
      </p:sp>
      <p:sp>
        <p:nvSpPr>
          <p:cNvPr id="4" name="Title 3">
            <a:extLst>
              <a:ext uri="{FF2B5EF4-FFF2-40B4-BE49-F238E27FC236}">
                <a16:creationId xmlns:a16="http://schemas.microsoft.com/office/drawing/2014/main" id="{EBD731F5-AC28-1439-A867-A8717685E1D2}"/>
              </a:ext>
            </a:extLst>
          </p:cNvPr>
          <p:cNvSpPr>
            <a:spLocks noGrp="1"/>
          </p:cNvSpPr>
          <p:nvPr>
            <p:ph type="title"/>
          </p:nvPr>
        </p:nvSpPr>
        <p:spPr>
          <a:xfrm>
            <a:off x="432000" y="233415"/>
            <a:ext cx="11404154" cy="865186"/>
          </a:xfrm>
        </p:spPr>
        <p:txBody>
          <a:bodyPr/>
          <a:lstStyle/>
          <a:p>
            <a:r>
              <a:rPr lang="en-GB" dirty="0">
                <a:solidFill>
                  <a:srgbClr val="005EB8"/>
                </a:solidFill>
              </a:rPr>
              <a:t>Who is the Best Interest Decision Maker?</a:t>
            </a:r>
          </a:p>
        </p:txBody>
      </p:sp>
    </p:spTree>
    <p:extLst>
      <p:ext uri="{BB962C8B-B14F-4D97-AF65-F5344CB8AC3E}">
        <p14:creationId xmlns:p14="http://schemas.microsoft.com/office/powerpoint/2010/main" val="2759284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1000"/>
                                        <p:tgtEl>
                                          <p:spTgt spid="2">
                                            <p:txEl>
                                              <p:pRg st="4" end="4"/>
                                            </p:txEl>
                                          </p:spTgt>
                                        </p:tgtEl>
                                      </p:cBhvr>
                                    </p:animEffect>
                                    <p:anim calcmode="lin" valueType="num">
                                      <p:cBhvr>
                                        <p:cTn id="1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1000"/>
                                        <p:tgtEl>
                                          <p:spTgt spid="2">
                                            <p:txEl>
                                              <p:pRg st="5" end="5"/>
                                            </p:txEl>
                                          </p:spTgt>
                                        </p:tgtEl>
                                      </p:cBhvr>
                                    </p:animEffect>
                                    <p:anim calcmode="lin" valueType="num">
                                      <p:cBhvr>
                                        <p:cTn id="2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A0C20-8ACB-4311-8625-9B1720C67FA3}"/>
              </a:ext>
            </a:extLst>
          </p:cNvPr>
          <p:cNvSpPr>
            <a:spLocks noGrp="1"/>
          </p:cNvSpPr>
          <p:nvPr>
            <p:ph type="title"/>
          </p:nvPr>
        </p:nvSpPr>
        <p:spPr>
          <a:xfrm>
            <a:off x="665323" y="404649"/>
            <a:ext cx="10641498" cy="611649"/>
          </a:xfrm>
        </p:spPr>
        <p:txBody>
          <a:bodyPr/>
          <a:lstStyle/>
          <a:p>
            <a:r>
              <a:rPr lang="en-GB" b="1" dirty="0">
                <a:latin typeface="Segoe UI" panose="020B0502040204020203" pitchFamily="34" charset="0"/>
                <a:cs typeface="Segoe UI" panose="020B0502040204020203" pitchFamily="34" charset="0"/>
              </a:rPr>
              <a:t>Best Interest Check List – professionals should</a:t>
            </a:r>
          </a:p>
        </p:txBody>
      </p:sp>
      <p:sp>
        <p:nvSpPr>
          <p:cNvPr id="3" name="Content Placeholder 2">
            <a:extLst>
              <a:ext uri="{FF2B5EF4-FFF2-40B4-BE49-F238E27FC236}">
                <a16:creationId xmlns:a16="http://schemas.microsoft.com/office/drawing/2014/main" id="{87CF95CD-CE1E-4EE9-9C39-3F61BCE84A5F}"/>
              </a:ext>
            </a:extLst>
          </p:cNvPr>
          <p:cNvSpPr>
            <a:spLocks noGrp="1"/>
          </p:cNvSpPr>
          <p:nvPr>
            <p:ph sz="quarter" idx="10"/>
          </p:nvPr>
        </p:nvSpPr>
        <p:spPr>
          <a:xfrm>
            <a:off x="546538" y="1261242"/>
            <a:ext cx="11214538" cy="5192110"/>
          </a:xfrm>
        </p:spPr>
        <p:txBody>
          <a:bodyPr>
            <a:noAutofit/>
          </a:bodyPr>
          <a:lstStyle/>
          <a:p>
            <a:pPr marL="342900" indent="-342900">
              <a:buFont typeface="+mj-lt"/>
              <a:buAutoNum type="arabicPeriod"/>
            </a:pPr>
            <a:r>
              <a:rPr lang="en-GB" sz="2000" dirty="0">
                <a:latin typeface="Segoe UI" panose="020B0502040204020203" pitchFamily="34" charset="0"/>
                <a:cs typeface="Segoe UI" panose="020B0502040204020203" pitchFamily="34" charset="0"/>
              </a:rPr>
              <a:t>Avoid making assumptions based on age, appearance, condition or behaviour.</a:t>
            </a:r>
          </a:p>
          <a:p>
            <a:pPr marL="342900" indent="-342900">
              <a:buFont typeface="+mj-lt"/>
              <a:buAutoNum type="arabicPeriod"/>
            </a:pPr>
            <a:r>
              <a:rPr lang="en-GB" sz="2000" dirty="0">
                <a:latin typeface="Segoe UI" panose="020B0502040204020203" pitchFamily="34" charset="0"/>
                <a:cs typeface="Segoe UI" panose="020B0502040204020203" pitchFamily="34" charset="0"/>
              </a:rPr>
              <a:t>Consider the person’s own known wishes, values feelings and beliefs.</a:t>
            </a:r>
          </a:p>
          <a:p>
            <a:pPr marL="342900" indent="-342900">
              <a:buFont typeface="+mj-lt"/>
              <a:buAutoNum type="arabicPeriod"/>
            </a:pPr>
            <a:r>
              <a:rPr lang="en-GB" sz="2000" dirty="0">
                <a:latin typeface="Segoe UI" panose="020B0502040204020203" pitchFamily="34" charset="0"/>
                <a:cs typeface="Segoe UI" panose="020B0502040204020203" pitchFamily="34" charset="0"/>
              </a:rPr>
              <a:t>Take account of the </a:t>
            </a:r>
            <a:r>
              <a:rPr lang="en-GB" sz="2000" b="1" dirty="0">
                <a:latin typeface="Segoe UI" panose="020B0502040204020203" pitchFamily="34" charset="0"/>
                <a:cs typeface="Segoe UI" panose="020B0502040204020203" pitchFamily="34" charset="0"/>
              </a:rPr>
              <a:t>views of family </a:t>
            </a:r>
            <a:r>
              <a:rPr lang="en-GB" sz="2000" dirty="0">
                <a:latin typeface="Segoe UI" panose="020B0502040204020203" pitchFamily="34" charset="0"/>
                <a:cs typeface="Segoe UI" panose="020B0502040204020203" pitchFamily="34" charset="0"/>
              </a:rPr>
              <a:t>and informal carers regarding the care or treatment.</a:t>
            </a:r>
          </a:p>
          <a:p>
            <a:pPr marL="342900" indent="-342900">
              <a:buFont typeface="+mj-lt"/>
              <a:buAutoNum type="arabicPeriod"/>
            </a:pPr>
            <a:r>
              <a:rPr lang="en-GB" sz="2000" dirty="0">
                <a:latin typeface="Segoe UI" panose="020B0502040204020203" pitchFamily="34" charset="0"/>
                <a:cs typeface="Segoe UI" panose="020B0502040204020203" pitchFamily="34" charset="0"/>
              </a:rPr>
              <a:t>Consider if the decision can be delayed until the person regains capacity.</a:t>
            </a:r>
          </a:p>
          <a:p>
            <a:pPr marL="342900" indent="-342900">
              <a:buFont typeface="+mj-lt"/>
              <a:buAutoNum type="arabicPeriod"/>
            </a:pPr>
            <a:r>
              <a:rPr lang="en-GB" sz="2000" dirty="0">
                <a:latin typeface="Segoe UI" panose="020B0502040204020203" pitchFamily="34" charset="0"/>
                <a:cs typeface="Segoe UI" panose="020B0502040204020203" pitchFamily="34" charset="0"/>
              </a:rPr>
              <a:t>Involve the person in decision-making, even if they lack capacity to consent.</a:t>
            </a:r>
          </a:p>
          <a:p>
            <a:pPr marL="342900" indent="-342900">
              <a:buFont typeface="+mj-lt"/>
              <a:buAutoNum type="arabicPeriod"/>
            </a:pPr>
            <a:r>
              <a:rPr lang="en-GB" sz="2000" dirty="0">
                <a:latin typeface="Segoe UI" panose="020B0502040204020203" pitchFamily="34" charset="0"/>
                <a:cs typeface="Segoe UI" panose="020B0502040204020203" pitchFamily="34" charset="0"/>
              </a:rPr>
              <a:t>Demonstrate that all views and evidence have been considered </a:t>
            </a:r>
          </a:p>
          <a:p>
            <a:pPr marL="457200" lvl="1" indent="0">
              <a:buNone/>
            </a:pPr>
            <a:r>
              <a:rPr lang="en-GB" sz="2000" dirty="0">
                <a:latin typeface="Segoe UI" panose="020B0502040204020203" pitchFamily="34" charset="0"/>
                <a:cs typeface="Segoe UI" panose="020B0502040204020203" pitchFamily="34" charset="0"/>
              </a:rPr>
              <a:t> - especially pertinent if there is conflict.</a:t>
            </a:r>
          </a:p>
          <a:p>
            <a:pPr marL="342900" indent="-342900">
              <a:buFont typeface="+mj-lt"/>
              <a:buAutoNum type="arabicPeriod"/>
            </a:pPr>
            <a:r>
              <a:rPr lang="en-GB" sz="2000" dirty="0">
                <a:latin typeface="Segoe UI" panose="020B0502040204020203" pitchFamily="34" charset="0"/>
                <a:cs typeface="Segoe UI" panose="020B0502040204020203" pitchFamily="34" charset="0"/>
              </a:rPr>
              <a:t>Provide clear objective reasons to support why a decision is in the person’s best interest.</a:t>
            </a:r>
          </a:p>
          <a:p>
            <a:pPr marL="342900" indent="-342900">
              <a:buFont typeface="+mj-lt"/>
              <a:buAutoNum type="arabicPeriod"/>
            </a:pPr>
            <a:r>
              <a:rPr lang="en-GB" sz="2000" dirty="0">
                <a:latin typeface="Segoe UI" panose="020B0502040204020203" pitchFamily="34" charset="0"/>
                <a:cs typeface="Segoe UI" panose="020B0502040204020203" pitchFamily="34" charset="0"/>
              </a:rPr>
              <a:t>Take account of any Independent Mental Capacity Advocate (IMCA) involved.</a:t>
            </a:r>
          </a:p>
          <a:p>
            <a:pPr marL="342900" indent="-342900">
              <a:buFont typeface="+mj-lt"/>
              <a:buAutoNum type="arabicPeriod"/>
            </a:pPr>
            <a:r>
              <a:rPr lang="en-GB" sz="2000" dirty="0">
                <a:latin typeface="Segoe UI" panose="020B0502040204020203" pitchFamily="34" charset="0"/>
                <a:cs typeface="Segoe UI" panose="020B0502040204020203" pitchFamily="34" charset="0"/>
              </a:rPr>
              <a:t>Take the less restrictive alternative or intervention. </a:t>
            </a:r>
          </a:p>
          <a:p>
            <a:pPr marL="0" indent="0">
              <a:buNone/>
            </a:pPr>
            <a:endParaRPr lang="en-GB" sz="2000" dirty="0">
              <a:latin typeface="Segoe UI" panose="020B0502040204020203" pitchFamily="34" charset="0"/>
              <a:cs typeface="Segoe UI" panose="020B0502040204020203" pitchFamily="34" charset="0"/>
            </a:endParaRPr>
          </a:p>
          <a:p>
            <a:pPr marL="0" indent="0">
              <a:buNone/>
            </a:pPr>
            <a:r>
              <a:rPr lang="en-GB" sz="2000" dirty="0">
                <a:latin typeface="Segoe UI" panose="020B0502040204020203" pitchFamily="34" charset="0"/>
                <a:cs typeface="Segoe UI" panose="020B0502040204020203" pitchFamily="34" charset="0"/>
              </a:rPr>
              <a:t>Best Interest Checklist taken from Department of Health 2007 – MCA Acute Hospitals Training Set</a:t>
            </a:r>
          </a:p>
          <a:p>
            <a:pPr marL="0" indent="0">
              <a:buNone/>
            </a:pPr>
            <a:r>
              <a:rPr lang="en-GB" sz="2000" dirty="0">
                <a:hlinkClick r:id="rId2"/>
              </a:rPr>
              <a:t>The best interests checklist - Mental Capacity Toolkit</a:t>
            </a:r>
            <a:endParaRPr lang="en-GB" sz="2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9257586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fade">
                                      <p:cBhvr>
                                        <p:cTn id="54" dur="1000"/>
                                        <p:tgtEl>
                                          <p:spTgt spid="3">
                                            <p:txEl>
                                              <p:pRg st="7" end="7"/>
                                            </p:txEl>
                                          </p:spTgt>
                                        </p:tgtEl>
                                      </p:cBhvr>
                                    </p:animEffect>
                                    <p:anim calcmode="lin" valueType="num">
                                      <p:cBhvr>
                                        <p:cTn id="5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Effect transition="in" filter="fade">
                                      <p:cBhvr>
                                        <p:cTn id="61" dur="1000"/>
                                        <p:tgtEl>
                                          <p:spTgt spid="3">
                                            <p:txEl>
                                              <p:pRg st="8" end="8"/>
                                            </p:txEl>
                                          </p:spTgt>
                                        </p:tgtEl>
                                      </p:cBhvr>
                                    </p:animEffect>
                                    <p:anim calcmode="lin" valueType="num">
                                      <p:cBhvr>
                                        <p:cTn id="6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3">
                                            <p:txEl>
                                              <p:pRg st="9" end="9"/>
                                            </p:txEl>
                                          </p:spTgt>
                                        </p:tgtEl>
                                        <p:attrNameLst>
                                          <p:attrName>style.visibility</p:attrName>
                                        </p:attrNameLst>
                                      </p:cBhvr>
                                      <p:to>
                                        <p:strVal val="visible"/>
                                      </p:to>
                                    </p:set>
                                    <p:animEffect transition="in" filter="fade">
                                      <p:cBhvr>
                                        <p:cTn id="68" dur="1000"/>
                                        <p:tgtEl>
                                          <p:spTgt spid="3">
                                            <p:txEl>
                                              <p:pRg st="9" end="9"/>
                                            </p:txEl>
                                          </p:spTgt>
                                        </p:tgtEl>
                                      </p:cBhvr>
                                    </p:animEffect>
                                    <p:anim calcmode="lin" valueType="num">
                                      <p:cBhvr>
                                        <p:cTn id="6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68A5BEF-4E9D-475B-A655-4052CC1AEAF2}"/>
              </a:ext>
            </a:extLst>
          </p:cNvPr>
          <p:cNvSpPr txBox="1"/>
          <p:nvPr/>
        </p:nvSpPr>
        <p:spPr>
          <a:xfrm>
            <a:off x="-1" y="332657"/>
            <a:ext cx="10575235" cy="1200329"/>
          </a:xfrm>
          <a:prstGeom prst="rect">
            <a:avLst/>
          </a:prstGeom>
          <a:noFill/>
        </p:spPr>
        <p:txBody>
          <a:bodyPr wrap="square">
            <a:spAutoFit/>
          </a:bodyPr>
          <a:lstStyle/>
          <a:p>
            <a:pPr algn="ctr"/>
            <a:r>
              <a:rPr lang="en-GB" sz="3600" dirty="0">
                <a:solidFill>
                  <a:srgbClr val="005EB8"/>
                </a:solidFill>
                <a:latin typeface="Arial Rounded MT Bold" panose="020F0704030504030204" pitchFamily="34" charset="0"/>
              </a:rPr>
              <a:t>It should always be the Less Restrictive Option that achieves the desired outcome</a:t>
            </a:r>
            <a:endParaRPr lang="en-GB" sz="3600" dirty="0">
              <a:solidFill>
                <a:srgbClr val="005EB8"/>
              </a:solidFill>
            </a:endParaRPr>
          </a:p>
        </p:txBody>
      </p:sp>
      <p:pic>
        <p:nvPicPr>
          <p:cNvPr id="5" name="Picture 2" descr="See the source image">
            <a:extLst>
              <a:ext uri="{FF2B5EF4-FFF2-40B4-BE49-F238E27FC236}">
                <a16:creationId xmlns:a16="http://schemas.microsoft.com/office/drawing/2014/main" id="{B5E74E1F-AD96-43C8-B0AB-7C6A7A02C6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6005" y="1872613"/>
            <a:ext cx="5791200" cy="485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3404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screenshot of a computer&#10;&#10;AI-generated content may be incorrect.">
            <a:extLst>
              <a:ext uri="{FF2B5EF4-FFF2-40B4-BE49-F238E27FC236}">
                <a16:creationId xmlns:a16="http://schemas.microsoft.com/office/drawing/2014/main" id="{7135E266-C43B-3943-1082-9537DB7C32FB}"/>
              </a:ext>
            </a:extLst>
          </p:cNvPr>
          <p:cNvPicPr>
            <a:picLocks noGrp="1" noChangeAspect="1"/>
          </p:cNvPicPr>
          <p:nvPr>
            <p:ph type="pic" sz="quarter" idx="10"/>
          </p:nvPr>
        </p:nvPicPr>
        <p:blipFill>
          <a:blip r:embed="rId2"/>
          <a:srcRect/>
          <a:stretch>
            <a:fillRect/>
          </a:stretch>
        </p:blipFill>
        <p:spPr/>
      </p:pic>
    </p:spTree>
    <p:extLst>
      <p:ext uri="{BB962C8B-B14F-4D97-AF65-F5344CB8AC3E}">
        <p14:creationId xmlns:p14="http://schemas.microsoft.com/office/powerpoint/2010/main" val="2528074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EDE76-266A-41FC-B7BD-28EAECB52710}"/>
              </a:ext>
            </a:extLst>
          </p:cNvPr>
          <p:cNvSpPr>
            <a:spLocks noGrp="1"/>
          </p:cNvSpPr>
          <p:nvPr>
            <p:ph type="title"/>
          </p:nvPr>
        </p:nvSpPr>
        <p:spPr>
          <a:xfrm>
            <a:off x="879644" y="364521"/>
            <a:ext cx="10641498" cy="611649"/>
          </a:xfrm>
        </p:spPr>
        <p:txBody>
          <a:bodyPr/>
          <a:lstStyle/>
          <a:p>
            <a:r>
              <a:rPr lang="en-GB" dirty="0"/>
              <a:t>Developing decision making ability</a:t>
            </a:r>
          </a:p>
        </p:txBody>
      </p:sp>
      <p:sp>
        <p:nvSpPr>
          <p:cNvPr id="3" name="Content Placeholder 2">
            <a:extLst>
              <a:ext uri="{FF2B5EF4-FFF2-40B4-BE49-F238E27FC236}">
                <a16:creationId xmlns:a16="http://schemas.microsoft.com/office/drawing/2014/main" id="{7B819CC8-54BF-42BE-A9B0-B387D10FF8AB}"/>
              </a:ext>
            </a:extLst>
          </p:cNvPr>
          <p:cNvSpPr>
            <a:spLocks noGrp="1"/>
          </p:cNvSpPr>
          <p:nvPr>
            <p:ph sz="quarter" idx="10"/>
          </p:nvPr>
        </p:nvSpPr>
        <p:spPr>
          <a:xfrm>
            <a:off x="4174435" y="1214651"/>
            <a:ext cx="7251172" cy="5390256"/>
          </a:xfrm>
        </p:spPr>
        <p:txBody>
          <a:bodyPr>
            <a:normAutofit/>
          </a:bodyPr>
          <a:lstStyle/>
          <a:p>
            <a:r>
              <a:rPr lang="en-GB" sz="2200" dirty="0">
                <a:latin typeface="+mn-lt"/>
                <a:cs typeface="Segoe UI" panose="020B0502040204020203" pitchFamily="34" charset="0"/>
              </a:rPr>
              <a:t>As a parent being told that you are no longer the decision maker can be quite a shock.</a:t>
            </a:r>
          </a:p>
          <a:p>
            <a:r>
              <a:rPr lang="en-GB" sz="2200" dirty="0">
                <a:latin typeface="+mn-lt"/>
                <a:cs typeface="Segoe UI" panose="020B0502040204020203" pitchFamily="34" charset="0"/>
              </a:rPr>
              <a:t>Conversations with the child and their family about the Mental Capacity Act must start before the child reaches the age of consent at 16 – ideally no later than age 14 / year 9 EHCP review. However, it is never too late to start!</a:t>
            </a:r>
          </a:p>
          <a:p>
            <a:r>
              <a:rPr lang="en-GB" sz="2200" dirty="0">
                <a:latin typeface="+mn-lt"/>
                <a:cs typeface="Segoe UI" panose="020B0502040204020203" pitchFamily="34" charset="0"/>
              </a:rPr>
              <a:t>Professionals can’t make a best interest decision about someone without knowing them, so that logically involves consulting with their parents and others that know them well.</a:t>
            </a:r>
          </a:p>
          <a:p>
            <a:r>
              <a:rPr lang="en-GB" sz="2200" dirty="0">
                <a:latin typeface="+mn-lt"/>
                <a:cs typeface="Segoe UI" panose="020B0502040204020203" pitchFamily="34" charset="0"/>
              </a:rPr>
              <a:t>Applying the MCA principles as everyday ways of working means routinely involving children and young people in discussions about their care as they begin to mature towards age 16 by applying MCA principles 1 &amp; 2 into everyday practice.</a:t>
            </a:r>
          </a:p>
          <a:p>
            <a:pPr marL="0" indent="0">
              <a:buNone/>
            </a:pPr>
            <a:endParaRPr lang="en-GB" sz="2000" dirty="0">
              <a:latin typeface="Segoe UI" panose="020B0502040204020203" pitchFamily="34" charset="0"/>
              <a:cs typeface="Segoe UI" panose="020B0502040204020203" pitchFamily="34" charset="0"/>
            </a:endParaRPr>
          </a:p>
        </p:txBody>
      </p:sp>
      <p:pic>
        <p:nvPicPr>
          <p:cNvPr id="2050" name="Picture 2" descr="Mental capacity knowledge and practice ...">
            <a:extLst>
              <a:ext uri="{FF2B5EF4-FFF2-40B4-BE49-F238E27FC236}">
                <a16:creationId xmlns:a16="http://schemas.microsoft.com/office/drawing/2014/main" id="{0A973852-BF2A-50AF-963F-154E9E7A43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572" y="2422221"/>
            <a:ext cx="4217966" cy="1931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97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E8EDA-59F5-512F-2C92-58BC244FB3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D4FF5C-AE5C-4A47-EF8B-9DD0F58ED593}"/>
              </a:ext>
            </a:extLst>
          </p:cNvPr>
          <p:cNvSpPr>
            <a:spLocks noGrp="1"/>
          </p:cNvSpPr>
          <p:nvPr>
            <p:ph type="title"/>
          </p:nvPr>
        </p:nvSpPr>
        <p:spPr>
          <a:xfrm>
            <a:off x="879644" y="364521"/>
            <a:ext cx="10641498" cy="611649"/>
          </a:xfrm>
        </p:spPr>
        <p:txBody>
          <a:bodyPr/>
          <a:lstStyle/>
          <a:p>
            <a:r>
              <a:rPr lang="en-GB" dirty="0"/>
              <a:t>Developing decision making ability – Cont.</a:t>
            </a:r>
          </a:p>
        </p:txBody>
      </p:sp>
      <p:sp>
        <p:nvSpPr>
          <p:cNvPr id="3" name="Content Placeholder 2">
            <a:extLst>
              <a:ext uri="{FF2B5EF4-FFF2-40B4-BE49-F238E27FC236}">
                <a16:creationId xmlns:a16="http://schemas.microsoft.com/office/drawing/2014/main" id="{BD2A3699-DB18-0D47-09B0-1D3FCDA3992A}"/>
              </a:ext>
            </a:extLst>
          </p:cNvPr>
          <p:cNvSpPr>
            <a:spLocks noGrp="1"/>
          </p:cNvSpPr>
          <p:nvPr>
            <p:ph sz="quarter" idx="10"/>
          </p:nvPr>
        </p:nvSpPr>
        <p:spPr>
          <a:xfrm>
            <a:off x="784109" y="1214651"/>
            <a:ext cx="6600665" cy="5390256"/>
          </a:xfrm>
        </p:spPr>
        <p:txBody>
          <a:bodyPr>
            <a:normAutofit lnSpcReduction="10000"/>
          </a:bodyPr>
          <a:lstStyle/>
          <a:p>
            <a:r>
              <a:rPr lang="en-GB" sz="2200" dirty="0">
                <a:latin typeface="+mn-lt"/>
                <a:cs typeface="Segoe UI" panose="020B0502040204020203" pitchFamily="34" charset="0"/>
              </a:rPr>
              <a:t>Start off small, decision making is a skill, and like any other, can be acquired and built upon with support and practice and </a:t>
            </a:r>
            <a:r>
              <a:rPr lang="en-GB" sz="2200" dirty="0">
                <a:effectLst>
                  <a:outerShdw blurRad="38100" dist="38100" dir="2700000" algn="tl">
                    <a:srgbClr val="000000">
                      <a:alpha val="43137"/>
                    </a:srgbClr>
                  </a:outerShdw>
                </a:effectLst>
                <a:latin typeface="+mn-lt"/>
                <a:cs typeface="Segoe UI" panose="020B0502040204020203" pitchFamily="34" charset="0"/>
              </a:rPr>
              <a:t>families are absolutely key </a:t>
            </a:r>
            <a:r>
              <a:rPr lang="en-GB" sz="2200" dirty="0">
                <a:latin typeface="+mn-lt"/>
                <a:cs typeface="Segoe UI" panose="020B0502040204020203" pitchFamily="34" charset="0"/>
              </a:rPr>
              <a:t>in doing so. </a:t>
            </a:r>
          </a:p>
          <a:p>
            <a:r>
              <a:rPr lang="en-GB" sz="2200" dirty="0">
                <a:latin typeface="+mn-lt"/>
                <a:cs typeface="Segoe UI" panose="020B0502040204020203" pitchFamily="34" charset="0"/>
              </a:rPr>
              <a:t>By professionals working with families towards being prepared for the age of 16 (from around 14 years or year 9 in terms of the educational health and care plans) this will give everybody plenty of time to start acclimatising themselves to the notion that we need to start considering young people/adults as competent to make their decisions in the first instance.</a:t>
            </a:r>
          </a:p>
          <a:p>
            <a:r>
              <a:rPr lang="en-GB" sz="2200" dirty="0">
                <a:latin typeface="+mn-lt"/>
                <a:cs typeface="Segoe UI" panose="020B0502040204020203" pitchFamily="34" charset="0"/>
              </a:rPr>
              <a:t> And it is </a:t>
            </a:r>
            <a:r>
              <a:rPr lang="en-GB" sz="2200" u="sng" dirty="0">
                <a:latin typeface="+mn-lt"/>
                <a:cs typeface="Segoe UI" panose="020B0502040204020203" pitchFamily="34" charset="0"/>
              </a:rPr>
              <a:t>only</a:t>
            </a:r>
            <a:r>
              <a:rPr lang="en-GB" sz="2200" dirty="0">
                <a:latin typeface="+mn-lt"/>
                <a:cs typeface="Segoe UI" panose="020B0502040204020203" pitchFamily="34" charset="0"/>
              </a:rPr>
              <a:t> if and when we establish the child or young person/adult are unable to do so that we move to any other kind of decision-making legal basis, such as the Mental Capacity Act’s Best Interest. </a:t>
            </a:r>
          </a:p>
          <a:p>
            <a:pPr marL="0" indent="0">
              <a:buNone/>
            </a:pPr>
            <a:endParaRPr lang="en-GB" sz="2000" dirty="0">
              <a:latin typeface="Segoe UI" panose="020B0502040204020203" pitchFamily="34" charset="0"/>
              <a:cs typeface="Segoe UI" panose="020B0502040204020203" pitchFamily="34" charset="0"/>
            </a:endParaRPr>
          </a:p>
        </p:txBody>
      </p:sp>
      <p:pic>
        <p:nvPicPr>
          <p:cNvPr id="3074" name="Picture 2" descr="Assessing mental capacity and making ...">
            <a:extLst>
              <a:ext uri="{FF2B5EF4-FFF2-40B4-BE49-F238E27FC236}">
                <a16:creationId xmlns:a16="http://schemas.microsoft.com/office/drawing/2014/main" id="{24E205BB-D0C6-8860-2168-391B68C900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4951" y="2367376"/>
            <a:ext cx="4366633" cy="2721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47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4A3C8F-E61A-2834-F41D-3634401CF560}"/>
              </a:ext>
            </a:extLst>
          </p:cNvPr>
          <p:cNvSpPr>
            <a:spLocks noGrp="1"/>
          </p:cNvSpPr>
          <p:nvPr>
            <p:ph idx="1"/>
          </p:nvPr>
        </p:nvSpPr>
        <p:spPr>
          <a:xfrm>
            <a:off x="432000" y="960120"/>
            <a:ext cx="11528352" cy="5468112"/>
          </a:xfrm>
        </p:spPr>
        <p:txBody>
          <a:bodyPr/>
          <a:lstStyle/>
          <a:p>
            <a:pPr marL="342900" indent="-342900">
              <a:buFont typeface="Arial" panose="020B0604020202020204" pitchFamily="34" charset="0"/>
              <a:buChar char="•"/>
            </a:pPr>
            <a:r>
              <a:rPr lang="en-GB" sz="2400" dirty="0">
                <a:cs typeface="Segoe UI" panose="020B0502040204020203" pitchFamily="34" charset="0"/>
              </a:rPr>
              <a:t>Early discussions (before your child’s 16</a:t>
            </a:r>
            <a:r>
              <a:rPr lang="en-GB" sz="2400" baseline="30000" dirty="0">
                <a:cs typeface="Segoe UI" panose="020B0502040204020203" pitchFamily="34" charset="0"/>
              </a:rPr>
              <a:t>th </a:t>
            </a:r>
            <a:r>
              <a:rPr lang="en-GB" sz="2400" dirty="0">
                <a:cs typeface="Segoe UI" panose="020B0502040204020203" pitchFamily="34" charset="0"/>
              </a:rPr>
              <a:t>birthday) with the health professionals in the child or Young Person’s life, such as their GP or Hospital Consultant are essential to ensure a smooth move from Parental Responsibility to MCA.</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You can also contact NHS England directly via: </a:t>
            </a:r>
            <a:r>
              <a:rPr lang="en-GB" sz="2400" dirty="0">
                <a:latin typeface="Segoe UI" panose="020B0502040204020203" pitchFamily="34" charset="0"/>
                <a:cs typeface="Segoe UI" panose="020B0502040204020203" pitchFamily="34" charset="0"/>
                <a:hlinkClick r:id="rId3"/>
              </a:rPr>
              <a:t>england.contactus@nhs.net</a:t>
            </a:r>
            <a:r>
              <a:rPr lang="en-GB" sz="2400" dirty="0">
                <a:latin typeface="Segoe UI" panose="020B0502040204020203" pitchFamily="34" charset="0"/>
                <a:cs typeface="Segoe UI" panose="020B0502040204020203" pitchFamily="34" charset="0"/>
              </a:rPr>
              <a:t> </a:t>
            </a:r>
          </a:p>
          <a:p>
            <a:pPr marL="342900" indent="-342900">
              <a:buFont typeface="Arial" panose="020B0604020202020204" pitchFamily="34" charset="0"/>
              <a:buChar char="•"/>
            </a:pPr>
            <a:endParaRPr lang="en-GB" sz="2400" dirty="0">
              <a:cs typeface="Segoe UI" panose="020B0502040204020203" pitchFamily="34" charset="0"/>
            </a:endParaRPr>
          </a:p>
          <a:p>
            <a:pPr marL="342900" indent="-342900">
              <a:buFont typeface="Arial" panose="020B0604020202020204" pitchFamily="34" charset="0"/>
              <a:buChar char="•"/>
            </a:pPr>
            <a:endParaRPr lang="en-GB" sz="2400" dirty="0">
              <a:cs typeface="Segoe UI" panose="020B0502040204020203" pitchFamily="34" charset="0"/>
            </a:endParaRPr>
          </a:p>
          <a:p>
            <a:endParaRPr lang="en-GB" dirty="0"/>
          </a:p>
        </p:txBody>
      </p:sp>
      <p:sp>
        <p:nvSpPr>
          <p:cNvPr id="4" name="Title 3">
            <a:extLst>
              <a:ext uri="{FF2B5EF4-FFF2-40B4-BE49-F238E27FC236}">
                <a16:creationId xmlns:a16="http://schemas.microsoft.com/office/drawing/2014/main" id="{9767403D-A4D9-76F4-A59E-C5BE08829484}"/>
              </a:ext>
            </a:extLst>
          </p:cNvPr>
          <p:cNvSpPr>
            <a:spLocks noGrp="1"/>
          </p:cNvSpPr>
          <p:nvPr>
            <p:ph type="title"/>
          </p:nvPr>
        </p:nvSpPr>
        <p:spPr>
          <a:xfrm>
            <a:off x="432000" y="216631"/>
            <a:ext cx="11404154" cy="865186"/>
          </a:xfrm>
        </p:spPr>
        <p:txBody>
          <a:bodyPr/>
          <a:lstStyle/>
          <a:p>
            <a:r>
              <a:rPr lang="en-GB" dirty="0"/>
              <a:t>Discussions with professionals</a:t>
            </a:r>
          </a:p>
        </p:txBody>
      </p:sp>
      <p:pic>
        <p:nvPicPr>
          <p:cNvPr id="1026" name="Picture 2" descr="Patient talking with her doctor during an appointment in her office Female doctor wearing scrubs talking with a patient at a desk in her office during an appointment in a hospital patient doctor discussion stock pictures, royalty-free photos &amp; images">
            <a:extLst>
              <a:ext uri="{FF2B5EF4-FFF2-40B4-BE49-F238E27FC236}">
                <a16:creationId xmlns:a16="http://schemas.microsoft.com/office/drawing/2014/main" id="{5C54EAB1-6E3F-A574-4845-D247F62644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632204"/>
            <a:ext cx="58293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869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C35EEE-E92B-22E0-BC34-7D43CF0B81AC}"/>
              </a:ext>
            </a:extLst>
          </p:cNvPr>
          <p:cNvSpPr txBox="1"/>
          <p:nvPr/>
        </p:nvSpPr>
        <p:spPr>
          <a:xfrm>
            <a:off x="1348527" y="2091477"/>
            <a:ext cx="3369366" cy="3416320"/>
          </a:xfrm>
          <a:prstGeom prst="rect">
            <a:avLst/>
          </a:prstGeom>
          <a:noFill/>
        </p:spPr>
        <p:txBody>
          <a:bodyPr wrap="square" rtlCol="0">
            <a:spAutoFit/>
          </a:bodyPr>
          <a:lstStyle/>
          <a:p>
            <a:r>
              <a:rPr lang="en-GB" sz="3600" b="1" dirty="0">
                <a:solidFill>
                  <a:srgbClr val="7030A0"/>
                </a:solidFill>
                <a:effectLst>
                  <a:outerShdw blurRad="38100" dist="38100" dir="2700000" algn="tl">
                    <a:srgbClr val="000000">
                      <a:alpha val="43137"/>
                    </a:srgbClr>
                  </a:outerShdw>
                </a:effectLst>
              </a:rPr>
              <a:t>The 18</a:t>
            </a:r>
            <a:r>
              <a:rPr lang="en-GB" sz="3600" b="1" baseline="30000" dirty="0">
                <a:solidFill>
                  <a:srgbClr val="7030A0"/>
                </a:solidFill>
                <a:effectLst>
                  <a:outerShdw blurRad="38100" dist="38100" dir="2700000" algn="tl">
                    <a:srgbClr val="000000">
                      <a:alpha val="43137"/>
                    </a:srgbClr>
                  </a:outerShdw>
                </a:effectLst>
              </a:rPr>
              <a:t>th</a:t>
            </a:r>
            <a:r>
              <a:rPr lang="en-GB" sz="3600" b="1" dirty="0">
                <a:solidFill>
                  <a:srgbClr val="7030A0"/>
                </a:solidFill>
                <a:effectLst>
                  <a:outerShdw blurRad="38100" dist="38100" dir="2700000" algn="tl">
                    <a:srgbClr val="000000">
                      <a:alpha val="43137"/>
                    </a:srgbClr>
                  </a:outerShdw>
                </a:effectLst>
              </a:rPr>
              <a:t> Birthday should be seen, not as a cliff-edge, but as a Trench!</a:t>
            </a:r>
          </a:p>
        </p:txBody>
      </p:sp>
      <p:pic>
        <p:nvPicPr>
          <p:cNvPr id="4098" name="Picture 2" descr="Keep away from the cliff edge | Sussex Wildlife Trust">
            <a:extLst>
              <a:ext uri="{FF2B5EF4-FFF2-40B4-BE49-F238E27FC236}">
                <a16:creationId xmlns:a16="http://schemas.microsoft.com/office/drawing/2014/main" id="{9A78FAF8-FAB3-03BF-FDD1-1E02F37B3947}"/>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22128" r="2212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A1926B6-D6D8-3478-6966-938A86E3CB41}"/>
              </a:ext>
            </a:extLst>
          </p:cNvPr>
          <p:cNvSpPr txBox="1"/>
          <p:nvPr/>
        </p:nvSpPr>
        <p:spPr>
          <a:xfrm>
            <a:off x="6822623" y="-93737"/>
            <a:ext cx="5369377" cy="7786747"/>
          </a:xfrm>
          <a:prstGeom prst="rect">
            <a:avLst/>
          </a:prstGeom>
          <a:noFill/>
        </p:spPr>
        <p:txBody>
          <a:bodyPr wrap="square" rtlCol="0">
            <a:spAutoFit/>
          </a:bodyPr>
          <a:lstStyle/>
          <a:p>
            <a:r>
              <a:rPr lang="en-GB" sz="50000" dirty="0">
                <a:solidFill>
                  <a:srgbClr val="FF0000"/>
                </a:solidFill>
              </a:rPr>
              <a:t>X</a:t>
            </a:r>
          </a:p>
        </p:txBody>
      </p:sp>
      <p:sp>
        <p:nvSpPr>
          <p:cNvPr id="5" name="TextBox 4">
            <a:extLst>
              <a:ext uri="{FF2B5EF4-FFF2-40B4-BE49-F238E27FC236}">
                <a16:creationId xmlns:a16="http://schemas.microsoft.com/office/drawing/2014/main" id="{2C2D6BDC-8F9E-580D-EA8A-59D9C90B8E92}"/>
              </a:ext>
            </a:extLst>
          </p:cNvPr>
          <p:cNvSpPr txBox="1"/>
          <p:nvPr/>
        </p:nvSpPr>
        <p:spPr>
          <a:xfrm>
            <a:off x="1348527" y="5951765"/>
            <a:ext cx="3477986" cy="707886"/>
          </a:xfrm>
          <a:prstGeom prst="rect">
            <a:avLst/>
          </a:prstGeom>
          <a:noFill/>
        </p:spPr>
        <p:txBody>
          <a:bodyPr wrap="square" rtlCol="0">
            <a:spAutoFit/>
          </a:bodyPr>
          <a:lstStyle/>
          <a:p>
            <a:r>
              <a:rPr lang="en-GB" sz="4000" dirty="0">
                <a:solidFill>
                  <a:srgbClr val="7030A0"/>
                </a:solidFill>
                <a:effectLst>
                  <a:outerShdw blurRad="38100" dist="38100" dir="2700000" algn="tl">
                    <a:srgbClr val="000000">
                      <a:alpha val="43137"/>
                    </a:srgbClr>
                  </a:outerShdw>
                </a:effectLst>
              </a:rPr>
              <a:t>To be crossed </a:t>
            </a:r>
          </a:p>
        </p:txBody>
      </p:sp>
    </p:spTree>
    <p:extLst>
      <p:ext uri="{BB962C8B-B14F-4D97-AF65-F5344CB8AC3E}">
        <p14:creationId xmlns:p14="http://schemas.microsoft.com/office/powerpoint/2010/main" val="2101584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rench for laying sewer pipes of the external sewage system at a construction site. Sanitary drainage system for a multi-story building. Civil infrastructure pipe, water lines and storm sewers Trench for laying sewer pipes of the external sewage system at a construction site. Sanitary drainage system for a multi-story building. Civil infrastructure pipe, water lines and storm sewers trench stock pictures, royalty-free photos &amp; images">
            <a:extLst>
              <a:ext uri="{FF2B5EF4-FFF2-40B4-BE49-F238E27FC236}">
                <a16:creationId xmlns:a16="http://schemas.microsoft.com/office/drawing/2014/main" id="{758BB1CB-81E6-A82A-EF48-DE6EED8D88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5730"/>
          <a:stretch>
            <a:fillRect/>
          </a:stretch>
        </p:blipFill>
        <p:spPr bwMode="auto">
          <a:xfrm>
            <a:off x="20" y="10"/>
            <a:ext cx="12191980" cy="6857990"/>
          </a:xfrm>
          <a:prstGeom prst="rect">
            <a:avLst/>
          </a:prstGeom>
          <a:solidFill>
            <a:srgbClr val="FFFFFF"/>
          </a:solidFill>
        </p:spPr>
      </p:pic>
      <p:pic>
        <p:nvPicPr>
          <p:cNvPr id="1030" name="Picture 6">
            <a:extLst>
              <a:ext uri="{FF2B5EF4-FFF2-40B4-BE49-F238E27FC236}">
                <a16:creationId xmlns:a16="http://schemas.microsoft.com/office/drawing/2014/main" id="{41687607-5AE7-EF22-CD61-2015DE5760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1350" y="2095500"/>
            <a:ext cx="5829300" cy="2667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D94170D-7D4A-62D3-FE0E-99CCD58896C1}"/>
              </a:ext>
            </a:extLst>
          </p:cNvPr>
          <p:cNvSpPr txBox="1"/>
          <p:nvPr/>
        </p:nvSpPr>
        <p:spPr>
          <a:xfrm>
            <a:off x="3663696" y="3324082"/>
            <a:ext cx="4864608" cy="369332"/>
          </a:xfrm>
          <a:prstGeom prst="rect">
            <a:avLst/>
          </a:prstGeom>
          <a:noFill/>
        </p:spPr>
        <p:txBody>
          <a:bodyPr wrap="square" rtlCol="0">
            <a:spAutoFit/>
          </a:bodyPr>
          <a:lstStyle/>
          <a:p>
            <a:pPr algn="ctr"/>
            <a:r>
              <a:rPr lang="en-GB" dirty="0">
                <a:solidFill>
                  <a:srgbClr val="FF0000"/>
                </a:solidFill>
                <a:highlight>
                  <a:srgbClr val="FFFF00"/>
                </a:highlight>
              </a:rPr>
              <a:t>Mental Capacity Act</a:t>
            </a:r>
          </a:p>
        </p:txBody>
      </p:sp>
      <p:sp>
        <p:nvSpPr>
          <p:cNvPr id="4" name="TextBox 3">
            <a:extLst>
              <a:ext uri="{FF2B5EF4-FFF2-40B4-BE49-F238E27FC236}">
                <a16:creationId xmlns:a16="http://schemas.microsoft.com/office/drawing/2014/main" id="{23C01022-74BC-E81E-947E-C63967A0BCB8}"/>
              </a:ext>
            </a:extLst>
          </p:cNvPr>
          <p:cNvSpPr txBox="1"/>
          <p:nvPr/>
        </p:nvSpPr>
        <p:spPr>
          <a:xfrm>
            <a:off x="2834368" y="678423"/>
            <a:ext cx="6176282" cy="369332"/>
          </a:xfrm>
          <a:prstGeom prst="rect">
            <a:avLst/>
          </a:prstGeom>
          <a:noFill/>
        </p:spPr>
        <p:txBody>
          <a:bodyPr wrap="square">
            <a:spAutoFit/>
          </a:bodyPr>
          <a:lstStyle/>
          <a:p>
            <a:r>
              <a:rPr lang="en-GB" dirty="0">
                <a:highlight>
                  <a:srgbClr val="FFFF00"/>
                </a:highlight>
              </a:rPr>
              <a:t>Via the</a:t>
            </a:r>
          </a:p>
        </p:txBody>
      </p:sp>
    </p:spTree>
    <p:extLst>
      <p:ext uri="{BB962C8B-B14F-4D97-AF65-F5344CB8AC3E}">
        <p14:creationId xmlns:p14="http://schemas.microsoft.com/office/powerpoint/2010/main" val="710528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1000"/>
                                        <p:tgtEl>
                                          <p:spTgt spid="1030"/>
                                        </p:tgtEl>
                                      </p:cBhvr>
                                    </p:animEffect>
                                    <p:anim calcmode="lin" valueType="num">
                                      <p:cBhvr>
                                        <p:cTn id="8" dur="1000" fill="hold"/>
                                        <p:tgtEl>
                                          <p:spTgt spid="1030"/>
                                        </p:tgtEl>
                                        <p:attrNameLst>
                                          <p:attrName>ppt_x</p:attrName>
                                        </p:attrNameLst>
                                      </p:cBhvr>
                                      <p:tavLst>
                                        <p:tav tm="0">
                                          <p:val>
                                            <p:strVal val="#ppt_x"/>
                                          </p:val>
                                        </p:tav>
                                        <p:tav tm="100000">
                                          <p:val>
                                            <p:strVal val="#ppt_x"/>
                                          </p:val>
                                        </p:tav>
                                      </p:tavLst>
                                    </p:anim>
                                    <p:anim calcmode="lin" valueType="num">
                                      <p:cBhvr>
                                        <p:cTn id="9" dur="1000" fill="hold"/>
                                        <p:tgtEl>
                                          <p:spTgt spid="103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6947019C-DA51-6DA4-C192-FAC99D086C28}"/>
              </a:ext>
            </a:extLst>
          </p:cNvPr>
          <p:cNvPicPr>
            <a:picLocks noGrp="1" noChangeAspect="1"/>
          </p:cNvPicPr>
          <p:nvPr>
            <p:ph type="pic" sz="quarter" idx="10"/>
          </p:nvPr>
        </p:nvPicPr>
        <p:blipFill>
          <a:blip r:embed="rId2"/>
          <a:srcRect l="11596" r="11596"/>
          <a:stretch/>
        </p:blipFill>
        <p:spPr/>
      </p:pic>
      <p:sp>
        <p:nvSpPr>
          <p:cNvPr id="6" name="TextBox 5">
            <a:extLst>
              <a:ext uri="{FF2B5EF4-FFF2-40B4-BE49-F238E27FC236}">
                <a16:creationId xmlns:a16="http://schemas.microsoft.com/office/drawing/2014/main" id="{A26E6290-5B7E-BC92-C3C3-302805148BE1}"/>
              </a:ext>
            </a:extLst>
          </p:cNvPr>
          <p:cNvSpPr txBox="1"/>
          <p:nvPr/>
        </p:nvSpPr>
        <p:spPr>
          <a:xfrm>
            <a:off x="3454659" y="85922"/>
            <a:ext cx="6162868" cy="369332"/>
          </a:xfrm>
          <a:prstGeom prst="rect">
            <a:avLst/>
          </a:prstGeom>
          <a:noFill/>
        </p:spPr>
        <p:txBody>
          <a:bodyPr wrap="square">
            <a:spAutoFit/>
          </a:bodyPr>
          <a:lstStyle/>
          <a:p>
            <a:r>
              <a:rPr lang="en-GB" dirty="0">
                <a:hlinkClick r:id="rId3"/>
              </a:rPr>
              <a:t>MASMC – MASMC (myadultstillmychild.co.uk)</a:t>
            </a:r>
            <a:endParaRPr lang="en-GB" dirty="0"/>
          </a:p>
        </p:txBody>
      </p:sp>
    </p:spTree>
    <p:extLst>
      <p:ext uri="{BB962C8B-B14F-4D97-AF65-F5344CB8AC3E}">
        <p14:creationId xmlns:p14="http://schemas.microsoft.com/office/powerpoint/2010/main" val="292934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erson and child looking at each other&#10;&#10;AI-generated content may be incorrect.">
            <a:extLst>
              <a:ext uri="{FF2B5EF4-FFF2-40B4-BE49-F238E27FC236}">
                <a16:creationId xmlns:a16="http://schemas.microsoft.com/office/drawing/2014/main" id="{7BD1E5E6-8D99-B4C2-97A6-E0948D87594F}"/>
              </a:ext>
            </a:extLst>
          </p:cNvPr>
          <p:cNvPicPr>
            <a:picLocks noGrp="1" noChangeAspect="1"/>
          </p:cNvPicPr>
          <p:nvPr>
            <p:ph type="pic" sz="quarter" idx="10"/>
          </p:nvPr>
        </p:nvPicPr>
        <p:blipFill>
          <a:blip r:embed="rId2"/>
          <a:srcRect r="4890" b="1"/>
          <a:stretch>
            <a:fillRect/>
          </a:stretch>
        </p:blipFill>
        <p:spPr>
          <a:xfrm>
            <a:off x="20" y="10"/>
            <a:ext cx="12191980" cy="6857990"/>
          </a:xfrm>
          <a:prstGeom prst="rect">
            <a:avLst/>
          </a:prstGeom>
          <a:noFill/>
        </p:spPr>
      </p:pic>
      <p:sp>
        <p:nvSpPr>
          <p:cNvPr id="10" name="TextBox 9">
            <a:extLst>
              <a:ext uri="{FF2B5EF4-FFF2-40B4-BE49-F238E27FC236}">
                <a16:creationId xmlns:a16="http://schemas.microsoft.com/office/drawing/2014/main" id="{A3F6AD46-DAD6-7358-6E49-64BAC979914B}"/>
              </a:ext>
            </a:extLst>
          </p:cNvPr>
          <p:cNvSpPr txBox="1"/>
          <p:nvPr/>
        </p:nvSpPr>
        <p:spPr>
          <a:xfrm>
            <a:off x="6666673" y="640281"/>
            <a:ext cx="6197046" cy="523220"/>
          </a:xfrm>
          <a:prstGeom prst="rect">
            <a:avLst/>
          </a:prstGeom>
          <a:noFill/>
        </p:spPr>
        <p:txBody>
          <a:bodyPr wrap="square">
            <a:spAutoFit/>
          </a:bodyPr>
          <a:lstStyle/>
          <a:p>
            <a:r>
              <a:rPr lang="en-GB" sz="2800" dirty="0">
                <a:solidFill>
                  <a:schemeClr val="bg1"/>
                </a:solidFill>
                <a:hlinkClick r:id="rId3"/>
              </a:rPr>
              <a:t>https://myadultstillmychild.co.uk/</a:t>
            </a:r>
            <a:r>
              <a:rPr lang="en-GB" sz="2800" dirty="0">
                <a:solidFill>
                  <a:schemeClr val="bg1"/>
                </a:solidFill>
              </a:rPr>
              <a:t> </a:t>
            </a:r>
          </a:p>
        </p:txBody>
      </p:sp>
    </p:spTree>
    <p:extLst>
      <p:ext uri="{BB962C8B-B14F-4D97-AF65-F5344CB8AC3E}">
        <p14:creationId xmlns:p14="http://schemas.microsoft.com/office/powerpoint/2010/main" val="3850949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84CBF-5B81-4782-8251-61DFDBFA1B1A}"/>
              </a:ext>
            </a:extLst>
          </p:cNvPr>
          <p:cNvSpPr>
            <a:spLocks noGrp="1"/>
          </p:cNvSpPr>
          <p:nvPr>
            <p:ph type="title"/>
          </p:nvPr>
        </p:nvSpPr>
        <p:spPr>
          <a:xfrm>
            <a:off x="936078" y="359344"/>
            <a:ext cx="10641498" cy="611649"/>
          </a:xfrm>
        </p:spPr>
        <p:txBody>
          <a:bodyPr/>
          <a:lstStyle/>
          <a:p>
            <a:r>
              <a:rPr lang="en-GB" b="1" dirty="0"/>
              <a:t>Take Away Messages	</a:t>
            </a:r>
          </a:p>
        </p:txBody>
      </p:sp>
      <p:sp>
        <p:nvSpPr>
          <p:cNvPr id="3" name="Content Placeholder 2">
            <a:extLst>
              <a:ext uri="{FF2B5EF4-FFF2-40B4-BE49-F238E27FC236}">
                <a16:creationId xmlns:a16="http://schemas.microsoft.com/office/drawing/2014/main" id="{A11F9B50-A067-4999-9801-99335A96DAF2}"/>
              </a:ext>
            </a:extLst>
          </p:cNvPr>
          <p:cNvSpPr>
            <a:spLocks noGrp="1"/>
          </p:cNvSpPr>
          <p:nvPr>
            <p:ph sz="quarter" idx="10"/>
          </p:nvPr>
        </p:nvSpPr>
        <p:spPr>
          <a:xfrm>
            <a:off x="695738" y="1378737"/>
            <a:ext cx="10732849" cy="4833220"/>
          </a:xfrm>
        </p:spPr>
        <p:txBody>
          <a:bodyPr>
            <a:normAutofit fontScale="92500"/>
          </a:bodyPr>
          <a:lstStyle/>
          <a:p>
            <a:r>
              <a:rPr lang="en-GB" sz="2000" dirty="0">
                <a:latin typeface="Segoe UI" panose="020B0502040204020203" pitchFamily="34" charset="0"/>
                <a:cs typeface="Segoe UI" panose="020B0502040204020203" pitchFamily="34" charset="0"/>
              </a:rPr>
              <a:t>When a child becomes 16 years old they have reached the age of consent, and this is regardless of their abilities and needs.</a:t>
            </a:r>
          </a:p>
          <a:p>
            <a:r>
              <a:rPr lang="en-GB" sz="2000" dirty="0">
                <a:latin typeface="Segoe UI" panose="020B0502040204020203" pitchFamily="34" charset="0"/>
                <a:cs typeface="Segoe UI" panose="020B0502040204020203" pitchFamily="34" charset="0"/>
              </a:rPr>
              <a:t>Conversations with the child and their family about the Mental Capacity Act must start before the child reaches the age of consent at 16 – ideally no later than age 14 / year 9 EHCP review.</a:t>
            </a:r>
          </a:p>
          <a:p>
            <a:r>
              <a:rPr lang="en-GB" sz="2000" dirty="0">
                <a:latin typeface="Segoe UI" panose="020B0502040204020203" pitchFamily="34" charset="0"/>
                <a:cs typeface="Segoe UI" panose="020B0502040204020203" pitchFamily="34" charset="0"/>
              </a:rPr>
              <a:t>Early discussions (before 16</a:t>
            </a:r>
            <a:r>
              <a:rPr lang="en-GB" sz="2000" baseline="30000" dirty="0">
                <a:latin typeface="Segoe UI" panose="020B0502040204020203" pitchFamily="34" charset="0"/>
                <a:cs typeface="Segoe UI" panose="020B0502040204020203" pitchFamily="34" charset="0"/>
              </a:rPr>
              <a:t>th </a:t>
            </a:r>
            <a:r>
              <a:rPr lang="en-GB" sz="2000" dirty="0">
                <a:latin typeface="Segoe UI" panose="020B0502040204020203" pitchFamily="34" charset="0"/>
                <a:cs typeface="Segoe UI" panose="020B0502040204020203" pitchFamily="34" charset="0"/>
              </a:rPr>
              <a:t>birthday) with the professionals in the child or Young person’s life, such as their GP are essential to ensure a smooth move from Parental Responsibility to MCA.</a:t>
            </a:r>
          </a:p>
          <a:p>
            <a:r>
              <a:rPr lang="en-GB" sz="2000" dirty="0">
                <a:latin typeface="Segoe UI" panose="020B0502040204020203" pitchFamily="34" charset="0"/>
                <a:cs typeface="Segoe UI" panose="020B0502040204020203" pitchFamily="34" charset="0"/>
              </a:rPr>
              <a:t>Whilst it is possible to rely on consent from those with parental responsibility for a 16- or 17-year-old who is unable to consent for themselves in some circumstances, this does not cover decisions where they fall outside of the ‘scope of parental responsibility’.</a:t>
            </a:r>
          </a:p>
          <a:p>
            <a:r>
              <a:rPr lang="en-GB" sz="2000" dirty="0">
                <a:latin typeface="Segoe UI" panose="020B0502040204020203" pitchFamily="34" charset="0"/>
                <a:cs typeface="Segoe UI" panose="020B0502040204020203" pitchFamily="34" charset="0"/>
              </a:rPr>
              <a:t>Matters that would not be covered by parental consent can include (but are not limited to): </a:t>
            </a:r>
          </a:p>
          <a:p>
            <a:pPr lvl="1"/>
            <a:r>
              <a:rPr lang="en-GB" sz="2000" dirty="0">
                <a:latin typeface="Segoe UI" panose="020B0502040204020203" pitchFamily="34" charset="0"/>
                <a:cs typeface="Segoe UI" panose="020B0502040204020203" pitchFamily="34" charset="0"/>
              </a:rPr>
              <a:t>Any situation that gives rise to a deprivation of liberty for a 16- or 17-year-old who cannot consent for themselves which is due to a lack of mental capacity.</a:t>
            </a:r>
          </a:p>
          <a:p>
            <a:pPr lvl="1"/>
            <a:r>
              <a:rPr lang="en-GB" sz="2000" dirty="0">
                <a:latin typeface="Segoe UI" panose="020B0502040204020203" pitchFamily="34" charset="0"/>
                <a:cs typeface="Segoe UI" panose="020B0502040204020203" pitchFamily="34" charset="0"/>
              </a:rPr>
              <a:t>High impact decisions such as organ donation or sterilisation. </a:t>
            </a:r>
          </a:p>
          <a:p>
            <a:pPr lvl="1"/>
            <a:r>
              <a:rPr lang="en-GB" sz="2000" dirty="0">
                <a:latin typeface="Segoe UI" panose="020B0502040204020203" pitchFamily="34" charset="0"/>
                <a:cs typeface="Segoe UI" panose="020B0502040204020203" pitchFamily="34" charset="0"/>
              </a:rPr>
              <a:t>Where there is refusal or objection by the child and they are a Gillick-competent child or a </a:t>
            </a:r>
            <a:r>
              <a:rPr lang="en-GB" sz="2000" b="1" dirty="0">
                <a:solidFill>
                  <a:srgbClr val="005EB8"/>
                </a:solidFill>
                <a:latin typeface="Segoe UI" panose="020B0502040204020203" pitchFamily="34" charset="0"/>
                <a:cs typeface="Segoe UI" panose="020B0502040204020203" pitchFamily="34" charset="0"/>
              </a:rPr>
              <a:t>*</a:t>
            </a:r>
            <a:r>
              <a:rPr lang="en-GB" sz="2000" dirty="0">
                <a:latin typeface="Segoe UI" panose="020B0502040204020203" pitchFamily="34" charset="0"/>
                <a:cs typeface="Segoe UI" panose="020B0502040204020203" pitchFamily="34" charset="0"/>
              </a:rPr>
              <a:t>capacitated young person.  </a:t>
            </a:r>
          </a:p>
          <a:p>
            <a:endParaRPr lang="en-GB" dirty="0"/>
          </a:p>
        </p:txBody>
      </p:sp>
      <p:sp>
        <p:nvSpPr>
          <p:cNvPr id="4" name="TextBox 3">
            <a:extLst>
              <a:ext uri="{FF2B5EF4-FFF2-40B4-BE49-F238E27FC236}">
                <a16:creationId xmlns:a16="http://schemas.microsoft.com/office/drawing/2014/main" id="{5CB9DD22-F213-46C8-A2EE-662199635628}"/>
              </a:ext>
            </a:extLst>
          </p:cNvPr>
          <p:cNvSpPr txBox="1"/>
          <p:nvPr/>
        </p:nvSpPr>
        <p:spPr>
          <a:xfrm>
            <a:off x="1009651" y="6306295"/>
            <a:ext cx="8260474" cy="384721"/>
          </a:xfrm>
          <a:prstGeom prst="rect">
            <a:avLst/>
          </a:prstGeom>
          <a:noFill/>
        </p:spPr>
        <p:txBody>
          <a:bodyPr wrap="square" rtlCol="0">
            <a:spAutoFit/>
          </a:bodyPr>
          <a:lstStyle/>
          <a:p>
            <a:r>
              <a:rPr lang="en-GB" sz="1900" b="1" i="1" dirty="0">
                <a:solidFill>
                  <a:srgbClr val="005EB8"/>
                </a:solidFill>
                <a:latin typeface="Segoe UI" panose="020B0502040204020203" pitchFamily="34" charset="0"/>
                <a:cs typeface="Segoe UI" panose="020B0502040204020203" pitchFamily="34" charset="0"/>
              </a:rPr>
              <a:t>*</a:t>
            </a:r>
            <a:r>
              <a:rPr lang="en-GB" sz="1900" i="1" dirty="0">
                <a:latin typeface="Segoe UI" panose="020B0502040204020203" pitchFamily="34" charset="0"/>
                <a:cs typeface="Segoe UI" panose="020B0502040204020203" pitchFamily="34" charset="0"/>
              </a:rPr>
              <a:t>i.e. there are no reasons to doubt capacity as per principle 1 of the MCA</a:t>
            </a:r>
          </a:p>
        </p:txBody>
      </p:sp>
    </p:spTree>
    <p:extLst>
      <p:ext uri="{BB962C8B-B14F-4D97-AF65-F5344CB8AC3E}">
        <p14:creationId xmlns:p14="http://schemas.microsoft.com/office/powerpoint/2010/main" val="96034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1000"/>
                                        <p:tgtEl>
                                          <p:spTgt spid="3">
                                            <p:txEl>
                                              <p:pRg st="6" end="6"/>
                                            </p:txEl>
                                          </p:spTgt>
                                        </p:tgtEl>
                                      </p:cBhvr>
                                    </p:animEffect>
                                    <p:anim calcmode="lin" valueType="num">
                                      <p:cBhvr>
                                        <p:cTn id="3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Effect transition="in" filter="fade">
                                      <p:cBhvr>
                                        <p:cTn id="48" dur="1000"/>
                                        <p:tgtEl>
                                          <p:spTgt spid="4">
                                            <p:txEl>
                                              <p:pRg st="0" end="0"/>
                                            </p:txEl>
                                          </p:spTgt>
                                        </p:tgtEl>
                                      </p:cBhvr>
                                    </p:animEffect>
                                    <p:anim calcmode="lin" valueType="num">
                                      <p:cBhvr>
                                        <p:cTn id="4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2A4D1B-9A55-4962-817F-64FCAC8CB24C}"/>
              </a:ext>
            </a:extLst>
          </p:cNvPr>
          <p:cNvSpPr/>
          <p:nvPr/>
        </p:nvSpPr>
        <p:spPr>
          <a:xfrm>
            <a:off x="0" y="1366221"/>
            <a:ext cx="12116696" cy="4524315"/>
          </a:xfrm>
          <a:prstGeom prst="rect">
            <a:avLst/>
          </a:prstGeom>
          <a:noFill/>
        </p:spPr>
        <p:txBody>
          <a:bodyPr wrap="square" lIns="91440" tIns="45720" rIns="91440" bIns="45720">
            <a:spAutoFit/>
          </a:bodyPr>
          <a:lstStyle/>
          <a:p>
            <a:pPr algn="ctr"/>
            <a:r>
              <a:rPr lang="en-US" sz="9600" b="1" cap="none" spc="0" dirty="0">
                <a:ln w="12700">
                  <a:solidFill>
                    <a:schemeClr val="tx2">
                      <a:lumMod val="75000"/>
                    </a:schemeClr>
                  </a:solidFill>
                  <a:prstDash val="solid"/>
                </a:ln>
                <a:solidFill>
                  <a:srgbClr val="7030A0"/>
                </a:solidFill>
                <a:effectLst>
                  <a:outerShdw dist="38100" dir="2640000" algn="bl" rotWithShape="0">
                    <a:schemeClr val="tx2">
                      <a:lumMod val="75000"/>
                    </a:schemeClr>
                  </a:outerShdw>
                </a:effectLst>
                <a:latin typeface="Segoe UI" panose="020B0502040204020203" pitchFamily="34" charset="0"/>
                <a:cs typeface="Segoe UI" panose="020B0502040204020203" pitchFamily="34" charset="0"/>
              </a:rPr>
              <a:t>No Decision about </a:t>
            </a:r>
            <a:r>
              <a:rPr lang="en-US" sz="9600" b="1" cap="none" spc="0" dirty="0">
                <a:ln w="12700">
                  <a:solidFill>
                    <a:schemeClr val="tx2">
                      <a:lumMod val="75000"/>
                    </a:schemeClr>
                  </a:solidFill>
                  <a:prstDash val="solid"/>
                </a:ln>
                <a:solidFill>
                  <a:srgbClr val="005EB8"/>
                </a:solidFill>
                <a:effectLst>
                  <a:outerShdw dist="38100" dir="2640000" algn="bl" rotWithShape="0">
                    <a:schemeClr val="tx2">
                      <a:lumMod val="75000"/>
                    </a:schemeClr>
                  </a:outerShdw>
                </a:effectLst>
                <a:latin typeface="Segoe UI" panose="020B0502040204020203" pitchFamily="34" charset="0"/>
                <a:cs typeface="Segoe UI" panose="020B0502040204020203" pitchFamily="34" charset="0"/>
              </a:rPr>
              <a:t>me</a:t>
            </a:r>
            <a:r>
              <a:rPr lang="en-US" sz="9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Segoe UI" panose="020B0502040204020203" pitchFamily="34" charset="0"/>
                <a:cs typeface="Segoe UI" panose="020B0502040204020203" pitchFamily="34" charset="0"/>
              </a:rPr>
              <a:t> </a:t>
            </a:r>
          </a:p>
          <a:p>
            <a:pPr algn="ctr"/>
            <a:r>
              <a:rPr lang="en-US" sz="9600" b="1" cap="none" spc="0" dirty="0">
                <a:ln w="12700">
                  <a:solidFill>
                    <a:schemeClr val="tx2">
                      <a:lumMod val="75000"/>
                    </a:schemeClr>
                  </a:solidFill>
                  <a:prstDash val="solid"/>
                </a:ln>
                <a:solidFill>
                  <a:srgbClr val="7030A0"/>
                </a:solidFill>
                <a:effectLst>
                  <a:outerShdw dist="38100" dir="2640000" algn="bl" rotWithShape="0">
                    <a:schemeClr val="tx2">
                      <a:lumMod val="75000"/>
                    </a:schemeClr>
                  </a:outerShdw>
                </a:effectLst>
                <a:latin typeface="Segoe UI" panose="020B0502040204020203" pitchFamily="34" charset="0"/>
                <a:cs typeface="Segoe UI" panose="020B0502040204020203" pitchFamily="34" charset="0"/>
              </a:rPr>
              <a:t>without</a:t>
            </a:r>
            <a:r>
              <a:rPr lang="en-US" sz="9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Segoe UI" panose="020B0502040204020203" pitchFamily="34" charset="0"/>
                <a:cs typeface="Segoe UI" panose="020B0502040204020203" pitchFamily="34" charset="0"/>
              </a:rPr>
              <a:t> </a:t>
            </a:r>
            <a:r>
              <a:rPr lang="en-US" sz="9600" b="1" cap="none" spc="0" dirty="0">
                <a:ln w="12700">
                  <a:solidFill>
                    <a:schemeClr val="tx2">
                      <a:lumMod val="75000"/>
                    </a:schemeClr>
                  </a:solidFill>
                  <a:prstDash val="solid"/>
                </a:ln>
                <a:solidFill>
                  <a:srgbClr val="005EB8"/>
                </a:solidFill>
                <a:effectLst>
                  <a:outerShdw dist="38100" dir="2640000" algn="bl" rotWithShape="0">
                    <a:schemeClr val="tx2">
                      <a:lumMod val="75000"/>
                    </a:schemeClr>
                  </a:outerShdw>
                </a:effectLst>
                <a:latin typeface="Segoe UI" panose="020B0502040204020203" pitchFamily="34" charset="0"/>
                <a:cs typeface="Segoe UI" panose="020B0502040204020203" pitchFamily="34" charset="0"/>
              </a:rPr>
              <a:t>me</a:t>
            </a:r>
          </a:p>
        </p:txBody>
      </p:sp>
    </p:spTree>
    <p:extLst>
      <p:ext uri="{BB962C8B-B14F-4D97-AF65-F5344CB8AC3E}">
        <p14:creationId xmlns:p14="http://schemas.microsoft.com/office/powerpoint/2010/main" val="658297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C5065-41B6-4929-B617-8E0BE39D9E02}"/>
              </a:ext>
            </a:extLst>
          </p:cNvPr>
          <p:cNvSpPr>
            <a:spLocks noGrp="1"/>
          </p:cNvSpPr>
          <p:nvPr>
            <p:ph type="title"/>
          </p:nvPr>
        </p:nvSpPr>
        <p:spPr>
          <a:xfrm>
            <a:off x="919371" y="348833"/>
            <a:ext cx="10641498" cy="611649"/>
          </a:xfrm>
        </p:spPr>
        <p:txBody>
          <a:bodyPr/>
          <a:lstStyle/>
          <a:p>
            <a:r>
              <a:rPr lang="en-GB" b="1" dirty="0"/>
              <a:t>In Summary</a:t>
            </a:r>
          </a:p>
        </p:txBody>
      </p:sp>
      <p:sp>
        <p:nvSpPr>
          <p:cNvPr id="3" name="Content Placeholder 2">
            <a:extLst>
              <a:ext uri="{FF2B5EF4-FFF2-40B4-BE49-F238E27FC236}">
                <a16:creationId xmlns:a16="http://schemas.microsoft.com/office/drawing/2014/main" id="{EA5189B3-1705-41B2-88DC-ADB26A3A3650}"/>
              </a:ext>
            </a:extLst>
          </p:cNvPr>
          <p:cNvSpPr>
            <a:spLocks noGrp="1"/>
          </p:cNvSpPr>
          <p:nvPr>
            <p:ph sz="quarter" idx="10"/>
          </p:nvPr>
        </p:nvSpPr>
        <p:spPr>
          <a:xfrm>
            <a:off x="784109" y="1135116"/>
            <a:ext cx="10912022" cy="5644055"/>
          </a:xfrm>
        </p:spPr>
        <p:txBody>
          <a:bodyPr>
            <a:normAutofit/>
          </a:bodyPr>
          <a:lstStyle/>
          <a:p>
            <a:r>
              <a:rPr lang="en-GB" sz="2000" dirty="0">
                <a:latin typeface="Segoe UI" panose="020B0502040204020203" pitchFamily="34" charset="0"/>
                <a:cs typeface="Segoe UI" panose="020B0502040204020203" pitchFamily="34" charset="0"/>
              </a:rPr>
              <a:t>It is generally accepted that the closer the child is to 16, that there is a stronger expectation that healthcare professionals should be assessing for both Gillick-competence and (for those aged 16+) capacity under the Mental Capacity Act 2005 in relation to gaining consent.</a:t>
            </a:r>
          </a:p>
          <a:p>
            <a:r>
              <a:rPr lang="en-GB" sz="2000" b="1" dirty="0">
                <a:latin typeface="Segoe UI" panose="020B0502040204020203" pitchFamily="34" charset="0"/>
                <a:cs typeface="Segoe UI" panose="020B0502040204020203" pitchFamily="34" charset="0"/>
              </a:rPr>
              <a:t>The MCA applies to those aged 16+ and any scope for parental consent will cease at age 18.</a:t>
            </a:r>
          </a:p>
          <a:p>
            <a:r>
              <a:rPr lang="en-GB" sz="2000" dirty="0">
                <a:latin typeface="Segoe UI" panose="020B0502040204020203" pitchFamily="34" charset="0"/>
                <a:cs typeface="Segoe UI" panose="020B0502040204020203" pitchFamily="34" charset="0"/>
              </a:rPr>
              <a:t>The MCA has a robust legal framework to guide decision making.</a:t>
            </a:r>
          </a:p>
          <a:p>
            <a:r>
              <a:rPr lang="en-GB" sz="2000" dirty="0">
                <a:latin typeface="Segoe UI" panose="020B0502040204020203" pitchFamily="34" charset="0"/>
                <a:cs typeface="Segoe UI" panose="020B0502040204020203" pitchFamily="34" charset="0"/>
              </a:rPr>
              <a:t>It makes absolute sense to use the MCA for those aged 16 and 17 for these reasons and more; not least of which is it can help to build decision making ability in the young person </a:t>
            </a:r>
            <a:r>
              <a:rPr lang="en-GB" sz="2000" b="1" dirty="0">
                <a:latin typeface="Segoe UI" panose="020B0502040204020203" pitchFamily="34" charset="0"/>
                <a:cs typeface="Segoe UI" panose="020B0502040204020203" pitchFamily="34" charset="0"/>
              </a:rPr>
              <a:t>in</a:t>
            </a:r>
            <a:r>
              <a:rPr lang="en-GB" sz="2000" dirty="0">
                <a:latin typeface="Segoe UI" panose="020B0502040204020203" pitchFamily="34" charset="0"/>
                <a:cs typeface="Segoe UI" panose="020B0502040204020203" pitchFamily="34" charset="0"/>
              </a:rPr>
              <a:t> </a:t>
            </a:r>
            <a:r>
              <a:rPr lang="en-GB" sz="2000" b="1" dirty="0">
                <a:latin typeface="Segoe UI" panose="020B0502040204020203" pitchFamily="34" charset="0"/>
                <a:cs typeface="Segoe UI" panose="020B0502040204020203" pitchFamily="34" charset="0"/>
              </a:rPr>
              <a:t>readiness for age 18 when the MCA will be solely available </a:t>
            </a:r>
            <a:r>
              <a:rPr lang="en-GB" sz="2000" dirty="0">
                <a:latin typeface="Segoe UI" panose="020B0502040204020203" pitchFamily="34" charset="0"/>
                <a:cs typeface="Segoe UI" panose="020B0502040204020203" pitchFamily="34" charset="0"/>
              </a:rPr>
              <a:t>(outside of a court order or Lasting Power of Attorney (LPA)). </a:t>
            </a:r>
          </a:p>
          <a:p>
            <a:r>
              <a:rPr lang="en-GB" sz="2000" dirty="0">
                <a:latin typeface="Segoe UI" panose="020B0502040204020203" pitchFamily="34" charset="0"/>
                <a:cs typeface="Segoe UI" panose="020B0502040204020203" pitchFamily="34" charset="0"/>
              </a:rPr>
              <a:t>Capacity is not based on age, diagnosis, appearance, condition or behaviour. </a:t>
            </a:r>
          </a:p>
          <a:p>
            <a:r>
              <a:rPr lang="en-GB" sz="2000" dirty="0">
                <a:latin typeface="Segoe UI" panose="020B0502040204020203" pitchFamily="34" charset="0"/>
                <a:cs typeface="Segoe UI" panose="020B0502040204020203" pitchFamily="34" charset="0"/>
              </a:rPr>
              <a:t>Approach every contact with the mindset that the child or young person/adult has the ability to make this decision, (always give the benefit of doubt); and where they do not, they can participate in some meaningful way – they should be central to the conversations.</a:t>
            </a:r>
          </a:p>
          <a:p>
            <a:r>
              <a:rPr lang="en-GB" sz="2000" dirty="0">
                <a:latin typeface="Segoe UI" panose="020B0502040204020203" pitchFamily="34" charset="0"/>
                <a:cs typeface="Segoe UI" panose="020B0502040204020203" pitchFamily="34" charset="0"/>
              </a:rPr>
              <a:t>Best interest - it’s not just a license to ride roughshod over young people’s choices, likes, wishes and preferences; these must be taken into consideration.</a:t>
            </a:r>
          </a:p>
          <a:p>
            <a:r>
              <a:rPr lang="en-GB" sz="2000" dirty="0">
                <a:latin typeface="Segoe UI" panose="020B0502040204020203" pitchFamily="34" charset="0"/>
                <a:cs typeface="Segoe UI" panose="020B0502040204020203" pitchFamily="34" charset="0"/>
              </a:rPr>
              <a:t>Adopt the “</a:t>
            </a:r>
            <a:r>
              <a:rPr lang="en-GB" sz="2000" b="1" dirty="0">
                <a:latin typeface="Segoe UI" panose="020B0502040204020203" pitchFamily="34" charset="0"/>
                <a:cs typeface="Segoe UI" panose="020B0502040204020203" pitchFamily="34" charset="0"/>
              </a:rPr>
              <a:t>No decision about me without me</a:t>
            </a:r>
            <a:r>
              <a:rPr lang="en-GB" sz="2000" dirty="0">
                <a:latin typeface="Segoe UI" panose="020B0502040204020203" pitchFamily="34" charset="0"/>
                <a:cs typeface="Segoe UI" panose="020B0502040204020203" pitchFamily="34" charset="0"/>
              </a:rPr>
              <a:t>”. </a:t>
            </a:r>
          </a:p>
          <a:p>
            <a:pPr marL="0" indent="0">
              <a:buNone/>
            </a:pPr>
            <a:endParaRPr lang="en-GB" sz="2000" dirty="0"/>
          </a:p>
          <a:p>
            <a:pPr>
              <a:buFont typeface="Wingdings" panose="05000000000000000000" pitchFamily="2" charset="2"/>
              <a:buChar char="v"/>
            </a:pPr>
            <a:endParaRPr lang="en-GB" sz="2000" dirty="0">
              <a:latin typeface="Segoe UI" panose="020B0502040204020203" pitchFamily="34" charset="0"/>
              <a:cs typeface="Segoe UI" panose="020B0502040204020203" pitchFamily="34" charset="0"/>
            </a:endParaRPr>
          </a:p>
          <a:p>
            <a:pPr>
              <a:buFont typeface="Wingdings" panose="05000000000000000000" pitchFamily="2" charset="2"/>
              <a:buChar char="v"/>
            </a:pPr>
            <a:endParaRPr lang="en-GB" dirty="0"/>
          </a:p>
          <a:p>
            <a:pPr>
              <a:buFont typeface="Wingdings" panose="05000000000000000000" pitchFamily="2" charset="2"/>
              <a:buChar char="v"/>
            </a:pPr>
            <a:endParaRPr lang="en-GB" sz="2000" dirty="0">
              <a:latin typeface="Segoe UI" panose="020B0502040204020203" pitchFamily="34" charset="0"/>
              <a:cs typeface="Segoe UI" panose="020B0502040204020203" pitchFamily="34" charset="0"/>
            </a:endParaRPr>
          </a:p>
          <a:p>
            <a:pPr>
              <a:buFont typeface="Wingdings" panose="05000000000000000000" pitchFamily="2" charset="2"/>
              <a:buChar char="v"/>
            </a:pPr>
            <a:endParaRPr lang="en-GB" sz="2000" dirty="0"/>
          </a:p>
        </p:txBody>
      </p:sp>
    </p:spTree>
    <p:extLst>
      <p:ext uri="{BB962C8B-B14F-4D97-AF65-F5344CB8AC3E}">
        <p14:creationId xmlns:p14="http://schemas.microsoft.com/office/powerpoint/2010/main" val="902134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close-up of a medical information&#10;&#10;AI-generated content may be incorrect.">
            <a:extLst>
              <a:ext uri="{FF2B5EF4-FFF2-40B4-BE49-F238E27FC236}">
                <a16:creationId xmlns:a16="http://schemas.microsoft.com/office/drawing/2014/main" id="{69D4474E-139D-C328-FBE2-A268A2F73AB3}"/>
              </a:ext>
            </a:extLst>
          </p:cNvPr>
          <p:cNvPicPr>
            <a:picLocks noGrp="1" noChangeAspect="1"/>
          </p:cNvPicPr>
          <p:nvPr>
            <p:ph type="pic" sz="quarter" idx="10"/>
          </p:nvPr>
        </p:nvPicPr>
        <p:blipFill>
          <a:blip r:embed="rId2"/>
          <a:srcRect/>
          <a:stretch>
            <a:fillRect/>
          </a:stretch>
        </p:blipFill>
        <p:spPr/>
      </p:pic>
    </p:spTree>
    <p:extLst>
      <p:ext uri="{BB962C8B-B14F-4D97-AF65-F5344CB8AC3E}">
        <p14:creationId xmlns:p14="http://schemas.microsoft.com/office/powerpoint/2010/main" val="2000143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656C48-DDAE-64DA-6EED-F6FB3EFDB767}"/>
              </a:ext>
            </a:extLst>
          </p:cNvPr>
          <p:cNvSpPr>
            <a:spLocks noGrp="1"/>
          </p:cNvSpPr>
          <p:nvPr>
            <p:ph type="title"/>
          </p:nvPr>
        </p:nvSpPr>
        <p:spPr>
          <a:xfrm>
            <a:off x="784109" y="1210682"/>
            <a:ext cx="10641498" cy="611649"/>
          </a:xfrm>
        </p:spPr>
        <p:txBody>
          <a:bodyPr anchor="ctr">
            <a:noAutofit/>
          </a:bodyPr>
          <a:lstStyle/>
          <a:p>
            <a:pPr algn="ctr"/>
            <a:r>
              <a:rPr lang="en-GB" sz="6600" b="1" dirty="0"/>
              <a:t>Resources</a:t>
            </a:r>
          </a:p>
        </p:txBody>
      </p:sp>
      <p:pic>
        <p:nvPicPr>
          <p:cNvPr id="5" name="Picture Placeholder 4" descr="A close up of a person's face&#10;&#10;Description automatically generated">
            <a:extLst>
              <a:ext uri="{FF2B5EF4-FFF2-40B4-BE49-F238E27FC236}">
                <a16:creationId xmlns:a16="http://schemas.microsoft.com/office/drawing/2014/main" id="{2B147BC5-4CB8-CEF2-269C-A248329E0F30}"/>
              </a:ext>
            </a:extLst>
          </p:cNvPr>
          <p:cNvPicPr>
            <a:picLocks noGrp="1" noChangeAspect="1"/>
          </p:cNvPicPr>
          <p:nvPr>
            <p:ph sz="quarter" idx="10"/>
          </p:nvPr>
        </p:nvPicPr>
        <p:blipFill>
          <a:blip r:embed="rId2"/>
          <a:srcRect r="2" b="6170"/>
          <a:stretch/>
        </p:blipFill>
        <p:spPr>
          <a:xfrm>
            <a:off x="784225" y="2141538"/>
            <a:ext cx="10641013" cy="3344862"/>
          </a:xfrm>
          <a:prstGeom prst="rect">
            <a:avLst/>
          </a:prstGeom>
          <a:ln>
            <a:noFill/>
          </a:ln>
          <a:effectLst>
            <a:softEdge rad="112500"/>
          </a:effectLst>
        </p:spPr>
      </p:pic>
    </p:spTree>
    <p:extLst>
      <p:ext uri="{BB962C8B-B14F-4D97-AF65-F5344CB8AC3E}">
        <p14:creationId xmlns:p14="http://schemas.microsoft.com/office/powerpoint/2010/main" val="1621309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09346-B18F-44D0-A86E-A2C8110099BA}"/>
              </a:ext>
            </a:extLst>
          </p:cNvPr>
          <p:cNvSpPr>
            <a:spLocks noGrp="1"/>
          </p:cNvSpPr>
          <p:nvPr>
            <p:ph type="title"/>
          </p:nvPr>
        </p:nvSpPr>
        <p:spPr>
          <a:xfrm>
            <a:off x="674927" y="439584"/>
            <a:ext cx="10641498" cy="611649"/>
          </a:xfrm>
        </p:spPr>
        <p:txBody>
          <a:bodyPr/>
          <a:lstStyle/>
          <a:p>
            <a:r>
              <a:rPr lang="en-GB" b="1" dirty="0">
                <a:solidFill>
                  <a:schemeClr val="tx1"/>
                </a:solidFill>
                <a:latin typeface="+mj-lt"/>
                <a:cs typeface="Segoe UI" panose="020B0502040204020203" pitchFamily="34" charset="0"/>
              </a:rPr>
              <a:t>The Mental Capacity Act (2005) – more detail</a:t>
            </a:r>
          </a:p>
        </p:txBody>
      </p:sp>
      <p:sp>
        <p:nvSpPr>
          <p:cNvPr id="3" name="Content Placeholder 2">
            <a:extLst>
              <a:ext uri="{FF2B5EF4-FFF2-40B4-BE49-F238E27FC236}">
                <a16:creationId xmlns:a16="http://schemas.microsoft.com/office/drawing/2014/main" id="{53C86D99-D27E-49B0-BDAD-84E7A187ED85}"/>
              </a:ext>
            </a:extLst>
          </p:cNvPr>
          <p:cNvSpPr>
            <a:spLocks noGrp="1"/>
          </p:cNvSpPr>
          <p:nvPr>
            <p:ph sz="quarter" idx="10"/>
          </p:nvPr>
        </p:nvSpPr>
        <p:spPr>
          <a:xfrm>
            <a:off x="402336" y="1269242"/>
            <a:ext cx="11472672" cy="5436358"/>
          </a:xfrm>
        </p:spPr>
        <p:txBody>
          <a:bodyPr>
            <a:normAutofit/>
          </a:bodyPr>
          <a:lstStyle/>
          <a:p>
            <a:r>
              <a:rPr lang="en-GB" sz="2400" dirty="0">
                <a:latin typeface="+mn-lt"/>
                <a:cs typeface="Segoe UI" panose="020B0502040204020203" pitchFamily="34" charset="0"/>
              </a:rPr>
              <a:t>Applies to decisions/treatment for both physical health and mental health needs.</a:t>
            </a:r>
          </a:p>
          <a:p>
            <a:r>
              <a:rPr lang="en-GB" sz="2400" dirty="0">
                <a:latin typeface="+mn-lt"/>
                <a:cs typeface="Segoe UI" panose="020B0502040204020203" pitchFamily="34" charset="0"/>
              </a:rPr>
              <a:t>Also applies to welfare and financial decisions. </a:t>
            </a:r>
          </a:p>
          <a:p>
            <a:r>
              <a:rPr lang="en-GB" sz="2400" dirty="0">
                <a:latin typeface="+mn-lt"/>
                <a:cs typeface="Segoe UI" panose="020B0502040204020203" pitchFamily="34" charset="0"/>
              </a:rPr>
              <a:t>Allows decisions to made by the ‘decision maker(s)’ subject to acting in the persons </a:t>
            </a:r>
            <a:r>
              <a:rPr lang="en-GB" sz="2400" b="1" dirty="0">
                <a:latin typeface="+mn-lt"/>
                <a:cs typeface="Segoe UI" panose="020B0502040204020203" pitchFamily="34" charset="0"/>
              </a:rPr>
              <a:t>best interests</a:t>
            </a:r>
            <a:r>
              <a:rPr lang="en-GB" sz="2400" dirty="0">
                <a:latin typeface="+mn-lt"/>
                <a:cs typeface="Segoe UI" panose="020B0502040204020203" pitchFamily="34" charset="0"/>
              </a:rPr>
              <a:t>, using the </a:t>
            </a:r>
            <a:r>
              <a:rPr lang="en-GB" sz="2400" b="1" dirty="0">
                <a:latin typeface="+mn-lt"/>
                <a:cs typeface="Segoe UI" panose="020B0502040204020203" pitchFamily="34" charset="0"/>
              </a:rPr>
              <a:t>least restrictive </a:t>
            </a:r>
            <a:r>
              <a:rPr lang="en-GB" sz="2400" dirty="0">
                <a:latin typeface="+mn-lt"/>
                <a:cs typeface="Segoe UI" panose="020B0502040204020203" pitchFamily="34" charset="0"/>
              </a:rPr>
              <a:t>option and other safeguards </a:t>
            </a:r>
            <a:r>
              <a:rPr lang="en-GB" sz="2400" dirty="0">
                <a:latin typeface="+mn-lt"/>
                <a:hlinkClick r:id="rId2"/>
              </a:rPr>
              <a:t>Who is the best interests decision maker? – MASMC (myadultstillmychild.co.uk)</a:t>
            </a:r>
            <a:r>
              <a:rPr lang="en-GB" sz="2400" dirty="0">
                <a:latin typeface="+mn-lt"/>
                <a:cs typeface="Segoe UI" panose="020B0502040204020203" pitchFamily="34" charset="0"/>
              </a:rPr>
              <a:t>.</a:t>
            </a:r>
          </a:p>
          <a:p>
            <a:r>
              <a:rPr lang="en-GB" sz="2400" dirty="0">
                <a:latin typeface="+mn-lt"/>
                <a:cs typeface="Segoe UI" panose="020B0502040204020203" pitchFamily="34" charset="0"/>
              </a:rPr>
              <a:t>Uses criteria based on </a:t>
            </a:r>
            <a:r>
              <a:rPr lang="en-GB" sz="2400" i="1" u="sng" dirty="0">
                <a:latin typeface="+mn-lt"/>
                <a:cs typeface="Segoe UI" panose="020B0502040204020203" pitchFamily="34" charset="0"/>
              </a:rPr>
              <a:t>assessment of capacity - not diagnosis</a:t>
            </a:r>
            <a:r>
              <a:rPr lang="en-GB" sz="2400" i="1" dirty="0">
                <a:latin typeface="+mn-lt"/>
                <a:cs typeface="Segoe UI" panose="020B0502040204020203" pitchFamily="34" charset="0"/>
              </a:rPr>
              <a:t>.</a:t>
            </a:r>
          </a:p>
          <a:p>
            <a:r>
              <a:rPr lang="en-GB" sz="2400" dirty="0">
                <a:latin typeface="+mn-lt"/>
                <a:cs typeface="Segoe UI" panose="020B0502040204020203" pitchFamily="34" charset="0"/>
              </a:rPr>
              <a:t>Best interest decisions can only be taken for those assessed as lacking capacity for the decision, at the time the decision needs to be taken (time and decision specific).  </a:t>
            </a:r>
          </a:p>
          <a:p>
            <a:r>
              <a:rPr lang="en-GB" sz="2400" dirty="0">
                <a:latin typeface="+mn-lt"/>
                <a:cs typeface="Segoe UI" panose="020B0502040204020203" pitchFamily="34" charset="0"/>
              </a:rPr>
              <a:t>As soon as the person regains the power to the make the decision (mental capacity), any best interest actions ceases for them.  </a:t>
            </a:r>
          </a:p>
          <a:p>
            <a:r>
              <a:rPr lang="en-GB" sz="2400" dirty="0">
                <a:latin typeface="+mn-lt"/>
                <a:cs typeface="Segoe UI" panose="020B0502040204020203" pitchFamily="34" charset="0"/>
              </a:rPr>
              <a:t>Practitioners are protected from liability for decisions taken in a person’s best interest under Section 5 of the MCA 2005. </a:t>
            </a:r>
          </a:p>
          <a:p>
            <a:endParaRPr lang="en-GB" dirty="0"/>
          </a:p>
        </p:txBody>
      </p:sp>
    </p:spTree>
    <p:extLst>
      <p:ext uri="{BB962C8B-B14F-4D97-AF65-F5344CB8AC3E}">
        <p14:creationId xmlns:p14="http://schemas.microsoft.com/office/powerpoint/2010/main" val="9445506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B51C289F-00D7-0F40-509B-1131B6D56B40}"/>
              </a:ext>
            </a:extLst>
          </p:cNvPr>
          <p:cNvSpPr>
            <a:spLocks noGrp="1"/>
          </p:cNvSpPr>
          <p:nvPr>
            <p:ph type="pic" sz="quarter" idx="10"/>
          </p:nvPr>
        </p:nvSpPr>
        <p:spPr/>
        <p:txBody>
          <a:bodyPr/>
          <a:lstStyle/>
          <a:p>
            <a:endParaRPr lang="en-GB" dirty="0"/>
          </a:p>
        </p:txBody>
      </p:sp>
      <p:pic>
        <p:nvPicPr>
          <p:cNvPr id="4" name="Picture 3">
            <a:extLst>
              <a:ext uri="{FF2B5EF4-FFF2-40B4-BE49-F238E27FC236}">
                <a16:creationId xmlns:a16="http://schemas.microsoft.com/office/drawing/2014/main" id="{EDDCE27B-CC3F-CCA7-4541-112928290F47}"/>
              </a:ext>
            </a:extLst>
          </p:cNvPr>
          <p:cNvPicPr>
            <a:picLocks noChangeAspect="1"/>
          </p:cNvPicPr>
          <p:nvPr/>
        </p:nvPicPr>
        <p:blipFill>
          <a:blip r:embed="rId2"/>
          <a:stretch>
            <a:fillRect/>
          </a:stretch>
        </p:blipFill>
        <p:spPr>
          <a:xfrm>
            <a:off x="3312" y="-1"/>
            <a:ext cx="12188687" cy="6857999"/>
          </a:xfrm>
          <a:prstGeom prst="rect">
            <a:avLst/>
          </a:prstGeom>
        </p:spPr>
      </p:pic>
      <p:sp>
        <p:nvSpPr>
          <p:cNvPr id="6" name="TextBox 5">
            <a:extLst>
              <a:ext uri="{FF2B5EF4-FFF2-40B4-BE49-F238E27FC236}">
                <a16:creationId xmlns:a16="http://schemas.microsoft.com/office/drawing/2014/main" id="{A36C64C1-3ABA-504A-FBC8-3F00FF785476}"/>
              </a:ext>
            </a:extLst>
          </p:cNvPr>
          <p:cNvSpPr txBox="1"/>
          <p:nvPr/>
        </p:nvSpPr>
        <p:spPr>
          <a:xfrm>
            <a:off x="1031185" y="4894230"/>
            <a:ext cx="6197046" cy="369332"/>
          </a:xfrm>
          <a:prstGeom prst="rect">
            <a:avLst/>
          </a:prstGeom>
          <a:noFill/>
        </p:spPr>
        <p:txBody>
          <a:bodyPr wrap="square">
            <a:spAutoFit/>
          </a:bodyPr>
          <a:lstStyle/>
          <a:p>
            <a:r>
              <a:rPr lang="en-GB" dirty="0">
                <a:hlinkClick r:id="rId3"/>
              </a:rPr>
              <a:t>https://share.google/images/mrXAivVnmmZr2vUdp</a:t>
            </a:r>
            <a:endParaRPr lang="en-GB" dirty="0"/>
          </a:p>
        </p:txBody>
      </p:sp>
    </p:spTree>
    <p:extLst>
      <p:ext uri="{BB962C8B-B14F-4D97-AF65-F5344CB8AC3E}">
        <p14:creationId xmlns:p14="http://schemas.microsoft.com/office/powerpoint/2010/main" val="68262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68A5BEF-4E9D-475B-A655-4052CC1AEAF2}"/>
              </a:ext>
            </a:extLst>
          </p:cNvPr>
          <p:cNvSpPr txBox="1"/>
          <p:nvPr/>
        </p:nvSpPr>
        <p:spPr>
          <a:xfrm>
            <a:off x="9659238" y="633984"/>
            <a:ext cx="1388072" cy="6214423"/>
          </a:xfrm>
          <a:prstGeom prst="rect">
            <a:avLst/>
          </a:prstGeom>
          <a:noFill/>
        </p:spPr>
        <p:txBody>
          <a:bodyPr vert="wordArtVert" wrap="square">
            <a:spAutoFit/>
          </a:bodyPr>
          <a:lstStyle/>
          <a:p>
            <a:r>
              <a:rPr lang="en-GB" sz="3600" dirty="0"/>
              <a:t>Capacity</a:t>
            </a:r>
          </a:p>
          <a:p>
            <a:r>
              <a:rPr lang="en-GB" sz="3600" dirty="0"/>
              <a:t>Assessment</a:t>
            </a:r>
          </a:p>
        </p:txBody>
      </p:sp>
      <p:pic>
        <p:nvPicPr>
          <p:cNvPr id="2" name="Picture 3">
            <a:extLst>
              <a:ext uri="{FF2B5EF4-FFF2-40B4-BE49-F238E27FC236}">
                <a16:creationId xmlns:a16="http://schemas.microsoft.com/office/drawing/2014/main" id="{22F5DB90-7D25-A135-FBFF-882C649617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92"/>
            <a:ext cx="9659238" cy="6838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83315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spc="-40" dirty="0"/>
              <a:t>Making choices; making decisions; consent</a:t>
            </a:r>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2114321"/>
            <a:ext cx="11088000" cy="4113678"/>
          </a:xfrm>
        </p:spPr>
        <p:txBody>
          <a:bodyPr>
            <a:noAutofit/>
          </a:bodyPr>
          <a:lstStyle/>
          <a:p>
            <a:pPr marL="285750" indent="-285750">
              <a:buFont typeface="Arial" panose="020B0604020202020204" pitchFamily="34" charset="0"/>
              <a:buChar char="•"/>
            </a:pPr>
            <a:r>
              <a:rPr lang="en-GB" sz="2800" dirty="0">
                <a:hlinkClick r:id="rId3"/>
              </a:rPr>
              <a:t>Consent to treatment - Children and young people - NHS (www.nhs.uk)</a:t>
            </a:r>
            <a:endParaRPr lang="en-GB" sz="2800" dirty="0"/>
          </a:p>
          <a:p>
            <a:pPr marL="285750" indent="-285750">
              <a:buFont typeface="Arial" panose="020B0604020202020204" pitchFamily="34" charset="0"/>
              <a:buChar char="•"/>
            </a:pPr>
            <a:r>
              <a:rPr lang="en-GB" sz="2800" dirty="0">
                <a:hlinkClick r:id="rId4"/>
              </a:rPr>
              <a:t>Mental Capacity Act 2005 | Parents Guide To Support | </a:t>
            </a:r>
            <a:r>
              <a:rPr lang="en-GB" sz="2800" dirty="0" err="1">
                <a:hlinkClick r:id="rId4"/>
              </a:rPr>
              <a:t>YoungMinds</a:t>
            </a:r>
            <a:endParaRPr lang="en-GB" sz="2800" dirty="0">
              <a:hlinkClick r:id="rId5"/>
            </a:endParaRPr>
          </a:p>
          <a:p>
            <a:pPr marL="285750" indent="-285750">
              <a:buFont typeface="Arial" panose="020B0604020202020204" pitchFamily="34" charset="0"/>
              <a:buChar char="•"/>
            </a:pPr>
            <a:r>
              <a:rPr lang="en-GB" sz="2800" dirty="0">
                <a:hlinkClick r:id="rId6"/>
              </a:rPr>
              <a:t>What is The Mental Capacity Act? | Mencap</a:t>
            </a:r>
            <a:endParaRPr lang="en-GB" sz="2800" dirty="0">
              <a:hlinkClick r:id="rId5"/>
            </a:endParaRPr>
          </a:p>
          <a:p>
            <a:pPr marL="285750" indent="-285750">
              <a:buFont typeface="Arial" panose="020B0604020202020204" pitchFamily="34" charset="0"/>
              <a:buChar char="•"/>
            </a:pPr>
            <a:r>
              <a:rPr lang="en-GB" sz="2800" dirty="0">
                <a:hlinkClick r:id="rId7"/>
              </a:rPr>
              <a:t>What is the Mental Capacity Act? - Mind</a:t>
            </a:r>
            <a:endParaRPr lang="en-GB" sz="2800" dirty="0">
              <a:hlinkClick r:id="rId5"/>
            </a:endParaRPr>
          </a:p>
          <a:p>
            <a:pPr marL="285750" indent="-285750">
              <a:buFont typeface="Arial" panose="020B0604020202020204" pitchFamily="34" charset="0"/>
              <a:buChar char="•"/>
            </a:pPr>
            <a:r>
              <a:rPr lang="en-GB" sz="2800" dirty="0">
                <a:hlinkClick r:id="rId5"/>
              </a:rPr>
              <a:t>Mental Capacity Act – MASMC (myadultstillmychild.co.uk)</a:t>
            </a:r>
            <a:endParaRPr lang="en-GB" sz="2800" dirty="0"/>
          </a:p>
          <a:p>
            <a:pPr marL="285750" indent="-285750">
              <a:buFont typeface="Arial" panose="020B0604020202020204" pitchFamily="34" charset="0"/>
              <a:buChar char="•"/>
            </a:pPr>
            <a:r>
              <a:rPr lang="en-GB" sz="2800" dirty="0">
                <a:hlinkClick r:id="rId8"/>
              </a:rPr>
              <a:t>Who is the best interests decision maker? – MASMC (myadultstillmychild.co.uk)</a:t>
            </a:r>
            <a:endParaRPr lang="en-GB" sz="2800" dirty="0"/>
          </a:p>
        </p:txBody>
      </p:sp>
      <p:sp>
        <p:nvSpPr>
          <p:cNvPr id="6" name="Text Placeholder 5">
            <a:extLst>
              <a:ext uri="{FF2B5EF4-FFF2-40B4-BE49-F238E27FC236}">
                <a16:creationId xmlns:a16="http://schemas.microsoft.com/office/drawing/2014/main" id="{90D8699A-B55F-394A-8D26-672B8DCA6C60}"/>
              </a:ext>
            </a:extLst>
          </p:cNvPr>
          <p:cNvSpPr>
            <a:spLocks noGrp="1"/>
          </p:cNvSpPr>
          <p:nvPr>
            <p:ph type="body" sz="quarter" idx="13"/>
          </p:nvPr>
        </p:nvSpPr>
        <p:spPr>
          <a:xfrm>
            <a:off x="432001" y="1416790"/>
            <a:ext cx="11012644" cy="577927"/>
          </a:xfrm>
        </p:spPr>
        <p:txBody>
          <a:bodyPr/>
          <a:lstStyle/>
          <a:p>
            <a:pPr>
              <a:lnSpc>
                <a:spcPct val="100000"/>
              </a:lnSpc>
              <a:spcAft>
                <a:spcPts val="1200"/>
              </a:spcAft>
              <a:buClr>
                <a:schemeClr val="accent6"/>
              </a:buClr>
            </a:pPr>
            <a:r>
              <a:rPr lang="en-GB" sz="2400" dirty="0"/>
              <a:t>Resources</a:t>
            </a:r>
          </a:p>
        </p:txBody>
      </p:sp>
    </p:spTree>
    <p:extLst>
      <p:ext uri="{BB962C8B-B14F-4D97-AF65-F5344CB8AC3E}">
        <p14:creationId xmlns:p14="http://schemas.microsoft.com/office/powerpoint/2010/main" val="3862999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5A2C68-6DC8-4D46-BA21-7177DFE80242}"/>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t>Full page image slide</a:t>
            </a:r>
          </a:p>
        </p:txBody>
      </p:sp>
      <p:pic>
        <p:nvPicPr>
          <p:cNvPr id="5" name="Picture Placeholder 4" descr="A hand holding a white mug with black text">
            <a:extLst>
              <a:ext uri="{FF2B5EF4-FFF2-40B4-BE49-F238E27FC236}">
                <a16:creationId xmlns:a16="http://schemas.microsoft.com/office/drawing/2014/main" id="{B566333F-2FF7-98AD-8A9D-AC67F6EF1501}"/>
              </a:ext>
            </a:extLst>
          </p:cNvPr>
          <p:cNvPicPr>
            <a:picLocks noGrp="1" noChangeAspect="1"/>
          </p:cNvPicPr>
          <p:nvPr>
            <p:ph type="pic" sz="quarter" idx="10"/>
          </p:nvPr>
        </p:nvPicPr>
        <p:blipFill>
          <a:blip r:embed="rId2">
            <a:alphaModFix amt="50000"/>
          </a:blip>
          <a:srcRect t="25223" b="25223"/>
          <a:stretch>
            <a:fillRect/>
          </a:stretch>
        </p:blipFill>
        <p:spPr/>
      </p:pic>
      <p:sp>
        <p:nvSpPr>
          <p:cNvPr id="4" name="Rectangle 3">
            <a:extLst>
              <a:ext uri="{FF2B5EF4-FFF2-40B4-BE49-F238E27FC236}">
                <a16:creationId xmlns:a16="http://schemas.microsoft.com/office/drawing/2014/main" id="{83C33907-97C5-8106-2FF4-765BD38DF960}"/>
              </a:ext>
            </a:extLst>
          </p:cNvPr>
          <p:cNvSpPr/>
          <p:nvPr/>
        </p:nvSpPr>
        <p:spPr>
          <a:xfrm>
            <a:off x="2175700" y="2967335"/>
            <a:ext cx="7840609" cy="923330"/>
          </a:xfrm>
          <a:prstGeom prst="rect">
            <a:avLst/>
          </a:prstGeom>
          <a:noFill/>
        </p:spPr>
        <p:txBody>
          <a:bodyPr wrap="square" lIns="91440" tIns="45720" rIns="91440" bIns="45720">
            <a:spAutoFit/>
          </a:bodyPr>
          <a:lstStyle/>
          <a:p>
            <a:pPr algn="ctr"/>
            <a:r>
              <a:rPr lang="en-GB" sz="5400" b="1" cap="none" spc="0" dirty="0">
                <a:ln w="6600">
                  <a:solidFill>
                    <a:schemeClr val="accent2"/>
                  </a:solidFill>
                  <a:prstDash val="solid"/>
                </a:ln>
                <a:solidFill>
                  <a:srgbClr val="FFFFFF"/>
                </a:solidFill>
                <a:effectLst>
                  <a:outerShdw dist="38100" dir="2700000" algn="tl" rotWithShape="0">
                    <a:schemeClr val="accent2"/>
                  </a:outerShdw>
                </a:effectLst>
              </a:rPr>
              <a:t>Any Questions please?</a:t>
            </a:r>
          </a:p>
        </p:txBody>
      </p:sp>
    </p:spTree>
    <p:extLst>
      <p:ext uri="{BB962C8B-B14F-4D97-AF65-F5344CB8AC3E}">
        <p14:creationId xmlns:p14="http://schemas.microsoft.com/office/powerpoint/2010/main" val="7480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56E7-901A-E911-055C-25A84B999CE5}"/>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t>End slide</a:t>
            </a:r>
          </a:p>
        </p:txBody>
      </p:sp>
    </p:spTree>
    <p:extLst>
      <p:ext uri="{BB962C8B-B14F-4D97-AF65-F5344CB8AC3E}">
        <p14:creationId xmlns:p14="http://schemas.microsoft.com/office/powerpoint/2010/main" val="364682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qr code on a blue background&#10;&#10;AI-generated content may be incorrect.">
            <a:extLst>
              <a:ext uri="{FF2B5EF4-FFF2-40B4-BE49-F238E27FC236}">
                <a16:creationId xmlns:a16="http://schemas.microsoft.com/office/drawing/2014/main" id="{74C39C90-00D3-8087-1552-11AEFAAE7D29}"/>
              </a:ext>
            </a:extLst>
          </p:cNvPr>
          <p:cNvPicPr>
            <a:picLocks noGrp="1" noChangeAspect="1"/>
          </p:cNvPicPr>
          <p:nvPr>
            <p:ph type="pic" sz="quarter" idx="10"/>
          </p:nvPr>
        </p:nvPicPr>
        <p:blipFill>
          <a:blip r:embed="rId2"/>
          <a:srcRect/>
          <a:stretch>
            <a:fillRect/>
          </a:stretch>
        </p:blipFill>
        <p:spPr/>
      </p:pic>
    </p:spTree>
    <p:extLst>
      <p:ext uri="{BB962C8B-B14F-4D97-AF65-F5344CB8AC3E}">
        <p14:creationId xmlns:p14="http://schemas.microsoft.com/office/powerpoint/2010/main" val="1497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99A9-ADAE-F54A-B49E-F294E7BCE9E8}"/>
              </a:ext>
            </a:extLst>
          </p:cNvPr>
          <p:cNvSpPr>
            <a:spLocks noGrp="1"/>
          </p:cNvSpPr>
          <p:nvPr>
            <p:ph type="ctrTitle"/>
          </p:nvPr>
        </p:nvSpPr>
        <p:spPr>
          <a:xfrm>
            <a:off x="489150" y="505327"/>
            <a:ext cx="4727829" cy="4694644"/>
          </a:xfrm>
        </p:spPr>
        <p:txBody>
          <a:bodyPr/>
          <a:lstStyle/>
          <a:p>
            <a:r>
              <a:rPr lang="en-GB" dirty="0"/>
              <a:t>Decision</a:t>
            </a:r>
            <a:br>
              <a:rPr lang="en-GB" dirty="0"/>
            </a:br>
            <a:r>
              <a:rPr lang="en-GB" dirty="0"/>
              <a:t>making - young people with additional needs</a:t>
            </a:r>
            <a:endParaRPr lang="en-GB" sz="6000" dirty="0"/>
          </a:p>
        </p:txBody>
      </p:sp>
      <p:sp>
        <p:nvSpPr>
          <p:cNvPr id="9" name="Text Placeholder 8">
            <a:extLst>
              <a:ext uri="{FF2B5EF4-FFF2-40B4-BE49-F238E27FC236}">
                <a16:creationId xmlns:a16="http://schemas.microsoft.com/office/drawing/2014/main" id="{E4F63B5F-2944-6B41-9332-74DB2CCA6FCA}"/>
              </a:ext>
            </a:extLst>
          </p:cNvPr>
          <p:cNvSpPr>
            <a:spLocks noGrp="1"/>
          </p:cNvSpPr>
          <p:nvPr>
            <p:ph type="body" sz="quarter" idx="13"/>
          </p:nvPr>
        </p:nvSpPr>
        <p:spPr>
          <a:xfrm>
            <a:off x="399343" y="5294636"/>
            <a:ext cx="6259513" cy="592674"/>
          </a:xfrm>
        </p:spPr>
        <p:txBody>
          <a:bodyPr>
            <a:normAutofit fontScale="77500" lnSpcReduction="20000"/>
          </a:bodyPr>
          <a:lstStyle/>
          <a:p>
            <a:pPr>
              <a:lnSpc>
                <a:spcPct val="120000"/>
              </a:lnSpc>
            </a:pPr>
            <a:r>
              <a:rPr lang="en-GB" dirty="0"/>
              <a:t>Presented by:</a:t>
            </a:r>
            <a:br>
              <a:rPr lang="en-GB" dirty="0"/>
            </a:br>
            <a:r>
              <a:rPr lang="en-GB" b="1" dirty="0"/>
              <a:t>Chelle Farnan – Regional Safeguarding Clinical Lead</a:t>
            </a:r>
          </a:p>
        </p:txBody>
      </p:sp>
      <p:pic>
        <p:nvPicPr>
          <p:cNvPr id="3" name="Picture 2">
            <a:extLst>
              <a:ext uri="{FF2B5EF4-FFF2-40B4-BE49-F238E27FC236}">
                <a16:creationId xmlns:a16="http://schemas.microsoft.com/office/drawing/2014/main" id="{E51B2DE6-BE48-894E-1CF7-FE3BEBC31C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4778" y="5879598"/>
            <a:ext cx="1422400" cy="946150"/>
          </a:xfrm>
          <a:prstGeom prst="rect">
            <a:avLst/>
          </a:prstGeom>
          <a:noFill/>
          <a:ln>
            <a:noFill/>
          </a:ln>
        </p:spPr>
      </p:pic>
      <p:pic>
        <p:nvPicPr>
          <p:cNvPr id="4" name="Picture 3">
            <a:extLst>
              <a:ext uri="{FF2B5EF4-FFF2-40B4-BE49-F238E27FC236}">
                <a16:creationId xmlns:a16="http://schemas.microsoft.com/office/drawing/2014/main" id="{E4ED0465-5792-0C62-FEDC-FD3EA20895C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89817" y="6184398"/>
            <a:ext cx="2108200" cy="641350"/>
          </a:xfrm>
          <a:prstGeom prst="rect">
            <a:avLst/>
          </a:prstGeom>
          <a:noFill/>
          <a:ln>
            <a:noFill/>
          </a:ln>
        </p:spPr>
      </p:pic>
    </p:spTree>
    <p:extLst>
      <p:ext uri="{BB962C8B-B14F-4D97-AF65-F5344CB8AC3E}">
        <p14:creationId xmlns:p14="http://schemas.microsoft.com/office/powerpoint/2010/main" val="383023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39ABF5-F946-CA60-0655-F74211F1BD0E}"/>
              </a:ext>
            </a:extLst>
          </p:cNvPr>
          <p:cNvSpPr>
            <a:spLocks noGrp="1"/>
          </p:cNvSpPr>
          <p:nvPr>
            <p:ph type="body" sz="quarter" idx="14"/>
          </p:nvPr>
        </p:nvSpPr>
        <p:spPr>
          <a:xfrm>
            <a:off x="410439" y="1917290"/>
            <a:ext cx="5685561" cy="2630217"/>
          </a:xfrm>
        </p:spPr>
        <p:txBody>
          <a:bodyPr/>
          <a:lstStyle/>
          <a:p>
            <a:r>
              <a:rPr lang="en-GB" dirty="0"/>
              <a:t>Thank you for inviting me to speak today </a:t>
            </a:r>
          </a:p>
          <a:p>
            <a:endParaRPr lang="en-GB" dirty="0"/>
          </a:p>
        </p:txBody>
      </p:sp>
      <p:sp>
        <p:nvSpPr>
          <p:cNvPr id="4" name="TextBox 3">
            <a:extLst>
              <a:ext uri="{FF2B5EF4-FFF2-40B4-BE49-F238E27FC236}">
                <a16:creationId xmlns:a16="http://schemas.microsoft.com/office/drawing/2014/main" id="{D69BFD45-074E-0BFB-7FE3-A322C8BA56FC}"/>
              </a:ext>
            </a:extLst>
          </p:cNvPr>
          <p:cNvSpPr txBox="1"/>
          <p:nvPr/>
        </p:nvSpPr>
        <p:spPr>
          <a:xfrm>
            <a:off x="5731329" y="2041072"/>
            <a:ext cx="6050232" cy="4247317"/>
          </a:xfrm>
          <a:prstGeom prst="rect">
            <a:avLst/>
          </a:prstGeom>
          <a:noFill/>
        </p:spPr>
        <p:txBody>
          <a:bodyPr wrap="square" rtlCol="0">
            <a:spAutoFit/>
          </a:bodyPr>
          <a:lstStyle/>
          <a:p>
            <a:r>
              <a:rPr lang="en-GB" b="1" dirty="0">
                <a:effectLst>
                  <a:outerShdw blurRad="38100" dist="38100" dir="2700000" algn="tl">
                    <a:srgbClr val="000000">
                      <a:alpha val="43137"/>
                    </a:srgbClr>
                  </a:outerShdw>
                </a:effectLst>
              </a:rPr>
              <a:t>Here’s the boring legal bit!</a:t>
            </a:r>
          </a:p>
          <a:p>
            <a:endParaRPr lang="en-GB" dirty="0"/>
          </a:p>
          <a:p>
            <a:r>
              <a:rPr lang="en-GB" dirty="0"/>
              <a:t>This presentation will be a general overview of the legal frameworks and what the process should look like.</a:t>
            </a:r>
          </a:p>
          <a:p>
            <a:endParaRPr lang="en-GB" dirty="0"/>
          </a:p>
          <a:p>
            <a:r>
              <a:rPr lang="en-GB" dirty="0"/>
              <a:t>My presentation cannot be taken as legal advice.</a:t>
            </a:r>
          </a:p>
          <a:p>
            <a:endParaRPr lang="en-GB" dirty="0"/>
          </a:p>
          <a:p>
            <a:r>
              <a:rPr lang="en-GB" dirty="0"/>
              <a:t>I cannot comment or give guidance on individual circumstances.</a:t>
            </a:r>
          </a:p>
          <a:p>
            <a:endParaRPr lang="en-GB" dirty="0"/>
          </a:p>
          <a:p>
            <a:r>
              <a:rPr lang="en-GB" dirty="0"/>
              <a:t>Please hold your questions until the end as I may cover what you are going to ask further on in the presentation.</a:t>
            </a:r>
          </a:p>
          <a:p>
            <a:endParaRPr lang="en-GB" dirty="0"/>
          </a:p>
          <a:p>
            <a:r>
              <a:rPr lang="en-GB" dirty="0"/>
              <a:t>If we we’re doing this on-line I would now ask you all to put yourselves on mute!</a:t>
            </a:r>
          </a:p>
        </p:txBody>
      </p:sp>
      <p:pic>
        <p:nvPicPr>
          <p:cNvPr id="6" name="Graphic 5" descr="Mute speaker with solid fill">
            <a:extLst>
              <a:ext uri="{FF2B5EF4-FFF2-40B4-BE49-F238E27FC236}">
                <a16:creationId xmlns:a16="http://schemas.microsoft.com/office/drawing/2014/main" id="{FAC67466-7F88-FD15-E2D6-CB929A8E11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0888" y="5912832"/>
            <a:ext cx="751114" cy="751114"/>
          </a:xfrm>
          <a:prstGeom prst="rect">
            <a:avLst/>
          </a:prstGeom>
        </p:spPr>
      </p:pic>
    </p:spTree>
    <p:extLst>
      <p:ext uri="{BB962C8B-B14F-4D97-AF65-F5344CB8AC3E}">
        <p14:creationId xmlns:p14="http://schemas.microsoft.com/office/powerpoint/2010/main" val="567610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1000"/>
                                        <p:tgtEl>
                                          <p:spTgt spid="4">
                                            <p:txEl>
                                              <p:pRg st="4" end="4"/>
                                            </p:txEl>
                                          </p:spTgt>
                                        </p:tgtEl>
                                      </p:cBhvr>
                                    </p:animEffect>
                                    <p:anim calcmode="lin" valueType="num">
                                      <p:cBhvr>
                                        <p:cTn id="1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1000"/>
                                        <p:tgtEl>
                                          <p:spTgt spid="4">
                                            <p:txEl>
                                              <p:pRg st="6" end="6"/>
                                            </p:txEl>
                                          </p:spTgt>
                                        </p:tgtEl>
                                      </p:cBhvr>
                                    </p:animEffect>
                                    <p:anim calcmode="lin" valueType="num">
                                      <p:cBhvr>
                                        <p:cTn id="2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1000"/>
                                        <p:tgtEl>
                                          <p:spTgt spid="4">
                                            <p:txEl>
                                              <p:pRg st="8" end="8"/>
                                            </p:txEl>
                                          </p:spTgt>
                                        </p:tgtEl>
                                      </p:cBhvr>
                                    </p:animEffect>
                                    <p:anim calcmode="lin" valueType="num">
                                      <p:cBhvr>
                                        <p:cTn id="28"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8" end="8"/>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xEl>
                                              <p:pRg st="10" end="10"/>
                                            </p:txEl>
                                          </p:spTgt>
                                        </p:tgtEl>
                                        <p:attrNameLst>
                                          <p:attrName>style.visibility</p:attrName>
                                        </p:attrNameLst>
                                      </p:cBhvr>
                                      <p:to>
                                        <p:strVal val="visible"/>
                                      </p:to>
                                    </p:set>
                                    <p:animEffect transition="in" filter="fade">
                                      <p:cBhvr>
                                        <p:cTn id="32" dur="1000"/>
                                        <p:tgtEl>
                                          <p:spTgt spid="4">
                                            <p:txEl>
                                              <p:pRg st="10" end="10"/>
                                            </p:txEl>
                                          </p:spTgt>
                                        </p:tgtEl>
                                      </p:cBhvr>
                                    </p:animEffect>
                                    <p:anim calcmode="lin" valueType="num">
                                      <p:cBhvr>
                                        <p:cTn id="33"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10" end="10"/>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E44E0-2B4B-4C39-9534-DB3AD31A608E}"/>
              </a:ext>
            </a:extLst>
          </p:cNvPr>
          <p:cNvSpPr>
            <a:spLocks noGrp="1"/>
          </p:cNvSpPr>
          <p:nvPr>
            <p:ph type="title"/>
          </p:nvPr>
        </p:nvSpPr>
        <p:spPr>
          <a:xfrm>
            <a:off x="775251" y="904857"/>
            <a:ext cx="10641498" cy="611649"/>
          </a:xfrm>
        </p:spPr>
        <p:txBody>
          <a:bodyPr/>
          <a:lstStyle/>
          <a:p>
            <a:r>
              <a:rPr lang="en-GB" dirty="0"/>
              <a:t>Introduction</a:t>
            </a:r>
          </a:p>
        </p:txBody>
      </p:sp>
      <p:sp>
        <p:nvSpPr>
          <p:cNvPr id="3" name="Content Placeholder 2">
            <a:extLst>
              <a:ext uri="{FF2B5EF4-FFF2-40B4-BE49-F238E27FC236}">
                <a16:creationId xmlns:a16="http://schemas.microsoft.com/office/drawing/2014/main" id="{C6CCD471-5C59-428B-A63D-D246FF710923}"/>
              </a:ext>
            </a:extLst>
          </p:cNvPr>
          <p:cNvSpPr>
            <a:spLocks noGrp="1"/>
          </p:cNvSpPr>
          <p:nvPr>
            <p:ph sz="quarter" idx="10"/>
          </p:nvPr>
        </p:nvSpPr>
        <p:spPr>
          <a:xfrm>
            <a:off x="464024" y="1516505"/>
            <a:ext cx="11259403" cy="5034419"/>
          </a:xfrm>
        </p:spPr>
        <p:txBody>
          <a:bodyPr>
            <a:normAutofit/>
          </a:bodyPr>
          <a:lstStyle/>
          <a:p>
            <a:r>
              <a:rPr lang="en-GB" sz="1800" dirty="0">
                <a:latin typeface="Segoe UI" panose="020B0502040204020203" pitchFamily="34" charset="0"/>
                <a:cs typeface="Segoe UI" panose="020B0502040204020203" pitchFamily="34" charset="0"/>
              </a:rPr>
              <a:t>When a child becomes 16 years old they have reached the age of consent, and this is regardless of their abilities and needs.</a:t>
            </a:r>
          </a:p>
          <a:p>
            <a:r>
              <a:rPr lang="en-GB" sz="1800" dirty="0">
                <a:latin typeface="Segoe UI" panose="020B0502040204020203" pitchFamily="34" charset="0"/>
                <a:cs typeface="Segoe UI" panose="020B0502040204020203" pitchFamily="34" charset="0"/>
              </a:rPr>
              <a:t>As a learning disability nurse of 37+ years and parent to a trio of young adults (see photo), one of whom has special educational needs and disabilities, I can tell you now (and I’m sure you’ll all agree) they don’t just wake up on their 16</a:t>
            </a:r>
            <a:r>
              <a:rPr lang="en-GB" sz="1800" baseline="30000" dirty="0">
                <a:latin typeface="Segoe UI" panose="020B0502040204020203" pitchFamily="34" charset="0"/>
                <a:cs typeface="Segoe UI" panose="020B0502040204020203" pitchFamily="34" charset="0"/>
              </a:rPr>
              <a:t>th</a:t>
            </a:r>
            <a:r>
              <a:rPr lang="en-GB" sz="1800" dirty="0">
                <a:latin typeface="Segoe UI" panose="020B0502040204020203" pitchFamily="34" charset="0"/>
                <a:cs typeface="Segoe UI" panose="020B0502040204020203" pitchFamily="34" charset="0"/>
              </a:rPr>
              <a:t> Birthday with a sudden ability to make decisions!</a:t>
            </a:r>
          </a:p>
          <a:p>
            <a:endParaRPr lang="en-GB" sz="1800" dirty="0">
              <a:latin typeface="Segoe UI" panose="020B0502040204020203" pitchFamily="34" charset="0"/>
              <a:cs typeface="Segoe UI" panose="020B0502040204020203" pitchFamily="34" charset="0"/>
            </a:endParaRPr>
          </a:p>
          <a:p>
            <a:endParaRPr lang="en-GB" sz="1800" dirty="0">
              <a:latin typeface="Segoe UI" panose="020B0502040204020203" pitchFamily="34" charset="0"/>
              <a:cs typeface="Segoe UI" panose="020B0502040204020203" pitchFamily="34" charset="0"/>
            </a:endParaRPr>
          </a:p>
          <a:p>
            <a:endParaRPr lang="en-GB" sz="1800" dirty="0">
              <a:latin typeface="Segoe UI" panose="020B0502040204020203" pitchFamily="34" charset="0"/>
              <a:cs typeface="Segoe UI" panose="020B0502040204020203" pitchFamily="34" charset="0"/>
            </a:endParaRPr>
          </a:p>
          <a:p>
            <a:endParaRPr lang="en-GB" sz="1800" dirty="0">
              <a:latin typeface="Segoe UI" panose="020B0502040204020203" pitchFamily="34" charset="0"/>
              <a:cs typeface="Segoe UI" panose="020B0502040204020203" pitchFamily="34" charset="0"/>
            </a:endParaRPr>
          </a:p>
          <a:p>
            <a:endParaRPr lang="en-GB" sz="1800" dirty="0">
              <a:latin typeface="Segoe UI" panose="020B0502040204020203" pitchFamily="34" charset="0"/>
              <a:cs typeface="Segoe UI" panose="020B0502040204020203" pitchFamily="34" charset="0"/>
            </a:endParaRPr>
          </a:p>
          <a:p>
            <a:endParaRPr lang="en-GB" sz="1800" dirty="0">
              <a:latin typeface="Segoe UI" panose="020B0502040204020203" pitchFamily="34" charset="0"/>
              <a:cs typeface="Segoe UI" panose="020B0502040204020203" pitchFamily="34" charset="0"/>
            </a:endParaRPr>
          </a:p>
          <a:p>
            <a:endParaRPr lang="en-GB" sz="1800" dirty="0">
              <a:latin typeface="Segoe UI" panose="020B0502040204020203" pitchFamily="34" charset="0"/>
              <a:cs typeface="Segoe UI" panose="020B0502040204020203" pitchFamily="34" charset="0"/>
            </a:endParaRPr>
          </a:p>
          <a:p>
            <a:r>
              <a:rPr lang="en-GB" sz="1800" dirty="0">
                <a:latin typeface="Segoe UI" panose="020B0502040204020203" pitchFamily="34" charset="0"/>
                <a:cs typeface="Segoe UI" panose="020B0502040204020203" pitchFamily="34" charset="0"/>
              </a:rPr>
              <a:t>NB: I sought consent from each of my three children to use this photo … and guess which one withheld it </a:t>
            </a:r>
            <a:r>
              <a:rPr lang="en-GB" sz="2000" b="1" dirty="0">
                <a:solidFill>
                  <a:srgbClr val="FF0000"/>
                </a:solidFill>
                <a:latin typeface="Segoe UI" panose="020B0502040204020203" pitchFamily="34" charset="0"/>
                <a:cs typeface="Segoe UI" panose="020B0502040204020203" pitchFamily="34" charset="0"/>
                <a:sym typeface="Wingdings" panose="05000000000000000000" pitchFamily="2" charset="2"/>
              </a:rPr>
              <a:t></a:t>
            </a:r>
          </a:p>
          <a:p>
            <a:r>
              <a:rPr lang="en-GB" sz="1800" dirty="0">
                <a:latin typeface="Segoe UI" panose="020B0502040204020203" pitchFamily="34" charset="0"/>
                <a:cs typeface="Segoe UI" panose="020B0502040204020203" pitchFamily="34" charset="0"/>
                <a:sym typeface="Wingdings" panose="05000000000000000000" pitchFamily="2" charset="2"/>
              </a:rPr>
              <a:t>The ability to make decisions is a journey not a destination, firstly, lets look at the relevant legal frameworks.</a:t>
            </a:r>
            <a:endParaRPr lang="en-GB" sz="1800" dirty="0">
              <a:latin typeface="Segoe UI" panose="020B0502040204020203" pitchFamily="34" charset="0"/>
              <a:cs typeface="Segoe UI" panose="020B0502040204020203" pitchFamily="34" charset="0"/>
            </a:endParaRPr>
          </a:p>
          <a:p>
            <a:endParaRPr lang="en-GB" dirty="0"/>
          </a:p>
        </p:txBody>
      </p:sp>
      <p:pic>
        <p:nvPicPr>
          <p:cNvPr id="5" name="Picture 4" descr="A group of people posing for the camera&#10;&#10;Description automatically generated">
            <a:extLst>
              <a:ext uri="{FF2B5EF4-FFF2-40B4-BE49-F238E27FC236}">
                <a16:creationId xmlns:a16="http://schemas.microsoft.com/office/drawing/2014/main" id="{0225E054-575F-457A-8955-0D15C85BE0BA}"/>
              </a:ext>
            </a:extLst>
          </p:cNvPr>
          <p:cNvPicPr>
            <a:picLocks noChangeAspect="1"/>
          </p:cNvPicPr>
          <p:nvPr/>
        </p:nvPicPr>
        <p:blipFill rotWithShape="1">
          <a:blip r:embed="rId2"/>
          <a:srcRect l="9347"/>
          <a:stretch/>
        </p:blipFill>
        <p:spPr>
          <a:xfrm>
            <a:off x="4003501" y="3082145"/>
            <a:ext cx="3762703" cy="2259349"/>
          </a:xfrm>
          <a:prstGeom prst="rect">
            <a:avLst/>
          </a:prstGeom>
          <a:ln>
            <a:noFill/>
          </a:ln>
          <a:effectLst>
            <a:outerShdw blurRad="292100" dist="139700" dir="2700000" algn="tl" rotWithShape="0">
              <a:srgbClr val="333333">
                <a:alpha val="65000"/>
              </a:srgbClr>
            </a:outerShdw>
          </a:effectLst>
        </p:spPr>
      </p:pic>
      <p:pic>
        <p:nvPicPr>
          <p:cNvPr id="9" name="Graphic 8" descr="Smiling face with solid fill">
            <a:extLst>
              <a:ext uri="{FF2B5EF4-FFF2-40B4-BE49-F238E27FC236}">
                <a16:creationId xmlns:a16="http://schemas.microsoft.com/office/drawing/2014/main" id="{466F61A4-7B61-4FD3-85E5-C13DEE97E9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76231" y="3451677"/>
            <a:ext cx="628815" cy="628815"/>
          </a:xfrm>
          <a:prstGeom prst="rect">
            <a:avLst/>
          </a:prstGeom>
        </p:spPr>
      </p:pic>
    </p:spTree>
    <p:extLst>
      <p:ext uri="{BB962C8B-B14F-4D97-AF65-F5344CB8AC3E}">
        <p14:creationId xmlns:p14="http://schemas.microsoft.com/office/powerpoint/2010/main" val="209962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fade">
                                      <p:cBhvr>
                                        <p:cTn id="7" dur="1000"/>
                                        <p:tgtEl>
                                          <p:spTgt spid="3">
                                            <p:txEl>
                                              <p:pRg st="9" end="9"/>
                                            </p:txEl>
                                          </p:spTgt>
                                        </p:tgtEl>
                                      </p:cBhvr>
                                    </p:animEffect>
                                    <p:anim calcmode="lin" valueType="num">
                                      <p:cBhvr>
                                        <p:cTn id="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spc="-40" dirty="0"/>
              <a:t>Making choices and decision making</a:t>
            </a:r>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865376"/>
            <a:ext cx="11088000" cy="4362623"/>
          </a:xfrm>
        </p:spPr>
        <p:txBody>
          <a:bodyPr>
            <a:normAutofit/>
          </a:bodyPr>
          <a:lstStyle/>
          <a:p>
            <a:pPr marL="342900" indent="-342900">
              <a:buFont typeface="Arial" panose="020B0604020202020204" pitchFamily="34" charset="0"/>
              <a:buChar char="•"/>
            </a:pPr>
            <a:r>
              <a:rPr lang="en-GB" sz="2400" dirty="0"/>
              <a:t>As said, in England &amp; Wales when a person reaches the age of 16 years, they have reached the </a:t>
            </a:r>
            <a:r>
              <a:rPr lang="en-GB" sz="2400" b="1" dirty="0"/>
              <a:t>age of consent </a:t>
            </a:r>
            <a:r>
              <a:rPr lang="en-GB" sz="2000" b="0" i="0" dirty="0">
                <a:solidFill>
                  <a:srgbClr val="666666"/>
                </a:solidFill>
                <a:effectLst/>
                <a:latin typeface="open sans" panose="020B0606030504020204" pitchFamily="34" charset="0"/>
              </a:rPr>
              <a:t> </a:t>
            </a:r>
            <a:r>
              <a:rPr lang="en-GB" sz="2000" b="0" i="1" dirty="0">
                <a:solidFill>
                  <a:srgbClr val="666666"/>
                </a:solidFill>
                <a:effectLst>
                  <a:outerShdw blurRad="38100" dist="38100" dir="2700000" algn="tl">
                    <a:srgbClr val="000000">
                      <a:alpha val="43137"/>
                    </a:srgbClr>
                  </a:outerShdw>
                </a:effectLst>
                <a:latin typeface="open sans" panose="020B0606030504020204" pitchFamily="34" charset="0"/>
              </a:rPr>
              <a:t>(Family Law reform Act 1969, s8. &amp; Mental Capacity Act 2005)</a:t>
            </a:r>
            <a:r>
              <a:rPr lang="en-GB" sz="2400" i="1" dirty="0">
                <a:effectLst>
                  <a:outerShdw blurRad="38100" dist="38100" dir="2700000" algn="tl">
                    <a:srgbClr val="000000">
                      <a:alpha val="43137"/>
                    </a:srgbClr>
                  </a:outerShdw>
                </a:effectLst>
              </a:rPr>
              <a:t>.</a:t>
            </a:r>
          </a:p>
          <a:p>
            <a:pPr marL="342900" indent="-342900">
              <a:buFont typeface="Arial" panose="020B0604020202020204" pitchFamily="34" charset="0"/>
              <a:buChar char="•"/>
            </a:pPr>
            <a:r>
              <a:rPr lang="en-GB" sz="2400" dirty="0"/>
              <a:t>This is regardless of their maturity, level of ability, competency, their experiences or even diagnosis, Ref: </a:t>
            </a:r>
            <a:r>
              <a:rPr lang="en-GB" sz="2000" dirty="0">
                <a:hlinkClick r:id="rId3"/>
              </a:rPr>
              <a:t>MASMC – MASMC (myadultstillmychild.co.uk)</a:t>
            </a:r>
            <a:r>
              <a:rPr lang="en-GB" sz="2000" dirty="0"/>
              <a:t>.</a:t>
            </a:r>
            <a:r>
              <a:rPr lang="en-GB" sz="2400" dirty="0"/>
              <a:t> </a:t>
            </a:r>
          </a:p>
          <a:p>
            <a:endParaRPr lang="en-GB" sz="2400" dirty="0"/>
          </a:p>
        </p:txBody>
      </p:sp>
      <p:sp>
        <p:nvSpPr>
          <p:cNvPr id="6" name="Text Placeholder 5">
            <a:extLst>
              <a:ext uri="{FF2B5EF4-FFF2-40B4-BE49-F238E27FC236}">
                <a16:creationId xmlns:a16="http://schemas.microsoft.com/office/drawing/2014/main" id="{90D8699A-B55F-394A-8D26-672B8DCA6C60}"/>
              </a:ext>
            </a:extLst>
          </p:cNvPr>
          <p:cNvSpPr>
            <a:spLocks noGrp="1"/>
          </p:cNvSpPr>
          <p:nvPr>
            <p:ph type="body" sz="quarter" idx="13"/>
          </p:nvPr>
        </p:nvSpPr>
        <p:spPr>
          <a:xfrm>
            <a:off x="432001" y="1416790"/>
            <a:ext cx="11012644" cy="577927"/>
          </a:xfrm>
        </p:spPr>
        <p:txBody>
          <a:bodyPr/>
          <a:lstStyle/>
          <a:p>
            <a:pPr>
              <a:lnSpc>
                <a:spcPct val="100000"/>
              </a:lnSpc>
              <a:spcAft>
                <a:spcPts val="1200"/>
              </a:spcAft>
              <a:buClr>
                <a:schemeClr val="accent6"/>
              </a:buClr>
            </a:pPr>
            <a:r>
              <a:rPr lang="en-GB" dirty="0">
                <a:solidFill>
                  <a:srgbClr val="FF0000"/>
                </a:solidFill>
              </a:rPr>
              <a:t>Under what legal framework?</a:t>
            </a:r>
            <a:endParaRPr lang="en-GB" sz="2400" dirty="0">
              <a:solidFill>
                <a:srgbClr val="FF0000"/>
              </a:solidFill>
            </a:endParaRPr>
          </a:p>
        </p:txBody>
      </p:sp>
      <p:pic>
        <p:nvPicPr>
          <p:cNvPr id="2" name="Content Placeholder 4">
            <a:extLst>
              <a:ext uri="{FF2B5EF4-FFF2-40B4-BE49-F238E27FC236}">
                <a16:creationId xmlns:a16="http://schemas.microsoft.com/office/drawing/2014/main" id="{BA110152-F37D-6EC1-0D45-024F8D97A39D}"/>
              </a:ext>
            </a:extLst>
          </p:cNvPr>
          <p:cNvPicPr>
            <a:picLocks noChangeAspect="1"/>
          </p:cNvPicPr>
          <p:nvPr/>
        </p:nvPicPr>
        <p:blipFill>
          <a:blip r:embed="rId4"/>
          <a:stretch>
            <a:fillRect/>
          </a:stretch>
        </p:blipFill>
        <p:spPr>
          <a:xfrm>
            <a:off x="432000" y="4146634"/>
            <a:ext cx="11088000" cy="2175094"/>
          </a:xfrm>
          <a:prstGeom prst="rect">
            <a:avLst/>
          </a:prstGeom>
        </p:spPr>
      </p:pic>
    </p:spTree>
    <p:extLst>
      <p:ext uri="{BB962C8B-B14F-4D97-AF65-F5344CB8AC3E}">
        <p14:creationId xmlns:p14="http://schemas.microsoft.com/office/powerpoint/2010/main" val="341834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9">
            <a:extLst>
              <a:ext uri="{FF2B5EF4-FFF2-40B4-BE49-F238E27FC236}">
                <a16:creationId xmlns:a16="http://schemas.microsoft.com/office/drawing/2014/main" id="{C9594792-88D1-476C-B708-7061EFA240E7}"/>
              </a:ext>
            </a:extLst>
          </p:cNvPr>
          <p:cNvSpPr>
            <a:spLocks noGrp="1"/>
          </p:cNvSpPr>
          <p:nvPr>
            <p:ph type="title"/>
          </p:nvPr>
        </p:nvSpPr>
        <p:spPr>
          <a:xfrm>
            <a:off x="293914" y="643960"/>
            <a:ext cx="9826737" cy="1016669"/>
          </a:xfrm>
        </p:spPr>
        <p:txBody>
          <a:bodyPr>
            <a:noAutofit/>
          </a:bodyPr>
          <a:lstStyle/>
          <a:p>
            <a:pPr algn="ctr"/>
            <a:r>
              <a:rPr lang="en-GB" sz="4400" dirty="0">
                <a:solidFill>
                  <a:srgbClr val="222222"/>
                </a:solidFill>
                <a:latin typeface="-apple-system"/>
              </a:rPr>
              <a:t>The concept of </a:t>
            </a:r>
            <a:r>
              <a:rPr lang="en-GB" sz="4400" dirty="0">
                <a:solidFill>
                  <a:srgbClr val="C00000"/>
                </a:solidFill>
                <a:latin typeface="-apple-system"/>
              </a:rPr>
              <a:t>autonomy</a:t>
            </a:r>
            <a:r>
              <a:rPr lang="en-GB" sz="4400" dirty="0">
                <a:solidFill>
                  <a:srgbClr val="222222"/>
                </a:solidFill>
                <a:latin typeface="-apple-system"/>
              </a:rPr>
              <a:t> is arguably the central principle in healthcare ethics</a:t>
            </a:r>
            <a:br>
              <a:rPr lang="en-GB" sz="4400" dirty="0">
                <a:solidFill>
                  <a:srgbClr val="222222"/>
                </a:solidFill>
                <a:latin typeface="-apple-system"/>
              </a:rPr>
            </a:br>
            <a:endParaRPr lang="en-GB" sz="4400" b="1" dirty="0">
              <a:solidFill>
                <a:schemeClr val="tx1"/>
              </a:solidFill>
            </a:endParaRPr>
          </a:p>
        </p:txBody>
      </p:sp>
      <p:pic>
        <p:nvPicPr>
          <p:cNvPr id="7" name="Content Placeholder 3">
            <a:extLst>
              <a:ext uri="{FF2B5EF4-FFF2-40B4-BE49-F238E27FC236}">
                <a16:creationId xmlns:a16="http://schemas.microsoft.com/office/drawing/2014/main" id="{47585D39-F683-44E2-90C9-20BC489DCB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5689" y="1844824"/>
            <a:ext cx="2907424" cy="31700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a:extLst>
              <a:ext uri="{FF2B5EF4-FFF2-40B4-BE49-F238E27FC236}">
                <a16:creationId xmlns:a16="http://schemas.microsoft.com/office/drawing/2014/main" id="{EE16974A-F5F1-4DEA-B78C-1E339D991706}"/>
              </a:ext>
            </a:extLst>
          </p:cNvPr>
          <p:cNvSpPr/>
          <p:nvPr/>
        </p:nvSpPr>
        <p:spPr>
          <a:xfrm>
            <a:off x="4620286" y="1844824"/>
            <a:ext cx="2562131" cy="3170099"/>
          </a:xfrm>
          <a:prstGeom prst="rect">
            <a:avLst/>
          </a:prstGeom>
          <a:solidFill>
            <a:srgbClr val="0072BB"/>
          </a:solidFill>
          <a:ln>
            <a:solidFill>
              <a:schemeClr val="bg1"/>
            </a:solidFill>
          </a:ln>
        </p:spPr>
        <p:txBody>
          <a:bodyPr wrap="square">
            <a:spAutoFit/>
          </a:bodyPr>
          <a:lstStyle/>
          <a:p>
            <a:pPr algn="ctr"/>
            <a:r>
              <a:rPr lang="en-GB" sz="2000" dirty="0">
                <a:solidFill>
                  <a:schemeClr val="bg1"/>
                </a:solidFill>
                <a:effectLst>
                  <a:outerShdw blurRad="38100" dist="38100" dir="2700000" algn="tl">
                    <a:srgbClr val="000000">
                      <a:alpha val="43137"/>
                    </a:srgbClr>
                  </a:outerShdw>
                </a:effectLst>
              </a:rPr>
              <a:t>Before any intervention, a practitioner must ask themselves;</a:t>
            </a:r>
          </a:p>
          <a:p>
            <a:pPr algn="ctr"/>
            <a:endParaRPr lang="en-GB" sz="2000" dirty="0">
              <a:solidFill>
                <a:schemeClr val="bg1"/>
              </a:solidFill>
              <a:effectLst>
                <a:outerShdw blurRad="38100" dist="38100" dir="2700000" algn="tl">
                  <a:srgbClr val="000000">
                    <a:alpha val="43137"/>
                  </a:srgbClr>
                </a:outerShdw>
              </a:effectLst>
            </a:endParaRPr>
          </a:p>
          <a:p>
            <a:pPr algn="ctr"/>
            <a:r>
              <a:rPr lang="en-GB" sz="2000" dirty="0">
                <a:solidFill>
                  <a:schemeClr val="bg1"/>
                </a:solidFill>
              </a:rPr>
              <a:t>“Under what legal framework am I able to do so?” </a:t>
            </a:r>
          </a:p>
          <a:p>
            <a:pPr algn="ctr"/>
            <a:r>
              <a:rPr lang="en-GB" sz="2000" dirty="0">
                <a:solidFill>
                  <a:schemeClr val="bg1"/>
                </a:solidFill>
                <a:effectLst>
                  <a:outerShdw blurRad="38100" dist="38100" dir="2700000" algn="tl">
                    <a:srgbClr val="000000">
                      <a:alpha val="43137"/>
                    </a:srgbClr>
                  </a:outerShdw>
                </a:effectLst>
              </a:rPr>
              <a:t>There must be a basis in law …</a:t>
            </a:r>
            <a:endParaRPr lang="en-GB" sz="2000" dirty="0"/>
          </a:p>
        </p:txBody>
      </p:sp>
      <p:pic>
        <p:nvPicPr>
          <p:cNvPr id="9" name="Picture 8" descr="C:\Users\farnanc\AppData\Local\Microsoft\Windows\INetCache\IE\U21WKMK2\200867665_3a892f2f27[1].jpg">
            <a:extLst>
              <a:ext uri="{FF2B5EF4-FFF2-40B4-BE49-F238E27FC236}">
                <a16:creationId xmlns:a16="http://schemas.microsoft.com/office/drawing/2014/main" id="{26BF348E-563E-4090-81A6-233140C3930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289417" y="1844823"/>
            <a:ext cx="3271128" cy="31700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Rectangle 11">
            <a:extLst>
              <a:ext uri="{FF2B5EF4-FFF2-40B4-BE49-F238E27FC236}">
                <a16:creationId xmlns:a16="http://schemas.microsoft.com/office/drawing/2014/main" id="{4C00DA2A-7262-4ED1-AB1A-E6E5AB62563B}"/>
              </a:ext>
            </a:extLst>
          </p:cNvPr>
          <p:cNvSpPr/>
          <p:nvPr/>
        </p:nvSpPr>
        <p:spPr>
          <a:xfrm>
            <a:off x="408214" y="5493029"/>
            <a:ext cx="11551897" cy="1200329"/>
          </a:xfrm>
          <a:prstGeom prst="rect">
            <a:avLst/>
          </a:prstGeom>
          <a:ln w="38100">
            <a:solidFill>
              <a:srgbClr val="00B050"/>
            </a:solidFill>
          </a:ln>
        </p:spPr>
        <p:txBody>
          <a:bodyPr wrap="square">
            <a:spAutoFit/>
          </a:bodyPr>
          <a:lstStyle/>
          <a:p>
            <a:pPr algn="ctr">
              <a:defRPr/>
            </a:pPr>
            <a:r>
              <a:rPr lang="en-GB" dirty="0"/>
              <a:t>Consent is not just the absence of ‘No’ to the offered intervention (that is just passive acquiesce) it is an enthusiastic ‘Yes’!  </a:t>
            </a:r>
          </a:p>
          <a:p>
            <a:pPr algn="ctr">
              <a:defRPr/>
            </a:pPr>
            <a:r>
              <a:rPr lang="en-GB" dirty="0"/>
              <a:t>If someone is so incapacitated that cannot say ‘</a:t>
            </a:r>
            <a:r>
              <a:rPr lang="en-GB" i="1" dirty="0"/>
              <a:t>No</a:t>
            </a:r>
            <a:r>
              <a:rPr lang="en-GB" dirty="0"/>
              <a:t>’, </a:t>
            </a:r>
          </a:p>
          <a:p>
            <a:pPr algn="ctr">
              <a:defRPr/>
            </a:pPr>
            <a:r>
              <a:rPr lang="en-GB" dirty="0"/>
              <a:t>then they cannot say ‘</a:t>
            </a:r>
            <a:r>
              <a:rPr lang="en-GB" i="1" dirty="0"/>
              <a:t>Yes</a:t>
            </a:r>
            <a:r>
              <a:rPr lang="en-GB" dirty="0"/>
              <a:t>’ either.</a:t>
            </a:r>
          </a:p>
        </p:txBody>
      </p:sp>
      <p:sp>
        <p:nvSpPr>
          <p:cNvPr id="2" name="TextBox 1">
            <a:extLst>
              <a:ext uri="{FF2B5EF4-FFF2-40B4-BE49-F238E27FC236}">
                <a16:creationId xmlns:a16="http://schemas.microsoft.com/office/drawing/2014/main" id="{25E35473-B84C-4913-808B-F16AB5B69D92}"/>
              </a:ext>
            </a:extLst>
          </p:cNvPr>
          <p:cNvSpPr txBox="1"/>
          <p:nvPr/>
        </p:nvSpPr>
        <p:spPr>
          <a:xfrm>
            <a:off x="7499287" y="3241141"/>
            <a:ext cx="1166300" cy="369332"/>
          </a:xfrm>
          <a:prstGeom prst="rect">
            <a:avLst/>
          </a:prstGeom>
          <a:noFill/>
        </p:spPr>
        <p:txBody>
          <a:bodyPr wrap="square" rtlCol="0">
            <a:spAutoFit/>
          </a:bodyPr>
          <a:lstStyle/>
          <a:p>
            <a:r>
              <a:rPr lang="en-GB" dirty="0">
                <a:solidFill>
                  <a:schemeClr val="bg1"/>
                </a:solidFill>
              </a:rPr>
              <a:t>Capacity</a:t>
            </a:r>
          </a:p>
        </p:txBody>
      </p:sp>
      <p:sp>
        <p:nvSpPr>
          <p:cNvPr id="13" name="TextBox 12">
            <a:extLst>
              <a:ext uri="{FF2B5EF4-FFF2-40B4-BE49-F238E27FC236}">
                <a16:creationId xmlns:a16="http://schemas.microsoft.com/office/drawing/2014/main" id="{7FB1ACFE-E96F-461A-ACD7-E1409BC47557}"/>
              </a:ext>
            </a:extLst>
          </p:cNvPr>
          <p:cNvSpPr txBox="1"/>
          <p:nvPr/>
        </p:nvSpPr>
        <p:spPr>
          <a:xfrm>
            <a:off x="9333147" y="3241141"/>
            <a:ext cx="1166300" cy="369332"/>
          </a:xfrm>
          <a:prstGeom prst="rect">
            <a:avLst/>
          </a:prstGeom>
          <a:noFill/>
        </p:spPr>
        <p:txBody>
          <a:bodyPr wrap="square" rtlCol="0">
            <a:spAutoFit/>
          </a:bodyPr>
          <a:lstStyle/>
          <a:p>
            <a:r>
              <a:rPr lang="en-GB" dirty="0">
                <a:solidFill>
                  <a:schemeClr val="bg1"/>
                </a:solidFill>
              </a:rPr>
              <a:t>Consent</a:t>
            </a:r>
          </a:p>
        </p:txBody>
      </p:sp>
      <p:sp>
        <p:nvSpPr>
          <p:cNvPr id="3" name="TextBox 2">
            <a:extLst>
              <a:ext uri="{FF2B5EF4-FFF2-40B4-BE49-F238E27FC236}">
                <a16:creationId xmlns:a16="http://schemas.microsoft.com/office/drawing/2014/main" id="{BABBC8E1-241C-0973-A551-CBF1A1EA6741}"/>
              </a:ext>
            </a:extLst>
          </p:cNvPr>
          <p:cNvSpPr txBox="1"/>
          <p:nvPr/>
        </p:nvSpPr>
        <p:spPr>
          <a:xfrm>
            <a:off x="1224040" y="1344274"/>
            <a:ext cx="9336505"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rgbClr val="C00000"/>
                </a:solidFill>
                <a:latin typeface="interfaceregular"/>
              </a:rPr>
              <a:t>“Autonomy f</a:t>
            </a:r>
            <a:r>
              <a:rPr lang="en-GB" b="0" i="0" dirty="0">
                <a:solidFill>
                  <a:srgbClr val="C00000"/>
                </a:solidFill>
                <a:effectLst/>
                <a:latin typeface="interfaceregular"/>
              </a:rPr>
              <a:t>inds its clinical expression in the obligation to seek informed consent.” BMJ 2011 </a:t>
            </a:r>
            <a:endParaRPr lang="en-GB" dirty="0">
              <a:solidFill>
                <a:srgbClr val="C00000"/>
              </a:solidFill>
            </a:endParaRPr>
          </a:p>
        </p:txBody>
      </p:sp>
      <p:sp>
        <p:nvSpPr>
          <p:cNvPr id="4" name="TextBox 3">
            <a:extLst>
              <a:ext uri="{FF2B5EF4-FFF2-40B4-BE49-F238E27FC236}">
                <a16:creationId xmlns:a16="http://schemas.microsoft.com/office/drawing/2014/main" id="{A23FB1CB-E00A-9372-DFE1-EE869E009B72}"/>
              </a:ext>
            </a:extLst>
          </p:cNvPr>
          <p:cNvSpPr txBox="1"/>
          <p:nvPr/>
        </p:nvSpPr>
        <p:spPr>
          <a:xfrm>
            <a:off x="1427747" y="5070720"/>
            <a:ext cx="9336506" cy="369332"/>
          </a:xfrm>
          <a:prstGeom prst="rect">
            <a:avLst/>
          </a:prstGeom>
          <a:noFill/>
        </p:spPr>
        <p:txBody>
          <a:bodyPr wrap="square">
            <a:spAutoFit/>
          </a:bodyPr>
          <a:lstStyle/>
          <a:p>
            <a:pPr algn="ctr"/>
            <a:r>
              <a:rPr lang="en-GB" dirty="0">
                <a:solidFill>
                  <a:schemeClr val="accent1">
                    <a:lumMod val="75000"/>
                  </a:schemeClr>
                </a:solidFill>
              </a:rPr>
              <a:t>When you are without consent, </a:t>
            </a:r>
            <a:r>
              <a:rPr lang="en-GB" i="1" dirty="0">
                <a:solidFill>
                  <a:schemeClr val="accent1">
                    <a:lumMod val="75000"/>
                  </a:schemeClr>
                </a:solidFill>
              </a:rPr>
              <a:t>only then </a:t>
            </a:r>
            <a:r>
              <a:rPr lang="en-GB" dirty="0">
                <a:solidFill>
                  <a:schemeClr val="accent1">
                    <a:lumMod val="75000"/>
                  </a:schemeClr>
                </a:solidFill>
              </a:rPr>
              <a:t>do you move to seeking alternatives.</a:t>
            </a:r>
          </a:p>
        </p:txBody>
      </p:sp>
    </p:spTree>
    <p:extLst>
      <p:ext uri="{BB962C8B-B14F-4D97-AF65-F5344CB8AC3E}">
        <p14:creationId xmlns:p14="http://schemas.microsoft.com/office/powerpoint/2010/main" val="3139138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1000"/>
                                        <p:tgtEl>
                                          <p:spTgt spid="12">
                                            <p:txEl>
                                              <p:pRg st="0" end="0"/>
                                            </p:txEl>
                                          </p:spTgt>
                                        </p:tgtEl>
                                      </p:cBhvr>
                                    </p:animEffect>
                                    <p:anim calcmode="lin" valueType="num">
                                      <p:cBhvr>
                                        <p:cTn id="15"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1" end="1"/>
                                            </p:txEl>
                                          </p:spTgt>
                                        </p:tgtEl>
                                        <p:attrNameLst>
                                          <p:attrName>style.visibility</p:attrName>
                                        </p:attrNameLst>
                                      </p:cBhvr>
                                      <p:to>
                                        <p:strVal val="visible"/>
                                      </p:to>
                                    </p:set>
                                    <p:animEffect transition="in" filter="fade">
                                      <p:cBhvr>
                                        <p:cTn id="21" dur="1000"/>
                                        <p:tgtEl>
                                          <p:spTgt spid="12">
                                            <p:txEl>
                                              <p:pRg st="1" end="1"/>
                                            </p:txEl>
                                          </p:spTgt>
                                        </p:tgtEl>
                                      </p:cBhvr>
                                    </p:animEffect>
                                    <p:anim calcmode="lin" valueType="num">
                                      <p:cBhvr>
                                        <p:cTn id="22"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xEl>
                                              <p:pRg st="2" end="2"/>
                                            </p:txEl>
                                          </p:spTgt>
                                        </p:tgtEl>
                                        <p:attrNameLst>
                                          <p:attrName>style.visibility</p:attrName>
                                        </p:attrNameLst>
                                      </p:cBhvr>
                                      <p:to>
                                        <p:strVal val="visible"/>
                                      </p:to>
                                    </p:set>
                                    <p:animEffect transition="in" filter="fade">
                                      <p:cBhvr>
                                        <p:cTn id="28" dur="1000"/>
                                        <p:tgtEl>
                                          <p:spTgt spid="12">
                                            <p:txEl>
                                              <p:pRg st="2" end="2"/>
                                            </p:txEl>
                                          </p:spTgt>
                                        </p:tgtEl>
                                      </p:cBhvr>
                                    </p:animEffect>
                                    <p:anim calcmode="lin" valueType="num">
                                      <p:cBhvr>
                                        <p:cTn id="29"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7A80B-63BA-5228-6FA1-1917F5467DC3}"/>
              </a:ext>
            </a:extLst>
          </p:cNvPr>
          <p:cNvSpPr>
            <a:spLocks noGrp="1"/>
          </p:cNvSpPr>
          <p:nvPr>
            <p:ph type="title"/>
          </p:nvPr>
        </p:nvSpPr>
        <p:spPr>
          <a:xfrm>
            <a:off x="895319" y="407493"/>
            <a:ext cx="10641498" cy="611649"/>
          </a:xfrm>
        </p:spPr>
        <p:txBody>
          <a:bodyPr/>
          <a:lstStyle/>
          <a:p>
            <a:r>
              <a:rPr lang="en-GB" b="1" dirty="0">
                <a:solidFill>
                  <a:schemeClr val="tx1"/>
                </a:solidFill>
                <a:latin typeface="Segoe UI" panose="020B0502040204020203" pitchFamily="34" charset="0"/>
                <a:cs typeface="Segoe UI" panose="020B0502040204020203" pitchFamily="34" charset="0"/>
              </a:rPr>
              <a:t>Myth-Busting: Next of Kin</a:t>
            </a:r>
          </a:p>
        </p:txBody>
      </p:sp>
      <p:sp>
        <p:nvSpPr>
          <p:cNvPr id="3" name="Content Placeholder 2">
            <a:extLst>
              <a:ext uri="{FF2B5EF4-FFF2-40B4-BE49-F238E27FC236}">
                <a16:creationId xmlns:a16="http://schemas.microsoft.com/office/drawing/2014/main" id="{3F8E3ADB-0DF2-4C59-A2D0-8AE5BB113A2D}"/>
              </a:ext>
            </a:extLst>
          </p:cNvPr>
          <p:cNvSpPr>
            <a:spLocks noGrp="1"/>
          </p:cNvSpPr>
          <p:nvPr>
            <p:ph sz="quarter" idx="10"/>
          </p:nvPr>
        </p:nvSpPr>
        <p:spPr>
          <a:xfrm>
            <a:off x="3769857" y="1019142"/>
            <a:ext cx="8238641" cy="5838858"/>
          </a:xfrm>
        </p:spPr>
        <p:txBody>
          <a:bodyPr>
            <a:noAutofit/>
          </a:bodyPr>
          <a:lstStyle/>
          <a:p>
            <a:r>
              <a:rPr lang="en-GB" sz="1800" dirty="0">
                <a:latin typeface="+mn-lt"/>
                <a:cs typeface="Segoe UI" panose="020B0502040204020203" pitchFamily="34" charset="0"/>
              </a:rPr>
              <a:t>Did you know that there is no legal basis for ‘Next of Kin’ (NoK)?</a:t>
            </a:r>
          </a:p>
          <a:p>
            <a:r>
              <a:rPr lang="en-GB" sz="1800" dirty="0">
                <a:latin typeface="+mn-lt"/>
                <a:cs typeface="Segoe UI" panose="020B0502040204020203" pitchFamily="34" charset="0"/>
              </a:rPr>
              <a:t>The term ‘Next of Kin’ is often used in Health and Social Care as a euphemistic shorthand for ‘Who is the person we communicate with about you?’ </a:t>
            </a:r>
          </a:p>
          <a:p>
            <a:r>
              <a:rPr lang="en-GB" sz="1800" dirty="0">
                <a:latin typeface="+mn-lt"/>
                <a:cs typeface="Segoe UI" panose="020B0502040204020203" pitchFamily="34" charset="0"/>
              </a:rPr>
              <a:t>In law NoK has no status when the patient is alive - it is misleading too because it does not clarify if this is the person who is the nearest relative of the patient or the person most important to the patient. Indeed, these can often be different people.</a:t>
            </a:r>
          </a:p>
          <a:p>
            <a:r>
              <a:rPr lang="en-GB" sz="1800" dirty="0">
                <a:latin typeface="+mn-lt"/>
                <a:cs typeface="Segoe UI" panose="020B0502040204020203" pitchFamily="34" charset="0"/>
              </a:rPr>
              <a:t>If someone is in hospital and unable to consent to treatment, NoK have no legal right to give consent on their behalf unless certain legal procedures are in place, such as; </a:t>
            </a:r>
          </a:p>
          <a:p>
            <a:pPr lvl="1"/>
            <a:r>
              <a:rPr lang="en-GB" sz="1800" dirty="0">
                <a:latin typeface="+mn-lt"/>
                <a:cs typeface="Segoe UI" panose="020B0502040204020203" pitchFamily="34" charset="0"/>
              </a:rPr>
              <a:t>A Lasting Power of Attorney (LPA) </a:t>
            </a:r>
            <a:r>
              <a:rPr lang="en-GB" sz="1800" u="sng" dirty="0">
                <a:latin typeface="+mn-lt"/>
                <a:hlinkClick r:id="rId3"/>
              </a:rPr>
              <a:t>https://www.hampshiresab.org.uk/lasting-power-of-attorney/</a:t>
            </a:r>
            <a:endParaRPr lang="en-GB" sz="1800" u="sng" dirty="0">
              <a:latin typeface="+mn-lt"/>
            </a:endParaRPr>
          </a:p>
          <a:p>
            <a:pPr lvl="1"/>
            <a:r>
              <a:rPr lang="en-GB" sz="1800" dirty="0"/>
              <a:t>A Deputyship Order from the Court of Protection.</a:t>
            </a:r>
          </a:p>
          <a:p>
            <a:r>
              <a:rPr lang="en-GB" sz="1800" dirty="0">
                <a:latin typeface="+mn-lt"/>
                <a:cs typeface="Segoe UI" panose="020B0502040204020203" pitchFamily="34" charset="0"/>
              </a:rPr>
              <a:t>There is only one situation where ‘next of kin’ is legally valid; this is if someone sadly dies without leaving a will. </a:t>
            </a:r>
          </a:p>
          <a:p>
            <a:r>
              <a:rPr lang="en-GB" sz="1800" dirty="0">
                <a:latin typeface="+mn-lt"/>
                <a:cs typeface="Segoe UI" panose="020B0502040204020203" pitchFamily="34" charset="0"/>
              </a:rPr>
              <a:t>In this case, the deceased person’s estate will be passed on to the person or people who are their closest blood relation, also termed as their next of kin.</a:t>
            </a:r>
            <a:endParaRPr lang="en-GB" sz="1800" dirty="0">
              <a:latin typeface="+mn-lt"/>
              <a:cs typeface="Segoe UI" panose="020B0502040204020203" pitchFamily="34" charset="0"/>
              <a:hlinkClick r:id="rId4"/>
            </a:endParaRPr>
          </a:p>
          <a:p>
            <a:r>
              <a:rPr lang="en-GB" sz="1800" dirty="0">
                <a:latin typeface="+mn-lt"/>
                <a:cs typeface="Segoe UI" panose="020B0502040204020203" pitchFamily="34" charset="0"/>
                <a:hlinkClick r:id="rId4"/>
              </a:rPr>
              <a:t>NoK-Booklet-for-interactivepdf.pdf (bournemouth.ac.uk)</a:t>
            </a:r>
            <a:endParaRPr lang="en-GB" sz="1800" dirty="0">
              <a:latin typeface="+mn-lt"/>
              <a:cs typeface="Segoe UI" panose="020B0502040204020203" pitchFamily="34" charset="0"/>
            </a:endParaRPr>
          </a:p>
        </p:txBody>
      </p:sp>
      <p:pic>
        <p:nvPicPr>
          <p:cNvPr id="5" name="Picture 4">
            <a:extLst>
              <a:ext uri="{FF2B5EF4-FFF2-40B4-BE49-F238E27FC236}">
                <a16:creationId xmlns:a16="http://schemas.microsoft.com/office/drawing/2014/main" id="{2141A2A4-BA8E-D346-FDBF-A94911694E85}"/>
              </a:ext>
            </a:extLst>
          </p:cNvPr>
          <p:cNvPicPr>
            <a:picLocks noChangeAspect="1"/>
          </p:cNvPicPr>
          <p:nvPr/>
        </p:nvPicPr>
        <p:blipFill>
          <a:blip r:embed="rId5"/>
          <a:stretch>
            <a:fillRect/>
          </a:stretch>
        </p:blipFill>
        <p:spPr>
          <a:xfrm>
            <a:off x="114027" y="3704681"/>
            <a:ext cx="3609235" cy="2119184"/>
          </a:xfrm>
          <a:prstGeom prst="rect">
            <a:avLst/>
          </a:prstGeom>
        </p:spPr>
      </p:pic>
      <p:pic>
        <p:nvPicPr>
          <p:cNvPr id="7" name="Picture 6">
            <a:extLst>
              <a:ext uri="{FF2B5EF4-FFF2-40B4-BE49-F238E27FC236}">
                <a16:creationId xmlns:a16="http://schemas.microsoft.com/office/drawing/2014/main" id="{7CE92205-463E-5490-8201-3B74B2DD80ED}"/>
              </a:ext>
            </a:extLst>
          </p:cNvPr>
          <p:cNvPicPr>
            <a:picLocks noChangeAspect="1"/>
          </p:cNvPicPr>
          <p:nvPr/>
        </p:nvPicPr>
        <p:blipFill>
          <a:blip r:embed="rId6"/>
          <a:stretch>
            <a:fillRect/>
          </a:stretch>
        </p:blipFill>
        <p:spPr>
          <a:xfrm>
            <a:off x="67433" y="1586799"/>
            <a:ext cx="3702425" cy="1704975"/>
          </a:xfrm>
          <a:prstGeom prst="rect">
            <a:avLst/>
          </a:prstGeom>
        </p:spPr>
      </p:pic>
    </p:spTree>
    <p:extLst>
      <p:ext uri="{BB962C8B-B14F-4D97-AF65-F5344CB8AC3E}">
        <p14:creationId xmlns:p14="http://schemas.microsoft.com/office/powerpoint/2010/main" val="26054050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HSD-Refresh-Theme-NOV1120B">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D-PPT-Template-Refresh_NOV2020-B" id="{06B772CD-B1AE-2743-BE7F-0BA8B46714EA}" vid="{16F65E12-3586-BC44-90B1-43C17D3850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8DAB8732D9F3418856D0D9676F2821" ma:contentTypeVersion="14" ma:contentTypeDescription="Create a new document." ma:contentTypeScope="" ma:versionID="df67a3ef9401269458bb578c87a7438f">
  <xsd:schema xmlns:xsd="http://www.w3.org/2001/XMLSchema" xmlns:xs="http://www.w3.org/2001/XMLSchema" xmlns:p="http://schemas.microsoft.com/office/2006/metadata/properties" xmlns:ns2="f51a84ac-5ef7-4b0b-bd71-e269097bd152" xmlns:ns3="d1578f25-4d6e-4d4b-93b5-68c0610bc2f6" targetNamespace="http://schemas.microsoft.com/office/2006/metadata/properties" ma:root="true" ma:fieldsID="1f78e506478e432b77851df7de98006d" ns2:_="" ns3:_="">
    <xsd:import namespace="f51a84ac-5ef7-4b0b-bd71-e269097bd152"/>
    <xsd:import namespace="d1578f25-4d6e-4d4b-93b5-68c0610bc2f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1a84ac-5ef7-4b0b-bd71-e269097bd1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1578f25-4d6e-4d4b-93b5-68c0610bc2f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c09e931-96c1-4ec4-9308-05dd5fca9439}" ma:internalName="TaxCatchAll" ma:showField="CatchAllData" ma:web="d1578f25-4d6e-4d4b-93b5-68c0610bc2f6">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1578f25-4d6e-4d4b-93b5-68c0610bc2f6" xsi:nil="true"/>
    <lcf76f155ced4ddcb4097134ff3c332f xmlns="f51a84ac-5ef7-4b0b-bd71-e269097bd152">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2B91A9-279C-4DD3-80C7-D94C9D25F5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1a84ac-5ef7-4b0b-bd71-e269097bd152"/>
    <ds:schemaRef ds:uri="d1578f25-4d6e-4d4b-93b5-68c0610bc2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12B3C52-C4E5-4003-8240-632FDE102EAB}">
  <ds:schemaRefs>
    <ds:schemaRef ds:uri="http://schemas.microsoft.com/office/2006/metadata/properties"/>
    <ds:schemaRef ds:uri="http://www.w3.org/XML/1998/namespace"/>
    <ds:schemaRef ds:uri="http://purl.org/dc/dcmitype/"/>
    <ds:schemaRef ds:uri="http://purl.org/dc/elements/1.1/"/>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d1578f25-4d6e-4d4b-93b5-68c0610bc2f6"/>
    <ds:schemaRef ds:uri="f51a84ac-5ef7-4b0b-bd71-e269097bd152"/>
  </ds:schemaRefs>
</ds:datastoreItem>
</file>

<file path=customXml/itemProps3.xml><?xml version="1.0" encoding="utf-8"?>
<ds:datastoreItem xmlns:ds="http://schemas.openxmlformats.org/officeDocument/2006/customXml" ds:itemID="{B7B6D4F5-ECA0-4A22-A4DD-3335756FD664}">
  <ds:schemaRefs>
    <ds:schemaRef ds:uri="http://schemas.microsoft.com/sharepoint/v3/contenttype/form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NHSD-Refresh-Theme-NOV1120B</Template>
  <TotalTime>0</TotalTime>
  <Words>3280</Words>
  <Application>Microsoft Office PowerPoint</Application>
  <PresentationFormat>Widescreen</PresentationFormat>
  <Paragraphs>224</Paragraphs>
  <Slides>37</Slides>
  <Notes>11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37</vt:i4>
      </vt:variant>
    </vt:vector>
  </HeadingPairs>
  <TitlesOfParts>
    <vt:vector size="49" baseType="lpstr">
      <vt:lpstr>-apple-system</vt:lpstr>
      <vt:lpstr>Aptos</vt:lpstr>
      <vt:lpstr>Arial</vt:lpstr>
      <vt:lpstr>Arial Rounded MT Bold</vt:lpstr>
      <vt:lpstr>Calibri</vt:lpstr>
      <vt:lpstr>inherit</vt:lpstr>
      <vt:lpstr>interfaceregular</vt:lpstr>
      <vt:lpstr>open sans</vt:lpstr>
      <vt:lpstr>Segoe UI</vt:lpstr>
      <vt:lpstr>Symbol</vt:lpstr>
      <vt:lpstr>Wingdings</vt:lpstr>
      <vt:lpstr>NHSD-Refresh-Theme-NOV1120B</vt:lpstr>
      <vt:lpstr>PowerPoint Presentation</vt:lpstr>
      <vt:lpstr>PowerPoint Presentation</vt:lpstr>
      <vt:lpstr>PowerPoint Presentation</vt:lpstr>
      <vt:lpstr>Decision making - young people with additional needs</vt:lpstr>
      <vt:lpstr>PowerPoint Presentation</vt:lpstr>
      <vt:lpstr>Introduction</vt:lpstr>
      <vt:lpstr>Making choices and decision making</vt:lpstr>
      <vt:lpstr>The concept of autonomy is arguably the central principle in healthcare ethics </vt:lpstr>
      <vt:lpstr>Myth-Busting: Next of Kin</vt:lpstr>
      <vt:lpstr>Making choices and decision making</vt:lpstr>
      <vt:lpstr>Scope of Parental Responsibly (PR) – what is it?</vt:lpstr>
      <vt:lpstr>Limits and limitations to Parental Responsibility</vt:lpstr>
      <vt:lpstr>PowerPoint Presentation</vt:lpstr>
      <vt:lpstr>Gillick Competence: how is this established?</vt:lpstr>
      <vt:lpstr>Making choices; making decisions</vt:lpstr>
      <vt:lpstr>The Five Principles of the Mental Capacity Act 2005</vt:lpstr>
      <vt:lpstr>Who is the Best Interest Decision Maker?</vt:lpstr>
      <vt:lpstr>Best Interest Check List – professionals should</vt:lpstr>
      <vt:lpstr>PowerPoint Presentation</vt:lpstr>
      <vt:lpstr>Developing decision making ability</vt:lpstr>
      <vt:lpstr>Developing decision making ability – Cont.</vt:lpstr>
      <vt:lpstr>Discussions with professionals</vt:lpstr>
      <vt:lpstr>PowerPoint Presentation</vt:lpstr>
      <vt:lpstr>PowerPoint Presentation</vt:lpstr>
      <vt:lpstr>PowerPoint Presentation</vt:lpstr>
      <vt:lpstr>PowerPoint Presentation</vt:lpstr>
      <vt:lpstr>Take Away Messages </vt:lpstr>
      <vt:lpstr>PowerPoint Presentation</vt:lpstr>
      <vt:lpstr>In Summary</vt:lpstr>
      <vt:lpstr>Resources</vt:lpstr>
      <vt:lpstr>The Mental Capacity Act (2005) – more detail</vt:lpstr>
      <vt:lpstr>PowerPoint Presentation</vt:lpstr>
      <vt:lpstr>PowerPoint Presentation</vt:lpstr>
      <vt:lpstr>Making choices; making decisions; consent</vt:lpstr>
      <vt:lpstr>Full page image slide</vt:lpstr>
      <vt:lpstr>End slide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dc:title>
  <dc:creator>Gregory Wye</dc:creator>
  <cp:lastModifiedBy>Comms SSIF</cp:lastModifiedBy>
  <cp:revision>69</cp:revision>
  <dcterms:created xsi:type="dcterms:W3CDTF">2020-11-30T10:49:03Z</dcterms:created>
  <dcterms:modified xsi:type="dcterms:W3CDTF">2025-11-13T19:11:48Z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0x010100D58DAB8732D9F3418856D0D9676F2821</vt:lpwstr>
  </property>
  <property fmtid="{D5CDD505-2E9C-101B-9397-08002B2CF9AE}" pid="3" name="_dlc_DocIdItemGuid">
    <vt:lpwstr>56579ddb-1cdf-4035-9a3d-2da04fab6c26</vt:lpwstr>
  </property>
  <property fmtid="{D5CDD505-2E9C-101B-9397-08002B2CF9AE}" pid="4" name="MediaServiceImageTags">
    <vt:lpwstr/>
  </property>
</Properties>
</file>