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6858000" cx="12192000"/>
  <p:notesSz cx="6858000" cy="9144000"/>
  <p:embeddedFontLst>
    <p:embeddedFont>
      <p:font typeface="Roboto Black"/>
      <p:bold r:id="rId48"/>
      <p:boldItalic r:id="rId49"/>
    </p:embeddedFont>
    <p:embeddedFont>
      <p:font typeface="Roboto"/>
      <p:regular r:id="rId50"/>
      <p:bold r:id="rId51"/>
      <p:italic r:id="rId52"/>
      <p:boldItalic r:id="rId53"/>
    </p:embeddedFont>
    <p:embeddedFont>
      <p:font typeface="Garamond"/>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58" roundtripDataSignature="AMtx7mgZQl22mBh/fW7kdRghKNQs3wwJ1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Kara Matsumoto"/>
  <p:cmAuthor clrIdx="1" id="1" initials="" lastIdx="1" name="Nick Mill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RobotoBlack-bold.fntdata"/><Relationship Id="rId47" Type="http://schemas.openxmlformats.org/officeDocument/2006/relationships/slide" Target="slides/slide41.xml"/><Relationship Id="rId49" Type="http://schemas.openxmlformats.org/officeDocument/2006/relationships/font" Target="fonts/RobotoBlack-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5.xml"/><Relationship Id="rId55" Type="http://schemas.openxmlformats.org/officeDocument/2006/relationships/font" Target="fonts/Garamond-bold.fntdata"/><Relationship Id="rId10" Type="http://schemas.openxmlformats.org/officeDocument/2006/relationships/slide" Target="slides/slide4.xml"/><Relationship Id="rId54" Type="http://schemas.openxmlformats.org/officeDocument/2006/relationships/font" Target="fonts/Garamond-regular.fntdata"/><Relationship Id="rId13" Type="http://schemas.openxmlformats.org/officeDocument/2006/relationships/slide" Target="slides/slide7.xml"/><Relationship Id="rId57" Type="http://schemas.openxmlformats.org/officeDocument/2006/relationships/font" Target="fonts/Garamond-boldItalic.fntdata"/><Relationship Id="rId12" Type="http://schemas.openxmlformats.org/officeDocument/2006/relationships/slide" Target="slides/slide6.xml"/><Relationship Id="rId56" Type="http://schemas.openxmlformats.org/officeDocument/2006/relationships/font" Target="fonts/Garamond-italic.fntdata"/><Relationship Id="rId15" Type="http://schemas.openxmlformats.org/officeDocument/2006/relationships/slide" Target="slides/slide9.xml"/><Relationship Id="rId14" Type="http://schemas.openxmlformats.org/officeDocument/2006/relationships/slide" Target="slides/slide8.xml"/><Relationship Id="rId58"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4-28T22:57:41.881">
    <p:pos x="261" y="373"/>
    <p:text>@nick@conservationlands.org I added some slides below to illustrate the points you're making here</p:text>
    <p:extLst>
      <p:ext uri="{C676402C-5697-4E1C-873F-D02D1690AC5C}">
        <p15:threadingInfo timeZoneBias="0"/>
      </p:ext>
      <p:ext uri="http://customooxmlschemas.google.com/">
        <go:slidesCustomData xmlns:go="http://customooxmlschemas.google.com/" commentPostId="AAAB5DZpjDc"/>
      </p:ext>
    </p:extLst>
  </p:cm>
  <p:cm authorId="1" idx="1" dt="2026-04-28T22:56:45.251">
    <p:pos x="261" y="373"/>
    <p:text>Thank you!! What do the orange/blue/green sections represent?</p:text>
    <p:extLst>
      <p:ext uri="{C676402C-5697-4E1C-873F-D02D1690AC5C}">
        <p15:threadingInfo timeZoneBias="0">
          <p15:parentCm authorId="0" idx="1"/>
        </p15:threadingInfo>
      </p:ext>
      <p:ext uri="http://customooxmlschemas.google.com/">
        <go:slidesCustomData xmlns:go="http://customooxmlschemas.google.com/" commentPostId="AAAB5DZpjDg"/>
      </p:ext>
    </p:extLst>
  </p:cm>
  <p:cm authorId="0" idx="2" dt="2026-04-28T22:57:41.881">
    <p:pos x="261" y="373"/>
    <p:text>Oh oops - I should've said! orange is all federal lands, blue is blm lands, and green is protected blm lands</p:text>
    <p:extLst>
      <p:ext uri="{C676402C-5697-4E1C-873F-D02D1690AC5C}">
        <p15:threadingInfo timeZoneBias="0">
          <p15:parentCm authorId="0" idx="1"/>
        </p15:threadingInfo>
      </p:ext>
      <p:ext uri="http://customooxmlschemas.google.com/">
        <go:slidesCustomData xmlns:go="http://customooxmlschemas.google.com/" commentPostId="AAAB5DZpjDk"/>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 name="Google Shape;7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da895785f1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da895785f1_0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g3da895785f1_0_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e06c82c664_1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e06c82c664_1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g3e06c82c664_1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e06c82c664_1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e06c82c664_1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3e06c82c664_1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e06c82c664_1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e06c82c664_1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g3e06c82c664_1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e06c82c664_1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e06c82c664_1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g3e06c82c664_1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e06c82c664_1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e06c82c664_1_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3e06c82c664_1_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e06c82c664_1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e06c82c664_1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3e06c82c664_1_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e06c82c664_1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e06c82c664_1_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g3e06c82c664_1_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e06c82c664_1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e06c82c664_1_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3e06c82c664_1_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e06c82c664_1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e06c82c664_1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3e06c82c664_1_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da895785f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7" name="Google Shape;77;g3da895785f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 name="Google Shape;78;g3da895785f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e06c82c664_1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e06c82c664_1_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g3e06c82c664_1_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e06c82c664_1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e06c82c664_1_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3e06c82c664_1_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da895785f1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da895785f1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kara begins</a:t>
            </a:r>
            <a:endParaRPr/>
          </a:p>
        </p:txBody>
      </p:sp>
      <p:sp>
        <p:nvSpPr>
          <p:cNvPr id="247" name="Google Shape;247;g3da895785f1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da895785f1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da895785f1_0_1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04800" lvl="0" marL="457200" rtl="0" algn="l">
              <a:lnSpc>
                <a:spcPct val="150000"/>
              </a:lnSpc>
              <a:spcBef>
                <a:spcPts val="900"/>
              </a:spcBef>
              <a:spcAft>
                <a:spcPts val="0"/>
              </a:spcAft>
              <a:buClr>
                <a:srgbClr val="0A0A0A"/>
              </a:buClr>
              <a:buSzPts val="1200"/>
              <a:buFont typeface="Roboto"/>
              <a:buChar char="●"/>
            </a:pPr>
            <a:r>
              <a:rPr lang="en-US">
                <a:solidFill>
                  <a:srgbClr val="0A0A0A"/>
                </a:solidFill>
                <a:highlight>
                  <a:srgbClr val="FFFFFF"/>
                </a:highlight>
                <a:latin typeface="Roboto"/>
                <a:ea typeface="Roboto"/>
                <a:cs typeface="Roboto"/>
                <a:sym typeface="Roboto"/>
              </a:rPr>
              <a:t>Decodification: Approximately 80% of DOI's prior NEPA regulations were rescinded from the Code of Federal Regulations (CFR) and moved into the non-codified Departmental Handbook. This allows DOI to update procedures more quickly without formal rulemaking.</a:t>
            </a:r>
            <a:endParaRPr>
              <a:solidFill>
                <a:srgbClr val="0A0A0A"/>
              </a:solidFill>
              <a:highlight>
                <a:srgbClr val="FFFFFF"/>
              </a:highlight>
              <a:latin typeface="Roboto"/>
              <a:ea typeface="Roboto"/>
              <a:cs typeface="Roboto"/>
              <a:sym typeface="Roboto"/>
            </a:endParaRPr>
          </a:p>
          <a:p>
            <a:pPr indent="-304800" lvl="0" marL="457200" rtl="0" algn="l">
              <a:lnSpc>
                <a:spcPct val="150000"/>
              </a:lnSpc>
              <a:spcBef>
                <a:spcPts val="0"/>
              </a:spcBef>
              <a:spcAft>
                <a:spcPts val="0"/>
              </a:spcAft>
              <a:buClr>
                <a:srgbClr val="0A0A0A"/>
              </a:buClr>
              <a:buSzPts val="1200"/>
              <a:buFont typeface="Roboto"/>
              <a:buChar char="●"/>
            </a:pPr>
            <a:r>
              <a:rPr lang="en-US">
                <a:solidFill>
                  <a:srgbClr val="0A0A0A"/>
                </a:solidFill>
                <a:highlight>
                  <a:srgbClr val="FFFFFF"/>
                </a:highlight>
                <a:latin typeface="Roboto"/>
                <a:ea typeface="Roboto"/>
                <a:cs typeface="Roboto"/>
                <a:sym typeface="Roboto"/>
              </a:rPr>
              <a:t>CEQ Independence: Following CEQ's January 2026 rescission of its own binding regulations, DOI now relies directly on the NEPA statute itself rather than supplemental CEQ rules.</a:t>
            </a:r>
            <a:endParaRPr>
              <a:solidFill>
                <a:srgbClr val="0A0A0A"/>
              </a:solidFill>
              <a:highlight>
                <a:srgbClr val="FFFFFF"/>
              </a:highlight>
              <a:latin typeface="Roboto"/>
              <a:ea typeface="Roboto"/>
              <a:cs typeface="Roboto"/>
              <a:sym typeface="Roboto"/>
            </a:endParaRPr>
          </a:p>
          <a:p>
            <a:pPr indent="-304800" lvl="0" marL="457200" rtl="0" algn="l">
              <a:lnSpc>
                <a:spcPct val="150000"/>
              </a:lnSpc>
              <a:spcBef>
                <a:spcPts val="0"/>
              </a:spcBef>
              <a:spcAft>
                <a:spcPts val="0"/>
              </a:spcAft>
              <a:buClr>
                <a:srgbClr val="0A0A0A"/>
              </a:buClr>
              <a:buSzPts val="1200"/>
              <a:buFont typeface="Roboto"/>
              <a:buChar char="●"/>
            </a:pPr>
            <a:r>
              <a:rPr lang="en-US">
                <a:solidFill>
                  <a:srgbClr val="0A0A0A"/>
                </a:solidFill>
                <a:highlight>
                  <a:srgbClr val="FFFFFF"/>
                </a:highlight>
                <a:latin typeface="Roboto"/>
                <a:ea typeface="Roboto"/>
                <a:cs typeface="Roboto"/>
                <a:sym typeface="Roboto"/>
              </a:rPr>
              <a:t>Narrowed Effects Analysis: The handbook moves away from analyzing "direct," "indirect," and "cumulative" effects. Instead, it focuses strictly on impacts with a "reasonably close causal relationship" to the proposed action, excluding effects outside an agency's regulatory authority.</a:t>
            </a:r>
            <a:endParaRPr>
              <a:solidFill>
                <a:srgbClr val="0A0A0A"/>
              </a:solidFill>
              <a:highlight>
                <a:srgbClr val="FFFFFF"/>
              </a:highlight>
              <a:latin typeface="Roboto"/>
              <a:ea typeface="Roboto"/>
              <a:cs typeface="Roboto"/>
              <a:sym typeface="Roboto"/>
            </a:endParaRPr>
          </a:p>
          <a:p>
            <a:pPr indent="-304800" lvl="0" marL="457200" rtl="0" algn="l">
              <a:lnSpc>
                <a:spcPct val="150000"/>
              </a:lnSpc>
              <a:spcBef>
                <a:spcPts val="0"/>
              </a:spcBef>
              <a:spcAft>
                <a:spcPts val="0"/>
              </a:spcAft>
              <a:buClr>
                <a:srgbClr val="0A0A0A"/>
              </a:buClr>
              <a:buSzPts val="1200"/>
              <a:buFont typeface="Roboto"/>
              <a:buChar char="●"/>
            </a:pPr>
            <a:r>
              <a:rPr lang="en-US">
                <a:solidFill>
                  <a:srgbClr val="0A0A0A"/>
                </a:solidFill>
                <a:highlight>
                  <a:srgbClr val="FFFFFF"/>
                </a:highlight>
                <a:latin typeface="Roboto"/>
                <a:ea typeface="Roboto"/>
                <a:cs typeface="Roboto"/>
                <a:sym typeface="Roboto"/>
              </a:rPr>
              <a:t>Mandatory Limits: It strictly enforces statutory deadlines (one year for EAs; two years for EISs) and page limits (generally 150 pages for EISs).</a:t>
            </a:r>
            <a:endParaRPr>
              <a:solidFill>
                <a:srgbClr val="0A0A0A"/>
              </a:solidFill>
              <a:highlight>
                <a:srgbClr val="FFFFFF"/>
              </a:highlight>
              <a:latin typeface="Roboto"/>
              <a:ea typeface="Roboto"/>
              <a:cs typeface="Roboto"/>
              <a:sym typeface="Roboto"/>
            </a:endParaRPr>
          </a:p>
          <a:p>
            <a:pPr indent="-304800" lvl="0" marL="457200" rtl="0" algn="l">
              <a:lnSpc>
                <a:spcPct val="150000"/>
              </a:lnSpc>
              <a:spcBef>
                <a:spcPts val="0"/>
              </a:spcBef>
              <a:spcAft>
                <a:spcPts val="0"/>
              </a:spcAft>
              <a:buClr>
                <a:srgbClr val="0A0A0A"/>
              </a:buClr>
              <a:buSzPts val="1200"/>
              <a:buFont typeface="Roboto"/>
              <a:buChar char="●"/>
            </a:pPr>
            <a:r>
              <a:rPr lang="en-US">
                <a:solidFill>
                  <a:srgbClr val="0A0A0A"/>
                </a:solidFill>
                <a:highlight>
                  <a:srgbClr val="FFFFFF"/>
                </a:highlight>
                <a:latin typeface="Roboto"/>
                <a:ea typeface="Roboto"/>
                <a:cs typeface="Roboto"/>
                <a:sym typeface="Roboto"/>
              </a:rPr>
              <a:t>Economic Weighing: Officials may now formally weigh economic effects (e.g., job creation, wages) against environmental impacts during decision-making.</a:t>
            </a:r>
            <a:endParaRPr>
              <a:solidFill>
                <a:srgbClr val="0A0A0A"/>
              </a:solidFill>
              <a:highlight>
                <a:srgbClr val="FFFFFF"/>
              </a:highlight>
              <a:latin typeface="Roboto"/>
              <a:ea typeface="Roboto"/>
              <a:cs typeface="Roboto"/>
              <a:sym typeface="Roboto"/>
            </a:endParaRPr>
          </a:p>
          <a:p>
            <a:pPr indent="-304800" lvl="0" marL="457200" rtl="0" algn="l">
              <a:lnSpc>
                <a:spcPct val="150000"/>
              </a:lnSpc>
              <a:spcBef>
                <a:spcPts val="0"/>
              </a:spcBef>
              <a:spcAft>
                <a:spcPts val="0"/>
              </a:spcAft>
              <a:buClr>
                <a:srgbClr val="0A0A0A"/>
              </a:buClr>
              <a:buSzPts val="1200"/>
              <a:buFont typeface="Roboto"/>
              <a:buChar char="●"/>
            </a:pPr>
            <a:r>
              <a:rPr lang="en-US">
                <a:solidFill>
                  <a:srgbClr val="0A0A0A"/>
                </a:solidFill>
                <a:highlight>
                  <a:srgbClr val="FFFFFF"/>
                </a:highlight>
                <a:latin typeface="Roboto"/>
                <a:ea typeface="Roboto"/>
                <a:cs typeface="Roboto"/>
                <a:sym typeface="Roboto"/>
              </a:rPr>
              <a:t>Removal of Climate/Justice Requirements: The requirement to identify an "environmentally preferred alternative" based on climate or environmental justice benefits has been eliminated.</a:t>
            </a:r>
            <a:endParaRPr>
              <a:solidFill>
                <a:srgbClr val="0A0A0A"/>
              </a:solidFill>
              <a:highlight>
                <a:srgbClr val="FFFFFF"/>
              </a:highlight>
              <a:latin typeface="Roboto"/>
              <a:ea typeface="Roboto"/>
              <a:cs typeface="Roboto"/>
              <a:sym typeface="Roboto"/>
            </a:endParaRPr>
          </a:p>
          <a:p>
            <a:pPr indent="-304800" lvl="0" marL="457200" rtl="0" algn="l">
              <a:lnSpc>
                <a:spcPct val="150000"/>
              </a:lnSpc>
              <a:spcBef>
                <a:spcPts val="0"/>
              </a:spcBef>
              <a:spcAft>
                <a:spcPts val="0"/>
              </a:spcAft>
              <a:buClr>
                <a:srgbClr val="0A0A0A"/>
              </a:buClr>
              <a:buSzPts val="1200"/>
              <a:buFont typeface="Roboto"/>
              <a:buChar char="●"/>
            </a:pPr>
            <a:r>
              <a:rPr lang="en-US">
                <a:solidFill>
                  <a:srgbClr val="0A0A0A"/>
                </a:solidFill>
                <a:highlight>
                  <a:srgbClr val="FFFFFF"/>
                </a:highlight>
                <a:latin typeface="Roboto"/>
                <a:ea typeface="Roboto"/>
                <a:cs typeface="Roboto"/>
                <a:sym typeface="Roboto"/>
              </a:rPr>
              <a:t>Reduced Public Comment: Mandatory public comment is now only required when a Notice of Intent is issued for an EIS. Comments on draft environmental documents or EAs are now at the discretion of the "responsible official".</a:t>
            </a:r>
            <a:endParaRPr>
              <a:solidFill>
                <a:srgbClr val="0A0A0A"/>
              </a:solidFill>
              <a:highlight>
                <a:srgbClr val="FFFFFF"/>
              </a:highlight>
              <a:latin typeface="Roboto"/>
              <a:ea typeface="Roboto"/>
              <a:cs typeface="Roboto"/>
              <a:sym typeface="Roboto"/>
            </a:endParaRPr>
          </a:p>
          <a:p>
            <a:pPr indent="-304800" lvl="0" marL="457200" rtl="0" algn="l">
              <a:lnSpc>
                <a:spcPct val="150000"/>
              </a:lnSpc>
              <a:spcBef>
                <a:spcPts val="0"/>
              </a:spcBef>
              <a:spcAft>
                <a:spcPts val="0"/>
              </a:spcAft>
              <a:buClr>
                <a:srgbClr val="0A0A0A"/>
              </a:buClr>
              <a:buSzPts val="1200"/>
              <a:buFont typeface="Roboto"/>
              <a:buChar char="●"/>
            </a:pPr>
            <a:r>
              <a:rPr lang="en-US">
                <a:solidFill>
                  <a:srgbClr val="0A0A0A"/>
                </a:solidFill>
                <a:highlight>
                  <a:srgbClr val="FFFFFF"/>
                </a:highlight>
                <a:latin typeface="Roboto"/>
                <a:ea typeface="Roboto"/>
                <a:cs typeface="Roboto"/>
                <a:sym typeface="Roboto"/>
              </a:rPr>
              <a:t>Expanded Categorical Exclusions (CXs): Agencies can now rely on other agencies' CX determinations for similar actions and combine multiple CXs to cover complex projects.</a:t>
            </a:r>
            <a:endParaRPr>
              <a:solidFill>
                <a:srgbClr val="0A0A0A"/>
              </a:solidFill>
              <a:highlight>
                <a:srgbClr val="FFFFFF"/>
              </a:highlight>
              <a:latin typeface="Roboto"/>
              <a:ea typeface="Roboto"/>
              <a:cs typeface="Roboto"/>
              <a:sym typeface="Roboto"/>
            </a:endParaRPr>
          </a:p>
          <a:p>
            <a:pPr indent="-304800" lvl="0" marL="457200" rtl="0" algn="l">
              <a:lnSpc>
                <a:spcPct val="150000"/>
              </a:lnSpc>
              <a:spcBef>
                <a:spcPts val="0"/>
              </a:spcBef>
              <a:spcAft>
                <a:spcPts val="0"/>
              </a:spcAft>
              <a:buClr>
                <a:srgbClr val="0A0A0A"/>
              </a:buClr>
              <a:buSzPts val="1200"/>
              <a:buFont typeface="Roboto"/>
              <a:buChar char="●"/>
            </a:pPr>
            <a:r>
              <a:rPr lang="en-US">
                <a:solidFill>
                  <a:srgbClr val="0A0A0A"/>
                </a:solidFill>
                <a:highlight>
                  <a:srgbClr val="FFFFFF"/>
                </a:highlight>
                <a:latin typeface="Roboto"/>
                <a:ea typeface="Roboto"/>
                <a:cs typeface="Roboto"/>
                <a:sym typeface="Roboto"/>
              </a:rPr>
              <a:t>Applicant-Prepared Documents: New procedures allow project sponsors or their contractors to prepare EISs and EAs under agency supervision to expedite timelines</a:t>
            </a:r>
            <a:endParaRPr>
              <a:solidFill>
                <a:srgbClr val="0A0A0A"/>
              </a:solidFill>
              <a:highlight>
                <a:srgbClr val="FFFFFF"/>
              </a:highlight>
              <a:latin typeface="Roboto"/>
              <a:ea typeface="Roboto"/>
              <a:cs typeface="Roboto"/>
              <a:sym typeface="Roboto"/>
            </a:endParaRPr>
          </a:p>
          <a:p>
            <a:pPr indent="0" lvl="0" marL="0" rtl="0" algn="l">
              <a:spcBef>
                <a:spcPts val="1200"/>
              </a:spcBef>
              <a:spcAft>
                <a:spcPts val="0"/>
              </a:spcAft>
              <a:buNone/>
            </a:pPr>
            <a:r>
              <a:t/>
            </a:r>
            <a:endParaRPr/>
          </a:p>
        </p:txBody>
      </p:sp>
      <p:sp>
        <p:nvSpPr>
          <p:cNvPr id="255" name="Google Shape;255;g3da895785f1_0_1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dacb76943c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dacb76943c_0_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g3dacb76943c_0_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da895785f1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da895785f1_0_1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g3da895785f1_0_10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da895785f1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da895785f1_0_1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3da895785f1_0_1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da895785f1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da895785f1_0_1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g3da895785f1_0_1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da895785f1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da895785f1_0_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g3da895785f1_0_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da895785f1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da895785f1_0_1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g3da895785f1_0_1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e06c82c664_1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 name="Google Shape;88;g3e06c82c664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da895785f1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da895785f1_0_1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g3da895785f1_0_18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da895785f1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da895785f1_0_1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g3da895785f1_0_1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da895785f1_0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da895785f1_0_1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g3da895785f1_0_1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da895785f1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da895785f1_0_2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g3da895785f1_0_2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da895785f1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da895785f1_0_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Jora- how many people are actively working on comment periods right now? project level. what RMPs do we have coming up?</a:t>
            </a:r>
            <a:endParaRPr/>
          </a:p>
        </p:txBody>
      </p:sp>
      <p:sp>
        <p:nvSpPr>
          <p:cNvPr id="393" name="Google Shape;393;g3da895785f1_0_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e06c82c66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e06c82c66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Jora- PLR conservation mandate. all the other laws and </a:t>
            </a:r>
            <a:r>
              <a:rPr lang="en-US"/>
              <a:t>policies</a:t>
            </a:r>
            <a:r>
              <a:rPr lang="en-US"/>
              <a:t> above are ways you can continue to apply the PLR</a:t>
            </a:r>
            <a:endParaRPr/>
          </a:p>
        </p:txBody>
      </p:sp>
      <p:sp>
        <p:nvSpPr>
          <p:cNvPr id="400" name="Google Shape;400;g3e06c82c66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e06c82c664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e06c82c664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Jora- Tribes can do both consultation and cooperating agency status, bolsters both.  </a:t>
            </a:r>
            <a:r>
              <a:rPr lang="en-US" sz="1100">
                <a:solidFill>
                  <a:srgbClr val="595959"/>
                </a:solidFill>
                <a:latin typeface="Arial"/>
                <a:ea typeface="Arial"/>
                <a:cs typeface="Arial"/>
                <a:sym typeface="Arial"/>
              </a:rPr>
              <a:t>cooperating agency status can be requested for EISs by Sovereign Nations, state agencies and counties. In states that have favorable administrations this can be a useful tool to influence selection of alternatives (sometimes even draft an alternative) and the record of the decision</a:t>
            </a:r>
            <a:endParaRPr sz="100"/>
          </a:p>
        </p:txBody>
      </p:sp>
      <p:sp>
        <p:nvSpPr>
          <p:cNvPr id="409" name="Google Shape;409;g3e06c82c664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e7f1a248d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e7f1a248d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g3e7f1a248d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e6ccc4bef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e6ccc4bef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example Mojave trails, berryessa, north fork for Umcomphadre. lean on your FGN community to share their alternative </a:t>
            </a:r>
            <a:endParaRPr/>
          </a:p>
        </p:txBody>
      </p:sp>
      <p:sp>
        <p:nvSpPr>
          <p:cNvPr id="427" name="Google Shape;427;g3e6ccc4bef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e06c82c664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3e06c82c664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Jora</a:t>
            </a:r>
            <a:endParaRPr/>
          </a:p>
        </p:txBody>
      </p:sp>
      <p:sp>
        <p:nvSpPr>
          <p:cNvPr id="435" name="Google Shape;435;g3e06c82c664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da895785f1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9" name="Google Shape;99;g3da895785f1_0_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nick starts with title, intros, overview then goes into presentation</a:t>
            </a:r>
            <a:endParaRPr/>
          </a:p>
        </p:txBody>
      </p:sp>
      <p:sp>
        <p:nvSpPr>
          <p:cNvPr id="100" name="Google Shape;100;g3da895785f1_0_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dc1bc8280c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dc1bc8280c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pages 18-26 have more details. we have hardcopies to take home</a:t>
            </a:r>
            <a:endParaRPr/>
          </a:p>
        </p:txBody>
      </p:sp>
      <p:sp>
        <p:nvSpPr>
          <p:cNvPr id="443" name="Google Shape;443;g3dc1bc8280c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e06c82c664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e06c82c664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all</a:t>
            </a:r>
            <a:endParaRPr/>
          </a:p>
        </p:txBody>
      </p:sp>
      <p:sp>
        <p:nvSpPr>
          <p:cNvPr id="451" name="Google Shape;451;g3e06c82c664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nick - talk about planning at a broad level, but there are different types of planning </a:t>
            </a:r>
            <a:endParaRPr/>
          </a:p>
        </p:txBody>
      </p:sp>
      <p:sp>
        <p:nvSpPr>
          <p:cNvPr id="106" name="Google Shape;10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da895785f1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da895785f1_0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444746"/>
                </a:solidFill>
                <a:latin typeface="Roboto"/>
                <a:ea typeface="Roboto"/>
                <a:cs typeface="Roboto"/>
                <a:sym typeface="Roboto"/>
              </a:rPr>
              <a:t>orange is all federal lands,</a:t>
            </a:r>
            <a:endParaRPr/>
          </a:p>
        </p:txBody>
      </p:sp>
      <p:sp>
        <p:nvSpPr>
          <p:cNvPr id="114" name="Google Shape;114;g3da895785f1_0_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da895785f1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da895785f1_0_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444746"/>
                </a:solidFill>
                <a:latin typeface="Roboto"/>
                <a:ea typeface="Roboto"/>
                <a:cs typeface="Roboto"/>
                <a:sym typeface="Roboto"/>
              </a:rPr>
              <a:t>blue is blm lands</a:t>
            </a:r>
            <a:endParaRPr/>
          </a:p>
        </p:txBody>
      </p:sp>
      <p:sp>
        <p:nvSpPr>
          <p:cNvPr id="121" name="Google Shape;121;g3da895785f1_0_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da895785f1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da895785f1_0_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444746"/>
                </a:solidFill>
                <a:latin typeface="Roboto"/>
                <a:ea typeface="Roboto"/>
                <a:cs typeface="Roboto"/>
                <a:sym typeface="Roboto"/>
              </a:rPr>
              <a:t>green is protected blm lands</a:t>
            </a:r>
            <a:endParaRPr/>
          </a:p>
        </p:txBody>
      </p:sp>
      <p:sp>
        <p:nvSpPr>
          <p:cNvPr id="128" name="Google Shape;128;g3da895785f1_0_8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e06c82c664_1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e06c82c664_1_1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3e06c82c664_1_1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4" name="Shape 14"/>
        <p:cNvGrpSpPr/>
        <p:nvPr/>
      </p:nvGrpSpPr>
      <p:grpSpPr>
        <a:xfrm>
          <a:off x="0" y="0"/>
          <a:ext cx="0" cy="0"/>
          <a:chOff x="0" y="0"/>
          <a:chExt cx="0" cy="0"/>
        </a:xfrm>
      </p:grpSpPr>
      <p:sp>
        <p:nvSpPr>
          <p:cNvPr id="15" name="Google Shape;15;g32585cb75a9_0_344"/>
          <p:cNvSpPr/>
          <p:nvPr>
            <p:ph idx="2" type="pic"/>
          </p:nvPr>
        </p:nvSpPr>
        <p:spPr>
          <a:xfrm>
            <a:off x="0" y="0"/>
            <a:ext cx="12192000" cy="6858000"/>
          </a:xfrm>
          <a:prstGeom prst="rect">
            <a:avLst/>
          </a:prstGeom>
          <a:noFill/>
          <a:ln>
            <a:noFill/>
          </a:ln>
        </p:spPr>
      </p:sp>
      <p:sp>
        <p:nvSpPr>
          <p:cNvPr id="16" name="Google Shape;16;g32585cb75a9_0_344"/>
          <p:cNvSpPr txBox="1"/>
          <p:nvPr>
            <p:ph type="ctrTitle"/>
          </p:nvPr>
        </p:nvSpPr>
        <p:spPr>
          <a:xfrm>
            <a:off x="1524000" y="2436529"/>
            <a:ext cx="9144000" cy="992400"/>
          </a:xfrm>
          <a:prstGeom prst="rect">
            <a:avLst/>
          </a:prstGeom>
          <a:noFill/>
          <a:ln>
            <a:noFill/>
          </a:ln>
        </p:spPr>
        <p:txBody>
          <a:bodyPr anchorCtr="0" anchor="b" bIns="45700" lIns="91425" spcFirstLastPara="1" rIns="91425" wrap="square" tIns="45700">
            <a:normAutofit/>
          </a:bodyPr>
          <a:lstStyle>
            <a:lvl1pPr lvl="0" marR="0" algn="ctr">
              <a:lnSpc>
                <a:spcPct val="90000"/>
              </a:lnSpc>
              <a:spcBef>
                <a:spcPts val="0"/>
              </a:spcBef>
              <a:spcAft>
                <a:spcPts val="0"/>
              </a:spcAft>
              <a:buClr>
                <a:srgbClr val="605E52"/>
              </a:buClr>
              <a:buSzPts val="6000"/>
              <a:buFont typeface="Roboto Black"/>
              <a:buNone/>
              <a:defRPr b="1" i="0" sz="6000" u="none" cap="none" strike="noStrike">
                <a:solidFill>
                  <a:srgbClr val="605E52"/>
                </a:solidFill>
                <a:latin typeface="Roboto Black"/>
                <a:ea typeface="Roboto Black"/>
                <a:cs typeface="Roboto Black"/>
                <a:sym typeface="Roboto Black"/>
              </a:defRPr>
            </a:lvl1pPr>
            <a:lvl2pPr lvl="1" algn="l">
              <a:lnSpc>
                <a:spcPct val="100000"/>
              </a:lnSpc>
              <a:spcBef>
                <a:spcPts val="0"/>
              </a:spcBef>
              <a:spcAft>
                <a:spcPts val="0"/>
              </a:spcAft>
              <a:buSzPts val="3700"/>
              <a:buNone/>
              <a:defRPr sz="1800"/>
            </a:lvl2pPr>
            <a:lvl3pPr lvl="2" algn="l">
              <a:lnSpc>
                <a:spcPct val="100000"/>
              </a:lnSpc>
              <a:spcBef>
                <a:spcPts val="0"/>
              </a:spcBef>
              <a:spcAft>
                <a:spcPts val="0"/>
              </a:spcAft>
              <a:buSzPts val="3700"/>
              <a:buNone/>
              <a:defRPr sz="1800"/>
            </a:lvl3pPr>
            <a:lvl4pPr lvl="3" algn="l">
              <a:lnSpc>
                <a:spcPct val="100000"/>
              </a:lnSpc>
              <a:spcBef>
                <a:spcPts val="0"/>
              </a:spcBef>
              <a:spcAft>
                <a:spcPts val="0"/>
              </a:spcAft>
              <a:buSzPts val="3700"/>
              <a:buNone/>
              <a:defRPr sz="1800"/>
            </a:lvl4pPr>
            <a:lvl5pPr lvl="4" algn="l">
              <a:lnSpc>
                <a:spcPct val="100000"/>
              </a:lnSpc>
              <a:spcBef>
                <a:spcPts val="0"/>
              </a:spcBef>
              <a:spcAft>
                <a:spcPts val="0"/>
              </a:spcAft>
              <a:buSzPts val="3700"/>
              <a:buNone/>
              <a:defRPr sz="1800"/>
            </a:lvl5pPr>
            <a:lvl6pPr lvl="5" algn="l">
              <a:lnSpc>
                <a:spcPct val="100000"/>
              </a:lnSpc>
              <a:spcBef>
                <a:spcPts val="0"/>
              </a:spcBef>
              <a:spcAft>
                <a:spcPts val="0"/>
              </a:spcAft>
              <a:buSzPts val="3700"/>
              <a:buNone/>
              <a:defRPr sz="1800"/>
            </a:lvl6pPr>
            <a:lvl7pPr lvl="6" algn="l">
              <a:lnSpc>
                <a:spcPct val="100000"/>
              </a:lnSpc>
              <a:spcBef>
                <a:spcPts val="0"/>
              </a:spcBef>
              <a:spcAft>
                <a:spcPts val="0"/>
              </a:spcAft>
              <a:buSzPts val="3700"/>
              <a:buNone/>
              <a:defRPr sz="1800"/>
            </a:lvl7pPr>
            <a:lvl8pPr lvl="7" algn="l">
              <a:lnSpc>
                <a:spcPct val="100000"/>
              </a:lnSpc>
              <a:spcBef>
                <a:spcPts val="0"/>
              </a:spcBef>
              <a:spcAft>
                <a:spcPts val="0"/>
              </a:spcAft>
              <a:buSzPts val="3700"/>
              <a:buNone/>
              <a:defRPr sz="1800"/>
            </a:lvl8pPr>
            <a:lvl9pPr lvl="8" algn="l">
              <a:lnSpc>
                <a:spcPct val="100000"/>
              </a:lnSpc>
              <a:spcBef>
                <a:spcPts val="0"/>
              </a:spcBef>
              <a:spcAft>
                <a:spcPts val="0"/>
              </a:spcAft>
              <a:buSzPts val="3700"/>
              <a:buNone/>
              <a:defRPr sz="1800"/>
            </a:lvl9pPr>
          </a:lstStyle>
          <a:p/>
        </p:txBody>
      </p:sp>
      <p:sp>
        <p:nvSpPr>
          <p:cNvPr id="17" name="Google Shape;17;g32585cb75a9_0_344"/>
          <p:cNvSpPr txBox="1"/>
          <p:nvPr>
            <p:ph idx="1" type="subTitle"/>
          </p:nvPr>
        </p:nvSpPr>
        <p:spPr>
          <a:xfrm>
            <a:off x="1524000" y="3525490"/>
            <a:ext cx="9144000" cy="1011300"/>
          </a:xfrm>
          <a:prstGeom prst="rect">
            <a:avLst/>
          </a:prstGeom>
          <a:noFill/>
          <a:ln>
            <a:noFill/>
          </a:ln>
        </p:spPr>
        <p:txBody>
          <a:bodyPr anchorCtr="0" anchor="t" bIns="45700" lIns="91425" spcFirstLastPara="1" rIns="91425" wrap="square" tIns="45700">
            <a:normAutofit/>
          </a:bodyPr>
          <a:lstStyle>
            <a:lvl1pPr lvl="0" marR="0" algn="ctr">
              <a:lnSpc>
                <a:spcPct val="90000"/>
              </a:lnSpc>
              <a:spcBef>
                <a:spcPts val="1000"/>
              </a:spcBef>
              <a:spcAft>
                <a:spcPts val="0"/>
              </a:spcAft>
              <a:buClr>
                <a:srgbClr val="5F5153"/>
              </a:buClr>
              <a:buSzPts val="2400"/>
              <a:buFont typeface="Arial"/>
              <a:buNone/>
              <a:defRPr b="0" i="0" sz="2400" u="none" cap="none" strike="noStrike">
                <a:solidFill>
                  <a:srgbClr val="5F5153"/>
                </a:solidFill>
                <a:latin typeface="Roboto"/>
                <a:ea typeface="Roboto"/>
                <a:cs typeface="Roboto"/>
                <a:sym typeface="Roboto"/>
              </a:defRPr>
            </a:lvl1pPr>
            <a:lvl2pPr lvl="1" marR="0" algn="ctr">
              <a:lnSpc>
                <a:spcPct val="90000"/>
              </a:lnSpc>
              <a:spcBef>
                <a:spcPts val="1600"/>
              </a:spcBef>
              <a:spcAft>
                <a:spcPts val="0"/>
              </a:spcAft>
              <a:buClr>
                <a:srgbClr val="5F5153"/>
              </a:buClr>
              <a:buSzPts val="2000"/>
              <a:buFont typeface="Arial"/>
              <a:buNone/>
              <a:defRPr b="0" i="0" sz="2000" u="none" cap="none" strike="noStrike">
                <a:solidFill>
                  <a:srgbClr val="5F5153"/>
                </a:solidFill>
                <a:latin typeface="Roboto"/>
                <a:ea typeface="Roboto"/>
                <a:cs typeface="Roboto"/>
                <a:sym typeface="Roboto"/>
              </a:defRPr>
            </a:lvl2pPr>
            <a:lvl3pPr lvl="2" marR="0" algn="ctr">
              <a:lnSpc>
                <a:spcPct val="90000"/>
              </a:lnSpc>
              <a:spcBef>
                <a:spcPts val="1600"/>
              </a:spcBef>
              <a:spcAft>
                <a:spcPts val="0"/>
              </a:spcAft>
              <a:buClr>
                <a:srgbClr val="5F5153"/>
              </a:buClr>
              <a:buSzPts val="1800"/>
              <a:buFont typeface="Arial"/>
              <a:buNone/>
              <a:defRPr b="0" i="0" sz="1800" u="none" cap="none" strike="noStrike">
                <a:solidFill>
                  <a:srgbClr val="5F5153"/>
                </a:solidFill>
                <a:latin typeface="Roboto"/>
                <a:ea typeface="Roboto"/>
                <a:cs typeface="Roboto"/>
                <a:sym typeface="Roboto"/>
              </a:defRPr>
            </a:lvl3pPr>
            <a:lvl4pPr lvl="3" marR="0" algn="ctr">
              <a:lnSpc>
                <a:spcPct val="90000"/>
              </a:lnSpc>
              <a:spcBef>
                <a:spcPts val="1600"/>
              </a:spcBef>
              <a:spcAft>
                <a:spcPts val="0"/>
              </a:spcAft>
              <a:buClr>
                <a:srgbClr val="5F5153"/>
              </a:buClr>
              <a:buSzPts val="1600"/>
              <a:buFont typeface="Arial"/>
              <a:buNone/>
              <a:defRPr b="0" i="0" sz="1600" u="none" cap="none" strike="noStrike">
                <a:solidFill>
                  <a:srgbClr val="5F5153"/>
                </a:solidFill>
                <a:latin typeface="Roboto"/>
                <a:ea typeface="Roboto"/>
                <a:cs typeface="Roboto"/>
                <a:sym typeface="Roboto"/>
              </a:defRPr>
            </a:lvl4pPr>
            <a:lvl5pPr lvl="4" marR="0" algn="ctr">
              <a:lnSpc>
                <a:spcPct val="90000"/>
              </a:lnSpc>
              <a:spcBef>
                <a:spcPts val="1600"/>
              </a:spcBef>
              <a:spcAft>
                <a:spcPts val="0"/>
              </a:spcAft>
              <a:buClr>
                <a:srgbClr val="5F5153"/>
              </a:buClr>
              <a:buSzPts val="1600"/>
              <a:buFont typeface="Arial"/>
              <a:buNone/>
              <a:defRPr b="0" i="0" sz="1600" u="none" cap="none" strike="noStrike">
                <a:solidFill>
                  <a:srgbClr val="5F5153"/>
                </a:solidFill>
                <a:latin typeface="Roboto"/>
                <a:ea typeface="Roboto"/>
                <a:cs typeface="Roboto"/>
                <a:sym typeface="Roboto"/>
              </a:defRPr>
            </a:lvl5pPr>
            <a:lvl6pPr lvl="5" marR="0" algn="ctr">
              <a:lnSpc>
                <a:spcPct val="90000"/>
              </a:lnSpc>
              <a:spcBef>
                <a:spcPts val="1600"/>
              </a:spcBef>
              <a:spcAft>
                <a:spcPts val="0"/>
              </a:spcAft>
              <a:buClr>
                <a:schemeClr val="dk1"/>
              </a:buClr>
              <a:buSzPts val="1600"/>
              <a:buFont typeface="Arial"/>
              <a:buNone/>
              <a:defRPr b="0" i="0" sz="1600" u="none" cap="none" strike="noStrike">
                <a:solidFill>
                  <a:schemeClr val="dk1"/>
                </a:solidFill>
                <a:latin typeface="Garamond"/>
                <a:ea typeface="Garamond"/>
                <a:cs typeface="Garamond"/>
                <a:sym typeface="Garamond"/>
              </a:defRPr>
            </a:lvl6pPr>
            <a:lvl7pPr lvl="6" marR="0" algn="ctr">
              <a:lnSpc>
                <a:spcPct val="90000"/>
              </a:lnSpc>
              <a:spcBef>
                <a:spcPts val="1600"/>
              </a:spcBef>
              <a:spcAft>
                <a:spcPts val="0"/>
              </a:spcAft>
              <a:buClr>
                <a:schemeClr val="dk1"/>
              </a:buClr>
              <a:buSzPts val="1600"/>
              <a:buFont typeface="Arial"/>
              <a:buNone/>
              <a:defRPr b="0" i="0" sz="1600" u="none" cap="none" strike="noStrike">
                <a:solidFill>
                  <a:schemeClr val="dk1"/>
                </a:solidFill>
                <a:latin typeface="Garamond"/>
                <a:ea typeface="Garamond"/>
                <a:cs typeface="Garamond"/>
                <a:sym typeface="Garamond"/>
              </a:defRPr>
            </a:lvl7pPr>
            <a:lvl8pPr lvl="7" marR="0" algn="ctr">
              <a:lnSpc>
                <a:spcPct val="90000"/>
              </a:lnSpc>
              <a:spcBef>
                <a:spcPts val="1600"/>
              </a:spcBef>
              <a:spcAft>
                <a:spcPts val="0"/>
              </a:spcAft>
              <a:buClr>
                <a:schemeClr val="dk1"/>
              </a:buClr>
              <a:buSzPts val="1600"/>
              <a:buFont typeface="Arial"/>
              <a:buNone/>
              <a:defRPr b="0" i="0" sz="1600" u="none" cap="none" strike="noStrike">
                <a:solidFill>
                  <a:schemeClr val="dk1"/>
                </a:solidFill>
                <a:latin typeface="Garamond"/>
                <a:ea typeface="Garamond"/>
                <a:cs typeface="Garamond"/>
                <a:sym typeface="Garamond"/>
              </a:defRPr>
            </a:lvl8pPr>
            <a:lvl9pPr lvl="8" marR="0" algn="ctr">
              <a:lnSpc>
                <a:spcPct val="90000"/>
              </a:lnSpc>
              <a:spcBef>
                <a:spcPts val="1600"/>
              </a:spcBef>
              <a:spcAft>
                <a:spcPts val="1600"/>
              </a:spcAft>
              <a:buClr>
                <a:schemeClr val="dk1"/>
              </a:buClr>
              <a:buSzPts val="1600"/>
              <a:buFont typeface="Arial"/>
              <a:buNone/>
              <a:defRPr b="0" i="0" sz="1600" u="none" cap="none" strike="noStrike">
                <a:solidFill>
                  <a:schemeClr val="dk1"/>
                </a:solidFill>
                <a:latin typeface="Garamond"/>
                <a:ea typeface="Garamond"/>
                <a:cs typeface="Garamond"/>
                <a:sym typeface="Garamond"/>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g32585cb75a9_0_326"/>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52" name="Google Shape;52;g32585cb75a9_0_32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 name="Shape 53"/>
        <p:cNvGrpSpPr/>
        <p:nvPr/>
      </p:nvGrpSpPr>
      <p:grpSpPr>
        <a:xfrm>
          <a:off x="0" y="0"/>
          <a:ext cx="0" cy="0"/>
          <a:chOff x="0" y="0"/>
          <a:chExt cx="0" cy="0"/>
        </a:xfrm>
      </p:grpSpPr>
      <p:sp>
        <p:nvSpPr>
          <p:cNvPr id="54" name="Google Shape;54;g32585cb75a9_0_32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g32585cb75a9_0_329"/>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56" name="Google Shape;56;g32585cb75a9_0_329"/>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g32585cb75a9_0_329"/>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58" name="Google Shape;58;g32585cb75a9_0_32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 name="Shape 59"/>
        <p:cNvGrpSpPr/>
        <p:nvPr/>
      </p:nvGrpSpPr>
      <p:grpSpPr>
        <a:xfrm>
          <a:off x="0" y="0"/>
          <a:ext cx="0" cy="0"/>
          <a:chOff x="0" y="0"/>
          <a:chExt cx="0" cy="0"/>
        </a:xfrm>
      </p:grpSpPr>
      <p:sp>
        <p:nvSpPr>
          <p:cNvPr id="60" name="Google Shape;60;g32585cb75a9_0_335"/>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61" name="Google Shape;61;g32585cb75a9_0_33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2" name="Shape 62"/>
        <p:cNvGrpSpPr/>
        <p:nvPr/>
      </p:nvGrpSpPr>
      <p:grpSpPr>
        <a:xfrm>
          <a:off x="0" y="0"/>
          <a:ext cx="0" cy="0"/>
          <a:chOff x="0" y="0"/>
          <a:chExt cx="0" cy="0"/>
        </a:xfrm>
      </p:grpSpPr>
      <p:sp>
        <p:nvSpPr>
          <p:cNvPr id="63" name="Google Shape;63;g32585cb75a9_0_338"/>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64" name="Google Shape;64;g32585cb75a9_0_338"/>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65" name="Google Shape;65;g32585cb75a9_0_33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g32585cb75a9_0_34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8" name="Shape 18"/>
        <p:cNvGrpSpPr/>
        <p:nvPr/>
      </p:nvGrpSpPr>
      <p:grpSpPr>
        <a:xfrm>
          <a:off x="0" y="0"/>
          <a:ext cx="0" cy="0"/>
          <a:chOff x="0" y="0"/>
          <a:chExt cx="0" cy="0"/>
        </a:xfrm>
      </p:grpSpPr>
      <p:sp>
        <p:nvSpPr>
          <p:cNvPr id="19" name="Google Shape;19;g32585cb75a9_0_348"/>
          <p:cNvSpPr/>
          <p:nvPr>
            <p:ph idx="2" type="pic"/>
          </p:nvPr>
        </p:nvSpPr>
        <p:spPr>
          <a:xfrm>
            <a:off x="0" y="0"/>
            <a:ext cx="12192000" cy="5648400"/>
          </a:xfrm>
          <a:prstGeom prst="rect">
            <a:avLst/>
          </a:prstGeom>
          <a:noFill/>
          <a:ln>
            <a:noFill/>
          </a:ln>
        </p:spPr>
      </p:sp>
      <p:sp>
        <p:nvSpPr>
          <p:cNvPr id="20" name="Google Shape;20;g32585cb75a9_0_34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1" name="Google Shape;21;g32585cb75a9_0_348"/>
          <p:cNvSpPr txBox="1"/>
          <p:nvPr>
            <p:ph idx="1" type="body"/>
          </p:nvPr>
        </p:nvSpPr>
        <p:spPr>
          <a:xfrm>
            <a:off x="838200" y="1825625"/>
            <a:ext cx="10515600" cy="374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1600"/>
              </a:spcBef>
              <a:spcAft>
                <a:spcPts val="0"/>
              </a:spcAft>
              <a:buClr>
                <a:schemeClr val="lt1"/>
              </a:buClr>
              <a:buSzPts val="1800"/>
              <a:buChar char="○"/>
              <a:defRPr/>
            </a:lvl2pPr>
            <a:lvl3pPr indent="-342900" lvl="2" marL="1371600" algn="l">
              <a:lnSpc>
                <a:spcPct val="90000"/>
              </a:lnSpc>
              <a:spcBef>
                <a:spcPts val="1600"/>
              </a:spcBef>
              <a:spcAft>
                <a:spcPts val="0"/>
              </a:spcAft>
              <a:buClr>
                <a:schemeClr val="lt1"/>
              </a:buClr>
              <a:buSzPts val="1800"/>
              <a:buChar char="■"/>
              <a:defRPr/>
            </a:lvl3pPr>
            <a:lvl4pPr indent="-342900" lvl="3" marL="1828800" algn="l">
              <a:lnSpc>
                <a:spcPct val="90000"/>
              </a:lnSpc>
              <a:spcBef>
                <a:spcPts val="1600"/>
              </a:spcBef>
              <a:spcAft>
                <a:spcPts val="0"/>
              </a:spcAft>
              <a:buClr>
                <a:schemeClr val="lt1"/>
              </a:buClr>
              <a:buSzPts val="1800"/>
              <a:buChar char="●"/>
              <a:defRPr/>
            </a:lvl4pPr>
            <a:lvl5pPr indent="-342900" lvl="4" marL="2286000" algn="l">
              <a:lnSpc>
                <a:spcPct val="90000"/>
              </a:lnSpc>
              <a:spcBef>
                <a:spcPts val="1600"/>
              </a:spcBef>
              <a:spcAft>
                <a:spcPts val="0"/>
              </a:spcAft>
              <a:buClr>
                <a:schemeClr val="lt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g32585cb75a9_0_352"/>
          <p:cNvSpPr/>
          <p:nvPr>
            <p:ph idx="2" type="pic"/>
          </p:nvPr>
        </p:nvSpPr>
        <p:spPr>
          <a:xfrm>
            <a:off x="0" y="0"/>
            <a:ext cx="12192000" cy="5648400"/>
          </a:xfrm>
          <a:prstGeom prst="rect">
            <a:avLst/>
          </a:prstGeom>
          <a:noFill/>
          <a:ln>
            <a:noFill/>
          </a:ln>
        </p:spPr>
      </p:sp>
      <p:sp>
        <p:nvSpPr>
          <p:cNvPr id="24" name="Google Shape;24;g32585cb75a9_0_35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5" name="Google Shape;25;g32585cb75a9_0_352"/>
          <p:cNvSpPr txBox="1"/>
          <p:nvPr>
            <p:ph idx="1" type="body"/>
          </p:nvPr>
        </p:nvSpPr>
        <p:spPr>
          <a:xfrm>
            <a:off x="838200" y="1825625"/>
            <a:ext cx="5181600" cy="3775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1600"/>
              </a:spcBef>
              <a:spcAft>
                <a:spcPts val="0"/>
              </a:spcAft>
              <a:buClr>
                <a:schemeClr val="lt1"/>
              </a:buClr>
              <a:buSzPts val="1800"/>
              <a:buChar char="○"/>
              <a:defRPr/>
            </a:lvl2pPr>
            <a:lvl3pPr indent="-342900" lvl="2" marL="1371600" algn="l">
              <a:lnSpc>
                <a:spcPct val="90000"/>
              </a:lnSpc>
              <a:spcBef>
                <a:spcPts val="1600"/>
              </a:spcBef>
              <a:spcAft>
                <a:spcPts val="0"/>
              </a:spcAft>
              <a:buClr>
                <a:schemeClr val="lt1"/>
              </a:buClr>
              <a:buSzPts val="1800"/>
              <a:buChar char="■"/>
              <a:defRPr/>
            </a:lvl3pPr>
            <a:lvl4pPr indent="-342900" lvl="3" marL="1828800" algn="l">
              <a:lnSpc>
                <a:spcPct val="90000"/>
              </a:lnSpc>
              <a:spcBef>
                <a:spcPts val="1600"/>
              </a:spcBef>
              <a:spcAft>
                <a:spcPts val="0"/>
              </a:spcAft>
              <a:buClr>
                <a:schemeClr val="lt1"/>
              </a:buClr>
              <a:buSzPts val="1800"/>
              <a:buChar char="●"/>
              <a:defRPr/>
            </a:lvl4pPr>
            <a:lvl5pPr indent="-342900" lvl="4" marL="2286000" algn="l">
              <a:lnSpc>
                <a:spcPct val="90000"/>
              </a:lnSpc>
              <a:spcBef>
                <a:spcPts val="1600"/>
              </a:spcBef>
              <a:spcAft>
                <a:spcPts val="0"/>
              </a:spcAft>
              <a:buClr>
                <a:schemeClr val="lt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26" name="Google Shape;26;g32585cb75a9_0_352"/>
          <p:cNvSpPr txBox="1"/>
          <p:nvPr>
            <p:ph idx="3" type="body"/>
          </p:nvPr>
        </p:nvSpPr>
        <p:spPr>
          <a:xfrm>
            <a:off x="6172200" y="1825625"/>
            <a:ext cx="5181600" cy="3782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1600"/>
              </a:spcBef>
              <a:spcAft>
                <a:spcPts val="0"/>
              </a:spcAft>
              <a:buClr>
                <a:schemeClr val="lt1"/>
              </a:buClr>
              <a:buSzPts val="1800"/>
              <a:buChar char="○"/>
              <a:defRPr/>
            </a:lvl2pPr>
            <a:lvl3pPr indent="-342900" lvl="2" marL="1371600" algn="l">
              <a:lnSpc>
                <a:spcPct val="90000"/>
              </a:lnSpc>
              <a:spcBef>
                <a:spcPts val="1600"/>
              </a:spcBef>
              <a:spcAft>
                <a:spcPts val="0"/>
              </a:spcAft>
              <a:buClr>
                <a:schemeClr val="lt1"/>
              </a:buClr>
              <a:buSzPts val="1800"/>
              <a:buChar char="■"/>
              <a:defRPr/>
            </a:lvl3pPr>
            <a:lvl4pPr indent="-342900" lvl="3" marL="1828800" algn="l">
              <a:lnSpc>
                <a:spcPct val="90000"/>
              </a:lnSpc>
              <a:spcBef>
                <a:spcPts val="1600"/>
              </a:spcBef>
              <a:spcAft>
                <a:spcPts val="0"/>
              </a:spcAft>
              <a:buClr>
                <a:schemeClr val="lt1"/>
              </a:buClr>
              <a:buSzPts val="1800"/>
              <a:buChar char="●"/>
              <a:defRPr/>
            </a:lvl4pPr>
            <a:lvl5pPr indent="-342900" lvl="4" marL="2286000" algn="l">
              <a:lnSpc>
                <a:spcPct val="90000"/>
              </a:lnSpc>
              <a:spcBef>
                <a:spcPts val="1600"/>
              </a:spcBef>
              <a:spcAft>
                <a:spcPts val="0"/>
              </a:spcAft>
              <a:buClr>
                <a:schemeClr val="lt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 name="Shape 27"/>
        <p:cNvGrpSpPr/>
        <p:nvPr/>
      </p:nvGrpSpPr>
      <p:grpSpPr>
        <a:xfrm>
          <a:off x="0" y="0"/>
          <a:ext cx="0" cy="0"/>
          <a:chOff x="0" y="0"/>
          <a:chExt cx="0" cy="0"/>
        </a:xfrm>
      </p:grpSpPr>
      <p:sp>
        <p:nvSpPr>
          <p:cNvPr id="28" name="Google Shape;28;g32585cb75a9_0_303"/>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29" name="Google Shape;29;g32585cb75a9_0_303"/>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30" name="Google Shape;30;g32585cb75a9_0_30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g32585cb75a9_0_307"/>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33" name="Google Shape;33;g32585cb75a9_0_30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 name="Shape 34"/>
        <p:cNvGrpSpPr/>
        <p:nvPr/>
      </p:nvGrpSpPr>
      <p:grpSpPr>
        <a:xfrm>
          <a:off x="0" y="0"/>
          <a:ext cx="0" cy="0"/>
          <a:chOff x="0" y="0"/>
          <a:chExt cx="0" cy="0"/>
        </a:xfrm>
      </p:grpSpPr>
      <p:sp>
        <p:nvSpPr>
          <p:cNvPr id="35" name="Google Shape;35;g32585cb75a9_0_31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6" name="Google Shape;36;g32585cb75a9_0_31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37" name="Google Shape;37;g32585cb75a9_0_31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 name="Shape 38"/>
        <p:cNvGrpSpPr/>
        <p:nvPr/>
      </p:nvGrpSpPr>
      <p:grpSpPr>
        <a:xfrm>
          <a:off x="0" y="0"/>
          <a:ext cx="0" cy="0"/>
          <a:chOff x="0" y="0"/>
          <a:chExt cx="0" cy="0"/>
        </a:xfrm>
      </p:grpSpPr>
      <p:sp>
        <p:nvSpPr>
          <p:cNvPr id="39" name="Google Shape;39;g32585cb75a9_0_31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40" name="Google Shape;40;g32585cb75a9_0_314"/>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41" name="Google Shape;41;g32585cb75a9_0_314"/>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42" name="Google Shape;42;g32585cb75a9_0_31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g32585cb75a9_0_31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45" name="Google Shape;45;g32585cb75a9_0_31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6" name="Shape 46"/>
        <p:cNvGrpSpPr/>
        <p:nvPr/>
      </p:nvGrpSpPr>
      <p:grpSpPr>
        <a:xfrm>
          <a:off x="0" y="0"/>
          <a:ext cx="0" cy="0"/>
          <a:chOff x="0" y="0"/>
          <a:chExt cx="0" cy="0"/>
        </a:xfrm>
      </p:grpSpPr>
      <p:sp>
        <p:nvSpPr>
          <p:cNvPr id="47" name="Google Shape;47;g32585cb75a9_0_322"/>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48" name="Google Shape;48;g32585cb75a9_0_322"/>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49" name="Google Shape;49;g32585cb75a9_0_32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pic>
        <p:nvPicPr>
          <p:cNvPr id="10" name="Google Shape;10;g32585cb75a9_0_299" title="CLF Annual Presentation Template.png"/>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1" name="Google Shape;11;g32585cb75a9_0_29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2" name="Google Shape;12;g32585cb75a9_0_29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3" name="Google Shape;13;g32585cb75a9_0_29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0.png"/><Relationship Id="rId8"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1.jpg"/><Relationship Id="rId4" Type="http://schemas.openxmlformats.org/officeDocument/2006/relationships/image" Target="../media/image15.jpg"/><Relationship Id="rId5" Type="http://schemas.openxmlformats.org/officeDocument/2006/relationships/image" Target="../media/image2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8.gif"/><Relationship Id="rId4" Type="http://schemas.openxmlformats.org/officeDocument/2006/relationships/image" Target="../media/image5.gif"/><Relationship Id="rId5" Type="http://schemas.openxmlformats.org/officeDocument/2006/relationships/image" Target="../media/image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4.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0.png"/><Relationship Id="rId4" Type="http://schemas.openxmlformats.org/officeDocument/2006/relationships/image" Target="../media/image3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1.jpg"/><Relationship Id="rId4" Type="http://schemas.openxmlformats.org/officeDocument/2006/relationships/hyperlink" Target="mailto:kara@conservationlands.org" TargetMode="External"/><Relationship Id="rId5" Type="http://schemas.openxmlformats.org/officeDocument/2006/relationships/hyperlink" Target="mailto:nick@conservationlands.org" TargetMode="External"/><Relationship Id="rId6" Type="http://schemas.openxmlformats.org/officeDocument/2006/relationships/hyperlink" Target="mailto:jora@conservationlands.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comments" Target="../comments/commen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 title="AZ_SonoranDesert_NM_BobWick-BLM_R_140330_07.jpg"/>
          <p:cNvPicPr preferRelativeResize="0"/>
          <p:nvPr>
            <p:ph idx="2" type="pic"/>
          </p:nvPr>
        </p:nvPicPr>
        <p:blipFill rotWithShape="1">
          <a:blip r:embed="rId3">
            <a:alphaModFix/>
          </a:blip>
          <a:srcRect b="17239" l="1475" r="1475" t="0"/>
          <a:stretch/>
        </p:blipFill>
        <p:spPr>
          <a:xfrm>
            <a:off x="0" y="0"/>
            <a:ext cx="12192000" cy="5675575"/>
          </a:xfrm>
          <a:prstGeom prst="rect">
            <a:avLst/>
          </a:prstGeom>
          <a:noFill/>
          <a:ln>
            <a:noFill/>
          </a:ln>
        </p:spPr>
      </p:pic>
      <p:sp>
        <p:nvSpPr>
          <p:cNvPr id="73" name="Google Shape;73;p1"/>
          <p:cNvSpPr txBox="1"/>
          <p:nvPr>
            <p:ph type="ctrTitle"/>
          </p:nvPr>
        </p:nvSpPr>
        <p:spPr>
          <a:xfrm>
            <a:off x="1524000" y="2966297"/>
            <a:ext cx="9144000" cy="992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605E52"/>
              </a:buClr>
              <a:buSzPts val="5400"/>
              <a:buFont typeface="Roboto Black"/>
              <a:buNone/>
            </a:pPr>
            <a:r>
              <a:rPr lang="en-US" sz="6400">
                <a:solidFill>
                  <a:schemeClr val="lt1"/>
                </a:solidFill>
                <a:latin typeface="Arial"/>
                <a:ea typeface="Arial"/>
                <a:cs typeface="Arial"/>
                <a:sym typeface="Arial"/>
              </a:rPr>
              <a:t>Land Use Planning, Threats, and Looking Ahead</a:t>
            </a:r>
            <a:endParaRPr sz="6400">
              <a:solidFill>
                <a:schemeClr val="lt1"/>
              </a:solidFill>
              <a:latin typeface="Arial"/>
              <a:ea typeface="Arial"/>
              <a:cs typeface="Arial"/>
              <a:sym typeface="Arial"/>
            </a:endParaRPr>
          </a:p>
        </p:txBody>
      </p:sp>
      <p:sp>
        <p:nvSpPr>
          <p:cNvPr id="74" name="Google Shape;74;p1"/>
          <p:cNvSpPr txBox="1"/>
          <p:nvPr>
            <p:ph idx="1" type="subTitle"/>
          </p:nvPr>
        </p:nvSpPr>
        <p:spPr>
          <a:xfrm>
            <a:off x="1524000" y="4151965"/>
            <a:ext cx="9144000" cy="10113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lang="en-US" sz="2500">
                <a:solidFill>
                  <a:schemeClr val="lt1"/>
                </a:solidFill>
                <a:latin typeface="Arial"/>
                <a:ea typeface="Arial"/>
                <a:cs typeface="Arial"/>
                <a:sym typeface="Arial"/>
              </a:rPr>
              <a:t>Friends Summit | May 12, 2026 | Denver, Colorado</a:t>
            </a:r>
            <a:endParaRPr sz="2500">
              <a:solidFill>
                <a:schemeClr val="lt1"/>
              </a:solidFill>
              <a:latin typeface="Arial"/>
              <a:ea typeface="Arial"/>
              <a:cs typeface="Arial"/>
              <a:sym typeface="Arial"/>
            </a:endParaRPr>
          </a:p>
          <a:p>
            <a:pPr indent="0" lvl="0" marL="0" rtl="0" algn="ctr">
              <a:lnSpc>
                <a:spcPct val="115000"/>
              </a:lnSpc>
              <a:spcBef>
                <a:spcPts val="0"/>
              </a:spcBef>
              <a:spcAft>
                <a:spcPts val="0"/>
              </a:spcAft>
              <a:buNone/>
            </a:pPr>
            <a:r>
              <a:rPr lang="en-US" sz="2500">
                <a:solidFill>
                  <a:schemeClr val="lt1"/>
                </a:solidFill>
                <a:latin typeface="Arial"/>
                <a:ea typeface="Arial"/>
                <a:cs typeface="Arial"/>
                <a:sym typeface="Arial"/>
              </a:rPr>
              <a:t>Nick Mills, Kara Matsumoto, Jora Fogg</a:t>
            </a:r>
            <a:endParaRPr sz="3700">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g3da895785f1_0_64"/>
          <p:cNvPicPr preferRelativeResize="0"/>
          <p:nvPr/>
        </p:nvPicPr>
        <p:blipFill rotWithShape="1">
          <a:blip r:embed="rId3">
            <a:alphaModFix/>
          </a:blip>
          <a:srcRect b="13704" l="0" r="0" t="0"/>
          <a:stretch/>
        </p:blipFill>
        <p:spPr>
          <a:xfrm>
            <a:off x="1152375" y="249250"/>
            <a:ext cx="2337475" cy="2017174"/>
          </a:xfrm>
          <a:prstGeom prst="rect">
            <a:avLst/>
          </a:prstGeom>
          <a:noFill/>
          <a:ln>
            <a:noFill/>
          </a:ln>
        </p:spPr>
      </p:pic>
      <p:sp>
        <p:nvSpPr>
          <p:cNvPr id="144" name="Google Shape;144;g3da895785f1_0_64"/>
          <p:cNvSpPr txBox="1"/>
          <p:nvPr/>
        </p:nvSpPr>
        <p:spPr>
          <a:xfrm>
            <a:off x="0" y="5420550"/>
            <a:ext cx="7712700" cy="37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000000"/>
                </a:solidFill>
                <a:latin typeface="Roboto"/>
                <a:ea typeface="Roboto"/>
                <a:cs typeface="Roboto"/>
                <a:sym typeface="Roboto"/>
              </a:rPr>
              <a:t>Icons by </a:t>
            </a:r>
            <a:r>
              <a:rPr lang="en-US" sz="1000">
                <a:latin typeface="Roboto"/>
                <a:ea typeface="Roboto"/>
                <a:cs typeface="Roboto"/>
                <a:sym typeface="Roboto"/>
              </a:rPr>
              <a:t>SHAHAREA, Satawat Anukul, Yosua Bungaran, Narakom Chanchittakam, Sendiko Designs, ridhobadal</a:t>
            </a:r>
            <a:endParaRPr sz="1000">
              <a:solidFill>
                <a:srgbClr val="000000"/>
              </a:solidFill>
              <a:latin typeface="Roboto"/>
              <a:ea typeface="Roboto"/>
              <a:cs typeface="Roboto"/>
              <a:sym typeface="Roboto"/>
            </a:endParaRPr>
          </a:p>
        </p:txBody>
      </p:sp>
      <p:sp>
        <p:nvSpPr>
          <p:cNvPr id="145" name="Google Shape;145;g3da895785f1_0_64"/>
          <p:cNvSpPr txBox="1"/>
          <p:nvPr/>
        </p:nvSpPr>
        <p:spPr>
          <a:xfrm>
            <a:off x="1201800" y="2266425"/>
            <a:ext cx="22386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latin typeface="Roboto"/>
                <a:ea typeface="Roboto"/>
                <a:cs typeface="Roboto"/>
                <a:sym typeface="Roboto"/>
              </a:rPr>
              <a:t>Recreation</a:t>
            </a:r>
            <a:endParaRPr b="1" sz="2400">
              <a:solidFill>
                <a:srgbClr val="000000"/>
              </a:solidFill>
              <a:latin typeface="Roboto"/>
              <a:ea typeface="Roboto"/>
              <a:cs typeface="Roboto"/>
              <a:sym typeface="Roboto"/>
            </a:endParaRPr>
          </a:p>
        </p:txBody>
      </p:sp>
      <p:pic>
        <p:nvPicPr>
          <p:cNvPr id="146" name="Google Shape;146;g3da895785f1_0_64"/>
          <p:cNvPicPr preferRelativeResize="0"/>
          <p:nvPr/>
        </p:nvPicPr>
        <p:blipFill rotWithShape="1">
          <a:blip r:embed="rId4">
            <a:alphaModFix/>
          </a:blip>
          <a:srcRect b="13912" l="0" r="0" t="0"/>
          <a:stretch/>
        </p:blipFill>
        <p:spPr>
          <a:xfrm>
            <a:off x="4604475" y="249250"/>
            <a:ext cx="2238600" cy="1927109"/>
          </a:xfrm>
          <a:prstGeom prst="rect">
            <a:avLst/>
          </a:prstGeom>
          <a:noFill/>
          <a:ln>
            <a:noFill/>
          </a:ln>
        </p:spPr>
      </p:pic>
      <p:sp>
        <p:nvSpPr>
          <p:cNvPr id="147" name="Google Shape;147;g3da895785f1_0_64"/>
          <p:cNvSpPr txBox="1"/>
          <p:nvPr/>
        </p:nvSpPr>
        <p:spPr>
          <a:xfrm>
            <a:off x="4653900" y="2263950"/>
            <a:ext cx="22386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latin typeface="Roboto"/>
                <a:ea typeface="Roboto"/>
                <a:cs typeface="Roboto"/>
                <a:sym typeface="Roboto"/>
              </a:rPr>
              <a:t>Research</a:t>
            </a:r>
            <a:endParaRPr b="1" sz="2400">
              <a:solidFill>
                <a:srgbClr val="000000"/>
              </a:solidFill>
              <a:latin typeface="Roboto"/>
              <a:ea typeface="Roboto"/>
              <a:cs typeface="Roboto"/>
              <a:sym typeface="Roboto"/>
            </a:endParaRPr>
          </a:p>
        </p:txBody>
      </p:sp>
      <p:pic>
        <p:nvPicPr>
          <p:cNvPr id="148" name="Google Shape;148;g3da895785f1_0_64"/>
          <p:cNvPicPr preferRelativeResize="0"/>
          <p:nvPr/>
        </p:nvPicPr>
        <p:blipFill rotWithShape="1">
          <a:blip r:embed="rId5">
            <a:alphaModFix/>
          </a:blip>
          <a:srcRect b="13013" l="0" r="0" t="0"/>
          <a:stretch/>
        </p:blipFill>
        <p:spPr>
          <a:xfrm>
            <a:off x="7957700" y="138888"/>
            <a:ext cx="2337475" cy="2033164"/>
          </a:xfrm>
          <a:prstGeom prst="rect">
            <a:avLst/>
          </a:prstGeom>
          <a:noFill/>
          <a:ln>
            <a:noFill/>
          </a:ln>
        </p:spPr>
      </p:pic>
      <p:sp>
        <p:nvSpPr>
          <p:cNvPr id="149" name="Google Shape;149;g3da895785f1_0_64"/>
          <p:cNvSpPr txBox="1"/>
          <p:nvPr/>
        </p:nvSpPr>
        <p:spPr>
          <a:xfrm>
            <a:off x="8056575" y="2266425"/>
            <a:ext cx="22386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latin typeface="Roboto"/>
                <a:ea typeface="Roboto"/>
                <a:cs typeface="Roboto"/>
                <a:sym typeface="Roboto"/>
              </a:rPr>
              <a:t>Ecosystems</a:t>
            </a:r>
            <a:endParaRPr b="1" sz="2400">
              <a:solidFill>
                <a:srgbClr val="000000"/>
              </a:solidFill>
              <a:latin typeface="Roboto"/>
              <a:ea typeface="Roboto"/>
              <a:cs typeface="Roboto"/>
              <a:sym typeface="Roboto"/>
            </a:endParaRPr>
          </a:p>
        </p:txBody>
      </p:sp>
      <p:pic>
        <p:nvPicPr>
          <p:cNvPr id="150" name="Google Shape;150;g3da895785f1_0_64"/>
          <p:cNvPicPr preferRelativeResize="0"/>
          <p:nvPr/>
        </p:nvPicPr>
        <p:blipFill rotWithShape="1">
          <a:blip r:embed="rId6">
            <a:alphaModFix/>
          </a:blip>
          <a:srcRect b="13119" l="0" r="0" t="0"/>
          <a:stretch/>
        </p:blipFill>
        <p:spPr>
          <a:xfrm>
            <a:off x="1256525" y="2871063"/>
            <a:ext cx="2238600" cy="1944847"/>
          </a:xfrm>
          <a:prstGeom prst="rect">
            <a:avLst/>
          </a:prstGeom>
          <a:noFill/>
          <a:ln>
            <a:noFill/>
          </a:ln>
        </p:spPr>
      </p:pic>
      <p:sp>
        <p:nvSpPr>
          <p:cNvPr id="151" name="Google Shape;151;g3da895785f1_0_64"/>
          <p:cNvSpPr txBox="1"/>
          <p:nvPr/>
        </p:nvSpPr>
        <p:spPr>
          <a:xfrm>
            <a:off x="1256513" y="4865763"/>
            <a:ext cx="22386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latin typeface="Roboto"/>
                <a:ea typeface="Roboto"/>
                <a:cs typeface="Roboto"/>
                <a:sym typeface="Roboto"/>
              </a:rPr>
              <a:t>Mental Health</a:t>
            </a:r>
            <a:endParaRPr b="1" sz="2400">
              <a:solidFill>
                <a:srgbClr val="000000"/>
              </a:solidFill>
              <a:latin typeface="Roboto"/>
              <a:ea typeface="Roboto"/>
              <a:cs typeface="Roboto"/>
              <a:sym typeface="Roboto"/>
            </a:endParaRPr>
          </a:p>
        </p:txBody>
      </p:sp>
      <p:pic>
        <p:nvPicPr>
          <p:cNvPr id="152" name="Google Shape;152;g3da895785f1_0_64"/>
          <p:cNvPicPr preferRelativeResize="0"/>
          <p:nvPr/>
        </p:nvPicPr>
        <p:blipFill rotWithShape="1">
          <a:blip r:embed="rId7">
            <a:alphaModFix/>
          </a:blip>
          <a:srcRect b="13119" l="0" r="0" t="0"/>
          <a:stretch/>
        </p:blipFill>
        <p:spPr>
          <a:xfrm>
            <a:off x="7900613" y="2778513"/>
            <a:ext cx="2451661" cy="2129950"/>
          </a:xfrm>
          <a:prstGeom prst="rect">
            <a:avLst/>
          </a:prstGeom>
          <a:noFill/>
          <a:ln>
            <a:noFill/>
          </a:ln>
        </p:spPr>
      </p:pic>
      <p:sp>
        <p:nvSpPr>
          <p:cNvPr id="153" name="Google Shape;153;g3da895785f1_0_64"/>
          <p:cNvSpPr txBox="1"/>
          <p:nvPr/>
        </p:nvSpPr>
        <p:spPr>
          <a:xfrm>
            <a:off x="7555263" y="4865775"/>
            <a:ext cx="32412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latin typeface="Roboto"/>
                <a:ea typeface="Roboto"/>
                <a:cs typeface="Roboto"/>
                <a:sym typeface="Roboto"/>
              </a:rPr>
              <a:t>Extractive Industries</a:t>
            </a:r>
            <a:endParaRPr b="1" sz="2400">
              <a:solidFill>
                <a:srgbClr val="000000"/>
              </a:solidFill>
              <a:latin typeface="Roboto"/>
              <a:ea typeface="Roboto"/>
              <a:cs typeface="Roboto"/>
              <a:sym typeface="Roboto"/>
            </a:endParaRPr>
          </a:p>
        </p:txBody>
      </p:sp>
      <p:pic>
        <p:nvPicPr>
          <p:cNvPr id="154" name="Google Shape;154;g3da895785f1_0_64"/>
          <p:cNvPicPr preferRelativeResize="0"/>
          <p:nvPr/>
        </p:nvPicPr>
        <p:blipFill rotWithShape="1">
          <a:blip r:embed="rId8">
            <a:alphaModFix/>
          </a:blip>
          <a:srcRect b="15031" l="0" r="0" t="0"/>
          <a:stretch/>
        </p:blipFill>
        <p:spPr>
          <a:xfrm>
            <a:off x="4497950" y="2856450"/>
            <a:ext cx="2451650" cy="2083155"/>
          </a:xfrm>
          <a:prstGeom prst="rect">
            <a:avLst/>
          </a:prstGeom>
          <a:noFill/>
          <a:ln>
            <a:noFill/>
          </a:ln>
        </p:spPr>
      </p:pic>
      <p:sp>
        <p:nvSpPr>
          <p:cNvPr id="155" name="Google Shape;155;g3da895785f1_0_64"/>
          <p:cNvSpPr txBox="1"/>
          <p:nvPr/>
        </p:nvSpPr>
        <p:spPr>
          <a:xfrm>
            <a:off x="4103175" y="4865775"/>
            <a:ext cx="32412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latin typeface="Roboto"/>
                <a:ea typeface="Roboto"/>
                <a:cs typeface="Roboto"/>
                <a:sym typeface="Roboto"/>
              </a:rPr>
              <a:t>Cultural and Spiritual </a:t>
            </a:r>
            <a:endParaRPr b="1" sz="2400">
              <a:solidFill>
                <a:srgbClr val="000000"/>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3e06c82c664_1_14"/>
          <p:cNvSpPr txBox="1"/>
          <p:nvPr>
            <p:ph idx="4294967295" type="title"/>
          </p:nvPr>
        </p:nvSpPr>
        <p:spPr>
          <a:xfrm>
            <a:off x="838200" y="365125"/>
            <a:ext cx="10515600" cy="13257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latin typeface="Roboto"/>
                <a:ea typeface="Roboto"/>
                <a:cs typeface="Roboto"/>
                <a:sym typeface="Roboto"/>
              </a:rPr>
              <a:t>What is an RMP?</a:t>
            </a:r>
            <a:endParaRPr>
              <a:latin typeface="Roboto"/>
              <a:ea typeface="Roboto"/>
              <a:cs typeface="Roboto"/>
              <a:sym typeface="Roboto"/>
            </a:endParaRPr>
          </a:p>
        </p:txBody>
      </p:sp>
      <p:sp>
        <p:nvSpPr>
          <p:cNvPr id="162" name="Google Shape;162;g3e06c82c664_1_14"/>
          <p:cNvSpPr txBox="1"/>
          <p:nvPr>
            <p:ph idx="4294967295" type="body"/>
          </p:nvPr>
        </p:nvSpPr>
        <p:spPr>
          <a:xfrm>
            <a:off x="838200" y="1825625"/>
            <a:ext cx="4250700" cy="3744600"/>
          </a:xfrm>
          <a:prstGeom prst="rect">
            <a:avLst/>
          </a:prstGeom>
        </p:spPr>
        <p:txBody>
          <a:bodyPr anchorCtr="0" anchor="t" bIns="121900" lIns="121900" spcFirstLastPara="1" rIns="121900" wrap="square" tIns="121900">
            <a:normAutofit lnSpcReduction="20000"/>
          </a:bodyPr>
          <a:lstStyle/>
          <a:p>
            <a:pPr indent="0" lvl="0" marL="0" rtl="0" algn="l">
              <a:lnSpc>
                <a:spcPct val="115000"/>
              </a:lnSpc>
              <a:spcBef>
                <a:spcPts val="1200"/>
              </a:spcBef>
              <a:spcAft>
                <a:spcPts val="0"/>
              </a:spcAft>
              <a:buClr>
                <a:schemeClr val="dk1"/>
              </a:buClr>
              <a:buSzPts val="1100"/>
              <a:buFont typeface="Arial"/>
              <a:buNone/>
            </a:pPr>
            <a:r>
              <a:rPr lang="en-US" sz="1700">
                <a:solidFill>
                  <a:schemeClr val="dk1"/>
                </a:solidFill>
                <a:latin typeface="Roboto"/>
                <a:ea typeface="Roboto"/>
                <a:cs typeface="Roboto"/>
                <a:sym typeface="Roboto"/>
              </a:rPr>
              <a:t>Resource Management Plans (RMPs)</a:t>
            </a:r>
            <a:endParaRPr sz="1700">
              <a:solidFill>
                <a:schemeClr val="dk1"/>
              </a:solidFill>
              <a:latin typeface="Roboto"/>
              <a:ea typeface="Roboto"/>
              <a:cs typeface="Roboto"/>
              <a:sym typeface="Roboto"/>
            </a:endParaRPr>
          </a:p>
          <a:p>
            <a:pPr indent="-336550" lvl="0" marL="457200" rtl="0" algn="l">
              <a:lnSpc>
                <a:spcPct val="115000"/>
              </a:lnSpc>
              <a:spcBef>
                <a:spcPts val="1200"/>
              </a:spcBef>
              <a:spcAft>
                <a:spcPts val="0"/>
              </a:spcAft>
              <a:buClr>
                <a:schemeClr val="dk1"/>
              </a:buClr>
              <a:buSzPts val="1700"/>
              <a:buFont typeface="Roboto"/>
              <a:buChar char="●"/>
            </a:pPr>
            <a:r>
              <a:rPr lang="en-US" sz="1700">
                <a:solidFill>
                  <a:schemeClr val="dk1"/>
                </a:solidFill>
                <a:latin typeface="Roboto"/>
                <a:ea typeface="Roboto"/>
                <a:cs typeface="Roboto"/>
                <a:sym typeface="Roboto"/>
              </a:rPr>
              <a:t>BLM’s blueprint for land management</a:t>
            </a:r>
            <a:endParaRPr sz="1700">
              <a:solidFill>
                <a:schemeClr val="dk1"/>
              </a:solidFill>
              <a:latin typeface="Roboto"/>
              <a:ea typeface="Roboto"/>
              <a:cs typeface="Roboto"/>
              <a:sym typeface="Roboto"/>
            </a:endParaRPr>
          </a:p>
          <a:p>
            <a:pPr indent="-336550" lvl="0" marL="457200" rtl="0" algn="l">
              <a:lnSpc>
                <a:spcPct val="115000"/>
              </a:lnSpc>
              <a:spcBef>
                <a:spcPts val="0"/>
              </a:spcBef>
              <a:spcAft>
                <a:spcPts val="0"/>
              </a:spcAft>
              <a:buClr>
                <a:schemeClr val="dk1"/>
              </a:buClr>
              <a:buSzPts val="1700"/>
              <a:buFont typeface="Roboto"/>
              <a:buChar char="●"/>
            </a:pPr>
            <a:r>
              <a:rPr lang="en-US" sz="1700">
                <a:solidFill>
                  <a:schemeClr val="dk1"/>
                </a:solidFill>
                <a:latin typeface="Roboto"/>
                <a:ea typeface="Roboto"/>
                <a:cs typeface="Roboto"/>
                <a:sym typeface="Roboto"/>
              </a:rPr>
              <a:t>Required under Federal Land Policy and Management Act</a:t>
            </a:r>
            <a:endParaRPr sz="1700">
              <a:solidFill>
                <a:schemeClr val="dk1"/>
              </a:solidFill>
              <a:latin typeface="Roboto"/>
              <a:ea typeface="Roboto"/>
              <a:cs typeface="Roboto"/>
              <a:sym typeface="Roboto"/>
            </a:endParaRPr>
          </a:p>
          <a:p>
            <a:pPr indent="-336550" lvl="0" marL="457200" rtl="0" algn="l">
              <a:lnSpc>
                <a:spcPct val="115000"/>
              </a:lnSpc>
              <a:spcBef>
                <a:spcPts val="0"/>
              </a:spcBef>
              <a:spcAft>
                <a:spcPts val="0"/>
              </a:spcAft>
              <a:buClr>
                <a:schemeClr val="dk1"/>
              </a:buClr>
              <a:buSzPts val="1700"/>
              <a:buFont typeface="Roboto"/>
              <a:buChar char="●"/>
            </a:pPr>
            <a:r>
              <a:rPr lang="en-US" sz="1700">
                <a:solidFill>
                  <a:schemeClr val="dk1"/>
                </a:solidFill>
                <a:latin typeface="Roboto"/>
                <a:ea typeface="Roboto"/>
                <a:cs typeface="Roboto"/>
                <a:sym typeface="Roboto"/>
              </a:rPr>
              <a:t>Governs:</a:t>
            </a:r>
            <a:endParaRPr sz="1700">
              <a:solidFill>
                <a:schemeClr val="dk1"/>
              </a:solidFill>
              <a:latin typeface="Roboto"/>
              <a:ea typeface="Roboto"/>
              <a:cs typeface="Roboto"/>
              <a:sym typeface="Roboto"/>
            </a:endParaRPr>
          </a:p>
          <a:p>
            <a:pPr indent="-336550" lvl="1" marL="914400" rtl="0" algn="l">
              <a:lnSpc>
                <a:spcPct val="115000"/>
              </a:lnSpc>
              <a:spcBef>
                <a:spcPts val="0"/>
              </a:spcBef>
              <a:spcAft>
                <a:spcPts val="0"/>
              </a:spcAft>
              <a:buClr>
                <a:schemeClr val="dk1"/>
              </a:buClr>
              <a:buSzPts val="1700"/>
              <a:buFont typeface="Roboto"/>
              <a:buChar char="○"/>
            </a:pPr>
            <a:r>
              <a:rPr lang="en-US" sz="1700">
                <a:solidFill>
                  <a:schemeClr val="dk1"/>
                </a:solidFill>
                <a:latin typeface="Roboto"/>
                <a:ea typeface="Roboto"/>
                <a:cs typeface="Roboto"/>
                <a:sym typeface="Roboto"/>
              </a:rPr>
              <a:t>Allowed uses</a:t>
            </a:r>
            <a:endParaRPr sz="1700">
              <a:solidFill>
                <a:schemeClr val="dk1"/>
              </a:solidFill>
              <a:latin typeface="Roboto"/>
              <a:ea typeface="Roboto"/>
              <a:cs typeface="Roboto"/>
              <a:sym typeface="Roboto"/>
            </a:endParaRPr>
          </a:p>
          <a:p>
            <a:pPr indent="-336550" lvl="1" marL="914400" rtl="0" algn="l">
              <a:lnSpc>
                <a:spcPct val="115000"/>
              </a:lnSpc>
              <a:spcBef>
                <a:spcPts val="0"/>
              </a:spcBef>
              <a:spcAft>
                <a:spcPts val="0"/>
              </a:spcAft>
              <a:buClr>
                <a:schemeClr val="dk1"/>
              </a:buClr>
              <a:buSzPts val="1700"/>
              <a:buFont typeface="Roboto"/>
              <a:buChar char="○"/>
            </a:pPr>
            <a:r>
              <a:rPr lang="en-US" sz="1700">
                <a:solidFill>
                  <a:schemeClr val="dk1"/>
                </a:solidFill>
                <a:latin typeface="Roboto"/>
                <a:ea typeface="Roboto"/>
                <a:cs typeface="Roboto"/>
                <a:sym typeface="Roboto"/>
              </a:rPr>
              <a:t>Conservation designations</a:t>
            </a:r>
            <a:endParaRPr sz="1700">
              <a:solidFill>
                <a:schemeClr val="dk1"/>
              </a:solidFill>
              <a:latin typeface="Roboto"/>
              <a:ea typeface="Roboto"/>
              <a:cs typeface="Roboto"/>
              <a:sym typeface="Roboto"/>
            </a:endParaRPr>
          </a:p>
          <a:p>
            <a:pPr indent="-336550" lvl="1" marL="914400" rtl="0" algn="l">
              <a:lnSpc>
                <a:spcPct val="115000"/>
              </a:lnSpc>
              <a:spcBef>
                <a:spcPts val="0"/>
              </a:spcBef>
              <a:spcAft>
                <a:spcPts val="0"/>
              </a:spcAft>
              <a:buClr>
                <a:schemeClr val="dk1"/>
              </a:buClr>
              <a:buSzPts val="1700"/>
              <a:buFont typeface="Roboto"/>
              <a:buChar char="○"/>
            </a:pPr>
            <a:r>
              <a:rPr lang="en-US" sz="1700">
                <a:solidFill>
                  <a:schemeClr val="dk1"/>
                </a:solidFill>
                <a:latin typeface="Roboto"/>
                <a:ea typeface="Roboto"/>
                <a:cs typeface="Roboto"/>
                <a:sym typeface="Roboto"/>
              </a:rPr>
              <a:t>Future project decisions</a:t>
            </a:r>
            <a:endParaRPr sz="1700">
              <a:solidFill>
                <a:schemeClr val="dk1"/>
              </a:solidFill>
              <a:latin typeface="Roboto"/>
              <a:ea typeface="Roboto"/>
              <a:cs typeface="Roboto"/>
              <a:sym typeface="Roboto"/>
            </a:endParaRPr>
          </a:p>
          <a:p>
            <a:pPr indent="-336550" lvl="0" marL="457200" rtl="0" algn="l">
              <a:lnSpc>
                <a:spcPct val="115000"/>
              </a:lnSpc>
              <a:spcBef>
                <a:spcPts val="0"/>
              </a:spcBef>
              <a:spcAft>
                <a:spcPts val="0"/>
              </a:spcAft>
              <a:buClr>
                <a:schemeClr val="dk1"/>
              </a:buClr>
              <a:buSzPts val="1700"/>
              <a:buFont typeface="Roboto"/>
              <a:buChar char="●"/>
            </a:pPr>
            <a:r>
              <a:rPr lang="en-US" sz="1700">
                <a:solidFill>
                  <a:schemeClr val="dk1"/>
                </a:solidFill>
                <a:latin typeface="Roboto"/>
                <a:ea typeface="Roboto"/>
                <a:cs typeface="Roboto"/>
                <a:sym typeface="Roboto"/>
              </a:rPr>
              <a:t>All actions must be consistent with the RMP</a:t>
            </a:r>
            <a:endParaRPr sz="1700">
              <a:solidFill>
                <a:schemeClr val="dk1"/>
              </a:solidFill>
              <a:latin typeface="Roboto"/>
              <a:ea typeface="Roboto"/>
              <a:cs typeface="Roboto"/>
              <a:sym typeface="Roboto"/>
            </a:endParaRPr>
          </a:p>
          <a:p>
            <a:pPr indent="0" lvl="0" marL="0" rtl="0" algn="l">
              <a:spcBef>
                <a:spcPts val="1200"/>
              </a:spcBef>
              <a:spcAft>
                <a:spcPts val="0"/>
              </a:spcAft>
              <a:buNone/>
            </a:pPr>
            <a:r>
              <a:t/>
            </a:r>
            <a:endParaRPr sz="3000">
              <a:latin typeface="Roboto"/>
              <a:ea typeface="Roboto"/>
              <a:cs typeface="Roboto"/>
              <a:sym typeface="Roboto"/>
            </a:endParaRPr>
          </a:p>
        </p:txBody>
      </p:sp>
      <p:pic>
        <p:nvPicPr>
          <p:cNvPr id="163" name="Google Shape;163;g3e06c82c664_1_14" title="Screenshot 2026-04-23 at 10.26.31 AM.png"/>
          <p:cNvPicPr preferRelativeResize="0"/>
          <p:nvPr/>
        </p:nvPicPr>
        <p:blipFill>
          <a:blip r:embed="rId3">
            <a:alphaModFix/>
          </a:blip>
          <a:stretch>
            <a:fillRect/>
          </a:stretch>
        </p:blipFill>
        <p:spPr>
          <a:xfrm>
            <a:off x="5088851" y="795325"/>
            <a:ext cx="7002948" cy="4654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3e06c82c664_1_22"/>
          <p:cNvSpPr txBox="1"/>
          <p:nvPr>
            <p:ph idx="4294967295" type="title"/>
          </p:nvPr>
        </p:nvSpPr>
        <p:spPr>
          <a:xfrm>
            <a:off x="838200" y="365125"/>
            <a:ext cx="10515600" cy="13257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The Planning Process</a:t>
            </a:r>
            <a:endParaRPr/>
          </a:p>
        </p:txBody>
      </p:sp>
      <p:sp>
        <p:nvSpPr>
          <p:cNvPr id="170" name="Google Shape;170;g3e06c82c664_1_22"/>
          <p:cNvSpPr txBox="1"/>
          <p:nvPr>
            <p:ph idx="4294967295" type="body"/>
          </p:nvPr>
        </p:nvSpPr>
        <p:spPr>
          <a:xfrm>
            <a:off x="838200" y="1825625"/>
            <a:ext cx="10515600" cy="3744600"/>
          </a:xfrm>
          <a:prstGeom prst="rect">
            <a:avLst/>
          </a:prstGeom>
        </p:spPr>
        <p:txBody>
          <a:bodyPr anchorCtr="0" anchor="t" bIns="121900" lIns="121900" spcFirstLastPara="1" rIns="121900" wrap="square" tIns="121900">
            <a:normAutofit lnSpcReduction="10000"/>
          </a:bodyPr>
          <a:lstStyle/>
          <a:p>
            <a:pPr indent="0" lvl="0" marL="0" rtl="0" algn="l">
              <a:spcBef>
                <a:spcPts val="0"/>
              </a:spcBef>
              <a:spcAft>
                <a:spcPts val="0"/>
              </a:spcAft>
              <a:buNone/>
            </a:pPr>
            <a:r>
              <a:rPr lang="en-US"/>
              <a:t>BLM planning cycle:</a:t>
            </a:r>
            <a:endParaRPr/>
          </a:p>
          <a:p>
            <a:pPr indent="-381000" lvl="0" marL="457200" rtl="0" algn="l">
              <a:spcBef>
                <a:spcPts val="0"/>
              </a:spcBef>
              <a:spcAft>
                <a:spcPts val="0"/>
              </a:spcAft>
              <a:buSzPts val="2400"/>
              <a:buChar char="●"/>
            </a:pPr>
            <a:r>
              <a:rPr lang="en-US"/>
              <a:t>Scoping</a:t>
            </a:r>
            <a:endParaRPr/>
          </a:p>
          <a:p>
            <a:pPr indent="-381000" lvl="0" marL="457200" rtl="0" algn="l">
              <a:spcBef>
                <a:spcPts val="0"/>
              </a:spcBef>
              <a:spcAft>
                <a:spcPts val="0"/>
              </a:spcAft>
              <a:buSzPts val="2400"/>
              <a:buChar char="●"/>
            </a:pPr>
            <a:r>
              <a:rPr lang="en-US"/>
              <a:t>Data + inventory</a:t>
            </a:r>
            <a:endParaRPr/>
          </a:p>
          <a:p>
            <a:pPr indent="-381000" lvl="0" marL="457200" rtl="0" algn="l">
              <a:spcBef>
                <a:spcPts val="0"/>
              </a:spcBef>
              <a:spcAft>
                <a:spcPts val="0"/>
              </a:spcAft>
              <a:buSzPts val="2400"/>
              <a:buChar char="●"/>
            </a:pPr>
            <a:r>
              <a:rPr lang="en-US"/>
              <a:t>Alternatives</a:t>
            </a:r>
            <a:endParaRPr/>
          </a:p>
          <a:p>
            <a:pPr indent="-381000" lvl="0" marL="457200" rtl="0" algn="l">
              <a:spcBef>
                <a:spcPts val="0"/>
              </a:spcBef>
              <a:spcAft>
                <a:spcPts val="0"/>
              </a:spcAft>
              <a:buSzPts val="2400"/>
              <a:buChar char="●"/>
            </a:pPr>
            <a:r>
              <a:rPr lang="en-US"/>
              <a:t>Draft plan</a:t>
            </a:r>
            <a:endParaRPr/>
          </a:p>
          <a:p>
            <a:pPr indent="-381000" lvl="0" marL="457200" rtl="0" algn="l">
              <a:spcBef>
                <a:spcPts val="0"/>
              </a:spcBef>
              <a:spcAft>
                <a:spcPts val="0"/>
              </a:spcAft>
              <a:buSzPts val="2400"/>
              <a:buChar char="●"/>
            </a:pPr>
            <a:r>
              <a:rPr lang="en-US"/>
              <a:t>Final plan</a:t>
            </a:r>
            <a:endParaRPr/>
          </a:p>
          <a:p>
            <a:pPr indent="-381000" lvl="0" marL="457200" rtl="0" algn="l">
              <a:spcBef>
                <a:spcPts val="0"/>
              </a:spcBef>
              <a:spcAft>
                <a:spcPts val="0"/>
              </a:spcAft>
              <a:buSzPts val="2400"/>
              <a:buChar char="●"/>
            </a:pPr>
            <a:r>
              <a:rPr lang="en-US"/>
              <a:t>Implementation</a:t>
            </a:r>
            <a:endParaRPr/>
          </a:p>
          <a:p>
            <a:pPr indent="-381000" lvl="0" marL="457200" rtl="0" algn="l">
              <a:spcBef>
                <a:spcPts val="0"/>
              </a:spcBef>
              <a:spcAft>
                <a:spcPts val="0"/>
              </a:spcAft>
              <a:buSzPts val="2400"/>
              <a:buChar char="●"/>
            </a:pPr>
            <a:r>
              <a:rPr b="1" lang="en-US"/>
              <a:t>Public Input is built in throughout</a:t>
            </a:r>
            <a:endParaRPr b="1"/>
          </a:p>
          <a:p>
            <a:pPr indent="0" lvl="0" marL="0" rtl="0" algn="l">
              <a:spcBef>
                <a:spcPts val="0"/>
              </a:spcBef>
              <a:spcAft>
                <a:spcPts val="0"/>
              </a:spcAft>
              <a:buNone/>
            </a:pPr>
            <a:r>
              <a:t/>
            </a:r>
            <a:endParaRPr/>
          </a:p>
        </p:txBody>
      </p:sp>
      <p:pic>
        <p:nvPicPr>
          <p:cNvPr id="171" name="Google Shape;171;g3e06c82c664_1_22" title="Screenshot 2026-04-23 at 10.25.32 AM.png"/>
          <p:cNvPicPr preferRelativeResize="0"/>
          <p:nvPr/>
        </p:nvPicPr>
        <p:blipFill>
          <a:blip r:embed="rId3">
            <a:alphaModFix/>
          </a:blip>
          <a:stretch>
            <a:fillRect/>
          </a:stretch>
        </p:blipFill>
        <p:spPr>
          <a:xfrm>
            <a:off x="5801925" y="250851"/>
            <a:ext cx="5837398" cy="38821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3e06c82c664_1_30"/>
          <p:cNvSpPr txBox="1"/>
          <p:nvPr>
            <p:ph idx="4294967295" type="title"/>
          </p:nvPr>
        </p:nvSpPr>
        <p:spPr>
          <a:xfrm>
            <a:off x="415600" y="740800"/>
            <a:ext cx="3744000" cy="10077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Stage 1: Scoping</a:t>
            </a:r>
            <a:endParaRPr/>
          </a:p>
        </p:txBody>
      </p:sp>
      <p:sp>
        <p:nvSpPr>
          <p:cNvPr id="178" name="Google Shape;178;g3e06c82c664_1_30"/>
          <p:cNvSpPr txBox="1"/>
          <p:nvPr>
            <p:ph idx="4294967295" type="body"/>
          </p:nvPr>
        </p:nvSpPr>
        <p:spPr>
          <a:xfrm>
            <a:off x="415600" y="1852800"/>
            <a:ext cx="3744000" cy="4239300"/>
          </a:xfrm>
          <a:prstGeom prst="rect">
            <a:avLst/>
          </a:prstGeom>
        </p:spPr>
        <p:txBody>
          <a:bodyPr anchorCtr="0" anchor="t" bIns="121900" lIns="121900" spcFirstLastPara="1" rIns="121900" wrap="square" tIns="121900">
            <a:normAutofit/>
          </a:bodyPr>
          <a:lstStyle/>
          <a:p>
            <a:pPr indent="-361950" lvl="0" marL="457200" rtl="0" algn="l">
              <a:spcBef>
                <a:spcPts val="0"/>
              </a:spcBef>
              <a:spcAft>
                <a:spcPts val="0"/>
              </a:spcAft>
              <a:buSzPts val="2100"/>
              <a:buChar char="●"/>
            </a:pPr>
            <a:r>
              <a:rPr lang="en-US" sz="2100"/>
              <a:t>Issues identified</a:t>
            </a:r>
            <a:endParaRPr sz="2100"/>
          </a:p>
          <a:p>
            <a:pPr indent="-361950" lvl="0" marL="457200" rtl="0" algn="l">
              <a:spcBef>
                <a:spcPts val="0"/>
              </a:spcBef>
              <a:spcAft>
                <a:spcPts val="0"/>
              </a:spcAft>
              <a:buSzPts val="2100"/>
              <a:buChar char="●"/>
            </a:pPr>
            <a:r>
              <a:rPr lang="en-US" sz="2100"/>
              <a:t>Public submits concerns, data, and conservation proposals</a:t>
            </a:r>
            <a:endParaRPr sz="2100"/>
          </a:p>
          <a:p>
            <a:pPr indent="-361950" lvl="0" marL="457200" rtl="0" algn="l">
              <a:spcBef>
                <a:spcPts val="0"/>
              </a:spcBef>
              <a:spcAft>
                <a:spcPts val="0"/>
              </a:spcAft>
              <a:buSzPts val="2100"/>
              <a:buChar char="●"/>
            </a:pPr>
            <a:r>
              <a:rPr lang="en-US" sz="2100"/>
              <a:t>Important engagement moments include:</a:t>
            </a:r>
            <a:endParaRPr sz="2100"/>
          </a:p>
          <a:p>
            <a:pPr indent="-361950" lvl="1" marL="914400" rtl="0" algn="l">
              <a:spcBef>
                <a:spcPts val="0"/>
              </a:spcBef>
              <a:spcAft>
                <a:spcPts val="0"/>
              </a:spcAft>
              <a:buSzPts val="2100"/>
              <a:buChar char="○"/>
            </a:pPr>
            <a:r>
              <a:rPr lang="en-US" sz="2100"/>
              <a:t>ACECs, LWCs, and Alternatives</a:t>
            </a:r>
            <a:endParaRPr sz="2100"/>
          </a:p>
          <a:p>
            <a:pPr indent="0" lvl="0" marL="0" rtl="0" algn="l">
              <a:spcBef>
                <a:spcPts val="0"/>
              </a:spcBef>
              <a:spcAft>
                <a:spcPts val="0"/>
              </a:spcAft>
              <a:buNone/>
            </a:pPr>
            <a:r>
              <a:t/>
            </a:r>
            <a:endParaRPr sz="2100"/>
          </a:p>
        </p:txBody>
      </p:sp>
      <p:pic>
        <p:nvPicPr>
          <p:cNvPr id="179" name="Google Shape;179;g3e06c82c664_1_30" title="Screenshot 2026-04-23 at 10.24.34 AM.png"/>
          <p:cNvPicPr preferRelativeResize="0"/>
          <p:nvPr/>
        </p:nvPicPr>
        <p:blipFill>
          <a:blip r:embed="rId3">
            <a:alphaModFix/>
          </a:blip>
          <a:stretch>
            <a:fillRect/>
          </a:stretch>
        </p:blipFill>
        <p:spPr>
          <a:xfrm>
            <a:off x="5528175" y="921000"/>
            <a:ext cx="6336691" cy="2706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3e06c82c664_1_38"/>
          <p:cNvSpPr txBox="1"/>
          <p:nvPr>
            <p:ph idx="4294967295" type="title"/>
          </p:nvPr>
        </p:nvSpPr>
        <p:spPr>
          <a:xfrm>
            <a:off x="838200" y="365125"/>
            <a:ext cx="10515600" cy="13257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Stage 2: Data and Analysis</a:t>
            </a:r>
            <a:endParaRPr/>
          </a:p>
        </p:txBody>
      </p:sp>
      <p:sp>
        <p:nvSpPr>
          <p:cNvPr id="186" name="Google Shape;186;g3e06c82c664_1_38"/>
          <p:cNvSpPr txBox="1"/>
          <p:nvPr>
            <p:ph idx="4294967295" type="body"/>
          </p:nvPr>
        </p:nvSpPr>
        <p:spPr>
          <a:xfrm>
            <a:off x="838200" y="1690825"/>
            <a:ext cx="6796500" cy="37446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b="1" lang="en-US" sz="1600">
                <a:solidFill>
                  <a:schemeClr val="dk1"/>
                </a:solidFill>
              </a:rPr>
              <a:t>Identify priority resources + conflicts</a:t>
            </a:r>
            <a:endParaRPr b="1" sz="1600">
              <a:solidFill>
                <a:schemeClr val="dk1"/>
              </a:solidFill>
            </a:endParaRPr>
          </a:p>
          <a:p>
            <a:pPr indent="-330200" lvl="0" marL="457200" rtl="0" algn="l">
              <a:lnSpc>
                <a:spcPct val="115000"/>
              </a:lnSpc>
              <a:spcBef>
                <a:spcPts val="1200"/>
              </a:spcBef>
              <a:spcAft>
                <a:spcPts val="0"/>
              </a:spcAft>
              <a:buClr>
                <a:schemeClr val="dk1"/>
              </a:buClr>
              <a:buSzPts val="1600"/>
              <a:buChar char="●"/>
            </a:pPr>
            <a:r>
              <a:rPr lang="en-US" sz="1600">
                <a:solidFill>
                  <a:schemeClr val="dk1"/>
                </a:solidFill>
              </a:rPr>
              <a:t>Habitat, recreation, grazing, energy, cultural sites, wilderness characteristics</a:t>
            </a:r>
            <a:endParaRPr sz="1600">
              <a:solidFill>
                <a:schemeClr val="dk1"/>
              </a:solidFill>
            </a:endParaRPr>
          </a:p>
          <a:p>
            <a:pPr indent="0" lvl="0" marL="0" rtl="0" algn="l">
              <a:lnSpc>
                <a:spcPct val="115000"/>
              </a:lnSpc>
              <a:spcBef>
                <a:spcPts val="1200"/>
              </a:spcBef>
              <a:spcAft>
                <a:spcPts val="0"/>
              </a:spcAft>
              <a:buNone/>
            </a:pPr>
            <a:r>
              <a:rPr b="1" lang="en-US" sz="1600">
                <a:solidFill>
                  <a:schemeClr val="dk1"/>
                </a:solidFill>
              </a:rPr>
              <a:t>Inventory + evaluate Lands with Wilderness Characteristics (LWCs)</a:t>
            </a:r>
            <a:endParaRPr b="1" sz="1600">
              <a:solidFill>
                <a:schemeClr val="dk1"/>
              </a:solidFill>
            </a:endParaRPr>
          </a:p>
          <a:p>
            <a:pPr indent="-330200" lvl="0" marL="457200" rtl="0" algn="l">
              <a:lnSpc>
                <a:spcPct val="115000"/>
              </a:lnSpc>
              <a:spcBef>
                <a:spcPts val="1200"/>
              </a:spcBef>
              <a:spcAft>
                <a:spcPts val="0"/>
              </a:spcAft>
              <a:buClr>
                <a:schemeClr val="dk1"/>
              </a:buClr>
              <a:buSzPts val="1600"/>
              <a:buChar char="●"/>
            </a:pPr>
            <a:r>
              <a:rPr lang="en-US" sz="1600">
                <a:solidFill>
                  <a:schemeClr val="dk1"/>
                </a:solidFill>
              </a:rPr>
              <a:t>FLPMA requires BLM to maintain current inventory information</a:t>
            </a:r>
            <a:endParaRPr sz="1600">
              <a:solidFill>
                <a:schemeClr val="dk1"/>
              </a:solidFill>
            </a:endParaRPr>
          </a:p>
          <a:p>
            <a:pPr indent="0" lvl="0" marL="0" rtl="0" algn="l">
              <a:lnSpc>
                <a:spcPct val="115000"/>
              </a:lnSpc>
              <a:spcBef>
                <a:spcPts val="1200"/>
              </a:spcBef>
              <a:spcAft>
                <a:spcPts val="0"/>
              </a:spcAft>
              <a:buNone/>
            </a:pPr>
            <a:r>
              <a:rPr b="1" lang="en-US" sz="1600">
                <a:solidFill>
                  <a:schemeClr val="dk1"/>
                </a:solidFill>
              </a:rPr>
              <a:t>Analyze ACEC relevance + importance criteria</a:t>
            </a:r>
            <a:endParaRPr b="1" sz="1600">
              <a:solidFill>
                <a:schemeClr val="dk1"/>
              </a:solidFill>
            </a:endParaRPr>
          </a:p>
          <a:p>
            <a:pPr indent="-330200" lvl="0" marL="457200" rtl="0" algn="l">
              <a:lnSpc>
                <a:spcPct val="115000"/>
              </a:lnSpc>
              <a:spcBef>
                <a:spcPts val="1200"/>
              </a:spcBef>
              <a:spcAft>
                <a:spcPts val="0"/>
              </a:spcAft>
              <a:buClr>
                <a:schemeClr val="dk1"/>
              </a:buClr>
              <a:buSzPts val="1600"/>
              <a:buChar char="●"/>
            </a:pPr>
            <a:r>
              <a:rPr lang="en-US" sz="1600">
                <a:solidFill>
                  <a:schemeClr val="dk1"/>
                </a:solidFill>
              </a:rPr>
              <a:t>Special values: cultural, scenic, wildlife, ecological</a:t>
            </a:r>
            <a:endParaRPr sz="1600">
              <a:solidFill>
                <a:schemeClr val="dk1"/>
              </a:solidFill>
            </a:endParaRPr>
          </a:p>
          <a:p>
            <a:pPr indent="0" lvl="0" marL="0" rtl="0" algn="l">
              <a:spcBef>
                <a:spcPts val="1200"/>
              </a:spcBef>
              <a:spcAft>
                <a:spcPts val="0"/>
              </a:spcAft>
              <a:buNone/>
            </a:pPr>
            <a:r>
              <a:t/>
            </a:r>
            <a:endParaRPr sz="3000"/>
          </a:p>
        </p:txBody>
      </p:sp>
      <p:pic>
        <p:nvPicPr>
          <p:cNvPr id="187" name="Google Shape;187;g3e06c82c664_1_38" title="Screenshot 2026-04-23 at 10.17.29 AM.png"/>
          <p:cNvPicPr preferRelativeResize="0"/>
          <p:nvPr/>
        </p:nvPicPr>
        <p:blipFill>
          <a:blip r:embed="rId3">
            <a:alphaModFix/>
          </a:blip>
          <a:stretch>
            <a:fillRect/>
          </a:stretch>
        </p:blipFill>
        <p:spPr>
          <a:xfrm>
            <a:off x="8344325" y="215075"/>
            <a:ext cx="3479875" cy="5355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3e06c82c664_1_46"/>
          <p:cNvSpPr txBox="1"/>
          <p:nvPr>
            <p:ph idx="4294967295" type="title"/>
          </p:nvPr>
        </p:nvSpPr>
        <p:spPr>
          <a:xfrm>
            <a:off x="603500" y="169550"/>
            <a:ext cx="10515600" cy="13257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Stage 3: Alternatives</a:t>
            </a:r>
            <a:endParaRPr/>
          </a:p>
        </p:txBody>
      </p:sp>
      <p:sp>
        <p:nvSpPr>
          <p:cNvPr id="194" name="Google Shape;194;g3e06c82c664_1_46"/>
          <p:cNvSpPr txBox="1"/>
          <p:nvPr>
            <p:ph idx="4294967295" type="body"/>
          </p:nvPr>
        </p:nvSpPr>
        <p:spPr>
          <a:xfrm>
            <a:off x="225400" y="1690825"/>
            <a:ext cx="4924500" cy="3744600"/>
          </a:xfrm>
          <a:prstGeom prst="rect">
            <a:avLst/>
          </a:prstGeom>
        </p:spPr>
        <p:txBody>
          <a:bodyPr anchorCtr="0" anchor="t" bIns="121900" lIns="121900" spcFirstLastPara="1" rIns="121900" wrap="square" tIns="121900">
            <a:normAutofit lnSpcReduction="10000"/>
          </a:bodyPr>
          <a:lstStyle/>
          <a:p>
            <a:pPr indent="-355600" lvl="0" marL="457200" rtl="0" algn="l">
              <a:spcBef>
                <a:spcPts val="0"/>
              </a:spcBef>
              <a:spcAft>
                <a:spcPts val="0"/>
              </a:spcAft>
              <a:buSzPts val="2000"/>
              <a:buChar char="●"/>
            </a:pPr>
            <a:r>
              <a:rPr lang="en-US" sz="2600"/>
              <a:t>BLM develops </a:t>
            </a:r>
            <a:r>
              <a:rPr lang="en-US" sz="2600"/>
              <a:t>management</a:t>
            </a:r>
            <a:r>
              <a:rPr lang="en-US" sz="2600"/>
              <a:t> options</a:t>
            </a:r>
            <a:endParaRPr sz="2600"/>
          </a:p>
          <a:p>
            <a:pPr indent="-355600" lvl="0" marL="457200" rtl="0" algn="l">
              <a:spcBef>
                <a:spcPts val="0"/>
              </a:spcBef>
              <a:spcAft>
                <a:spcPts val="0"/>
              </a:spcAft>
              <a:buSzPts val="2000"/>
              <a:buChar char="●"/>
            </a:pPr>
            <a:r>
              <a:rPr lang="en-US" sz="2600"/>
              <a:t>Could include development heavy alternatives or conservation heavy alternatives</a:t>
            </a:r>
            <a:endParaRPr sz="2600"/>
          </a:p>
          <a:p>
            <a:pPr indent="-393700" lvl="0" marL="457200" rtl="0" algn="l">
              <a:spcBef>
                <a:spcPts val="0"/>
              </a:spcBef>
              <a:spcAft>
                <a:spcPts val="0"/>
              </a:spcAft>
              <a:buSzPts val="2600"/>
              <a:buChar char="●"/>
            </a:pPr>
            <a:r>
              <a:rPr lang="en-US" sz="2600"/>
              <a:t>ACECs, LWCs, and other designations can be </a:t>
            </a:r>
            <a:endParaRPr sz="2600"/>
          </a:p>
        </p:txBody>
      </p:sp>
      <p:pic>
        <p:nvPicPr>
          <p:cNvPr id="195" name="Google Shape;195;g3e06c82c664_1_46" title="Screenshot 2026-04-23 at 10.23.32 AM.png"/>
          <p:cNvPicPr preferRelativeResize="0"/>
          <p:nvPr/>
        </p:nvPicPr>
        <p:blipFill>
          <a:blip r:embed="rId3">
            <a:alphaModFix/>
          </a:blip>
          <a:stretch>
            <a:fillRect/>
          </a:stretch>
        </p:blipFill>
        <p:spPr>
          <a:xfrm>
            <a:off x="5645425" y="1134300"/>
            <a:ext cx="6395173" cy="42634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3e06c82c664_1_53"/>
          <p:cNvSpPr txBox="1"/>
          <p:nvPr>
            <p:ph type="title"/>
          </p:nvPr>
        </p:nvSpPr>
        <p:spPr>
          <a:xfrm>
            <a:off x="415600" y="5933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Stage 4: Draft RMP / EIS</a:t>
            </a:r>
            <a:endParaRPr/>
          </a:p>
        </p:txBody>
      </p:sp>
      <p:sp>
        <p:nvSpPr>
          <p:cNvPr id="202" name="Google Shape;202;g3e06c82c664_1_53"/>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2600"/>
              <a:t>Draft plan released</a:t>
            </a:r>
            <a:endParaRPr sz="2600"/>
          </a:p>
          <a:p>
            <a:pPr indent="-355600" lvl="0" marL="457200" rtl="0" algn="l">
              <a:spcBef>
                <a:spcPts val="0"/>
              </a:spcBef>
              <a:spcAft>
                <a:spcPts val="0"/>
              </a:spcAft>
              <a:buSzPts val="2000"/>
              <a:buChar char="●"/>
            </a:pPr>
            <a:r>
              <a:rPr lang="en-US" sz="2600"/>
              <a:t>Preferred alternative identified </a:t>
            </a:r>
            <a:endParaRPr sz="2600"/>
          </a:p>
          <a:p>
            <a:pPr indent="-355600" lvl="0" marL="457200" rtl="0" algn="l">
              <a:spcBef>
                <a:spcPts val="0"/>
              </a:spcBef>
              <a:spcAft>
                <a:spcPts val="0"/>
              </a:spcAft>
              <a:buSzPts val="2000"/>
              <a:buChar char="●"/>
            </a:pPr>
            <a:r>
              <a:rPr lang="en-US" sz="2600"/>
              <a:t>Public comment period - ideally 90 days, but we’ve seen shorter</a:t>
            </a:r>
            <a:endParaRPr sz="2600"/>
          </a:p>
          <a:p>
            <a:pPr indent="-355600" lvl="0" marL="457200" rtl="0" algn="l">
              <a:spcBef>
                <a:spcPts val="0"/>
              </a:spcBef>
              <a:spcAft>
                <a:spcPts val="0"/>
              </a:spcAft>
              <a:buSzPts val="2000"/>
              <a:buChar char="●"/>
            </a:pPr>
            <a:r>
              <a:rPr lang="en-US" sz="2600"/>
              <a:t>Major </a:t>
            </a:r>
            <a:r>
              <a:rPr lang="en-US" sz="2600"/>
              <a:t>opportunity</a:t>
            </a:r>
            <a:r>
              <a:rPr lang="en-US" sz="2600"/>
              <a:t> to </a:t>
            </a:r>
            <a:endParaRPr sz="2600"/>
          </a:p>
          <a:p>
            <a:pPr indent="-355600" lvl="1" marL="914400" rtl="0" algn="l">
              <a:spcBef>
                <a:spcPts val="0"/>
              </a:spcBef>
              <a:spcAft>
                <a:spcPts val="0"/>
              </a:spcAft>
              <a:buSzPts val="2000"/>
              <a:buChar char="○"/>
            </a:pPr>
            <a:r>
              <a:rPr lang="en-US" sz="2100"/>
              <a:t>Improve protections</a:t>
            </a:r>
            <a:endParaRPr sz="2100"/>
          </a:p>
          <a:p>
            <a:pPr indent="-355600" lvl="1" marL="914400" rtl="0" algn="l">
              <a:spcBef>
                <a:spcPts val="0"/>
              </a:spcBef>
              <a:spcAft>
                <a:spcPts val="0"/>
              </a:spcAft>
              <a:buSzPts val="2000"/>
              <a:buChar char="○"/>
            </a:pPr>
            <a:r>
              <a:rPr lang="en-US" sz="2100"/>
              <a:t>Identify legal flaws </a:t>
            </a:r>
            <a:endParaRPr sz="2100"/>
          </a:p>
        </p:txBody>
      </p:sp>
      <p:pic>
        <p:nvPicPr>
          <p:cNvPr id="203" name="Google Shape;203;g3e06c82c664_1_53" title="Screenshot 2026-04-23 at 10.22.39 AM.png"/>
          <p:cNvPicPr preferRelativeResize="0"/>
          <p:nvPr/>
        </p:nvPicPr>
        <p:blipFill>
          <a:blip r:embed="rId3">
            <a:alphaModFix/>
          </a:blip>
          <a:stretch>
            <a:fillRect/>
          </a:stretch>
        </p:blipFill>
        <p:spPr>
          <a:xfrm>
            <a:off x="5671500" y="1507650"/>
            <a:ext cx="6241123" cy="41407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3e06c82c664_1_60"/>
          <p:cNvSpPr txBox="1"/>
          <p:nvPr>
            <p:ph idx="4294967295" type="title"/>
          </p:nvPr>
        </p:nvSpPr>
        <p:spPr>
          <a:xfrm>
            <a:off x="838200" y="365125"/>
            <a:ext cx="10515600" cy="13257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Stage 5: Final Plan </a:t>
            </a:r>
            <a:endParaRPr/>
          </a:p>
        </p:txBody>
      </p:sp>
      <p:sp>
        <p:nvSpPr>
          <p:cNvPr id="210" name="Google Shape;210;g3e06c82c664_1_60"/>
          <p:cNvSpPr txBox="1"/>
          <p:nvPr>
            <p:ph idx="4294967295" type="body"/>
          </p:nvPr>
        </p:nvSpPr>
        <p:spPr>
          <a:xfrm>
            <a:off x="838200" y="1825625"/>
            <a:ext cx="10515600" cy="37446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Proposed RMP / Final EIS</a:t>
            </a:r>
            <a:endParaRPr/>
          </a:p>
          <a:p>
            <a:pPr indent="-381000" lvl="0" marL="457200" rtl="0" algn="l">
              <a:spcBef>
                <a:spcPts val="0"/>
              </a:spcBef>
              <a:spcAft>
                <a:spcPts val="0"/>
              </a:spcAft>
              <a:buSzPts val="2400"/>
              <a:buChar char="●"/>
            </a:pPr>
            <a:r>
              <a:rPr lang="en-US"/>
              <a:t>30-day protest period</a:t>
            </a:r>
            <a:endParaRPr/>
          </a:p>
          <a:p>
            <a:pPr indent="-381000" lvl="0" marL="457200" rtl="0" algn="l">
              <a:spcBef>
                <a:spcPts val="0"/>
              </a:spcBef>
              <a:spcAft>
                <a:spcPts val="0"/>
              </a:spcAft>
              <a:buSzPts val="2400"/>
              <a:buChar char="●"/>
            </a:pPr>
            <a:r>
              <a:rPr lang="en-US"/>
              <a:t>60-day governors review</a:t>
            </a:r>
            <a:endParaRPr/>
          </a:p>
          <a:p>
            <a:pPr indent="-381000" lvl="0" marL="457200" rtl="0" algn="l">
              <a:spcBef>
                <a:spcPts val="0"/>
              </a:spcBef>
              <a:spcAft>
                <a:spcPts val="0"/>
              </a:spcAft>
              <a:buSzPts val="2400"/>
              <a:buChar char="●"/>
            </a:pPr>
            <a:r>
              <a:rPr lang="en-US"/>
              <a:t>Last chance to challenge before decision</a:t>
            </a:r>
            <a:endParaRPr/>
          </a:p>
        </p:txBody>
      </p:sp>
      <p:pic>
        <p:nvPicPr>
          <p:cNvPr id="211" name="Google Shape;211;g3e06c82c664_1_60" title="Screenshot 2026-04-23 at 10.22.02 AM.png"/>
          <p:cNvPicPr preferRelativeResize="0"/>
          <p:nvPr/>
        </p:nvPicPr>
        <p:blipFill>
          <a:blip r:embed="rId3">
            <a:alphaModFix/>
          </a:blip>
          <a:stretch>
            <a:fillRect/>
          </a:stretch>
        </p:blipFill>
        <p:spPr>
          <a:xfrm>
            <a:off x="7499565" y="0"/>
            <a:ext cx="3775861" cy="56484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3e06c82c664_1_67"/>
          <p:cNvSpPr txBox="1"/>
          <p:nvPr>
            <p:ph idx="4294967295" type="title"/>
          </p:nvPr>
        </p:nvSpPr>
        <p:spPr>
          <a:xfrm>
            <a:off x="838200" y="0"/>
            <a:ext cx="10515600" cy="13257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Stage 6: Decision and Implementation</a:t>
            </a:r>
            <a:endParaRPr/>
          </a:p>
        </p:txBody>
      </p:sp>
      <p:sp>
        <p:nvSpPr>
          <p:cNvPr id="218" name="Google Shape;218;g3e06c82c664_1_67"/>
          <p:cNvSpPr txBox="1"/>
          <p:nvPr>
            <p:ph idx="4294967295" type="body"/>
          </p:nvPr>
        </p:nvSpPr>
        <p:spPr>
          <a:xfrm>
            <a:off x="838200" y="1415175"/>
            <a:ext cx="10515600" cy="3744600"/>
          </a:xfrm>
          <a:prstGeom prst="rect">
            <a:avLst/>
          </a:prstGeom>
        </p:spPr>
        <p:txBody>
          <a:bodyPr anchorCtr="0" anchor="t" bIns="121900" lIns="121900" spcFirstLastPara="1" rIns="121900" wrap="square" tIns="121900">
            <a:noAutofit/>
          </a:bodyPr>
          <a:lstStyle/>
          <a:p>
            <a:pPr indent="0" lvl="0" marL="0" rtl="0" algn="l">
              <a:lnSpc>
                <a:spcPct val="115000"/>
              </a:lnSpc>
              <a:spcBef>
                <a:spcPts val="1200"/>
              </a:spcBef>
              <a:spcAft>
                <a:spcPts val="0"/>
              </a:spcAft>
              <a:buNone/>
            </a:pPr>
            <a:r>
              <a:rPr b="1" lang="en-US" sz="1700">
                <a:solidFill>
                  <a:schemeClr val="dk1"/>
                </a:solidFill>
              </a:rPr>
              <a:t>Record of Decision (ROD)</a:t>
            </a:r>
            <a:endParaRPr b="1" sz="1700">
              <a:solidFill>
                <a:schemeClr val="dk1"/>
              </a:solidFill>
            </a:endParaRPr>
          </a:p>
          <a:p>
            <a:pPr indent="-336550" lvl="0" marL="457200" rtl="0" algn="l">
              <a:lnSpc>
                <a:spcPct val="115000"/>
              </a:lnSpc>
              <a:spcBef>
                <a:spcPts val="1200"/>
              </a:spcBef>
              <a:spcAft>
                <a:spcPts val="0"/>
              </a:spcAft>
              <a:buClr>
                <a:schemeClr val="dk1"/>
              </a:buClr>
              <a:buSzPts val="1700"/>
              <a:buChar char="●"/>
            </a:pPr>
            <a:r>
              <a:rPr lang="en-US" sz="1700">
                <a:solidFill>
                  <a:schemeClr val="dk1"/>
                </a:solidFill>
              </a:rPr>
              <a:t>Plan finalized</a:t>
            </a:r>
            <a:endParaRPr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US" sz="1700">
                <a:solidFill>
                  <a:schemeClr val="dk1"/>
                </a:solidFill>
              </a:rPr>
              <a:t>Becomes legally binding</a:t>
            </a:r>
            <a:endParaRPr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US" sz="1700">
                <a:solidFill>
                  <a:schemeClr val="dk1"/>
                </a:solidFill>
              </a:rPr>
              <a:t>Implementation begins</a:t>
            </a:r>
            <a:endParaRPr sz="1700">
              <a:solidFill>
                <a:schemeClr val="dk1"/>
              </a:solidFill>
            </a:endParaRPr>
          </a:p>
          <a:p>
            <a:pPr indent="0" lvl="0" marL="0" rtl="0" algn="l">
              <a:lnSpc>
                <a:spcPct val="115000"/>
              </a:lnSpc>
              <a:spcBef>
                <a:spcPts val="1200"/>
              </a:spcBef>
              <a:spcAft>
                <a:spcPts val="0"/>
              </a:spcAft>
              <a:buNone/>
            </a:pPr>
            <a:r>
              <a:rPr lang="en-US" sz="1700">
                <a:solidFill>
                  <a:schemeClr val="dk1"/>
                </a:solidFill>
              </a:rPr>
              <a:t>Then…</a:t>
            </a:r>
            <a:endParaRPr sz="1700">
              <a:solidFill>
                <a:schemeClr val="dk1"/>
              </a:solidFill>
            </a:endParaRPr>
          </a:p>
          <a:p>
            <a:pPr indent="-336550" lvl="0" marL="457200" rtl="0" algn="l">
              <a:lnSpc>
                <a:spcPct val="115000"/>
              </a:lnSpc>
              <a:spcBef>
                <a:spcPts val="1200"/>
              </a:spcBef>
              <a:spcAft>
                <a:spcPts val="0"/>
              </a:spcAft>
              <a:buClr>
                <a:schemeClr val="dk1"/>
              </a:buClr>
              <a:buSzPts val="1700"/>
              <a:buChar char="●"/>
            </a:pPr>
            <a:r>
              <a:rPr lang="en-US" sz="1700">
                <a:solidFill>
                  <a:schemeClr val="dk1"/>
                </a:solidFill>
              </a:rPr>
              <a:t>Monitoring</a:t>
            </a:r>
            <a:endParaRPr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US" sz="1700">
                <a:solidFill>
                  <a:schemeClr val="dk1"/>
                </a:solidFill>
              </a:rPr>
              <a:t>Amendments</a:t>
            </a:r>
            <a:endParaRPr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US" sz="1700">
                <a:solidFill>
                  <a:schemeClr val="dk1"/>
                </a:solidFill>
              </a:rPr>
              <a:t>Revisions</a:t>
            </a:r>
            <a:endParaRPr sz="1700">
              <a:solidFill>
                <a:schemeClr val="dk1"/>
              </a:solidFill>
            </a:endParaRPr>
          </a:p>
          <a:p>
            <a:pPr indent="0" lvl="0" marL="0" rtl="0" algn="l">
              <a:lnSpc>
                <a:spcPct val="115000"/>
              </a:lnSpc>
              <a:spcBef>
                <a:spcPts val="1200"/>
              </a:spcBef>
              <a:spcAft>
                <a:spcPts val="0"/>
              </a:spcAft>
              <a:buNone/>
            </a:pPr>
            <a:r>
              <a:t/>
            </a:r>
            <a:endParaRPr sz="1700">
              <a:solidFill>
                <a:schemeClr val="dk1"/>
              </a:solidFill>
            </a:endParaRPr>
          </a:p>
          <a:p>
            <a:pPr indent="0" lvl="0" marL="0" rtl="0" algn="l">
              <a:spcBef>
                <a:spcPts val="1200"/>
              </a:spcBef>
              <a:spcAft>
                <a:spcPts val="0"/>
              </a:spcAft>
              <a:buNone/>
            </a:pPr>
            <a:r>
              <a:t/>
            </a:r>
            <a:endParaRPr sz="3000"/>
          </a:p>
        </p:txBody>
      </p:sp>
      <p:pic>
        <p:nvPicPr>
          <p:cNvPr id="219" name="Google Shape;219;g3e06c82c664_1_67" title="Screenshot 2026-04-23 at 10.21.03 AM.png"/>
          <p:cNvPicPr preferRelativeResize="0"/>
          <p:nvPr/>
        </p:nvPicPr>
        <p:blipFill>
          <a:blip r:embed="rId3">
            <a:alphaModFix/>
          </a:blip>
          <a:stretch>
            <a:fillRect/>
          </a:stretch>
        </p:blipFill>
        <p:spPr>
          <a:xfrm>
            <a:off x="4015700" y="1006826"/>
            <a:ext cx="6932850" cy="4561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3e06c82c664_1_76"/>
          <p:cNvSpPr txBox="1"/>
          <p:nvPr>
            <p:ph idx="4294967295" type="title"/>
          </p:nvPr>
        </p:nvSpPr>
        <p:spPr>
          <a:xfrm>
            <a:off x="838200" y="-65125"/>
            <a:ext cx="10515600" cy="13257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Where you have power</a:t>
            </a:r>
            <a:endParaRPr/>
          </a:p>
        </p:txBody>
      </p:sp>
      <p:sp>
        <p:nvSpPr>
          <p:cNvPr id="226" name="Google Shape;226;g3e06c82c664_1_76"/>
          <p:cNvSpPr txBox="1"/>
          <p:nvPr>
            <p:ph idx="4294967295" type="body"/>
          </p:nvPr>
        </p:nvSpPr>
        <p:spPr>
          <a:xfrm>
            <a:off x="157175" y="1084875"/>
            <a:ext cx="10515600" cy="3744600"/>
          </a:xfrm>
          <a:prstGeom prst="rect">
            <a:avLst/>
          </a:prstGeom>
        </p:spPr>
        <p:txBody>
          <a:bodyPr anchorCtr="0" anchor="t" bIns="121900" lIns="121900" spcFirstLastPara="1" rIns="121900" wrap="square" tIns="121900">
            <a:normAutofit/>
          </a:bodyPr>
          <a:lstStyle/>
          <a:p>
            <a:pPr indent="-228600" lvl="0" marL="457200" rtl="0" algn="l">
              <a:spcBef>
                <a:spcPts val="0"/>
              </a:spcBef>
              <a:spcAft>
                <a:spcPts val="0"/>
              </a:spcAft>
              <a:buNone/>
            </a:pPr>
            <a:r>
              <a:rPr b="1" lang="en-US" sz="1400">
                <a:solidFill>
                  <a:schemeClr val="dk1"/>
                </a:solidFill>
              </a:rPr>
              <a:t>Scoping</a:t>
            </a:r>
            <a:endParaRPr b="1" sz="1400">
              <a:solidFill>
                <a:schemeClr val="dk1"/>
              </a:solidFill>
            </a:endParaRPr>
          </a:p>
          <a:p>
            <a:pPr indent="-317500" lvl="0" marL="457200" rtl="0" algn="l">
              <a:spcBef>
                <a:spcPts val="1200"/>
              </a:spcBef>
              <a:spcAft>
                <a:spcPts val="0"/>
              </a:spcAft>
              <a:buClr>
                <a:schemeClr val="dk1"/>
              </a:buClr>
              <a:buSzPts val="1400"/>
              <a:buChar char="●"/>
            </a:pPr>
            <a:r>
              <a:rPr lang="en-US" sz="1400">
                <a:solidFill>
                  <a:schemeClr val="dk1"/>
                </a:solidFill>
              </a:rPr>
              <a:t>Help define issues, alternatives, and resources BLM must analyze</a:t>
            </a:r>
            <a:endParaRPr sz="1400">
              <a:solidFill>
                <a:schemeClr val="dk1"/>
              </a:solidFill>
            </a:endParaRPr>
          </a:p>
          <a:p>
            <a:pPr indent="0" lvl="0" marL="0" rtl="0" algn="l">
              <a:spcBef>
                <a:spcPts val="1200"/>
              </a:spcBef>
              <a:spcAft>
                <a:spcPts val="0"/>
              </a:spcAft>
              <a:buNone/>
            </a:pPr>
            <a:r>
              <a:rPr b="1" lang="en-US" sz="1400">
                <a:solidFill>
                  <a:schemeClr val="dk1"/>
                </a:solidFill>
              </a:rPr>
              <a:t>Draft comments</a:t>
            </a:r>
            <a:endParaRPr b="1" sz="1400">
              <a:solidFill>
                <a:schemeClr val="dk1"/>
              </a:solidFill>
            </a:endParaRPr>
          </a:p>
          <a:p>
            <a:pPr indent="-317500" lvl="0" marL="457200" rtl="0" algn="l">
              <a:spcBef>
                <a:spcPts val="1200"/>
              </a:spcBef>
              <a:spcAft>
                <a:spcPts val="0"/>
              </a:spcAft>
              <a:buClr>
                <a:schemeClr val="dk1"/>
              </a:buClr>
              <a:buSzPts val="1400"/>
              <a:buChar char="●"/>
            </a:pPr>
            <a:r>
              <a:rPr lang="en-US" sz="1400">
                <a:solidFill>
                  <a:schemeClr val="dk1"/>
                </a:solidFill>
              </a:rPr>
              <a:t>Build the administrative record and identify legal or scientific deficiencies</a:t>
            </a:r>
            <a:endParaRPr sz="1400">
              <a:solidFill>
                <a:schemeClr val="dk1"/>
              </a:solidFill>
            </a:endParaRPr>
          </a:p>
          <a:p>
            <a:pPr indent="0" lvl="0" marL="0" rtl="0" algn="l">
              <a:spcBef>
                <a:spcPts val="1200"/>
              </a:spcBef>
              <a:spcAft>
                <a:spcPts val="0"/>
              </a:spcAft>
              <a:buNone/>
            </a:pPr>
            <a:r>
              <a:rPr b="1" lang="en-US" sz="1400">
                <a:solidFill>
                  <a:schemeClr val="dk1"/>
                </a:solidFill>
              </a:rPr>
              <a:t>Protests</a:t>
            </a:r>
            <a:endParaRPr b="1" sz="1400">
              <a:solidFill>
                <a:schemeClr val="dk1"/>
              </a:solidFill>
            </a:endParaRPr>
          </a:p>
          <a:p>
            <a:pPr indent="-317500" lvl="0" marL="457200" rtl="0" algn="l">
              <a:spcBef>
                <a:spcPts val="1200"/>
              </a:spcBef>
              <a:spcAft>
                <a:spcPts val="0"/>
              </a:spcAft>
              <a:buClr>
                <a:schemeClr val="dk1"/>
              </a:buClr>
              <a:buSzPts val="1400"/>
              <a:buChar char="●"/>
            </a:pPr>
            <a:r>
              <a:rPr lang="en-US" sz="1400">
                <a:solidFill>
                  <a:schemeClr val="dk1"/>
                </a:solidFill>
              </a:rPr>
              <a:t>Challenge inconsistencies with FLPMA, NEPA, and BLM policy before approval</a:t>
            </a:r>
            <a:endParaRPr sz="1400">
              <a:solidFill>
                <a:schemeClr val="dk1"/>
              </a:solidFill>
            </a:endParaRPr>
          </a:p>
          <a:p>
            <a:pPr indent="0" lvl="0" marL="0" rtl="0" algn="l">
              <a:spcBef>
                <a:spcPts val="1200"/>
              </a:spcBef>
              <a:spcAft>
                <a:spcPts val="0"/>
              </a:spcAft>
              <a:buNone/>
            </a:pPr>
            <a:r>
              <a:rPr b="1" lang="en-US" sz="1400">
                <a:solidFill>
                  <a:schemeClr val="dk1"/>
                </a:solidFill>
              </a:rPr>
              <a:t>Litigation</a:t>
            </a:r>
            <a:endParaRPr b="1" sz="1400">
              <a:solidFill>
                <a:schemeClr val="dk1"/>
              </a:solidFill>
            </a:endParaRPr>
          </a:p>
          <a:p>
            <a:pPr indent="-317500" lvl="0" marL="457200" rtl="0" algn="l">
              <a:spcBef>
                <a:spcPts val="1200"/>
              </a:spcBef>
              <a:spcAft>
                <a:spcPts val="0"/>
              </a:spcAft>
              <a:buClr>
                <a:schemeClr val="dk1"/>
              </a:buClr>
              <a:buSzPts val="1400"/>
              <a:buChar char="●"/>
            </a:pPr>
            <a:r>
              <a:rPr lang="en-US" sz="1400">
                <a:solidFill>
                  <a:schemeClr val="dk1"/>
                </a:solidFill>
              </a:rPr>
              <a:t>Courts can require BLM to revise plans, redo analysis, or reconsider management decisions</a:t>
            </a:r>
            <a:endParaRPr sz="2700"/>
          </a:p>
        </p:txBody>
      </p:sp>
      <p:pic>
        <p:nvPicPr>
          <p:cNvPr id="227" name="Google Shape;227;g3e06c82c664_1_76" title="Screenshot 2026-04-23 at 10.18.45 AM.png"/>
          <p:cNvPicPr preferRelativeResize="0"/>
          <p:nvPr/>
        </p:nvPicPr>
        <p:blipFill>
          <a:blip r:embed="rId3">
            <a:alphaModFix/>
          </a:blip>
          <a:stretch>
            <a:fillRect/>
          </a:stretch>
        </p:blipFill>
        <p:spPr>
          <a:xfrm>
            <a:off x="7159555" y="722250"/>
            <a:ext cx="4750568" cy="3172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g3da895785f1_0_0"/>
          <p:cNvPicPr preferRelativeResize="0"/>
          <p:nvPr/>
        </p:nvPicPr>
        <p:blipFill rotWithShape="1">
          <a:blip r:embed="rId3">
            <a:alphaModFix/>
          </a:blip>
          <a:srcRect b="29666" l="0" r="0" t="3893"/>
          <a:stretch/>
        </p:blipFill>
        <p:spPr>
          <a:xfrm>
            <a:off x="4493803" y="767280"/>
            <a:ext cx="3204348" cy="3193600"/>
          </a:xfrm>
          <a:prstGeom prst="rect">
            <a:avLst/>
          </a:prstGeom>
          <a:noFill/>
          <a:ln>
            <a:noFill/>
          </a:ln>
        </p:spPr>
      </p:pic>
      <p:sp>
        <p:nvSpPr>
          <p:cNvPr id="81" name="Google Shape;81;g3da895785f1_0_0"/>
          <p:cNvSpPr txBox="1"/>
          <p:nvPr/>
        </p:nvSpPr>
        <p:spPr>
          <a:xfrm>
            <a:off x="4493700" y="4043061"/>
            <a:ext cx="3204600" cy="558900"/>
          </a:xfrm>
          <a:prstGeom prst="rect">
            <a:avLst/>
          </a:prstGeom>
          <a:noFill/>
          <a:ln>
            <a:noFill/>
          </a:ln>
        </p:spPr>
        <p:txBody>
          <a:bodyPr anchorCtr="0" anchor="t" bIns="125850" lIns="125850" spcFirstLastPara="1" rIns="125850" wrap="square" tIns="125850">
            <a:noAutofit/>
          </a:bodyPr>
          <a:lstStyle/>
          <a:p>
            <a:pPr indent="0" lvl="0" marL="0" rtl="0" algn="ctr">
              <a:spcBef>
                <a:spcPts val="0"/>
              </a:spcBef>
              <a:spcAft>
                <a:spcPts val="0"/>
              </a:spcAft>
              <a:buNone/>
            </a:pPr>
            <a:r>
              <a:rPr b="1" lang="en-US" sz="2203">
                <a:solidFill>
                  <a:srgbClr val="000000"/>
                </a:solidFill>
              </a:rPr>
              <a:t>Kara Matsumoto</a:t>
            </a:r>
            <a:endParaRPr b="1" sz="2203">
              <a:solidFill>
                <a:srgbClr val="000000"/>
              </a:solidFill>
            </a:endParaRPr>
          </a:p>
          <a:p>
            <a:pPr indent="0" lvl="0" marL="0" rtl="0" algn="ctr">
              <a:spcBef>
                <a:spcPts val="0"/>
              </a:spcBef>
              <a:spcAft>
                <a:spcPts val="0"/>
              </a:spcAft>
              <a:buNone/>
            </a:pPr>
            <a:r>
              <a:rPr i="1" lang="en-US" sz="2203"/>
              <a:t>Senior </a:t>
            </a:r>
            <a:r>
              <a:rPr i="1" lang="en-US" sz="2203">
                <a:solidFill>
                  <a:srgbClr val="000000"/>
                </a:solidFill>
              </a:rPr>
              <a:t>Policy Director</a:t>
            </a:r>
            <a:endParaRPr i="1" sz="2203">
              <a:solidFill>
                <a:srgbClr val="000000"/>
              </a:solidFill>
            </a:endParaRPr>
          </a:p>
        </p:txBody>
      </p:sp>
      <p:pic>
        <p:nvPicPr>
          <p:cNvPr id="82" name="Google Shape;82;g3da895785f1_0_0" title="Jora Fogg headshot.jpg"/>
          <p:cNvPicPr preferRelativeResize="0"/>
          <p:nvPr/>
        </p:nvPicPr>
        <p:blipFill rotWithShape="1">
          <a:blip r:embed="rId4">
            <a:alphaModFix/>
          </a:blip>
          <a:srcRect b="33475" l="0" r="0" t="0"/>
          <a:stretch/>
        </p:blipFill>
        <p:spPr>
          <a:xfrm>
            <a:off x="8259225" y="767282"/>
            <a:ext cx="3204351" cy="3193600"/>
          </a:xfrm>
          <a:prstGeom prst="rect">
            <a:avLst/>
          </a:prstGeom>
          <a:noFill/>
          <a:ln>
            <a:noFill/>
          </a:ln>
        </p:spPr>
      </p:pic>
      <p:sp>
        <p:nvSpPr>
          <p:cNvPr id="83" name="Google Shape;83;g3da895785f1_0_0"/>
          <p:cNvSpPr txBox="1"/>
          <p:nvPr/>
        </p:nvSpPr>
        <p:spPr>
          <a:xfrm>
            <a:off x="8259100" y="4043061"/>
            <a:ext cx="3204600" cy="558900"/>
          </a:xfrm>
          <a:prstGeom prst="rect">
            <a:avLst/>
          </a:prstGeom>
          <a:noFill/>
          <a:ln>
            <a:noFill/>
          </a:ln>
        </p:spPr>
        <p:txBody>
          <a:bodyPr anchorCtr="0" anchor="t" bIns="125850" lIns="125850" spcFirstLastPara="1" rIns="125850" wrap="square" tIns="125850">
            <a:noAutofit/>
          </a:bodyPr>
          <a:lstStyle/>
          <a:p>
            <a:pPr indent="0" lvl="0" marL="0" rtl="0" algn="ctr">
              <a:spcBef>
                <a:spcPts val="0"/>
              </a:spcBef>
              <a:spcAft>
                <a:spcPts val="0"/>
              </a:spcAft>
              <a:buNone/>
            </a:pPr>
            <a:r>
              <a:rPr b="1" lang="en-US" sz="2203"/>
              <a:t>Jora Fogg</a:t>
            </a:r>
            <a:endParaRPr b="1" sz="2203">
              <a:solidFill>
                <a:srgbClr val="000000"/>
              </a:solidFill>
            </a:endParaRPr>
          </a:p>
          <a:p>
            <a:pPr indent="0" lvl="0" marL="0" rtl="0" algn="ctr">
              <a:spcBef>
                <a:spcPts val="0"/>
              </a:spcBef>
              <a:spcAft>
                <a:spcPts val="0"/>
              </a:spcAft>
              <a:buNone/>
            </a:pPr>
            <a:r>
              <a:rPr i="1" lang="en-US" sz="2203"/>
              <a:t>Associate Public Lands</a:t>
            </a:r>
            <a:r>
              <a:rPr i="1" lang="en-US" sz="2203"/>
              <a:t> </a:t>
            </a:r>
            <a:r>
              <a:rPr i="1" lang="en-US" sz="2203">
                <a:solidFill>
                  <a:srgbClr val="000000"/>
                </a:solidFill>
              </a:rPr>
              <a:t>Policy Director (CA)</a:t>
            </a:r>
            <a:endParaRPr i="1" sz="2203">
              <a:solidFill>
                <a:srgbClr val="000000"/>
              </a:solidFill>
            </a:endParaRPr>
          </a:p>
        </p:txBody>
      </p:sp>
      <p:pic>
        <p:nvPicPr>
          <p:cNvPr id="84" name="Google Shape;84;g3da895785f1_0_0" title="DSC09061-Edit.jpg"/>
          <p:cNvPicPr preferRelativeResize="0"/>
          <p:nvPr/>
        </p:nvPicPr>
        <p:blipFill rotWithShape="1">
          <a:blip r:embed="rId5">
            <a:alphaModFix/>
          </a:blip>
          <a:srcRect b="30906" l="0" r="0" t="0"/>
          <a:stretch/>
        </p:blipFill>
        <p:spPr>
          <a:xfrm>
            <a:off x="728300" y="767275"/>
            <a:ext cx="3204599" cy="3193600"/>
          </a:xfrm>
          <a:prstGeom prst="rect">
            <a:avLst/>
          </a:prstGeom>
          <a:noFill/>
          <a:ln>
            <a:noFill/>
          </a:ln>
        </p:spPr>
      </p:pic>
      <p:sp>
        <p:nvSpPr>
          <p:cNvPr id="85" name="Google Shape;85;g3da895785f1_0_0"/>
          <p:cNvSpPr txBox="1"/>
          <p:nvPr/>
        </p:nvSpPr>
        <p:spPr>
          <a:xfrm>
            <a:off x="728300" y="4043061"/>
            <a:ext cx="3204600" cy="558900"/>
          </a:xfrm>
          <a:prstGeom prst="rect">
            <a:avLst/>
          </a:prstGeom>
          <a:noFill/>
          <a:ln>
            <a:noFill/>
          </a:ln>
        </p:spPr>
        <p:txBody>
          <a:bodyPr anchorCtr="0" anchor="t" bIns="125850" lIns="125850" spcFirstLastPara="1" rIns="125850" wrap="square" tIns="125850">
            <a:noAutofit/>
          </a:bodyPr>
          <a:lstStyle/>
          <a:p>
            <a:pPr indent="0" lvl="0" marL="0" rtl="0" algn="ctr">
              <a:spcBef>
                <a:spcPts val="0"/>
              </a:spcBef>
              <a:spcAft>
                <a:spcPts val="0"/>
              </a:spcAft>
              <a:buNone/>
            </a:pPr>
            <a:r>
              <a:rPr b="1" lang="en-US" sz="2203"/>
              <a:t>Nick Mills</a:t>
            </a:r>
            <a:endParaRPr b="1" sz="2203">
              <a:solidFill>
                <a:srgbClr val="000000"/>
              </a:solidFill>
            </a:endParaRPr>
          </a:p>
          <a:p>
            <a:pPr indent="0" lvl="0" marL="0" rtl="0" algn="ctr">
              <a:spcBef>
                <a:spcPts val="0"/>
              </a:spcBef>
              <a:spcAft>
                <a:spcPts val="0"/>
              </a:spcAft>
              <a:buNone/>
            </a:pPr>
            <a:r>
              <a:rPr i="1" lang="en-US" sz="2203"/>
              <a:t>Associate Public Lands</a:t>
            </a:r>
            <a:r>
              <a:rPr i="1" lang="en-US" sz="2203"/>
              <a:t> </a:t>
            </a:r>
            <a:r>
              <a:rPr i="1" lang="en-US" sz="2203">
                <a:solidFill>
                  <a:srgbClr val="000000"/>
                </a:solidFill>
              </a:rPr>
              <a:t>Policy Director</a:t>
            </a:r>
            <a:endParaRPr i="1" sz="2203">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3e06c82c664_1_83"/>
          <p:cNvSpPr txBox="1"/>
          <p:nvPr>
            <p:ph idx="4294967295" type="title"/>
          </p:nvPr>
        </p:nvSpPr>
        <p:spPr>
          <a:xfrm>
            <a:off x="838200" y="365125"/>
            <a:ext cx="10515600" cy="13257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What BLM Must Do </a:t>
            </a:r>
            <a:endParaRPr/>
          </a:p>
        </p:txBody>
      </p:sp>
      <p:sp>
        <p:nvSpPr>
          <p:cNvPr id="234" name="Google Shape;234;g3e06c82c664_1_83"/>
          <p:cNvSpPr txBox="1"/>
          <p:nvPr>
            <p:ph idx="4294967295" type="body"/>
          </p:nvPr>
        </p:nvSpPr>
        <p:spPr>
          <a:xfrm>
            <a:off x="838200" y="1443300"/>
            <a:ext cx="6975600" cy="37446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Legal obligations still apply</a:t>
            </a:r>
            <a:endParaRPr/>
          </a:p>
          <a:p>
            <a:pPr indent="-381000" lvl="0" marL="457200" rtl="0" algn="l">
              <a:spcBef>
                <a:spcPts val="0"/>
              </a:spcBef>
              <a:spcAft>
                <a:spcPts val="0"/>
              </a:spcAft>
              <a:buSzPts val="2400"/>
              <a:buChar char="●"/>
            </a:pPr>
            <a:r>
              <a:rPr lang="en-US"/>
              <a:t>Multiple use + sustained yield</a:t>
            </a:r>
            <a:endParaRPr/>
          </a:p>
          <a:p>
            <a:pPr indent="-381000" lvl="0" marL="457200" rtl="0" algn="l">
              <a:spcBef>
                <a:spcPts val="0"/>
              </a:spcBef>
              <a:spcAft>
                <a:spcPts val="0"/>
              </a:spcAft>
              <a:buSzPts val="2400"/>
              <a:buChar char="●"/>
            </a:pPr>
            <a:r>
              <a:rPr lang="en-US"/>
              <a:t>Prevent unnecessary or undue degradation</a:t>
            </a:r>
            <a:endParaRPr/>
          </a:p>
          <a:p>
            <a:pPr indent="-381000" lvl="0" marL="457200" rtl="0" algn="l">
              <a:spcBef>
                <a:spcPts val="0"/>
              </a:spcBef>
              <a:spcAft>
                <a:spcPts val="0"/>
              </a:spcAft>
              <a:buSzPts val="2400"/>
              <a:buChar char="●"/>
            </a:pPr>
            <a:r>
              <a:rPr lang="en-US"/>
              <a:t>Maintain current resource + wilderness characteristic inventories</a:t>
            </a:r>
            <a:endParaRPr/>
          </a:p>
          <a:p>
            <a:pPr indent="-381000" lvl="0" marL="457200" rtl="0" algn="l">
              <a:spcBef>
                <a:spcPts val="0"/>
              </a:spcBef>
              <a:spcAft>
                <a:spcPts val="0"/>
              </a:spcAft>
              <a:buSzPts val="2400"/>
              <a:buChar char="●"/>
            </a:pPr>
            <a:r>
              <a:rPr lang="en-US"/>
              <a:t>Involve the public</a:t>
            </a:r>
            <a:endParaRPr/>
          </a:p>
          <a:p>
            <a:pPr indent="0" lvl="0" marL="457200" rtl="0" algn="l">
              <a:spcBef>
                <a:spcPts val="0"/>
              </a:spcBef>
              <a:spcAft>
                <a:spcPts val="0"/>
              </a:spcAft>
              <a:buNone/>
            </a:pPr>
            <a:r>
              <a:t/>
            </a:r>
            <a:endParaRPr/>
          </a:p>
        </p:txBody>
      </p:sp>
      <p:pic>
        <p:nvPicPr>
          <p:cNvPr id="235" name="Google Shape;235;g3e06c82c664_1_83" title="Screenshot 2026-04-23 at 10.20.12 AM.png"/>
          <p:cNvPicPr preferRelativeResize="0"/>
          <p:nvPr/>
        </p:nvPicPr>
        <p:blipFill>
          <a:blip r:embed="rId3">
            <a:alphaModFix/>
          </a:blip>
          <a:stretch>
            <a:fillRect/>
          </a:stretch>
        </p:blipFill>
        <p:spPr>
          <a:xfrm>
            <a:off x="8291499" y="365123"/>
            <a:ext cx="3062300" cy="4736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3e06c82c664_1_91"/>
          <p:cNvSpPr txBox="1"/>
          <p:nvPr>
            <p:ph idx="4294967295" type="title"/>
          </p:nvPr>
        </p:nvSpPr>
        <p:spPr>
          <a:xfrm>
            <a:off x="838200" y="365125"/>
            <a:ext cx="10515600" cy="13257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Key Takeaways</a:t>
            </a:r>
            <a:endParaRPr/>
          </a:p>
        </p:txBody>
      </p:sp>
      <p:sp>
        <p:nvSpPr>
          <p:cNvPr id="242" name="Google Shape;242;g3e06c82c664_1_91"/>
          <p:cNvSpPr txBox="1"/>
          <p:nvPr>
            <p:ph idx="4294967295" type="body"/>
          </p:nvPr>
        </p:nvSpPr>
        <p:spPr>
          <a:xfrm>
            <a:off x="838200" y="1825625"/>
            <a:ext cx="10515600" cy="3744600"/>
          </a:xfrm>
          <a:prstGeom prst="rect">
            <a:avLst/>
          </a:prstGeom>
        </p:spPr>
        <p:txBody>
          <a:bodyPr anchorCtr="0" anchor="t" bIns="121900" lIns="121900" spcFirstLastPara="1" rIns="121900" wrap="square" tIns="121900">
            <a:normAutofit/>
          </a:bodyPr>
          <a:lstStyle/>
          <a:p>
            <a:pPr indent="-381000" lvl="0" marL="457200" rtl="0" algn="l">
              <a:spcBef>
                <a:spcPts val="0"/>
              </a:spcBef>
              <a:spcAft>
                <a:spcPts val="0"/>
              </a:spcAft>
              <a:buSzPts val="2400"/>
              <a:buChar char="●"/>
            </a:pPr>
            <a:r>
              <a:rPr lang="en-US"/>
              <a:t>Long-term decisions happen here</a:t>
            </a:r>
            <a:endParaRPr/>
          </a:p>
          <a:p>
            <a:pPr indent="-381000" lvl="0" marL="457200" rtl="0" algn="l">
              <a:spcBef>
                <a:spcPts val="0"/>
              </a:spcBef>
              <a:spcAft>
                <a:spcPts val="0"/>
              </a:spcAft>
              <a:buSzPts val="2400"/>
              <a:buChar char="●"/>
            </a:pPr>
            <a:r>
              <a:rPr lang="en-US"/>
              <a:t>Early engagement = biggest impact</a:t>
            </a:r>
            <a:endParaRPr/>
          </a:p>
          <a:p>
            <a:pPr indent="-381000" lvl="0" marL="457200" rtl="0" algn="l">
              <a:spcBef>
                <a:spcPts val="0"/>
              </a:spcBef>
              <a:spcAft>
                <a:spcPts val="0"/>
              </a:spcAft>
              <a:buSzPts val="2400"/>
              <a:buChar char="●"/>
            </a:pPr>
            <a:r>
              <a:rPr lang="en-US"/>
              <a:t>You can shape outcomes</a:t>
            </a:r>
            <a:endParaRPr/>
          </a:p>
          <a:p>
            <a:pPr indent="0" lvl="0" marL="0" rtl="0" algn="l">
              <a:spcBef>
                <a:spcPts val="0"/>
              </a:spcBef>
              <a:spcAft>
                <a:spcPts val="0"/>
              </a:spcAft>
              <a:buNone/>
            </a:pPr>
            <a:r>
              <a:t/>
            </a:r>
            <a:endParaRPr/>
          </a:p>
        </p:txBody>
      </p:sp>
      <p:pic>
        <p:nvPicPr>
          <p:cNvPr id="243" name="Google Shape;243;g3e06c82c664_1_91" title="Screenshot 2026-04-23 at 10.19.36 AM.png"/>
          <p:cNvPicPr preferRelativeResize="0"/>
          <p:nvPr/>
        </p:nvPicPr>
        <p:blipFill>
          <a:blip r:embed="rId3">
            <a:alphaModFix/>
          </a:blip>
          <a:stretch>
            <a:fillRect/>
          </a:stretch>
        </p:blipFill>
        <p:spPr>
          <a:xfrm>
            <a:off x="6373275" y="365125"/>
            <a:ext cx="4980525" cy="49805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3da895785f1_0_38"/>
          <p:cNvSpPr txBox="1"/>
          <p:nvPr>
            <p:ph idx="1" type="body"/>
          </p:nvPr>
        </p:nvSpPr>
        <p:spPr>
          <a:xfrm>
            <a:off x="2174475" y="5866667"/>
            <a:ext cx="7998300" cy="806700"/>
          </a:xfrm>
          <a:prstGeom prst="rect">
            <a:avLst/>
          </a:prstGeom>
        </p:spPr>
        <p:txBody>
          <a:bodyPr anchorCtr="0" anchor="ctr" bIns="121900" lIns="121900" spcFirstLastPara="1" rIns="121900" wrap="square" tIns="121900">
            <a:normAutofit/>
          </a:bodyPr>
          <a:lstStyle/>
          <a:p>
            <a:pPr indent="0" lvl="0" marL="0" rtl="0" algn="l">
              <a:spcBef>
                <a:spcPts val="0"/>
              </a:spcBef>
              <a:spcAft>
                <a:spcPts val="0"/>
              </a:spcAft>
              <a:buNone/>
            </a:pPr>
            <a:r>
              <a:rPr lang="en-US">
                <a:solidFill>
                  <a:schemeClr val="dk1"/>
                </a:solidFill>
              </a:rPr>
              <a:t>Threats and changes to land use planning</a:t>
            </a:r>
            <a:endParaRPr>
              <a:solidFill>
                <a:schemeClr val="dk1"/>
              </a:solidFill>
            </a:endParaRPr>
          </a:p>
        </p:txBody>
      </p:sp>
      <p:pic>
        <p:nvPicPr>
          <p:cNvPr id="250" name="Google Shape;250;g3da895785f1_0_38"/>
          <p:cNvPicPr preferRelativeResize="0"/>
          <p:nvPr/>
        </p:nvPicPr>
        <p:blipFill>
          <a:blip r:embed="rId3">
            <a:alphaModFix/>
          </a:blip>
          <a:stretch>
            <a:fillRect/>
          </a:stretch>
        </p:blipFill>
        <p:spPr>
          <a:xfrm>
            <a:off x="553566" y="382709"/>
            <a:ext cx="4902700" cy="4902656"/>
          </a:xfrm>
          <a:prstGeom prst="rect">
            <a:avLst/>
          </a:prstGeom>
          <a:noFill/>
          <a:ln>
            <a:noFill/>
          </a:ln>
        </p:spPr>
      </p:pic>
      <p:sp>
        <p:nvSpPr>
          <p:cNvPr id="251" name="Google Shape;251;g3da895785f1_0_38"/>
          <p:cNvSpPr txBox="1"/>
          <p:nvPr/>
        </p:nvSpPr>
        <p:spPr>
          <a:xfrm>
            <a:off x="6246900" y="588475"/>
            <a:ext cx="5228400" cy="4696800"/>
          </a:xfrm>
          <a:prstGeom prst="rect">
            <a:avLst/>
          </a:prstGeom>
          <a:noFill/>
          <a:ln>
            <a:noFill/>
          </a:ln>
        </p:spPr>
        <p:txBody>
          <a:bodyPr anchorCtr="0" anchor="t" bIns="91425" lIns="91425" spcFirstLastPara="1" rIns="91425" wrap="square" tIns="91425">
            <a:noAutofit/>
          </a:bodyPr>
          <a:lstStyle/>
          <a:p>
            <a:pPr indent="-406400" lvl="0" marL="457200" rtl="0" algn="l">
              <a:lnSpc>
                <a:spcPct val="115000"/>
              </a:lnSpc>
              <a:spcBef>
                <a:spcPts val="0"/>
              </a:spcBef>
              <a:spcAft>
                <a:spcPts val="0"/>
              </a:spcAft>
              <a:buClr>
                <a:schemeClr val="dk2"/>
              </a:buClr>
              <a:buSzPts val="2800"/>
              <a:buChar char="●"/>
            </a:pPr>
            <a:r>
              <a:rPr lang="en-US" sz="2800">
                <a:solidFill>
                  <a:schemeClr val="dk2"/>
                </a:solidFill>
              </a:rPr>
              <a:t>National Environmental Policy Act changes</a:t>
            </a:r>
            <a:endParaRPr sz="2800">
              <a:solidFill>
                <a:schemeClr val="dk2"/>
              </a:solidFill>
            </a:endParaRPr>
          </a:p>
          <a:p>
            <a:pPr indent="-406400" lvl="0" marL="457200" rtl="0" algn="l">
              <a:lnSpc>
                <a:spcPct val="115000"/>
              </a:lnSpc>
              <a:spcBef>
                <a:spcPts val="0"/>
              </a:spcBef>
              <a:spcAft>
                <a:spcPts val="0"/>
              </a:spcAft>
              <a:buClr>
                <a:schemeClr val="dk2"/>
              </a:buClr>
              <a:buSzPts val="2800"/>
              <a:buChar char="●"/>
            </a:pPr>
            <a:r>
              <a:rPr lang="en-US" sz="2800">
                <a:solidFill>
                  <a:schemeClr val="dk2"/>
                </a:solidFill>
              </a:rPr>
              <a:t>Congressional Review Act threats</a:t>
            </a:r>
            <a:endParaRPr sz="2800">
              <a:solidFill>
                <a:schemeClr val="dk2"/>
              </a:solidFill>
            </a:endParaRPr>
          </a:p>
          <a:p>
            <a:pPr indent="-406400" lvl="0" marL="457200" rtl="0" algn="l">
              <a:lnSpc>
                <a:spcPct val="115000"/>
              </a:lnSpc>
              <a:spcBef>
                <a:spcPts val="0"/>
              </a:spcBef>
              <a:spcAft>
                <a:spcPts val="0"/>
              </a:spcAft>
              <a:buClr>
                <a:schemeClr val="dk2"/>
              </a:buClr>
              <a:buSzPts val="2800"/>
              <a:buChar char="●"/>
            </a:pPr>
            <a:r>
              <a:rPr lang="en-US" sz="2800">
                <a:solidFill>
                  <a:schemeClr val="dk2"/>
                </a:solidFill>
              </a:rPr>
              <a:t>One Big Beautiful Bill changes</a:t>
            </a:r>
            <a:endParaRPr sz="2800">
              <a:solidFill>
                <a:schemeClr val="dk2"/>
              </a:solidFill>
            </a:endParaRPr>
          </a:p>
          <a:p>
            <a:pPr indent="-406400" lvl="0" marL="457200" rtl="0" algn="l">
              <a:lnSpc>
                <a:spcPct val="115000"/>
              </a:lnSpc>
              <a:spcBef>
                <a:spcPts val="0"/>
              </a:spcBef>
              <a:spcAft>
                <a:spcPts val="0"/>
              </a:spcAft>
              <a:buClr>
                <a:schemeClr val="dk2"/>
              </a:buClr>
              <a:buSzPts val="2800"/>
              <a:buChar char="●"/>
            </a:pPr>
            <a:r>
              <a:rPr lang="en-US" sz="2800">
                <a:solidFill>
                  <a:schemeClr val="dk2"/>
                </a:solidFill>
              </a:rPr>
              <a:t>Rescission of the Public Lands Rule</a:t>
            </a:r>
            <a:endParaRPr sz="2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3da895785f1_0_121"/>
          <p:cNvSpPr txBox="1"/>
          <p:nvPr>
            <p:ph type="title"/>
          </p:nvPr>
        </p:nvSpPr>
        <p:spPr>
          <a:xfrm>
            <a:off x="2167275" y="591451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2400"/>
              <a:t>National Environmental Policy Act</a:t>
            </a:r>
            <a:endParaRPr sz="2400"/>
          </a:p>
        </p:txBody>
      </p:sp>
      <p:sp>
        <p:nvSpPr>
          <p:cNvPr id="258" name="Google Shape;258;g3da895785f1_0_121"/>
          <p:cNvSpPr/>
          <p:nvPr/>
        </p:nvSpPr>
        <p:spPr>
          <a:xfrm>
            <a:off x="574148" y="2555400"/>
            <a:ext cx="1586700" cy="873600"/>
          </a:xfrm>
          <a:prstGeom prst="homePlate">
            <a:avLst>
              <a:gd fmla="val 50000" name="adj"/>
            </a:avLst>
          </a:prstGeom>
          <a:solidFill>
            <a:srgbClr val="96E935"/>
          </a:solidFill>
          <a:ln cap="flat" cmpd="sng" w="7600">
            <a:solidFill>
              <a:srgbClr val="96E935"/>
            </a:solidFill>
            <a:prstDash val="solid"/>
            <a:round/>
            <a:headEnd len="sm" w="sm" type="none"/>
            <a:tailEnd len="sm" w="sm" type="none"/>
          </a:ln>
        </p:spPr>
        <p:txBody>
          <a:bodyPr anchorCtr="0" anchor="ctr" bIns="73175" lIns="73175" spcFirstLastPara="1" rIns="73175" wrap="square" tIns="73175">
            <a:noAutofit/>
          </a:bodyPr>
          <a:lstStyle/>
          <a:p>
            <a:pPr indent="0" lvl="0" marL="0" rtl="0" algn="ctr">
              <a:spcBef>
                <a:spcPts val="0"/>
              </a:spcBef>
              <a:spcAft>
                <a:spcPts val="0"/>
              </a:spcAft>
              <a:buNone/>
            </a:pPr>
            <a:r>
              <a:rPr lang="en-US" sz="1820"/>
              <a:t>Jan 1, 1970</a:t>
            </a:r>
            <a:endParaRPr sz="1820"/>
          </a:p>
        </p:txBody>
      </p:sp>
      <p:sp>
        <p:nvSpPr>
          <p:cNvPr id="259" name="Google Shape;259;g3da895785f1_0_121"/>
          <p:cNvSpPr/>
          <p:nvPr/>
        </p:nvSpPr>
        <p:spPr>
          <a:xfrm>
            <a:off x="1959275" y="2555400"/>
            <a:ext cx="1832400" cy="873600"/>
          </a:xfrm>
          <a:prstGeom prst="chevron">
            <a:avLst>
              <a:gd fmla="val 50000" name="adj"/>
            </a:avLst>
          </a:prstGeom>
          <a:solidFill>
            <a:srgbClr val="7ED6D6"/>
          </a:solidFill>
          <a:ln cap="flat" cmpd="sng" w="7600">
            <a:solidFill>
              <a:srgbClr val="7ED6D6"/>
            </a:solidFill>
            <a:prstDash val="solid"/>
            <a:round/>
            <a:headEnd len="sm" w="sm" type="none"/>
            <a:tailEnd len="sm" w="sm" type="none"/>
          </a:ln>
        </p:spPr>
        <p:txBody>
          <a:bodyPr anchorCtr="0" anchor="ctr" bIns="73175" lIns="73175" spcFirstLastPara="1" rIns="73175" wrap="square" tIns="73175">
            <a:noAutofit/>
          </a:bodyPr>
          <a:lstStyle/>
          <a:p>
            <a:pPr indent="0" lvl="0" marL="0" rtl="0" algn="ctr">
              <a:spcBef>
                <a:spcPts val="0"/>
              </a:spcBef>
              <a:spcAft>
                <a:spcPts val="0"/>
              </a:spcAft>
              <a:buNone/>
            </a:pPr>
            <a:r>
              <a:rPr lang="en-US" sz="1800"/>
              <a:t>May 24, 1977</a:t>
            </a:r>
            <a:endParaRPr sz="1800"/>
          </a:p>
        </p:txBody>
      </p:sp>
      <p:sp>
        <p:nvSpPr>
          <p:cNvPr id="260" name="Google Shape;260;g3da895785f1_0_121"/>
          <p:cNvSpPr/>
          <p:nvPr/>
        </p:nvSpPr>
        <p:spPr>
          <a:xfrm>
            <a:off x="3587881" y="2555400"/>
            <a:ext cx="1832400" cy="873600"/>
          </a:xfrm>
          <a:prstGeom prst="chevron">
            <a:avLst>
              <a:gd fmla="val 50000" name="adj"/>
            </a:avLst>
          </a:prstGeom>
          <a:solidFill>
            <a:srgbClr val="D88333"/>
          </a:solidFill>
          <a:ln cap="flat" cmpd="sng" w="7600">
            <a:solidFill>
              <a:srgbClr val="D88333"/>
            </a:solidFill>
            <a:prstDash val="solid"/>
            <a:round/>
            <a:headEnd len="sm" w="sm" type="none"/>
            <a:tailEnd len="sm" w="sm" type="none"/>
          </a:ln>
        </p:spPr>
        <p:txBody>
          <a:bodyPr anchorCtr="0" anchor="ctr" bIns="73175" lIns="73175" spcFirstLastPara="1" rIns="73175" wrap="square" tIns="73175">
            <a:noAutofit/>
          </a:bodyPr>
          <a:lstStyle/>
          <a:p>
            <a:pPr indent="0" lvl="0" marL="0" rtl="0" algn="ctr">
              <a:spcBef>
                <a:spcPts val="0"/>
              </a:spcBef>
              <a:spcAft>
                <a:spcPts val="0"/>
              </a:spcAft>
              <a:buNone/>
            </a:pPr>
            <a:r>
              <a:rPr lang="en-US" sz="1800"/>
              <a:t>Nov 29, 1978</a:t>
            </a:r>
            <a:endParaRPr sz="1800"/>
          </a:p>
        </p:txBody>
      </p:sp>
      <p:sp>
        <p:nvSpPr>
          <p:cNvPr id="261" name="Google Shape;261;g3da895785f1_0_121"/>
          <p:cNvSpPr/>
          <p:nvPr/>
        </p:nvSpPr>
        <p:spPr>
          <a:xfrm>
            <a:off x="5216498" y="2555400"/>
            <a:ext cx="1832400" cy="873600"/>
          </a:xfrm>
          <a:prstGeom prst="chevron">
            <a:avLst>
              <a:gd fmla="val 50000" name="adj"/>
            </a:avLst>
          </a:prstGeom>
          <a:solidFill>
            <a:srgbClr val="ED7D31"/>
          </a:solidFill>
          <a:ln cap="flat" cmpd="sng" w="7600">
            <a:solidFill>
              <a:srgbClr val="ED7D31"/>
            </a:solidFill>
            <a:prstDash val="solid"/>
            <a:round/>
            <a:headEnd len="sm" w="sm" type="none"/>
            <a:tailEnd len="sm" w="sm" type="none"/>
          </a:ln>
        </p:spPr>
        <p:txBody>
          <a:bodyPr anchorCtr="0" anchor="ctr" bIns="73175" lIns="73175" spcFirstLastPara="1" rIns="73175" wrap="square" tIns="73175">
            <a:noAutofit/>
          </a:bodyPr>
          <a:lstStyle/>
          <a:p>
            <a:pPr indent="0" lvl="0" marL="0" rtl="0" algn="ctr">
              <a:spcBef>
                <a:spcPts val="0"/>
              </a:spcBef>
              <a:spcAft>
                <a:spcPts val="0"/>
              </a:spcAft>
              <a:buNone/>
            </a:pPr>
            <a:r>
              <a:rPr lang="en-US" sz="1800"/>
              <a:t>Jan 20, 2025</a:t>
            </a:r>
            <a:endParaRPr sz="1800"/>
          </a:p>
        </p:txBody>
      </p:sp>
      <p:sp>
        <p:nvSpPr>
          <p:cNvPr id="262" name="Google Shape;262;g3da895785f1_0_121"/>
          <p:cNvSpPr/>
          <p:nvPr/>
        </p:nvSpPr>
        <p:spPr>
          <a:xfrm>
            <a:off x="6845104" y="2555400"/>
            <a:ext cx="1832400" cy="873600"/>
          </a:xfrm>
          <a:prstGeom prst="chevron">
            <a:avLst>
              <a:gd fmla="val 50000" name="adj"/>
            </a:avLst>
          </a:prstGeom>
          <a:solidFill>
            <a:srgbClr val="F6CF64"/>
          </a:solidFill>
          <a:ln cap="flat" cmpd="sng" w="7600">
            <a:solidFill>
              <a:srgbClr val="F6CF64"/>
            </a:solidFill>
            <a:prstDash val="solid"/>
            <a:round/>
            <a:headEnd len="sm" w="sm" type="none"/>
            <a:tailEnd len="sm" w="sm" type="none"/>
          </a:ln>
        </p:spPr>
        <p:txBody>
          <a:bodyPr anchorCtr="0" anchor="ctr" bIns="73175" lIns="73175" spcFirstLastPara="1" rIns="73175" wrap="square" tIns="73175">
            <a:noAutofit/>
          </a:bodyPr>
          <a:lstStyle/>
          <a:p>
            <a:pPr indent="0" lvl="0" marL="0" rtl="0" algn="ctr">
              <a:spcBef>
                <a:spcPts val="0"/>
              </a:spcBef>
              <a:spcAft>
                <a:spcPts val="0"/>
              </a:spcAft>
              <a:buNone/>
            </a:pPr>
            <a:r>
              <a:rPr lang="en-US" sz="1800"/>
              <a:t>Jan 8, 2026</a:t>
            </a:r>
            <a:endParaRPr sz="1800"/>
          </a:p>
        </p:txBody>
      </p:sp>
      <p:sp>
        <p:nvSpPr>
          <p:cNvPr id="263" name="Google Shape;263;g3da895785f1_0_121"/>
          <p:cNvSpPr/>
          <p:nvPr/>
        </p:nvSpPr>
        <p:spPr>
          <a:xfrm>
            <a:off x="8473724" y="2555400"/>
            <a:ext cx="1832400" cy="873600"/>
          </a:xfrm>
          <a:prstGeom prst="chevron">
            <a:avLst>
              <a:gd fmla="val 50000" name="adj"/>
            </a:avLst>
          </a:prstGeom>
          <a:solidFill>
            <a:srgbClr val="595959"/>
          </a:solidFill>
          <a:ln cap="flat" cmpd="sng" w="7600">
            <a:solidFill>
              <a:srgbClr val="595959"/>
            </a:solidFill>
            <a:prstDash val="solid"/>
            <a:round/>
            <a:headEnd len="sm" w="sm" type="none"/>
            <a:tailEnd len="sm" w="sm" type="none"/>
          </a:ln>
        </p:spPr>
        <p:txBody>
          <a:bodyPr anchorCtr="0" anchor="ctr" bIns="73175" lIns="73175" spcFirstLastPara="1" rIns="73175" wrap="square" tIns="73175">
            <a:noAutofit/>
          </a:bodyPr>
          <a:lstStyle/>
          <a:p>
            <a:pPr indent="0" lvl="0" marL="0" rtl="0" algn="ctr">
              <a:spcBef>
                <a:spcPts val="0"/>
              </a:spcBef>
              <a:spcAft>
                <a:spcPts val="0"/>
              </a:spcAft>
              <a:buNone/>
            </a:pPr>
            <a:r>
              <a:rPr lang="en-US" sz="1800">
                <a:solidFill>
                  <a:schemeClr val="lt1"/>
                </a:solidFill>
              </a:rPr>
              <a:t>Feb 24, 2026</a:t>
            </a:r>
            <a:endParaRPr sz="1800">
              <a:solidFill>
                <a:schemeClr val="lt1"/>
              </a:solidFill>
            </a:endParaRPr>
          </a:p>
        </p:txBody>
      </p:sp>
      <p:cxnSp>
        <p:nvCxnSpPr>
          <p:cNvPr id="264" name="Google Shape;264;g3da895785f1_0_121"/>
          <p:cNvCxnSpPr>
            <a:stCxn id="258" idx="0"/>
          </p:cNvCxnSpPr>
          <p:nvPr/>
        </p:nvCxnSpPr>
        <p:spPr>
          <a:xfrm flipH="1" rot="10800000">
            <a:off x="1149098" y="2091900"/>
            <a:ext cx="9900" cy="463500"/>
          </a:xfrm>
          <a:prstGeom prst="straightConnector1">
            <a:avLst/>
          </a:prstGeom>
          <a:noFill/>
          <a:ln cap="flat" cmpd="sng" w="9525">
            <a:solidFill>
              <a:schemeClr val="dk2"/>
            </a:solidFill>
            <a:prstDash val="solid"/>
            <a:round/>
            <a:headEnd len="med" w="med" type="none"/>
            <a:tailEnd len="med" w="med" type="none"/>
          </a:ln>
        </p:spPr>
      </p:cxnSp>
      <p:sp>
        <p:nvSpPr>
          <p:cNvPr id="265" name="Google Shape;265;g3da895785f1_0_121"/>
          <p:cNvSpPr txBox="1"/>
          <p:nvPr/>
        </p:nvSpPr>
        <p:spPr>
          <a:xfrm>
            <a:off x="758736" y="1600800"/>
            <a:ext cx="32562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dk2"/>
                </a:solidFill>
              </a:rPr>
              <a:t>NEPA becomes law</a:t>
            </a:r>
            <a:endParaRPr sz="2000">
              <a:solidFill>
                <a:schemeClr val="dk2"/>
              </a:solidFill>
            </a:endParaRPr>
          </a:p>
        </p:txBody>
      </p:sp>
      <p:cxnSp>
        <p:nvCxnSpPr>
          <p:cNvPr id="266" name="Google Shape;266;g3da895785f1_0_121"/>
          <p:cNvCxnSpPr>
            <a:stCxn id="259" idx="2"/>
          </p:cNvCxnSpPr>
          <p:nvPr/>
        </p:nvCxnSpPr>
        <p:spPr>
          <a:xfrm flipH="1">
            <a:off x="2650475" y="3429000"/>
            <a:ext cx="6600" cy="409200"/>
          </a:xfrm>
          <a:prstGeom prst="straightConnector1">
            <a:avLst/>
          </a:prstGeom>
          <a:noFill/>
          <a:ln cap="flat" cmpd="sng" w="9525">
            <a:solidFill>
              <a:schemeClr val="dk2"/>
            </a:solidFill>
            <a:prstDash val="solid"/>
            <a:round/>
            <a:headEnd len="med" w="med" type="none"/>
            <a:tailEnd len="med" w="med" type="none"/>
          </a:ln>
        </p:spPr>
      </p:cxnSp>
      <p:sp>
        <p:nvSpPr>
          <p:cNvPr id="267" name="Google Shape;267;g3da895785f1_0_121"/>
          <p:cNvSpPr txBox="1"/>
          <p:nvPr/>
        </p:nvSpPr>
        <p:spPr>
          <a:xfrm>
            <a:off x="2239061" y="3917925"/>
            <a:ext cx="32562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dk2"/>
                </a:solidFill>
              </a:rPr>
              <a:t>Executive Order 11991</a:t>
            </a:r>
            <a:endParaRPr sz="2000">
              <a:solidFill>
                <a:schemeClr val="dk2"/>
              </a:solidFill>
            </a:endParaRPr>
          </a:p>
        </p:txBody>
      </p:sp>
      <p:cxnSp>
        <p:nvCxnSpPr>
          <p:cNvPr id="268" name="Google Shape;268;g3da895785f1_0_121"/>
          <p:cNvCxnSpPr/>
          <p:nvPr/>
        </p:nvCxnSpPr>
        <p:spPr>
          <a:xfrm flipH="1" rot="10800000">
            <a:off x="4309398" y="2091900"/>
            <a:ext cx="9900" cy="463500"/>
          </a:xfrm>
          <a:prstGeom prst="straightConnector1">
            <a:avLst/>
          </a:prstGeom>
          <a:noFill/>
          <a:ln cap="flat" cmpd="sng" w="9525">
            <a:solidFill>
              <a:schemeClr val="dk2"/>
            </a:solidFill>
            <a:prstDash val="solid"/>
            <a:round/>
            <a:headEnd len="med" w="med" type="none"/>
            <a:tailEnd len="med" w="med" type="none"/>
          </a:ln>
        </p:spPr>
      </p:cxnSp>
      <p:sp>
        <p:nvSpPr>
          <p:cNvPr id="269" name="Google Shape;269;g3da895785f1_0_121"/>
          <p:cNvSpPr txBox="1"/>
          <p:nvPr/>
        </p:nvSpPr>
        <p:spPr>
          <a:xfrm>
            <a:off x="3919036" y="1302975"/>
            <a:ext cx="32562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dk2"/>
                </a:solidFill>
              </a:rPr>
              <a:t>CEQ implementing regulations</a:t>
            </a:r>
            <a:endParaRPr sz="2000">
              <a:solidFill>
                <a:schemeClr val="dk2"/>
              </a:solidFill>
            </a:endParaRPr>
          </a:p>
        </p:txBody>
      </p:sp>
      <p:cxnSp>
        <p:nvCxnSpPr>
          <p:cNvPr id="270" name="Google Shape;270;g3da895785f1_0_121"/>
          <p:cNvCxnSpPr/>
          <p:nvPr/>
        </p:nvCxnSpPr>
        <p:spPr>
          <a:xfrm flipH="1">
            <a:off x="5831700" y="3429000"/>
            <a:ext cx="6600" cy="409200"/>
          </a:xfrm>
          <a:prstGeom prst="straightConnector1">
            <a:avLst/>
          </a:prstGeom>
          <a:noFill/>
          <a:ln cap="flat" cmpd="sng" w="9525">
            <a:solidFill>
              <a:schemeClr val="dk2"/>
            </a:solidFill>
            <a:prstDash val="solid"/>
            <a:round/>
            <a:headEnd len="med" w="med" type="none"/>
            <a:tailEnd len="med" w="med" type="none"/>
          </a:ln>
        </p:spPr>
      </p:cxnSp>
      <p:sp>
        <p:nvSpPr>
          <p:cNvPr id="271" name="Google Shape;271;g3da895785f1_0_121"/>
          <p:cNvSpPr txBox="1"/>
          <p:nvPr/>
        </p:nvSpPr>
        <p:spPr>
          <a:xfrm>
            <a:off x="5420286" y="3917925"/>
            <a:ext cx="32562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dk2"/>
                </a:solidFill>
              </a:rPr>
              <a:t>Executive Order 14154</a:t>
            </a:r>
            <a:endParaRPr sz="2000">
              <a:solidFill>
                <a:schemeClr val="dk2"/>
              </a:solidFill>
            </a:endParaRPr>
          </a:p>
        </p:txBody>
      </p:sp>
      <p:cxnSp>
        <p:nvCxnSpPr>
          <p:cNvPr id="272" name="Google Shape;272;g3da895785f1_0_121"/>
          <p:cNvCxnSpPr/>
          <p:nvPr/>
        </p:nvCxnSpPr>
        <p:spPr>
          <a:xfrm flipH="1" rot="10800000">
            <a:off x="7439248" y="2091900"/>
            <a:ext cx="9900" cy="463500"/>
          </a:xfrm>
          <a:prstGeom prst="straightConnector1">
            <a:avLst/>
          </a:prstGeom>
          <a:noFill/>
          <a:ln cap="flat" cmpd="sng" w="9525">
            <a:solidFill>
              <a:schemeClr val="dk2"/>
            </a:solidFill>
            <a:prstDash val="solid"/>
            <a:round/>
            <a:headEnd len="med" w="med" type="none"/>
            <a:tailEnd len="med" w="med" type="none"/>
          </a:ln>
        </p:spPr>
      </p:cxnSp>
      <p:sp>
        <p:nvSpPr>
          <p:cNvPr id="273" name="Google Shape;273;g3da895785f1_0_121"/>
          <p:cNvSpPr txBox="1"/>
          <p:nvPr/>
        </p:nvSpPr>
        <p:spPr>
          <a:xfrm>
            <a:off x="7048886" y="1302975"/>
            <a:ext cx="32562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dk2"/>
                </a:solidFill>
              </a:rPr>
              <a:t>CEQ rescinds regulations</a:t>
            </a:r>
            <a:endParaRPr sz="2000">
              <a:solidFill>
                <a:schemeClr val="dk2"/>
              </a:solidFill>
            </a:endParaRPr>
          </a:p>
        </p:txBody>
      </p:sp>
      <p:cxnSp>
        <p:nvCxnSpPr>
          <p:cNvPr id="274" name="Google Shape;274;g3da895785f1_0_121"/>
          <p:cNvCxnSpPr/>
          <p:nvPr/>
        </p:nvCxnSpPr>
        <p:spPr>
          <a:xfrm flipH="1">
            <a:off x="9087900" y="3429000"/>
            <a:ext cx="6600" cy="409200"/>
          </a:xfrm>
          <a:prstGeom prst="straightConnector1">
            <a:avLst/>
          </a:prstGeom>
          <a:noFill/>
          <a:ln cap="flat" cmpd="sng" w="9525">
            <a:solidFill>
              <a:schemeClr val="dk2"/>
            </a:solidFill>
            <a:prstDash val="solid"/>
            <a:round/>
            <a:headEnd len="med" w="med" type="none"/>
            <a:tailEnd len="med" w="med" type="none"/>
          </a:ln>
        </p:spPr>
      </p:cxnSp>
      <p:sp>
        <p:nvSpPr>
          <p:cNvPr id="275" name="Google Shape;275;g3da895785f1_0_121"/>
          <p:cNvSpPr txBox="1"/>
          <p:nvPr/>
        </p:nvSpPr>
        <p:spPr>
          <a:xfrm>
            <a:off x="8676486" y="3917925"/>
            <a:ext cx="32562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dk2"/>
                </a:solidFill>
              </a:rPr>
              <a:t>DOI Final Rule and NEPA handbook update</a:t>
            </a:r>
            <a:endParaRPr sz="20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3dacb76943c_0_51"/>
          <p:cNvSpPr txBox="1"/>
          <p:nvPr>
            <p:ph idx="1" type="body"/>
          </p:nvPr>
        </p:nvSpPr>
        <p:spPr>
          <a:xfrm>
            <a:off x="415600" y="1088875"/>
            <a:ext cx="11360700" cy="5002800"/>
          </a:xfrm>
          <a:prstGeom prst="rect">
            <a:avLst/>
          </a:prstGeom>
        </p:spPr>
        <p:txBody>
          <a:bodyPr anchorCtr="0" anchor="t" bIns="121900" lIns="121900" spcFirstLastPara="1" rIns="121900" wrap="square" tIns="121900">
            <a:normAutofit/>
          </a:bodyPr>
          <a:lstStyle/>
          <a:p>
            <a:pPr indent="-381000" lvl="0" marL="457200" rtl="0" algn="l">
              <a:spcBef>
                <a:spcPts val="0"/>
              </a:spcBef>
              <a:spcAft>
                <a:spcPts val="0"/>
              </a:spcAft>
              <a:buSzPts val="2400"/>
              <a:buChar char="●"/>
            </a:pPr>
            <a:r>
              <a:rPr lang="en-US"/>
              <a:t>a statement of purpose and need that briefly summarizes the underlying purpose and need for the proposed agency action</a:t>
            </a:r>
            <a:endParaRPr/>
          </a:p>
          <a:p>
            <a:pPr indent="-381000" lvl="0" marL="457200" rtl="0" algn="l">
              <a:spcBef>
                <a:spcPts val="0"/>
              </a:spcBef>
              <a:spcAft>
                <a:spcPts val="0"/>
              </a:spcAft>
              <a:buSzPts val="2400"/>
              <a:buChar char="●"/>
            </a:pPr>
            <a:r>
              <a:rPr lang="en-US"/>
              <a:t>a reasonable range of alternatives</a:t>
            </a:r>
            <a:endParaRPr/>
          </a:p>
          <a:p>
            <a:pPr indent="-381000" lvl="0" marL="457200" rtl="0" algn="l">
              <a:spcBef>
                <a:spcPts val="0"/>
              </a:spcBef>
              <a:spcAft>
                <a:spcPts val="0"/>
              </a:spcAft>
              <a:buSzPts val="2400"/>
              <a:buChar char="●"/>
            </a:pPr>
            <a:r>
              <a:rPr lang="en-US"/>
              <a:t>the reasonably foreseeable environmental effects of the proposed agency action</a:t>
            </a:r>
            <a:endParaRPr/>
          </a:p>
          <a:p>
            <a:pPr indent="-381000" lvl="0" marL="457200" rtl="0" algn="l">
              <a:spcBef>
                <a:spcPts val="0"/>
              </a:spcBef>
              <a:spcAft>
                <a:spcPts val="0"/>
              </a:spcAft>
              <a:buSzPts val="2400"/>
              <a:buChar char="●"/>
            </a:pPr>
            <a:r>
              <a:rPr lang="en-US"/>
              <a:t>notice of intent to prepare an environmental impact statement . . . shall include a request for public comment on alternatives or impacts and on relevant information, studies, or analyses with respect to the proposed agency action</a:t>
            </a:r>
            <a:endParaRPr/>
          </a:p>
        </p:txBody>
      </p:sp>
      <p:sp>
        <p:nvSpPr>
          <p:cNvPr id="282" name="Google Shape;282;g3dacb76943c_0_51"/>
          <p:cNvSpPr txBox="1"/>
          <p:nvPr>
            <p:ph type="title"/>
          </p:nvPr>
        </p:nvSpPr>
        <p:spPr>
          <a:xfrm>
            <a:off x="2282950" y="588146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2400"/>
              <a:t>National Environmental Policy Act</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3da895785f1_0_109"/>
          <p:cNvSpPr txBox="1"/>
          <p:nvPr>
            <p:ph type="title"/>
          </p:nvPr>
        </p:nvSpPr>
        <p:spPr>
          <a:xfrm>
            <a:off x="2233375" y="5964092"/>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SzPts val="990"/>
              <a:buNone/>
            </a:pPr>
            <a:r>
              <a:rPr lang="en-US" sz="2400"/>
              <a:t>Congressional Review Act</a:t>
            </a:r>
            <a:endParaRPr sz="2400"/>
          </a:p>
        </p:txBody>
      </p:sp>
      <p:pic>
        <p:nvPicPr>
          <p:cNvPr id="289" name="Google Shape;289;g3da895785f1_0_109"/>
          <p:cNvPicPr preferRelativeResize="0"/>
          <p:nvPr/>
        </p:nvPicPr>
        <p:blipFill>
          <a:blip r:embed="rId3">
            <a:alphaModFix/>
          </a:blip>
          <a:stretch>
            <a:fillRect/>
          </a:stretch>
        </p:blipFill>
        <p:spPr>
          <a:xfrm>
            <a:off x="1387550" y="297450"/>
            <a:ext cx="9416901" cy="51406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g3da895785f1_0_199"/>
          <p:cNvPicPr preferRelativeResize="0"/>
          <p:nvPr/>
        </p:nvPicPr>
        <p:blipFill>
          <a:blip r:embed="rId3">
            <a:alphaModFix/>
          </a:blip>
          <a:stretch>
            <a:fillRect/>
          </a:stretch>
        </p:blipFill>
        <p:spPr>
          <a:xfrm>
            <a:off x="1501888" y="253358"/>
            <a:ext cx="9188224" cy="5150425"/>
          </a:xfrm>
          <a:prstGeom prst="rect">
            <a:avLst/>
          </a:prstGeom>
          <a:noFill/>
          <a:ln>
            <a:noFill/>
          </a:ln>
        </p:spPr>
      </p:pic>
      <p:sp>
        <p:nvSpPr>
          <p:cNvPr id="296" name="Google Shape;296;g3da895785f1_0_199"/>
          <p:cNvSpPr txBox="1"/>
          <p:nvPr>
            <p:ph type="title"/>
          </p:nvPr>
        </p:nvSpPr>
        <p:spPr>
          <a:xfrm>
            <a:off x="2233375" y="5964092"/>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SzPts val="990"/>
              <a:buNone/>
            </a:pPr>
            <a:r>
              <a:rPr lang="en-US" sz="2400"/>
              <a:t>Congressional Review Act</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3da895785f1_0_138"/>
          <p:cNvSpPr/>
          <p:nvPr/>
        </p:nvSpPr>
        <p:spPr>
          <a:xfrm>
            <a:off x="6930654" y="477326"/>
            <a:ext cx="3994800" cy="490500"/>
          </a:xfrm>
          <a:prstGeom prst="rect">
            <a:avLst/>
          </a:prstGeom>
          <a:solidFill>
            <a:srgbClr val="595959"/>
          </a:solidFill>
          <a:ln cap="flat" cmpd="sng" w="9825">
            <a:solidFill>
              <a:srgbClr val="5F5153"/>
            </a:solidFill>
            <a:prstDash val="solid"/>
            <a:round/>
            <a:headEnd len="sm" w="sm" type="none"/>
            <a:tailEnd len="sm" w="sm" type="none"/>
          </a:ln>
          <a:effectLst>
            <a:outerShdw blurRad="41201" rotWithShape="0" dir="5400000" dist="20600">
              <a:srgbClr val="000000">
                <a:alpha val="37650"/>
              </a:srgbClr>
            </a:outerShdw>
          </a:effectLst>
        </p:spPr>
        <p:txBody>
          <a:bodyPr anchorCtr="0" anchor="ctr" bIns="47100" lIns="94175" spcFirstLastPara="1" rIns="94175" wrap="square" tIns="47100">
            <a:noAutofit/>
          </a:bodyPr>
          <a:lstStyle/>
          <a:p>
            <a:pPr indent="0" lvl="0" marL="0" marR="0" rtl="0" algn="ctr">
              <a:lnSpc>
                <a:spcPct val="100000"/>
              </a:lnSpc>
              <a:spcBef>
                <a:spcPts val="0"/>
              </a:spcBef>
              <a:spcAft>
                <a:spcPts val="0"/>
              </a:spcAft>
              <a:buNone/>
            </a:pPr>
            <a:r>
              <a:rPr b="0" i="0" lang="en-US" sz="1442" u="none" cap="none" strike="noStrike">
                <a:solidFill>
                  <a:schemeClr val="lt1"/>
                </a:solidFill>
                <a:latin typeface="Georgia"/>
                <a:ea typeface="Georgia"/>
                <a:cs typeface="Georgia"/>
                <a:sym typeface="Georgia"/>
              </a:rPr>
              <a:t>Public Comment Scoping Period</a:t>
            </a:r>
            <a:endParaRPr sz="1442">
              <a:solidFill>
                <a:schemeClr val="lt1"/>
              </a:solidFill>
            </a:endParaRPr>
          </a:p>
        </p:txBody>
      </p:sp>
      <p:sp>
        <p:nvSpPr>
          <p:cNvPr id="303" name="Google Shape;303;g3da895785f1_0_138"/>
          <p:cNvSpPr/>
          <p:nvPr/>
        </p:nvSpPr>
        <p:spPr>
          <a:xfrm>
            <a:off x="6968189" y="1346439"/>
            <a:ext cx="3994800" cy="490500"/>
          </a:xfrm>
          <a:prstGeom prst="rect">
            <a:avLst/>
          </a:prstGeom>
          <a:solidFill>
            <a:srgbClr val="5597D3"/>
          </a:solidFill>
          <a:ln cap="flat" cmpd="sng" w="9825">
            <a:solidFill>
              <a:srgbClr val="5597D3"/>
            </a:solidFill>
            <a:prstDash val="solid"/>
            <a:round/>
            <a:headEnd len="sm" w="sm" type="none"/>
            <a:tailEnd len="sm" w="sm" type="none"/>
          </a:ln>
          <a:effectLst>
            <a:outerShdw blurRad="41201" rotWithShape="0" dir="5400000" dist="20600">
              <a:srgbClr val="000000">
                <a:alpha val="37650"/>
              </a:srgbClr>
            </a:outerShdw>
          </a:effectLst>
        </p:spPr>
        <p:txBody>
          <a:bodyPr anchorCtr="0" anchor="ctr" bIns="47100" lIns="94175" spcFirstLastPara="1" rIns="94175" wrap="square" tIns="47100">
            <a:noAutofit/>
          </a:bodyPr>
          <a:lstStyle/>
          <a:p>
            <a:pPr indent="0" lvl="0" marL="0" marR="0" rtl="0" algn="ctr">
              <a:lnSpc>
                <a:spcPct val="100000"/>
              </a:lnSpc>
              <a:spcBef>
                <a:spcPts val="0"/>
              </a:spcBef>
              <a:spcAft>
                <a:spcPts val="0"/>
              </a:spcAft>
              <a:buNone/>
            </a:pPr>
            <a:r>
              <a:rPr b="0" i="0" lang="en-US" sz="1442" u="none" cap="none" strike="noStrike">
                <a:solidFill>
                  <a:srgbClr val="000000"/>
                </a:solidFill>
                <a:latin typeface="Georgia"/>
                <a:ea typeface="Georgia"/>
                <a:cs typeface="Georgia"/>
                <a:sym typeface="Georgia"/>
              </a:rPr>
              <a:t>Develop Draft RMP/EIS</a:t>
            </a:r>
            <a:endParaRPr sz="1442"/>
          </a:p>
        </p:txBody>
      </p:sp>
      <p:sp>
        <p:nvSpPr>
          <p:cNvPr id="304" name="Google Shape;304;g3da895785f1_0_138"/>
          <p:cNvSpPr/>
          <p:nvPr/>
        </p:nvSpPr>
        <p:spPr>
          <a:xfrm>
            <a:off x="6930652" y="2254431"/>
            <a:ext cx="3994800" cy="490500"/>
          </a:xfrm>
          <a:prstGeom prst="rect">
            <a:avLst/>
          </a:prstGeom>
          <a:solidFill>
            <a:srgbClr val="92D050"/>
          </a:solidFill>
          <a:ln cap="flat" cmpd="sng" w="9825">
            <a:solidFill>
              <a:srgbClr val="92D050"/>
            </a:solidFill>
            <a:prstDash val="solid"/>
            <a:round/>
            <a:headEnd len="sm" w="sm" type="none"/>
            <a:tailEnd len="sm" w="sm" type="none"/>
          </a:ln>
          <a:effectLst>
            <a:outerShdw blurRad="41201" rotWithShape="0" dir="5400000" dist="20600">
              <a:srgbClr val="000000">
                <a:alpha val="37650"/>
              </a:srgbClr>
            </a:outerShdw>
          </a:effectLst>
        </p:spPr>
        <p:txBody>
          <a:bodyPr anchorCtr="0" anchor="ctr" bIns="47100" lIns="94175" spcFirstLastPara="1" rIns="94175" wrap="square" tIns="47100">
            <a:noAutofit/>
          </a:bodyPr>
          <a:lstStyle/>
          <a:p>
            <a:pPr indent="0" lvl="0" marL="0" marR="0" rtl="0" algn="ctr">
              <a:lnSpc>
                <a:spcPct val="100000"/>
              </a:lnSpc>
              <a:spcBef>
                <a:spcPts val="0"/>
              </a:spcBef>
              <a:spcAft>
                <a:spcPts val="0"/>
              </a:spcAft>
              <a:buNone/>
            </a:pPr>
            <a:r>
              <a:rPr b="0" i="0" lang="en-US" sz="1442" u="none" cap="none" strike="noStrike">
                <a:solidFill>
                  <a:srgbClr val="000000"/>
                </a:solidFill>
                <a:latin typeface="Georgia"/>
                <a:ea typeface="Georgia"/>
                <a:cs typeface="Georgia"/>
                <a:sym typeface="Georgia"/>
              </a:rPr>
              <a:t>Draft RMP/EIS Public Comment Period</a:t>
            </a:r>
            <a:endParaRPr sz="1442"/>
          </a:p>
        </p:txBody>
      </p:sp>
      <p:sp>
        <p:nvSpPr>
          <p:cNvPr id="305" name="Google Shape;305;g3da895785f1_0_138"/>
          <p:cNvSpPr/>
          <p:nvPr/>
        </p:nvSpPr>
        <p:spPr>
          <a:xfrm>
            <a:off x="6930651" y="3120261"/>
            <a:ext cx="3994800" cy="490500"/>
          </a:xfrm>
          <a:prstGeom prst="rect">
            <a:avLst/>
          </a:prstGeom>
          <a:solidFill>
            <a:srgbClr val="D88333"/>
          </a:solidFill>
          <a:ln cap="flat" cmpd="sng" w="9825">
            <a:solidFill>
              <a:srgbClr val="D88333"/>
            </a:solidFill>
            <a:prstDash val="solid"/>
            <a:round/>
            <a:headEnd len="sm" w="sm" type="none"/>
            <a:tailEnd len="sm" w="sm" type="none"/>
          </a:ln>
          <a:effectLst>
            <a:outerShdw blurRad="41201" rotWithShape="0" dir="5400000" dist="20600">
              <a:srgbClr val="000000">
                <a:alpha val="37650"/>
              </a:srgbClr>
            </a:outerShdw>
          </a:effectLst>
        </p:spPr>
        <p:txBody>
          <a:bodyPr anchorCtr="0" anchor="ctr" bIns="47100" lIns="94175" spcFirstLastPara="1" rIns="94175" wrap="square" tIns="47100">
            <a:noAutofit/>
          </a:bodyPr>
          <a:lstStyle/>
          <a:p>
            <a:pPr indent="0" lvl="0" marL="0" marR="0" rtl="0" algn="ctr">
              <a:lnSpc>
                <a:spcPct val="100000"/>
              </a:lnSpc>
              <a:spcBef>
                <a:spcPts val="0"/>
              </a:spcBef>
              <a:spcAft>
                <a:spcPts val="0"/>
              </a:spcAft>
              <a:buNone/>
            </a:pPr>
            <a:r>
              <a:rPr b="0" i="0" lang="en-US" sz="1442" u="none" cap="none" strike="noStrike">
                <a:solidFill>
                  <a:srgbClr val="000000"/>
                </a:solidFill>
                <a:latin typeface="Georgia"/>
                <a:ea typeface="Georgia"/>
                <a:cs typeface="Georgia"/>
                <a:sym typeface="Georgia"/>
              </a:rPr>
              <a:t>Proposed RMP/Final EIS Public Review</a:t>
            </a:r>
            <a:endParaRPr sz="1442"/>
          </a:p>
          <a:p>
            <a:pPr indent="0" lvl="0" marL="0" marR="0" rtl="0" algn="ctr">
              <a:lnSpc>
                <a:spcPct val="100000"/>
              </a:lnSpc>
              <a:spcBef>
                <a:spcPts val="0"/>
              </a:spcBef>
              <a:spcAft>
                <a:spcPts val="0"/>
              </a:spcAft>
              <a:buNone/>
            </a:pPr>
            <a:r>
              <a:rPr b="0" i="0" lang="en-US" sz="1442" u="none" cap="none" strike="noStrike">
                <a:solidFill>
                  <a:srgbClr val="000000"/>
                </a:solidFill>
                <a:latin typeface="Georgia"/>
                <a:ea typeface="Georgia"/>
                <a:cs typeface="Georgia"/>
                <a:sym typeface="Georgia"/>
              </a:rPr>
              <a:t>and Protest</a:t>
            </a:r>
            <a:endParaRPr sz="1442"/>
          </a:p>
        </p:txBody>
      </p:sp>
      <p:sp>
        <p:nvSpPr>
          <p:cNvPr id="306" name="Google Shape;306;g3da895785f1_0_138"/>
          <p:cNvSpPr/>
          <p:nvPr/>
        </p:nvSpPr>
        <p:spPr>
          <a:xfrm>
            <a:off x="6930650" y="3936361"/>
            <a:ext cx="3994800" cy="490500"/>
          </a:xfrm>
          <a:prstGeom prst="rect">
            <a:avLst/>
          </a:prstGeom>
          <a:solidFill>
            <a:srgbClr val="ED7D31"/>
          </a:solidFill>
          <a:ln cap="flat" cmpd="sng" w="9825">
            <a:solidFill>
              <a:srgbClr val="ED7D31"/>
            </a:solidFill>
            <a:prstDash val="solid"/>
            <a:round/>
            <a:headEnd len="sm" w="sm" type="none"/>
            <a:tailEnd len="sm" w="sm" type="none"/>
          </a:ln>
          <a:effectLst>
            <a:outerShdw blurRad="41201" rotWithShape="0" dir="5400000" dist="20600">
              <a:srgbClr val="000000">
                <a:alpha val="37650"/>
              </a:srgbClr>
            </a:outerShdw>
          </a:effectLst>
        </p:spPr>
        <p:txBody>
          <a:bodyPr anchorCtr="0" anchor="ctr" bIns="47100" lIns="94175" spcFirstLastPara="1" rIns="94175" wrap="square" tIns="47100">
            <a:noAutofit/>
          </a:bodyPr>
          <a:lstStyle/>
          <a:p>
            <a:pPr indent="0" lvl="0" marL="0" marR="0" rtl="0" algn="ctr">
              <a:lnSpc>
                <a:spcPct val="100000"/>
              </a:lnSpc>
              <a:spcBef>
                <a:spcPts val="0"/>
              </a:spcBef>
              <a:spcAft>
                <a:spcPts val="0"/>
              </a:spcAft>
              <a:buNone/>
            </a:pPr>
            <a:r>
              <a:rPr b="0" i="0" lang="en-US" sz="1442" u="none" cap="none" strike="noStrike">
                <a:solidFill>
                  <a:srgbClr val="000000"/>
                </a:solidFill>
                <a:latin typeface="Georgia"/>
                <a:ea typeface="Georgia"/>
                <a:cs typeface="Georgia"/>
                <a:sym typeface="Georgia"/>
              </a:rPr>
              <a:t>Protest</a:t>
            </a:r>
            <a:endParaRPr sz="1442"/>
          </a:p>
        </p:txBody>
      </p:sp>
      <p:sp>
        <p:nvSpPr>
          <p:cNvPr id="307" name="Google Shape;307;g3da895785f1_0_138"/>
          <p:cNvSpPr/>
          <p:nvPr/>
        </p:nvSpPr>
        <p:spPr>
          <a:xfrm>
            <a:off x="6930775" y="4802175"/>
            <a:ext cx="3994800" cy="490500"/>
          </a:xfrm>
          <a:prstGeom prst="rect">
            <a:avLst/>
          </a:prstGeom>
          <a:solidFill>
            <a:srgbClr val="F6CF64"/>
          </a:solidFill>
          <a:ln cap="flat" cmpd="sng" w="9825">
            <a:solidFill>
              <a:srgbClr val="F6CF64"/>
            </a:solidFill>
            <a:prstDash val="solid"/>
            <a:round/>
            <a:headEnd len="sm" w="sm" type="none"/>
            <a:tailEnd len="sm" w="sm" type="none"/>
          </a:ln>
          <a:effectLst>
            <a:outerShdw blurRad="41201" rotWithShape="0" dir="5400000" dist="20600">
              <a:srgbClr val="000000">
                <a:alpha val="37650"/>
              </a:srgbClr>
            </a:outerShdw>
          </a:effectLst>
        </p:spPr>
        <p:txBody>
          <a:bodyPr anchorCtr="0" anchor="ctr" bIns="47100" lIns="94175" spcFirstLastPara="1" rIns="94175" wrap="square" tIns="47100">
            <a:noAutofit/>
          </a:bodyPr>
          <a:lstStyle/>
          <a:p>
            <a:pPr indent="0" lvl="0" marL="0" marR="0" rtl="0" algn="ctr">
              <a:lnSpc>
                <a:spcPct val="100000"/>
              </a:lnSpc>
              <a:spcBef>
                <a:spcPts val="0"/>
              </a:spcBef>
              <a:spcAft>
                <a:spcPts val="0"/>
              </a:spcAft>
              <a:buNone/>
            </a:pPr>
            <a:r>
              <a:rPr b="0" i="0" lang="en-US" sz="1442" u="none" cap="none" strike="noStrike">
                <a:solidFill>
                  <a:srgbClr val="000000"/>
                </a:solidFill>
                <a:latin typeface="Georgia"/>
                <a:ea typeface="Georgia"/>
                <a:cs typeface="Georgia"/>
                <a:sym typeface="Georgia"/>
              </a:rPr>
              <a:t>ROD and Approved RMP</a:t>
            </a:r>
            <a:endParaRPr sz="1442"/>
          </a:p>
        </p:txBody>
      </p:sp>
      <p:sp>
        <p:nvSpPr>
          <p:cNvPr id="308" name="Google Shape;308;g3da895785f1_0_138"/>
          <p:cNvSpPr/>
          <p:nvPr/>
        </p:nvSpPr>
        <p:spPr>
          <a:xfrm>
            <a:off x="8723366" y="977969"/>
            <a:ext cx="484500" cy="312600"/>
          </a:xfrm>
          <a:prstGeom prst="downArrow">
            <a:avLst>
              <a:gd fmla="val 50000" name="adj1"/>
              <a:gd fmla="val 50000" name="adj2"/>
            </a:avLst>
          </a:prstGeom>
          <a:solidFill>
            <a:srgbClr val="000000"/>
          </a:solidFill>
          <a:ln cap="flat" cmpd="sng" w="26175">
            <a:solidFill>
              <a:srgbClr val="000000"/>
            </a:solidFill>
            <a:prstDash val="solid"/>
            <a:round/>
            <a:headEnd len="sm" w="sm" type="none"/>
            <a:tailEnd len="sm" w="sm" type="none"/>
          </a:ln>
        </p:spPr>
        <p:txBody>
          <a:bodyPr anchorCtr="0" anchor="ctr" bIns="47100" lIns="94175" spcFirstLastPara="1" rIns="94175" wrap="square" tIns="47100">
            <a:noAutofit/>
          </a:bodyPr>
          <a:lstStyle/>
          <a:p>
            <a:pPr indent="0" lvl="0" marL="0" marR="0" rtl="0" algn="ctr">
              <a:lnSpc>
                <a:spcPct val="100000"/>
              </a:lnSpc>
              <a:spcBef>
                <a:spcPts val="0"/>
              </a:spcBef>
              <a:spcAft>
                <a:spcPts val="0"/>
              </a:spcAft>
              <a:buNone/>
            </a:pPr>
            <a:r>
              <a:t/>
            </a:r>
            <a:endParaRPr b="0" i="0" sz="1442" u="none" cap="none" strike="noStrike">
              <a:solidFill>
                <a:srgbClr val="FFFFFF"/>
              </a:solidFill>
              <a:latin typeface="Arial"/>
              <a:ea typeface="Arial"/>
              <a:cs typeface="Arial"/>
              <a:sym typeface="Arial"/>
            </a:endParaRPr>
          </a:p>
        </p:txBody>
      </p:sp>
      <p:sp>
        <p:nvSpPr>
          <p:cNvPr id="309" name="Google Shape;309;g3da895785f1_0_138"/>
          <p:cNvSpPr/>
          <p:nvPr/>
        </p:nvSpPr>
        <p:spPr>
          <a:xfrm>
            <a:off x="8723366" y="1893157"/>
            <a:ext cx="484500" cy="312600"/>
          </a:xfrm>
          <a:prstGeom prst="downArrow">
            <a:avLst>
              <a:gd fmla="val 50000" name="adj1"/>
              <a:gd fmla="val 50000" name="adj2"/>
            </a:avLst>
          </a:prstGeom>
          <a:solidFill>
            <a:srgbClr val="000000"/>
          </a:solidFill>
          <a:ln cap="flat" cmpd="sng" w="26175">
            <a:solidFill>
              <a:srgbClr val="000000"/>
            </a:solidFill>
            <a:prstDash val="solid"/>
            <a:round/>
            <a:headEnd len="sm" w="sm" type="none"/>
            <a:tailEnd len="sm" w="sm" type="none"/>
          </a:ln>
        </p:spPr>
        <p:txBody>
          <a:bodyPr anchorCtr="0" anchor="ctr" bIns="47100" lIns="94175" spcFirstLastPara="1" rIns="94175" wrap="square" tIns="47100">
            <a:noAutofit/>
          </a:bodyPr>
          <a:lstStyle/>
          <a:p>
            <a:pPr indent="0" lvl="0" marL="0" marR="0" rtl="0" algn="ctr">
              <a:lnSpc>
                <a:spcPct val="100000"/>
              </a:lnSpc>
              <a:spcBef>
                <a:spcPts val="0"/>
              </a:spcBef>
              <a:spcAft>
                <a:spcPts val="0"/>
              </a:spcAft>
              <a:buNone/>
            </a:pPr>
            <a:r>
              <a:t/>
            </a:r>
            <a:endParaRPr b="0" i="0" sz="1442" u="none" cap="none" strike="noStrike">
              <a:solidFill>
                <a:srgbClr val="FFFFFF"/>
              </a:solidFill>
              <a:latin typeface="Arial"/>
              <a:ea typeface="Arial"/>
              <a:cs typeface="Arial"/>
              <a:sym typeface="Arial"/>
            </a:endParaRPr>
          </a:p>
        </p:txBody>
      </p:sp>
      <p:sp>
        <p:nvSpPr>
          <p:cNvPr id="310" name="Google Shape;310;g3da895785f1_0_138"/>
          <p:cNvSpPr/>
          <p:nvPr/>
        </p:nvSpPr>
        <p:spPr>
          <a:xfrm>
            <a:off x="8723366" y="2793379"/>
            <a:ext cx="484500" cy="312600"/>
          </a:xfrm>
          <a:prstGeom prst="downArrow">
            <a:avLst>
              <a:gd fmla="val 50000" name="adj1"/>
              <a:gd fmla="val 50000" name="adj2"/>
            </a:avLst>
          </a:prstGeom>
          <a:solidFill>
            <a:srgbClr val="000000"/>
          </a:solidFill>
          <a:ln cap="flat" cmpd="sng" w="26175">
            <a:solidFill>
              <a:srgbClr val="000000"/>
            </a:solidFill>
            <a:prstDash val="solid"/>
            <a:round/>
            <a:headEnd len="sm" w="sm" type="none"/>
            <a:tailEnd len="sm" w="sm" type="none"/>
          </a:ln>
        </p:spPr>
        <p:txBody>
          <a:bodyPr anchorCtr="0" anchor="ctr" bIns="47100" lIns="94175" spcFirstLastPara="1" rIns="94175" wrap="square" tIns="47100">
            <a:noAutofit/>
          </a:bodyPr>
          <a:lstStyle/>
          <a:p>
            <a:pPr indent="0" lvl="0" marL="0" marR="0" rtl="0" algn="ctr">
              <a:lnSpc>
                <a:spcPct val="100000"/>
              </a:lnSpc>
              <a:spcBef>
                <a:spcPts val="0"/>
              </a:spcBef>
              <a:spcAft>
                <a:spcPts val="0"/>
              </a:spcAft>
              <a:buNone/>
            </a:pPr>
            <a:r>
              <a:t/>
            </a:r>
            <a:endParaRPr b="0" i="0" sz="1442" u="none" cap="none" strike="noStrike">
              <a:solidFill>
                <a:srgbClr val="FFFFFF"/>
              </a:solidFill>
              <a:latin typeface="Arial"/>
              <a:ea typeface="Arial"/>
              <a:cs typeface="Arial"/>
              <a:sym typeface="Arial"/>
            </a:endParaRPr>
          </a:p>
        </p:txBody>
      </p:sp>
      <p:sp>
        <p:nvSpPr>
          <p:cNvPr id="311" name="Google Shape;311;g3da895785f1_0_138"/>
          <p:cNvSpPr/>
          <p:nvPr/>
        </p:nvSpPr>
        <p:spPr>
          <a:xfrm>
            <a:off x="8723366" y="3592570"/>
            <a:ext cx="484500" cy="312600"/>
          </a:xfrm>
          <a:prstGeom prst="downArrow">
            <a:avLst>
              <a:gd fmla="val 50000" name="adj1"/>
              <a:gd fmla="val 50000" name="adj2"/>
            </a:avLst>
          </a:prstGeom>
          <a:solidFill>
            <a:srgbClr val="000000"/>
          </a:solidFill>
          <a:ln cap="flat" cmpd="sng" w="26175">
            <a:solidFill>
              <a:srgbClr val="000000"/>
            </a:solidFill>
            <a:prstDash val="solid"/>
            <a:round/>
            <a:headEnd len="sm" w="sm" type="none"/>
            <a:tailEnd len="sm" w="sm" type="none"/>
          </a:ln>
        </p:spPr>
        <p:txBody>
          <a:bodyPr anchorCtr="0" anchor="ctr" bIns="47100" lIns="94175" spcFirstLastPara="1" rIns="94175" wrap="square" tIns="47100">
            <a:noAutofit/>
          </a:bodyPr>
          <a:lstStyle/>
          <a:p>
            <a:pPr indent="0" lvl="0" marL="0" marR="0" rtl="0" algn="ctr">
              <a:lnSpc>
                <a:spcPct val="100000"/>
              </a:lnSpc>
              <a:spcBef>
                <a:spcPts val="0"/>
              </a:spcBef>
              <a:spcAft>
                <a:spcPts val="0"/>
              </a:spcAft>
              <a:buNone/>
            </a:pPr>
            <a:r>
              <a:t/>
            </a:r>
            <a:endParaRPr b="0" i="0" sz="1442" u="none" cap="none" strike="noStrike">
              <a:solidFill>
                <a:srgbClr val="FFFFFF"/>
              </a:solidFill>
              <a:latin typeface="Arial"/>
              <a:ea typeface="Arial"/>
              <a:cs typeface="Arial"/>
              <a:sym typeface="Arial"/>
            </a:endParaRPr>
          </a:p>
        </p:txBody>
      </p:sp>
      <p:sp>
        <p:nvSpPr>
          <p:cNvPr id="312" name="Google Shape;312;g3da895785f1_0_138"/>
          <p:cNvSpPr/>
          <p:nvPr/>
        </p:nvSpPr>
        <p:spPr>
          <a:xfrm>
            <a:off x="8723366" y="4475309"/>
            <a:ext cx="484500" cy="312600"/>
          </a:xfrm>
          <a:prstGeom prst="downArrow">
            <a:avLst>
              <a:gd fmla="val 50000" name="adj1"/>
              <a:gd fmla="val 50000" name="adj2"/>
            </a:avLst>
          </a:prstGeom>
          <a:solidFill>
            <a:srgbClr val="000000"/>
          </a:solidFill>
          <a:ln cap="flat" cmpd="sng" w="26175">
            <a:solidFill>
              <a:srgbClr val="000000"/>
            </a:solidFill>
            <a:prstDash val="solid"/>
            <a:round/>
            <a:headEnd len="sm" w="sm" type="none"/>
            <a:tailEnd len="sm" w="sm" type="none"/>
          </a:ln>
        </p:spPr>
        <p:txBody>
          <a:bodyPr anchorCtr="0" anchor="ctr" bIns="47100" lIns="94175" spcFirstLastPara="1" rIns="94175" wrap="square" tIns="47100">
            <a:noAutofit/>
          </a:bodyPr>
          <a:lstStyle/>
          <a:p>
            <a:pPr indent="0" lvl="0" marL="0" marR="0" rtl="0" algn="ctr">
              <a:lnSpc>
                <a:spcPct val="100000"/>
              </a:lnSpc>
              <a:spcBef>
                <a:spcPts val="0"/>
              </a:spcBef>
              <a:spcAft>
                <a:spcPts val="0"/>
              </a:spcAft>
              <a:buNone/>
            </a:pPr>
            <a:r>
              <a:t/>
            </a:r>
            <a:endParaRPr b="0" i="0" sz="1442" u="none" cap="none" strike="noStrike">
              <a:solidFill>
                <a:srgbClr val="FFFFFF"/>
              </a:solidFill>
              <a:latin typeface="Arial"/>
              <a:ea typeface="Arial"/>
              <a:cs typeface="Arial"/>
              <a:sym typeface="Arial"/>
            </a:endParaRPr>
          </a:p>
        </p:txBody>
      </p:sp>
      <p:pic>
        <p:nvPicPr>
          <p:cNvPr id="313" name="Google Shape;313;g3da895785f1_0_138" title="Screen Shot 2026-04-28 at 5.18.07 PM.png"/>
          <p:cNvPicPr preferRelativeResize="0"/>
          <p:nvPr/>
        </p:nvPicPr>
        <p:blipFill>
          <a:blip r:embed="rId3">
            <a:alphaModFix/>
          </a:blip>
          <a:stretch>
            <a:fillRect/>
          </a:stretch>
        </p:blipFill>
        <p:spPr>
          <a:xfrm>
            <a:off x="907850" y="812437"/>
            <a:ext cx="5188150" cy="4274480"/>
          </a:xfrm>
          <a:prstGeom prst="rect">
            <a:avLst/>
          </a:prstGeom>
          <a:noFill/>
          <a:ln>
            <a:noFill/>
          </a:ln>
        </p:spPr>
      </p:pic>
      <p:sp>
        <p:nvSpPr>
          <p:cNvPr id="314" name="Google Shape;314;g3da895785f1_0_138"/>
          <p:cNvSpPr/>
          <p:nvPr/>
        </p:nvSpPr>
        <p:spPr>
          <a:xfrm>
            <a:off x="5988425" y="354975"/>
            <a:ext cx="5954400" cy="51894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5" name="Google Shape;315;g3da895785f1_0_138"/>
          <p:cNvSpPr txBox="1"/>
          <p:nvPr>
            <p:ph type="title"/>
          </p:nvPr>
        </p:nvSpPr>
        <p:spPr>
          <a:xfrm>
            <a:off x="2233375" y="5964092"/>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SzPts val="990"/>
              <a:buNone/>
            </a:pPr>
            <a:r>
              <a:rPr lang="en-US" sz="2400"/>
              <a:t>Congressional Review Act</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g3da895785f1_0_86"/>
          <p:cNvPicPr preferRelativeResize="0"/>
          <p:nvPr/>
        </p:nvPicPr>
        <p:blipFill rotWithShape="1">
          <a:blip r:embed="rId3">
            <a:alphaModFix/>
          </a:blip>
          <a:srcRect b="0" l="0" r="0" t="0"/>
          <a:stretch/>
        </p:blipFill>
        <p:spPr>
          <a:xfrm>
            <a:off x="2360673" y="0"/>
            <a:ext cx="8342026" cy="5454075"/>
          </a:xfrm>
          <a:prstGeom prst="rect">
            <a:avLst/>
          </a:prstGeom>
          <a:noFill/>
          <a:ln>
            <a:noFill/>
          </a:ln>
        </p:spPr>
      </p:pic>
      <p:cxnSp>
        <p:nvCxnSpPr>
          <p:cNvPr id="322" name="Google Shape;322;g3da895785f1_0_86"/>
          <p:cNvCxnSpPr/>
          <p:nvPr/>
        </p:nvCxnSpPr>
        <p:spPr>
          <a:xfrm rot="10800000">
            <a:off x="1868235" y="3743775"/>
            <a:ext cx="1770300" cy="385500"/>
          </a:xfrm>
          <a:prstGeom prst="straightConnector1">
            <a:avLst/>
          </a:prstGeom>
          <a:noFill/>
          <a:ln cap="flat" cmpd="sng" w="9525">
            <a:solidFill>
              <a:srgbClr val="44546A"/>
            </a:solidFill>
            <a:prstDash val="solid"/>
            <a:round/>
            <a:headEnd len="sm" w="sm" type="none"/>
            <a:tailEnd len="sm" w="sm" type="none"/>
          </a:ln>
        </p:spPr>
      </p:cxnSp>
      <p:sp>
        <p:nvSpPr>
          <p:cNvPr id="323" name="Google Shape;323;g3da895785f1_0_86"/>
          <p:cNvSpPr txBox="1"/>
          <p:nvPr/>
        </p:nvSpPr>
        <p:spPr>
          <a:xfrm>
            <a:off x="603610" y="363050"/>
            <a:ext cx="2298600" cy="22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lang="en-US" sz="1600"/>
              <a:t>Miles City</a:t>
            </a:r>
            <a:endParaRPr i="0" sz="1600" u="none" cap="none" strike="noStrike">
              <a:solidFill>
                <a:srgbClr val="000000"/>
              </a:solidFill>
            </a:endParaRPr>
          </a:p>
        </p:txBody>
      </p:sp>
      <p:cxnSp>
        <p:nvCxnSpPr>
          <p:cNvPr id="324" name="Google Shape;324;g3da895785f1_0_86"/>
          <p:cNvCxnSpPr/>
          <p:nvPr/>
        </p:nvCxnSpPr>
        <p:spPr>
          <a:xfrm flipH="1">
            <a:off x="2254210" y="4362200"/>
            <a:ext cx="1585200" cy="12300"/>
          </a:xfrm>
          <a:prstGeom prst="straightConnector1">
            <a:avLst/>
          </a:prstGeom>
          <a:noFill/>
          <a:ln cap="flat" cmpd="sng" w="9525">
            <a:solidFill>
              <a:srgbClr val="44546A"/>
            </a:solidFill>
            <a:prstDash val="solid"/>
            <a:round/>
            <a:headEnd len="sm" w="sm" type="none"/>
            <a:tailEnd len="sm" w="sm" type="none"/>
          </a:ln>
        </p:spPr>
      </p:cxnSp>
      <p:sp>
        <p:nvSpPr>
          <p:cNvPr id="325" name="Google Shape;325;g3da895785f1_0_86"/>
          <p:cNvSpPr txBox="1"/>
          <p:nvPr/>
        </p:nvSpPr>
        <p:spPr>
          <a:xfrm>
            <a:off x="603610" y="3976850"/>
            <a:ext cx="2298600" cy="22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lang="en-US" sz="1600"/>
              <a:t>Arctic Refuge Leasing Plan</a:t>
            </a:r>
            <a:endParaRPr i="0" sz="1600" u="none" cap="none" strike="noStrike">
              <a:solidFill>
                <a:srgbClr val="000000"/>
              </a:solidFill>
            </a:endParaRPr>
          </a:p>
        </p:txBody>
      </p:sp>
      <p:cxnSp>
        <p:nvCxnSpPr>
          <p:cNvPr id="326" name="Google Shape;326;g3da895785f1_0_86"/>
          <p:cNvCxnSpPr/>
          <p:nvPr/>
        </p:nvCxnSpPr>
        <p:spPr>
          <a:xfrm flipH="1">
            <a:off x="2194485" y="4514775"/>
            <a:ext cx="1564200" cy="423000"/>
          </a:xfrm>
          <a:prstGeom prst="straightConnector1">
            <a:avLst/>
          </a:prstGeom>
          <a:noFill/>
          <a:ln cap="flat" cmpd="sng" w="9525">
            <a:solidFill>
              <a:srgbClr val="44546A"/>
            </a:solidFill>
            <a:prstDash val="solid"/>
            <a:round/>
            <a:headEnd len="sm" w="sm" type="none"/>
            <a:tailEnd len="sm" w="sm" type="none"/>
          </a:ln>
        </p:spPr>
      </p:cxnSp>
      <p:sp>
        <p:nvSpPr>
          <p:cNvPr id="327" name="Google Shape;327;g3da895785f1_0_86"/>
          <p:cNvSpPr txBox="1"/>
          <p:nvPr/>
        </p:nvSpPr>
        <p:spPr>
          <a:xfrm>
            <a:off x="603610" y="4795900"/>
            <a:ext cx="2298600" cy="22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lang="en-US" sz="1600"/>
              <a:t>Central Yukon</a:t>
            </a:r>
            <a:endParaRPr i="0" sz="1600" u="none" cap="none" strike="noStrike">
              <a:solidFill>
                <a:srgbClr val="000000"/>
              </a:solidFill>
            </a:endParaRPr>
          </a:p>
        </p:txBody>
      </p:sp>
      <p:cxnSp>
        <p:nvCxnSpPr>
          <p:cNvPr id="328" name="Google Shape;328;g3da895785f1_0_86"/>
          <p:cNvCxnSpPr/>
          <p:nvPr/>
        </p:nvCxnSpPr>
        <p:spPr>
          <a:xfrm rot="10800000">
            <a:off x="2210710" y="661750"/>
            <a:ext cx="2461800" cy="376500"/>
          </a:xfrm>
          <a:prstGeom prst="straightConnector1">
            <a:avLst/>
          </a:prstGeom>
          <a:noFill/>
          <a:ln cap="flat" cmpd="sng" w="9525">
            <a:solidFill>
              <a:srgbClr val="44546A"/>
            </a:solidFill>
            <a:prstDash val="solid"/>
            <a:round/>
            <a:headEnd len="sm" w="sm" type="none"/>
            <a:tailEnd len="sm" w="sm" type="none"/>
          </a:ln>
        </p:spPr>
      </p:cxnSp>
      <p:sp>
        <p:nvSpPr>
          <p:cNvPr id="329" name="Google Shape;329;g3da895785f1_0_86"/>
          <p:cNvSpPr txBox="1"/>
          <p:nvPr/>
        </p:nvSpPr>
        <p:spPr>
          <a:xfrm>
            <a:off x="732735" y="3565264"/>
            <a:ext cx="2298600" cy="22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lang="en-US" sz="1600"/>
              <a:t>NPRA IAP</a:t>
            </a:r>
            <a:endParaRPr i="0" sz="1600" u="none" cap="none" strike="noStrike">
              <a:solidFill>
                <a:srgbClr val="000000"/>
              </a:solidFill>
            </a:endParaRPr>
          </a:p>
        </p:txBody>
      </p:sp>
      <p:cxnSp>
        <p:nvCxnSpPr>
          <p:cNvPr id="330" name="Google Shape;330;g3da895785f1_0_86"/>
          <p:cNvCxnSpPr/>
          <p:nvPr/>
        </p:nvCxnSpPr>
        <p:spPr>
          <a:xfrm rot="10800000">
            <a:off x="2259160" y="1452400"/>
            <a:ext cx="2985300" cy="157800"/>
          </a:xfrm>
          <a:prstGeom prst="straightConnector1">
            <a:avLst/>
          </a:prstGeom>
          <a:noFill/>
          <a:ln cap="flat" cmpd="sng" w="9525">
            <a:solidFill>
              <a:srgbClr val="44546A"/>
            </a:solidFill>
            <a:prstDash val="solid"/>
            <a:round/>
            <a:headEnd len="sm" w="sm" type="none"/>
            <a:tailEnd len="sm" w="sm" type="none"/>
          </a:ln>
        </p:spPr>
      </p:cxnSp>
      <p:sp>
        <p:nvSpPr>
          <p:cNvPr id="331" name="Google Shape;331;g3da895785f1_0_86"/>
          <p:cNvSpPr txBox="1"/>
          <p:nvPr/>
        </p:nvSpPr>
        <p:spPr>
          <a:xfrm>
            <a:off x="1460085" y="1131175"/>
            <a:ext cx="2298600" cy="22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lang="en-US" sz="1600"/>
              <a:t>Buffalo</a:t>
            </a:r>
            <a:endParaRPr i="0" sz="1600" u="none" cap="none" strike="noStrike">
              <a:solidFill>
                <a:srgbClr val="000000"/>
              </a:solidFill>
            </a:endParaRPr>
          </a:p>
        </p:txBody>
      </p:sp>
      <p:cxnSp>
        <p:nvCxnSpPr>
          <p:cNvPr id="332" name="Google Shape;332;g3da895785f1_0_86"/>
          <p:cNvCxnSpPr/>
          <p:nvPr/>
        </p:nvCxnSpPr>
        <p:spPr>
          <a:xfrm flipH="1" rot="10800000">
            <a:off x="6290935" y="467950"/>
            <a:ext cx="1196400" cy="570300"/>
          </a:xfrm>
          <a:prstGeom prst="straightConnector1">
            <a:avLst/>
          </a:prstGeom>
          <a:noFill/>
          <a:ln cap="flat" cmpd="sng" w="9525">
            <a:solidFill>
              <a:srgbClr val="44546A"/>
            </a:solidFill>
            <a:prstDash val="solid"/>
            <a:round/>
            <a:headEnd len="sm" w="sm" type="none"/>
            <a:tailEnd len="sm" w="sm" type="none"/>
          </a:ln>
        </p:spPr>
      </p:cxnSp>
      <p:sp>
        <p:nvSpPr>
          <p:cNvPr id="333" name="Google Shape;333;g3da895785f1_0_86"/>
          <p:cNvSpPr txBox="1"/>
          <p:nvPr/>
        </p:nvSpPr>
        <p:spPr>
          <a:xfrm>
            <a:off x="7487335" y="239650"/>
            <a:ext cx="2298600" cy="22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lang="en-US" sz="1600"/>
              <a:t>North Dakota</a:t>
            </a:r>
            <a:endParaRPr i="0" sz="1600" u="none" cap="none" strike="noStrike">
              <a:solidFill>
                <a:srgbClr val="000000"/>
              </a:solidFill>
            </a:endParaRPr>
          </a:p>
        </p:txBody>
      </p:sp>
      <p:cxnSp>
        <p:nvCxnSpPr>
          <p:cNvPr id="334" name="Google Shape;334;g3da895785f1_0_86"/>
          <p:cNvCxnSpPr/>
          <p:nvPr/>
        </p:nvCxnSpPr>
        <p:spPr>
          <a:xfrm flipH="1" rot="10800000">
            <a:off x="6927435" y="887650"/>
            <a:ext cx="1286100" cy="344400"/>
          </a:xfrm>
          <a:prstGeom prst="straightConnector1">
            <a:avLst/>
          </a:prstGeom>
          <a:noFill/>
          <a:ln cap="flat" cmpd="sng" w="9525">
            <a:solidFill>
              <a:srgbClr val="44546A"/>
            </a:solidFill>
            <a:prstDash val="solid"/>
            <a:round/>
            <a:headEnd len="sm" w="sm" type="none"/>
            <a:tailEnd len="sm" w="sm" type="none"/>
          </a:ln>
        </p:spPr>
      </p:cxnSp>
      <p:sp>
        <p:nvSpPr>
          <p:cNvPr id="335" name="Google Shape;335;g3da895785f1_0_86"/>
          <p:cNvSpPr txBox="1"/>
          <p:nvPr/>
        </p:nvSpPr>
        <p:spPr>
          <a:xfrm>
            <a:off x="8213535" y="638950"/>
            <a:ext cx="2298600" cy="22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lang="en-US" sz="1600"/>
              <a:t>Boundary Waters</a:t>
            </a:r>
            <a:endParaRPr i="0" sz="1600" u="none" cap="none" strike="noStrike">
              <a:solidFill>
                <a:srgbClr val="000000"/>
              </a:solidFill>
            </a:endParaRPr>
          </a:p>
        </p:txBody>
      </p:sp>
      <p:cxnSp>
        <p:nvCxnSpPr>
          <p:cNvPr id="336" name="Google Shape;336;g3da895785f1_0_86"/>
          <p:cNvCxnSpPr/>
          <p:nvPr/>
        </p:nvCxnSpPr>
        <p:spPr>
          <a:xfrm>
            <a:off x="4672510" y="2643100"/>
            <a:ext cx="2911500" cy="2682000"/>
          </a:xfrm>
          <a:prstGeom prst="straightConnector1">
            <a:avLst/>
          </a:prstGeom>
          <a:noFill/>
          <a:ln cap="flat" cmpd="sng" w="9525">
            <a:solidFill>
              <a:srgbClr val="44546A"/>
            </a:solidFill>
            <a:prstDash val="solid"/>
            <a:round/>
            <a:headEnd len="sm" w="sm" type="none"/>
            <a:tailEnd len="sm" w="sm" type="none"/>
          </a:ln>
        </p:spPr>
      </p:cxnSp>
      <p:sp>
        <p:nvSpPr>
          <p:cNvPr id="337" name="Google Shape;337;g3da895785f1_0_86"/>
          <p:cNvSpPr txBox="1"/>
          <p:nvPr/>
        </p:nvSpPr>
        <p:spPr>
          <a:xfrm>
            <a:off x="7584010" y="5024200"/>
            <a:ext cx="4195500" cy="15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i="1" lang="en-US" sz="1600"/>
              <a:t>Grand Staircase-Escalante National Monument (pending)</a:t>
            </a:r>
            <a:endParaRPr i="1" sz="1600" u="none" cap="none" strike="noStrike">
              <a:solidFill>
                <a:srgbClr val="000000"/>
              </a:solidFill>
            </a:endParaRPr>
          </a:p>
        </p:txBody>
      </p:sp>
      <p:sp>
        <p:nvSpPr>
          <p:cNvPr id="338" name="Google Shape;338;g3da895785f1_0_86"/>
          <p:cNvSpPr txBox="1"/>
          <p:nvPr>
            <p:ph idx="4294967295" type="title"/>
          </p:nvPr>
        </p:nvSpPr>
        <p:spPr>
          <a:xfrm>
            <a:off x="2233375" y="5964092"/>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SzPts val="990"/>
              <a:buNone/>
            </a:pPr>
            <a:r>
              <a:rPr lang="en-US" sz="2400"/>
              <a:t>Congressional Review Act</a:t>
            </a:r>
            <a:endParaRPr sz="24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3da895785f1_0_161"/>
          <p:cNvSpPr txBox="1"/>
          <p:nvPr>
            <p:ph type="title"/>
          </p:nvPr>
        </p:nvSpPr>
        <p:spPr>
          <a:xfrm>
            <a:off x="2233375" y="5964092"/>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SzPts val="990"/>
              <a:buNone/>
            </a:pPr>
            <a:r>
              <a:rPr lang="en-US" sz="2400"/>
              <a:t>Congressional Review Act</a:t>
            </a:r>
            <a:endParaRPr sz="2400"/>
          </a:p>
        </p:txBody>
      </p:sp>
      <p:pic>
        <p:nvPicPr>
          <p:cNvPr id="345" name="Google Shape;345;g3da895785f1_0_161" title="Points scored"/>
          <p:cNvPicPr preferRelativeResize="0"/>
          <p:nvPr/>
        </p:nvPicPr>
        <p:blipFill>
          <a:blip r:embed="rId3">
            <a:alphaModFix/>
          </a:blip>
          <a:stretch>
            <a:fillRect/>
          </a:stretch>
        </p:blipFill>
        <p:spPr>
          <a:xfrm>
            <a:off x="1809750" y="196569"/>
            <a:ext cx="8572500" cy="53006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g3e06c82c664_1_1"/>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Roboto Black"/>
              <a:buNone/>
            </a:pPr>
            <a:r>
              <a:rPr lang="en-US"/>
              <a:t>Session overview </a:t>
            </a:r>
            <a:endParaRPr/>
          </a:p>
        </p:txBody>
      </p:sp>
      <p:pic>
        <p:nvPicPr>
          <p:cNvPr id="91" name="Google Shape;91;g3e06c82c664_1_1"/>
          <p:cNvPicPr preferRelativeResize="0"/>
          <p:nvPr/>
        </p:nvPicPr>
        <p:blipFill>
          <a:blip r:embed="rId3">
            <a:alphaModFix/>
          </a:blip>
          <a:stretch>
            <a:fillRect/>
          </a:stretch>
        </p:blipFill>
        <p:spPr>
          <a:xfrm>
            <a:off x="867943" y="1651138"/>
            <a:ext cx="2835137" cy="2835137"/>
          </a:xfrm>
          <a:prstGeom prst="rect">
            <a:avLst/>
          </a:prstGeom>
          <a:noFill/>
          <a:ln>
            <a:noFill/>
          </a:ln>
        </p:spPr>
      </p:pic>
      <p:pic>
        <p:nvPicPr>
          <p:cNvPr id="92" name="Google Shape;92;g3e06c82c664_1_1"/>
          <p:cNvPicPr preferRelativeResize="0"/>
          <p:nvPr/>
        </p:nvPicPr>
        <p:blipFill>
          <a:blip r:embed="rId4">
            <a:alphaModFix/>
          </a:blip>
          <a:stretch>
            <a:fillRect/>
          </a:stretch>
        </p:blipFill>
        <p:spPr>
          <a:xfrm>
            <a:off x="4653387" y="1651138"/>
            <a:ext cx="2835137" cy="2835137"/>
          </a:xfrm>
          <a:prstGeom prst="rect">
            <a:avLst/>
          </a:prstGeom>
          <a:noFill/>
          <a:ln>
            <a:noFill/>
          </a:ln>
        </p:spPr>
      </p:pic>
      <p:pic>
        <p:nvPicPr>
          <p:cNvPr descr="a woman is holding a drill and a hammer in her hands and says `` im ready '' . (Provided by Tenor)" id="93" name="Google Shape;93;g3e06c82c664_1_1"/>
          <p:cNvPicPr preferRelativeResize="0"/>
          <p:nvPr/>
        </p:nvPicPr>
        <p:blipFill rotWithShape="1">
          <a:blip r:embed="rId5">
            <a:alphaModFix/>
          </a:blip>
          <a:srcRect b="0" l="12859" r="11590" t="0"/>
          <a:stretch/>
        </p:blipFill>
        <p:spPr>
          <a:xfrm>
            <a:off x="8438832" y="1651138"/>
            <a:ext cx="2835151" cy="2835146"/>
          </a:xfrm>
          <a:prstGeom prst="rect">
            <a:avLst/>
          </a:prstGeom>
          <a:noFill/>
          <a:ln>
            <a:noFill/>
          </a:ln>
        </p:spPr>
      </p:pic>
      <p:sp>
        <p:nvSpPr>
          <p:cNvPr id="94" name="Google Shape;94;g3e06c82c664_1_1"/>
          <p:cNvSpPr txBox="1"/>
          <p:nvPr/>
        </p:nvSpPr>
        <p:spPr>
          <a:xfrm>
            <a:off x="817862" y="4694767"/>
            <a:ext cx="2935200" cy="512100"/>
          </a:xfrm>
          <a:prstGeom prst="rect">
            <a:avLst/>
          </a:prstGeom>
          <a:noFill/>
          <a:ln>
            <a:noFill/>
          </a:ln>
        </p:spPr>
        <p:txBody>
          <a:bodyPr anchorCtr="0" anchor="t" bIns="115275" lIns="115275" spcFirstLastPara="1" rIns="115275" wrap="square" tIns="115275">
            <a:noAutofit/>
          </a:bodyPr>
          <a:lstStyle/>
          <a:p>
            <a:pPr indent="0" lvl="0" marL="0" rtl="0" algn="ctr">
              <a:spcBef>
                <a:spcPts val="0"/>
              </a:spcBef>
              <a:spcAft>
                <a:spcPts val="0"/>
              </a:spcAft>
              <a:buNone/>
            </a:pPr>
            <a:r>
              <a:rPr b="1" lang="en-US" sz="2018"/>
              <a:t>What is land use planning?</a:t>
            </a:r>
            <a:endParaRPr i="1" sz="2018">
              <a:solidFill>
                <a:srgbClr val="000000"/>
              </a:solidFill>
            </a:endParaRPr>
          </a:p>
        </p:txBody>
      </p:sp>
      <p:sp>
        <p:nvSpPr>
          <p:cNvPr id="95" name="Google Shape;95;g3e06c82c664_1_1"/>
          <p:cNvSpPr txBox="1"/>
          <p:nvPr/>
        </p:nvSpPr>
        <p:spPr>
          <a:xfrm>
            <a:off x="4603307" y="4594789"/>
            <a:ext cx="2935200" cy="512100"/>
          </a:xfrm>
          <a:prstGeom prst="rect">
            <a:avLst/>
          </a:prstGeom>
          <a:noFill/>
          <a:ln>
            <a:noFill/>
          </a:ln>
        </p:spPr>
        <p:txBody>
          <a:bodyPr anchorCtr="0" anchor="t" bIns="115275" lIns="115275" spcFirstLastPara="1" rIns="115275" wrap="square" tIns="115275">
            <a:noAutofit/>
          </a:bodyPr>
          <a:lstStyle/>
          <a:p>
            <a:pPr indent="0" lvl="0" marL="0" rtl="0" algn="ctr">
              <a:spcBef>
                <a:spcPts val="0"/>
              </a:spcBef>
              <a:spcAft>
                <a:spcPts val="0"/>
              </a:spcAft>
              <a:buNone/>
            </a:pPr>
            <a:r>
              <a:rPr b="1" lang="en-US" sz="2018"/>
              <a:t>How is planning threatened or changing?</a:t>
            </a:r>
            <a:endParaRPr i="1" sz="2018">
              <a:solidFill>
                <a:srgbClr val="000000"/>
              </a:solidFill>
            </a:endParaRPr>
          </a:p>
        </p:txBody>
      </p:sp>
      <p:sp>
        <p:nvSpPr>
          <p:cNvPr id="96" name="Google Shape;96;g3e06c82c664_1_1"/>
          <p:cNvSpPr txBox="1"/>
          <p:nvPr/>
        </p:nvSpPr>
        <p:spPr>
          <a:xfrm>
            <a:off x="8438832" y="4694767"/>
            <a:ext cx="2935200" cy="512100"/>
          </a:xfrm>
          <a:prstGeom prst="rect">
            <a:avLst/>
          </a:prstGeom>
          <a:noFill/>
          <a:ln>
            <a:noFill/>
          </a:ln>
        </p:spPr>
        <p:txBody>
          <a:bodyPr anchorCtr="0" anchor="t" bIns="115275" lIns="115275" spcFirstLastPara="1" rIns="115275" wrap="square" tIns="115275">
            <a:noAutofit/>
          </a:bodyPr>
          <a:lstStyle/>
          <a:p>
            <a:pPr indent="0" lvl="0" marL="0" rtl="0" algn="ctr">
              <a:spcBef>
                <a:spcPts val="0"/>
              </a:spcBef>
              <a:spcAft>
                <a:spcPts val="0"/>
              </a:spcAft>
              <a:buNone/>
            </a:pPr>
            <a:r>
              <a:rPr b="1" lang="en-US" sz="2018"/>
              <a:t>What tools can we still use?</a:t>
            </a:r>
            <a:endParaRPr i="1" sz="2018">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3da895785f1_0_181"/>
          <p:cNvSpPr txBox="1"/>
          <p:nvPr>
            <p:ph type="title"/>
          </p:nvPr>
        </p:nvSpPr>
        <p:spPr>
          <a:xfrm>
            <a:off x="2282950" y="588146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2400"/>
              <a:t>One Big Beautiful Bill / 2025 Reconciliation Act </a:t>
            </a:r>
            <a:endParaRPr sz="2400"/>
          </a:p>
        </p:txBody>
      </p:sp>
      <p:pic>
        <p:nvPicPr>
          <p:cNvPr id="352" name="Google Shape;352;g3da895785f1_0_181" title="Screen Shot 2026-04-28 at 5.32.34 PM.png"/>
          <p:cNvPicPr preferRelativeResize="0"/>
          <p:nvPr/>
        </p:nvPicPr>
        <p:blipFill>
          <a:blip r:embed="rId3">
            <a:alphaModFix/>
          </a:blip>
          <a:stretch>
            <a:fillRect/>
          </a:stretch>
        </p:blipFill>
        <p:spPr>
          <a:xfrm>
            <a:off x="0" y="1349987"/>
            <a:ext cx="12191999" cy="3133458"/>
          </a:xfrm>
          <a:prstGeom prst="rect">
            <a:avLst/>
          </a:prstGeom>
          <a:noFill/>
          <a:ln>
            <a:noFill/>
          </a:ln>
        </p:spPr>
      </p:pic>
      <p:sp>
        <p:nvSpPr>
          <p:cNvPr id="353" name="Google Shape;353;g3da895785f1_0_181"/>
          <p:cNvSpPr/>
          <p:nvPr/>
        </p:nvSpPr>
        <p:spPr>
          <a:xfrm>
            <a:off x="1133894" y="3384041"/>
            <a:ext cx="9181824" cy="153530"/>
          </a:xfrm>
          <a:custGeom>
            <a:rect b="b" l="l" r="r" t="t"/>
            <a:pathLst>
              <a:path extrusionOk="0" h="10742" w="60008">
                <a:moveTo>
                  <a:pt x="0" y="3721"/>
                </a:moveTo>
                <a:cubicBezTo>
                  <a:pt x="1122" y="7083"/>
                  <a:pt x="7189" y="6162"/>
                  <a:pt x="10551" y="5040"/>
                </a:cubicBezTo>
                <a:cubicBezTo>
                  <a:pt x="13448" y="4073"/>
                  <a:pt x="15923" y="-1270"/>
                  <a:pt x="18464" y="424"/>
                </a:cubicBezTo>
                <a:cubicBezTo>
                  <a:pt x="21761" y="2622"/>
                  <a:pt x="21299" y="9063"/>
                  <a:pt x="25058" y="10315"/>
                </a:cubicBezTo>
                <a:cubicBezTo>
                  <a:pt x="30188" y="12024"/>
                  <a:pt x="34321" y="4374"/>
                  <a:pt x="39566" y="3061"/>
                </a:cubicBezTo>
                <a:cubicBezTo>
                  <a:pt x="43210" y="2149"/>
                  <a:pt x="46552" y="8205"/>
                  <a:pt x="50116" y="7018"/>
                </a:cubicBezTo>
                <a:cubicBezTo>
                  <a:pt x="52953" y="6073"/>
                  <a:pt x="54469" y="2468"/>
                  <a:pt x="57370" y="1743"/>
                </a:cubicBezTo>
                <a:cubicBezTo>
                  <a:pt x="58576" y="1442"/>
                  <a:pt x="59128" y="3502"/>
                  <a:pt x="60008" y="4380"/>
                </a:cubicBezTo>
              </a:path>
            </a:pathLst>
          </a:custGeom>
          <a:noFill/>
          <a:ln cap="flat" cmpd="sng" w="38100">
            <a:solidFill>
              <a:srgbClr val="ED7D3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3da895785f1_0_188"/>
          <p:cNvSpPr txBox="1"/>
          <p:nvPr>
            <p:ph idx="1" type="body"/>
          </p:nvPr>
        </p:nvSpPr>
        <p:spPr>
          <a:xfrm>
            <a:off x="415600" y="1088875"/>
            <a:ext cx="11360700" cy="5002800"/>
          </a:xfrm>
          <a:prstGeom prst="rect">
            <a:avLst/>
          </a:prstGeom>
        </p:spPr>
        <p:txBody>
          <a:bodyPr anchorCtr="0" anchor="t" bIns="121900" lIns="121900" spcFirstLastPara="1" rIns="121900" wrap="square" tIns="121900">
            <a:normAutofit/>
          </a:bodyPr>
          <a:lstStyle/>
          <a:p>
            <a:pPr indent="-381000" lvl="0" marL="457200" rtl="0" algn="l">
              <a:spcBef>
                <a:spcPts val="0"/>
              </a:spcBef>
              <a:spcAft>
                <a:spcPts val="0"/>
              </a:spcAft>
              <a:buSzPts val="2400"/>
              <a:buChar char="●"/>
            </a:pPr>
            <a:r>
              <a:rPr lang="en-US"/>
              <a:t>BLM must address the 2025 Reconciliation Act in its planning</a:t>
            </a:r>
            <a:endParaRPr/>
          </a:p>
          <a:p>
            <a:pPr indent="-381000" lvl="0" marL="457200" rtl="0" algn="l">
              <a:spcBef>
                <a:spcPts val="0"/>
              </a:spcBef>
              <a:spcAft>
                <a:spcPts val="0"/>
              </a:spcAft>
              <a:buSzPts val="2400"/>
              <a:buChar char="●"/>
            </a:pPr>
            <a:r>
              <a:rPr lang="en-US"/>
              <a:t>T</a:t>
            </a:r>
            <a:r>
              <a:rPr lang="en-US"/>
              <a:t>o the extent that the agency agrees that the Act changes its discretion over leasing and subsequent lease development, the agency faces additional burdens in developing RMPs </a:t>
            </a:r>
            <a:endParaRPr/>
          </a:p>
          <a:p>
            <a:pPr indent="-381000" lvl="0" marL="457200" rtl="0" algn="l">
              <a:spcBef>
                <a:spcPts val="0"/>
              </a:spcBef>
              <a:spcAft>
                <a:spcPts val="0"/>
              </a:spcAft>
              <a:buSzPts val="2400"/>
              <a:buChar char="●"/>
            </a:pPr>
            <a:r>
              <a:rPr lang="en-US"/>
              <a:t>BLM must close additional areas to leasing and outline mitigation requirements </a:t>
            </a:r>
            <a:r>
              <a:rPr i="1" lang="en-US"/>
              <a:t>in planning</a:t>
            </a:r>
            <a:endParaRPr i="1"/>
          </a:p>
          <a:p>
            <a:pPr indent="-381000" lvl="0" marL="457200" rtl="0" algn="l">
              <a:spcBef>
                <a:spcPts val="0"/>
              </a:spcBef>
              <a:spcAft>
                <a:spcPts val="0"/>
              </a:spcAft>
              <a:buSzPts val="2400"/>
              <a:buChar char="●"/>
            </a:pPr>
            <a:r>
              <a:rPr lang="en-US"/>
              <a:t>Failure to do so constitutes violations of both NEPA (hard look requirement) and FLPMA (unnecessary and undue degradation)</a:t>
            </a:r>
            <a:endParaRPr/>
          </a:p>
        </p:txBody>
      </p:sp>
      <p:sp>
        <p:nvSpPr>
          <p:cNvPr id="360" name="Google Shape;360;g3da895785f1_0_188"/>
          <p:cNvSpPr txBox="1"/>
          <p:nvPr>
            <p:ph type="title"/>
          </p:nvPr>
        </p:nvSpPr>
        <p:spPr>
          <a:xfrm>
            <a:off x="2282950" y="588146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2400"/>
              <a:t>One Big Beautiful Bill / 2025 Reconciliation Act </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g3da895785f1_0_173"/>
          <p:cNvSpPr txBox="1"/>
          <p:nvPr>
            <p:ph type="title"/>
          </p:nvPr>
        </p:nvSpPr>
        <p:spPr>
          <a:xfrm>
            <a:off x="2365575" y="591451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2400"/>
              <a:t>Public Lands Rule</a:t>
            </a:r>
            <a:endParaRPr sz="2400"/>
          </a:p>
        </p:txBody>
      </p:sp>
      <p:pic>
        <p:nvPicPr>
          <p:cNvPr id="367" name="Google Shape;367;g3da895785f1_0_173"/>
          <p:cNvPicPr preferRelativeResize="0"/>
          <p:nvPr/>
        </p:nvPicPr>
        <p:blipFill rotWithShape="1">
          <a:blip r:embed="rId3">
            <a:alphaModFix/>
          </a:blip>
          <a:srcRect b="14266" l="0" r="0" t="0"/>
          <a:stretch/>
        </p:blipFill>
        <p:spPr>
          <a:xfrm>
            <a:off x="1660313" y="978564"/>
            <a:ext cx="1892475" cy="1622436"/>
          </a:xfrm>
          <a:prstGeom prst="rect">
            <a:avLst/>
          </a:prstGeom>
          <a:noFill/>
          <a:ln>
            <a:noFill/>
          </a:ln>
        </p:spPr>
      </p:pic>
      <p:pic>
        <p:nvPicPr>
          <p:cNvPr id="368" name="Google Shape;368;g3da895785f1_0_173"/>
          <p:cNvPicPr preferRelativeResize="0"/>
          <p:nvPr/>
        </p:nvPicPr>
        <p:blipFill rotWithShape="1">
          <a:blip r:embed="rId4">
            <a:alphaModFix/>
          </a:blip>
          <a:srcRect b="13336" l="1350" r="-1350" t="-2478"/>
          <a:stretch/>
        </p:blipFill>
        <p:spPr>
          <a:xfrm>
            <a:off x="5181125" y="946303"/>
            <a:ext cx="1892450" cy="1686970"/>
          </a:xfrm>
          <a:prstGeom prst="rect">
            <a:avLst/>
          </a:prstGeom>
          <a:noFill/>
          <a:ln>
            <a:noFill/>
          </a:ln>
        </p:spPr>
      </p:pic>
      <p:sp>
        <p:nvSpPr>
          <p:cNvPr id="369" name="Google Shape;369;g3da895785f1_0_173"/>
          <p:cNvSpPr txBox="1"/>
          <p:nvPr/>
        </p:nvSpPr>
        <p:spPr>
          <a:xfrm>
            <a:off x="0" y="5420550"/>
            <a:ext cx="3204000" cy="37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000000"/>
                </a:solidFill>
                <a:latin typeface="Roboto"/>
                <a:ea typeface="Roboto"/>
                <a:cs typeface="Roboto"/>
                <a:sym typeface="Roboto"/>
              </a:rPr>
              <a:t>Icons by Karsacipta, IconPai, and Funtasticon </a:t>
            </a:r>
            <a:endParaRPr sz="1000">
              <a:solidFill>
                <a:srgbClr val="000000"/>
              </a:solidFill>
              <a:latin typeface="Roboto"/>
              <a:ea typeface="Roboto"/>
              <a:cs typeface="Roboto"/>
              <a:sym typeface="Roboto"/>
            </a:endParaRPr>
          </a:p>
        </p:txBody>
      </p:sp>
      <p:pic>
        <p:nvPicPr>
          <p:cNvPr id="370" name="Google Shape;370;g3da895785f1_0_173"/>
          <p:cNvPicPr preferRelativeResize="0"/>
          <p:nvPr/>
        </p:nvPicPr>
        <p:blipFill rotWithShape="1">
          <a:blip r:embed="rId5">
            <a:alphaModFix/>
          </a:blip>
          <a:srcRect b="13711" l="0" r="0" t="0"/>
          <a:stretch/>
        </p:blipFill>
        <p:spPr>
          <a:xfrm>
            <a:off x="8701925" y="973288"/>
            <a:ext cx="1892450" cy="1633000"/>
          </a:xfrm>
          <a:prstGeom prst="rect">
            <a:avLst/>
          </a:prstGeom>
          <a:noFill/>
          <a:ln>
            <a:noFill/>
          </a:ln>
        </p:spPr>
      </p:pic>
      <p:sp>
        <p:nvSpPr>
          <p:cNvPr id="371" name="Google Shape;371;g3da895785f1_0_173"/>
          <p:cNvSpPr txBox="1"/>
          <p:nvPr/>
        </p:nvSpPr>
        <p:spPr>
          <a:xfrm>
            <a:off x="1487238" y="2750050"/>
            <a:ext cx="22386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rgbClr val="000000"/>
                </a:solidFill>
                <a:latin typeface="Roboto"/>
                <a:ea typeface="Roboto"/>
                <a:cs typeface="Roboto"/>
                <a:sym typeface="Roboto"/>
              </a:rPr>
              <a:t>Protection</a:t>
            </a:r>
            <a:endParaRPr b="1" sz="2400">
              <a:solidFill>
                <a:srgbClr val="000000"/>
              </a:solidFill>
              <a:latin typeface="Roboto"/>
              <a:ea typeface="Roboto"/>
              <a:cs typeface="Roboto"/>
              <a:sym typeface="Roboto"/>
            </a:endParaRPr>
          </a:p>
        </p:txBody>
      </p:sp>
      <p:sp>
        <p:nvSpPr>
          <p:cNvPr id="372" name="Google Shape;372;g3da895785f1_0_173"/>
          <p:cNvSpPr txBox="1"/>
          <p:nvPr/>
        </p:nvSpPr>
        <p:spPr>
          <a:xfrm>
            <a:off x="5008038" y="2750050"/>
            <a:ext cx="22386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rgbClr val="000000"/>
                </a:solidFill>
                <a:latin typeface="Roboto"/>
                <a:ea typeface="Roboto"/>
                <a:cs typeface="Roboto"/>
                <a:sym typeface="Roboto"/>
              </a:rPr>
              <a:t>Restoration &amp; Mitigation</a:t>
            </a:r>
            <a:endParaRPr b="1" sz="2400">
              <a:solidFill>
                <a:srgbClr val="000000"/>
              </a:solidFill>
              <a:latin typeface="Roboto"/>
              <a:ea typeface="Roboto"/>
              <a:cs typeface="Roboto"/>
              <a:sym typeface="Roboto"/>
            </a:endParaRPr>
          </a:p>
        </p:txBody>
      </p:sp>
      <p:sp>
        <p:nvSpPr>
          <p:cNvPr id="373" name="Google Shape;373;g3da895785f1_0_173"/>
          <p:cNvSpPr txBox="1"/>
          <p:nvPr/>
        </p:nvSpPr>
        <p:spPr>
          <a:xfrm>
            <a:off x="8528838" y="2750050"/>
            <a:ext cx="22386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rgbClr val="000000"/>
                </a:solidFill>
                <a:latin typeface="Roboto"/>
                <a:ea typeface="Roboto"/>
                <a:cs typeface="Roboto"/>
                <a:sym typeface="Roboto"/>
              </a:rPr>
              <a:t>Science &amp; Data</a:t>
            </a:r>
            <a:endParaRPr b="1" sz="2400">
              <a:solidFill>
                <a:srgbClr val="000000"/>
              </a:solidFill>
              <a:latin typeface="Roboto"/>
              <a:ea typeface="Roboto"/>
              <a:cs typeface="Roboto"/>
              <a:sym typeface="Roboto"/>
            </a:endParaRPr>
          </a:p>
        </p:txBody>
      </p:sp>
      <p:sp>
        <p:nvSpPr>
          <p:cNvPr id="374" name="Google Shape;374;g3da895785f1_0_173"/>
          <p:cNvSpPr txBox="1"/>
          <p:nvPr/>
        </p:nvSpPr>
        <p:spPr>
          <a:xfrm>
            <a:off x="7978200" y="3686300"/>
            <a:ext cx="3339900" cy="771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Roboto"/>
              <a:buChar char="●"/>
            </a:pPr>
            <a:r>
              <a:rPr lang="en-US" sz="2000">
                <a:solidFill>
                  <a:srgbClr val="000000"/>
                </a:solidFill>
                <a:latin typeface="Roboto"/>
                <a:ea typeface="Roboto"/>
                <a:cs typeface="Roboto"/>
                <a:sym typeface="Roboto"/>
              </a:rPr>
              <a:t>Indigenous </a:t>
            </a:r>
            <a:r>
              <a:rPr lang="en-US" sz="2000">
                <a:latin typeface="Roboto"/>
                <a:ea typeface="Roboto"/>
                <a:cs typeface="Roboto"/>
                <a:sym typeface="Roboto"/>
              </a:rPr>
              <a:t>K</a:t>
            </a:r>
            <a:r>
              <a:rPr lang="en-US" sz="2000">
                <a:solidFill>
                  <a:srgbClr val="000000"/>
                </a:solidFill>
                <a:latin typeface="Roboto"/>
                <a:ea typeface="Roboto"/>
                <a:cs typeface="Roboto"/>
                <a:sym typeface="Roboto"/>
              </a:rPr>
              <a:t>nowledge</a:t>
            </a:r>
            <a:endParaRPr sz="2000">
              <a:solidFill>
                <a:srgbClr val="000000"/>
              </a:solidFill>
              <a:latin typeface="Roboto"/>
              <a:ea typeface="Roboto"/>
              <a:cs typeface="Roboto"/>
              <a:sym typeface="Roboto"/>
            </a:endParaRPr>
          </a:p>
          <a:p>
            <a:pPr indent="-355600" lvl="0" marL="457200" rtl="0" algn="l">
              <a:spcBef>
                <a:spcPts val="0"/>
              </a:spcBef>
              <a:spcAft>
                <a:spcPts val="0"/>
              </a:spcAft>
              <a:buClr>
                <a:srgbClr val="000000"/>
              </a:buClr>
              <a:buSzPts val="2000"/>
              <a:buFont typeface="Roboto"/>
              <a:buChar char="●"/>
            </a:pPr>
            <a:r>
              <a:rPr lang="en-US" sz="2000">
                <a:solidFill>
                  <a:srgbClr val="000000"/>
                </a:solidFill>
                <a:latin typeface="Roboto"/>
                <a:ea typeface="Roboto"/>
                <a:cs typeface="Roboto"/>
                <a:sym typeface="Roboto"/>
              </a:rPr>
              <a:t>Land health evaluations</a:t>
            </a:r>
            <a:endParaRPr sz="2000">
              <a:solidFill>
                <a:srgbClr val="000000"/>
              </a:solidFill>
              <a:latin typeface="Roboto"/>
              <a:ea typeface="Roboto"/>
              <a:cs typeface="Roboto"/>
              <a:sym typeface="Roboto"/>
            </a:endParaRPr>
          </a:p>
          <a:p>
            <a:pPr indent="-355600" lvl="0" marL="457200" rtl="0" algn="l">
              <a:spcBef>
                <a:spcPts val="0"/>
              </a:spcBef>
              <a:spcAft>
                <a:spcPts val="0"/>
              </a:spcAft>
              <a:buSzPts val="2000"/>
              <a:buFont typeface="Roboto"/>
              <a:buChar char="●"/>
            </a:pPr>
            <a:r>
              <a:rPr lang="en-US" sz="2000">
                <a:latin typeface="Roboto"/>
                <a:ea typeface="Roboto"/>
                <a:cs typeface="Roboto"/>
                <a:sym typeface="Roboto"/>
              </a:rPr>
              <a:t>Watershed Condition Assessmemnts</a:t>
            </a:r>
            <a:endParaRPr sz="2000">
              <a:latin typeface="Roboto"/>
              <a:ea typeface="Roboto"/>
              <a:cs typeface="Roboto"/>
              <a:sym typeface="Roboto"/>
            </a:endParaRPr>
          </a:p>
        </p:txBody>
      </p:sp>
      <p:sp>
        <p:nvSpPr>
          <p:cNvPr id="375" name="Google Shape;375;g3da895785f1_0_173"/>
          <p:cNvSpPr txBox="1"/>
          <p:nvPr/>
        </p:nvSpPr>
        <p:spPr>
          <a:xfrm>
            <a:off x="824550" y="3700525"/>
            <a:ext cx="3710400" cy="771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Roboto"/>
              <a:buChar char="●"/>
            </a:pPr>
            <a:r>
              <a:rPr lang="en-US" sz="2000">
                <a:solidFill>
                  <a:srgbClr val="000000"/>
                </a:solidFill>
                <a:latin typeface="Roboto"/>
                <a:ea typeface="Roboto"/>
                <a:cs typeface="Roboto"/>
                <a:sym typeface="Roboto"/>
              </a:rPr>
              <a:t>Areas of Critical Environmental Concern</a:t>
            </a:r>
            <a:endParaRPr sz="2000">
              <a:solidFill>
                <a:srgbClr val="000000"/>
              </a:solidFill>
              <a:latin typeface="Roboto"/>
              <a:ea typeface="Roboto"/>
              <a:cs typeface="Roboto"/>
              <a:sym typeface="Roboto"/>
            </a:endParaRPr>
          </a:p>
          <a:p>
            <a:pPr indent="-355600" lvl="0" marL="457200" rtl="0" algn="l">
              <a:spcBef>
                <a:spcPts val="0"/>
              </a:spcBef>
              <a:spcAft>
                <a:spcPts val="0"/>
              </a:spcAft>
              <a:buClr>
                <a:srgbClr val="000000"/>
              </a:buClr>
              <a:buSzPts val="2000"/>
              <a:buFont typeface="Roboto"/>
              <a:buChar char="●"/>
            </a:pPr>
            <a:r>
              <a:rPr lang="en-US" sz="2000">
                <a:solidFill>
                  <a:srgbClr val="000000"/>
                </a:solidFill>
                <a:latin typeface="Roboto"/>
                <a:ea typeface="Roboto"/>
                <a:cs typeface="Roboto"/>
                <a:sym typeface="Roboto"/>
              </a:rPr>
              <a:t>Intact landscapes</a:t>
            </a:r>
            <a:endParaRPr sz="2000">
              <a:solidFill>
                <a:srgbClr val="000000"/>
              </a:solidFill>
              <a:latin typeface="Roboto"/>
              <a:ea typeface="Roboto"/>
              <a:cs typeface="Roboto"/>
              <a:sym typeface="Roboto"/>
            </a:endParaRPr>
          </a:p>
          <a:p>
            <a:pPr indent="-355600" lvl="0" marL="457200" rtl="0" algn="l">
              <a:spcBef>
                <a:spcPts val="0"/>
              </a:spcBef>
              <a:spcAft>
                <a:spcPts val="0"/>
              </a:spcAft>
              <a:buClr>
                <a:srgbClr val="000000"/>
              </a:buClr>
              <a:buSzPts val="2000"/>
              <a:buFont typeface="Roboto"/>
              <a:buChar char="●"/>
            </a:pPr>
            <a:r>
              <a:rPr lang="en-US" sz="2000">
                <a:solidFill>
                  <a:srgbClr val="000000"/>
                </a:solidFill>
                <a:latin typeface="Roboto"/>
                <a:ea typeface="Roboto"/>
                <a:cs typeface="Roboto"/>
                <a:sym typeface="Roboto"/>
              </a:rPr>
              <a:t>Undue and unnecessary degradation</a:t>
            </a:r>
            <a:endParaRPr sz="2000">
              <a:solidFill>
                <a:srgbClr val="000000"/>
              </a:solidFill>
              <a:latin typeface="Roboto"/>
              <a:ea typeface="Roboto"/>
              <a:cs typeface="Roboto"/>
              <a:sym typeface="Roboto"/>
            </a:endParaRPr>
          </a:p>
        </p:txBody>
      </p:sp>
      <p:sp>
        <p:nvSpPr>
          <p:cNvPr id="376" name="Google Shape;376;g3da895785f1_0_173"/>
          <p:cNvSpPr txBox="1"/>
          <p:nvPr/>
        </p:nvSpPr>
        <p:spPr>
          <a:xfrm>
            <a:off x="4433700" y="3700525"/>
            <a:ext cx="3387300" cy="771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Roboto"/>
              <a:buChar char="●"/>
            </a:pPr>
            <a:r>
              <a:rPr lang="en-US" sz="2000">
                <a:solidFill>
                  <a:srgbClr val="000000"/>
                </a:solidFill>
                <a:latin typeface="Roboto"/>
                <a:ea typeface="Roboto"/>
                <a:cs typeface="Roboto"/>
                <a:sym typeface="Roboto"/>
              </a:rPr>
              <a:t>Restoration outcomes</a:t>
            </a:r>
            <a:endParaRPr sz="2000">
              <a:solidFill>
                <a:srgbClr val="000000"/>
              </a:solidFill>
              <a:latin typeface="Roboto"/>
              <a:ea typeface="Roboto"/>
              <a:cs typeface="Roboto"/>
              <a:sym typeface="Roboto"/>
            </a:endParaRPr>
          </a:p>
          <a:p>
            <a:pPr indent="-355600" lvl="0" marL="457200" rtl="0" algn="l">
              <a:spcBef>
                <a:spcPts val="0"/>
              </a:spcBef>
              <a:spcAft>
                <a:spcPts val="0"/>
              </a:spcAft>
              <a:buClr>
                <a:srgbClr val="000000"/>
              </a:buClr>
              <a:buSzPts val="2000"/>
              <a:buFont typeface="Roboto"/>
              <a:buChar char="●"/>
            </a:pPr>
            <a:r>
              <a:rPr lang="en-US" sz="2000">
                <a:solidFill>
                  <a:srgbClr val="000000"/>
                </a:solidFill>
                <a:latin typeface="Roboto"/>
                <a:ea typeface="Roboto"/>
                <a:cs typeface="Roboto"/>
                <a:sym typeface="Roboto"/>
              </a:rPr>
              <a:t>Mitigation hierarchy</a:t>
            </a:r>
            <a:endParaRPr sz="2000">
              <a:solidFill>
                <a:srgbClr val="000000"/>
              </a:solidFill>
              <a:latin typeface="Roboto"/>
              <a:ea typeface="Roboto"/>
              <a:cs typeface="Roboto"/>
              <a:sym typeface="Roboto"/>
            </a:endParaRPr>
          </a:p>
          <a:p>
            <a:pPr indent="-355600" lvl="0" marL="457200" rtl="0" algn="l">
              <a:spcBef>
                <a:spcPts val="0"/>
              </a:spcBef>
              <a:spcAft>
                <a:spcPts val="0"/>
              </a:spcAft>
              <a:buSzPts val="2000"/>
              <a:buFont typeface="Roboto"/>
              <a:buChar char="●"/>
            </a:pPr>
            <a:r>
              <a:rPr lang="en-US" sz="2000">
                <a:latin typeface="Roboto"/>
                <a:ea typeface="Roboto"/>
                <a:cs typeface="Roboto"/>
                <a:sym typeface="Roboto"/>
              </a:rPr>
              <a:t>Restoration and mitigation leasing</a:t>
            </a:r>
            <a:endParaRPr sz="2000">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3da895785f1_0_222"/>
          <p:cNvSpPr txBox="1"/>
          <p:nvPr>
            <p:ph type="title"/>
          </p:nvPr>
        </p:nvSpPr>
        <p:spPr>
          <a:xfrm>
            <a:off x="2288637" y="6074716"/>
            <a:ext cx="11650500" cy="783300"/>
          </a:xfrm>
          <a:prstGeom prst="rect">
            <a:avLst/>
          </a:prstGeom>
        </p:spPr>
        <p:txBody>
          <a:bodyPr anchorCtr="0" anchor="t" bIns="93750" lIns="93750" spcFirstLastPara="1" rIns="93750" wrap="square" tIns="93750">
            <a:normAutofit/>
          </a:bodyPr>
          <a:lstStyle/>
          <a:p>
            <a:pPr indent="0" lvl="0" marL="0" rtl="0" algn="l">
              <a:spcBef>
                <a:spcPts val="0"/>
              </a:spcBef>
              <a:spcAft>
                <a:spcPts val="0"/>
              </a:spcAft>
              <a:buNone/>
            </a:pPr>
            <a:r>
              <a:rPr lang="en-US" sz="2461"/>
              <a:t>Public Lands Rule</a:t>
            </a:r>
            <a:endParaRPr sz="2461"/>
          </a:p>
        </p:txBody>
      </p:sp>
      <p:sp>
        <p:nvSpPr>
          <p:cNvPr id="383" name="Google Shape;383;g3da895785f1_0_222"/>
          <p:cNvSpPr txBox="1"/>
          <p:nvPr/>
        </p:nvSpPr>
        <p:spPr>
          <a:xfrm>
            <a:off x="724650" y="95200"/>
            <a:ext cx="10742700" cy="5270100"/>
          </a:xfrm>
          <a:prstGeom prst="rect">
            <a:avLst/>
          </a:prstGeom>
          <a:noFill/>
          <a:ln>
            <a:noFill/>
          </a:ln>
        </p:spPr>
        <p:txBody>
          <a:bodyPr anchorCtr="0" anchor="b" bIns="46875" lIns="93750" spcFirstLastPara="1" rIns="93750" wrap="square" tIns="46875">
            <a:noAutofit/>
          </a:bodyPr>
          <a:lstStyle/>
          <a:p>
            <a:pPr indent="0" lvl="0" marL="0" rtl="0" algn="l">
              <a:lnSpc>
                <a:spcPct val="115000"/>
              </a:lnSpc>
              <a:spcBef>
                <a:spcPts val="0"/>
              </a:spcBef>
              <a:spcAft>
                <a:spcPts val="0"/>
              </a:spcAft>
              <a:buNone/>
            </a:pPr>
            <a:r>
              <a:rPr b="1" lang="en-US" sz="1941">
                <a:solidFill>
                  <a:schemeClr val="dk1"/>
                </a:solidFill>
              </a:rPr>
              <a:t>The term “multiple use” means the management of the public lands and their various resource values so that they are utilized in the combination that will best meet the present and future needs of the American people; making the most judicious use of the land for some or all of these resources or related services over areas large enough to provide sufficient latitude for periodic adjustments in use to conform to changing needs and conditions; the use of some land for less than all of the resources; a combination of balanced and diverse resource uses that takes into account the long-term needs of future generations for renewable and nonrenewable resources, including, but not limited to, recreation, range, timber, minerals, watershed, wildlife and fish, and natural scenic, scientific and historical values; and harmonious and coordinated management of the various resources without permanent impairment of the productivity of the land and the quality of the environment with consideration being given to the relative values of the resources and not necessarily to the combination of uses that will give the greatest economic return or the greatest unit output.</a:t>
            </a:r>
            <a:endParaRPr b="1" sz="1941">
              <a:solidFill>
                <a:schemeClr val="dk1"/>
              </a:solidFill>
            </a:endParaRPr>
          </a:p>
        </p:txBody>
      </p:sp>
      <p:sp>
        <p:nvSpPr>
          <p:cNvPr id="384" name="Google Shape;384;g3da895785f1_0_222"/>
          <p:cNvSpPr/>
          <p:nvPr/>
        </p:nvSpPr>
        <p:spPr>
          <a:xfrm>
            <a:off x="4170003" y="2582676"/>
            <a:ext cx="4307229" cy="26208"/>
          </a:xfrm>
          <a:custGeom>
            <a:rect b="b" l="l" r="r" t="t"/>
            <a:pathLst>
              <a:path extrusionOk="0" h="9385" w="143754">
                <a:moveTo>
                  <a:pt x="0" y="7564"/>
                </a:moveTo>
                <a:cubicBezTo>
                  <a:pt x="1026" y="4485"/>
                  <a:pt x="6277" y="653"/>
                  <a:pt x="8572" y="2948"/>
                </a:cubicBezTo>
                <a:cubicBezTo>
                  <a:pt x="9909" y="4285"/>
                  <a:pt x="10075" y="6966"/>
                  <a:pt x="11869" y="7564"/>
                </a:cubicBezTo>
                <a:cubicBezTo>
                  <a:pt x="17941" y="9590"/>
                  <a:pt x="24056" y="1032"/>
                  <a:pt x="30333" y="2288"/>
                </a:cubicBezTo>
                <a:cubicBezTo>
                  <a:pt x="33700" y="2962"/>
                  <a:pt x="34989" y="7796"/>
                  <a:pt x="38246" y="8883"/>
                </a:cubicBezTo>
                <a:cubicBezTo>
                  <a:pt x="40540" y="9648"/>
                  <a:pt x="43129" y="9358"/>
                  <a:pt x="45500" y="8883"/>
                </a:cubicBezTo>
                <a:cubicBezTo>
                  <a:pt x="50749" y="7832"/>
                  <a:pt x="55589" y="1913"/>
                  <a:pt x="60667" y="3607"/>
                </a:cubicBezTo>
                <a:cubicBezTo>
                  <a:pt x="63745" y="4634"/>
                  <a:pt x="66090" y="9010"/>
                  <a:pt x="69239" y="8223"/>
                </a:cubicBezTo>
                <a:cubicBezTo>
                  <a:pt x="75379" y="6689"/>
                  <a:pt x="81040" y="-371"/>
                  <a:pt x="87044" y="1629"/>
                </a:cubicBezTo>
                <a:cubicBezTo>
                  <a:pt x="90301" y="2714"/>
                  <a:pt x="91699" y="7138"/>
                  <a:pt x="94957" y="8223"/>
                </a:cubicBezTo>
                <a:cubicBezTo>
                  <a:pt x="97668" y="9126"/>
                  <a:pt x="100727" y="8783"/>
                  <a:pt x="103529" y="8223"/>
                </a:cubicBezTo>
                <a:cubicBezTo>
                  <a:pt x="108014" y="7327"/>
                  <a:pt x="110302" y="1421"/>
                  <a:pt x="114739" y="310"/>
                </a:cubicBezTo>
                <a:cubicBezTo>
                  <a:pt x="119699" y="-931"/>
                  <a:pt x="123627" y="5665"/>
                  <a:pt x="128587" y="6904"/>
                </a:cubicBezTo>
                <a:cubicBezTo>
                  <a:pt x="133656" y="8170"/>
                  <a:pt x="138529" y="2948"/>
                  <a:pt x="143754" y="2948"/>
                </a:cubicBezTo>
              </a:path>
            </a:pathLst>
          </a:custGeom>
          <a:noFill/>
          <a:ln cap="flat" cmpd="sng" w="78150">
            <a:solidFill>
              <a:srgbClr val="ED7D31"/>
            </a:solidFill>
            <a:prstDash val="solid"/>
            <a:round/>
            <a:headEnd len="med" w="med" type="none"/>
            <a:tailEnd len="med" w="med" type="none"/>
          </a:ln>
        </p:spPr>
      </p:sp>
      <p:sp>
        <p:nvSpPr>
          <p:cNvPr id="385" name="Google Shape;385;g3da895785f1_0_222"/>
          <p:cNvSpPr/>
          <p:nvPr/>
        </p:nvSpPr>
        <p:spPr>
          <a:xfrm>
            <a:off x="7793728" y="2933987"/>
            <a:ext cx="3673633" cy="80148"/>
          </a:xfrm>
          <a:custGeom>
            <a:rect b="b" l="l" r="r" t="t"/>
            <a:pathLst>
              <a:path extrusionOk="0" h="9385" w="143754">
                <a:moveTo>
                  <a:pt x="0" y="7564"/>
                </a:moveTo>
                <a:cubicBezTo>
                  <a:pt x="1026" y="4485"/>
                  <a:pt x="6277" y="653"/>
                  <a:pt x="8572" y="2948"/>
                </a:cubicBezTo>
                <a:cubicBezTo>
                  <a:pt x="9909" y="4285"/>
                  <a:pt x="10075" y="6966"/>
                  <a:pt x="11869" y="7564"/>
                </a:cubicBezTo>
                <a:cubicBezTo>
                  <a:pt x="17941" y="9590"/>
                  <a:pt x="24056" y="1032"/>
                  <a:pt x="30333" y="2288"/>
                </a:cubicBezTo>
                <a:cubicBezTo>
                  <a:pt x="33700" y="2962"/>
                  <a:pt x="34989" y="7796"/>
                  <a:pt x="38246" y="8883"/>
                </a:cubicBezTo>
                <a:cubicBezTo>
                  <a:pt x="40540" y="9648"/>
                  <a:pt x="43129" y="9358"/>
                  <a:pt x="45500" y="8883"/>
                </a:cubicBezTo>
                <a:cubicBezTo>
                  <a:pt x="50749" y="7832"/>
                  <a:pt x="55589" y="1913"/>
                  <a:pt x="60667" y="3607"/>
                </a:cubicBezTo>
                <a:cubicBezTo>
                  <a:pt x="63745" y="4634"/>
                  <a:pt x="66090" y="9010"/>
                  <a:pt x="69239" y="8223"/>
                </a:cubicBezTo>
                <a:cubicBezTo>
                  <a:pt x="75379" y="6689"/>
                  <a:pt x="81040" y="-371"/>
                  <a:pt x="87044" y="1629"/>
                </a:cubicBezTo>
                <a:cubicBezTo>
                  <a:pt x="90301" y="2714"/>
                  <a:pt x="91699" y="7138"/>
                  <a:pt x="94957" y="8223"/>
                </a:cubicBezTo>
                <a:cubicBezTo>
                  <a:pt x="97668" y="9126"/>
                  <a:pt x="100727" y="8783"/>
                  <a:pt x="103529" y="8223"/>
                </a:cubicBezTo>
                <a:cubicBezTo>
                  <a:pt x="108014" y="7327"/>
                  <a:pt x="110302" y="1421"/>
                  <a:pt x="114739" y="310"/>
                </a:cubicBezTo>
                <a:cubicBezTo>
                  <a:pt x="119699" y="-931"/>
                  <a:pt x="123627" y="5665"/>
                  <a:pt x="128587" y="6904"/>
                </a:cubicBezTo>
                <a:cubicBezTo>
                  <a:pt x="133656" y="8170"/>
                  <a:pt x="138529" y="2948"/>
                  <a:pt x="143754" y="2948"/>
                </a:cubicBezTo>
              </a:path>
            </a:pathLst>
          </a:custGeom>
          <a:noFill/>
          <a:ln cap="flat" cmpd="sng" w="78150">
            <a:solidFill>
              <a:srgbClr val="ED7D31"/>
            </a:solidFill>
            <a:prstDash val="solid"/>
            <a:round/>
            <a:headEnd len="med" w="med" type="none"/>
            <a:tailEnd len="med" w="med" type="none"/>
          </a:ln>
        </p:spPr>
      </p:sp>
      <p:sp>
        <p:nvSpPr>
          <p:cNvPr id="386" name="Google Shape;386;g3da895785f1_0_222"/>
          <p:cNvSpPr/>
          <p:nvPr/>
        </p:nvSpPr>
        <p:spPr>
          <a:xfrm flipH="1" rot="10800000">
            <a:off x="3142249" y="4256124"/>
            <a:ext cx="7764872" cy="171370"/>
          </a:xfrm>
          <a:custGeom>
            <a:rect b="b" l="l" r="r" t="t"/>
            <a:pathLst>
              <a:path extrusionOk="0" h="9385" w="143754">
                <a:moveTo>
                  <a:pt x="0" y="7564"/>
                </a:moveTo>
                <a:cubicBezTo>
                  <a:pt x="1026" y="4485"/>
                  <a:pt x="6277" y="653"/>
                  <a:pt x="8572" y="2948"/>
                </a:cubicBezTo>
                <a:cubicBezTo>
                  <a:pt x="9909" y="4285"/>
                  <a:pt x="10075" y="6966"/>
                  <a:pt x="11869" y="7564"/>
                </a:cubicBezTo>
                <a:cubicBezTo>
                  <a:pt x="17941" y="9590"/>
                  <a:pt x="24056" y="1032"/>
                  <a:pt x="30333" y="2288"/>
                </a:cubicBezTo>
                <a:cubicBezTo>
                  <a:pt x="33700" y="2962"/>
                  <a:pt x="34989" y="7796"/>
                  <a:pt x="38246" y="8883"/>
                </a:cubicBezTo>
                <a:cubicBezTo>
                  <a:pt x="40540" y="9648"/>
                  <a:pt x="43129" y="9358"/>
                  <a:pt x="45500" y="8883"/>
                </a:cubicBezTo>
                <a:cubicBezTo>
                  <a:pt x="50749" y="7832"/>
                  <a:pt x="55589" y="1913"/>
                  <a:pt x="60667" y="3607"/>
                </a:cubicBezTo>
                <a:cubicBezTo>
                  <a:pt x="63745" y="4634"/>
                  <a:pt x="66090" y="9010"/>
                  <a:pt x="69239" y="8223"/>
                </a:cubicBezTo>
                <a:cubicBezTo>
                  <a:pt x="75379" y="6689"/>
                  <a:pt x="81040" y="-371"/>
                  <a:pt x="87044" y="1629"/>
                </a:cubicBezTo>
                <a:cubicBezTo>
                  <a:pt x="90301" y="2714"/>
                  <a:pt x="91699" y="7138"/>
                  <a:pt x="94957" y="8223"/>
                </a:cubicBezTo>
                <a:cubicBezTo>
                  <a:pt x="97668" y="9126"/>
                  <a:pt x="100727" y="8783"/>
                  <a:pt x="103529" y="8223"/>
                </a:cubicBezTo>
                <a:cubicBezTo>
                  <a:pt x="108014" y="7327"/>
                  <a:pt x="110302" y="1421"/>
                  <a:pt x="114739" y="310"/>
                </a:cubicBezTo>
                <a:cubicBezTo>
                  <a:pt x="119699" y="-931"/>
                  <a:pt x="123627" y="5665"/>
                  <a:pt x="128587" y="6904"/>
                </a:cubicBezTo>
                <a:cubicBezTo>
                  <a:pt x="133656" y="8170"/>
                  <a:pt x="138529" y="2948"/>
                  <a:pt x="143754" y="2948"/>
                </a:cubicBezTo>
              </a:path>
            </a:pathLst>
          </a:custGeom>
          <a:noFill/>
          <a:ln cap="flat" cmpd="sng" w="78150">
            <a:solidFill>
              <a:srgbClr val="ED7D31"/>
            </a:solidFill>
            <a:prstDash val="solid"/>
            <a:round/>
            <a:headEnd len="med" w="med" type="none"/>
            <a:tailEnd len="med" w="med" type="none"/>
          </a:ln>
        </p:spPr>
      </p:sp>
      <p:sp>
        <p:nvSpPr>
          <p:cNvPr id="387" name="Google Shape;387;g3da895785f1_0_222"/>
          <p:cNvSpPr/>
          <p:nvPr/>
        </p:nvSpPr>
        <p:spPr>
          <a:xfrm>
            <a:off x="724650" y="5337878"/>
            <a:ext cx="5177300" cy="23768"/>
          </a:xfrm>
          <a:custGeom>
            <a:rect b="b" l="l" r="r" t="t"/>
            <a:pathLst>
              <a:path extrusionOk="0" h="9385" w="143754">
                <a:moveTo>
                  <a:pt x="0" y="7564"/>
                </a:moveTo>
                <a:cubicBezTo>
                  <a:pt x="1026" y="4485"/>
                  <a:pt x="6277" y="653"/>
                  <a:pt x="8572" y="2948"/>
                </a:cubicBezTo>
                <a:cubicBezTo>
                  <a:pt x="9909" y="4285"/>
                  <a:pt x="10075" y="6966"/>
                  <a:pt x="11869" y="7564"/>
                </a:cubicBezTo>
                <a:cubicBezTo>
                  <a:pt x="17941" y="9590"/>
                  <a:pt x="24056" y="1032"/>
                  <a:pt x="30333" y="2288"/>
                </a:cubicBezTo>
                <a:cubicBezTo>
                  <a:pt x="33700" y="2962"/>
                  <a:pt x="34989" y="7796"/>
                  <a:pt x="38246" y="8883"/>
                </a:cubicBezTo>
                <a:cubicBezTo>
                  <a:pt x="40540" y="9648"/>
                  <a:pt x="43129" y="9358"/>
                  <a:pt x="45500" y="8883"/>
                </a:cubicBezTo>
                <a:cubicBezTo>
                  <a:pt x="50749" y="7832"/>
                  <a:pt x="55589" y="1913"/>
                  <a:pt x="60667" y="3607"/>
                </a:cubicBezTo>
                <a:cubicBezTo>
                  <a:pt x="63745" y="4634"/>
                  <a:pt x="66090" y="9010"/>
                  <a:pt x="69239" y="8223"/>
                </a:cubicBezTo>
                <a:cubicBezTo>
                  <a:pt x="75379" y="6689"/>
                  <a:pt x="81040" y="-371"/>
                  <a:pt x="87044" y="1629"/>
                </a:cubicBezTo>
                <a:cubicBezTo>
                  <a:pt x="90301" y="2714"/>
                  <a:pt x="91699" y="7138"/>
                  <a:pt x="94957" y="8223"/>
                </a:cubicBezTo>
                <a:cubicBezTo>
                  <a:pt x="97668" y="9126"/>
                  <a:pt x="100727" y="8783"/>
                  <a:pt x="103529" y="8223"/>
                </a:cubicBezTo>
                <a:cubicBezTo>
                  <a:pt x="108014" y="7327"/>
                  <a:pt x="110302" y="1421"/>
                  <a:pt x="114739" y="310"/>
                </a:cubicBezTo>
                <a:cubicBezTo>
                  <a:pt x="119699" y="-931"/>
                  <a:pt x="123627" y="5665"/>
                  <a:pt x="128587" y="6904"/>
                </a:cubicBezTo>
                <a:cubicBezTo>
                  <a:pt x="133656" y="8170"/>
                  <a:pt x="138529" y="2948"/>
                  <a:pt x="143754" y="2948"/>
                </a:cubicBezTo>
              </a:path>
            </a:pathLst>
          </a:custGeom>
          <a:noFill/>
          <a:ln cap="flat" cmpd="sng" w="78150">
            <a:solidFill>
              <a:srgbClr val="ED7D31"/>
            </a:solidFill>
            <a:prstDash val="solid"/>
            <a:round/>
            <a:headEnd len="med" w="med" type="none"/>
            <a:tailEnd len="med" w="med" type="none"/>
          </a:ln>
        </p:spPr>
      </p:sp>
      <p:sp>
        <p:nvSpPr>
          <p:cNvPr id="388" name="Google Shape;388;g3da895785f1_0_222"/>
          <p:cNvSpPr/>
          <p:nvPr/>
        </p:nvSpPr>
        <p:spPr>
          <a:xfrm flipH="1" rot="10800000">
            <a:off x="918201" y="4661659"/>
            <a:ext cx="2772296" cy="23768"/>
          </a:xfrm>
          <a:custGeom>
            <a:rect b="b" l="l" r="r" t="t"/>
            <a:pathLst>
              <a:path extrusionOk="0" h="9385" w="143754">
                <a:moveTo>
                  <a:pt x="0" y="7564"/>
                </a:moveTo>
                <a:cubicBezTo>
                  <a:pt x="1026" y="4485"/>
                  <a:pt x="6277" y="653"/>
                  <a:pt x="8572" y="2948"/>
                </a:cubicBezTo>
                <a:cubicBezTo>
                  <a:pt x="9909" y="4285"/>
                  <a:pt x="10075" y="6966"/>
                  <a:pt x="11869" y="7564"/>
                </a:cubicBezTo>
                <a:cubicBezTo>
                  <a:pt x="17941" y="9590"/>
                  <a:pt x="24056" y="1032"/>
                  <a:pt x="30333" y="2288"/>
                </a:cubicBezTo>
                <a:cubicBezTo>
                  <a:pt x="33700" y="2962"/>
                  <a:pt x="34989" y="7796"/>
                  <a:pt x="38246" y="8883"/>
                </a:cubicBezTo>
                <a:cubicBezTo>
                  <a:pt x="40540" y="9648"/>
                  <a:pt x="43129" y="9358"/>
                  <a:pt x="45500" y="8883"/>
                </a:cubicBezTo>
                <a:cubicBezTo>
                  <a:pt x="50749" y="7832"/>
                  <a:pt x="55589" y="1913"/>
                  <a:pt x="60667" y="3607"/>
                </a:cubicBezTo>
                <a:cubicBezTo>
                  <a:pt x="63745" y="4634"/>
                  <a:pt x="66090" y="9010"/>
                  <a:pt x="69239" y="8223"/>
                </a:cubicBezTo>
                <a:cubicBezTo>
                  <a:pt x="75379" y="6689"/>
                  <a:pt x="81040" y="-371"/>
                  <a:pt x="87044" y="1629"/>
                </a:cubicBezTo>
                <a:cubicBezTo>
                  <a:pt x="90301" y="2714"/>
                  <a:pt x="91699" y="7138"/>
                  <a:pt x="94957" y="8223"/>
                </a:cubicBezTo>
                <a:cubicBezTo>
                  <a:pt x="97668" y="9126"/>
                  <a:pt x="100727" y="8783"/>
                  <a:pt x="103529" y="8223"/>
                </a:cubicBezTo>
                <a:cubicBezTo>
                  <a:pt x="108014" y="7327"/>
                  <a:pt x="110302" y="1421"/>
                  <a:pt x="114739" y="310"/>
                </a:cubicBezTo>
                <a:cubicBezTo>
                  <a:pt x="119699" y="-931"/>
                  <a:pt x="123627" y="5665"/>
                  <a:pt x="128587" y="6904"/>
                </a:cubicBezTo>
                <a:cubicBezTo>
                  <a:pt x="133656" y="8170"/>
                  <a:pt x="138529" y="2948"/>
                  <a:pt x="143754" y="2948"/>
                </a:cubicBezTo>
              </a:path>
            </a:pathLst>
          </a:custGeom>
          <a:noFill/>
          <a:ln cap="flat" cmpd="sng" w="78150">
            <a:solidFill>
              <a:srgbClr val="ED7D31"/>
            </a:solidFill>
            <a:prstDash val="solid"/>
            <a:round/>
            <a:headEnd len="med" w="med" type="none"/>
            <a:tailEnd len="med" w="med" type="none"/>
          </a:ln>
        </p:spPr>
      </p:sp>
      <p:sp>
        <p:nvSpPr>
          <p:cNvPr id="389" name="Google Shape;389;g3da895785f1_0_222"/>
          <p:cNvSpPr/>
          <p:nvPr/>
        </p:nvSpPr>
        <p:spPr>
          <a:xfrm>
            <a:off x="2544694" y="4918722"/>
            <a:ext cx="7958940" cy="84371"/>
          </a:xfrm>
          <a:custGeom>
            <a:rect b="b" l="l" r="r" t="t"/>
            <a:pathLst>
              <a:path extrusionOk="0" h="9385" w="143754">
                <a:moveTo>
                  <a:pt x="0" y="7564"/>
                </a:moveTo>
                <a:cubicBezTo>
                  <a:pt x="1026" y="4485"/>
                  <a:pt x="6277" y="653"/>
                  <a:pt x="8572" y="2948"/>
                </a:cubicBezTo>
                <a:cubicBezTo>
                  <a:pt x="9909" y="4285"/>
                  <a:pt x="10075" y="6966"/>
                  <a:pt x="11869" y="7564"/>
                </a:cubicBezTo>
                <a:cubicBezTo>
                  <a:pt x="17941" y="9590"/>
                  <a:pt x="24056" y="1032"/>
                  <a:pt x="30333" y="2288"/>
                </a:cubicBezTo>
                <a:cubicBezTo>
                  <a:pt x="33700" y="2962"/>
                  <a:pt x="34989" y="7796"/>
                  <a:pt x="38246" y="8883"/>
                </a:cubicBezTo>
                <a:cubicBezTo>
                  <a:pt x="40540" y="9648"/>
                  <a:pt x="43129" y="9358"/>
                  <a:pt x="45500" y="8883"/>
                </a:cubicBezTo>
                <a:cubicBezTo>
                  <a:pt x="50749" y="7832"/>
                  <a:pt x="55589" y="1913"/>
                  <a:pt x="60667" y="3607"/>
                </a:cubicBezTo>
                <a:cubicBezTo>
                  <a:pt x="63745" y="4634"/>
                  <a:pt x="66090" y="9010"/>
                  <a:pt x="69239" y="8223"/>
                </a:cubicBezTo>
                <a:cubicBezTo>
                  <a:pt x="75379" y="6689"/>
                  <a:pt x="81040" y="-371"/>
                  <a:pt x="87044" y="1629"/>
                </a:cubicBezTo>
                <a:cubicBezTo>
                  <a:pt x="90301" y="2714"/>
                  <a:pt x="91699" y="7138"/>
                  <a:pt x="94957" y="8223"/>
                </a:cubicBezTo>
                <a:cubicBezTo>
                  <a:pt x="97668" y="9126"/>
                  <a:pt x="100727" y="8783"/>
                  <a:pt x="103529" y="8223"/>
                </a:cubicBezTo>
                <a:cubicBezTo>
                  <a:pt x="108014" y="7327"/>
                  <a:pt x="110302" y="1421"/>
                  <a:pt x="114739" y="310"/>
                </a:cubicBezTo>
                <a:cubicBezTo>
                  <a:pt x="119699" y="-931"/>
                  <a:pt x="123627" y="5665"/>
                  <a:pt x="128587" y="6904"/>
                </a:cubicBezTo>
                <a:cubicBezTo>
                  <a:pt x="133656" y="8170"/>
                  <a:pt x="138529" y="2948"/>
                  <a:pt x="143754" y="2948"/>
                </a:cubicBezTo>
              </a:path>
            </a:pathLst>
          </a:custGeom>
          <a:noFill/>
          <a:ln cap="flat" cmpd="sng" w="78150">
            <a:solidFill>
              <a:srgbClr val="ED7D31"/>
            </a:solidFill>
            <a:prstDash val="solid"/>
            <a:round/>
            <a:headEnd len="med" w="med" type="none"/>
            <a:tailEnd len="med" w="med" type="none"/>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3da895785f1_0_44"/>
          <p:cNvSpPr txBox="1"/>
          <p:nvPr>
            <p:ph idx="1" type="body"/>
          </p:nvPr>
        </p:nvSpPr>
        <p:spPr>
          <a:xfrm>
            <a:off x="2174475" y="5866675"/>
            <a:ext cx="10071300" cy="806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600">
                <a:solidFill>
                  <a:schemeClr val="dk1"/>
                </a:solidFill>
              </a:rPr>
              <a:t>Tools to engage in comment letter writing and Land Use Planning</a:t>
            </a:r>
            <a:endParaRPr sz="2600">
              <a:solidFill>
                <a:schemeClr val="dk1"/>
              </a:solidFill>
            </a:endParaRPr>
          </a:p>
        </p:txBody>
      </p:sp>
      <p:pic>
        <p:nvPicPr>
          <p:cNvPr descr="a woman is holding a drill and a hammer in her hands and says `` im ready '' . (Provided by Tenor)" id="396" name="Google Shape;396;g3da895785f1_0_44"/>
          <p:cNvPicPr preferRelativeResize="0"/>
          <p:nvPr/>
        </p:nvPicPr>
        <p:blipFill rotWithShape="1">
          <a:blip r:embed="rId3">
            <a:alphaModFix/>
          </a:blip>
          <a:srcRect b="0" l="12859" r="11590" t="0"/>
          <a:stretch/>
        </p:blipFill>
        <p:spPr>
          <a:xfrm>
            <a:off x="3644645" y="440959"/>
            <a:ext cx="4902700" cy="490265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3e06c82c664_0_0"/>
          <p:cNvSpPr/>
          <p:nvPr>
            <p:ph idx="2" type="pic"/>
          </p:nvPr>
        </p:nvSpPr>
        <p:spPr>
          <a:xfrm>
            <a:off x="0" y="0"/>
            <a:ext cx="12192000" cy="5648400"/>
          </a:xfrm>
          <a:prstGeom prst="rect">
            <a:avLst/>
          </a:prstGeom>
        </p:spPr>
      </p:sp>
      <p:sp>
        <p:nvSpPr>
          <p:cNvPr id="403" name="Google Shape;403;g3e06c82c664_0_0"/>
          <p:cNvSpPr txBox="1"/>
          <p:nvPr>
            <p:ph type="title"/>
          </p:nvPr>
        </p:nvSpPr>
        <p:spPr>
          <a:xfrm>
            <a:off x="2163025" y="5648400"/>
            <a:ext cx="10515600" cy="13257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lang="en-US">
                <a:solidFill>
                  <a:schemeClr val="dk2"/>
                </a:solidFill>
              </a:rPr>
              <a:t>Utilize other laws and policy that still apply</a:t>
            </a:r>
            <a:endParaRPr/>
          </a:p>
        </p:txBody>
      </p:sp>
      <p:sp>
        <p:nvSpPr>
          <p:cNvPr id="404" name="Google Shape;404;g3e06c82c664_0_0"/>
          <p:cNvSpPr txBox="1"/>
          <p:nvPr>
            <p:ph idx="1" type="body"/>
          </p:nvPr>
        </p:nvSpPr>
        <p:spPr>
          <a:xfrm>
            <a:off x="283675" y="617025"/>
            <a:ext cx="5181600" cy="4704300"/>
          </a:xfrm>
          <a:prstGeom prst="rect">
            <a:avLst/>
          </a:prstGeom>
        </p:spPr>
        <p:txBody>
          <a:bodyPr anchorCtr="0" anchor="t" bIns="45700" lIns="91425" spcFirstLastPara="1" rIns="91425" wrap="square" tIns="45700">
            <a:normAutofit fontScale="25000" lnSpcReduction="10000"/>
          </a:bodyPr>
          <a:lstStyle/>
          <a:p>
            <a:pPr indent="-257175" lvl="0" marL="457200" rtl="0" algn="l">
              <a:spcBef>
                <a:spcPts val="1000"/>
              </a:spcBef>
              <a:spcAft>
                <a:spcPts val="0"/>
              </a:spcAft>
              <a:buSzPct val="75000"/>
              <a:buChar char="●"/>
            </a:pPr>
            <a:r>
              <a:t/>
            </a:r>
            <a:endParaRPr/>
          </a:p>
          <a:p>
            <a:pPr indent="-345281" lvl="0" marL="457200" rtl="0" algn="l">
              <a:spcBef>
                <a:spcPts val="0"/>
              </a:spcBef>
              <a:spcAft>
                <a:spcPts val="0"/>
              </a:spcAft>
              <a:buClr>
                <a:srgbClr val="0A0A0A"/>
              </a:buClr>
              <a:buSzPct val="100000"/>
              <a:buChar char="●"/>
            </a:pPr>
            <a:r>
              <a:rPr lang="en-US" sz="7350">
                <a:solidFill>
                  <a:srgbClr val="0A0A0A"/>
                </a:solidFill>
              </a:rPr>
              <a:t>FLPMA (provisions include: ACECs, non impairment, undue and unnecessary </a:t>
            </a:r>
            <a:r>
              <a:rPr lang="en-US" sz="7350">
                <a:solidFill>
                  <a:srgbClr val="0A0A0A"/>
                </a:solidFill>
              </a:rPr>
              <a:t>degradation</a:t>
            </a:r>
            <a:r>
              <a:rPr lang="en-US" sz="7350">
                <a:solidFill>
                  <a:srgbClr val="0A0A0A"/>
                </a:solidFill>
              </a:rPr>
              <a:t>, public </a:t>
            </a:r>
            <a:r>
              <a:rPr lang="en-US" sz="7350">
                <a:solidFill>
                  <a:srgbClr val="0A0A0A"/>
                </a:solidFill>
              </a:rPr>
              <a:t>engagement</a:t>
            </a:r>
            <a:r>
              <a:rPr lang="en-US" sz="7350">
                <a:solidFill>
                  <a:srgbClr val="0A0A0A"/>
                </a:solidFill>
              </a:rPr>
              <a:t>)</a:t>
            </a:r>
            <a:endParaRPr sz="7350">
              <a:solidFill>
                <a:srgbClr val="0A0A0A"/>
              </a:solidFill>
            </a:endParaRPr>
          </a:p>
          <a:p>
            <a:pPr indent="-345281" lvl="0" marL="457200" rtl="0" algn="l">
              <a:spcBef>
                <a:spcPts val="0"/>
              </a:spcBef>
              <a:spcAft>
                <a:spcPts val="0"/>
              </a:spcAft>
              <a:buClr>
                <a:srgbClr val="0A0A0A"/>
              </a:buClr>
              <a:buSzPct val="100000"/>
              <a:buChar char="●"/>
            </a:pPr>
            <a:r>
              <a:rPr lang="en-US" sz="7350">
                <a:solidFill>
                  <a:srgbClr val="0A0A0A"/>
                </a:solidFill>
              </a:rPr>
              <a:t>Monument/NCA manual (6220, 6100)</a:t>
            </a:r>
            <a:endParaRPr sz="7350">
              <a:solidFill>
                <a:srgbClr val="0A0A0A"/>
              </a:solidFill>
            </a:endParaRPr>
          </a:p>
          <a:p>
            <a:pPr indent="-345281" lvl="0" marL="457200" rtl="0" algn="l">
              <a:spcBef>
                <a:spcPts val="0"/>
              </a:spcBef>
              <a:spcAft>
                <a:spcPts val="0"/>
              </a:spcAft>
              <a:buClr>
                <a:srgbClr val="0A0A0A"/>
              </a:buClr>
              <a:buSzPct val="100000"/>
              <a:buChar char="●"/>
            </a:pPr>
            <a:r>
              <a:rPr lang="en-US" sz="7350">
                <a:solidFill>
                  <a:srgbClr val="0A0A0A"/>
                </a:solidFill>
              </a:rPr>
              <a:t>interim management guidance </a:t>
            </a:r>
            <a:endParaRPr sz="7350">
              <a:solidFill>
                <a:srgbClr val="0A0A0A"/>
              </a:solidFill>
            </a:endParaRPr>
          </a:p>
          <a:p>
            <a:pPr indent="-345281" lvl="0" marL="457200" rtl="0" algn="l">
              <a:spcBef>
                <a:spcPts val="0"/>
              </a:spcBef>
              <a:spcAft>
                <a:spcPts val="0"/>
              </a:spcAft>
              <a:buClr>
                <a:srgbClr val="0A0A0A"/>
              </a:buClr>
              <a:buSzPct val="100000"/>
              <a:buChar char="●"/>
            </a:pPr>
            <a:r>
              <a:rPr lang="en-US" sz="7350">
                <a:solidFill>
                  <a:srgbClr val="0A0A0A"/>
                </a:solidFill>
              </a:rPr>
              <a:t>National Conservation Lands Act</a:t>
            </a:r>
            <a:endParaRPr sz="7350">
              <a:solidFill>
                <a:srgbClr val="0A0A0A"/>
              </a:solidFill>
            </a:endParaRPr>
          </a:p>
          <a:p>
            <a:pPr indent="-345281" lvl="0" marL="457200" rtl="0" algn="l">
              <a:spcBef>
                <a:spcPts val="0"/>
              </a:spcBef>
              <a:spcAft>
                <a:spcPts val="0"/>
              </a:spcAft>
              <a:buClr>
                <a:srgbClr val="0A0A0A"/>
              </a:buClr>
              <a:buSzPct val="100000"/>
              <a:buChar char="●"/>
            </a:pPr>
            <a:r>
              <a:rPr lang="en-US" sz="7350">
                <a:solidFill>
                  <a:srgbClr val="0A0A0A"/>
                </a:solidFill>
              </a:rPr>
              <a:t>Consultation and the National Historic Preservation Act</a:t>
            </a:r>
            <a:endParaRPr sz="7350">
              <a:solidFill>
                <a:srgbClr val="0A0A0A"/>
              </a:solidFill>
            </a:endParaRPr>
          </a:p>
          <a:p>
            <a:pPr indent="-345281" lvl="0" marL="457200" rtl="0" algn="l">
              <a:spcBef>
                <a:spcPts val="0"/>
              </a:spcBef>
              <a:spcAft>
                <a:spcPts val="0"/>
              </a:spcAft>
              <a:buClr>
                <a:srgbClr val="0A0A0A"/>
              </a:buClr>
              <a:buSzPct val="100000"/>
              <a:buChar char="●"/>
            </a:pPr>
            <a:r>
              <a:rPr lang="en-US" sz="7350">
                <a:solidFill>
                  <a:srgbClr val="0A0A0A"/>
                </a:solidFill>
              </a:rPr>
              <a:t>Cooperating agency status</a:t>
            </a:r>
            <a:endParaRPr sz="7350">
              <a:solidFill>
                <a:srgbClr val="0A0A0A"/>
              </a:solidFill>
            </a:endParaRPr>
          </a:p>
          <a:p>
            <a:pPr indent="-345281" lvl="0" marL="457200" rtl="0" algn="l">
              <a:spcBef>
                <a:spcPts val="0"/>
              </a:spcBef>
              <a:spcAft>
                <a:spcPts val="0"/>
              </a:spcAft>
              <a:buClr>
                <a:srgbClr val="0A0A0A"/>
              </a:buClr>
              <a:buSzPct val="100000"/>
              <a:buChar char="●"/>
            </a:pPr>
            <a:r>
              <a:rPr lang="en-US" sz="7350">
                <a:solidFill>
                  <a:srgbClr val="0A0A0A"/>
                </a:solidFill>
              </a:rPr>
              <a:t>ESA (HR1897 was recently pulled)</a:t>
            </a:r>
            <a:endParaRPr sz="7350">
              <a:solidFill>
                <a:srgbClr val="0A0A0A"/>
              </a:solidFill>
            </a:endParaRPr>
          </a:p>
          <a:p>
            <a:pPr indent="-345281" lvl="0" marL="457200" rtl="0" algn="l">
              <a:spcBef>
                <a:spcPts val="0"/>
              </a:spcBef>
              <a:spcAft>
                <a:spcPts val="0"/>
              </a:spcAft>
              <a:buClr>
                <a:srgbClr val="0A0A0A"/>
              </a:buClr>
              <a:buSzPct val="100000"/>
              <a:buChar char="●"/>
            </a:pPr>
            <a:r>
              <a:rPr lang="en-US" sz="7350">
                <a:solidFill>
                  <a:srgbClr val="0A0A0A"/>
                </a:solidFill>
              </a:rPr>
              <a:t>Special Status Species Management (manual 6480)</a:t>
            </a:r>
            <a:endParaRPr sz="7350">
              <a:solidFill>
                <a:srgbClr val="0A0A0A"/>
              </a:solidFill>
            </a:endParaRPr>
          </a:p>
          <a:p>
            <a:pPr indent="-345281" lvl="0" marL="457200" rtl="0" algn="l">
              <a:spcBef>
                <a:spcPts val="0"/>
              </a:spcBef>
              <a:spcAft>
                <a:spcPts val="0"/>
              </a:spcAft>
              <a:buClr>
                <a:srgbClr val="0A0A0A"/>
              </a:buClr>
              <a:buSzPct val="100000"/>
              <a:buChar char="●"/>
            </a:pPr>
            <a:r>
              <a:rPr lang="en-US" sz="7350">
                <a:solidFill>
                  <a:srgbClr val="0A0A0A"/>
                </a:solidFill>
              </a:rPr>
              <a:t>Language in legislation or </a:t>
            </a:r>
            <a:r>
              <a:rPr lang="en-US" sz="7350">
                <a:solidFill>
                  <a:srgbClr val="0A0A0A"/>
                </a:solidFill>
              </a:rPr>
              <a:t>proclamation</a:t>
            </a:r>
            <a:endParaRPr sz="7350">
              <a:solidFill>
                <a:srgbClr val="0A0A0A"/>
              </a:solidFill>
            </a:endParaRPr>
          </a:p>
          <a:p>
            <a:pPr indent="-345281" lvl="0" marL="457200" rtl="0" algn="l">
              <a:spcBef>
                <a:spcPts val="0"/>
              </a:spcBef>
              <a:spcAft>
                <a:spcPts val="0"/>
              </a:spcAft>
              <a:buClr>
                <a:srgbClr val="0A0A0A"/>
              </a:buClr>
              <a:buSzPct val="100000"/>
              <a:buChar char="●"/>
            </a:pPr>
            <a:r>
              <a:rPr lang="en-US" sz="7350">
                <a:solidFill>
                  <a:srgbClr val="0A0A0A"/>
                </a:solidFill>
              </a:rPr>
              <a:t>K</a:t>
            </a:r>
            <a:r>
              <a:rPr lang="en-US" sz="7350">
                <a:solidFill>
                  <a:srgbClr val="0A0A0A"/>
                </a:solidFill>
              </a:rPr>
              <a:t>now your state laws and policies and leverage them (example: CEQA Joshua Trees)</a:t>
            </a:r>
            <a:endParaRPr sz="7350">
              <a:solidFill>
                <a:srgbClr val="0A0A0A"/>
              </a:solidFill>
            </a:endParaRPr>
          </a:p>
          <a:p>
            <a:pPr indent="-345281" lvl="0" marL="457200" rtl="0" algn="l">
              <a:spcBef>
                <a:spcPts val="0"/>
              </a:spcBef>
              <a:spcAft>
                <a:spcPts val="0"/>
              </a:spcAft>
              <a:buClr>
                <a:srgbClr val="0A0A0A"/>
              </a:buClr>
              <a:buSzPct val="100000"/>
              <a:buChar char="●"/>
            </a:pPr>
            <a:r>
              <a:rPr lang="en-US" sz="7350">
                <a:solidFill>
                  <a:srgbClr val="0A0A0A"/>
                </a:solidFill>
              </a:rPr>
              <a:t>Principles of the Public Lands Rule still apply</a:t>
            </a:r>
            <a:endParaRPr sz="7350">
              <a:solidFill>
                <a:srgbClr val="0A0A0A"/>
              </a:solidFill>
            </a:endParaRPr>
          </a:p>
          <a:p>
            <a:pPr indent="-257175" lvl="0" marL="457200" rtl="0" algn="l">
              <a:spcBef>
                <a:spcPts val="0"/>
              </a:spcBef>
              <a:spcAft>
                <a:spcPts val="0"/>
              </a:spcAft>
              <a:buSzPct val="75000"/>
              <a:buChar char="●"/>
            </a:pPr>
            <a:r>
              <a:t/>
            </a:r>
            <a:endParaRPr/>
          </a:p>
          <a:p>
            <a:pPr indent="-257175" lvl="0" marL="457200" rtl="0" algn="l">
              <a:spcBef>
                <a:spcPts val="0"/>
              </a:spcBef>
              <a:spcAft>
                <a:spcPts val="0"/>
              </a:spcAft>
              <a:buSzPct val="75000"/>
              <a:buChar char="●"/>
            </a:pPr>
            <a:r>
              <a:t/>
            </a:r>
            <a:endParaRPr/>
          </a:p>
        </p:txBody>
      </p:sp>
      <p:pic>
        <p:nvPicPr>
          <p:cNvPr id="405" name="Google Shape;405;g3e06c82c664_0_0" title="KingRangeNCA_CA_BWick.jpg"/>
          <p:cNvPicPr preferRelativeResize="0"/>
          <p:nvPr/>
        </p:nvPicPr>
        <p:blipFill>
          <a:blip r:embed="rId3">
            <a:alphaModFix/>
          </a:blip>
          <a:stretch>
            <a:fillRect/>
          </a:stretch>
        </p:blipFill>
        <p:spPr>
          <a:xfrm>
            <a:off x="5698902" y="1349162"/>
            <a:ext cx="6241024" cy="41596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xEl>
                                              <p:pRg end="13" st="1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3e06c82c664_0_8"/>
          <p:cNvSpPr/>
          <p:nvPr>
            <p:ph idx="2" type="pic"/>
          </p:nvPr>
        </p:nvSpPr>
        <p:spPr>
          <a:xfrm>
            <a:off x="0" y="0"/>
            <a:ext cx="12192000" cy="5648400"/>
          </a:xfrm>
          <a:prstGeom prst="rect">
            <a:avLst/>
          </a:prstGeom>
        </p:spPr>
      </p:sp>
      <p:sp>
        <p:nvSpPr>
          <p:cNvPr id="412" name="Google Shape;412;g3e06c82c664_0_8"/>
          <p:cNvSpPr txBox="1"/>
          <p:nvPr>
            <p:ph type="title"/>
          </p:nvPr>
        </p:nvSpPr>
        <p:spPr>
          <a:xfrm>
            <a:off x="2445950" y="5648400"/>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Cooperating Agency status</a:t>
            </a:r>
            <a:r>
              <a:rPr lang="en-US" sz="2400"/>
              <a:t> </a:t>
            </a:r>
            <a:endParaRPr sz="2400"/>
          </a:p>
        </p:txBody>
      </p:sp>
      <p:sp>
        <p:nvSpPr>
          <p:cNvPr id="413" name="Google Shape;413;g3e06c82c664_0_8"/>
          <p:cNvSpPr txBox="1"/>
          <p:nvPr>
            <p:ph idx="1" type="body"/>
          </p:nvPr>
        </p:nvSpPr>
        <p:spPr>
          <a:xfrm>
            <a:off x="521625" y="723925"/>
            <a:ext cx="4266600" cy="4710600"/>
          </a:xfrm>
          <a:prstGeom prst="rect">
            <a:avLst/>
          </a:prstGeom>
        </p:spPr>
        <p:txBody>
          <a:bodyPr anchorCtr="0" anchor="t" bIns="45700" lIns="91425" spcFirstLastPara="1" rIns="91425" wrap="square" tIns="45700">
            <a:normAutofit fontScale="32500" lnSpcReduction="20000"/>
          </a:bodyPr>
          <a:lstStyle/>
          <a:p>
            <a:pPr indent="-332819" lvl="0" marL="457200" rtl="0" algn="l">
              <a:spcBef>
                <a:spcPts val="1000"/>
              </a:spcBef>
              <a:spcAft>
                <a:spcPts val="0"/>
              </a:spcAft>
              <a:buClr>
                <a:schemeClr val="dk1"/>
              </a:buClr>
              <a:buSzPct val="100000"/>
              <a:buChar char="●"/>
            </a:pPr>
            <a:r>
              <a:rPr lang="en-US" sz="5050">
                <a:solidFill>
                  <a:schemeClr val="dk1"/>
                </a:solidFill>
              </a:rPr>
              <a:t>Who?</a:t>
            </a:r>
            <a:endParaRPr sz="5050">
              <a:solidFill>
                <a:schemeClr val="dk1"/>
              </a:solidFill>
            </a:endParaRPr>
          </a:p>
          <a:p>
            <a:pPr indent="-332819" lvl="1" marL="914400" rtl="0" algn="l">
              <a:spcBef>
                <a:spcPts val="0"/>
              </a:spcBef>
              <a:spcAft>
                <a:spcPts val="0"/>
              </a:spcAft>
              <a:buClr>
                <a:schemeClr val="dk1"/>
              </a:buClr>
              <a:buSzPct val="100000"/>
              <a:buChar char="○"/>
            </a:pPr>
            <a:r>
              <a:rPr lang="en-US" sz="5050">
                <a:solidFill>
                  <a:schemeClr val="dk1"/>
                </a:solidFill>
              </a:rPr>
              <a:t>Tribes </a:t>
            </a:r>
            <a:endParaRPr sz="5050">
              <a:solidFill>
                <a:schemeClr val="dk1"/>
              </a:solidFill>
            </a:endParaRPr>
          </a:p>
          <a:p>
            <a:pPr indent="-332819" lvl="1" marL="914400" rtl="0" algn="l">
              <a:spcBef>
                <a:spcPts val="0"/>
              </a:spcBef>
              <a:spcAft>
                <a:spcPts val="0"/>
              </a:spcAft>
              <a:buClr>
                <a:schemeClr val="dk1"/>
              </a:buClr>
              <a:buSzPct val="100000"/>
              <a:buChar char="○"/>
            </a:pPr>
            <a:r>
              <a:rPr lang="en-US" sz="5050">
                <a:solidFill>
                  <a:schemeClr val="dk1"/>
                </a:solidFill>
              </a:rPr>
              <a:t>State agencies</a:t>
            </a:r>
            <a:endParaRPr sz="5050">
              <a:solidFill>
                <a:schemeClr val="dk1"/>
              </a:solidFill>
            </a:endParaRPr>
          </a:p>
          <a:p>
            <a:pPr indent="-332819" lvl="1" marL="914400" rtl="0" algn="l">
              <a:spcBef>
                <a:spcPts val="0"/>
              </a:spcBef>
              <a:spcAft>
                <a:spcPts val="0"/>
              </a:spcAft>
              <a:buClr>
                <a:schemeClr val="dk1"/>
              </a:buClr>
              <a:buSzPct val="100000"/>
              <a:buChar char="○"/>
            </a:pPr>
            <a:r>
              <a:rPr lang="en-US" sz="5050">
                <a:solidFill>
                  <a:schemeClr val="dk1"/>
                </a:solidFill>
              </a:rPr>
              <a:t>County government</a:t>
            </a:r>
            <a:endParaRPr sz="5050">
              <a:solidFill>
                <a:schemeClr val="dk1"/>
              </a:solidFill>
            </a:endParaRPr>
          </a:p>
          <a:p>
            <a:pPr indent="-332819" lvl="1" marL="914400" rtl="0" algn="l">
              <a:spcBef>
                <a:spcPts val="0"/>
              </a:spcBef>
              <a:spcAft>
                <a:spcPts val="0"/>
              </a:spcAft>
              <a:buClr>
                <a:schemeClr val="dk1"/>
              </a:buClr>
              <a:buSzPct val="100000"/>
              <a:buChar char="○"/>
            </a:pPr>
            <a:r>
              <a:rPr lang="en-US" sz="5050">
                <a:solidFill>
                  <a:schemeClr val="dk1"/>
                </a:solidFill>
              </a:rPr>
              <a:t>NGOs</a:t>
            </a:r>
            <a:endParaRPr sz="5050">
              <a:solidFill>
                <a:schemeClr val="dk1"/>
              </a:solidFill>
            </a:endParaRPr>
          </a:p>
          <a:p>
            <a:pPr indent="-332819" lvl="0" marL="457200" rtl="0" algn="l">
              <a:spcBef>
                <a:spcPts val="0"/>
              </a:spcBef>
              <a:spcAft>
                <a:spcPts val="0"/>
              </a:spcAft>
              <a:buClr>
                <a:schemeClr val="dk1"/>
              </a:buClr>
              <a:buSzPct val="100000"/>
              <a:buChar char="●"/>
            </a:pPr>
            <a:r>
              <a:rPr lang="en-US" sz="5050">
                <a:solidFill>
                  <a:schemeClr val="dk1"/>
                </a:solidFill>
              </a:rPr>
              <a:t>Any of these entities should request cooperating agency status however; </a:t>
            </a:r>
            <a:endParaRPr sz="5050">
              <a:solidFill>
                <a:schemeClr val="dk1"/>
              </a:solidFill>
            </a:endParaRPr>
          </a:p>
          <a:p>
            <a:pPr indent="-332819" lvl="0" marL="457200" rtl="0" algn="l">
              <a:lnSpc>
                <a:spcPct val="115000"/>
              </a:lnSpc>
              <a:spcBef>
                <a:spcPts val="0"/>
              </a:spcBef>
              <a:spcAft>
                <a:spcPts val="0"/>
              </a:spcAft>
              <a:buClr>
                <a:schemeClr val="dk1"/>
              </a:buClr>
              <a:buSzPct val="100000"/>
              <a:buChar char="●"/>
            </a:pPr>
            <a:r>
              <a:rPr lang="en-US" sz="5050">
                <a:solidFill>
                  <a:schemeClr val="dk1"/>
                </a:solidFill>
              </a:rPr>
              <a:t>NEPA requires lead agencies to:</a:t>
            </a:r>
            <a:endParaRPr sz="5050">
              <a:solidFill>
                <a:schemeClr val="dk1"/>
              </a:solidFill>
            </a:endParaRPr>
          </a:p>
          <a:p>
            <a:pPr indent="-332819" lvl="1" marL="914400" rtl="0" algn="l">
              <a:lnSpc>
                <a:spcPct val="115000"/>
              </a:lnSpc>
              <a:spcBef>
                <a:spcPts val="0"/>
              </a:spcBef>
              <a:spcAft>
                <a:spcPts val="0"/>
              </a:spcAft>
              <a:buClr>
                <a:schemeClr val="dk1"/>
              </a:buClr>
              <a:buSzPct val="100000"/>
              <a:buChar char="○"/>
            </a:pPr>
            <a:r>
              <a:rPr lang="en-US" sz="5050">
                <a:solidFill>
                  <a:schemeClr val="dk1"/>
                </a:solidFill>
              </a:rPr>
              <a:t>Request participation of cooperating agencies at the earliest practicable time;</a:t>
            </a:r>
            <a:endParaRPr sz="5050">
              <a:solidFill>
                <a:schemeClr val="dk1"/>
              </a:solidFill>
            </a:endParaRPr>
          </a:p>
          <a:p>
            <a:pPr indent="-332819" lvl="1" marL="914400" rtl="0" algn="l">
              <a:lnSpc>
                <a:spcPct val="115000"/>
              </a:lnSpc>
              <a:spcBef>
                <a:spcPts val="0"/>
              </a:spcBef>
              <a:spcAft>
                <a:spcPts val="0"/>
              </a:spcAft>
              <a:buClr>
                <a:schemeClr val="dk1"/>
              </a:buClr>
              <a:buSzPct val="100000"/>
              <a:buChar char="○"/>
            </a:pPr>
            <a:r>
              <a:rPr lang="en-US" sz="5050">
                <a:solidFill>
                  <a:schemeClr val="dk1"/>
                </a:solidFill>
              </a:rPr>
              <a:t>Give consideration to any analysis or proposal created by a cooperating agency;</a:t>
            </a:r>
            <a:endParaRPr sz="5050">
              <a:solidFill>
                <a:schemeClr val="dk1"/>
              </a:solidFill>
            </a:endParaRPr>
          </a:p>
          <a:p>
            <a:pPr indent="-332819" lvl="1" marL="914400" rtl="0" algn="l">
              <a:lnSpc>
                <a:spcPct val="115000"/>
              </a:lnSpc>
              <a:spcBef>
                <a:spcPts val="0"/>
              </a:spcBef>
              <a:spcAft>
                <a:spcPts val="0"/>
              </a:spcAft>
              <a:buClr>
                <a:schemeClr val="dk1"/>
              </a:buClr>
              <a:buSzPct val="100000"/>
              <a:buChar char="○"/>
            </a:pPr>
            <a:r>
              <a:rPr lang="en-US" sz="5050">
                <a:solidFill>
                  <a:schemeClr val="dk1"/>
                </a:solidFill>
              </a:rPr>
              <a:t>Include cooperating agencies in developing a schedule for completing the environmental review; and</a:t>
            </a:r>
            <a:endParaRPr sz="5050">
              <a:solidFill>
                <a:schemeClr val="dk1"/>
              </a:solidFill>
            </a:endParaRPr>
          </a:p>
          <a:p>
            <a:pPr indent="-332819" lvl="1" marL="914400" rtl="0" algn="l">
              <a:lnSpc>
                <a:spcPct val="115000"/>
              </a:lnSpc>
              <a:spcBef>
                <a:spcPts val="0"/>
              </a:spcBef>
              <a:spcAft>
                <a:spcPts val="0"/>
              </a:spcAft>
              <a:buClr>
                <a:schemeClr val="dk1"/>
              </a:buClr>
              <a:buSzPct val="100000"/>
              <a:buChar char="○"/>
            </a:pPr>
            <a:r>
              <a:rPr lang="en-US" sz="5050">
                <a:solidFill>
                  <a:schemeClr val="dk1"/>
                </a:solidFill>
              </a:rPr>
              <a:t>Grant any meeting requests</a:t>
            </a:r>
            <a:endParaRPr sz="5050">
              <a:solidFill>
                <a:schemeClr val="dk1"/>
              </a:solidFill>
            </a:endParaRPr>
          </a:p>
          <a:p>
            <a:pPr indent="0" lvl="0" marL="0" rtl="0" algn="l">
              <a:spcBef>
                <a:spcPts val="1000"/>
              </a:spcBef>
              <a:spcAft>
                <a:spcPts val="0"/>
              </a:spcAft>
              <a:buNone/>
            </a:pPr>
            <a:r>
              <a:t/>
            </a:r>
            <a:endParaRPr>
              <a:solidFill>
                <a:schemeClr val="dk1"/>
              </a:solidFill>
            </a:endParaRPr>
          </a:p>
        </p:txBody>
      </p:sp>
      <p:pic>
        <p:nvPicPr>
          <p:cNvPr id="414" name="Google Shape;414;g3e06c82c664_0_8" title="BerreyessaNM_CA_BWick.jpg"/>
          <p:cNvPicPr preferRelativeResize="0"/>
          <p:nvPr/>
        </p:nvPicPr>
        <p:blipFill>
          <a:blip r:embed="rId3">
            <a:alphaModFix/>
          </a:blip>
          <a:stretch>
            <a:fillRect/>
          </a:stretch>
        </p:blipFill>
        <p:spPr>
          <a:xfrm>
            <a:off x="4898053" y="890275"/>
            <a:ext cx="7067575" cy="47105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g3e7f1a248d4_0_0"/>
          <p:cNvSpPr txBox="1"/>
          <p:nvPr>
            <p:ph type="title"/>
          </p:nvPr>
        </p:nvSpPr>
        <p:spPr>
          <a:xfrm>
            <a:off x="2233300" y="56045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          Public Lands Rule Rescission</a:t>
            </a:r>
            <a:endParaRPr/>
          </a:p>
        </p:txBody>
      </p:sp>
      <p:sp>
        <p:nvSpPr>
          <p:cNvPr id="421" name="Google Shape;421;g3e7f1a248d4_0_0"/>
          <p:cNvSpPr txBox="1"/>
          <p:nvPr>
            <p:ph idx="1" type="body"/>
          </p:nvPr>
        </p:nvSpPr>
        <p:spPr>
          <a:xfrm>
            <a:off x="302425" y="272175"/>
            <a:ext cx="9075000" cy="4845000"/>
          </a:xfrm>
          <a:prstGeom prst="rect">
            <a:avLst/>
          </a:prstGeom>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115000"/>
              </a:lnSpc>
              <a:spcBef>
                <a:spcPts val="500"/>
              </a:spcBef>
              <a:spcAft>
                <a:spcPts val="0"/>
              </a:spcAft>
              <a:buNone/>
            </a:pPr>
            <a:r>
              <a:rPr lang="en-US" sz="2100">
                <a:solidFill>
                  <a:schemeClr val="dk1"/>
                </a:solidFill>
              </a:rPr>
              <a:t>Overview of Rescission published yesterday:</a:t>
            </a:r>
            <a:endParaRPr sz="2100">
              <a:solidFill>
                <a:schemeClr val="dk1"/>
              </a:solidFill>
            </a:endParaRPr>
          </a:p>
          <a:p>
            <a:pPr indent="0" lvl="0" marL="0" rtl="0" algn="l">
              <a:lnSpc>
                <a:spcPct val="115000"/>
              </a:lnSpc>
              <a:spcBef>
                <a:spcPts val="500"/>
              </a:spcBef>
              <a:spcAft>
                <a:spcPts val="0"/>
              </a:spcAft>
              <a:buNone/>
            </a:pPr>
            <a:r>
              <a:t/>
            </a:r>
            <a:endParaRPr sz="2100">
              <a:solidFill>
                <a:schemeClr val="dk1"/>
              </a:solidFill>
            </a:endParaRPr>
          </a:p>
          <a:p>
            <a:pPr indent="-361950" lvl="0" marL="685800" rtl="0" algn="l">
              <a:lnSpc>
                <a:spcPct val="115000"/>
              </a:lnSpc>
              <a:spcBef>
                <a:spcPts val="500"/>
              </a:spcBef>
              <a:spcAft>
                <a:spcPts val="0"/>
              </a:spcAft>
              <a:buClr>
                <a:schemeClr val="dk1"/>
              </a:buClr>
              <a:buSzPts val="2100"/>
              <a:buChar char="●"/>
            </a:pPr>
            <a:r>
              <a:rPr lang="en-US" sz="2100">
                <a:solidFill>
                  <a:schemeClr val="dk1"/>
                </a:solidFill>
              </a:rPr>
              <a:t>Decided Tribes don't need to be consulted;</a:t>
            </a:r>
            <a:endParaRPr sz="2100">
              <a:solidFill>
                <a:schemeClr val="dk1"/>
              </a:solidFill>
            </a:endParaRPr>
          </a:p>
          <a:p>
            <a:pPr indent="-361950" lvl="0" marL="685800" rtl="0" algn="l">
              <a:lnSpc>
                <a:spcPct val="115000"/>
              </a:lnSpc>
              <a:spcBef>
                <a:spcPts val="0"/>
              </a:spcBef>
              <a:spcAft>
                <a:spcPts val="0"/>
              </a:spcAft>
              <a:buClr>
                <a:schemeClr val="dk1"/>
              </a:buClr>
              <a:buSzPts val="2100"/>
              <a:buChar char="●"/>
            </a:pPr>
            <a:r>
              <a:rPr lang="en-US" sz="2100">
                <a:solidFill>
                  <a:schemeClr val="dk1"/>
                </a:solidFill>
              </a:rPr>
              <a:t>Elimination of conservation/restoration lease program;</a:t>
            </a:r>
            <a:endParaRPr sz="2100">
              <a:solidFill>
                <a:schemeClr val="dk1"/>
              </a:solidFill>
            </a:endParaRPr>
          </a:p>
          <a:p>
            <a:pPr indent="-361950" lvl="0" marL="685800" rtl="0" algn="l">
              <a:lnSpc>
                <a:spcPct val="115000"/>
              </a:lnSpc>
              <a:spcBef>
                <a:spcPts val="0"/>
              </a:spcBef>
              <a:spcAft>
                <a:spcPts val="0"/>
              </a:spcAft>
              <a:buClr>
                <a:schemeClr val="dk1"/>
              </a:buClr>
              <a:buSzPts val="2100"/>
              <a:buChar char="●"/>
            </a:pPr>
            <a:r>
              <a:rPr lang="en-US" sz="2100">
                <a:solidFill>
                  <a:schemeClr val="dk1"/>
                </a:solidFill>
              </a:rPr>
              <a:t>Land health standards (LHS) revert to pre- public lands rule era (may revisit a separate rule for LHS;</a:t>
            </a:r>
            <a:endParaRPr sz="2100">
              <a:solidFill>
                <a:schemeClr val="dk1"/>
              </a:solidFill>
            </a:endParaRPr>
          </a:p>
          <a:p>
            <a:pPr indent="-361950" lvl="0" marL="685800" rtl="0" algn="l">
              <a:lnSpc>
                <a:spcPct val="115000"/>
              </a:lnSpc>
              <a:spcBef>
                <a:spcPts val="0"/>
              </a:spcBef>
              <a:spcAft>
                <a:spcPts val="0"/>
              </a:spcAft>
              <a:buClr>
                <a:schemeClr val="dk1"/>
              </a:buClr>
              <a:buSzPts val="2100"/>
              <a:buChar char="●"/>
            </a:pPr>
            <a:r>
              <a:rPr lang="en-US" sz="2100">
                <a:solidFill>
                  <a:schemeClr val="dk1"/>
                </a:solidFill>
              </a:rPr>
              <a:t>ACEC’s can only be nominated through a planning process and management will go back to 1983 guidance.</a:t>
            </a:r>
            <a:endParaRPr sz="2100">
              <a:solidFill>
                <a:schemeClr val="dk1"/>
              </a:solidFill>
            </a:endParaRPr>
          </a:p>
          <a:p>
            <a:pPr indent="0" lvl="0" marL="0" rtl="0" algn="l">
              <a:lnSpc>
                <a:spcPct val="115000"/>
              </a:lnSpc>
              <a:spcBef>
                <a:spcPts val="500"/>
              </a:spcBef>
              <a:spcAft>
                <a:spcPts val="0"/>
              </a:spcAft>
              <a:buNone/>
            </a:pPr>
            <a:r>
              <a:t/>
            </a:r>
            <a:endParaRPr sz="2100">
              <a:solidFill>
                <a:schemeClr val="dk1"/>
              </a:solidFill>
            </a:endParaRPr>
          </a:p>
          <a:p>
            <a:pPr indent="0" lvl="0" marL="0" rtl="0" algn="ctr">
              <a:lnSpc>
                <a:spcPct val="115000"/>
              </a:lnSpc>
              <a:spcBef>
                <a:spcPts val="500"/>
              </a:spcBef>
              <a:spcAft>
                <a:spcPts val="500"/>
              </a:spcAft>
              <a:buNone/>
            </a:pPr>
            <a:r>
              <a:rPr i="1" lang="en-US" sz="2100">
                <a:solidFill>
                  <a:schemeClr val="dk1"/>
                </a:solidFill>
              </a:rPr>
              <a:t>Continue to support </a:t>
            </a:r>
            <a:r>
              <a:rPr i="1" lang="en-US" sz="2100">
                <a:solidFill>
                  <a:schemeClr val="dk1"/>
                </a:solidFill>
              </a:rPr>
              <a:t>consideration</a:t>
            </a:r>
            <a:r>
              <a:rPr i="1" lang="en-US" sz="2100">
                <a:solidFill>
                  <a:schemeClr val="dk1"/>
                </a:solidFill>
              </a:rPr>
              <a:t> and use of the conservation and restoration tools still </a:t>
            </a:r>
            <a:r>
              <a:rPr i="1" lang="en-US" sz="2100">
                <a:solidFill>
                  <a:schemeClr val="dk1"/>
                </a:solidFill>
              </a:rPr>
              <a:t>available in BLM policy.  </a:t>
            </a:r>
            <a:endParaRPr i="1" sz="2100">
              <a:solidFill>
                <a:schemeClr val="dk1"/>
              </a:solidFill>
            </a:endParaRPr>
          </a:p>
        </p:txBody>
      </p:sp>
      <p:pic>
        <p:nvPicPr>
          <p:cNvPr id="422" name="Google Shape;422;g3e7f1a248d4_0_0" title="adobe-express-qr-code (1).png"/>
          <p:cNvPicPr preferRelativeResize="0"/>
          <p:nvPr/>
        </p:nvPicPr>
        <p:blipFill>
          <a:blip r:embed="rId3">
            <a:alphaModFix/>
          </a:blip>
          <a:stretch>
            <a:fillRect/>
          </a:stretch>
        </p:blipFill>
        <p:spPr>
          <a:xfrm>
            <a:off x="9586500" y="3563599"/>
            <a:ext cx="1974975" cy="1974975"/>
          </a:xfrm>
          <a:prstGeom prst="rect">
            <a:avLst/>
          </a:prstGeom>
          <a:noFill/>
          <a:ln>
            <a:noFill/>
          </a:ln>
        </p:spPr>
      </p:pic>
      <p:sp>
        <p:nvSpPr>
          <p:cNvPr id="423" name="Google Shape;423;g3e7f1a248d4_0_0"/>
          <p:cNvSpPr txBox="1"/>
          <p:nvPr/>
        </p:nvSpPr>
        <p:spPr>
          <a:xfrm>
            <a:off x="9423937" y="3037997"/>
            <a:ext cx="2300100" cy="459600"/>
          </a:xfrm>
          <a:prstGeom prst="rect">
            <a:avLst/>
          </a:prstGeom>
          <a:noFill/>
          <a:ln>
            <a:noFill/>
          </a:ln>
        </p:spPr>
        <p:txBody>
          <a:bodyPr anchorCtr="0" anchor="t" bIns="55050" lIns="55050" spcFirstLastPara="1" rIns="55050" wrap="square" tIns="55050">
            <a:noAutofit/>
          </a:bodyPr>
          <a:lstStyle/>
          <a:p>
            <a:pPr indent="0" lvl="0" marL="0" rtl="0" algn="ctr">
              <a:spcBef>
                <a:spcPts val="0"/>
              </a:spcBef>
              <a:spcAft>
                <a:spcPts val="0"/>
              </a:spcAft>
              <a:buNone/>
            </a:pPr>
            <a:r>
              <a:rPr lang="en-US" sz="1084">
                <a:solidFill>
                  <a:schemeClr val="dk2"/>
                </a:solidFill>
              </a:rPr>
              <a:t>Scan to access more information on BLM’s conservation mandate</a:t>
            </a:r>
            <a:endParaRPr sz="1084">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3e6ccc4bef7_0_0"/>
          <p:cNvSpPr txBox="1"/>
          <p:nvPr>
            <p:ph type="title"/>
          </p:nvPr>
        </p:nvSpPr>
        <p:spPr>
          <a:xfrm>
            <a:off x="415600" y="5933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Community </a:t>
            </a:r>
            <a:r>
              <a:rPr lang="en-US"/>
              <a:t>alternatives </a:t>
            </a:r>
            <a:endParaRPr/>
          </a:p>
        </p:txBody>
      </p:sp>
      <p:sp>
        <p:nvSpPr>
          <p:cNvPr id="430" name="Google Shape;430;g3e6ccc4bef7_0_0"/>
          <p:cNvSpPr txBox="1"/>
          <p:nvPr>
            <p:ph idx="1" type="body"/>
          </p:nvPr>
        </p:nvSpPr>
        <p:spPr>
          <a:xfrm>
            <a:off x="415600" y="1536625"/>
            <a:ext cx="4183500" cy="4555200"/>
          </a:xfrm>
          <a:prstGeom prst="rect">
            <a:avLst/>
          </a:prstGeom>
        </p:spPr>
        <p:txBody>
          <a:bodyPr anchorCtr="0" anchor="t" bIns="121900" lIns="121900" spcFirstLastPara="1" rIns="121900" wrap="square" tIns="121900">
            <a:normAutofit/>
          </a:bodyPr>
          <a:lstStyle/>
          <a:p>
            <a:pPr indent="-345440" lvl="0" marL="457200" rtl="0" algn="l">
              <a:lnSpc>
                <a:spcPct val="105000"/>
              </a:lnSpc>
              <a:spcBef>
                <a:spcPts val="0"/>
              </a:spcBef>
              <a:spcAft>
                <a:spcPts val="0"/>
              </a:spcAft>
              <a:buSzPts val="1840"/>
              <a:buChar char="●"/>
            </a:pPr>
            <a:r>
              <a:rPr lang="en-US" sz="1840"/>
              <a:t>Community Alternatives are usually prepared by groups prior to scoping</a:t>
            </a:r>
            <a:endParaRPr sz="1840"/>
          </a:p>
          <a:p>
            <a:pPr indent="-345440" lvl="0" marL="457200" rtl="0" algn="l">
              <a:lnSpc>
                <a:spcPct val="105000"/>
              </a:lnSpc>
              <a:spcBef>
                <a:spcPts val="0"/>
              </a:spcBef>
              <a:spcAft>
                <a:spcPts val="0"/>
              </a:spcAft>
              <a:buSzPts val="1840"/>
              <a:buChar char="●"/>
            </a:pPr>
            <a:r>
              <a:rPr lang="en-US" sz="1840"/>
              <a:t>Submit to BLM well ahead of the DEIS</a:t>
            </a:r>
            <a:endParaRPr sz="1840"/>
          </a:p>
          <a:p>
            <a:pPr indent="-345440" lvl="0" marL="457200" rtl="0" algn="l">
              <a:lnSpc>
                <a:spcPct val="105000"/>
              </a:lnSpc>
              <a:spcBef>
                <a:spcPts val="0"/>
              </a:spcBef>
              <a:spcAft>
                <a:spcPts val="0"/>
              </a:spcAft>
              <a:buSzPts val="1840"/>
              <a:buChar char="●"/>
            </a:pPr>
            <a:r>
              <a:rPr lang="en-US" sz="1840"/>
              <a:t>Set up meeting with local BLM to discuss the alternative</a:t>
            </a:r>
            <a:endParaRPr sz="1840"/>
          </a:p>
          <a:p>
            <a:pPr indent="-345440" lvl="0" marL="457200" rtl="0" algn="l">
              <a:lnSpc>
                <a:spcPct val="105000"/>
              </a:lnSpc>
              <a:spcBef>
                <a:spcPts val="0"/>
              </a:spcBef>
              <a:spcAft>
                <a:spcPts val="0"/>
              </a:spcAft>
              <a:buSzPts val="1840"/>
              <a:buChar char="●"/>
            </a:pPr>
            <a:r>
              <a:rPr lang="en-US" sz="1840"/>
              <a:t>Borrow from examples: Mojave Trails, Berryessa, Uncompahgre </a:t>
            </a:r>
            <a:endParaRPr sz="1840"/>
          </a:p>
          <a:p>
            <a:pPr indent="-345440" lvl="0" marL="457200" rtl="0" algn="l">
              <a:lnSpc>
                <a:spcPct val="105000"/>
              </a:lnSpc>
              <a:spcBef>
                <a:spcPts val="0"/>
              </a:spcBef>
              <a:spcAft>
                <a:spcPts val="0"/>
              </a:spcAft>
              <a:buSzPts val="1840"/>
              <a:buChar char="●"/>
            </a:pPr>
            <a:r>
              <a:rPr lang="en-US" sz="1840"/>
              <a:t>Bonus if a cooperating agency will contribute to a community alternative</a:t>
            </a:r>
            <a:endParaRPr sz="1840"/>
          </a:p>
        </p:txBody>
      </p:sp>
      <p:pic>
        <p:nvPicPr>
          <p:cNvPr id="431" name="Google Shape;431;g3e6ccc4bef7_0_0" title="Carrizo Plain_BWick.jpg"/>
          <p:cNvPicPr preferRelativeResize="0"/>
          <p:nvPr>
            <p:ph idx="2" type="pic"/>
          </p:nvPr>
        </p:nvPicPr>
        <p:blipFill rotWithShape="1">
          <a:blip r:embed="rId3">
            <a:alphaModFix/>
          </a:blip>
          <a:srcRect b="15279" l="0" r="0" t="15272"/>
          <a:stretch/>
        </p:blipFill>
        <p:spPr>
          <a:xfrm>
            <a:off x="4816850" y="1536625"/>
            <a:ext cx="7296800" cy="3380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g3e06c82c664_0_16"/>
          <p:cNvSpPr txBox="1"/>
          <p:nvPr>
            <p:ph type="title"/>
          </p:nvPr>
        </p:nvSpPr>
        <p:spPr>
          <a:xfrm>
            <a:off x="4060125" y="56008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Public Engagement</a:t>
            </a:r>
            <a:endParaRPr/>
          </a:p>
        </p:txBody>
      </p:sp>
      <p:sp>
        <p:nvSpPr>
          <p:cNvPr id="438" name="Google Shape;438;g3e06c82c664_0_16"/>
          <p:cNvSpPr txBox="1"/>
          <p:nvPr>
            <p:ph idx="1" type="body"/>
          </p:nvPr>
        </p:nvSpPr>
        <p:spPr>
          <a:xfrm>
            <a:off x="949575" y="1225800"/>
            <a:ext cx="3897000" cy="3775200"/>
          </a:xfrm>
          <a:prstGeom prst="rect">
            <a:avLst/>
          </a:prstGeom>
        </p:spPr>
        <p:txBody>
          <a:bodyPr anchorCtr="0" anchor="t" bIns="45700" lIns="91425" spcFirstLastPara="1" rIns="91425" wrap="square" tIns="45700">
            <a:normAutofit lnSpcReduction="10000"/>
          </a:bodyPr>
          <a:lstStyle/>
          <a:p>
            <a:pPr indent="-342900" lvl="0" marL="457200" rtl="0" algn="l">
              <a:spcBef>
                <a:spcPts val="1000"/>
              </a:spcBef>
              <a:spcAft>
                <a:spcPts val="0"/>
              </a:spcAft>
              <a:buClr>
                <a:schemeClr val="dk1"/>
              </a:buClr>
              <a:buSzPts val="1800"/>
              <a:buChar char="●"/>
            </a:pPr>
            <a:r>
              <a:rPr lang="en-US">
                <a:solidFill>
                  <a:schemeClr val="dk1"/>
                </a:solidFill>
              </a:rPr>
              <a:t>E</a:t>
            </a:r>
            <a:r>
              <a:rPr lang="en-US">
                <a:solidFill>
                  <a:schemeClr val="dk1"/>
                </a:solidFill>
              </a:rPr>
              <a:t>ven if public comment </a:t>
            </a:r>
            <a:r>
              <a:rPr lang="en-US">
                <a:solidFill>
                  <a:schemeClr val="dk1"/>
                </a:solidFill>
              </a:rPr>
              <a:t>opportunity</a:t>
            </a:r>
            <a:r>
              <a:rPr lang="en-US">
                <a:solidFill>
                  <a:schemeClr val="dk1"/>
                </a:solidFill>
              </a:rPr>
              <a:t> is limited or not given, comments should be submitted</a:t>
            </a:r>
            <a:endParaRPr>
              <a:solidFill>
                <a:schemeClr val="dk1"/>
              </a:solidFill>
            </a:endParaRPr>
          </a:p>
          <a:p>
            <a:pPr indent="-342900" lvl="0" marL="457200" rtl="0" algn="l">
              <a:spcBef>
                <a:spcPts val="0"/>
              </a:spcBef>
              <a:spcAft>
                <a:spcPts val="0"/>
              </a:spcAft>
              <a:buClr>
                <a:schemeClr val="dk1"/>
              </a:buClr>
              <a:buSzPts val="1800"/>
              <a:buChar char="●"/>
            </a:pPr>
            <a:r>
              <a:rPr lang="en-US">
                <a:solidFill>
                  <a:schemeClr val="dk1"/>
                </a:solidFill>
              </a:rPr>
              <a:t>When necessary submit FOIA requests to obtain PoO, NOPAs and </a:t>
            </a:r>
            <a:r>
              <a:rPr lang="en-US">
                <a:solidFill>
                  <a:schemeClr val="dk1"/>
                </a:solidFill>
              </a:rPr>
              <a:t>correspondences</a:t>
            </a:r>
            <a:endParaRPr>
              <a:solidFill>
                <a:schemeClr val="dk1"/>
              </a:solidFill>
            </a:endParaRPr>
          </a:p>
          <a:p>
            <a:pPr indent="-342900" lvl="0" marL="457200" rtl="0" algn="l">
              <a:spcBef>
                <a:spcPts val="0"/>
              </a:spcBef>
              <a:spcAft>
                <a:spcPts val="0"/>
              </a:spcAft>
              <a:buClr>
                <a:schemeClr val="dk1"/>
              </a:buClr>
              <a:buSzPts val="1800"/>
              <a:buChar char="●"/>
            </a:pPr>
            <a:r>
              <a:rPr lang="en-US">
                <a:solidFill>
                  <a:schemeClr val="dk1"/>
                </a:solidFill>
              </a:rPr>
              <a:t>Utilize action alerts, comment portals, letter writing parties, event postcards</a:t>
            </a:r>
            <a:endParaRPr>
              <a:solidFill>
                <a:schemeClr val="dk1"/>
              </a:solidFill>
            </a:endParaRPr>
          </a:p>
        </p:txBody>
      </p:sp>
      <p:pic>
        <p:nvPicPr>
          <p:cNvPr id="439" name="Google Shape;439;g3e06c82c664_0_16" title="Screenshot 2026-05-04 at 14.25.35.png"/>
          <p:cNvPicPr preferRelativeResize="0"/>
          <p:nvPr/>
        </p:nvPicPr>
        <p:blipFill>
          <a:blip r:embed="rId3">
            <a:alphaModFix/>
          </a:blip>
          <a:stretch>
            <a:fillRect/>
          </a:stretch>
        </p:blipFill>
        <p:spPr>
          <a:xfrm>
            <a:off x="7047300" y="585550"/>
            <a:ext cx="3914775" cy="4629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3da895785f1_0_32"/>
          <p:cNvSpPr txBox="1"/>
          <p:nvPr>
            <p:ph idx="1" type="body"/>
          </p:nvPr>
        </p:nvSpPr>
        <p:spPr>
          <a:xfrm>
            <a:off x="2174475" y="5866667"/>
            <a:ext cx="7998300" cy="806700"/>
          </a:xfrm>
          <a:prstGeom prst="rect">
            <a:avLst/>
          </a:prstGeom>
        </p:spPr>
        <p:txBody>
          <a:bodyPr anchorCtr="0" anchor="ctr" bIns="121900" lIns="121900" spcFirstLastPara="1" rIns="121900" wrap="square" tIns="121900">
            <a:normAutofit/>
          </a:bodyPr>
          <a:lstStyle/>
          <a:p>
            <a:pPr indent="0" lvl="0" marL="0" rtl="0" algn="l">
              <a:spcBef>
                <a:spcPts val="0"/>
              </a:spcBef>
              <a:spcAft>
                <a:spcPts val="0"/>
              </a:spcAft>
              <a:buNone/>
            </a:pPr>
            <a:r>
              <a:rPr lang="en-US">
                <a:solidFill>
                  <a:schemeClr val="dk1"/>
                </a:solidFill>
              </a:rPr>
              <a:t>Resource Management Planning</a:t>
            </a:r>
            <a:endParaRPr>
              <a:solidFill>
                <a:schemeClr val="dk1"/>
              </a:solidFill>
            </a:endParaRPr>
          </a:p>
        </p:txBody>
      </p:sp>
      <p:pic>
        <p:nvPicPr>
          <p:cNvPr id="103" name="Google Shape;103;g3da895785f1_0_32"/>
          <p:cNvPicPr preferRelativeResize="0"/>
          <p:nvPr/>
        </p:nvPicPr>
        <p:blipFill>
          <a:blip r:embed="rId3">
            <a:alphaModFix/>
          </a:blip>
          <a:stretch>
            <a:fillRect/>
          </a:stretch>
        </p:blipFill>
        <p:spPr>
          <a:xfrm>
            <a:off x="3644652" y="408649"/>
            <a:ext cx="4902700" cy="49027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g3dc1bc8280c_0_6"/>
          <p:cNvSpPr txBox="1"/>
          <p:nvPr>
            <p:ph type="title"/>
          </p:nvPr>
        </p:nvSpPr>
        <p:spPr>
          <a:xfrm>
            <a:off x="2094350" y="57066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200"/>
              <a:t>Conservation</a:t>
            </a:r>
            <a:r>
              <a:rPr lang="en-US" sz="3200"/>
              <a:t> Lands Foundation Policy Handbook</a:t>
            </a:r>
            <a:endParaRPr sz="3200"/>
          </a:p>
        </p:txBody>
      </p:sp>
      <p:pic>
        <p:nvPicPr>
          <p:cNvPr id="446" name="Google Shape;446;g3dc1bc8280c_0_6" title="Screenshot 2026-05-04 at 15.07.01.png"/>
          <p:cNvPicPr preferRelativeResize="0"/>
          <p:nvPr/>
        </p:nvPicPr>
        <p:blipFill>
          <a:blip r:embed="rId3">
            <a:alphaModFix/>
          </a:blip>
          <a:stretch>
            <a:fillRect/>
          </a:stretch>
        </p:blipFill>
        <p:spPr>
          <a:xfrm>
            <a:off x="591800" y="152400"/>
            <a:ext cx="4217738" cy="5381500"/>
          </a:xfrm>
          <a:prstGeom prst="rect">
            <a:avLst/>
          </a:prstGeom>
          <a:noFill/>
          <a:ln>
            <a:noFill/>
          </a:ln>
        </p:spPr>
      </p:pic>
      <p:pic>
        <p:nvPicPr>
          <p:cNvPr id="447" name="Google Shape;447;g3dc1bc8280c_0_6" title="u2kVrK.jpg"/>
          <p:cNvPicPr preferRelativeResize="0"/>
          <p:nvPr/>
        </p:nvPicPr>
        <p:blipFill>
          <a:blip r:embed="rId4">
            <a:alphaModFix/>
          </a:blip>
          <a:stretch>
            <a:fillRect/>
          </a:stretch>
        </p:blipFill>
        <p:spPr>
          <a:xfrm>
            <a:off x="6240338" y="142213"/>
            <a:ext cx="4476067" cy="54018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3e06c82c664_0_24"/>
          <p:cNvSpPr/>
          <p:nvPr>
            <p:ph idx="2" type="pic"/>
          </p:nvPr>
        </p:nvSpPr>
        <p:spPr>
          <a:xfrm>
            <a:off x="0" y="0"/>
            <a:ext cx="12192000" cy="5648400"/>
          </a:xfrm>
          <a:prstGeom prst="rect">
            <a:avLst/>
          </a:prstGeom>
        </p:spPr>
      </p:sp>
      <p:pic>
        <p:nvPicPr>
          <p:cNvPr id="454" name="Google Shape;454;g3e06c82c664_0_24" title="Conglomerate Mesa aerial mtns behind Neal Nurmi.jpg"/>
          <p:cNvPicPr preferRelativeResize="0"/>
          <p:nvPr/>
        </p:nvPicPr>
        <p:blipFill rotWithShape="1">
          <a:blip r:embed="rId3">
            <a:alphaModFix/>
          </a:blip>
          <a:srcRect b="26756" l="0" r="0" t="0"/>
          <a:stretch/>
        </p:blipFill>
        <p:spPr>
          <a:xfrm>
            <a:off x="0" y="0"/>
            <a:ext cx="12192000" cy="5648400"/>
          </a:xfrm>
          <a:prstGeom prst="rect">
            <a:avLst/>
          </a:prstGeom>
          <a:noFill/>
          <a:ln>
            <a:noFill/>
          </a:ln>
        </p:spPr>
      </p:pic>
      <p:sp>
        <p:nvSpPr>
          <p:cNvPr id="455" name="Google Shape;455;g3e06c82c664_0_24"/>
          <p:cNvSpPr txBox="1"/>
          <p:nvPr>
            <p:ph type="title"/>
          </p:nvPr>
        </p:nvSpPr>
        <p:spPr>
          <a:xfrm>
            <a:off x="900750" y="2103300"/>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000">
                <a:solidFill>
                  <a:schemeClr val="lt1"/>
                </a:solidFill>
                <a:latin typeface="Roboto"/>
                <a:ea typeface="Roboto"/>
                <a:cs typeface="Roboto"/>
                <a:sym typeface="Roboto"/>
              </a:rPr>
              <a:t>Questions?</a:t>
            </a:r>
            <a:endParaRPr b="1" sz="6000">
              <a:solidFill>
                <a:schemeClr val="lt1"/>
              </a:solidFill>
              <a:latin typeface="Roboto"/>
              <a:ea typeface="Roboto"/>
              <a:cs typeface="Roboto"/>
              <a:sym typeface="Roboto"/>
            </a:endParaRPr>
          </a:p>
        </p:txBody>
      </p:sp>
      <p:sp>
        <p:nvSpPr>
          <p:cNvPr id="456" name="Google Shape;456;g3e06c82c664_0_24"/>
          <p:cNvSpPr txBox="1"/>
          <p:nvPr>
            <p:ph idx="1" type="body"/>
          </p:nvPr>
        </p:nvSpPr>
        <p:spPr>
          <a:xfrm>
            <a:off x="1431775" y="4064650"/>
            <a:ext cx="10640700" cy="4098300"/>
          </a:xfrm>
          <a:prstGeom prst="rect">
            <a:avLst/>
          </a:prstGeom>
        </p:spPr>
        <p:txBody>
          <a:bodyPr anchorCtr="0" anchor="t" bIns="45700" lIns="91425" spcFirstLastPara="1" rIns="91425" wrap="square" tIns="45700">
            <a:normAutofit/>
          </a:bodyPr>
          <a:lstStyle/>
          <a:p>
            <a:pPr indent="0" lvl="0" marL="0" rtl="0" algn="r">
              <a:spcBef>
                <a:spcPts val="1000"/>
              </a:spcBef>
              <a:spcAft>
                <a:spcPts val="0"/>
              </a:spcAft>
              <a:buClr>
                <a:schemeClr val="dk1"/>
              </a:buClr>
              <a:buSzPts val="1100"/>
              <a:buFont typeface="Arial"/>
              <a:buNone/>
            </a:pPr>
            <a:r>
              <a:rPr b="1" lang="en-US" sz="1800">
                <a:solidFill>
                  <a:schemeClr val="lt1"/>
                </a:solidFill>
                <a:latin typeface="Roboto"/>
                <a:ea typeface="Roboto"/>
                <a:cs typeface="Roboto"/>
                <a:sym typeface="Roboto"/>
              </a:rPr>
              <a:t>Kara Matsumoto, Senior Policy Director </a:t>
            </a:r>
            <a:r>
              <a:rPr b="1" lang="en-US" sz="1800" u="sng">
                <a:solidFill>
                  <a:schemeClr val="lt1"/>
                </a:solidFill>
                <a:latin typeface="Roboto"/>
                <a:ea typeface="Roboto"/>
                <a:cs typeface="Roboto"/>
                <a:sym typeface="Roboto"/>
                <a:hlinkClick r:id="rId4">
                  <a:extLst>
                    <a:ext uri="{A12FA001-AC4F-418D-AE19-62706E023703}">
                      <ahyp:hlinkClr val="tx"/>
                    </a:ext>
                  </a:extLst>
                </a:hlinkClick>
              </a:rPr>
              <a:t>kara@conservationlands.org</a:t>
            </a:r>
            <a:r>
              <a:rPr b="1" lang="en-US" sz="1800">
                <a:solidFill>
                  <a:schemeClr val="lt1"/>
                </a:solidFill>
                <a:latin typeface="Roboto"/>
                <a:ea typeface="Roboto"/>
                <a:cs typeface="Roboto"/>
                <a:sym typeface="Roboto"/>
              </a:rPr>
              <a:t>, 240-997-6928 </a:t>
            </a:r>
            <a:endParaRPr b="1" sz="1800">
              <a:solidFill>
                <a:schemeClr val="lt1"/>
              </a:solidFill>
              <a:latin typeface="Roboto"/>
              <a:ea typeface="Roboto"/>
              <a:cs typeface="Roboto"/>
              <a:sym typeface="Roboto"/>
            </a:endParaRPr>
          </a:p>
          <a:p>
            <a:pPr indent="0" lvl="0" marL="0" rtl="0" algn="r">
              <a:spcBef>
                <a:spcPts val="1000"/>
              </a:spcBef>
              <a:spcAft>
                <a:spcPts val="0"/>
              </a:spcAft>
              <a:buClr>
                <a:schemeClr val="dk1"/>
              </a:buClr>
              <a:buSzPts val="1100"/>
              <a:buFont typeface="Arial"/>
              <a:buNone/>
            </a:pPr>
            <a:r>
              <a:rPr b="1" lang="en-US" sz="1800">
                <a:solidFill>
                  <a:schemeClr val="lt1"/>
                </a:solidFill>
                <a:latin typeface="Roboto"/>
                <a:ea typeface="Roboto"/>
                <a:cs typeface="Roboto"/>
                <a:sym typeface="Roboto"/>
              </a:rPr>
              <a:t>Nick Mills, Associate Public Lands Policy Director </a:t>
            </a:r>
            <a:r>
              <a:rPr b="1" lang="en-US" sz="1800" u="sng">
                <a:solidFill>
                  <a:schemeClr val="lt1"/>
                </a:solidFill>
                <a:latin typeface="Roboto"/>
                <a:ea typeface="Roboto"/>
                <a:cs typeface="Roboto"/>
                <a:sym typeface="Roboto"/>
                <a:hlinkClick r:id="rId5">
                  <a:extLst>
                    <a:ext uri="{A12FA001-AC4F-418D-AE19-62706E023703}">
                      <ahyp:hlinkClr val="tx"/>
                    </a:ext>
                  </a:extLst>
                </a:hlinkClick>
              </a:rPr>
              <a:t>nick@conservationlands.org</a:t>
            </a:r>
            <a:r>
              <a:rPr b="1" lang="en-US" sz="1800">
                <a:solidFill>
                  <a:schemeClr val="lt1"/>
                </a:solidFill>
                <a:latin typeface="Roboto"/>
                <a:ea typeface="Roboto"/>
                <a:cs typeface="Roboto"/>
                <a:sym typeface="Roboto"/>
              </a:rPr>
              <a:t> </a:t>
            </a:r>
            <a:endParaRPr b="1" sz="1800">
              <a:solidFill>
                <a:schemeClr val="lt1"/>
              </a:solidFill>
              <a:latin typeface="Roboto"/>
              <a:ea typeface="Roboto"/>
              <a:cs typeface="Roboto"/>
              <a:sym typeface="Roboto"/>
            </a:endParaRPr>
          </a:p>
          <a:p>
            <a:pPr indent="0" lvl="0" marL="0" rtl="0" algn="r">
              <a:spcBef>
                <a:spcPts val="1000"/>
              </a:spcBef>
              <a:spcAft>
                <a:spcPts val="0"/>
              </a:spcAft>
              <a:buClr>
                <a:schemeClr val="dk1"/>
              </a:buClr>
              <a:buSzPts val="1100"/>
              <a:buFont typeface="Arial"/>
              <a:buNone/>
            </a:pPr>
            <a:r>
              <a:rPr b="1" lang="en-US" sz="1800">
                <a:solidFill>
                  <a:schemeClr val="lt1"/>
                </a:solidFill>
                <a:latin typeface="Roboto"/>
                <a:ea typeface="Roboto"/>
                <a:cs typeface="Roboto"/>
                <a:sym typeface="Roboto"/>
              </a:rPr>
              <a:t>      Jora Fogg, CA Associate Public Lands Policy Director, </a:t>
            </a:r>
            <a:r>
              <a:rPr b="1" lang="en-US" sz="1800" u="sng">
                <a:solidFill>
                  <a:schemeClr val="lt1"/>
                </a:solidFill>
                <a:latin typeface="Roboto"/>
                <a:ea typeface="Roboto"/>
                <a:cs typeface="Roboto"/>
                <a:sym typeface="Roboto"/>
                <a:hlinkClick r:id="rId6">
                  <a:extLst>
                    <a:ext uri="{A12FA001-AC4F-418D-AE19-62706E023703}">
                      <ahyp:hlinkClr val="tx"/>
                    </a:ext>
                  </a:extLst>
                </a:hlinkClick>
              </a:rPr>
              <a:t>jora@conservationlands.org</a:t>
            </a:r>
            <a:r>
              <a:rPr b="1" lang="en-US" sz="1800">
                <a:solidFill>
                  <a:schemeClr val="lt1"/>
                </a:solidFill>
                <a:latin typeface="Roboto"/>
                <a:ea typeface="Roboto"/>
                <a:cs typeface="Roboto"/>
                <a:sym typeface="Roboto"/>
              </a:rPr>
              <a:t>, 360-259-4275</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3"/>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Roboto Black"/>
              <a:buNone/>
            </a:pPr>
            <a:r>
              <a:rPr lang="en-US">
                <a:extLst>
                  <a:ext uri="http://customooxmlschemas.google.com/">
                    <go:slidesCustomData xmlns:go="http://customooxmlschemas.google.com/" textRoundtripDataId="0"/>
                  </a:ext>
                </a:extLst>
              </a:rPr>
              <a:t>Why BLM Planning Matters</a:t>
            </a:r>
            <a:endParaRPr/>
          </a:p>
        </p:txBody>
      </p:sp>
      <p:sp>
        <p:nvSpPr>
          <p:cNvPr id="109" name="Google Shape;109;p3"/>
          <p:cNvSpPr txBox="1"/>
          <p:nvPr>
            <p:ph idx="1" type="body"/>
          </p:nvPr>
        </p:nvSpPr>
        <p:spPr>
          <a:xfrm>
            <a:off x="415600" y="1536625"/>
            <a:ext cx="6166200" cy="4555200"/>
          </a:xfrm>
          <a:prstGeom prst="rect">
            <a:avLst/>
          </a:prstGeom>
          <a:noFill/>
          <a:ln>
            <a:noFill/>
          </a:ln>
        </p:spPr>
        <p:txBody>
          <a:bodyPr anchorCtr="0" anchor="t" bIns="45700" lIns="91425" spcFirstLastPara="1" rIns="91425" wrap="square" tIns="45700">
            <a:normAutofit/>
          </a:bodyPr>
          <a:lstStyle/>
          <a:p>
            <a:pPr indent="-381000" lvl="0" marL="457200" rtl="0" algn="l">
              <a:lnSpc>
                <a:spcPct val="90000"/>
              </a:lnSpc>
              <a:spcBef>
                <a:spcPts val="0"/>
              </a:spcBef>
              <a:spcAft>
                <a:spcPts val="0"/>
              </a:spcAft>
              <a:buSzPts val="2400"/>
              <a:buChar char="●"/>
            </a:pPr>
            <a:r>
              <a:rPr lang="en-US"/>
              <a:t>Determines long term management (often 15-20+ years) for millions of acres</a:t>
            </a:r>
            <a:endParaRPr/>
          </a:p>
          <a:p>
            <a:pPr indent="-381000" lvl="0" marL="457200" rtl="0" algn="l">
              <a:lnSpc>
                <a:spcPct val="90000"/>
              </a:lnSpc>
              <a:spcBef>
                <a:spcPts val="0"/>
              </a:spcBef>
              <a:spcAft>
                <a:spcPts val="0"/>
              </a:spcAft>
              <a:buSzPts val="2400"/>
              <a:buChar char="●"/>
            </a:pPr>
            <a:r>
              <a:rPr lang="en-US"/>
              <a:t>Sets rules for conservation, </a:t>
            </a:r>
            <a:r>
              <a:rPr lang="en-US"/>
              <a:t>energy</a:t>
            </a:r>
            <a:r>
              <a:rPr lang="en-US"/>
              <a:t> development, and recreation</a:t>
            </a:r>
            <a:endParaRPr/>
          </a:p>
          <a:p>
            <a:pPr indent="-381000" lvl="0" marL="457200" rtl="0" algn="l">
              <a:lnSpc>
                <a:spcPct val="90000"/>
              </a:lnSpc>
              <a:spcBef>
                <a:spcPts val="0"/>
              </a:spcBef>
              <a:spcAft>
                <a:spcPts val="0"/>
              </a:spcAft>
              <a:buSzPts val="2400"/>
              <a:buChar char="●"/>
            </a:pPr>
            <a:r>
              <a:rPr lang="en-US"/>
              <a:t>The planning stage is one of the most important stages to influence outcomes</a:t>
            </a:r>
            <a:endParaRPr/>
          </a:p>
        </p:txBody>
      </p:sp>
      <p:pic>
        <p:nvPicPr>
          <p:cNvPr id="110" name="Google Shape;110;p3" title="Screenshot 2026-05-11 at 2.10.29 PM.png"/>
          <p:cNvPicPr preferRelativeResize="0"/>
          <p:nvPr/>
        </p:nvPicPr>
        <p:blipFill>
          <a:blip r:embed="rId4">
            <a:alphaModFix/>
          </a:blip>
          <a:stretch>
            <a:fillRect/>
          </a:stretch>
        </p:blipFill>
        <p:spPr>
          <a:xfrm>
            <a:off x="7082549" y="183175"/>
            <a:ext cx="4833801" cy="53027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g3da895785f1_0_53"/>
          <p:cNvPicPr preferRelativeResize="0"/>
          <p:nvPr/>
        </p:nvPicPr>
        <p:blipFill>
          <a:blip r:embed="rId3">
            <a:alphaModFix/>
          </a:blip>
          <a:stretch>
            <a:fillRect/>
          </a:stretch>
        </p:blipFill>
        <p:spPr>
          <a:xfrm>
            <a:off x="482600" y="63300"/>
            <a:ext cx="11209793" cy="5513150"/>
          </a:xfrm>
          <a:prstGeom prst="rect">
            <a:avLst/>
          </a:prstGeom>
          <a:noFill/>
          <a:ln>
            <a:noFill/>
          </a:ln>
        </p:spPr>
      </p:pic>
      <p:sp>
        <p:nvSpPr>
          <p:cNvPr id="117" name="Google Shape;117;g3da895785f1_0_53"/>
          <p:cNvSpPr txBox="1"/>
          <p:nvPr/>
        </p:nvSpPr>
        <p:spPr>
          <a:xfrm>
            <a:off x="4719350" y="5818550"/>
            <a:ext cx="4253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2"/>
                </a:solidFill>
              </a:rPr>
              <a:t>Orange: All federal lands</a:t>
            </a:r>
            <a:endParaRPr sz="24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g3da895785f1_0_58"/>
          <p:cNvPicPr preferRelativeResize="0"/>
          <p:nvPr/>
        </p:nvPicPr>
        <p:blipFill>
          <a:blip r:embed="rId3">
            <a:alphaModFix/>
          </a:blip>
          <a:stretch>
            <a:fillRect/>
          </a:stretch>
        </p:blipFill>
        <p:spPr>
          <a:xfrm>
            <a:off x="482600" y="63300"/>
            <a:ext cx="11226788" cy="5513150"/>
          </a:xfrm>
          <a:prstGeom prst="rect">
            <a:avLst/>
          </a:prstGeom>
          <a:noFill/>
          <a:ln>
            <a:noFill/>
          </a:ln>
        </p:spPr>
      </p:pic>
      <p:sp>
        <p:nvSpPr>
          <p:cNvPr id="124" name="Google Shape;124;g3da895785f1_0_58"/>
          <p:cNvSpPr txBox="1"/>
          <p:nvPr/>
        </p:nvSpPr>
        <p:spPr>
          <a:xfrm>
            <a:off x="4719350" y="5818550"/>
            <a:ext cx="4253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2"/>
                </a:solidFill>
              </a:rPr>
              <a:t>Blue: BLM Lands </a:t>
            </a:r>
            <a:endParaRPr sz="24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g3da895785f1_0_81"/>
          <p:cNvPicPr preferRelativeResize="0"/>
          <p:nvPr/>
        </p:nvPicPr>
        <p:blipFill>
          <a:blip r:embed="rId3">
            <a:alphaModFix/>
          </a:blip>
          <a:stretch>
            <a:fillRect/>
          </a:stretch>
        </p:blipFill>
        <p:spPr>
          <a:xfrm>
            <a:off x="465388" y="63300"/>
            <a:ext cx="11261225" cy="5513150"/>
          </a:xfrm>
          <a:prstGeom prst="rect">
            <a:avLst/>
          </a:prstGeom>
          <a:noFill/>
          <a:ln>
            <a:noFill/>
          </a:ln>
        </p:spPr>
      </p:pic>
      <p:sp>
        <p:nvSpPr>
          <p:cNvPr id="131" name="Google Shape;131;g3da895785f1_0_81"/>
          <p:cNvSpPr txBox="1"/>
          <p:nvPr/>
        </p:nvSpPr>
        <p:spPr>
          <a:xfrm>
            <a:off x="4719350" y="5818550"/>
            <a:ext cx="4253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2"/>
                </a:solidFill>
              </a:rPr>
              <a:t>Green: </a:t>
            </a:r>
            <a:r>
              <a:rPr lang="en-US" sz="2400">
                <a:solidFill>
                  <a:schemeClr val="dk2"/>
                </a:solidFill>
              </a:rPr>
              <a:t>Protected</a:t>
            </a:r>
            <a:r>
              <a:rPr lang="en-US" sz="2400">
                <a:solidFill>
                  <a:schemeClr val="dk2"/>
                </a:solidFill>
              </a:rPr>
              <a:t> BLM lands </a:t>
            </a:r>
            <a:endParaRPr sz="24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g3e06c82c664_1_114" title="Screenshot 2026-05-08 at 1.15.45 PM.png"/>
          <p:cNvPicPr preferRelativeResize="0"/>
          <p:nvPr/>
        </p:nvPicPr>
        <p:blipFill>
          <a:blip r:embed="rId3">
            <a:alphaModFix/>
          </a:blip>
          <a:stretch>
            <a:fillRect/>
          </a:stretch>
        </p:blipFill>
        <p:spPr>
          <a:xfrm>
            <a:off x="2477700" y="159528"/>
            <a:ext cx="7236599" cy="5160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2021-09-24T17:13:39Z</dcterms:created>
  <dc:creator>Ash Lesniak</dc:creator>
</cp:coreProperties>
</file>