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4"/>
  </p:notesMasterIdLst>
  <p:sldIdLst>
    <p:sldId id="266" r:id="rId2"/>
    <p:sldId id="292" r:id="rId3"/>
    <p:sldId id="272" r:id="rId4"/>
    <p:sldId id="289" r:id="rId5"/>
    <p:sldId id="290" r:id="rId6"/>
    <p:sldId id="279" r:id="rId7"/>
    <p:sldId id="269" r:id="rId8"/>
    <p:sldId id="275" r:id="rId9"/>
    <p:sldId id="285" r:id="rId10"/>
    <p:sldId id="277" r:id="rId11"/>
    <p:sldId id="291" r:id="rId12"/>
    <p:sldId id="29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71"/>
  </p:normalViewPr>
  <p:slideViewPr>
    <p:cSldViewPr snapToGrid="0" snapToObjects="1">
      <p:cViewPr varScale="1">
        <p:scale>
          <a:sx n="91" d="100"/>
          <a:sy n="91" d="100"/>
        </p:scale>
        <p:origin x="17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FFEF74-03A4-FA4D-94EC-6B89E0CA001C}" type="datetimeFigureOut">
              <a:rPr lang="en-US" smtClean="0"/>
              <a:t>5/23/19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2C1264-978F-FF47-8EF3-2F6626C4A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7379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C1264-978F-FF47-8EF3-2F6626C4A5E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5787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----- Meeting Notes (2/13/18 09:12) -----</a:t>
            </a:r>
          </a:p>
          <a:p>
            <a:r>
              <a:rPr lang="en-US"/>
              <a:t>Great basin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C1264-978F-FF47-8EF3-2F6626C4A5E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6604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C1264-978F-FF47-8EF3-2F6626C4A5E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6604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----- Meeting Notes (2/13/18 09:12) -----</a:t>
            </a:r>
          </a:p>
          <a:p>
            <a:r>
              <a:rPr lang="en-US"/>
              <a:t>Great basin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C1264-978F-FF47-8EF3-2F6626C4A5E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6604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C1264-978F-FF47-8EF3-2F6626C4A5E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0690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C1264-978F-FF47-8EF3-2F6626C4A5E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0690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A859-EFF6-0D4B-9A21-537B7AE180B6}" type="datetimeFigureOut">
              <a:rPr lang="en-US" smtClean="0"/>
              <a:t>5/23/19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43C10-6D2F-6645-B9FD-D50094B88A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A859-EFF6-0D4B-9A21-537B7AE180B6}" type="datetimeFigureOut">
              <a:rPr lang="en-US" smtClean="0"/>
              <a:t>5/23/19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43C10-6D2F-6645-B9FD-D50094B88AB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A859-EFF6-0D4B-9A21-537B7AE180B6}" type="datetimeFigureOut">
              <a:rPr lang="en-US" smtClean="0"/>
              <a:t>5/23/19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43C10-6D2F-6645-B9FD-D50094B88A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A859-EFF6-0D4B-9A21-537B7AE180B6}" type="datetimeFigureOut">
              <a:rPr lang="en-US" smtClean="0"/>
              <a:t>5/23/19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43C10-6D2F-6645-B9FD-D50094B88A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A859-EFF6-0D4B-9A21-537B7AE180B6}" type="datetimeFigureOut">
              <a:rPr lang="en-US" smtClean="0"/>
              <a:t>5/23/19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43C10-6D2F-6645-B9FD-D50094B88A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A859-EFF6-0D4B-9A21-537B7AE180B6}" type="datetimeFigureOut">
              <a:rPr lang="en-US" smtClean="0"/>
              <a:t>5/23/19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43C10-6D2F-6645-B9FD-D50094B88AB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A859-EFF6-0D4B-9A21-537B7AE180B6}" type="datetimeFigureOut">
              <a:rPr lang="en-US" smtClean="0"/>
              <a:t>5/23/19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43C10-6D2F-6645-B9FD-D50094B88A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A859-EFF6-0D4B-9A21-537B7AE180B6}" type="datetimeFigureOut">
              <a:rPr lang="en-US" smtClean="0"/>
              <a:t>5/23/19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43C10-6D2F-6645-B9FD-D50094B88A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A859-EFF6-0D4B-9A21-537B7AE180B6}" type="datetimeFigureOut">
              <a:rPr lang="en-US" smtClean="0"/>
              <a:t>5/23/19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43C10-6D2F-6645-B9FD-D50094B88A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A859-EFF6-0D4B-9A21-537B7AE180B6}" type="datetimeFigureOut">
              <a:rPr lang="en-US" smtClean="0"/>
              <a:t>5/23/19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43C10-6D2F-6645-B9FD-D50094B88A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A859-EFF6-0D4B-9A21-537B7AE180B6}" type="datetimeFigureOut">
              <a:rPr lang="en-US" smtClean="0"/>
              <a:t>5/23/19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43C10-6D2F-6645-B9FD-D50094B88A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A859-EFF6-0D4B-9A21-537B7AE180B6}" type="datetimeFigureOut">
              <a:rPr lang="en-US" smtClean="0"/>
              <a:t>5/23/19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43C10-6D2F-6645-B9FD-D50094B88A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616FA859-EFF6-0D4B-9A21-537B7AE180B6}" type="datetimeFigureOut">
              <a:rPr lang="en-US" smtClean="0"/>
              <a:t>5/23/19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54543C10-6D2F-6645-B9FD-D50094B88AB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oia.gov/search.html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5800" y="1207353"/>
            <a:ext cx="7772400" cy="1818869"/>
          </a:xfrm>
        </p:spPr>
        <p:txBody>
          <a:bodyPr>
            <a:normAutofit/>
          </a:bodyPr>
          <a:lstStyle/>
          <a:p>
            <a:r>
              <a:rPr lang="en-US" sz="3000" b="1" dirty="0">
                <a:latin typeface="Georgia"/>
                <a:cs typeface="Georgia"/>
              </a:rPr>
              <a:t>USING FOIA TO SHINE LIGHT </a:t>
            </a:r>
            <a:br>
              <a:rPr lang="en-US" sz="3000" b="1" dirty="0">
                <a:latin typeface="Georgia"/>
                <a:cs typeface="Georgia"/>
              </a:rPr>
            </a:br>
            <a:r>
              <a:rPr lang="en-US" sz="3000" b="1" dirty="0">
                <a:latin typeface="Georgia"/>
                <a:cs typeface="Georgia"/>
              </a:rPr>
              <a:t>ON FEDERAL AGENCIES IN </a:t>
            </a:r>
            <a:br>
              <a:rPr lang="en-US" sz="3000" b="1" dirty="0">
                <a:latin typeface="Georgia"/>
                <a:cs typeface="Georgia"/>
              </a:rPr>
            </a:br>
            <a:r>
              <a:rPr lang="en-US" sz="3000" b="1" dirty="0">
                <a:latin typeface="Georgia"/>
                <a:cs typeface="Georgia"/>
              </a:rPr>
              <a:t>THE TRUMP ERA</a:t>
            </a:r>
            <a:endParaRPr lang="en-US" sz="3000" dirty="0">
              <a:latin typeface="Georgia"/>
              <a:cs typeface="Georgia"/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322921" y="3459044"/>
            <a:ext cx="6498159" cy="916641"/>
          </a:xfrm>
        </p:spPr>
        <p:txBody>
          <a:bodyPr>
            <a:normAutofit fontScale="92500" lnSpcReduction="20000"/>
          </a:bodyPr>
          <a:lstStyle/>
          <a:p>
            <a:r>
              <a:rPr lang="en-US" sz="2000" dirty="0">
                <a:solidFill>
                  <a:schemeClr val="tx1"/>
                </a:solidFill>
                <a:latin typeface="Georgia"/>
                <a:cs typeface="Georgia"/>
              </a:rPr>
              <a:t>Lizzy Potter</a:t>
            </a:r>
          </a:p>
          <a:p>
            <a:r>
              <a:rPr lang="en-US" sz="2000" dirty="0">
                <a:solidFill>
                  <a:schemeClr val="tx1"/>
                </a:solidFill>
                <a:latin typeface="Georgia"/>
                <a:cs typeface="Georgia"/>
              </a:rPr>
              <a:t>Advocates for the West, Inc.</a:t>
            </a:r>
          </a:p>
          <a:p>
            <a:r>
              <a:rPr lang="en-US" sz="2000">
                <a:solidFill>
                  <a:schemeClr val="tx1"/>
                </a:solidFill>
                <a:latin typeface="Georgia"/>
                <a:cs typeface="Georgia"/>
              </a:rPr>
              <a:t>Boise-Portland</a:t>
            </a:r>
            <a:endParaRPr lang="en-US" sz="2000" dirty="0">
              <a:solidFill>
                <a:schemeClr val="tx1"/>
              </a:solidFill>
              <a:latin typeface="Georgia"/>
              <a:cs typeface="Georgia"/>
            </a:endParaRPr>
          </a:p>
        </p:txBody>
      </p:sp>
      <p:pic>
        <p:nvPicPr>
          <p:cNvPr id="4" name="Picture 3" descr="AW-logo2-cmyk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352" y="158737"/>
            <a:ext cx="5971567" cy="158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89326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55395"/>
            <a:ext cx="8229600" cy="703544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Georgia"/>
                <a:cs typeface="Georgia"/>
              </a:rPr>
              <a:t>Reacting to Agency Responses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458" y="1235598"/>
            <a:ext cx="8930542" cy="5045360"/>
          </a:xfrm>
        </p:spPr>
        <p:txBody>
          <a:bodyPr>
            <a:noAutofit/>
          </a:bodyPr>
          <a:lstStyle/>
          <a:p>
            <a:pPr marL="674688" indent="-285750">
              <a:spcBef>
                <a:spcPts val="1200"/>
              </a:spcBef>
            </a:pPr>
            <a:r>
              <a:rPr lang="en-US" b="1" dirty="0">
                <a:latin typeface="Georgia"/>
                <a:cs typeface="Georgia"/>
              </a:rPr>
              <a:t>Agency may withhold or redact documents under 9 exemptions </a:t>
            </a:r>
          </a:p>
          <a:p>
            <a:pPr marL="1011238" lvl="1" indent="-285750">
              <a:spcBef>
                <a:spcPts val="1200"/>
              </a:spcBef>
            </a:pPr>
            <a:r>
              <a:rPr lang="en-US" dirty="0">
                <a:latin typeface="Georgia"/>
                <a:cs typeface="Georgia"/>
              </a:rPr>
              <a:t>Trade secrets, confidential/privileged commercial or financial info </a:t>
            </a:r>
          </a:p>
          <a:p>
            <a:pPr marL="1011238" lvl="1" indent="-285750">
              <a:spcBef>
                <a:spcPts val="1200"/>
              </a:spcBef>
            </a:pPr>
            <a:r>
              <a:rPr lang="en-US" dirty="0">
                <a:latin typeface="Georgia"/>
                <a:cs typeface="Georgia"/>
              </a:rPr>
              <a:t>Inter-agency or intra-agency memos or letters. 5 U.S.C. § 552(b)(5) </a:t>
            </a:r>
          </a:p>
          <a:p>
            <a:pPr marL="674688" indent="-285750">
              <a:spcBef>
                <a:spcPts val="1200"/>
              </a:spcBef>
            </a:pPr>
            <a:r>
              <a:rPr lang="en-US" b="1" dirty="0">
                <a:latin typeface="Georgia"/>
                <a:cs typeface="Georgia"/>
              </a:rPr>
              <a:t>Take recourse if agency ignores deadline or improperly withhold documents</a:t>
            </a:r>
          </a:p>
          <a:p>
            <a:pPr marL="1011238" lvl="1" indent="-285750">
              <a:spcBef>
                <a:spcPts val="1200"/>
              </a:spcBef>
            </a:pPr>
            <a:r>
              <a:rPr lang="en-US" dirty="0">
                <a:latin typeface="Georgia"/>
                <a:cs typeface="Georgia"/>
              </a:rPr>
              <a:t>Agency letters will explain how to appeal adverse decision</a:t>
            </a:r>
          </a:p>
          <a:p>
            <a:pPr marL="1011238" lvl="1" indent="-285750">
              <a:spcBef>
                <a:spcPts val="1200"/>
              </a:spcBef>
            </a:pPr>
            <a:r>
              <a:rPr lang="en-US" dirty="0">
                <a:latin typeface="Georgia"/>
                <a:cs typeface="Georgia"/>
              </a:rPr>
              <a:t>Lawsuits available if agency ignores request or appeal, or if it denies your appeal</a:t>
            </a:r>
          </a:p>
          <a:p>
            <a:pPr marL="1011238" lvl="1" indent="-285750">
              <a:spcBef>
                <a:spcPts val="1200"/>
              </a:spcBef>
            </a:pPr>
            <a:endParaRPr lang="en-US" sz="1800" dirty="0">
              <a:latin typeface="Georgia"/>
              <a:cs typeface="Georgia"/>
            </a:endParaRPr>
          </a:p>
          <a:p>
            <a:pPr marL="674688" indent="-285750">
              <a:spcBef>
                <a:spcPts val="1200"/>
              </a:spcBef>
            </a:pPr>
            <a:endParaRPr lang="en-US" sz="2000" dirty="0">
              <a:latin typeface="Georgia"/>
              <a:cs typeface="Georgia"/>
            </a:endParaRPr>
          </a:p>
          <a:p>
            <a:pPr marL="1011238" lvl="1" indent="-285750">
              <a:spcBef>
                <a:spcPts val="1200"/>
              </a:spcBef>
            </a:pPr>
            <a:endParaRPr lang="en-US" sz="1800" b="1" dirty="0">
              <a:latin typeface="Georgia"/>
              <a:cs typeface="Georgia"/>
            </a:endParaRPr>
          </a:p>
          <a:p>
            <a:pPr marL="738188">
              <a:buFont typeface="+mj-lt"/>
              <a:buAutoNum type="arabicPeriod"/>
            </a:pPr>
            <a:endParaRPr lang="en-US" sz="1400" dirty="0">
              <a:latin typeface="Georgia"/>
              <a:cs typeface="Georgia"/>
            </a:endParaRPr>
          </a:p>
          <a:p>
            <a:pPr marL="738188" lvl="0"/>
            <a:endParaRPr lang="en-US" dirty="0">
              <a:latin typeface="Georgia"/>
              <a:cs typeface="Georgia"/>
            </a:endParaRPr>
          </a:p>
          <a:p>
            <a:pPr marL="738188" lvl="0"/>
            <a:endParaRPr lang="en-US" dirty="0">
              <a:latin typeface="Georgia"/>
              <a:cs typeface="Georgia"/>
            </a:endParaRPr>
          </a:p>
          <a:p>
            <a:pPr marL="738188" lvl="0"/>
            <a:endParaRPr lang="en-US" dirty="0">
              <a:latin typeface="Georgia"/>
              <a:cs typeface="Georgia"/>
            </a:endParaRPr>
          </a:p>
          <a:p>
            <a:pPr marL="738188" lvl="0"/>
            <a:endParaRPr lang="en-US" dirty="0">
              <a:latin typeface="Georgia"/>
              <a:cs typeface="Georgia"/>
            </a:endParaRPr>
          </a:p>
          <a:p>
            <a:pPr marL="0" lvl="0" indent="0">
              <a:buNone/>
              <a:tabLst>
                <a:tab pos="342900" algn="l"/>
              </a:tabLst>
            </a:pPr>
            <a:r>
              <a:rPr lang="en-US" sz="1500" b="1" dirty="0">
                <a:latin typeface="Georgia"/>
                <a:cs typeface="Georgia"/>
              </a:rPr>
              <a:t>	</a:t>
            </a:r>
            <a:endParaRPr lang="en-US" sz="14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519185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2188"/>
          </a:xfrm>
        </p:spPr>
        <p:txBody>
          <a:bodyPr>
            <a:noAutofit/>
          </a:bodyPr>
          <a:lstStyle/>
          <a:p>
            <a:r>
              <a:rPr lang="en-US" sz="2400" dirty="0">
                <a:latin typeface="Georgia"/>
                <a:cs typeface="Georgia"/>
              </a:rPr>
              <a:t>Conclusions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46826"/>
            <a:ext cx="8229600" cy="5079337"/>
          </a:xfrm>
        </p:spPr>
        <p:txBody>
          <a:bodyPr>
            <a:normAutofit/>
          </a:bodyPr>
          <a:lstStyle/>
          <a:p>
            <a:r>
              <a:rPr lang="en-US" dirty="0">
                <a:latin typeface="Georgia"/>
                <a:cs typeface="Georgia"/>
              </a:rPr>
              <a:t>Use </a:t>
            </a:r>
            <a:r>
              <a:rPr lang="en-US" b="1" dirty="0">
                <a:latin typeface="Georgia"/>
                <a:cs typeface="Georgia"/>
              </a:rPr>
              <a:t>targeted </a:t>
            </a:r>
            <a:r>
              <a:rPr lang="en-US" dirty="0">
                <a:latin typeface="Georgia"/>
                <a:cs typeface="Georgia"/>
              </a:rPr>
              <a:t>FOIA requests to get records needed to assess agency land management, threats to public lands, and consider challenging agency decisions</a:t>
            </a:r>
          </a:p>
          <a:p>
            <a:r>
              <a:rPr lang="en-US" dirty="0">
                <a:latin typeface="Georgia"/>
                <a:cs typeface="Georgia"/>
              </a:rPr>
              <a:t>Research and </a:t>
            </a:r>
            <a:r>
              <a:rPr lang="en-US" b="1" dirty="0">
                <a:latin typeface="Georgia"/>
                <a:cs typeface="Georgia"/>
              </a:rPr>
              <a:t>craft responses carefully </a:t>
            </a:r>
            <a:r>
              <a:rPr lang="en-US" dirty="0">
                <a:latin typeface="Georgia"/>
                <a:cs typeface="Georgia"/>
              </a:rPr>
              <a:t>to balance need for information with resources of agency</a:t>
            </a:r>
          </a:p>
          <a:p>
            <a:r>
              <a:rPr lang="en-US" b="1" dirty="0">
                <a:latin typeface="Georgia"/>
                <a:cs typeface="Georgia"/>
              </a:rPr>
              <a:t>Track and follow-up </a:t>
            </a:r>
            <a:r>
              <a:rPr lang="en-US" dirty="0">
                <a:latin typeface="Georgia"/>
                <a:cs typeface="Georgia"/>
              </a:rPr>
              <a:t>in writing to agency repeatedly to set stage for appeal or lawsuit if necessary</a:t>
            </a:r>
          </a:p>
          <a:p>
            <a:r>
              <a:rPr lang="en-US" dirty="0">
                <a:latin typeface="Georgia"/>
                <a:cs typeface="Georgia"/>
              </a:rPr>
              <a:t>Follow through on important records with appeal and lawsuits where prudent</a:t>
            </a:r>
          </a:p>
          <a:p>
            <a:endParaRPr lang="en-US" dirty="0">
              <a:latin typeface="Georgia"/>
              <a:cs typeface="Georgia"/>
            </a:endParaRPr>
          </a:p>
          <a:p>
            <a:endParaRPr lang="en-US" dirty="0">
              <a:latin typeface="Georgia"/>
              <a:cs typeface="Georgia"/>
            </a:endParaRPr>
          </a:p>
          <a:p>
            <a:endParaRPr lang="en-US" dirty="0">
              <a:latin typeface="Georgia"/>
              <a:cs typeface="Georgia"/>
            </a:endParaRPr>
          </a:p>
          <a:p>
            <a:endParaRPr lang="en-US" dirty="0">
              <a:latin typeface="Georgia"/>
              <a:cs typeface="Georgia"/>
            </a:endParaRPr>
          </a:p>
          <a:p>
            <a:endParaRPr lang="en-US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076680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2188"/>
          </a:xfrm>
        </p:spPr>
        <p:txBody>
          <a:bodyPr>
            <a:noAutofit/>
          </a:bodyPr>
          <a:lstStyle/>
          <a:p>
            <a:r>
              <a:rPr lang="en-US" sz="2400" dirty="0">
                <a:latin typeface="Georgia"/>
                <a:cs typeface="Georgia"/>
              </a:rPr>
              <a:t>Resources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46826"/>
            <a:ext cx="8229600" cy="507933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>
              <a:latin typeface="Georgia"/>
              <a:cs typeface="Georgia"/>
            </a:endParaRPr>
          </a:p>
          <a:p>
            <a:r>
              <a:rPr lang="en-US" dirty="0">
                <a:latin typeface="Georgia"/>
                <a:cs typeface="Georgia"/>
              </a:rPr>
              <a:t>BLM FOIA Reading Room: https://</a:t>
            </a:r>
            <a:r>
              <a:rPr lang="en-US" dirty="0" err="1">
                <a:latin typeface="Georgia"/>
                <a:cs typeface="Georgia"/>
              </a:rPr>
              <a:t>www.blm.gov</a:t>
            </a:r>
            <a:r>
              <a:rPr lang="en-US" dirty="0">
                <a:latin typeface="Georgia"/>
                <a:cs typeface="Georgia"/>
              </a:rPr>
              <a:t>/about/</a:t>
            </a:r>
            <a:r>
              <a:rPr lang="en-US" dirty="0" err="1">
                <a:latin typeface="Georgia"/>
                <a:cs typeface="Georgia"/>
              </a:rPr>
              <a:t>foia</a:t>
            </a:r>
            <a:r>
              <a:rPr lang="en-US" dirty="0">
                <a:latin typeface="Georgia"/>
                <a:cs typeface="Georgia"/>
              </a:rPr>
              <a:t>/</a:t>
            </a:r>
            <a:r>
              <a:rPr lang="en-US" dirty="0" err="1">
                <a:latin typeface="Georgia"/>
                <a:cs typeface="Georgia"/>
              </a:rPr>
              <a:t>foia</a:t>
            </a:r>
            <a:r>
              <a:rPr lang="en-US" dirty="0">
                <a:latin typeface="Georgia"/>
                <a:cs typeface="Georgia"/>
              </a:rPr>
              <a:t>-reading-room</a:t>
            </a:r>
          </a:p>
          <a:p>
            <a:r>
              <a:rPr lang="en-US" dirty="0" err="1">
                <a:latin typeface="Georgia"/>
                <a:cs typeface="Georgia"/>
              </a:rPr>
              <a:t>FOIA.gov</a:t>
            </a:r>
            <a:endParaRPr lang="en-US" dirty="0">
              <a:latin typeface="Georgia"/>
              <a:cs typeface="Georgia"/>
            </a:endParaRPr>
          </a:p>
          <a:p>
            <a:pPr lvl="1"/>
            <a:r>
              <a:rPr lang="en-US" dirty="0">
                <a:latin typeface="Georgia"/>
                <a:cs typeface="Georgia"/>
                <a:hlinkClick r:id="rId3"/>
              </a:rPr>
              <a:t>https://www.foia.gov/search.html</a:t>
            </a:r>
            <a:r>
              <a:rPr lang="en-US" dirty="0">
                <a:latin typeface="Georgia"/>
                <a:cs typeface="Georgia"/>
              </a:rPr>
              <a:t> (check for records already produced/available)</a:t>
            </a:r>
          </a:p>
          <a:p>
            <a:r>
              <a:rPr lang="en-US" dirty="0">
                <a:latin typeface="Georgia"/>
                <a:cs typeface="Georgia"/>
              </a:rPr>
              <a:t>Department of Justice Guide to FOIA:</a:t>
            </a:r>
          </a:p>
          <a:p>
            <a:pPr lvl="1"/>
            <a:r>
              <a:rPr lang="en-US" dirty="0">
                <a:latin typeface="Georgia"/>
                <a:cs typeface="Georgia"/>
              </a:rPr>
              <a:t>https://</a:t>
            </a:r>
            <a:r>
              <a:rPr lang="en-US" dirty="0" err="1">
                <a:latin typeface="Georgia"/>
                <a:cs typeface="Georgia"/>
              </a:rPr>
              <a:t>www.justice.gov</a:t>
            </a:r>
            <a:r>
              <a:rPr lang="en-US" dirty="0">
                <a:latin typeface="Georgia"/>
                <a:cs typeface="Georgia"/>
              </a:rPr>
              <a:t>/</a:t>
            </a:r>
            <a:r>
              <a:rPr lang="en-US" dirty="0" err="1">
                <a:latin typeface="Georgia"/>
                <a:cs typeface="Georgia"/>
              </a:rPr>
              <a:t>oip</a:t>
            </a:r>
            <a:r>
              <a:rPr lang="en-US" dirty="0">
                <a:latin typeface="Georgia"/>
                <a:cs typeface="Georgia"/>
              </a:rPr>
              <a:t>/doj-guide-freedom-information-act-0</a:t>
            </a:r>
          </a:p>
          <a:p>
            <a:endParaRPr lang="en-US" dirty="0">
              <a:latin typeface="Georgia"/>
              <a:cs typeface="Georgia"/>
            </a:endParaRPr>
          </a:p>
          <a:p>
            <a:endParaRPr lang="en-US" dirty="0">
              <a:latin typeface="Georgia"/>
              <a:cs typeface="Georgia"/>
            </a:endParaRPr>
          </a:p>
          <a:p>
            <a:endParaRPr lang="en-US" dirty="0">
              <a:latin typeface="Georgia"/>
              <a:cs typeface="Georgia"/>
            </a:endParaRPr>
          </a:p>
          <a:p>
            <a:endParaRPr lang="en-US" dirty="0">
              <a:latin typeface="Georgia"/>
              <a:cs typeface="Georgia"/>
            </a:endParaRPr>
          </a:p>
          <a:p>
            <a:endParaRPr lang="en-US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533240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3544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Georgia"/>
                <a:cs typeface="Georgia"/>
              </a:rPr>
              <a:t>The Freedom of Information Act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35598"/>
            <a:ext cx="8857883" cy="5045360"/>
          </a:xfrm>
        </p:spPr>
        <p:txBody>
          <a:bodyPr>
            <a:noAutofit/>
          </a:bodyPr>
          <a:lstStyle/>
          <a:p>
            <a:pPr marL="388938" indent="0" algn="ctr">
              <a:buNone/>
            </a:pPr>
            <a:r>
              <a:rPr lang="en-US" b="1" dirty="0">
                <a:latin typeface="Georgia"/>
                <a:cs typeface="Georgia"/>
              </a:rPr>
              <a:t>WHY:</a:t>
            </a:r>
          </a:p>
          <a:p>
            <a:pPr marL="388938" indent="0" algn="ctr">
              <a:buNone/>
            </a:pPr>
            <a:r>
              <a:rPr lang="en-US" dirty="0">
                <a:latin typeface="Georgia"/>
                <a:cs typeface="Georgia"/>
              </a:rPr>
              <a:t>“The basic purpose of FOIA is to ensure an informed citizenry, </a:t>
            </a:r>
            <a:r>
              <a:rPr lang="en-US" b="1" dirty="0">
                <a:latin typeface="Georgia"/>
                <a:cs typeface="Georgia"/>
              </a:rPr>
              <a:t>vital to the functioning of a democratic society</a:t>
            </a:r>
            <a:r>
              <a:rPr lang="en-US" dirty="0">
                <a:latin typeface="Georgia"/>
                <a:cs typeface="Georgia"/>
              </a:rPr>
              <a:t>, needed to </a:t>
            </a:r>
            <a:r>
              <a:rPr lang="en-US" b="1" dirty="0">
                <a:latin typeface="Georgia"/>
                <a:cs typeface="Georgia"/>
              </a:rPr>
              <a:t>check against corruption </a:t>
            </a:r>
            <a:r>
              <a:rPr lang="en-US" dirty="0">
                <a:latin typeface="Georgia"/>
                <a:cs typeface="Georgia"/>
              </a:rPr>
              <a:t>and to hold the governors accountable to the governed.” </a:t>
            </a:r>
            <a:br>
              <a:rPr lang="en-US" dirty="0">
                <a:latin typeface="Georgia"/>
                <a:cs typeface="Georgia"/>
              </a:rPr>
            </a:br>
            <a:br>
              <a:rPr lang="en-US" dirty="0">
                <a:latin typeface="Georgia"/>
                <a:cs typeface="Georgia"/>
              </a:rPr>
            </a:br>
            <a:r>
              <a:rPr lang="en-US" i="1" dirty="0">
                <a:latin typeface="Georgia"/>
                <a:cs typeface="Georgia"/>
              </a:rPr>
              <a:t>N.L.R.B. v. Robbins Tire &amp; Rubber Co.</a:t>
            </a:r>
            <a:r>
              <a:rPr lang="en-US" dirty="0">
                <a:latin typeface="Georgia"/>
                <a:cs typeface="Georgia"/>
              </a:rPr>
              <a:t>, 437 U.S. 214, 242 (1978) (Justice Marshall)</a:t>
            </a:r>
          </a:p>
          <a:p>
            <a:pPr marL="388938" indent="0" algn="ctr">
              <a:buNone/>
            </a:pPr>
            <a:endParaRPr lang="en-US" dirty="0">
              <a:latin typeface="Georgia"/>
              <a:cs typeface="Georgia"/>
            </a:endParaRPr>
          </a:p>
          <a:p>
            <a:pPr marL="388938" indent="0" algn="ctr">
              <a:buNone/>
            </a:pPr>
            <a:endParaRPr lang="en-US" dirty="0">
              <a:latin typeface="Georgia"/>
              <a:cs typeface="Georgia"/>
            </a:endParaRPr>
          </a:p>
          <a:p>
            <a:pPr marL="738188"/>
            <a:endParaRPr lang="en-US" dirty="0">
              <a:latin typeface="Georgia"/>
              <a:cs typeface="Georgia"/>
            </a:endParaRPr>
          </a:p>
          <a:p>
            <a:pPr marL="738188"/>
            <a:endParaRPr lang="en-US" sz="2200" dirty="0">
              <a:latin typeface="Georgia"/>
              <a:cs typeface="Georgia"/>
            </a:endParaRPr>
          </a:p>
          <a:p>
            <a:pPr marL="388938" lvl="0" indent="0">
              <a:buNone/>
            </a:pPr>
            <a:endParaRPr lang="en-US" sz="2200" dirty="0">
              <a:latin typeface="Georgia"/>
              <a:cs typeface="Georgia"/>
            </a:endParaRPr>
          </a:p>
          <a:p>
            <a:pPr marL="738188" lvl="0"/>
            <a:endParaRPr lang="en-US" dirty="0">
              <a:latin typeface="Georgia"/>
              <a:cs typeface="Georgia"/>
            </a:endParaRPr>
          </a:p>
          <a:p>
            <a:pPr marL="738188"/>
            <a:endParaRPr lang="en-US" dirty="0">
              <a:latin typeface="Georgia"/>
              <a:cs typeface="Georgia"/>
            </a:endParaRPr>
          </a:p>
          <a:p>
            <a:pPr marL="388938" lvl="0" indent="0">
              <a:buNone/>
            </a:pPr>
            <a:endParaRPr lang="en-US" dirty="0">
              <a:latin typeface="Georgia"/>
              <a:cs typeface="Georgia"/>
            </a:endParaRPr>
          </a:p>
          <a:p>
            <a:pPr marL="738188" lvl="0"/>
            <a:endParaRPr lang="en-US" dirty="0">
              <a:latin typeface="Georgia"/>
              <a:cs typeface="Georgia"/>
            </a:endParaRPr>
          </a:p>
          <a:p>
            <a:pPr marL="0" lvl="0" indent="0">
              <a:buNone/>
              <a:tabLst>
                <a:tab pos="342900" algn="l"/>
              </a:tabLst>
            </a:pPr>
            <a:r>
              <a:rPr lang="en-US" sz="1500" b="1" dirty="0">
                <a:latin typeface="Georgia"/>
                <a:cs typeface="Georgia"/>
              </a:rPr>
              <a:t>	</a:t>
            </a:r>
            <a:endParaRPr lang="en-US" sz="14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082279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3544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Georgia"/>
                <a:cs typeface="Georgia"/>
              </a:rPr>
              <a:t>The Freedom of Information Act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35598"/>
            <a:ext cx="8857883" cy="5045360"/>
          </a:xfrm>
        </p:spPr>
        <p:txBody>
          <a:bodyPr>
            <a:noAutofit/>
          </a:bodyPr>
          <a:lstStyle/>
          <a:p>
            <a:pPr marL="731838" indent="-342900">
              <a:spcBef>
                <a:spcPts val="2600"/>
              </a:spcBef>
            </a:pPr>
            <a:r>
              <a:rPr lang="en-US" b="1" dirty="0">
                <a:latin typeface="Georgia"/>
                <a:cs typeface="Georgia"/>
              </a:rPr>
              <a:t>WHO:  </a:t>
            </a:r>
            <a:r>
              <a:rPr lang="en-US" dirty="0">
                <a:latin typeface="Georgia"/>
                <a:cs typeface="Georgia"/>
              </a:rPr>
              <a:t>100 + federal agencies, executive departments </a:t>
            </a:r>
          </a:p>
          <a:p>
            <a:pPr marL="738188">
              <a:spcBef>
                <a:spcPts val="2600"/>
              </a:spcBef>
            </a:pPr>
            <a:r>
              <a:rPr lang="en-US" b="1" dirty="0">
                <a:latin typeface="Georgia"/>
                <a:cs typeface="Georgia"/>
              </a:rPr>
              <a:t>WHAT:  </a:t>
            </a:r>
            <a:r>
              <a:rPr lang="en-US" dirty="0">
                <a:latin typeface="Georgia"/>
                <a:cs typeface="Georgia"/>
              </a:rPr>
              <a:t>Public right to access records of </a:t>
            </a:r>
            <a:r>
              <a:rPr lang="en-US" u="sng" dirty="0">
                <a:latin typeface="Georgia"/>
                <a:cs typeface="Georgia"/>
              </a:rPr>
              <a:t>any form </a:t>
            </a:r>
            <a:r>
              <a:rPr lang="en-US" dirty="0">
                <a:latin typeface="Georgia"/>
                <a:cs typeface="Georgia"/>
              </a:rPr>
              <a:t>in an agency’s </a:t>
            </a:r>
            <a:r>
              <a:rPr lang="en-US" u="sng" dirty="0">
                <a:latin typeface="Georgia"/>
                <a:cs typeface="Georgia"/>
              </a:rPr>
              <a:t>possession </a:t>
            </a:r>
            <a:r>
              <a:rPr lang="en-US" dirty="0">
                <a:latin typeface="Georgia"/>
                <a:cs typeface="Georgia"/>
              </a:rPr>
              <a:t>– no requirement to create new documents or answer questions</a:t>
            </a:r>
          </a:p>
          <a:p>
            <a:pPr marL="738188">
              <a:spcBef>
                <a:spcPts val="2600"/>
              </a:spcBef>
            </a:pPr>
            <a:r>
              <a:rPr lang="en-US" b="1" dirty="0">
                <a:latin typeface="Georgia"/>
                <a:cs typeface="Georgia"/>
              </a:rPr>
              <a:t>WHEN:</a:t>
            </a:r>
            <a:r>
              <a:rPr lang="en-US" dirty="0">
                <a:latin typeface="Georgia"/>
                <a:cs typeface="Georgia"/>
              </a:rPr>
              <a:t>  Agencies subject to short deadlines and must make records </a:t>
            </a:r>
            <a:r>
              <a:rPr lang="en-US" u="sng" dirty="0">
                <a:latin typeface="Georgia"/>
                <a:cs typeface="Georgia"/>
              </a:rPr>
              <a:t>promptly available</a:t>
            </a:r>
            <a:r>
              <a:rPr lang="en-US" dirty="0">
                <a:latin typeface="Georgia"/>
                <a:cs typeface="Georgia"/>
              </a:rPr>
              <a:t>.  5 U.S.C. § 552(a)(3)(a).</a:t>
            </a:r>
          </a:p>
          <a:p>
            <a:pPr marL="1074738" lvl="1"/>
            <a:endParaRPr lang="en-US" sz="2200" dirty="0">
              <a:latin typeface="Georgia"/>
              <a:cs typeface="Georgia"/>
            </a:endParaRPr>
          </a:p>
          <a:p>
            <a:pPr marL="738188" lvl="0"/>
            <a:endParaRPr lang="en-US" dirty="0">
              <a:latin typeface="Georgia"/>
              <a:cs typeface="Georgia"/>
            </a:endParaRPr>
          </a:p>
          <a:p>
            <a:pPr marL="738188"/>
            <a:endParaRPr lang="en-US" dirty="0">
              <a:latin typeface="Georgia"/>
              <a:cs typeface="Georgia"/>
            </a:endParaRPr>
          </a:p>
          <a:p>
            <a:pPr marL="388938" lvl="0" indent="0">
              <a:buNone/>
            </a:pPr>
            <a:endParaRPr lang="en-US" dirty="0">
              <a:latin typeface="Georgia"/>
              <a:cs typeface="Georgia"/>
            </a:endParaRPr>
          </a:p>
          <a:p>
            <a:pPr marL="738188" lvl="0"/>
            <a:endParaRPr lang="en-US" dirty="0">
              <a:latin typeface="Georgia"/>
              <a:cs typeface="Georgia"/>
            </a:endParaRPr>
          </a:p>
          <a:p>
            <a:pPr marL="0" lvl="0" indent="0">
              <a:buNone/>
              <a:tabLst>
                <a:tab pos="342900" algn="l"/>
              </a:tabLst>
            </a:pPr>
            <a:r>
              <a:rPr lang="en-US" sz="1500" b="1" dirty="0">
                <a:latin typeface="Georgia"/>
                <a:cs typeface="Georgia"/>
              </a:rPr>
              <a:t>	</a:t>
            </a:r>
            <a:endParaRPr lang="en-US" sz="14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298387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3544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Georgia"/>
                <a:cs typeface="Georgia"/>
              </a:rPr>
              <a:t>Deadlines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5598"/>
            <a:ext cx="8686800" cy="5045360"/>
          </a:xfrm>
        </p:spPr>
        <p:txBody>
          <a:bodyPr>
            <a:noAutofit/>
          </a:bodyPr>
          <a:lstStyle/>
          <a:p>
            <a:pPr>
              <a:tabLst>
                <a:tab pos="342900" algn="l"/>
              </a:tabLst>
            </a:pPr>
            <a:r>
              <a:rPr lang="en-US" sz="2200" b="1" dirty="0">
                <a:latin typeface="Georgia"/>
                <a:cs typeface="Georgia"/>
              </a:rPr>
              <a:t>Determination of whether and how the agency will comply due in 20 days </a:t>
            </a:r>
            <a:r>
              <a:rPr lang="en-US" sz="2200" dirty="0">
                <a:latin typeface="Georgia"/>
                <a:cs typeface="Georgia"/>
              </a:rPr>
              <a:t>– 5 U.S.C. § 552(a)(6)(A)(</a:t>
            </a:r>
            <a:r>
              <a:rPr lang="en-US" sz="2200" dirty="0" err="1">
                <a:latin typeface="Georgia"/>
                <a:cs typeface="Georgia"/>
              </a:rPr>
              <a:t>i</a:t>
            </a:r>
            <a:r>
              <a:rPr lang="en-US" sz="2200" dirty="0">
                <a:latin typeface="Georgia"/>
                <a:cs typeface="Georgia"/>
              </a:rPr>
              <a:t>) </a:t>
            </a:r>
          </a:p>
          <a:p>
            <a:pPr>
              <a:tabLst>
                <a:tab pos="342900" algn="l"/>
              </a:tabLst>
            </a:pPr>
            <a:r>
              <a:rPr lang="en-US" sz="2200" b="1" dirty="0">
                <a:latin typeface="Georgia"/>
                <a:cs typeface="Georgia"/>
              </a:rPr>
              <a:t>Agency can extend the deadline by 10 days if unusual or exception circumstances apply</a:t>
            </a:r>
            <a:endParaRPr lang="en-US" sz="2000" dirty="0">
              <a:latin typeface="Georgia"/>
              <a:cs typeface="Georgia"/>
            </a:endParaRPr>
          </a:p>
          <a:p>
            <a:pPr>
              <a:tabLst>
                <a:tab pos="342900" algn="l"/>
              </a:tabLst>
            </a:pPr>
            <a:r>
              <a:rPr lang="en-US" sz="2200" b="1" dirty="0">
                <a:latin typeface="Georgia"/>
                <a:cs typeface="Georgia"/>
              </a:rPr>
              <a:t>Deadlines only apply once proper request </a:t>
            </a:r>
            <a:r>
              <a:rPr lang="en-US" sz="2200" dirty="0">
                <a:latin typeface="Georgia"/>
                <a:cs typeface="Georgia"/>
              </a:rPr>
              <a:t>received:</a:t>
            </a:r>
          </a:p>
          <a:p>
            <a:pPr lvl="1">
              <a:tabLst>
                <a:tab pos="342900" algn="l"/>
              </a:tabLst>
            </a:pPr>
            <a:r>
              <a:rPr lang="en-US" sz="2000" dirty="0">
                <a:latin typeface="Georgia"/>
                <a:cs typeface="Georgia"/>
              </a:rPr>
              <a:t>Request includes reasonable description of records</a:t>
            </a:r>
          </a:p>
          <a:p>
            <a:pPr lvl="1">
              <a:tabLst>
                <a:tab pos="342900" algn="l"/>
              </a:tabLst>
            </a:pPr>
            <a:r>
              <a:rPr lang="en-US" sz="2000" dirty="0">
                <a:latin typeface="Georgia"/>
                <a:cs typeface="Georgia"/>
              </a:rPr>
              <a:t>Need for agency to clarify request can stall deadlines</a:t>
            </a:r>
          </a:p>
          <a:p>
            <a:pPr marL="738188" lvl="0"/>
            <a:endParaRPr lang="en-US" dirty="0">
              <a:latin typeface="Georgia"/>
              <a:cs typeface="Georgia"/>
            </a:endParaRPr>
          </a:p>
          <a:p>
            <a:pPr marL="738188" lvl="0"/>
            <a:endParaRPr lang="en-US" dirty="0">
              <a:latin typeface="Georgia"/>
              <a:cs typeface="Georgia"/>
            </a:endParaRPr>
          </a:p>
          <a:p>
            <a:pPr marL="738188" lvl="0"/>
            <a:endParaRPr lang="en-US" dirty="0">
              <a:latin typeface="Georgia"/>
              <a:cs typeface="Georgia"/>
            </a:endParaRPr>
          </a:p>
          <a:p>
            <a:pPr marL="0" lvl="0" indent="0">
              <a:buNone/>
              <a:tabLst>
                <a:tab pos="342900" algn="l"/>
              </a:tabLst>
            </a:pPr>
            <a:r>
              <a:rPr lang="en-US" sz="1500" b="1" dirty="0">
                <a:latin typeface="Georgia"/>
                <a:cs typeface="Georgia"/>
              </a:rPr>
              <a:t>	</a:t>
            </a:r>
            <a:endParaRPr lang="en-US" sz="14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782876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3544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Georgia"/>
                <a:cs typeface="Georgia"/>
              </a:rPr>
              <a:t>Essential Elements of FOIA Requests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83" y="978182"/>
            <a:ext cx="9058617" cy="5302776"/>
          </a:xfrm>
        </p:spPr>
        <p:txBody>
          <a:bodyPr>
            <a:noAutofit/>
          </a:bodyPr>
          <a:lstStyle/>
          <a:p>
            <a:pPr marL="731838" indent="-342900"/>
            <a:r>
              <a:rPr lang="en-US" sz="2200" b="1" dirty="0">
                <a:latin typeface="Georgia"/>
                <a:cs typeface="Georgia"/>
              </a:rPr>
              <a:t>Include a reasonable description </a:t>
            </a:r>
            <a:r>
              <a:rPr lang="en-US" sz="2200" dirty="0">
                <a:latin typeface="Georgia"/>
                <a:cs typeface="Georgia"/>
              </a:rPr>
              <a:t>of records sought: sufficient detail for employees familiar with subject to locate records with reasonable efforts</a:t>
            </a:r>
          </a:p>
          <a:p>
            <a:pPr marL="738188" lvl="0"/>
            <a:r>
              <a:rPr lang="en-US" sz="2200" b="1" dirty="0">
                <a:latin typeface="Georgia"/>
                <a:cs typeface="Georgia"/>
              </a:rPr>
              <a:t>Make request in writing and state it is under FOIA</a:t>
            </a:r>
          </a:p>
          <a:p>
            <a:pPr marL="738188" lvl="0"/>
            <a:r>
              <a:rPr lang="en-US" sz="2200" b="1" dirty="0">
                <a:latin typeface="Georgia"/>
                <a:cs typeface="Georgia"/>
              </a:rPr>
              <a:t>Include contact information: </a:t>
            </a:r>
            <a:r>
              <a:rPr lang="en-US" sz="2200" dirty="0">
                <a:latin typeface="Georgia"/>
                <a:cs typeface="Georgia"/>
              </a:rPr>
              <a:t>include</a:t>
            </a:r>
            <a:r>
              <a:rPr lang="en-US" sz="2200" b="1" dirty="0">
                <a:latin typeface="Georgia"/>
                <a:cs typeface="Georgia"/>
              </a:rPr>
              <a:t> </a:t>
            </a:r>
            <a:r>
              <a:rPr lang="en-US" sz="2200" dirty="0">
                <a:latin typeface="Georgia"/>
                <a:cs typeface="Georgia"/>
              </a:rPr>
              <a:t>where the records should be sought, and in what form (e.g., electronic)</a:t>
            </a:r>
          </a:p>
          <a:p>
            <a:pPr marL="738188" lvl="0"/>
            <a:r>
              <a:rPr lang="en-US" sz="2200" b="1" dirty="0">
                <a:latin typeface="Georgia"/>
                <a:cs typeface="Georgia"/>
              </a:rPr>
              <a:t>Request a fee waiver</a:t>
            </a:r>
          </a:p>
          <a:p>
            <a:pPr marL="738188" lvl="0"/>
            <a:r>
              <a:rPr lang="en-US" sz="2200" dirty="0">
                <a:latin typeface="Georgia"/>
                <a:cs typeface="Georgia"/>
              </a:rPr>
              <a:t>Check specific agency regulations for other details: E.g., BLM: 43 C.F.R. Part 2</a:t>
            </a:r>
          </a:p>
          <a:p>
            <a:pPr marL="738188" lvl="0"/>
            <a:endParaRPr lang="en-US" dirty="0">
              <a:latin typeface="Georgia"/>
              <a:cs typeface="Georgia"/>
            </a:endParaRPr>
          </a:p>
          <a:p>
            <a:pPr marL="738188" lvl="0"/>
            <a:endParaRPr lang="en-US" dirty="0">
              <a:latin typeface="Georgia"/>
              <a:cs typeface="Georgia"/>
            </a:endParaRPr>
          </a:p>
          <a:p>
            <a:pPr marL="738188" lvl="0"/>
            <a:endParaRPr lang="en-US" dirty="0">
              <a:latin typeface="Georgia"/>
              <a:cs typeface="Georgia"/>
            </a:endParaRPr>
          </a:p>
          <a:p>
            <a:pPr marL="0" lvl="0" indent="0">
              <a:buNone/>
              <a:tabLst>
                <a:tab pos="342900" algn="l"/>
              </a:tabLst>
            </a:pPr>
            <a:r>
              <a:rPr lang="en-US" sz="1500" b="1" dirty="0">
                <a:latin typeface="Georgia"/>
                <a:cs typeface="Georgia"/>
              </a:rPr>
              <a:t>	</a:t>
            </a:r>
            <a:endParaRPr lang="en-US" sz="14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23341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2188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Georgia"/>
                <a:cs typeface="Georgia"/>
              </a:rPr>
              <a:t>What to Ask for in FOIA Requests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46826"/>
            <a:ext cx="8229600" cy="5079338"/>
          </a:xfrm>
        </p:spPr>
        <p:txBody>
          <a:bodyPr>
            <a:normAutofit lnSpcReduction="10000"/>
          </a:bodyPr>
          <a:lstStyle/>
          <a:p>
            <a:pPr marL="256032">
              <a:spcBef>
                <a:spcPts val="800"/>
              </a:spcBef>
            </a:pPr>
            <a:r>
              <a:rPr lang="en-US" b="1" dirty="0">
                <a:latin typeface="Georgia"/>
                <a:cs typeface="Georgia"/>
              </a:rPr>
              <a:t>Specific documents </a:t>
            </a:r>
          </a:p>
          <a:p>
            <a:pPr marL="256032">
              <a:spcBef>
                <a:spcPts val="800"/>
              </a:spcBef>
            </a:pPr>
            <a:r>
              <a:rPr lang="en-US" b="1" dirty="0">
                <a:latin typeface="Georgia"/>
                <a:cs typeface="Georgia"/>
              </a:rPr>
              <a:t>Communications</a:t>
            </a:r>
            <a:r>
              <a:rPr lang="en-US" dirty="0">
                <a:latin typeface="Georgia"/>
                <a:cs typeface="Georgia"/>
              </a:rPr>
              <a:t>: </a:t>
            </a:r>
          </a:p>
          <a:p>
            <a:pPr marL="592582" lvl="1">
              <a:spcBef>
                <a:spcPts val="800"/>
              </a:spcBef>
            </a:pPr>
            <a:r>
              <a:rPr lang="en-US" sz="2000" dirty="0">
                <a:latin typeface="Georgia"/>
                <a:cs typeface="Georgia"/>
              </a:rPr>
              <a:t>Emails important, but can slow down process </a:t>
            </a:r>
          </a:p>
          <a:p>
            <a:pPr marL="592582" lvl="1">
              <a:spcBef>
                <a:spcPts val="800"/>
              </a:spcBef>
            </a:pPr>
            <a:r>
              <a:rPr lang="en-US" sz="2000" dirty="0">
                <a:latin typeface="Georgia"/>
                <a:cs typeface="Georgia"/>
              </a:rPr>
              <a:t>Discussions with industry, politicians, or other agencies can be revealing</a:t>
            </a:r>
          </a:p>
          <a:p>
            <a:pPr marL="256032">
              <a:spcBef>
                <a:spcPts val="800"/>
              </a:spcBef>
            </a:pPr>
            <a:r>
              <a:rPr lang="en-US" b="1" dirty="0">
                <a:latin typeface="Georgia"/>
                <a:cs typeface="Georgia"/>
              </a:rPr>
              <a:t>Shortest possible timeframe</a:t>
            </a:r>
          </a:p>
          <a:p>
            <a:pPr marL="256032">
              <a:spcBef>
                <a:spcPts val="800"/>
              </a:spcBef>
            </a:pPr>
            <a:r>
              <a:rPr lang="en-US" b="1" dirty="0">
                <a:latin typeface="Georgia"/>
                <a:cs typeface="Georgia"/>
              </a:rPr>
              <a:t>Define “records” broadly</a:t>
            </a:r>
            <a:endParaRPr lang="en-US" dirty="0">
              <a:latin typeface="Georgia"/>
              <a:cs typeface="Georgia"/>
            </a:endParaRPr>
          </a:p>
          <a:p>
            <a:pPr marL="256032">
              <a:spcBef>
                <a:spcPts val="800"/>
              </a:spcBef>
            </a:pPr>
            <a:r>
              <a:rPr lang="en-US" b="1" dirty="0">
                <a:latin typeface="Georgia"/>
                <a:cs typeface="Georgia"/>
              </a:rPr>
              <a:t>BLM/Public lands examples:</a:t>
            </a:r>
          </a:p>
          <a:p>
            <a:pPr lvl="1"/>
            <a:r>
              <a:rPr lang="en-US" sz="2000" dirty="0">
                <a:latin typeface="Georgia"/>
                <a:cs typeface="Georgia"/>
              </a:rPr>
              <a:t>Management planning or permitting efforts, such as NEPA documents, meeting notes, specialist reports, public comments</a:t>
            </a:r>
          </a:p>
          <a:p>
            <a:pPr lvl="1"/>
            <a:r>
              <a:rPr lang="en-US" sz="2000" dirty="0">
                <a:latin typeface="Georgia"/>
                <a:cs typeface="Georgia"/>
              </a:rPr>
              <a:t>Reports of ecological monitoring, ORV/trespass issues, recreation conflicts, archaeological data, relevant science studies, permit compliance, etc.</a:t>
            </a:r>
          </a:p>
          <a:p>
            <a:endParaRPr lang="en-US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556578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2188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Georgia"/>
                <a:cs typeface="Georgia"/>
              </a:rPr>
              <a:t>Where and How to Send FOIA Requests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492" y="1046826"/>
            <a:ext cx="8492308" cy="5161094"/>
          </a:xfrm>
        </p:spPr>
        <p:txBody>
          <a:bodyPr>
            <a:normAutofit/>
          </a:bodyPr>
          <a:lstStyle/>
          <a:p>
            <a:pPr marL="731838" indent="-342900"/>
            <a:r>
              <a:rPr lang="en-US" b="1" dirty="0">
                <a:latin typeface="Georgia"/>
                <a:cs typeface="Georgia"/>
              </a:rPr>
              <a:t>Office where you believe the records are located </a:t>
            </a:r>
          </a:p>
          <a:p>
            <a:pPr marL="731838" indent="-342900"/>
            <a:r>
              <a:rPr lang="en-US" b="1" dirty="0">
                <a:latin typeface="Georgia"/>
                <a:cs typeface="Georgia"/>
              </a:rPr>
              <a:t>Alternative – </a:t>
            </a:r>
            <a:r>
              <a:rPr lang="en-US" dirty="0">
                <a:latin typeface="Georgia"/>
                <a:cs typeface="Georgia"/>
              </a:rPr>
              <a:t>FOIA officer or head of office/agency</a:t>
            </a:r>
          </a:p>
          <a:p>
            <a:pPr marL="731838" indent="-342900"/>
            <a:r>
              <a:rPr lang="en-US" b="1" dirty="0">
                <a:latin typeface="Georgia"/>
                <a:cs typeface="Georgia"/>
              </a:rPr>
              <a:t>Email acceptable </a:t>
            </a:r>
            <a:r>
              <a:rPr lang="en-US" dirty="0">
                <a:latin typeface="Georgia"/>
                <a:cs typeface="Georgia"/>
              </a:rPr>
              <a:t>for many agencies</a:t>
            </a:r>
          </a:p>
          <a:p>
            <a:pPr marL="731838" indent="-342900"/>
            <a:r>
              <a:rPr lang="en-US" b="1" dirty="0">
                <a:latin typeface="Georgia"/>
                <a:cs typeface="Georgia"/>
              </a:rPr>
              <a:t>Some online portals available</a:t>
            </a:r>
          </a:p>
          <a:p>
            <a:pPr marL="1068388" lvl="1" indent="-342900"/>
            <a:r>
              <a:rPr lang="en-US" b="1" dirty="0">
                <a:latin typeface="Georgia"/>
                <a:cs typeface="Georgia"/>
              </a:rPr>
              <a:t>FOIA Online </a:t>
            </a:r>
            <a:r>
              <a:rPr lang="en-US" dirty="0">
                <a:latin typeface="Georgia"/>
                <a:cs typeface="Georgia"/>
              </a:rPr>
              <a:t>for some agencies (e.g., EPA,) </a:t>
            </a:r>
            <a:r>
              <a:rPr lang="en-US" dirty="0" err="1">
                <a:latin typeface="Georgia"/>
                <a:cs typeface="Georgia"/>
              </a:rPr>
              <a:t>foiaonline.regulations.gov</a:t>
            </a:r>
            <a:r>
              <a:rPr lang="en-US" dirty="0">
                <a:latin typeface="Georgia"/>
                <a:cs typeface="Georgia"/>
              </a:rPr>
              <a:t>/</a:t>
            </a:r>
            <a:r>
              <a:rPr lang="en-US" dirty="0" err="1">
                <a:latin typeface="Georgia"/>
                <a:cs typeface="Georgia"/>
              </a:rPr>
              <a:t>foia</a:t>
            </a:r>
            <a:r>
              <a:rPr lang="en-US" dirty="0">
                <a:latin typeface="Georgia"/>
                <a:cs typeface="Georgia"/>
              </a:rPr>
              <a:t>/action/public/home</a:t>
            </a:r>
            <a:r>
              <a:rPr lang="en-US" b="1" dirty="0">
                <a:latin typeface="Georgia"/>
                <a:cs typeface="Georgia"/>
              </a:rPr>
              <a:t> </a:t>
            </a:r>
          </a:p>
          <a:p>
            <a:pPr marL="1068388" lvl="1" indent="-342900"/>
            <a:r>
              <a:rPr lang="en-US" b="1" dirty="0">
                <a:latin typeface="Georgia"/>
                <a:cs typeface="Georgia"/>
              </a:rPr>
              <a:t>Dept. of the Interior portal</a:t>
            </a:r>
            <a:r>
              <a:rPr lang="en-US" dirty="0">
                <a:latin typeface="Georgia"/>
                <a:cs typeface="Georgia"/>
              </a:rPr>
              <a:t>: </a:t>
            </a:r>
            <a:r>
              <a:rPr lang="en-US" dirty="0" err="1">
                <a:latin typeface="Georgia"/>
                <a:cs typeface="Georgia"/>
              </a:rPr>
              <a:t>www.doi.gov</a:t>
            </a:r>
            <a:r>
              <a:rPr lang="en-US" dirty="0">
                <a:latin typeface="Georgia"/>
                <a:cs typeface="Georgia"/>
              </a:rPr>
              <a:t>/</a:t>
            </a:r>
            <a:r>
              <a:rPr lang="en-US" dirty="0" err="1">
                <a:latin typeface="Georgia"/>
                <a:cs typeface="Georgia"/>
              </a:rPr>
              <a:t>foia</a:t>
            </a:r>
            <a:r>
              <a:rPr lang="en-US" dirty="0">
                <a:latin typeface="Georgia"/>
                <a:cs typeface="Georgia"/>
              </a:rPr>
              <a:t>/</a:t>
            </a:r>
            <a:r>
              <a:rPr lang="en-US" dirty="0" err="1">
                <a:latin typeface="Georgia"/>
                <a:cs typeface="Georgia"/>
              </a:rPr>
              <a:t>foia</a:t>
            </a:r>
            <a:r>
              <a:rPr lang="en-US" dirty="0">
                <a:latin typeface="Georgia"/>
                <a:cs typeface="Georgia"/>
              </a:rPr>
              <a:t>-request-form</a:t>
            </a:r>
          </a:p>
        </p:txBody>
      </p:sp>
    </p:spTree>
    <p:extLst>
      <p:ext uri="{BB962C8B-B14F-4D97-AF65-F5344CB8AC3E}">
        <p14:creationId xmlns:p14="http://schemas.microsoft.com/office/powerpoint/2010/main" val="19308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2188"/>
          </a:xfrm>
        </p:spPr>
        <p:txBody>
          <a:bodyPr>
            <a:noAutofit/>
          </a:bodyPr>
          <a:lstStyle/>
          <a:p>
            <a:r>
              <a:rPr lang="en-US" sz="2400" dirty="0">
                <a:latin typeface="Georgia"/>
                <a:cs typeface="Georgia"/>
              </a:rPr>
              <a:t>Fee Waivers for Public Interest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046826"/>
            <a:ext cx="8463393" cy="5079337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en-US" b="1" dirty="0">
                <a:latin typeface="Georgia"/>
                <a:cs typeface="Georgia"/>
              </a:rPr>
              <a:t>Documents produced without charge if: </a:t>
            </a:r>
          </a:p>
          <a:p>
            <a:pPr lvl="1">
              <a:lnSpc>
                <a:spcPct val="120000"/>
              </a:lnSpc>
            </a:pPr>
            <a:r>
              <a:rPr lang="en-US" dirty="0">
                <a:latin typeface="Georgia"/>
                <a:cs typeface="Georgia"/>
              </a:rPr>
              <a:t>(1) “disclosure of the information is in the public interest because it is likely to contribute significantly to </a:t>
            </a:r>
            <a:r>
              <a:rPr lang="en-US" u="sng" dirty="0">
                <a:latin typeface="Georgia"/>
                <a:cs typeface="Georgia"/>
              </a:rPr>
              <a:t>public understanding </a:t>
            </a:r>
            <a:r>
              <a:rPr lang="en-US" dirty="0">
                <a:latin typeface="Georgia"/>
                <a:cs typeface="Georgia"/>
              </a:rPr>
              <a:t>of the operations or activities of the government …”</a:t>
            </a:r>
          </a:p>
          <a:p>
            <a:pPr lvl="1">
              <a:lnSpc>
                <a:spcPct val="120000"/>
              </a:lnSpc>
            </a:pPr>
            <a:r>
              <a:rPr lang="en-US" dirty="0">
                <a:latin typeface="Georgia"/>
                <a:cs typeface="Georgia"/>
              </a:rPr>
              <a:t>(2) “and is not primarily in the </a:t>
            </a:r>
            <a:r>
              <a:rPr lang="en-US" u="sng" dirty="0">
                <a:latin typeface="Georgia"/>
                <a:cs typeface="Georgia"/>
              </a:rPr>
              <a:t>commercial interest </a:t>
            </a:r>
            <a:r>
              <a:rPr lang="en-US" dirty="0">
                <a:latin typeface="Georgia"/>
                <a:cs typeface="Georgia"/>
              </a:rPr>
              <a:t>of the requester.” 5 U.S.C. § 552(a)(4)(A)(iii) (emphasis added)</a:t>
            </a:r>
          </a:p>
          <a:p>
            <a:pPr>
              <a:lnSpc>
                <a:spcPct val="120000"/>
              </a:lnSpc>
            </a:pPr>
            <a:r>
              <a:rPr lang="en-US" dirty="0">
                <a:latin typeface="Georgia"/>
                <a:cs typeface="Georgia"/>
              </a:rPr>
              <a:t>Provide </a:t>
            </a:r>
            <a:r>
              <a:rPr lang="en-US" b="1" dirty="0">
                <a:latin typeface="Georgia"/>
                <a:cs typeface="Georgia"/>
              </a:rPr>
              <a:t>detailed description </a:t>
            </a:r>
            <a:r>
              <a:rPr lang="en-US" dirty="0">
                <a:latin typeface="Georgia"/>
                <a:cs typeface="Georgia"/>
              </a:rPr>
              <a:t>to meet both prongs</a:t>
            </a:r>
          </a:p>
          <a:p>
            <a:pPr lvl="1">
              <a:lnSpc>
                <a:spcPct val="120000"/>
              </a:lnSpc>
            </a:pPr>
            <a:r>
              <a:rPr lang="en-US" dirty="0">
                <a:latin typeface="Georgia"/>
                <a:cs typeface="Georgia"/>
              </a:rPr>
              <a:t>Include details about your organization’s interests, # supporters, and </a:t>
            </a:r>
            <a:r>
              <a:rPr lang="en-US" u="sng" dirty="0">
                <a:latin typeface="Georgia"/>
                <a:cs typeface="Georgia"/>
              </a:rPr>
              <a:t>ability to disseminate </a:t>
            </a:r>
            <a:r>
              <a:rPr lang="en-US" dirty="0">
                <a:latin typeface="Georgia"/>
                <a:cs typeface="Georgia"/>
              </a:rPr>
              <a:t>information learned to the public via website, press, newsletters, word of mouth, etc.</a:t>
            </a:r>
          </a:p>
          <a:p>
            <a:pPr lvl="1">
              <a:lnSpc>
                <a:spcPct val="120000"/>
              </a:lnSpc>
            </a:pPr>
            <a:r>
              <a:rPr lang="en-US" dirty="0">
                <a:latin typeface="Georgia"/>
                <a:cs typeface="Georgia"/>
              </a:rPr>
              <a:t>ID gov’t operations and activities at issue, especially if not apparent</a:t>
            </a:r>
          </a:p>
          <a:p>
            <a:pPr lvl="1">
              <a:lnSpc>
                <a:spcPct val="120000"/>
              </a:lnSpc>
            </a:pPr>
            <a:r>
              <a:rPr lang="en-US" dirty="0">
                <a:latin typeface="Georgia"/>
                <a:cs typeface="Georgia"/>
              </a:rPr>
              <a:t>Non-commercial interest easy, but detail anyway</a:t>
            </a:r>
          </a:p>
          <a:p>
            <a:pPr lvl="1">
              <a:lnSpc>
                <a:spcPct val="120000"/>
              </a:lnSpc>
            </a:pPr>
            <a:endParaRPr lang="en-US" dirty="0">
              <a:latin typeface="Georgia"/>
              <a:cs typeface="Georgia"/>
            </a:endParaRPr>
          </a:p>
          <a:p>
            <a:pPr lvl="1">
              <a:lnSpc>
                <a:spcPct val="120000"/>
              </a:lnSpc>
            </a:pPr>
            <a:endParaRPr lang="en-US" dirty="0">
              <a:latin typeface="Georgia"/>
              <a:cs typeface="Georgia"/>
            </a:endParaRPr>
          </a:p>
          <a:p>
            <a:endParaRPr lang="en-US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9800310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2188"/>
          </a:xfrm>
        </p:spPr>
        <p:txBody>
          <a:bodyPr>
            <a:noAutofit/>
          </a:bodyPr>
          <a:lstStyle/>
          <a:p>
            <a:r>
              <a:rPr lang="en-US" sz="2400" dirty="0">
                <a:latin typeface="Georgia"/>
                <a:cs typeface="Georgia"/>
              </a:rPr>
              <a:t>Best Practices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46826"/>
            <a:ext cx="8229600" cy="5079337"/>
          </a:xfrm>
        </p:spPr>
        <p:txBody>
          <a:bodyPr>
            <a:normAutofit fontScale="92500" lnSpcReduction="10000"/>
          </a:bodyPr>
          <a:lstStyle/>
          <a:p>
            <a:r>
              <a:rPr lang="en-US" sz="2600" b="1" dirty="0">
                <a:latin typeface="Georgia"/>
                <a:cs typeface="Georgia"/>
              </a:rPr>
              <a:t>Research and coordinate ahead of time:</a:t>
            </a:r>
            <a:endParaRPr lang="en-US" sz="2600" dirty="0">
              <a:latin typeface="Georgia"/>
              <a:cs typeface="Georgia"/>
            </a:endParaRPr>
          </a:p>
          <a:p>
            <a:pPr lvl="1"/>
            <a:r>
              <a:rPr lang="en-US" u="sng" dirty="0">
                <a:latin typeface="Georgia"/>
                <a:cs typeface="Georgia"/>
              </a:rPr>
              <a:t>Do homework</a:t>
            </a:r>
            <a:r>
              <a:rPr lang="en-US" dirty="0">
                <a:latin typeface="Georgia"/>
                <a:cs typeface="Georgia"/>
              </a:rPr>
              <a:t> -</a:t>
            </a:r>
            <a:r>
              <a:rPr lang="en-US" u="sng" dirty="0">
                <a:latin typeface="Georgia"/>
                <a:cs typeface="Georgia"/>
              </a:rPr>
              <a:t> </a:t>
            </a:r>
            <a:r>
              <a:rPr lang="en-US" dirty="0">
                <a:latin typeface="Georgia"/>
                <a:cs typeface="Georgia"/>
              </a:rPr>
              <a:t>agency need not answer ?s, analyze, or create records</a:t>
            </a:r>
          </a:p>
          <a:p>
            <a:pPr lvl="1"/>
            <a:r>
              <a:rPr lang="en-US" dirty="0">
                <a:latin typeface="Georgia"/>
                <a:cs typeface="Georgia"/>
              </a:rPr>
              <a:t>Confirm records are not available through web or other groups </a:t>
            </a:r>
          </a:p>
          <a:p>
            <a:r>
              <a:rPr lang="en-US" sz="2600" b="1" dirty="0">
                <a:latin typeface="Georgia"/>
                <a:cs typeface="Georgia"/>
              </a:rPr>
              <a:t>Submit multiple smaller requests: </a:t>
            </a:r>
          </a:p>
          <a:p>
            <a:pPr lvl="1"/>
            <a:r>
              <a:rPr lang="en-US" dirty="0">
                <a:latin typeface="Georgia"/>
                <a:cs typeface="Georgia"/>
              </a:rPr>
              <a:t>Agency may claim longer time required for </a:t>
            </a:r>
            <a:r>
              <a:rPr lang="en-US" u="sng" dirty="0">
                <a:latin typeface="Georgia"/>
                <a:cs typeface="Georgia"/>
              </a:rPr>
              <a:t>complex or large requests</a:t>
            </a:r>
          </a:p>
          <a:p>
            <a:pPr lvl="1"/>
            <a:r>
              <a:rPr lang="en-US" dirty="0">
                <a:latin typeface="Georgia"/>
                <a:cs typeface="Georgia"/>
              </a:rPr>
              <a:t>Submit most </a:t>
            </a:r>
            <a:r>
              <a:rPr lang="en-US" u="sng" dirty="0">
                <a:latin typeface="Georgia"/>
                <a:cs typeface="Georgia"/>
              </a:rPr>
              <a:t>time-sensitive </a:t>
            </a:r>
            <a:r>
              <a:rPr lang="en-US" dirty="0">
                <a:latin typeface="Georgia"/>
                <a:cs typeface="Georgia"/>
              </a:rPr>
              <a:t>and </a:t>
            </a:r>
            <a:r>
              <a:rPr lang="en-US" u="sng" dirty="0">
                <a:latin typeface="Georgia"/>
                <a:cs typeface="Georgia"/>
              </a:rPr>
              <a:t>narrow requests </a:t>
            </a:r>
            <a:r>
              <a:rPr lang="en-US" dirty="0">
                <a:latin typeface="Georgia"/>
                <a:cs typeface="Georgia"/>
              </a:rPr>
              <a:t>first</a:t>
            </a:r>
          </a:p>
          <a:p>
            <a:r>
              <a:rPr lang="en-US" sz="2600" b="1" dirty="0">
                <a:latin typeface="Georgia"/>
                <a:cs typeface="Georgia"/>
              </a:rPr>
              <a:t>Track and communicate often:</a:t>
            </a:r>
          </a:p>
          <a:p>
            <a:pPr lvl="1"/>
            <a:r>
              <a:rPr lang="en-US" u="sng" dirty="0">
                <a:latin typeface="Georgia"/>
                <a:cs typeface="Georgia"/>
              </a:rPr>
              <a:t>Calendar</a:t>
            </a:r>
            <a:r>
              <a:rPr lang="en-US" dirty="0">
                <a:latin typeface="Georgia"/>
                <a:cs typeface="Georgia"/>
              </a:rPr>
              <a:t> deadlines and follow-up with reminders to agency</a:t>
            </a:r>
          </a:p>
          <a:p>
            <a:pPr lvl="1"/>
            <a:r>
              <a:rPr lang="en-US" u="sng" dirty="0">
                <a:latin typeface="Georgia"/>
                <a:cs typeface="Georgia"/>
              </a:rPr>
              <a:t>Document</a:t>
            </a:r>
            <a:r>
              <a:rPr lang="en-US" b="1" dirty="0">
                <a:latin typeface="Georgia"/>
                <a:cs typeface="Georgia"/>
              </a:rPr>
              <a:t> </a:t>
            </a:r>
            <a:r>
              <a:rPr lang="en-US" dirty="0">
                <a:latin typeface="Georgia"/>
                <a:cs typeface="Georgia"/>
              </a:rPr>
              <a:t>communications to support challenges if needed</a:t>
            </a:r>
          </a:p>
          <a:p>
            <a:r>
              <a:rPr lang="en-US" b="1" dirty="0">
                <a:latin typeface="Georgia"/>
                <a:cs typeface="Georgia"/>
              </a:rPr>
              <a:t>Be professional &amp; prompt</a:t>
            </a:r>
            <a:endParaRPr lang="en-US" dirty="0">
              <a:latin typeface="Georgia"/>
              <a:cs typeface="Georgia"/>
            </a:endParaRPr>
          </a:p>
          <a:p>
            <a:endParaRPr lang="en-US" b="1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62152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3467</TotalTime>
  <Words>900</Words>
  <Application>Microsoft Macintosh PowerPoint</Application>
  <PresentationFormat>On-screen Show (4:3)</PresentationFormat>
  <Paragraphs>130</Paragraphs>
  <Slides>12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Calibri</vt:lpstr>
      <vt:lpstr>Georgia</vt:lpstr>
      <vt:lpstr>News Gothic MT</vt:lpstr>
      <vt:lpstr>Wingdings 2</vt:lpstr>
      <vt:lpstr>Breeze</vt:lpstr>
      <vt:lpstr>USING FOIA TO SHINE LIGHT  ON FEDERAL AGENCIES IN  THE TRUMP ERA</vt:lpstr>
      <vt:lpstr>The Freedom of Information Act Overview</vt:lpstr>
      <vt:lpstr>The Freedom of Information Act Overview</vt:lpstr>
      <vt:lpstr>Deadlines</vt:lpstr>
      <vt:lpstr>Essential Elements of FOIA Requests</vt:lpstr>
      <vt:lpstr>What to Ask for in FOIA Requests</vt:lpstr>
      <vt:lpstr>Where and How to Send FOIA Requests</vt:lpstr>
      <vt:lpstr>Fee Waivers for Public Interest</vt:lpstr>
      <vt:lpstr>Best Practices</vt:lpstr>
      <vt:lpstr>Reacting to Agency Responses</vt:lpstr>
      <vt:lpstr>Conclusions</vt:lpstr>
      <vt:lpstr>Resources</vt:lpstr>
    </vt:vector>
  </TitlesOfParts>
  <Manager/>
  <Company>Advocates For The West, Inc.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Todd Tucci</dc:creator>
  <cp:keywords/>
  <dc:description/>
  <cp:lastModifiedBy>Annie Berglund</cp:lastModifiedBy>
  <cp:revision>193</cp:revision>
  <dcterms:created xsi:type="dcterms:W3CDTF">2017-05-22T00:32:28Z</dcterms:created>
  <dcterms:modified xsi:type="dcterms:W3CDTF">2019-05-23T16:42:56Z</dcterms:modified>
  <cp:category/>
</cp:coreProperties>
</file>