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4"/>
    <p:sldMasterId id="214748367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Lst>
  <p:sldSz cy="5143500" cx="9144000"/>
  <p:notesSz cx="6858000" cy="9144000"/>
  <p:embeddedFontLst>
    <p:embeddedFont>
      <p:font typeface="Roboto Black"/>
      <p:bold r:id="rId16"/>
      <p:boldItalic r:id="rId17"/>
    </p:embeddedFont>
    <p:embeddedFont>
      <p:font typeface="Proxima Nova"/>
      <p:regular r:id="rId18"/>
      <p:bold r:id="rId19"/>
      <p:italic r:id="rId20"/>
      <p:boldItalic r:id="rId21"/>
    </p:embeddedFont>
    <p:embeddedFont>
      <p:font typeface="Roboto"/>
      <p:regular r:id="rId22"/>
      <p:bold r:id="rId23"/>
      <p:italic r:id="rId24"/>
      <p:boldItalic r:id="rId25"/>
    </p:embeddedFont>
    <p:embeddedFont>
      <p:font typeface="Garamond"/>
      <p:regular r:id="rId26"/>
      <p:bold r:id="rId27"/>
      <p:italic r:id="rId28"/>
      <p:boldItalic r:id="rId29"/>
    </p:embeddedFont>
    <p:embeddedFont>
      <p:font typeface="Lato"/>
      <p:regular r:id="rId30"/>
      <p:bold r:id="rId31"/>
      <p:italic r:id="rId32"/>
      <p:boldItalic r:id="rId33"/>
    </p:embeddedFont>
    <p:embeddedFont>
      <p:font typeface="Proxima Nova Semibold"/>
      <p:regular r:id="rId34"/>
      <p:bold r:id="rId35"/>
      <p:boldItalic r:id="rId36"/>
    </p:embeddedFont>
    <p:embeddedFont>
      <p:font typeface="Roboto SemiBold"/>
      <p:regular r:id="rId37"/>
      <p:bold r:id="rId38"/>
      <p:italic r:id="rId39"/>
      <p:boldItalic r:id="rId40"/>
    </p:embeddedFont>
    <p:embeddedFont>
      <p:font typeface="Roboto Light"/>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SemiBold-boldItalic.fntdata"/><Relationship Id="rId20" Type="http://schemas.openxmlformats.org/officeDocument/2006/relationships/font" Target="fonts/ProximaNova-italic.fntdata"/><Relationship Id="rId42" Type="http://schemas.openxmlformats.org/officeDocument/2006/relationships/font" Target="fonts/RobotoLight-bold.fntdata"/><Relationship Id="rId41" Type="http://schemas.openxmlformats.org/officeDocument/2006/relationships/font" Target="fonts/RobotoLight-regular.fntdata"/><Relationship Id="rId22" Type="http://schemas.openxmlformats.org/officeDocument/2006/relationships/font" Target="fonts/Roboto-regular.fntdata"/><Relationship Id="rId44" Type="http://schemas.openxmlformats.org/officeDocument/2006/relationships/font" Target="fonts/RobotoLight-boldItalic.fntdata"/><Relationship Id="rId21" Type="http://schemas.openxmlformats.org/officeDocument/2006/relationships/font" Target="fonts/ProximaNova-boldItalic.fntdata"/><Relationship Id="rId43" Type="http://schemas.openxmlformats.org/officeDocument/2006/relationships/font" Target="fonts/RobotoLight-italic.fntdata"/><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Garamond-regular.fntdata"/><Relationship Id="rId25" Type="http://schemas.openxmlformats.org/officeDocument/2006/relationships/font" Target="fonts/Roboto-boldItalic.fntdata"/><Relationship Id="rId28" Type="http://schemas.openxmlformats.org/officeDocument/2006/relationships/font" Target="fonts/Garamond-italic.fntdata"/><Relationship Id="rId27" Type="http://schemas.openxmlformats.org/officeDocument/2006/relationships/font" Target="fonts/Garamond-bold.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Garamond-bold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5.xml"/><Relationship Id="rId33" Type="http://schemas.openxmlformats.org/officeDocument/2006/relationships/font" Target="fonts/Lato-boldItalic.fntdata"/><Relationship Id="rId10" Type="http://schemas.openxmlformats.org/officeDocument/2006/relationships/slide" Target="slides/slide4.xml"/><Relationship Id="rId32" Type="http://schemas.openxmlformats.org/officeDocument/2006/relationships/font" Target="fonts/Lato-italic.fntdata"/><Relationship Id="rId13" Type="http://schemas.openxmlformats.org/officeDocument/2006/relationships/slide" Target="slides/slide7.xml"/><Relationship Id="rId35" Type="http://schemas.openxmlformats.org/officeDocument/2006/relationships/font" Target="fonts/ProximaNovaSemibold-bold.fntdata"/><Relationship Id="rId12" Type="http://schemas.openxmlformats.org/officeDocument/2006/relationships/slide" Target="slides/slide6.xml"/><Relationship Id="rId34" Type="http://schemas.openxmlformats.org/officeDocument/2006/relationships/font" Target="fonts/ProximaNovaSemibold-regular.fntdata"/><Relationship Id="rId15" Type="http://schemas.openxmlformats.org/officeDocument/2006/relationships/slide" Target="slides/slide9.xml"/><Relationship Id="rId37" Type="http://schemas.openxmlformats.org/officeDocument/2006/relationships/font" Target="fonts/RobotoSemiBold-regular.fntdata"/><Relationship Id="rId14" Type="http://schemas.openxmlformats.org/officeDocument/2006/relationships/slide" Target="slides/slide8.xml"/><Relationship Id="rId36" Type="http://schemas.openxmlformats.org/officeDocument/2006/relationships/font" Target="fonts/ProximaNovaSemibold-boldItalic.fntdata"/><Relationship Id="rId17" Type="http://schemas.openxmlformats.org/officeDocument/2006/relationships/font" Target="fonts/RobotoBlack-boldItalic.fntdata"/><Relationship Id="rId39" Type="http://schemas.openxmlformats.org/officeDocument/2006/relationships/font" Target="fonts/RobotoSemiBold-italic.fntdata"/><Relationship Id="rId16" Type="http://schemas.openxmlformats.org/officeDocument/2006/relationships/font" Target="fonts/RobotoBlack-bold.fntdata"/><Relationship Id="rId38" Type="http://schemas.openxmlformats.org/officeDocument/2006/relationships/font" Target="fonts/RobotoSemiBold-bold.fntdata"/><Relationship Id="rId19" Type="http://schemas.openxmlformats.org/officeDocument/2006/relationships/font" Target="fonts/ProximaNova-bold.fntdata"/><Relationship Id="rId18" Type="http://schemas.openxmlformats.org/officeDocument/2006/relationships/font" Target="fonts/ProximaNova-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df5ac73a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3df5ac73a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ed61a0750ae02bd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ed61a0750ae02bd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2723495475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2723495475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dfb37e995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dfb37e995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df5ac73a5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df5ac73a5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ed61a0750ae02bd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ed61a0750ae02bd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2e303a149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2e303a149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df5ac73a53_0_7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df5ac73a53_0_7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ed61a0750ae02bd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ed61a0750ae02bd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5" name="Shape 55"/>
        <p:cNvGrpSpPr/>
        <p:nvPr/>
      </p:nvGrpSpPr>
      <p:grpSpPr>
        <a:xfrm>
          <a:off x="0" y="0"/>
          <a:ext cx="0" cy="0"/>
          <a:chOff x="0" y="0"/>
          <a:chExt cx="0" cy="0"/>
        </a:xfrm>
      </p:grpSpPr>
      <p:sp>
        <p:nvSpPr>
          <p:cNvPr id="56" name="Google Shape;56;p14"/>
          <p:cNvSpPr/>
          <p:nvPr>
            <p:ph idx="2" type="pic"/>
          </p:nvPr>
        </p:nvSpPr>
        <p:spPr>
          <a:xfrm>
            <a:off x="0" y="0"/>
            <a:ext cx="9144000" cy="5143500"/>
          </a:xfrm>
          <a:prstGeom prst="rect">
            <a:avLst/>
          </a:prstGeom>
          <a:noFill/>
          <a:ln>
            <a:noFill/>
          </a:ln>
        </p:spPr>
      </p:sp>
      <p:sp>
        <p:nvSpPr>
          <p:cNvPr id="57" name="Google Shape;57;p14"/>
          <p:cNvSpPr txBox="1"/>
          <p:nvPr>
            <p:ph type="ctrTitle"/>
          </p:nvPr>
        </p:nvSpPr>
        <p:spPr>
          <a:xfrm>
            <a:off x="1143000" y="1827397"/>
            <a:ext cx="6858000" cy="744300"/>
          </a:xfrm>
          <a:prstGeom prst="rect">
            <a:avLst/>
          </a:prstGeom>
          <a:noFill/>
          <a:ln>
            <a:noFill/>
          </a:ln>
        </p:spPr>
        <p:txBody>
          <a:bodyPr anchorCtr="0" anchor="b" bIns="34275" lIns="68575" spcFirstLastPara="1" rIns="68575" wrap="square" tIns="34275">
            <a:normAutofit/>
          </a:bodyPr>
          <a:lstStyle>
            <a:lvl1pPr lvl="0" marR="0" algn="ctr">
              <a:lnSpc>
                <a:spcPct val="90000"/>
              </a:lnSpc>
              <a:spcBef>
                <a:spcPts val="0"/>
              </a:spcBef>
              <a:spcAft>
                <a:spcPts val="0"/>
              </a:spcAft>
              <a:buClr>
                <a:srgbClr val="605E52"/>
              </a:buClr>
              <a:buSzPts val="4500"/>
              <a:buFont typeface="Roboto Black"/>
              <a:buNone/>
              <a:defRPr b="1" i="0" sz="4500" u="none" cap="none" strike="noStrike">
                <a:solidFill>
                  <a:srgbClr val="605E52"/>
                </a:solidFill>
                <a:latin typeface="Roboto Black"/>
                <a:ea typeface="Roboto Black"/>
                <a:cs typeface="Roboto Black"/>
                <a:sym typeface="Roboto Black"/>
              </a:defRPr>
            </a:lvl1pPr>
            <a:lvl2pPr lvl="1" algn="l">
              <a:lnSpc>
                <a:spcPct val="100000"/>
              </a:lnSpc>
              <a:spcBef>
                <a:spcPts val="0"/>
              </a:spcBef>
              <a:spcAft>
                <a:spcPts val="0"/>
              </a:spcAft>
              <a:buSzPts val="2800"/>
              <a:buNone/>
              <a:defRPr sz="1400"/>
            </a:lvl2pPr>
            <a:lvl3pPr lvl="2" algn="l">
              <a:lnSpc>
                <a:spcPct val="100000"/>
              </a:lnSpc>
              <a:spcBef>
                <a:spcPts val="0"/>
              </a:spcBef>
              <a:spcAft>
                <a:spcPts val="0"/>
              </a:spcAft>
              <a:buSzPts val="2800"/>
              <a:buNone/>
              <a:defRPr sz="1400"/>
            </a:lvl3pPr>
            <a:lvl4pPr lvl="3" algn="l">
              <a:lnSpc>
                <a:spcPct val="100000"/>
              </a:lnSpc>
              <a:spcBef>
                <a:spcPts val="0"/>
              </a:spcBef>
              <a:spcAft>
                <a:spcPts val="0"/>
              </a:spcAft>
              <a:buSzPts val="2800"/>
              <a:buNone/>
              <a:defRPr sz="1400"/>
            </a:lvl4pPr>
            <a:lvl5pPr lvl="4" algn="l">
              <a:lnSpc>
                <a:spcPct val="100000"/>
              </a:lnSpc>
              <a:spcBef>
                <a:spcPts val="0"/>
              </a:spcBef>
              <a:spcAft>
                <a:spcPts val="0"/>
              </a:spcAft>
              <a:buSzPts val="2800"/>
              <a:buNone/>
              <a:defRPr sz="1400"/>
            </a:lvl5pPr>
            <a:lvl6pPr lvl="5" algn="l">
              <a:lnSpc>
                <a:spcPct val="100000"/>
              </a:lnSpc>
              <a:spcBef>
                <a:spcPts val="0"/>
              </a:spcBef>
              <a:spcAft>
                <a:spcPts val="0"/>
              </a:spcAft>
              <a:buSzPts val="2800"/>
              <a:buNone/>
              <a:defRPr sz="1400"/>
            </a:lvl6pPr>
            <a:lvl7pPr lvl="6" algn="l">
              <a:lnSpc>
                <a:spcPct val="100000"/>
              </a:lnSpc>
              <a:spcBef>
                <a:spcPts val="0"/>
              </a:spcBef>
              <a:spcAft>
                <a:spcPts val="0"/>
              </a:spcAft>
              <a:buSzPts val="2800"/>
              <a:buNone/>
              <a:defRPr sz="1400"/>
            </a:lvl7pPr>
            <a:lvl8pPr lvl="7" algn="l">
              <a:lnSpc>
                <a:spcPct val="100000"/>
              </a:lnSpc>
              <a:spcBef>
                <a:spcPts val="0"/>
              </a:spcBef>
              <a:spcAft>
                <a:spcPts val="0"/>
              </a:spcAft>
              <a:buSzPts val="2800"/>
              <a:buNone/>
              <a:defRPr sz="1400"/>
            </a:lvl8pPr>
            <a:lvl9pPr lvl="8" algn="l">
              <a:lnSpc>
                <a:spcPct val="100000"/>
              </a:lnSpc>
              <a:spcBef>
                <a:spcPts val="0"/>
              </a:spcBef>
              <a:spcAft>
                <a:spcPts val="0"/>
              </a:spcAft>
              <a:buSzPts val="2800"/>
              <a:buNone/>
              <a:defRPr sz="1400"/>
            </a:lvl9pPr>
          </a:lstStyle>
          <a:p/>
        </p:txBody>
      </p:sp>
      <p:sp>
        <p:nvSpPr>
          <p:cNvPr id="58" name="Google Shape;58;p14"/>
          <p:cNvSpPr txBox="1"/>
          <p:nvPr>
            <p:ph idx="1" type="subTitle"/>
          </p:nvPr>
        </p:nvSpPr>
        <p:spPr>
          <a:xfrm>
            <a:off x="1143000" y="2644117"/>
            <a:ext cx="6858000" cy="758400"/>
          </a:xfrm>
          <a:prstGeom prst="rect">
            <a:avLst/>
          </a:prstGeom>
          <a:noFill/>
          <a:ln>
            <a:noFill/>
          </a:ln>
        </p:spPr>
        <p:txBody>
          <a:bodyPr anchorCtr="0" anchor="t" bIns="34275" lIns="68575" spcFirstLastPara="1" rIns="68575" wrap="square" tIns="34275">
            <a:normAutofit/>
          </a:bodyPr>
          <a:lstStyle>
            <a:lvl1pPr lvl="0" marR="0" algn="ctr">
              <a:lnSpc>
                <a:spcPct val="90000"/>
              </a:lnSpc>
              <a:spcBef>
                <a:spcPts val="800"/>
              </a:spcBef>
              <a:spcAft>
                <a:spcPts val="0"/>
              </a:spcAft>
              <a:buClr>
                <a:srgbClr val="5F5153"/>
              </a:buClr>
              <a:buSzPts val="1800"/>
              <a:buFont typeface="Arial"/>
              <a:buNone/>
              <a:defRPr b="0" i="0" sz="1800" u="none" cap="none" strike="noStrike">
                <a:solidFill>
                  <a:srgbClr val="5F5153"/>
                </a:solidFill>
                <a:latin typeface="Roboto"/>
                <a:ea typeface="Roboto"/>
                <a:cs typeface="Roboto"/>
                <a:sym typeface="Roboto"/>
              </a:defRPr>
            </a:lvl1pPr>
            <a:lvl2pPr lvl="1" marR="0" algn="ctr">
              <a:lnSpc>
                <a:spcPct val="90000"/>
              </a:lnSpc>
              <a:spcBef>
                <a:spcPts val="1200"/>
              </a:spcBef>
              <a:spcAft>
                <a:spcPts val="0"/>
              </a:spcAft>
              <a:buClr>
                <a:srgbClr val="5F5153"/>
              </a:buClr>
              <a:buSzPts val="1500"/>
              <a:buFont typeface="Arial"/>
              <a:buNone/>
              <a:defRPr b="0" i="0" sz="1500" u="none" cap="none" strike="noStrike">
                <a:solidFill>
                  <a:srgbClr val="5F5153"/>
                </a:solidFill>
                <a:latin typeface="Roboto"/>
                <a:ea typeface="Roboto"/>
                <a:cs typeface="Roboto"/>
                <a:sym typeface="Roboto"/>
              </a:defRPr>
            </a:lvl2pPr>
            <a:lvl3pPr lvl="2" marR="0" algn="ctr">
              <a:lnSpc>
                <a:spcPct val="90000"/>
              </a:lnSpc>
              <a:spcBef>
                <a:spcPts val="1200"/>
              </a:spcBef>
              <a:spcAft>
                <a:spcPts val="0"/>
              </a:spcAft>
              <a:buClr>
                <a:srgbClr val="5F5153"/>
              </a:buClr>
              <a:buSzPts val="1400"/>
              <a:buFont typeface="Arial"/>
              <a:buNone/>
              <a:defRPr b="0" i="0" sz="1400" u="none" cap="none" strike="noStrike">
                <a:solidFill>
                  <a:srgbClr val="5F5153"/>
                </a:solidFill>
                <a:latin typeface="Roboto"/>
                <a:ea typeface="Roboto"/>
                <a:cs typeface="Roboto"/>
                <a:sym typeface="Roboto"/>
              </a:defRPr>
            </a:lvl3pPr>
            <a:lvl4pPr lvl="3" marR="0" algn="ctr">
              <a:lnSpc>
                <a:spcPct val="90000"/>
              </a:lnSpc>
              <a:spcBef>
                <a:spcPts val="1200"/>
              </a:spcBef>
              <a:spcAft>
                <a:spcPts val="0"/>
              </a:spcAft>
              <a:buClr>
                <a:srgbClr val="5F5153"/>
              </a:buClr>
              <a:buSzPts val="1200"/>
              <a:buFont typeface="Arial"/>
              <a:buNone/>
              <a:defRPr b="0" i="0" sz="1200" u="none" cap="none" strike="noStrike">
                <a:solidFill>
                  <a:srgbClr val="5F5153"/>
                </a:solidFill>
                <a:latin typeface="Roboto"/>
                <a:ea typeface="Roboto"/>
                <a:cs typeface="Roboto"/>
                <a:sym typeface="Roboto"/>
              </a:defRPr>
            </a:lvl4pPr>
            <a:lvl5pPr lvl="4" marR="0" algn="ctr">
              <a:lnSpc>
                <a:spcPct val="90000"/>
              </a:lnSpc>
              <a:spcBef>
                <a:spcPts val="1200"/>
              </a:spcBef>
              <a:spcAft>
                <a:spcPts val="0"/>
              </a:spcAft>
              <a:buClr>
                <a:srgbClr val="5F5153"/>
              </a:buClr>
              <a:buSzPts val="1200"/>
              <a:buFont typeface="Arial"/>
              <a:buNone/>
              <a:defRPr b="0" i="0" sz="1200" u="none" cap="none" strike="noStrike">
                <a:solidFill>
                  <a:srgbClr val="5F5153"/>
                </a:solidFill>
                <a:latin typeface="Roboto"/>
                <a:ea typeface="Roboto"/>
                <a:cs typeface="Roboto"/>
                <a:sym typeface="Roboto"/>
              </a:defRPr>
            </a:lvl5pPr>
            <a:lvl6pPr lvl="5"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Garamond"/>
                <a:ea typeface="Garamond"/>
                <a:cs typeface="Garamond"/>
                <a:sym typeface="Garamond"/>
              </a:defRPr>
            </a:lvl6pPr>
            <a:lvl7pPr lvl="6"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Garamond"/>
                <a:ea typeface="Garamond"/>
                <a:cs typeface="Garamond"/>
                <a:sym typeface="Garamond"/>
              </a:defRPr>
            </a:lvl7pPr>
            <a:lvl8pPr lvl="7" marR="0" algn="ctr">
              <a:lnSpc>
                <a:spcPct val="90000"/>
              </a:lnSpc>
              <a:spcBef>
                <a:spcPts val="1200"/>
              </a:spcBef>
              <a:spcAft>
                <a:spcPts val="0"/>
              </a:spcAft>
              <a:buClr>
                <a:schemeClr val="dk1"/>
              </a:buClr>
              <a:buSzPts val="1200"/>
              <a:buFont typeface="Arial"/>
              <a:buNone/>
              <a:defRPr b="0" i="0" sz="1200" u="none" cap="none" strike="noStrike">
                <a:solidFill>
                  <a:schemeClr val="dk1"/>
                </a:solidFill>
                <a:latin typeface="Garamond"/>
                <a:ea typeface="Garamond"/>
                <a:cs typeface="Garamond"/>
                <a:sym typeface="Garamond"/>
              </a:defRPr>
            </a:lvl8pPr>
            <a:lvl9pPr lvl="8" marR="0" algn="ctr">
              <a:lnSpc>
                <a:spcPct val="90000"/>
              </a:lnSpc>
              <a:spcBef>
                <a:spcPts val="1200"/>
              </a:spcBef>
              <a:spcAft>
                <a:spcPts val="1200"/>
              </a:spcAft>
              <a:buClr>
                <a:schemeClr val="dk1"/>
              </a:buClr>
              <a:buSzPts val="1200"/>
              <a:buFont typeface="Arial"/>
              <a:buNone/>
              <a:defRPr b="0" i="0" sz="1200" u="none" cap="none" strike="noStrike">
                <a:solidFill>
                  <a:schemeClr val="dk1"/>
                </a:solidFill>
                <a:latin typeface="Garamond"/>
                <a:ea typeface="Garamond"/>
                <a:cs typeface="Garamond"/>
                <a:sym typeface="Garamo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9" name="Shape 59"/>
        <p:cNvGrpSpPr/>
        <p:nvPr/>
      </p:nvGrpSpPr>
      <p:grpSpPr>
        <a:xfrm>
          <a:off x="0" y="0"/>
          <a:ext cx="0" cy="0"/>
          <a:chOff x="0" y="0"/>
          <a:chExt cx="0" cy="0"/>
        </a:xfrm>
      </p:grpSpPr>
      <p:sp>
        <p:nvSpPr>
          <p:cNvPr id="60" name="Google Shape;60;p15"/>
          <p:cNvSpPr/>
          <p:nvPr>
            <p:ph idx="2" type="pic"/>
          </p:nvPr>
        </p:nvSpPr>
        <p:spPr>
          <a:xfrm>
            <a:off x="0" y="0"/>
            <a:ext cx="9144000" cy="4236300"/>
          </a:xfrm>
          <a:prstGeom prst="rect">
            <a:avLst/>
          </a:prstGeom>
          <a:noFill/>
          <a:ln>
            <a:noFill/>
          </a:ln>
        </p:spPr>
      </p:sp>
      <p:sp>
        <p:nvSpPr>
          <p:cNvPr id="61" name="Google Shape;61;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2" name="Google Shape;62;p15"/>
          <p:cNvSpPr txBox="1"/>
          <p:nvPr>
            <p:ph idx="1" type="body"/>
          </p:nvPr>
        </p:nvSpPr>
        <p:spPr>
          <a:xfrm>
            <a:off x="628650" y="1369219"/>
            <a:ext cx="7886700" cy="2808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3" name="Shape 63"/>
        <p:cNvGrpSpPr/>
        <p:nvPr/>
      </p:nvGrpSpPr>
      <p:grpSpPr>
        <a:xfrm>
          <a:off x="0" y="0"/>
          <a:ext cx="0" cy="0"/>
          <a:chOff x="0" y="0"/>
          <a:chExt cx="0" cy="0"/>
        </a:xfrm>
      </p:grpSpPr>
      <p:sp>
        <p:nvSpPr>
          <p:cNvPr id="64" name="Google Shape;64;p16"/>
          <p:cNvSpPr/>
          <p:nvPr>
            <p:ph idx="2" type="pic"/>
          </p:nvPr>
        </p:nvSpPr>
        <p:spPr>
          <a:xfrm>
            <a:off x="0" y="0"/>
            <a:ext cx="9144000" cy="4236300"/>
          </a:xfrm>
          <a:prstGeom prst="rect">
            <a:avLst/>
          </a:prstGeom>
          <a:noFill/>
          <a:ln>
            <a:noFill/>
          </a:ln>
        </p:spPr>
      </p:sp>
      <p:sp>
        <p:nvSpPr>
          <p:cNvPr id="65" name="Google Shape;65;p1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66" name="Google Shape;66;p16"/>
          <p:cNvSpPr txBox="1"/>
          <p:nvPr>
            <p:ph idx="1" type="body"/>
          </p:nvPr>
        </p:nvSpPr>
        <p:spPr>
          <a:xfrm>
            <a:off x="628650" y="1369219"/>
            <a:ext cx="3886200" cy="2831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67" name="Google Shape;67;p16"/>
          <p:cNvSpPr txBox="1"/>
          <p:nvPr>
            <p:ph idx="3" type="body"/>
          </p:nvPr>
        </p:nvSpPr>
        <p:spPr>
          <a:xfrm>
            <a:off x="4629150" y="1369219"/>
            <a:ext cx="3886200" cy="28371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lt1"/>
              </a:buClr>
              <a:buSzPts val="1400"/>
              <a:buChar char="●"/>
              <a:defRPr/>
            </a:lvl1pPr>
            <a:lvl2pPr indent="-317500" lvl="1" marL="914400" algn="l">
              <a:lnSpc>
                <a:spcPct val="90000"/>
              </a:lnSpc>
              <a:spcBef>
                <a:spcPts val="1200"/>
              </a:spcBef>
              <a:spcAft>
                <a:spcPts val="0"/>
              </a:spcAft>
              <a:buClr>
                <a:schemeClr val="lt1"/>
              </a:buClr>
              <a:buSzPts val="1400"/>
              <a:buChar char="○"/>
              <a:defRPr/>
            </a:lvl2pPr>
            <a:lvl3pPr indent="-317500" lvl="2" marL="1371600" algn="l">
              <a:lnSpc>
                <a:spcPct val="90000"/>
              </a:lnSpc>
              <a:spcBef>
                <a:spcPts val="1200"/>
              </a:spcBef>
              <a:spcAft>
                <a:spcPts val="0"/>
              </a:spcAft>
              <a:buClr>
                <a:schemeClr val="lt1"/>
              </a:buClr>
              <a:buSzPts val="1400"/>
              <a:buChar char="■"/>
              <a:defRPr/>
            </a:lvl3pPr>
            <a:lvl4pPr indent="-317500" lvl="3" marL="1828800" algn="l">
              <a:lnSpc>
                <a:spcPct val="90000"/>
              </a:lnSpc>
              <a:spcBef>
                <a:spcPts val="1200"/>
              </a:spcBef>
              <a:spcAft>
                <a:spcPts val="0"/>
              </a:spcAft>
              <a:buClr>
                <a:schemeClr val="lt1"/>
              </a:buClr>
              <a:buSzPts val="1400"/>
              <a:buChar char="●"/>
              <a:defRPr/>
            </a:lvl4pPr>
            <a:lvl5pPr indent="-317500" lvl="4" marL="2286000" algn="l">
              <a:lnSpc>
                <a:spcPct val="90000"/>
              </a:lnSpc>
              <a:spcBef>
                <a:spcPts val="1200"/>
              </a:spcBef>
              <a:spcAft>
                <a:spcPts val="0"/>
              </a:spcAft>
              <a:buClr>
                <a:schemeClr val="lt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8" name="Shape 68"/>
        <p:cNvGrpSpPr/>
        <p:nvPr/>
      </p:nvGrpSpPr>
      <p:grpSpPr>
        <a:xfrm>
          <a:off x="0" y="0"/>
          <a:ext cx="0" cy="0"/>
          <a:chOff x="0" y="0"/>
          <a:chExt cx="0" cy="0"/>
        </a:xfrm>
      </p:grpSpPr>
      <p:sp>
        <p:nvSpPr>
          <p:cNvPr id="69" name="Google Shape;69;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70" name="Google Shape;70;p17"/>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71" name="Google Shape;7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4" name="Google Shape;7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5" name="Shape 75"/>
        <p:cNvGrpSpPr/>
        <p:nvPr/>
      </p:nvGrpSpPr>
      <p:grpSpPr>
        <a:xfrm>
          <a:off x="0" y="0"/>
          <a:ext cx="0" cy="0"/>
          <a:chOff x="0" y="0"/>
          <a:chExt cx="0" cy="0"/>
        </a:xfrm>
      </p:grpSpPr>
      <p:sp>
        <p:nvSpPr>
          <p:cNvPr id="76" name="Google Shape;7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7" name="Google Shape;77;p19"/>
          <p:cNvSpPr txBox="1"/>
          <p:nvPr>
            <p:ph idx="1" type="body"/>
          </p:nvPr>
        </p:nvSpPr>
        <p:spPr>
          <a:xfrm>
            <a:off x="311700" y="1152475"/>
            <a:ext cx="8520600" cy="31170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78" name="Google Shape;78;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9" name="Shape 79"/>
        <p:cNvGrpSpPr/>
        <p:nvPr/>
      </p:nvGrpSpPr>
      <p:grpSpPr>
        <a:xfrm>
          <a:off x="0" y="0"/>
          <a:ext cx="0" cy="0"/>
          <a:chOff x="0" y="0"/>
          <a:chExt cx="0" cy="0"/>
        </a:xfrm>
      </p:grpSpPr>
      <p:sp>
        <p:nvSpPr>
          <p:cNvPr id="80" name="Google Shape;80;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1" name="Google Shape;81;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2" name="Google Shape;82;p20"/>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83" name="Google Shape;83;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4" name="Shape 84"/>
        <p:cNvGrpSpPr/>
        <p:nvPr/>
      </p:nvGrpSpPr>
      <p:grpSpPr>
        <a:xfrm>
          <a:off x="0" y="0"/>
          <a:ext cx="0" cy="0"/>
          <a:chOff x="0" y="0"/>
          <a:chExt cx="0" cy="0"/>
        </a:xfrm>
      </p:grpSpPr>
      <p:sp>
        <p:nvSpPr>
          <p:cNvPr id="85" name="Google Shape;85;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86" name="Google Shape;86;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7" name="Shape 87"/>
        <p:cNvGrpSpPr/>
        <p:nvPr/>
      </p:nvGrpSpPr>
      <p:grpSpPr>
        <a:xfrm>
          <a:off x="0" y="0"/>
          <a:ext cx="0" cy="0"/>
          <a:chOff x="0" y="0"/>
          <a:chExt cx="0" cy="0"/>
        </a:xfrm>
      </p:grpSpPr>
      <p:sp>
        <p:nvSpPr>
          <p:cNvPr id="88" name="Google Shape;88;p22"/>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9" name="Google Shape;89;p22"/>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90" name="Google Shape;90;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91" name="Shape 91"/>
        <p:cNvGrpSpPr/>
        <p:nvPr/>
      </p:nvGrpSpPr>
      <p:grpSpPr>
        <a:xfrm>
          <a:off x="0" y="0"/>
          <a:ext cx="0" cy="0"/>
          <a:chOff x="0" y="0"/>
          <a:chExt cx="0" cy="0"/>
        </a:xfrm>
      </p:grpSpPr>
      <p:sp>
        <p:nvSpPr>
          <p:cNvPr id="92" name="Google Shape;92;p2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93" name="Google Shape;93;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4" name="Shape 94"/>
        <p:cNvGrpSpPr/>
        <p:nvPr/>
      </p:nvGrpSpPr>
      <p:grpSpPr>
        <a:xfrm>
          <a:off x="0" y="0"/>
          <a:ext cx="0" cy="0"/>
          <a:chOff x="0" y="0"/>
          <a:chExt cx="0" cy="0"/>
        </a:xfrm>
      </p:grpSpPr>
      <p:sp>
        <p:nvSpPr>
          <p:cNvPr id="95" name="Google Shape;95;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96" name="Google Shape;96;p24"/>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7" name="Google Shape;97;p24"/>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8" name="Google Shape;98;p24"/>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99" name="Google Shape;99;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0" name="Shape 100"/>
        <p:cNvGrpSpPr/>
        <p:nvPr/>
      </p:nvGrpSpPr>
      <p:grpSpPr>
        <a:xfrm>
          <a:off x="0" y="0"/>
          <a:ext cx="0" cy="0"/>
          <a:chOff x="0" y="0"/>
          <a:chExt cx="0" cy="0"/>
        </a:xfrm>
      </p:grpSpPr>
      <p:sp>
        <p:nvSpPr>
          <p:cNvPr id="101" name="Google Shape;101;p25"/>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102" name="Google Shape;102;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3" name="Shape 103"/>
        <p:cNvGrpSpPr/>
        <p:nvPr/>
      </p:nvGrpSpPr>
      <p:grpSpPr>
        <a:xfrm>
          <a:off x="0" y="0"/>
          <a:ext cx="0" cy="0"/>
          <a:chOff x="0" y="0"/>
          <a:chExt cx="0" cy="0"/>
        </a:xfrm>
      </p:grpSpPr>
      <p:sp>
        <p:nvSpPr>
          <p:cNvPr id="104" name="Google Shape;104;p26"/>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5" name="Google Shape;105;p26"/>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06" name="Google Shape;106;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7" name="Shape 107"/>
        <p:cNvGrpSpPr/>
        <p:nvPr/>
      </p:nvGrpSpPr>
      <p:grpSpPr>
        <a:xfrm>
          <a:off x="0" y="0"/>
          <a:ext cx="0" cy="0"/>
          <a:chOff x="0" y="0"/>
          <a:chExt cx="0" cy="0"/>
        </a:xfrm>
      </p:grpSpPr>
      <p:sp>
        <p:nvSpPr>
          <p:cNvPr id="108" name="Google Shape;108;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slideLayout" Target="../slideLayouts/slideLayout25.xml"/><Relationship Id="rId14" Type="http://schemas.openxmlformats.org/officeDocument/2006/relationships/slideLayout" Target="../slideLayouts/slideLayout24.xml"/><Relationship Id="rId16" Type="http://schemas.openxmlformats.org/officeDocument/2006/relationships/theme" Target="../theme/theme1.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2"/>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5669" l="0" r="0" t="0"/>
          <a:stretch/>
        </p:blipFill>
        <p:spPr>
          <a:xfrm>
            <a:off x="0" y="0"/>
            <a:ext cx="9144003" cy="5143499"/>
          </a:xfrm>
          <a:prstGeom prst="rect">
            <a:avLst/>
          </a:prstGeom>
          <a:noFill/>
          <a:ln>
            <a:noFill/>
          </a:ln>
        </p:spPr>
      </p:pic>
      <p:sp>
        <p:nvSpPr>
          <p:cNvPr id="52" name="Google Shape;52;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algn="l">
              <a:lnSpc>
                <a:spcPct val="100000"/>
              </a:lnSpc>
              <a:spcBef>
                <a:spcPts val="0"/>
              </a:spcBef>
              <a:spcAft>
                <a:spcPts val="0"/>
              </a:spcAft>
              <a:buClr>
                <a:schemeClr val="dk1"/>
              </a:buClr>
              <a:buSzPts val="2800"/>
              <a:buFont typeface="Proxima Nova Semibold"/>
              <a:buNone/>
              <a:defRPr i="0" sz="2800" u="none" cap="none" strike="noStrike">
                <a:solidFill>
                  <a:schemeClr val="dk1"/>
                </a:solidFill>
                <a:latin typeface="Proxima Nova Semibold"/>
                <a:ea typeface="Proxima Nova Semibold"/>
                <a:cs typeface="Proxima Nova Semibold"/>
                <a:sym typeface="Proxima Nova Semibold"/>
              </a:defRPr>
            </a:lvl1pPr>
            <a:lvl2pPr lvl="1"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3" name="Google Shape;53;p13"/>
          <p:cNvSpPr txBox="1"/>
          <p:nvPr>
            <p:ph idx="1" type="body"/>
          </p:nvPr>
        </p:nvSpPr>
        <p:spPr>
          <a:xfrm>
            <a:off x="311700" y="1152475"/>
            <a:ext cx="8520600" cy="3117000"/>
          </a:xfrm>
          <a:prstGeom prst="rect">
            <a:avLst/>
          </a:prstGeom>
          <a:noFill/>
          <a:ln>
            <a:noFill/>
          </a:ln>
        </p:spPr>
        <p:txBody>
          <a:bodyPr anchorCtr="0" anchor="t" bIns="91425" lIns="91425" spcFirstLastPara="1" rIns="91425" wrap="square" tIns="91425">
            <a:normAutofit/>
          </a:bodyPr>
          <a:lstStyle>
            <a:lvl1pPr indent="-342900" lvl="0" marL="457200" marR="0" algn="l">
              <a:lnSpc>
                <a:spcPct val="115000"/>
              </a:lnSpc>
              <a:spcBef>
                <a:spcPts val="0"/>
              </a:spcBef>
              <a:spcAft>
                <a:spcPts val="0"/>
              </a:spcAft>
              <a:buClr>
                <a:schemeClr val="dk2"/>
              </a:buClr>
              <a:buSzPts val="1800"/>
              <a:buFont typeface="Proxima Nova"/>
              <a:buChar char="●"/>
              <a:defRPr i="0" sz="1800" u="none" cap="none" strike="noStrike">
                <a:solidFill>
                  <a:schemeClr val="dk2"/>
                </a:solidFill>
                <a:latin typeface="Proxima Nova"/>
                <a:ea typeface="Proxima Nova"/>
                <a:cs typeface="Proxima Nova"/>
                <a:sym typeface="Proxima Nova"/>
              </a:defRPr>
            </a:lvl1pPr>
            <a:lvl2pPr indent="-317500" lvl="1" marL="914400" marR="0" algn="l">
              <a:lnSpc>
                <a:spcPct val="115000"/>
              </a:lnSpc>
              <a:spcBef>
                <a:spcPts val="0"/>
              </a:spcBef>
              <a:spcAft>
                <a:spcPts val="0"/>
              </a:spcAft>
              <a:buClr>
                <a:schemeClr val="dk2"/>
              </a:buClr>
              <a:buSzPts val="1400"/>
              <a:buFont typeface="Proxima Nova"/>
              <a:buChar char="○"/>
              <a:defRPr i="0" sz="1400" u="none" cap="none" strike="noStrike">
                <a:solidFill>
                  <a:schemeClr val="dk2"/>
                </a:solidFill>
                <a:latin typeface="Proxima Nova"/>
                <a:ea typeface="Proxima Nova"/>
                <a:cs typeface="Proxima Nova"/>
                <a:sym typeface="Proxima Nova"/>
              </a:defRPr>
            </a:lvl2pPr>
            <a:lvl3pPr indent="-317500" lvl="2" marL="1371600" marR="0" algn="l">
              <a:lnSpc>
                <a:spcPct val="115000"/>
              </a:lnSpc>
              <a:spcBef>
                <a:spcPts val="0"/>
              </a:spcBef>
              <a:spcAft>
                <a:spcPts val="0"/>
              </a:spcAft>
              <a:buClr>
                <a:schemeClr val="dk2"/>
              </a:buClr>
              <a:buSzPts val="1400"/>
              <a:buFont typeface="Proxima Nova"/>
              <a:buChar char="■"/>
              <a:defRPr i="0" sz="1400" u="none" cap="none" strike="noStrike">
                <a:solidFill>
                  <a:schemeClr val="dk2"/>
                </a:solidFill>
                <a:latin typeface="Proxima Nova"/>
                <a:ea typeface="Proxima Nova"/>
                <a:cs typeface="Proxima Nova"/>
                <a:sym typeface="Proxima Nova"/>
              </a:defRPr>
            </a:lvl3pPr>
            <a:lvl4pPr indent="-317500" lvl="3" marL="1828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4" name="Google Shape;5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de"/>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hyperlink" Target="http://www.youtube.com/watch?v=tuVa27WISyo" TargetMode="External"/><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8"/>
          <p:cNvPicPr preferRelativeResize="0"/>
          <p:nvPr/>
        </p:nvPicPr>
        <p:blipFill rotWithShape="1">
          <a:blip r:embed="rId3">
            <a:alphaModFix/>
          </a:blip>
          <a:srcRect b="5486" l="0" r="0" t="8396"/>
          <a:stretch/>
        </p:blipFill>
        <p:spPr>
          <a:xfrm>
            <a:off x="0" y="0"/>
            <a:ext cx="9144248" cy="4513127"/>
          </a:xfrm>
          <a:prstGeom prst="rect">
            <a:avLst/>
          </a:prstGeom>
          <a:noFill/>
          <a:ln>
            <a:noFill/>
          </a:ln>
        </p:spPr>
      </p:pic>
      <p:sp>
        <p:nvSpPr>
          <p:cNvPr id="114" name="Google Shape;114;p28"/>
          <p:cNvSpPr txBox="1"/>
          <p:nvPr/>
        </p:nvSpPr>
        <p:spPr>
          <a:xfrm>
            <a:off x="5412900" y="4722125"/>
            <a:ext cx="31767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lang="de" sz="1000">
                <a:solidFill>
                  <a:srgbClr val="FFFFFF"/>
                </a:solidFill>
                <a:latin typeface="Roboto"/>
                <a:ea typeface="Roboto"/>
                <a:cs typeface="Roboto"/>
                <a:sym typeface="Roboto"/>
              </a:rPr>
              <a:t>Pexels / ICON</a:t>
            </a:r>
            <a:endParaRPr b="0" i="1" sz="1000" u="none" cap="none" strike="noStrike">
              <a:solidFill>
                <a:srgbClr val="FFFFFF"/>
              </a:solidFill>
              <a:latin typeface="Roboto"/>
              <a:ea typeface="Roboto"/>
              <a:cs typeface="Roboto"/>
              <a:sym typeface="Roboto"/>
            </a:endParaRPr>
          </a:p>
        </p:txBody>
      </p:sp>
      <p:pic>
        <p:nvPicPr>
          <p:cNvPr id="115" name="Google Shape;115;p28"/>
          <p:cNvPicPr preferRelativeResize="0"/>
          <p:nvPr/>
        </p:nvPicPr>
        <p:blipFill rotWithShape="1">
          <a:blip r:embed="rId4">
            <a:alphaModFix/>
          </a:blip>
          <a:srcRect b="0" l="0" r="0" t="0"/>
          <a:stretch/>
        </p:blipFill>
        <p:spPr>
          <a:xfrm>
            <a:off x="8524899" y="4783350"/>
            <a:ext cx="264625" cy="202625"/>
          </a:xfrm>
          <a:prstGeom prst="rect">
            <a:avLst/>
          </a:prstGeom>
          <a:noFill/>
          <a:ln>
            <a:noFill/>
          </a:ln>
          <a:effectLst>
            <a:reflection blurRad="0" dir="5400000" dist="38100" endA="0" endPos="30000" fadeDir="5400012" kx="0" rotWithShape="0" algn="bl" stPos="0" sy="-100000" ky="0"/>
          </a:effectLst>
        </p:spPr>
      </p:pic>
      <p:sp>
        <p:nvSpPr>
          <p:cNvPr id="116" name="Google Shape;116;p28"/>
          <p:cNvSpPr txBox="1"/>
          <p:nvPr/>
        </p:nvSpPr>
        <p:spPr>
          <a:xfrm>
            <a:off x="347700" y="2260350"/>
            <a:ext cx="8448600" cy="22914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de" sz="3200">
                <a:solidFill>
                  <a:schemeClr val="lt1"/>
                </a:solidFill>
                <a:latin typeface="Roboto"/>
                <a:ea typeface="Roboto"/>
                <a:cs typeface="Roboto"/>
                <a:sym typeface="Roboto"/>
              </a:rPr>
              <a:t>Envisioning the Future of the National Conservation Lands System</a:t>
            </a:r>
            <a:br>
              <a:rPr b="1" lang="de" sz="3200">
                <a:solidFill>
                  <a:schemeClr val="lt1"/>
                </a:solidFill>
                <a:latin typeface="Roboto"/>
                <a:ea typeface="Roboto"/>
                <a:cs typeface="Roboto"/>
                <a:sym typeface="Roboto"/>
              </a:rPr>
            </a:br>
            <a:br>
              <a:rPr b="1" lang="de" sz="3200">
                <a:solidFill>
                  <a:schemeClr val="lt1"/>
                </a:solidFill>
                <a:latin typeface="Roboto"/>
                <a:ea typeface="Roboto"/>
                <a:cs typeface="Roboto"/>
                <a:sym typeface="Roboto"/>
              </a:rPr>
            </a:br>
            <a:r>
              <a:rPr lang="de" sz="2000">
                <a:solidFill>
                  <a:schemeClr val="lt1"/>
                </a:solidFill>
                <a:latin typeface="Roboto"/>
                <a:ea typeface="Roboto"/>
                <a:cs typeface="Roboto"/>
                <a:sym typeface="Roboto"/>
              </a:rPr>
              <a:t>Vision-to-Platform Session  |   FGN Summit   |   May 12, 2026</a:t>
            </a:r>
            <a:br>
              <a:rPr lang="de" sz="1100">
                <a:solidFill>
                  <a:schemeClr val="dk1"/>
                </a:solidFill>
                <a:latin typeface="Roboto"/>
                <a:ea typeface="Roboto"/>
                <a:cs typeface="Roboto"/>
                <a:sym typeface="Roboto"/>
              </a:rPr>
            </a:br>
            <a:r>
              <a:rPr lang="de" sz="1800">
                <a:solidFill>
                  <a:schemeClr val="lt1"/>
                </a:solidFill>
                <a:latin typeface="Roboto"/>
                <a:ea typeface="Roboto"/>
                <a:cs typeface="Roboto"/>
                <a:sym typeface="Roboto"/>
              </a:rPr>
              <a:t>  </a:t>
            </a:r>
            <a:endParaRPr sz="1800">
              <a:solidFill>
                <a:schemeClr val="lt1"/>
              </a:solidFill>
              <a:latin typeface="Roboto"/>
              <a:ea typeface="Roboto"/>
              <a:cs typeface="Roboto"/>
              <a:sym typeface="Roboto"/>
            </a:endParaRPr>
          </a:p>
          <a:p>
            <a:pPr indent="0" lvl="0" marL="0" rtl="0" algn="ctr">
              <a:lnSpc>
                <a:spcPct val="90000"/>
              </a:lnSpc>
              <a:spcBef>
                <a:spcPts val="0"/>
              </a:spcBef>
              <a:spcAft>
                <a:spcPts val="0"/>
              </a:spcAft>
              <a:buClr>
                <a:schemeClr val="lt1"/>
              </a:buClr>
              <a:buSzPts val="3300"/>
              <a:buFont typeface="Roboto Black"/>
              <a:buNone/>
            </a:pPr>
            <a:r>
              <a:t/>
            </a:r>
            <a:endParaRPr b="1" sz="3800">
              <a:solidFill>
                <a:schemeClr val="lt1"/>
              </a:solidFill>
              <a:latin typeface="Roboto"/>
              <a:ea typeface="Roboto"/>
              <a:cs typeface="Roboto"/>
              <a:sym typeface="Roboto"/>
            </a:endParaRPr>
          </a:p>
          <a:p>
            <a:pPr indent="0" lvl="0" marL="0" rtl="0" algn="ctr">
              <a:spcBef>
                <a:spcPts val="0"/>
              </a:spcBef>
              <a:spcAft>
                <a:spcPts val="0"/>
              </a:spcAft>
              <a:buClr>
                <a:srgbClr val="000000"/>
              </a:buClr>
              <a:buSzPts val="2500"/>
              <a:buFont typeface="Arial"/>
              <a:buNone/>
            </a:pPr>
            <a:r>
              <a:t/>
            </a:r>
            <a:endParaRPr b="1" sz="2000">
              <a:solidFill>
                <a:schemeClr val="lt1"/>
              </a:solidFill>
              <a:latin typeface="Roboto"/>
              <a:ea typeface="Roboto"/>
              <a:cs typeface="Roboto"/>
              <a:sym typeface="Roboto"/>
            </a:endParaRPr>
          </a:p>
        </p:txBody>
      </p:sp>
      <p:cxnSp>
        <p:nvCxnSpPr>
          <p:cNvPr id="117" name="Google Shape;117;p28"/>
          <p:cNvCxnSpPr/>
          <p:nvPr/>
        </p:nvCxnSpPr>
        <p:spPr>
          <a:xfrm flipH="1" rot="10800000">
            <a:off x="1328000" y="3727431"/>
            <a:ext cx="6328500" cy="9300"/>
          </a:xfrm>
          <a:prstGeom prst="straightConnector1">
            <a:avLst/>
          </a:prstGeom>
          <a:noFill/>
          <a:ln cap="flat" cmpd="sng" w="38100">
            <a:solidFill>
              <a:schemeClr val="lt1"/>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9"/>
          <p:cNvPicPr preferRelativeResize="0"/>
          <p:nvPr/>
        </p:nvPicPr>
        <p:blipFill rotWithShape="1">
          <a:blip r:embed="rId3">
            <a:alphaModFix/>
          </a:blip>
          <a:srcRect b="22712" l="0" r="4150" t="14442"/>
          <a:stretch/>
        </p:blipFill>
        <p:spPr>
          <a:xfrm>
            <a:off x="0" y="0"/>
            <a:ext cx="9144003" cy="4524027"/>
          </a:xfrm>
          <a:prstGeom prst="rect">
            <a:avLst/>
          </a:prstGeom>
          <a:noFill/>
          <a:ln>
            <a:noFill/>
          </a:ln>
        </p:spPr>
      </p:pic>
      <p:sp>
        <p:nvSpPr>
          <p:cNvPr id="123" name="Google Shape;123;p29"/>
          <p:cNvSpPr txBox="1"/>
          <p:nvPr/>
        </p:nvSpPr>
        <p:spPr>
          <a:xfrm>
            <a:off x="3685225" y="292350"/>
            <a:ext cx="1190700" cy="3573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200">
                <a:solidFill>
                  <a:srgbClr val="2297A7"/>
                </a:solidFill>
                <a:latin typeface="Proxima Nova"/>
                <a:ea typeface="Proxima Nova"/>
                <a:cs typeface="Proxima Nova"/>
                <a:sym typeface="Proxima Nova"/>
              </a:rPr>
              <a:t>25 Years Ago</a:t>
            </a:r>
            <a:endParaRPr b="1" sz="1200">
              <a:solidFill>
                <a:srgbClr val="2297A7"/>
              </a:solidFill>
              <a:latin typeface="Proxima Nova"/>
              <a:ea typeface="Proxima Nova"/>
              <a:cs typeface="Proxima Nova"/>
              <a:sym typeface="Proxima Nova"/>
            </a:endParaRPr>
          </a:p>
        </p:txBody>
      </p:sp>
      <p:sp>
        <p:nvSpPr>
          <p:cNvPr id="124" name="Google Shape;124;p29"/>
          <p:cNvSpPr txBox="1"/>
          <p:nvPr/>
        </p:nvSpPr>
        <p:spPr>
          <a:xfrm>
            <a:off x="382200" y="649650"/>
            <a:ext cx="1190700" cy="3573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200">
                <a:solidFill>
                  <a:srgbClr val="2297A7"/>
                </a:solidFill>
                <a:latin typeface="Proxima Nova"/>
                <a:ea typeface="Proxima Nova"/>
                <a:cs typeface="Proxima Nova"/>
                <a:sym typeface="Proxima Nova"/>
              </a:rPr>
              <a:t>1</a:t>
            </a:r>
            <a:r>
              <a:rPr b="1" lang="de" sz="1200">
                <a:solidFill>
                  <a:srgbClr val="2297A7"/>
                </a:solidFill>
                <a:latin typeface="Proxima Nova"/>
                <a:ea typeface="Proxima Nova"/>
                <a:cs typeface="Proxima Nova"/>
                <a:sym typeface="Proxima Nova"/>
              </a:rPr>
              <a:t> Year Ago</a:t>
            </a:r>
            <a:endParaRPr b="1" sz="1200">
              <a:solidFill>
                <a:srgbClr val="2297A7"/>
              </a:solidFill>
              <a:latin typeface="Proxima Nova"/>
              <a:ea typeface="Proxima Nova"/>
              <a:cs typeface="Proxima Nova"/>
              <a:sym typeface="Proxima Nova"/>
            </a:endParaRPr>
          </a:p>
        </p:txBody>
      </p:sp>
      <p:sp>
        <p:nvSpPr>
          <p:cNvPr id="125" name="Google Shape;125;p29"/>
          <p:cNvSpPr txBox="1"/>
          <p:nvPr/>
        </p:nvSpPr>
        <p:spPr>
          <a:xfrm>
            <a:off x="5276550" y="2007550"/>
            <a:ext cx="1190700" cy="3573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200">
                <a:solidFill>
                  <a:srgbClr val="2297A7"/>
                </a:solidFill>
                <a:latin typeface="Proxima Nova"/>
                <a:ea typeface="Proxima Nova"/>
                <a:cs typeface="Proxima Nova"/>
                <a:sym typeface="Proxima Nova"/>
              </a:rPr>
              <a:t>1 Month Ago</a:t>
            </a:r>
            <a:endParaRPr b="1" sz="1200">
              <a:solidFill>
                <a:srgbClr val="2297A7"/>
              </a:solidFill>
              <a:latin typeface="Proxima Nova"/>
              <a:ea typeface="Proxima Nova"/>
              <a:cs typeface="Proxima Nova"/>
              <a:sym typeface="Proxima Nova"/>
            </a:endParaRPr>
          </a:p>
        </p:txBody>
      </p:sp>
      <p:sp>
        <p:nvSpPr>
          <p:cNvPr id="126" name="Google Shape;126;p29"/>
          <p:cNvSpPr txBox="1"/>
          <p:nvPr/>
        </p:nvSpPr>
        <p:spPr>
          <a:xfrm>
            <a:off x="3789725" y="2242730"/>
            <a:ext cx="1190700" cy="3573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200">
                <a:solidFill>
                  <a:srgbClr val="2297A7"/>
                </a:solidFill>
                <a:latin typeface="Proxima Nova"/>
                <a:ea typeface="Proxima Nova"/>
                <a:cs typeface="Proxima Nova"/>
                <a:sym typeface="Proxima Nova"/>
              </a:rPr>
              <a:t>TODAY!</a:t>
            </a:r>
            <a:endParaRPr b="1" sz="1200">
              <a:solidFill>
                <a:srgbClr val="2297A7"/>
              </a:solidFill>
              <a:latin typeface="Proxima Nova"/>
              <a:ea typeface="Proxima Nova"/>
              <a:cs typeface="Proxima Nova"/>
              <a:sym typeface="Proxima Nova"/>
            </a:endParaRPr>
          </a:p>
        </p:txBody>
      </p:sp>
      <p:sp>
        <p:nvSpPr>
          <p:cNvPr id="127" name="Google Shape;127;p29"/>
          <p:cNvSpPr txBox="1"/>
          <p:nvPr/>
        </p:nvSpPr>
        <p:spPr>
          <a:xfrm>
            <a:off x="7704800" y="2689789"/>
            <a:ext cx="1190700" cy="357300"/>
          </a:xfrm>
          <a:prstGeom prst="rect">
            <a:avLst/>
          </a:prstGeom>
          <a:solidFill>
            <a:schemeClr val="lt2"/>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de" sz="1200">
                <a:solidFill>
                  <a:srgbClr val="2297A7"/>
                </a:solidFill>
                <a:latin typeface="Proxima Nova"/>
                <a:ea typeface="Proxima Nova"/>
                <a:cs typeface="Proxima Nova"/>
                <a:sym typeface="Proxima Nova"/>
              </a:rPr>
              <a:t>Later this year</a:t>
            </a:r>
            <a:endParaRPr b="1" sz="1200">
              <a:solidFill>
                <a:srgbClr val="2297A7"/>
              </a:solidFill>
              <a:latin typeface="Proxima Nova"/>
              <a:ea typeface="Proxima Nova"/>
              <a:cs typeface="Proxima Nova"/>
              <a:sym typeface="Proxima Nova"/>
            </a:endParaRPr>
          </a:p>
        </p:txBody>
      </p:sp>
      <p:sp>
        <p:nvSpPr>
          <p:cNvPr id="128" name="Google Shape;128;p29"/>
          <p:cNvSpPr/>
          <p:nvPr/>
        </p:nvSpPr>
        <p:spPr>
          <a:xfrm rot="2875851">
            <a:off x="1157816" y="993630"/>
            <a:ext cx="452221" cy="189897"/>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29" name="Google Shape;129;p29"/>
          <p:cNvSpPr/>
          <p:nvPr/>
        </p:nvSpPr>
        <p:spPr>
          <a:xfrm rot="7744525">
            <a:off x="5266634" y="2359542"/>
            <a:ext cx="452135" cy="189804"/>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0" name="Google Shape;130;p29"/>
          <p:cNvSpPr/>
          <p:nvPr/>
        </p:nvSpPr>
        <p:spPr>
          <a:xfrm rot="7953150">
            <a:off x="7365973" y="2938380"/>
            <a:ext cx="452041" cy="189817"/>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1" name="Google Shape;131;p29"/>
          <p:cNvSpPr/>
          <p:nvPr/>
        </p:nvSpPr>
        <p:spPr>
          <a:xfrm rot="2698387">
            <a:off x="4823429" y="2480621"/>
            <a:ext cx="452053" cy="190070"/>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2" name="Google Shape;132;p29"/>
          <p:cNvSpPr/>
          <p:nvPr/>
        </p:nvSpPr>
        <p:spPr>
          <a:xfrm rot="7744525">
            <a:off x="3971483" y="684618"/>
            <a:ext cx="452135" cy="216463"/>
          </a:xfrm>
          <a:prstGeom prst="rightArrow">
            <a:avLst>
              <a:gd fmla="val 50000" name="adj1"/>
              <a:gd fmla="val 50000" name="adj2"/>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roxima Nova"/>
              <a:ea typeface="Proxima Nova"/>
              <a:cs typeface="Proxima Nova"/>
              <a:sym typeface="Proxima Nova"/>
            </a:endParaRPr>
          </a:p>
        </p:txBody>
      </p:sp>
      <p:sp>
        <p:nvSpPr>
          <p:cNvPr id="133" name="Google Shape;133;p29"/>
          <p:cNvSpPr txBox="1"/>
          <p:nvPr/>
        </p:nvSpPr>
        <p:spPr>
          <a:xfrm>
            <a:off x="5412900" y="4722125"/>
            <a:ext cx="31767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lang="de" sz="1000">
                <a:solidFill>
                  <a:srgbClr val="FFFFFF"/>
                </a:solidFill>
                <a:latin typeface="Roboto"/>
                <a:ea typeface="Roboto"/>
                <a:cs typeface="Roboto"/>
                <a:sym typeface="Roboto"/>
              </a:rPr>
              <a:t>Near Sawtooth Wilderness Area | </a:t>
            </a:r>
            <a:r>
              <a:rPr i="1" lang="de" sz="1000">
                <a:solidFill>
                  <a:srgbClr val="FFFFFF"/>
                </a:solidFill>
                <a:latin typeface="Roboto"/>
                <a:ea typeface="Roboto"/>
                <a:cs typeface="Roboto"/>
                <a:sym typeface="Roboto"/>
              </a:rPr>
              <a:t>Idaho</a:t>
            </a:r>
            <a:endParaRPr b="0" i="1" sz="1000" u="none" cap="none" strike="noStrike">
              <a:solidFill>
                <a:srgbClr val="FFFFFF"/>
              </a:solidFill>
              <a:latin typeface="Roboto"/>
              <a:ea typeface="Roboto"/>
              <a:cs typeface="Roboto"/>
              <a:sym typeface="Roboto"/>
            </a:endParaRPr>
          </a:p>
        </p:txBody>
      </p:sp>
      <p:pic>
        <p:nvPicPr>
          <p:cNvPr id="134" name="Google Shape;134;p29"/>
          <p:cNvPicPr preferRelativeResize="0"/>
          <p:nvPr/>
        </p:nvPicPr>
        <p:blipFill rotWithShape="1">
          <a:blip r:embed="rId4">
            <a:alphaModFix/>
          </a:blip>
          <a:srcRect b="0" l="0" r="0" t="0"/>
          <a:stretch/>
        </p:blipFill>
        <p:spPr>
          <a:xfrm>
            <a:off x="8524899" y="4783350"/>
            <a:ext cx="264625" cy="202625"/>
          </a:xfrm>
          <a:prstGeom prst="rect">
            <a:avLst/>
          </a:prstGeom>
          <a:noFill/>
          <a:ln>
            <a:noFill/>
          </a:ln>
          <a:effectLst>
            <a:reflection blurRad="0" dir="5400000" dist="38100" endA="0" endPos="30000" fadeDir="5400012" kx="0" rotWithShape="0" algn="bl" stPos="0" sy="-100000" ky="0"/>
          </a:effectLst>
        </p:spPr>
      </p:pic>
      <p:sp>
        <p:nvSpPr>
          <p:cNvPr id="135" name="Google Shape;135;p29"/>
          <p:cNvSpPr txBox="1"/>
          <p:nvPr/>
        </p:nvSpPr>
        <p:spPr>
          <a:xfrm>
            <a:off x="0" y="0"/>
            <a:ext cx="9066300" cy="754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de" sz="3700">
                <a:solidFill>
                  <a:schemeClr val="lt1"/>
                </a:solidFill>
                <a:latin typeface="Roboto"/>
                <a:ea typeface="Roboto"/>
                <a:cs typeface="Roboto"/>
                <a:sym typeface="Roboto"/>
              </a:rPr>
              <a:t>WHERE ARE WE? </a:t>
            </a:r>
            <a:endParaRPr sz="19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30"/>
          <p:cNvSpPr txBox="1"/>
          <p:nvPr>
            <p:ph type="title"/>
          </p:nvPr>
        </p:nvSpPr>
        <p:spPr>
          <a:xfrm>
            <a:off x="0" y="80200"/>
            <a:ext cx="9144000" cy="994200"/>
          </a:xfrm>
          <a:prstGeom prst="rect">
            <a:avLst/>
          </a:prstGeom>
          <a:solidFill>
            <a:schemeClr val="accent5"/>
          </a:solidFill>
        </p:spPr>
        <p:txBody>
          <a:bodyPr anchorCtr="0" anchor="ctr" bIns="34275" lIns="68575" spcFirstLastPara="1" rIns="68575" wrap="square" tIns="34275">
            <a:normAutofit/>
          </a:bodyPr>
          <a:lstStyle/>
          <a:p>
            <a:pPr indent="0" lvl="0" marL="0" rtl="0" algn="l">
              <a:spcBef>
                <a:spcPts val="0"/>
              </a:spcBef>
              <a:spcAft>
                <a:spcPts val="0"/>
              </a:spcAft>
              <a:buNone/>
            </a:pPr>
            <a:r>
              <a:rPr b="1" lang="de">
                <a:solidFill>
                  <a:schemeClr val="lt1"/>
                </a:solidFill>
                <a:latin typeface="Roboto"/>
                <a:ea typeface="Roboto"/>
                <a:cs typeface="Roboto"/>
                <a:sym typeface="Roboto"/>
              </a:rPr>
              <a:t>NCLS VISION THEMES</a:t>
            </a:r>
            <a:r>
              <a:rPr b="1" lang="de">
                <a:solidFill>
                  <a:schemeClr val="lt1"/>
                </a:solidFill>
                <a:latin typeface="Roboto"/>
                <a:ea typeface="Roboto"/>
                <a:cs typeface="Roboto"/>
                <a:sym typeface="Roboto"/>
              </a:rPr>
              <a:t> </a:t>
            </a:r>
            <a:endParaRPr b="1">
              <a:solidFill>
                <a:schemeClr val="lt1"/>
              </a:solidFill>
              <a:latin typeface="Roboto"/>
              <a:ea typeface="Roboto"/>
              <a:cs typeface="Roboto"/>
              <a:sym typeface="Roboto"/>
            </a:endParaRPr>
          </a:p>
          <a:p>
            <a:pPr indent="0" lvl="0" marL="0" rtl="0" algn="l">
              <a:spcBef>
                <a:spcPts val="0"/>
              </a:spcBef>
              <a:spcAft>
                <a:spcPts val="0"/>
              </a:spcAft>
              <a:buNone/>
            </a:pPr>
            <a:r>
              <a:rPr lang="de" sz="1900">
                <a:solidFill>
                  <a:schemeClr val="lt1"/>
                </a:solidFill>
                <a:latin typeface="Roboto Light"/>
                <a:ea typeface="Roboto Light"/>
                <a:cs typeface="Roboto Light"/>
                <a:sym typeface="Roboto Light"/>
              </a:rPr>
              <a:t>from the July 2025 NCLS Visioning Session</a:t>
            </a:r>
            <a:endParaRPr sz="1900">
              <a:solidFill>
                <a:schemeClr val="lt1"/>
              </a:solidFill>
              <a:latin typeface="Roboto Light"/>
              <a:ea typeface="Roboto Light"/>
              <a:cs typeface="Roboto Light"/>
              <a:sym typeface="Roboto Light"/>
            </a:endParaRPr>
          </a:p>
        </p:txBody>
      </p:sp>
      <p:sp>
        <p:nvSpPr>
          <p:cNvPr id="141" name="Google Shape;141;p30"/>
          <p:cNvSpPr txBox="1"/>
          <p:nvPr>
            <p:ph idx="1" type="body"/>
          </p:nvPr>
        </p:nvSpPr>
        <p:spPr>
          <a:xfrm>
            <a:off x="0" y="1363527"/>
            <a:ext cx="7886700" cy="2764500"/>
          </a:xfrm>
          <a:prstGeom prst="rect">
            <a:avLst/>
          </a:prstGeom>
        </p:spPr>
        <p:txBody>
          <a:bodyPr anchorCtr="0" anchor="t" bIns="34275" lIns="68575" spcFirstLastPara="1" rIns="68575" wrap="square" tIns="34275">
            <a:noAutofit/>
          </a:bodyPr>
          <a:lstStyle/>
          <a:p>
            <a:pPr indent="-323850" lvl="0" marL="457200" rtl="0" algn="l">
              <a:lnSpc>
                <a:spcPct val="150000"/>
              </a:lnSpc>
              <a:spcBef>
                <a:spcPts val="1000"/>
              </a:spcBef>
              <a:spcAft>
                <a:spcPts val="0"/>
              </a:spcAft>
              <a:buClr>
                <a:srgbClr val="605E52"/>
              </a:buClr>
              <a:buSzPts val="1500"/>
              <a:buChar char="●"/>
            </a:pPr>
            <a:r>
              <a:rPr b="1" lang="de" sz="1900">
                <a:solidFill>
                  <a:srgbClr val="605E52"/>
                </a:solidFill>
                <a:latin typeface="Roboto"/>
                <a:ea typeface="Roboto"/>
                <a:cs typeface="Roboto"/>
                <a:sym typeface="Roboto"/>
              </a:rPr>
              <a:t>Community Engagement &amp; the FGN</a:t>
            </a:r>
            <a:endParaRPr b="1" i="1" sz="1900">
              <a:solidFill>
                <a:srgbClr val="605E52"/>
              </a:solidFill>
              <a:latin typeface="Roboto"/>
              <a:ea typeface="Roboto"/>
              <a:cs typeface="Roboto"/>
              <a:sym typeface="Roboto"/>
            </a:endParaRPr>
          </a:p>
          <a:p>
            <a:pPr indent="-323850" lvl="0" marL="457200" rtl="0" algn="l">
              <a:lnSpc>
                <a:spcPct val="150000"/>
              </a:lnSpc>
              <a:spcBef>
                <a:spcPts val="1000"/>
              </a:spcBef>
              <a:spcAft>
                <a:spcPts val="0"/>
              </a:spcAft>
              <a:buClr>
                <a:srgbClr val="605E52"/>
              </a:buClr>
              <a:buSzPts val="1500"/>
              <a:buChar char="●"/>
            </a:pPr>
            <a:r>
              <a:rPr b="1" lang="de" sz="1900">
                <a:solidFill>
                  <a:srgbClr val="605E52"/>
                </a:solidFill>
                <a:latin typeface="Roboto"/>
                <a:ea typeface="Roboto"/>
                <a:cs typeface="Roboto"/>
                <a:sym typeface="Roboto"/>
              </a:rPr>
              <a:t>Permanence &amp; Permanent Protections </a:t>
            </a:r>
            <a:endParaRPr b="1" i="1" sz="1900">
              <a:solidFill>
                <a:srgbClr val="605E52"/>
              </a:solidFill>
              <a:latin typeface="Roboto"/>
              <a:ea typeface="Roboto"/>
              <a:cs typeface="Roboto"/>
              <a:sym typeface="Roboto"/>
            </a:endParaRPr>
          </a:p>
          <a:p>
            <a:pPr indent="-323850" lvl="0" marL="457200" rtl="0" algn="l">
              <a:lnSpc>
                <a:spcPct val="150000"/>
              </a:lnSpc>
              <a:spcBef>
                <a:spcPts val="1000"/>
              </a:spcBef>
              <a:spcAft>
                <a:spcPts val="0"/>
              </a:spcAft>
              <a:buClr>
                <a:srgbClr val="605E52"/>
              </a:buClr>
              <a:buSzPts val="1500"/>
              <a:buChar char="●"/>
            </a:pPr>
            <a:r>
              <a:rPr b="1" lang="de" sz="1900">
                <a:solidFill>
                  <a:srgbClr val="605E52"/>
                </a:solidFill>
                <a:latin typeface="Roboto"/>
                <a:ea typeface="Roboto"/>
                <a:cs typeface="Roboto"/>
                <a:sym typeface="Roboto"/>
              </a:rPr>
              <a:t>Tribal Collaboration &amp; Co-Management</a:t>
            </a:r>
            <a:endParaRPr b="1" i="1" sz="1900">
              <a:solidFill>
                <a:srgbClr val="605E52"/>
              </a:solidFill>
              <a:latin typeface="Roboto"/>
              <a:ea typeface="Roboto"/>
              <a:cs typeface="Roboto"/>
              <a:sym typeface="Roboto"/>
            </a:endParaRPr>
          </a:p>
          <a:p>
            <a:pPr indent="-323850" lvl="0" marL="457200" rtl="0" algn="l">
              <a:lnSpc>
                <a:spcPct val="150000"/>
              </a:lnSpc>
              <a:spcBef>
                <a:spcPts val="1000"/>
              </a:spcBef>
              <a:spcAft>
                <a:spcPts val="0"/>
              </a:spcAft>
              <a:buClr>
                <a:srgbClr val="605E52"/>
              </a:buClr>
              <a:buSzPts val="1500"/>
              <a:buChar char="●"/>
            </a:pPr>
            <a:r>
              <a:rPr b="1" lang="de" sz="1900">
                <a:solidFill>
                  <a:srgbClr val="605E52"/>
                </a:solidFill>
                <a:latin typeface="Roboto"/>
                <a:ea typeface="Roboto"/>
                <a:cs typeface="Roboto"/>
                <a:sym typeface="Roboto"/>
              </a:rPr>
              <a:t>Expanding the Tent / Diversifying the Coalition </a:t>
            </a:r>
            <a:endParaRPr b="1" i="1" sz="1900">
              <a:solidFill>
                <a:srgbClr val="605E52"/>
              </a:solidFill>
              <a:latin typeface="Roboto"/>
              <a:ea typeface="Roboto"/>
              <a:cs typeface="Roboto"/>
              <a:sym typeface="Roboto"/>
            </a:endParaRPr>
          </a:p>
          <a:p>
            <a:pPr indent="-323850" lvl="0" marL="457200" rtl="0" algn="l">
              <a:lnSpc>
                <a:spcPct val="150000"/>
              </a:lnSpc>
              <a:spcBef>
                <a:spcPts val="1000"/>
              </a:spcBef>
              <a:spcAft>
                <a:spcPts val="0"/>
              </a:spcAft>
              <a:buClr>
                <a:schemeClr val="dk1"/>
              </a:buClr>
              <a:buSzPts val="1500"/>
              <a:buChar char="●"/>
            </a:pPr>
            <a:r>
              <a:rPr b="1" lang="de" sz="1900">
                <a:solidFill>
                  <a:srgbClr val="605E52"/>
                </a:solidFill>
                <a:latin typeface="Roboto"/>
                <a:ea typeface="Roboto"/>
                <a:cs typeface="Roboto"/>
                <a:sym typeface="Roboto"/>
              </a:rPr>
              <a:t>Agency Capacity &amp; Structural Challenges</a:t>
            </a:r>
            <a:r>
              <a:rPr b="1" lang="de" sz="1900">
                <a:solidFill>
                  <a:schemeClr val="dk1"/>
                </a:solidFill>
                <a:latin typeface="Roboto"/>
                <a:ea typeface="Roboto"/>
                <a:cs typeface="Roboto"/>
                <a:sym typeface="Roboto"/>
              </a:rPr>
              <a:t> </a:t>
            </a:r>
            <a:endParaRPr b="1" sz="1900">
              <a:latin typeface="Roboto"/>
              <a:ea typeface="Roboto"/>
              <a:cs typeface="Roboto"/>
              <a:sym typeface="Roboto"/>
            </a:endParaRPr>
          </a:p>
        </p:txBody>
      </p:sp>
      <p:pic>
        <p:nvPicPr>
          <p:cNvPr id="142" name="Google Shape;142;p30"/>
          <p:cNvPicPr preferRelativeResize="0"/>
          <p:nvPr/>
        </p:nvPicPr>
        <p:blipFill rotWithShape="1">
          <a:blip r:embed="rId3">
            <a:alphaModFix/>
          </a:blip>
          <a:srcRect b="40310" l="44334" r="44425" t="40005"/>
          <a:stretch/>
        </p:blipFill>
        <p:spPr>
          <a:xfrm>
            <a:off x="5989773" y="1194426"/>
            <a:ext cx="3013202" cy="31026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31"/>
          <p:cNvSpPr txBox="1"/>
          <p:nvPr>
            <p:ph type="title"/>
          </p:nvPr>
        </p:nvSpPr>
        <p:spPr>
          <a:xfrm>
            <a:off x="100750" y="1074400"/>
            <a:ext cx="5843100" cy="34035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b="1" lang="de" sz="2000">
                <a:solidFill>
                  <a:srgbClr val="2297A7"/>
                </a:solidFill>
                <a:latin typeface="Roboto"/>
                <a:ea typeface="Roboto"/>
                <a:cs typeface="Roboto"/>
                <a:sym typeface="Roboto"/>
              </a:rPr>
              <a:t>For each of the five topic areas…</a:t>
            </a:r>
            <a:endParaRPr b="1" sz="2000">
              <a:solidFill>
                <a:srgbClr val="2297A7"/>
              </a:solidFill>
              <a:latin typeface="Roboto"/>
              <a:ea typeface="Roboto"/>
              <a:cs typeface="Roboto"/>
              <a:sym typeface="Roboto"/>
            </a:endParaRPr>
          </a:p>
          <a:p>
            <a:pPr indent="-320040" lvl="0" marL="457200" rtl="0" algn="l">
              <a:lnSpc>
                <a:spcPct val="115000"/>
              </a:lnSpc>
              <a:spcBef>
                <a:spcPts val="0"/>
              </a:spcBef>
              <a:spcAft>
                <a:spcPts val="0"/>
              </a:spcAft>
              <a:buClr>
                <a:srgbClr val="605E52"/>
              </a:buClr>
              <a:buSzPct val="100000"/>
              <a:buFont typeface="Roboto"/>
              <a:buAutoNum type="arabicPeriod"/>
            </a:pPr>
            <a:r>
              <a:rPr b="1" lang="de" sz="1600">
                <a:solidFill>
                  <a:srgbClr val="605E52"/>
                </a:solidFill>
                <a:latin typeface="Roboto"/>
                <a:ea typeface="Roboto"/>
                <a:cs typeface="Roboto"/>
                <a:sym typeface="Roboto"/>
              </a:rPr>
              <a:t>What challenges are you facing</a:t>
            </a:r>
            <a:r>
              <a:rPr lang="de" sz="1600">
                <a:solidFill>
                  <a:srgbClr val="605E52"/>
                </a:solidFill>
                <a:latin typeface="Roboto"/>
                <a:ea typeface="Roboto"/>
                <a:cs typeface="Roboto"/>
                <a:sym typeface="Roboto"/>
              </a:rPr>
              <a:t> that you hope future policies and/or elected officials will address?</a:t>
            </a:r>
            <a:br>
              <a:rPr lang="de" sz="1600">
                <a:solidFill>
                  <a:srgbClr val="605E52"/>
                </a:solidFill>
                <a:latin typeface="Roboto"/>
                <a:ea typeface="Roboto"/>
                <a:cs typeface="Roboto"/>
                <a:sym typeface="Roboto"/>
              </a:rPr>
            </a:br>
            <a:endParaRPr sz="1600">
              <a:solidFill>
                <a:srgbClr val="605E52"/>
              </a:solidFill>
              <a:latin typeface="Roboto"/>
              <a:ea typeface="Roboto"/>
              <a:cs typeface="Roboto"/>
              <a:sym typeface="Roboto"/>
            </a:endParaRPr>
          </a:p>
          <a:p>
            <a:pPr indent="-320040" lvl="0" marL="457200" rtl="0" algn="l">
              <a:lnSpc>
                <a:spcPct val="115000"/>
              </a:lnSpc>
              <a:spcBef>
                <a:spcPts val="0"/>
              </a:spcBef>
              <a:spcAft>
                <a:spcPts val="0"/>
              </a:spcAft>
              <a:buClr>
                <a:srgbClr val="605E52"/>
              </a:buClr>
              <a:buSzPct val="100000"/>
              <a:buFont typeface="Roboto"/>
              <a:buAutoNum type="arabicPeriod"/>
            </a:pPr>
            <a:r>
              <a:rPr b="1" lang="de" sz="1600">
                <a:solidFill>
                  <a:srgbClr val="605E52"/>
                </a:solidFill>
                <a:latin typeface="Roboto"/>
                <a:ea typeface="Roboto"/>
                <a:cs typeface="Roboto"/>
                <a:sym typeface="Roboto"/>
              </a:rPr>
              <a:t>What federal levers are essential </a:t>
            </a:r>
            <a:r>
              <a:rPr lang="de" sz="1600">
                <a:solidFill>
                  <a:srgbClr val="605E52"/>
                </a:solidFill>
                <a:latin typeface="Roboto"/>
                <a:ea typeface="Roboto"/>
                <a:cs typeface="Roboto"/>
                <a:sym typeface="Roboto"/>
              </a:rPr>
              <a:t>(e.g., legislation, appropriations, executive action, agency direction) to advancing this portion of the National Conservation Lands vision in the next 2 to 6 years?</a:t>
            </a:r>
            <a:br>
              <a:rPr lang="de" sz="1600">
                <a:solidFill>
                  <a:srgbClr val="605E52"/>
                </a:solidFill>
                <a:latin typeface="Roboto"/>
                <a:ea typeface="Roboto"/>
                <a:cs typeface="Roboto"/>
                <a:sym typeface="Roboto"/>
              </a:rPr>
            </a:br>
            <a:endParaRPr sz="1600">
              <a:solidFill>
                <a:srgbClr val="605E52"/>
              </a:solidFill>
              <a:latin typeface="Roboto"/>
              <a:ea typeface="Roboto"/>
              <a:cs typeface="Roboto"/>
              <a:sym typeface="Roboto"/>
            </a:endParaRPr>
          </a:p>
          <a:p>
            <a:pPr indent="-320040" lvl="0" marL="457200" rtl="0" algn="l">
              <a:lnSpc>
                <a:spcPct val="115000"/>
              </a:lnSpc>
              <a:spcBef>
                <a:spcPts val="0"/>
              </a:spcBef>
              <a:spcAft>
                <a:spcPts val="0"/>
              </a:spcAft>
              <a:buClr>
                <a:srgbClr val="605E52"/>
              </a:buClr>
              <a:buSzPct val="100000"/>
              <a:buFont typeface="Roboto"/>
              <a:buAutoNum type="arabicPeriod"/>
            </a:pPr>
            <a:r>
              <a:rPr lang="de" sz="1600">
                <a:solidFill>
                  <a:srgbClr val="605E52"/>
                </a:solidFill>
                <a:latin typeface="Roboto"/>
                <a:ea typeface="Roboto"/>
                <a:cs typeface="Roboto"/>
                <a:sym typeface="Roboto"/>
              </a:rPr>
              <a:t>What would a </a:t>
            </a:r>
            <a:r>
              <a:rPr b="1" lang="de" sz="1600">
                <a:solidFill>
                  <a:srgbClr val="605E52"/>
                </a:solidFill>
                <a:latin typeface="Roboto"/>
                <a:ea typeface="Roboto"/>
                <a:cs typeface="Roboto"/>
                <a:sym typeface="Roboto"/>
              </a:rPr>
              <a:t>candidate need to believe, understand, or commit to</a:t>
            </a:r>
            <a:r>
              <a:rPr lang="de" sz="1600">
                <a:solidFill>
                  <a:srgbClr val="605E52"/>
                </a:solidFill>
                <a:latin typeface="Roboto"/>
                <a:ea typeface="Roboto"/>
                <a:cs typeface="Roboto"/>
                <a:sym typeface="Roboto"/>
              </a:rPr>
              <a:t> in order to be a genuine champion on this particular issue? If a candidate wins their race in 2028, what are our best hopes for them to act on during their first term? </a:t>
            </a:r>
            <a:endParaRPr b="1" sz="2100">
              <a:solidFill>
                <a:srgbClr val="605E52"/>
              </a:solidFill>
              <a:latin typeface="Roboto"/>
              <a:ea typeface="Roboto"/>
              <a:cs typeface="Roboto"/>
              <a:sym typeface="Roboto"/>
            </a:endParaRPr>
          </a:p>
        </p:txBody>
      </p:sp>
      <p:sp>
        <p:nvSpPr>
          <p:cNvPr id="148" name="Google Shape;148;p31"/>
          <p:cNvSpPr txBox="1"/>
          <p:nvPr>
            <p:ph type="title"/>
          </p:nvPr>
        </p:nvSpPr>
        <p:spPr>
          <a:xfrm>
            <a:off x="0" y="80200"/>
            <a:ext cx="9144000" cy="994200"/>
          </a:xfrm>
          <a:prstGeom prst="rect">
            <a:avLst/>
          </a:prstGeom>
          <a:solidFill>
            <a:schemeClr val="accent5"/>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de" sz="3300">
                <a:solidFill>
                  <a:schemeClr val="lt1"/>
                </a:solidFill>
                <a:latin typeface="Roboto"/>
                <a:ea typeface="Roboto"/>
                <a:cs typeface="Roboto"/>
                <a:sym typeface="Roboto"/>
              </a:rPr>
              <a:t>GUIDING QUESTIONS</a:t>
            </a:r>
            <a:endParaRPr b="1" sz="3300">
              <a:solidFill>
                <a:schemeClr val="lt1"/>
              </a:solidFill>
              <a:latin typeface="Roboto"/>
              <a:ea typeface="Roboto"/>
              <a:cs typeface="Roboto"/>
              <a:sym typeface="Roboto"/>
            </a:endParaRPr>
          </a:p>
          <a:p>
            <a:pPr indent="0" lvl="0" marL="0" rtl="0" algn="l">
              <a:spcBef>
                <a:spcPts val="0"/>
              </a:spcBef>
              <a:spcAft>
                <a:spcPts val="0"/>
              </a:spcAft>
              <a:buNone/>
            </a:pPr>
            <a:r>
              <a:rPr lang="de" sz="2650">
                <a:solidFill>
                  <a:schemeClr val="lt1"/>
                </a:solidFill>
                <a:latin typeface="Roboto Light"/>
                <a:ea typeface="Roboto Light"/>
                <a:cs typeface="Roboto Light"/>
                <a:sym typeface="Roboto Light"/>
              </a:rPr>
              <a:t>to structure your conversations</a:t>
            </a:r>
            <a:endParaRPr sz="2650">
              <a:solidFill>
                <a:schemeClr val="lt1"/>
              </a:solidFill>
              <a:latin typeface="Roboto Light"/>
              <a:ea typeface="Roboto Light"/>
              <a:cs typeface="Roboto Light"/>
              <a:sym typeface="Roboto Light"/>
            </a:endParaRPr>
          </a:p>
        </p:txBody>
      </p:sp>
      <p:pic>
        <p:nvPicPr>
          <p:cNvPr id="149" name="Google Shape;149;p31"/>
          <p:cNvPicPr preferRelativeResize="0"/>
          <p:nvPr/>
        </p:nvPicPr>
        <p:blipFill rotWithShape="1">
          <a:blip r:embed="rId3">
            <a:alphaModFix/>
          </a:blip>
          <a:srcRect b="40310" l="44334" r="44425" t="40005"/>
          <a:stretch/>
        </p:blipFill>
        <p:spPr>
          <a:xfrm>
            <a:off x="5989773" y="1194426"/>
            <a:ext cx="3013202" cy="31026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32"/>
          <p:cNvSpPr txBox="1"/>
          <p:nvPr>
            <p:ph type="title"/>
          </p:nvPr>
        </p:nvSpPr>
        <p:spPr>
          <a:xfrm>
            <a:off x="0" y="1074400"/>
            <a:ext cx="8798700" cy="3450300"/>
          </a:xfrm>
          <a:prstGeom prst="rect">
            <a:avLst/>
          </a:prstGeom>
        </p:spPr>
        <p:txBody>
          <a:bodyPr anchorCtr="0" anchor="ctr" bIns="91425" lIns="91425" spcFirstLastPara="1" rIns="91425" wrap="square" tIns="91425">
            <a:normAutofit fontScale="90000"/>
          </a:bodyPr>
          <a:lstStyle/>
          <a:p>
            <a:pPr indent="0" lvl="0" marL="457200" rtl="0" algn="l">
              <a:spcBef>
                <a:spcPts val="0"/>
              </a:spcBef>
              <a:spcAft>
                <a:spcPts val="0"/>
              </a:spcAft>
              <a:buNone/>
            </a:pPr>
            <a:r>
              <a:t/>
            </a:r>
            <a:endParaRPr b="1" sz="3000">
              <a:solidFill>
                <a:srgbClr val="2297A7"/>
              </a:solidFill>
              <a:latin typeface="Roboto"/>
              <a:ea typeface="Roboto"/>
              <a:cs typeface="Roboto"/>
              <a:sym typeface="Roboto"/>
            </a:endParaRPr>
          </a:p>
          <a:p>
            <a:pPr indent="-400050" lvl="0" marL="457200" rtl="0" algn="l">
              <a:lnSpc>
                <a:spcPct val="150000"/>
              </a:lnSpc>
              <a:spcBef>
                <a:spcPts val="0"/>
              </a:spcBef>
              <a:spcAft>
                <a:spcPts val="0"/>
              </a:spcAft>
              <a:buSzPct val="100000"/>
              <a:buChar char="●"/>
            </a:pPr>
            <a:r>
              <a:rPr b="1" lang="de" sz="3000">
                <a:solidFill>
                  <a:srgbClr val="2297A7"/>
                </a:solidFill>
                <a:latin typeface="Roboto"/>
                <a:ea typeface="Roboto"/>
                <a:cs typeface="Roboto"/>
                <a:sym typeface="Roboto"/>
              </a:rPr>
              <a:t>THREE</a:t>
            </a:r>
            <a:r>
              <a:rPr lang="de" sz="3000">
                <a:solidFill>
                  <a:srgbClr val="6C6962"/>
                </a:solidFill>
                <a:latin typeface="Roboto Light"/>
                <a:ea typeface="Roboto Light"/>
                <a:cs typeface="Roboto Light"/>
                <a:sym typeface="Roboto Light"/>
              </a:rPr>
              <a:t> guiding questions </a:t>
            </a:r>
            <a:endParaRPr sz="3000">
              <a:solidFill>
                <a:srgbClr val="6C6962"/>
              </a:solidFill>
              <a:latin typeface="Roboto Light"/>
              <a:ea typeface="Roboto Light"/>
              <a:cs typeface="Roboto Light"/>
              <a:sym typeface="Roboto Light"/>
            </a:endParaRPr>
          </a:p>
          <a:p>
            <a:pPr indent="-400050" lvl="0" marL="457200" rtl="0" algn="l">
              <a:lnSpc>
                <a:spcPct val="150000"/>
              </a:lnSpc>
              <a:spcBef>
                <a:spcPts val="0"/>
              </a:spcBef>
              <a:spcAft>
                <a:spcPts val="0"/>
              </a:spcAft>
              <a:buSzPct val="100000"/>
              <a:buChar char="●"/>
            </a:pPr>
            <a:r>
              <a:rPr b="1" lang="de" sz="3000">
                <a:solidFill>
                  <a:srgbClr val="2297A7"/>
                </a:solidFill>
                <a:latin typeface="Roboto"/>
                <a:ea typeface="Roboto"/>
                <a:cs typeface="Roboto"/>
                <a:sym typeface="Roboto"/>
              </a:rPr>
              <a:t>FIVE</a:t>
            </a:r>
            <a:r>
              <a:rPr lang="de" sz="3000">
                <a:solidFill>
                  <a:srgbClr val="6C6962"/>
                </a:solidFill>
                <a:latin typeface="Roboto Light"/>
                <a:ea typeface="Roboto Light"/>
                <a:cs typeface="Roboto Light"/>
                <a:sym typeface="Roboto Light"/>
              </a:rPr>
              <a:t> vision themes</a:t>
            </a:r>
            <a:endParaRPr sz="3000">
              <a:solidFill>
                <a:srgbClr val="6C6962"/>
              </a:solidFill>
              <a:latin typeface="Roboto Light"/>
              <a:ea typeface="Roboto Light"/>
              <a:cs typeface="Roboto Light"/>
              <a:sym typeface="Roboto Light"/>
            </a:endParaRPr>
          </a:p>
          <a:p>
            <a:pPr indent="-400050" lvl="0" marL="457200" rtl="0" algn="l">
              <a:lnSpc>
                <a:spcPct val="150000"/>
              </a:lnSpc>
              <a:spcBef>
                <a:spcPts val="0"/>
              </a:spcBef>
              <a:spcAft>
                <a:spcPts val="0"/>
              </a:spcAft>
              <a:buSzPct val="100000"/>
              <a:buChar char="●"/>
            </a:pPr>
            <a:r>
              <a:rPr b="1" lang="de" sz="3000">
                <a:solidFill>
                  <a:srgbClr val="2297A7"/>
                </a:solidFill>
                <a:latin typeface="Roboto"/>
                <a:ea typeface="Roboto"/>
                <a:cs typeface="Roboto"/>
                <a:sym typeface="Roboto"/>
              </a:rPr>
              <a:t>TEN</a:t>
            </a:r>
            <a:r>
              <a:rPr lang="de" sz="3000">
                <a:solidFill>
                  <a:srgbClr val="6C6962"/>
                </a:solidFill>
                <a:latin typeface="Roboto Light"/>
                <a:ea typeface="Roboto Light"/>
                <a:cs typeface="Roboto Light"/>
                <a:sym typeface="Roboto Light"/>
              </a:rPr>
              <a:t> (or so) of your friends and peers</a:t>
            </a:r>
            <a:endParaRPr sz="3000">
              <a:solidFill>
                <a:srgbClr val="6C6962"/>
              </a:solidFill>
              <a:latin typeface="Roboto Light"/>
              <a:ea typeface="Roboto Light"/>
              <a:cs typeface="Roboto Light"/>
              <a:sym typeface="Roboto Light"/>
            </a:endParaRPr>
          </a:p>
          <a:p>
            <a:pPr indent="-400050" lvl="0" marL="457200" rtl="0" algn="l">
              <a:lnSpc>
                <a:spcPct val="150000"/>
              </a:lnSpc>
              <a:spcBef>
                <a:spcPts val="0"/>
              </a:spcBef>
              <a:spcAft>
                <a:spcPts val="0"/>
              </a:spcAft>
              <a:buSzPct val="100000"/>
              <a:buChar char="●"/>
            </a:pPr>
            <a:r>
              <a:rPr b="1" lang="de" sz="3000">
                <a:solidFill>
                  <a:srgbClr val="2297A7"/>
                </a:solidFill>
                <a:latin typeface="Roboto"/>
                <a:ea typeface="Roboto"/>
                <a:cs typeface="Roboto"/>
                <a:sym typeface="Roboto"/>
              </a:rPr>
              <a:t>FIFTEEN </a:t>
            </a:r>
            <a:r>
              <a:rPr lang="de" sz="3000">
                <a:solidFill>
                  <a:srgbClr val="6C6962"/>
                </a:solidFill>
                <a:latin typeface="Roboto Light"/>
                <a:ea typeface="Roboto Light"/>
                <a:cs typeface="Roboto Light"/>
                <a:sym typeface="Roboto Light"/>
              </a:rPr>
              <a:t>minutes at each theme</a:t>
            </a:r>
            <a:br>
              <a:rPr lang="de" sz="3000">
                <a:solidFill>
                  <a:srgbClr val="6C6962"/>
                </a:solidFill>
                <a:latin typeface="Roboto Light"/>
                <a:ea typeface="Roboto Light"/>
                <a:cs typeface="Roboto Light"/>
                <a:sym typeface="Roboto Light"/>
              </a:rPr>
            </a:br>
            <a:endParaRPr sz="4200">
              <a:solidFill>
                <a:srgbClr val="6C6962"/>
              </a:solidFill>
              <a:latin typeface="Roboto Light"/>
              <a:ea typeface="Roboto Light"/>
              <a:cs typeface="Roboto Light"/>
              <a:sym typeface="Roboto Light"/>
            </a:endParaRPr>
          </a:p>
        </p:txBody>
      </p:sp>
      <p:sp>
        <p:nvSpPr>
          <p:cNvPr id="155" name="Google Shape;155;p32"/>
          <p:cNvSpPr txBox="1"/>
          <p:nvPr>
            <p:ph type="title"/>
          </p:nvPr>
        </p:nvSpPr>
        <p:spPr>
          <a:xfrm>
            <a:off x="0" y="80200"/>
            <a:ext cx="9144000" cy="994200"/>
          </a:xfrm>
          <a:prstGeom prst="rect">
            <a:avLst/>
          </a:prstGeom>
          <a:solidFill>
            <a:schemeClr val="accent5"/>
          </a:solidFill>
        </p:spPr>
        <p:txBody>
          <a:bodyPr anchorCtr="0" anchor="ctr" bIns="91425" lIns="91425" spcFirstLastPara="1" rIns="91425" wrap="square" tIns="91425">
            <a:noAutofit/>
          </a:bodyPr>
          <a:lstStyle/>
          <a:p>
            <a:pPr indent="0" lvl="0" marL="0" rtl="0" algn="l">
              <a:spcBef>
                <a:spcPts val="0"/>
              </a:spcBef>
              <a:spcAft>
                <a:spcPts val="0"/>
              </a:spcAft>
              <a:buNone/>
            </a:pPr>
            <a:r>
              <a:rPr b="1" lang="de" sz="3000">
                <a:solidFill>
                  <a:schemeClr val="lt1"/>
                </a:solidFill>
                <a:latin typeface="Roboto"/>
                <a:ea typeface="Roboto"/>
                <a:cs typeface="Roboto"/>
                <a:sym typeface="Roboto"/>
              </a:rPr>
              <a:t>VISIONING SESSION STRUCTURE</a:t>
            </a:r>
            <a:endParaRPr sz="3000">
              <a:solidFill>
                <a:schemeClr val="lt1"/>
              </a:solidFill>
              <a:latin typeface="Roboto Light"/>
              <a:ea typeface="Roboto Light"/>
              <a:cs typeface="Roboto Light"/>
              <a:sym typeface="Roboto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33"/>
          <p:cNvSpPr txBox="1"/>
          <p:nvPr>
            <p:ph type="title"/>
          </p:nvPr>
        </p:nvSpPr>
        <p:spPr>
          <a:xfrm>
            <a:off x="100750" y="1074400"/>
            <a:ext cx="5843100" cy="3403500"/>
          </a:xfrm>
          <a:prstGeom prst="rect">
            <a:avLst/>
          </a:prstGeom>
        </p:spPr>
        <p:txBody>
          <a:bodyPr anchorCtr="0" anchor="ctr" bIns="91425" lIns="91425" spcFirstLastPara="1" rIns="91425" wrap="square" tIns="91425">
            <a:normAutofit fontScale="90000"/>
          </a:bodyPr>
          <a:lstStyle/>
          <a:p>
            <a:pPr indent="0" lvl="0" marL="0" rtl="0" algn="l">
              <a:lnSpc>
                <a:spcPct val="115000"/>
              </a:lnSpc>
              <a:spcBef>
                <a:spcPts val="0"/>
              </a:spcBef>
              <a:spcAft>
                <a:spcPts val="0"/>
              </a:spcAft>
              <a:buNone/>
            </a:pPr>
            <a:r>
              <a:rPr b="1" lang="de" sz="2000">
                <a:solidFill>
                  <a:srgbClr val="2297A7"/>
                </a:solidFill>
                <a:latin typeface="Roboto"/>
                <a:ea typeface="Roboto"/>
                <a:cs typeface="Roboto"/>
                <a:sym typeface="Roboto"/>
              </a:rPr>
              <a:t>For each of the five topic areas…</a:t>
            </a:r>
            <a:endParaRPr b="1" sz="2000">
              <a:solidFill>
                <a:srgbClr val="2297A7"/>
              </a:solidFill>
              <a:latin typeface="Roboto"/>
              <a:ea typeface="Roboto"/>
              <a:cs typeface="Roboto"/>
              <a:sym typeface="Roboto"/>
            </a:endParaRPr>
          </a:p>
          <a:p>
            <a:pPr indent="-320040" lvl="0" marL="457200" rtl="0" algn="l">
              <a:lnSpc>
                <a:spcPct val="115000"/>
              </a:lnSpc>
              <a:spcBef>
                <a:spcPts val="0"/>
              </a:spcBef>
              <a:spcAft>
                <a:spcPts val="0"/>
              </a:spcAft>
              <a:buClr>
                <a:srgbClr val="605E52"/>
              </a:buClr>
              <a:buSzPct val="100000"/>
              <a:buFont typeface="Roboto"/>
              <a:buAutoNum type="arabicPeriod"/>
            </a:pPr>
            <a:r>
              <a:rPr b="1" lang="de" sz="1600">
                <a:solidFill>
                  <a:srgbClr val="605E52"/>
                </a:solidFill>
                <a:latin typeface="Roboto"/>
                <a:ea typeface="Roboto"/>
                <a:cs typeface="Roboto"/>
                <a:sym typeface="Roboto"/>
              </a:rPr>
              <a:t>What challenges are you facing</a:t>
            </a:r>
            <a:r>
              <a:rPr lang="de" sz="1600">
                <a:solidFill>
                  <a:srgbClr val="605E52"/>
                </a:solidFill>
                <a:latin typeface="Roboto"/>
                <a:ea typeface="Roboto"/>
                <a:cs typeface="Roboto"/>
                <a:sym typeface="Roboto"/>
              </a:rPr>
              <a:t> that you hope future policies and/or elected officials will address?</a:t>
            </a:r>
            <a:br>
              <a:rPr lang="de" sz="1600">
                <a:solidFill>
                  <a:srgbClr val="605E52"/>
                </a:solidFill>
                <a:latin typeface="Roboto"/>
                <a:ea typeface="Roboto"/>
                <a:cs typeface="Roboto"/>
                <a:sym typeface="Roboto"/>
              </a:rPr>
            </a:br>
            <a:endParaRPr sz="1600">
              <a:solidFill>
                <a:srgbClr val="605E52"/>
              </a:solidFill>
              <a:latin typeface="Roboto"/>
              <a:ea typeface="Roboto"/>
              <a:cs typeface="Roboto"/>
              <a:sym typeface="Roboto"/>
            </a:endParaRPr>
          </a:p>
          <a:p>
            <a:pPr indent="-320040" lvl="0" marL="457200" rtl="0" algn="l">
              <a:lnSpc>
                <a:spcPct val="115000"/>
              </a:lnSpc>
              <a:spcBef>
                <a:spcPts val="0"/>
              </a:spcBef>
              <a:spcAft>
                <a:spcPts val="0"/>
              </a:spcAft>
              <a:buClr>
                <a:srgbClr val="605E52"/>
              </a:buClr>
              <a:buSzPct val="100000"/>
              <a:buFont typeface="Roboto"/>
              <a:buAutoNum type="arabicPeriod"/>
            </a:pPr>
            <a:r>
              <a:rPr b="1" lang="de" sz="1600">
                <a:solidFill>
                  <a:srgbClr val="605E52"/>
                </a:solidFill>
                <a:latin typeface="Roboto"/>
                <a:ea typeface="Roboto"/>
                <a:cs typeface="Roboto"/>
                <a:sym typeface="Roboto"/>
              </a:rPr>
              <a:t>What federal levers are essential </a:t>
            </a:r>
            <a:r>
              <a:rPr lang="de" sz="1600">
                <a:solidFill>
                  <a:srgbClr val="605E52"/>
                </a:solidFill>
                <a:latin typeface="Roboto"/>
                <a:ea typeface="Roboto"/>
                <a:cs typeface="Roboto"/>
                <a:sym typeface="Roboto"/>
              </a:rPr>
              <a:t>(e.g., legislation, appropriations, executive action, agency direction) </a:t>
            </a:r>
            <a:r>
              <a:rPr lang="de" sz="1600">
                <a:solidFill>
                  <a:srgbClr val="605E52"/>
                </a:solidFill>
                <a:latin typeface="Roboto"/>
                <a:ea typeface="Roboto"/>
                <a:cs typeface="Roboto"/>
                <a:sym typeface="Roboto"/>
              </a:rPr>
              <a:t>to advancing this portion of the National Conservation Lands vision in the next 2 to 6 years?</a:t>
            </a:r>
            <a:br>
              <a:rPr lang="de" sz="1600">
                <a:solidFill>
                  <a:srgbClr val="605E52"/>
                </a:solidFill>
                <a:latin typeface="Roboto"/>
                <a:ea typeface="Roboto"/>
                <a:cs typeface="Roboto"/>
                <a:sym typeface="Roboto"/>
              </a:rPr>
            </a:br>
            <a:endParaRPr sz="1600">
              <a:solidFill>
                <a:srgbClr val="605E52"/>
              </a:solidFill>
              <a:latin typeface="Roboto"/>
              <a:ea typeface="Roboto"/>
              <a:cs typeface="Roboto"/>
              <a:sym typeface="Roboto"/>
            </a:endParaRPr>
          </a:p>
          <a:p>
            <a:pPr indent="-320040" lvl="0" marL="457200" rtl="0" algn="l">
              <a:lnSpc>
                <a:spcPct val="115000"/>
              </a:lnSpc>
              <a:spcBef>
                <a:spcPts val="0"/>
              </a:spcBef>
              <a:spcAft>
                <a:spcPts val="0"/>
              </a:spcAft>
              <a:buClr>
                <a:srgbClr val="605E52"/>
              </a:buClr>
              <a:buSzPct val="100000"/>
              <a:buFont typeface="Roboto"/>
              <a:buAutoNum type="arabicPeriod"/>
            </a:pPr>
            <a:r>
              <a:rPr lang="de" sz="1600">
                <a:solidFill>
                  <a:srgbClr val="605E52"/>
                </a:solidFill>
                <a:latin typeface="Roboto"/>
                <a:ea typeface="Roboto"/>
                <a:cs typeface="Roboto"/>
                <a:sym typeface="Roboto"/>
              </a:rPr>
              <a:t>What would a </a:t>
            </a:r>
            <a:r>
              <a:rPr b="1" lang="de" sz="1600">
                <a:solidFill>
                  <a:srgbClr val="605E52"/>
                </a:solidFill>
                <a:latin typeface="Roboto"/>
                <a:ea typeface="Roboto"/>
                <a:cs typeface="Roboto"/>
                <a:sym typeface="Roboto"/>
              </a:rPr>
              <a:t>candidate need to believe, understand, or commit to</a:t>
            </a:r>
            <a:r>
              <a:rPr lang="de" sz="1600">
                <a:solidFill>
                  <a:srgbClr val="605E52"/>
                </a:solidFill>
                <a:latin typeface="Roboto"/>
                <a:ea typeface="Roboto"/>
                <a:cs typeface="Roboto"/>
                <a:sym typeface="Roboto"/>
              </a:rPr>
              <a:t> in order to be a genuine champion on this particular issue? If a candidate wins their race in 2028, what are our best hopes for them to act on during their first term? </a:t>
            </a:r>
            <a:endParaRPr b="1" sz="2100">
              <a:solidFill>
                <a:srgbClr val="605E52"/>
              </a:solidFill>
              <a:latin typeface="Roboto"/>
              <a:ea typeface="Roboto"/>
              <a:cs typeface="Roboto"/>
              <a:sym typeface="Roboto"/>
            </a:endParaRPr>
          </a:p>
        </p:txBody>
      </p:sp>
      <p:sp>
        <p:nvSpPr>
          <p:cNvPr id="161" name="Google Shape;161;p33"/>
          <p:cNvSpPr txBox="1"/>
          <p:nvPr>
            <p:ph type="title"/>
          </p:nvPr>
        </p:nvSpPr>
        <p:spPr>
          <a:xfrm>
            <a:off x="0" y="80200"/>
            <a:ext cx="9144000" cy="994200"/>
          </a:xfrm>
          <a:prstGeom prst="rect">
            <a:avLst/>
          </a:prstGeom>
          <a:solidFill>
            <a:schemeClr val="accent5"/>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de" sz="3300">
                <a:solidFill>
                  <a:schemeClr val="lt1"/>
                </a:solidFill>
                <a:latin typeface="Roboto"/>
                <a:ea typeface="Roboto"/>
                <a:cs typeface="Roboto"/>
                <a:sym typeface="Roboto"/>
              </a:rPr>
              <a:t>GUIDING QUESTIONS</a:t>
            </a:r>
            <a:endParaRPr b="1" sz="3300">
              <a:solidFill>
                <a:schemeClr val="lt1"/>
              </a:solidFill>
              <a:latin typeface="Roboto"/>
              <a:ea typeface="Roboto"/>
              <a:cs typeface="Roboto"/>
              <a:sym typeface="Roboto"/>
            </a:endParaRPr>
          </a:p>
          <a:p>
            <a:pPr indent="0" lvl="0" marL="0" rtl="0" algn="l">
              <a:spcBef>
                <a:spcPts val="0"/>
              </a:spcBef>
              <a:spcAft>
                <a:spcPts val="0"/>
              </a:spcAft>
              <a:buNone/>
            </a:pPr>
            <a:r>
              <a:rPr lang="de" sz="2650">
                <a:solidFill>
                  <a:schemeClr val="lt1"/>
                </a:solidFill>
                <a:latin typeface="Roboto Light"/>
                <a:ea typeface="Roboto Light"/>
                <a:cs typeface="Roboto Light"/>
                <a:sym typeface="Roboto Light"/>
              </a:rPr>
              <a:t>to structure your conversations</a:t>
            </a:r>
            <a:endParaRPr sz="2650">
              <a:solidFill>
                <a:schemeClr val="lt1"/>
              </a:solidFill>
              <a:latin typeface="Roboto Light"/>
              <a:ea typeface="Roboto Light"/>
              <a:cs typeface="Roboto Light"/>
              <a:sym typeface="Roboto Light"/>
            </a:endParaRPr>
          </a:p>
        </p:txBody>
      </p:sp>
      <p:pic>
        <p:nvPicPr>
          <p:cNvPr descr="Set a timer for 15 minutes. This 15 minute timer with alarm silently counts down to 00:00 and then alerts you with a gentle alarm sound.&#10;&#10;What Is the 15 Minute Timer?&#10;If you're looking for a timer to help you stay on track with your work, a 15 minute countdown is a great option. You can use it to break up your work time into manageable chunks, and it can also help you avoid getting bogged down with one task for too long.&#10;&#10;How to Set a 15 Minute Timer&#10;There are a few different ways to set a 15 minute timer. One option is to use an online timer or a mobile app. Another option is to set a timer on your phone’s built-in clock. Whichever method you choose, be sure to set the timer in a place where you can see it easily so that you don't lose track of time.&#10;&#10;Why Should You Use This 15 Minute Alarm?&#10;This timer is perfect for work or study sessions. It's also great for any activity where you want to be sure to take a break every 15 minutes, such as cooking, laundry, or working out.&#10;&#10;Online Timer - https://timer.onlinealarmkur.com/en/" id="162" name="Google Shape;162;p33" title="15 Minute Timer">
            <a:hlinkClick r:id="rId3"/>
          </p:cNvPr>
          <p:cNvPicPr preferRelativeResize="0"/>
          <p:nvPr/>
        </p:nvPicPr>
        <p:blipFill>
          <a:blip r:embed="rId4">
            <a:alphaModFix/>
          </a:blip>
          <a:stretch>
            <a:fillRect/>
          </a:stretch>
        </p:blipFill>
        <p:spPr>
          <a:xfrm>
            <a:off x="6335900" y="1849113"/>
            <a:ext cx="2569375" cy="1445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34"/>
          <p:cNvPicPr preferRelativeResize="0"/>
          <p:nvPr/>
        </p:nvPicPr>
        <p:blipFill rotWithShape="1">
          <a:blip r:embed="rId3">
            <a:alphaModFix amt="90000"/>
          </a:blip>
          <a:srcRect b="32437" l="0" r="0" t="0"/>
          <a:stretch/>
        </p:blipFill>
        <p:spPr>
          <a:xfrm>
            <a:off x="0" y="0"/>
            <a:ext cx="9143999" cy="4502074"/>
          </a:xfrm>
          <a:prstGeom prst="rect">
            <a:avLst/>
          </a:prstGeom>
          <a:noFill/>
          <a:ln>
            <a:noFill/>
          </a:ln>
        </p:spPr>
      </p:pic>
      <p:sp>
        <p:nvSpPr>
          <p:cNvPr id="168" name="Google Shape;168;p34"/>
          <p:cNvSpPr txBox="1"/>
          <p:nvPr/>
        </p:nvSpPr>
        <p:spPr>
          <a:xfrm>
            <a:off x="347700" y="1259300"/>
            <a:ext cx="8448600" cy="14940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de" sz="3900">
                <a:solidFill>
                  <a:schemeClr val="lt1"/>
                </a:solidFill>
                <a:latin typeface="Roboto"/>
                <a:ea typeface="Roboto"/>
                <a:cs typeface="Roboto"/>
                <a:sym typeface="Roboto"/>
              </a:rPr>
              <a:t>WHERE DO WE GO FROM HERE?</a:t>
            </a:r>
            <a:endParaRPr b="1" sz="3900">
              <a:solidFill>
                <a:schemeClr val="lt1"/>
              </a:solidFill>
              <a:latin typeface="Roboto"/>
              <a:ea typeface="Roboto"/>
              <a:cs typeface="Roboto"/>
              <a:sym typeface="Roboto"/>
            </a:endParaRPr>
          </a:p>
          <a:p>
            <a:pPr indent="0" lvl="0" marL="0" rtl="0" algn="l">
              <a:spcBef>
                <a:spcPts val="0"/>
              </a:spcBef>
              <a:spcAft>
                <a:spcPts val="0"/>
              </a:spcAft>
              <a:buNone/>
            </a:pPr>
            <a:r>
              <a:t/>
            </a:r>
            <a:endParaRPr sz="2600">
              <a:solidFill>
                <a:schemeClr val="lt1"/>
              </a:solidFill>
              <a:latin typeface="Roboto"/>
              <a:ea typeface="Roboto"/>
              <a:cs typeface="Roboto"/>
              <a:sym typeface="Roboto"/>
            </a:endParaRPr>
          </a:p>
          <a:p>
            <a:pPr indent="0" lvl="0" marL="0" rtl="0" algn="ctr">
              <a:lnSpc>
                <a:spcPct val="90000"/>
              </a:lnSpc>
              <a:spcBef>
                <a:spcPts val="0"/>
              </a:spcBef>
              <a:spcAft>
                <a:spcPts val="0"/>
              </a:spcAft>
              <a:buClr>
                <a:schemeClr val="lt1"/>
              </a:buClr>
              <a:buSzPts val="3300"/>
              <a:buFont typeface="Roboto Black"/>
              <a:buNone/>
            </a:pPr>
            <a:r>
              <a:t/>
            </a:r>
            <a:endParaRPr b="1" sz="3200">
              <a:solidFill>
                <a:schemeClr val="lt1"/>
              </a:solidFill>
              <a:latin typeface="Lato"/>
              <a:ea typeface="Lato"/>
              <a:cs typeface="Lato"/>
              <a:sym typeface="Lato"/>
            </a:endParaRPr>
          </a:p>
          <a:p>
            <a:pPr indent="0" lvl="0" marL="0" rtl="0" algn="ctr">
              <a:spcBef>
                <a:spcPts val="0"/>
              </a:spcBef>
              <a:spcAft>
                <a:spcPts val="0"/>
              </a:spcAft>
              <a:buClr>
                <a:srgbClr val="000000"/>
              </a:buClr>
              <a:buSzPts val="2500"/>
              <a:buFont typeface="Arial"/>
              <a:buNone/>
            </a:pPr>
            <a:r>
              <a:t/>
            </a:r>
            <a:endParaRPr b="1" sz="2000">
              <a:solidFill>
                <a:schemeClr val="lt1"/>
              </a:solidFill>
              <a:latin typeface="Roboto"/>
              <a:ea typeface="Roboto"/>
              <a:cs typeface="Roboto"/>
              <a:sym typeface="Roboto"/>
            </a:endParaRPr>
          </a:p>
        </p:txBody>
      </p:sp>
      <p:sp>
        <p:nvSpPr>
          <p:cNvPr id="169" name="Google Shape;169;p34"/>
          <p:cNvSpPr txBox="1"/>
          <p:nvPr/>
        </p:nvSpPr>
        <p:spPr>
          <a:xfrm>
            <a:off x="5412900" y="4722125"/>
            <a:ext cx="31767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lang="de" sz="1000">
                <a:solidFill>
                  <a:srgbClr val="FFFFFF"/>
                </a:solidFill>
                <a:latin typeface="Roboto"/>
                <a:ea typeface="Roboto"/>
                <a:cs typeface="Roboto"/>
                <a:sym typeface="Roboto"/>
              </a:rPr>
              <a:t>Sunlight Basin | </a:t>
            </a:r>
            <a:r>
              <a:rPr i="1" lang="de" sz="1000">
                <a:solidFill>
                  <a:srgbClr val="FFFFFF"/>
                </a:solidFill>
                <a:latin typeface="Roboto"/>
                <a:ea typeface="Roboto"/>
                <a:cs typeface="Roboto"/>
                <a:sym typeface="Roboto"/>
              </a:rPr>
              <a:t>Wyoming</a:t>
            </a:r>
            <a:endParaRPr b="0" i="1" sz="1000" u="none" cap="none" strike="noStrike">
              <a:solidFill>
                <a:srgbClr val="FFFFFF"/>
              </a:solidFill>
              <a:latin typeface="Roboto"/>
              <a:ea typeface="Roboto"/>
              <a:cs typeface="Roboto"/>
              <a:sym typeface="Roboto"/>
            </a:endParaRPr>
          </a:p>
        </p:txBody>
      </p:sp>
      <p:pic>
        <p:nvPicPr>
          <p:cNvPr id="170" name="Google Shape;170;p34"/>
          <p:cNvPicPr preferRelativeResize="0"/>
          <p:nvPr/>
        </p:nvPicPr>
        <p:blipFill rotWithShape="1">
          <a:blip r:embed="rId4">
            <a:alphaModFix/>
          </a:blip>
          <a:srcRect b="0" l="0" r="0" t="0"/>
          <a:stretch/>
        </p:blipFill>
        <p:spPr>
          <a:xfrm>
            <a:off x="8524899" y="4783350"/>
            <a:ext cx="264625" cy="202625"/>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5"/>
          <p:cNvSpPr txBox="1"/>
          <p:nvPr>
            <p:ph type="title"/>
          </p:nvPr>
        </p:nvSpPr>
        <p:spPr>
          <a:xfrm>
            <a:off x="0" y="80200"/>
            <a:ext cx="9144000" cy="994200"/>
          </a:xfrm>
          <a:prstGeom prst="rect">
            <a:avLst/>
          </a:prstGeom>
          <a:solidFill>
            <a:schemeClr val="accent5"/>
          </a:solidFill>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de" sz="3300">
                <a:solidFill>
                  <a:schemeClr val="lt1"/>
                </a:solidFill>
                <a:latin typeface="Roboto"/>
                <a:ea typeface="Roboto"/>
                <a:cs typeface="Roboto"/>
                <a:sym typeface="Roboto"/>
              </a:rPr>
              <a:t>SURVEY FOR ADDITIONAL RESPONSES</a:t>
            </a:r>
            <a:endParaRPr b="1" sz="3300">
              <a:solidFill>
                <a:schemeClr val="lt1"/>
              </a:solidFill>
              <a:latin typeface="Roboto"/>
              <a:ea typeface="Roboto"/>
              <a:cs typeface="Roboto"/>
              <a:sym typeface="Roboto"/>
            </a:endParaRPr>
          </a:p>
          <a:p>
            <a:pPr indent="0" lvl="0" marL="0" rtl="0" algn="l">
              <a:spcBef>
                <a:spcPts val="0"/>
              </a:spcBef>
              <a:spcAft>
                <a:spcPts val="0"/>
              </a:spcAft>
              <a:buNone/>
            </a:pPr>
            <a:r>
              <a:rPr lang="de" sz="2650">
                <a:solidFill>
                  <a:schemeClr val="lt1"/>
                </a:solidFill>
                <a:latin typeface="Roboto Light"/>
                <a:ea typeface="Roboto Light"/>
                <a:cs typeface="Roboto Light"/>
                <a:sym typeface="Roboto Light"/>
              </a:rPr>
              <a:t>to contribute to this conversation through June 5, 2026</a:t>
            </a:r>
            <a:endParaRPr sz="2650">
              <a:solidFill>
                <a:schemeClr val="lt1"/>
              </a:solidFill>
              <a:latin typeface="Roboto Light"/>
              <a:ea typeface="Roboto Light"/>
              <a:cs typeface="Roboto Light"/>
              <a:sym typeface="Roboto Light"/>
            </a:endParaRPr>
          </a:p>
        </p:txBody>
      </p:sp>
      <p:pic>
        <p:nvPicPr>
          <p:cNvPr id="176" name="Google Shape;176;p35"/>
          <p:cNvPicPr preferRelativeResize="0"/>
          <p:nvPr/>
        </p:nvPicPr>
        <p:blipFill rotWithShape="1">
          <a:blip r:embed="rId3">
            <a:alphaModFix/>
          </a:blip>
          <a:srcRect b="41108" l="45075" r="45208" t="40888"/>
          <a:stretch/>
        </p:blipFill>
        <p:spPr>
          <a:xfrm>
            <a:off x="2947713" y="1074400"/>
            <a:ext cx="3248573" cy="33858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36"/>
          <p:cNvPicPr preferRelativeResize="0"/>
          <p:nvPr/>
        </p:nvPicPr>
        <p:blipFill rotWithShape="1">
          <a:blip r:embed="rId3">
            <a:alphaModFix amt="96000"/>
          </a:blip>
          <a:srcRect b="17478" l="0" r="0" t="0"/>
          <a:stretch/>
        </p:blipFill>
        <p:spPr>
          <a:xfrm>
            <a:off x="0" y="-6700"/>
            <a:ext cx="9144003" cy="4520875"/>
          </a:xfrm>
          <a:prstGeom prst="rect">
            <a:avLst/>
          </a:prstGeom>
          <a:noFill/>
          <a:ln>
            <a:noFill/>
          </a:ln>
        </p:spPr>
      </p:pic>
      <p:sp>
        <p:nvSpPr>
          <p:cNvPr id="182" name="Google Shape;182;p36"/>
          <p:cNvSpPr txBox="1"/>
          <p:nvPr>
            <p:ph type="ctrTitle"/>
          </p:nvPr>
        </p:nvSpPr>
        <p:spPr>
          <a:xfrm>
            <a:off x="1143000" y="1294952"/>
            <a:ext cx="6858000" cy="12768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de" sz="7000">
                <a:solidFill>
                  <a:srgbClr val="FFFFFF"/>
                </a:solidFill>
                <a:latin typeface="Roboto SemiBold"/>
                <a:ea typeface="Roboto SemiBold"/>
                <a:cs typeface="Roboto SemiBold"/>
                <a:sym typeface="Roboto SemiBold"/>
              </a:rPr>
              <a:t>THANK YOU!</a:t>
            </a:r>
            <a:endParaRPr sz="7000">
              <a:solidFill>
                <a:srgbClr val="FFFFFF"/>
              </a:solidFill>
              <a:latin typeface="Roboto SemiBold"/>
              <a:ea typeface="Roboto SemiBold"/>
              <a:cs typeface="Roboto SemiBold"/>
              <a:sym typeface="Roboto SemiBold"/>
            </a:endParaRPr>
          </a:p>
        </p:txBody>
      </p:sp>
      <p:sp>
        <p:nvSpPr>
          <p:cNvPr id="183" name="Google Shape;183;p36"/>
          <p:cNvSpPr txBox="1"/>
          <p:nvPr/>
        </p:nvSpPr>
        <p:spPr>
          <a:xfrm>
            <a:off x="5412900" y="4722125"/>
            <a:ext cx="3176700" cy="3387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0" i="0" lang="de" sz="1000" u="none" cap="none" strike="noStrike">
                <a:solidFill>
                  <a:srgbClr val="FFFFFF"/>
                </a:solidFill>
                <a:latin typeface="Roboto"/>
                <a:ea typeface="Roboto"/>
                <a:cs typeface="Roboto"/>
                <a:sym typeface="Roboto"/>
              </a:rPr>
              <a:t>Professor Creek &amp; Mary Jane Canyon</a:t>
            </a:r>
            <a:r>
              <a:rPr lang="de" sz="1000">
                <a:solidFill>
                  <a:srgbClr val="FFFFFF"/>
                </a:solidFill>
                <a:latin typeface="Roboto"/>
                <a:ea typeface="Roboto"/>
                <a:cs typeface="Roboto"/>
                <a:sym typeface="Roboto"/>
              </a:rPr>
              <a:t> | </a:t>
            </a:r>
            <a:r>
              <a:rPr b="0" i="1" lang="de" sz="1000" u="none" cap="none" strike="noStrike">
                <a:solidFill>
                  <a:srgbClr val="FFFFFF"/>
                </a:solidFill>
                <a:latin typeface="Roboto"/>
                <a:ea typeface="Roboto"/>
                <a:cs typeface="Roboto"/>
                <a:sym typeface="Roboto"/>
              </a:rPr>
              <a:t>Utah</a:t>
            </a:r>
            <a:endParaRPr b="0" i="1" sz="1000" u="none" cap="none" strike="noStrike">
              <a:solidFill>
                <a:srgbClr val="FFFFFF"/>
              </a:solidFill>
              <a:latin typeface="Roboto"/>
              <a:ea typeface="Roboto"/>
              <a:cs typeface="Roboto"/>
              <a:sym typeface="Roboto"/>
            </a:endParaRPr>
          </a:p>
        </p:txBody>
      </p:sp>
      <p:pic>
        <p:nvPicPr>
          <p:cNvPr id="184" name="Google Shape;184;p36"/>
          <p:cNvPicPr preferRelativeResize="0"/>
          <p:nvPr/>
        </p:nvPicPr>
        <p:blipFill rotWithShape="1">
          <a:blip r:embed="rId4">
            <a:alphaModFix/>
          </a:blip>
          <a:srcRect b="0" l="0" r="0" t="0"/>
          <a:stretch/>
        </p:blipFill>
        <p:spPr>
          <a:xfrm>
            <a:off x="8524899" y="4783350"/>
            <a:ext cx="264625" cy="202625"/>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