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7" r:id="rId3"/>
    <p:sldMasterId id="2147483714" r:id="rId4"/>
  </p:sldMasterIdLst>
  <p:notesMasterIdLst>
    <p:notesMasterId r:id="rId19"/>
  </p:notesMasterIdLst>
  <p:sldIdLst>
    <p:sldId id="323" r:id="rId5"/>
    <p:sldId id="326" r:id="rId6"/>
    <p:sldId id="327" r:id="rId7"/>
    <p:sldId id="343" r:id="rId8"/>
    <p:sldId id="344" r:id="rId9"/>
    <p:sldId id="345" r:id="rId10"/>
    <p:sldId id="346" r:id="rId11"/>
    <p:sldId id="353" r:id="rId12"/>
    <p:sldId id="354" r:id="rId13"/>
    <p:sldId id="347" r:id="rId14"/>
    <p:sldId id="348" r:id="rId15"/>
    <p:sldId id="355" r:id="rId16"/>
    <p:sldId id="356" r:id="rId17"/>
    <p:sldId id="3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8A45BD-27DD-4F36-8FF3-FFA8AE2A74BA}" v="36" dt="2026-05-11T18:25:54.743"/>
    <p1510:client id="{F44E28ED-C3C2-30B0-760D-40FEC24EFEEC}" v="10" dt="2026-05-11T14:39:59.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7" d="100"/>
          <a:sy n="87" d="100"/>
        </p:scale>
        <p:origin x="40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6532E-F91B-47A9-A72A-19559674E076}"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73CB-9F98-4025-B9DB-7504CFFC76FF}" type="slidenum">
              <a:rPr lang="en-US" smtClean="0"/>
              <a:t>‹#›</a:t>
            </a:fld>
            <a:endParaRPr lang="en-US"/>
          </a:p>
        </p:txBody>
      </p:sp>
    </p:spTree>
    <p:extLst>
      <p:ext uri="{BB962C8B-B14F-4D97-AF65-F5344CB8AC3E}">
        <p14:creationId xmlns:p14="http://schemas.microsoft.com/office/powerpoint/2010/main" val="161138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77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F73CB-9F98-4025-B9DB-7504CFFC76FF}" type="slidenum">
              <a:rPr lang="en-US" smtClean="0"/>
              <a:t>10</a:t>
            </a:fld>
            <a:endParaRPr lang="en-US"/>
          </a:p>
        </p:txBody>
      </p:sp>
    </p:spTree>
    <p:extLst>
      <p:ext uri="{BB962C8B-B14F-4D97-AF65-F5344CB8AC3E}">
        <p14:creationId xmlns:p14="http://schemas.microsoft.com/office/powerpoint/2010/main" val="397779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BFD4-F1CF-6ADC-6055-9836B43A3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465DD-23EB-FD30-9A56-90B65D498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6E38A-83B5-7AFB-E44A-7BA85412F5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BE64BE-D9A9-C2F8-E833-2CF48AFCC6B5}"/>
              </a:ext>
            </a:extLst>
          </p:cNvPr>
          <p:cNvSpPr>
            <a:spLocks noGrp="1"/>
          </p:cNvSpPr>
          <p:nvPr>
            <p:ph type="sldNum" sz="quarter" idx="5"/>
          </p:nvPr>
        </p:nvSpPr>
        <p:spPr/>
        <p:txBody>
          <a:bodyPr/>
          <a:lstStyle/>
          <a:p>
            <a:fld id="{BCDF73CB-9F98-4025-B9DB-7504CFFC76FF}" type="slidenum">
              <a:rPr lang="en-US" smtClean="0"/>
              <a:t>11</a:t>
            </a:fld>
            <a:endParaRPr lang="en-US"/>
          </a:p>
        </p:txBody>
      </p:sp>
    </p:spTree>
    <p:extLst>
      <p:ext uri="{BB962C8B-B14F-4D97-AF65-F5344CB8AC3E}">
        <p14:creationId xmlns:p14="http://schemas.microsoft.com/office/powerpoint/2010/main" val="89623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61773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16723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672962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138251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12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2ACB8F-CE71-9E88-F29A-61E965784D54}"/>
              </a:ext>
            </a:extLst>
          </p:cNvPr>
          <p:cNvSpPr>
            <a:spLocks noGrp="1"/>
          </p:cNvSpPr>
          <p:nvPr>
            <p:ph type="dt" sz="half" idx="10"/>
          </p:nvPr>
        </p:nvSpPr>
        <p:spPr/>
        <p:txBody>
          <a:bodyPr/>
          <a:lstStyle/>
          <a:p>
            <a:fld id="{B03CA60E-2FA1-4063-8BB3-EF9A75C6211E}" type="datetimeFigureOut">
              <a:rPr lang="en-US" smtClean="0"/>
              <a:t>5/11/2026</a:t>
            </a:fld>
            <a:endParaRPr lang="en-US"/>
          </a:p>
        </p:txBody>
      </p:sp>
      <p:sp>
        <p:nvSpPr>
          <p:cNvPr id="3" name="Footer Placeholder 2">
            <a:extLst>
              <a:ext uri="{FF2B5EF4-FFF2-40B4-BE49-F238E27FC236}">
                <a16:creationId xmlns:a16="http://schemas.microsoft.com/office/drawing/2014/main" id="{99B46C28-5360-6FCF-058B-D944F0770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B975D9-424E-63DD-6DDA-92080F6A256B}"/>
              </a:ext>
            </a:extLst>
          </p:cNvPr>
          <p:cNvSpPr>
            <a:spLocks noGrp="1"/>
          </p:cNvSpPr>
          <p:nvPr>
            <p:ph type="sldNum" sz="quarter" idx="12"/>
          </p:nvPr>
        </p:nvSpPr>
        <p:spPr/>
        <p:txBody>
          <a:bodyPr/>
          <a:lstStyle/>
          <a:p>
            <a:fld id="{B5069A79-82B1-461F-8C7B-FA25DEBA565A}" type="slidenum">
              <a:rPr lang="en-US" smtClean="0"/>
              <a:t>‹#›</a:t>
            </a:fld>
            <a:endParaRPr lang="en-US"/>
          </a:p>
        </p:txBody>
      </p:sp>
    </p:spTree>
    <p:extLst>
      <p:ext uri="{BB962C8B-B14F-4D97-AF65-F5344CB8AC3E}">
        <p14:creationId xmlns:p14="http://schemas.microsoft.com/office/powerpoint/2010/main" val="3990461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2704D-AB46-4DD5-A028-F04B5CB1775A}"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1862104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252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1175726349"/>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2704D-AB46-4DD5-A028-F04B5CB1775A}"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2333910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2090366506"/>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20604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3046357513"/>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20XX</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3256541461"/>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2704D-AB46-4DD5-A028-F04B5CB1775A}" type="datetimeFigureOut">
              <a:rPr lang="en-US" smtClean="0"/>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a:p>
        </p:txBody>
      </p:sp>
      <p:cxnSp>
        <p:nvCxnSpPr>
          <p:cNvPr id="6" name="Straight Connector 5">
            <a:extLst>
              <a:ext uri="{FF2B5EF4-FFF2-40B4-BE49-F238E27FC236}">
                <a16:creationId xmlns:a16="http://schemas.microsoft.com/office/drawing/2014/main" id="{B97A87B6-115A-BB73-7F1F-370B9B6E69D3}"/>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811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2704D-AB46-4DD5-A028-F04B5CB1775A}" type="datetimeFigureOut">
              <a:rPr lang="en-US" smtClean="0"/>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DA9DAA-006C-4F4B-980E-E3DF019B24E2}" type="slidenum">
              <a:rPr lang="en-US" smtClean="0"/>
              <a:pPr/>
              <a:t>‹#›</a:t>
            </a:fld>
            <a:endParaRPr lang="en-US"/>
          </a:p>
        </p:txBody>
      </p:sp>
      <p:cxnSp>
        <p:nvCxnSpPr>
          <p:cNvPr id="5" name="Straight Connector 4">
            <a:extLst>
              <a:ext uri="{FF2B5EF4-FFF2-40B4-BE49-F238E27FC236}">
                <a16:creationId xmlns:a16="http://schemas.microsoft.com/office/drawing/2014/main" id="{7ABDDB45-8768-5539-7AAC-17DA11A25B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194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753913281"/>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2908022121"/>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956612771"/>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124732224"/>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pSp>
    </p:spTree>
    <p:extLst>
      <p:ext uri="{BB962C8B-B14F-4D97-AF65-F5344CB8AC3E}">
        <p14:creationId xmlns:p14="http://schemas.microsoft.com/office/powerpoint/2010/main" val="442243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3605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55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a:t>Click to add picture</a:t>
            </a:r>
          </a:p>
        </p:txBody>
      </p:sp>
    </p:spTree>
    <p:extLst>
      <p:ext uri="{BB962C8B-B14F-4D97-AF65-F5344CB8AC3E}">
        <p14:creationId xmlns:p14="http://schemas.microsoft.com/office/powerpoint/2010/main" val="2974243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a:t>Click to add text</a:t>
            </a:r>
          </a:p>
          <a:p>
            <a:pPr lvl="1"/>
            <a:r>
              <a:rPr lang="en-US"/>
              <a:t>Second level</a:t>
            </a:r>
          </a:p>
          <a:p>
            <a:pPr lvl="2"/>
            <a:r>
              <a:rPr lang="en-US"/>
              <a:t>Third level</a:t>
            </a:r>
          </a:p>
          <a:p>
            <a:pPr lvl="3"/>
            <a:r>
              <a:rPr lang="en-US"/>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122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15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a:t>Click to add text</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a:p>
        </p:txBody>
      </p:sp>
    </p:spTree>
    <p:extLst>
      <p:ext uri="{BB962C8B-B14F-4D97-AF65-F5344CB8AC3E}">
        <p14:creationId xmlns:p14="http://schemas.microsoft.com/office/powerpoint/2010/main" val="1297706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26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2681414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644559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53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3035230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29410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4269798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878784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414032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736953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264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355040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341333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1716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789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2ACB8F-CE71-9E88-F29A-61E965784D54}"/>
              </a:ext>
            </a:extLst>
          </p:cNvPr>
          <p:cNvSpPr>
            <a:spLocks noGrp="1"/>
          </p:cNvSpPr>
          <p:nvPr>
            <p:ph type="dt" sz="half" idx="10"/>
          </p:nvPr>
        </p:nvSpPr>
        <p:spPr/>
        <p:txBody>
          <a:bodyPr/>
          <a:lstStyle/>
          <a:p>
            <a:fld id="{B03CA60E-2FA1-4063-8BB3-EF9A75C6211E}" type="datetimeFigureOut">
              <a:rPr lang="en-US" smtClean="0"/>
              <a:t>5/11/2026</a:t>
            </a:fld>
            <a:endParaRPr lang="en-US"/>
          </a:p>
        </p:txBody>
      </p:sp>
      <p:sp>
        <p:nvSpPr>
          <p:cNvPr id="3" name="Footer Placeholder 2">
            <a:extLst>
              <a:ext uri="{FF2B5EF4-FFF2-40B4-BE49-F238E27FC236}">
                <a16:creationId xmlns:a16="http://schemas.microsoft.com/office/drawing/2014/main" id="{99B46C28-5360-6FCF-058B-D944F0770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B975D9-424E-63DD-6DDA-92080F6A256B}"/>
              </a:ext>
            </a:extLst>
          </p:cNvPr>
          <p:cNvSpPr>
            <a:spLocks noGrp="1"/>
          </p:cNvSpPr>
          <p:nvPr>
            <p:ph type="sldNum" sz="quarter" idx="12"/>
          </p:nvPr>
        </p:nvSpPr>
        <p:spPr/>
        <p:txBody>
          <a:bodyPr/>
          <a:lstStyle/>
          <a:p>
            <a:fld id="{B5069A79-82B1-461F-8C7B-FA25DEBA565A}" type="slidenum">
              <a:rPr lang="en-US" smtClean="0"/>
              <a:t>‹#›</a:t>
            </a:fld>
            <a:endParaRPr lang="en-US"/>
          </a:p>
        </p:txBody>
      </p:sp>
    </p:spTree>
    <p:extLst>
      <p:ext uri="{BB962C8B-B14F-4D97-AF65-F5344CB8AC3E}">
        <p14:creationId xmlns:p14="http://schemas.microsoft.com/office/powerpoint/2010/main" val="2909268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2704D-AB46-4DD5-A028-F04B5CB1775A}" type="datetimeFigureOut">
              <a:rPr lang="en-US" smtClean="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A9DAA-006C-4F4B-980E-E3DF019B24E2}" type="slidenum">
              <a:rPr lang="en-US" smtClean="0"/>
              <a:pPr/>
              <a:t>‹#›</a:t>
            </a:fld>
            <a:endParaRPr lang="en-US"/>
          </a:p>
        </p:txBody>
      </p:sp>
    </p:spTree>
    <p:extLst>
      <p:ext uri="{BB962C8B-B14F-4D97-AF65-F5344CB8AC3E}">
        <p14:creationId xmlns:p14="http://schemas.microsoft.com/office/powerpoint/2010/main" val="3574668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747776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803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1971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47F38-B617-4D2F-AE0A-013F0C4D2C57}" type="datetimeFigureOut">
              <a:rPr lang="en-US" dirty="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a:p>
        </p:txBody>
      </p:sp>
    </p:spTree>
    <p:extLst>
      <p:ext uri="{BB962C8B-B14F-4D97-AF65-F5344CB8AC3E}">
        <p14:creationId xmlns:p14="http://schemas.microsoft.com/office/powerpoint/2010/main" val="24677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8985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779697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2052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86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850774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922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8647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36884693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41541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3328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1967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8137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1096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88852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567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179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6234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38875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42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4.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3.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2637675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20XX</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DA9DAA-006C-4F4B-980E-E3DF019B24E2}" type="slidenum">
              <a:rPr lang="en-US" smtClean="0"/>
              <a:pPr/>
              <a:t>‹#›</a:t>
            </a:fld>
            <a:endParaRPr lang="en-US"/>
          </a:p>
        </p:txBody>
      </p:sp>
    </p:spTree>
    <p:extLst>
      <p:ext uri="{BB962C8B-B14F-4D97-AF65-F5344CB8AC3E}">
        <p14:creationId xmlns:p14="http://schemas.microsoft.com/office/powerpoint/2010/main" val="14667620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23922746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5/11/2026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61096140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mailto:Nada@tplalliance.org" TargetMode="External"/><Relationship Id="rId2" Type="http://schemas.openxmlformats.org/officeDocument/2006/relationships/image" Target="../media/image27.png"/><Relationship Id="rId1" Type="http://schemas.openxmlformats.org/officeDocument/2006/relationships/slideLayout" Target="../slideLayouts/slideLayout52.xml"/><Relationship Id="rId4" Type="http://schemas.openxmlformats.org/officeDocument/2006/relationships/hyperlink" Target="mailto:Natalie@tplalianc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4025-112A-E2E4-2F2E-19BC16036495}"/>
              </a:ext>
            </a:extLst>
          </p:cNvPr>
          <p:cNvSpPr>
            <a:spLocks noGrp="1"/>
          </p:cNvSpPr>
          <p:nvPr>
            <p:ph type="title"/>
          </p:nvPr>
        </p:nvSpPr>
        <p:spPr>
          <a:xfrm>
            <a:off x="1317615" y="690511"/>
            <a:ext cx="7228508" cy="5253089"/>
          </a:xfrm>
        </p:spPr>
        <p:txBody>
          <a:bodyPr>
            <a:normAutofit fontScale="90000"/>
          </a:bodyPr>
          <a:lstStyle/>
          <a:p>
            <a:r>
              <a:rPr lang="en-US" sz="5300" dirty="0">
                <a:solidFill>
                  <a:prstClr val="white"/>
                </a:solidFill>
              </a:rPr>
              <a:t>Ignoring the Noise: Leveraging Legal Mandates to Protect and Grow Conservation Uses on Public Lands</a:t>
            </a:r>
            <a:br>
              <a:rPr lang="en-US" sz="5300" dirty="0">
                <a:solidFill>
                  <a:prstClr val="white"/>
                </a:solidFill>
              </a:rPr>
            </a:br>
            <a:br>
              <a:rPr lang="en-US" dirty="0">
                <a:solidFill>
                  <a:prstClr val="white"/>
                </a:solidFill>
              </a:rPr>
            </a:br>
            <a:r>
              <a:rPr lang="en-US" sz="3600" dirty="0">
                <a:solidFill>
                  <a:prstClr val="white"/>
                </a:solidFill>
              </a:rPr>
              <a:t>Nada Wolff Culver</a:t>
            </a:r>
            <a:br>
              <a:rPr lang="en-US" sz="3600" dirty="0">
                <a:solidFill>
                  <a:prstClr val="white"/>
                </a:solidFill>
              </a:rPr>
            </a:br>
            <a:r>
              <a:rPr lang="en-US" sz="3600" dirty="0">
                <a:solidFill>
                  <a:prstClr val="white"/>
                </a:solidFill>
              </a:rPr>
              <a:t>Natalie Landreth</a:t>
            </a:r>
            <a:endParaRPr lang="en-US" sz="3600" dirty="0"/>
          </a:p>
        </p:txBody>
      </p:sp>
      <p:pic>
        <p:nvPicPr>
          <p:cNvPr id="4" name="Picture 3">
            <a:extLst>
              <a:ext uri="{FF2B5EF4-FFF2-40B4-BE49-F238E27FC236}">
                <a16:creationId xmlns:a16="http://schemas.microsoft.com/office/drawing/2014/main" id="{34E5E345-52C4-613C-DD99-94043F3785E4}"/>
              </a:ext>
            </a:extLst>
          </p:cNvPr>
          <p:cNvPicPr>
            <a:picLocks noChangeAspect="1"/>
          </p:cNvPicPr>
          <p:nvPr/>
        </p:nvPicPr>
        <p:blipFill>
          <a:blip r:embed="rId2"/>
          <a:stretch>
            <a:fillRect/>
          </a:stretch>
        </p:blipFill>
        <p:spPr>
          <a:xfrm>
            <a:off x="8077596" y="2002508"/>
            <a:ext cx="4389500" cy="4389500"/>
          </a:xfrm>
          <a:prstGeom prst="rect">
            <a:avLst/>
          </a:prstGeom>
        </p:spPr>
      </p:pic>
    </p:spTree>
    <p:extLst>
      <p:ext uri="{BB962C8B-B14F-4D97-AF65-F5344CB8AC3E}">
        <p14:creationId xmlns:p14="http://schemas.microsoft.com/office/powerpoint/2010/main" val="2120142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1B52-26DE-BFE6-FD0E-271F37154220}"/>
              </a:ext>
            </a:extLst>
          </p:cNvPr>
          <p:cNvSpPr>
            <a:spLocks noGrp="1"/>
          </p:cNvSpPr>
          <p:nvPr>
            <p:ph type="title"/>
          </p:nvPr>
        </p:nvSpPr>
        <p:spPr>
          <a:xfrm>
            <a:off x="1468814" y="175846"/>
            <a:ext cx="9808773" cy="1178169"/>
          </a:xfrm>
        </p:spPr>
        <p:txBody>
          <a:bodyPr anchor="ctr">
            <a:normAutofit/>
          </a:bodyPr>
          <a:lstStyle/>
          <a:p>
            <a:r>
              <a:rPr lang="en-US" b="1" dirty="0"/>
              <a:t>Pushing back</a:t>
            </a:r>
          </a:p>
        </p:txBody>
      </p:sp>
      <p:sp>
        <p:nvSpPr>
          <p:cNvPr id="3" name="Content Placeholder 2">
            <a:extLst>
              <a:ext uri="{FF2B5EF4-FFF2-40B4-BE49-F238E27FC236}">
                <a16:creationId xmlns:a16="http://schemas.microsoft.com/office/drawing/2014/main" id="{EB39A0CD-D45E-2EFB-2269-304DBD0A754F}"/>
              </a:ext>
            </a:extLst>
          </p:cNvPr>
          <p:cNvSpPr>
            <a:spLocks noGrp="1"/>
          </p:cNvSpPr>
          <p:nvPr>
            <p:ph sz="quarter" idx="10"/>
          </p:nvPr>
        </p:nvSpPr>
        <p:spPr>
          <a:xfrm>
            <a:off x="1001506" y="1354015"/>
            <a:ext cx="8661239" cy="5134708"/>
          </a:xfrm>
        </p:spPr>
        <p:txBody>
          <a:bodyPr vert="horz" lIns="0" tIns="45720" rIns="91440" bIns="45720" rtlCol="0" anchor="t">
            <a:normAutofit/>
          </a:bodyPr>
          <a:lstStyle/>
          <a:p>
            <a:pPr marL="0" indent="0">
              <a:lnSpc>
                <a:spcPct val="90000"/>
              </a:lnSpc>
              <a:buNone/>
            </a:pPr>
            <a:r>
              <a:rPr lang="en-US" sz="2200" b="1" dirty="0"/>
              <a:t>Changes in agency position have to be justified.</a:t>
            </a:r>
          </a:p>
          <a:p>
            <a:pPr lvl="1">
              <a:lnSpc>
                <a:spcPct val="90000"/>
              </a:lnSpc>
            </a:pPr>
            <a:r>
              <a:rPr lang="en-US" sz="2200" dirty="0"/>
              <a:t>Must be explained.</a:t>
            </a:r>
          </a:p>
          <a:p>
            <a:pPr lvl="1">
              <a:lnSpc>
                <a:spcPct val="90000"/>
              </a:lnSpc>
            </a:pPr>
            <a:r>
              <a:rPr lang="en-US" sz="2200" dirty="0"/>
              <a:t>Repealing or revising regulations must show a reason that the previous regulation required changes.</a:t>
            </a:r>
          </a:p>
          <a:p>
            <a:pPr lvl="1">
              <a:lnSpc>
                <a:spcPct val="90000"/>
              </a:lnSpc>
            </a:pPr>
            <a:r>
              <a:rPr lang="en-US" sz="2200" dirty="0"/>
              <a:t>Ending a mineral segregation must show withdrawal is no longer needed.</a:t>
            </a:r>
          </a:p>
          <a:p>
            <a:pPr marL="0" indent="0">
              <a:lnSpc>
                <a:spcPct val="90000"/>
              </a:lnSpc>
              <a:spcBef>
                <a:spcPts val="0"/>
              </a:spcBef>
              <a:buNone/>
            </a:pPr>
            <a:r>
              <a:rPr lang="en-US" sz="2200" b="1" dirty="0"/>
              <a:t>Participate.</a:t>
            </a:r>
          </a:p>
          <a:p>
            <a:pPr lvl="1">
              <a:lnSpc>
                <a:spcPct val="90000"/>
              </a:lnSpc>
              <a:spcBef>
                <a:spcPts val="0"/>
              </a:spcBef>
            </a:pPr>
            <a:r>
              <a:rPr lang="en-US" sz="2200" dirty="0"/>
              <a:t>Push for more robust opportunities, demand meaningful consultation, submit comments, build a record.</a:t>
            </a:r>
          </a:p>
          <a:p>
            <a:pPr lvl="1">
              <a:lnSpc>
                <a:spcPct val="90000"/>
              </a:lnSpc>
              <a:spcBef>
                <a:spcPts val="0"/>
              </a:spcBef>
              <a:buFont typeface="Wingdings" panose="05000000000000000000" pitchFamily="2" charset="2"/>
              <a:buChar char="Ø"/>
            </a:pPr>
            <a:r>
              <a:rPr lang="en-US" sz="2200" dirty="0"/>
              <a:t>Increases the costs to operate – financial and social. </a:t>
            </a:r>
          </a:p>
          <a:p>
            <a:pPr lvl="1">
              <a:lnSpc>
                <a:spcPct val="90000"/>
              </a:lnSpc>
              <a:spcBef>
                <a:spcPts val="0"/>
              </a:spcBef>
              <a:buFont typeface="Wingdings" panose="05000000000000000000" pitchFamily="2" charset="2"/>
              <a:buChar char="Ø"/>
            </a:pPr>
            <a:r>
              <a:rPr lang="en-US" sz="2200" dirty="0"/>
              <a:t>And, showing up is winning.</a:t>
            </a:r>
          </a:p>
          <a:p>
            <a:pPr lvl="1">
              <a:lnSpc>
                <a:spcPct val="90000"/>
              </a:lnSpc>
              <a:spcBef>
                <a:spcPts val="0"/>
              </a:spcBef>
              <a:buFont typeface="Wingdings" panose="05000000000000000000" pitchFamily="2" charset="2"/>
              <a:buChar char="Ø"/>
            </a:pPr>
            <a:r>
              <a:rPr lang="en-US" sz="2200" dirty="0"/>
              <a:t>May affect the outcome and ensures you have standing to sue.</a:t>
            </a:r>
          </a:p>
          <a:p>
            <a:pPr>
              <a:lnSpc>
                <a:spcPct val="90000"/>
              </a:lnSpc>
            </a:pPr>
            <a:endParaRPr lang="en-US" dirty="0"/>
          </a:p>
        </p:txBody>
      </p:sp>
      <p:sp>
        <p:nvSpPr>
          <p:cNvPr id="4" name="Slide Number Placeholder 3">
            <a:extLst>
              <a:ext uri="{FF2B5EF4-FFF2-40B4-BE49-F238E27FC236}">
                <a16:creationId xmlns:a16="http://schemas.microsoft.com/office/drawing/2014/main" id="{DEF131D6-9868-B528-2723-9A4D394B760B}"/>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pic>
        <p:nvPicPr>
          <p:cNvPr id="7" name="Picture 6">
            <a:extLst>
              <a:ext uri="{FF2B5EF4-FFF2-40B4-BE49-F238E27FC236}">
                <a16:creationId xmlns:a16="http://schemas.microsoft.com/office/drawing/2014/main" id="{12D17390-6C7B-9D1C-93D3-1730F457DFDE}"/>
              </a:ext>
            </a:extLst>
          </p:cNvPr>
          <p:cNvPicPr>
            <a:picLocks noChangeAspect="1"/>
          </p:cNvPicPr>
          <p:nvPr/>
        </p:nvPicPr>
        <p:blipFill>
          <a:blip r:embed="rId3"/>
          <a:stretch>
            <a:fillRect/>
          </a:stretch>
        </p:blipFill>
        <p:spPr>
          <a:xfrm>
            <a:off x="9409277" y="467751"/>
            <a:ext cx="2627818" cy="2834640"/>
          </a:xfrm>
          <a:prstGeom prst="rect">
            <a:avLst/>
          </a:prstGeom>
        </p:spPr>
      </p:pic>
    </p:spTree>
    <p:extLst>
      <p:ext uri="{BB962C8B-B14F-4D97-AF65-F5344CB8AC3E}">
        <p14:creationId xmlns:p14="http://schemas.microsoft.com/office/powerpoint/2010/main" val="217203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DE92B-E216-5C70-4EE6-1B1CBB7D5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E4F75-2E40-A510-8719-95C5693DC320}"/>
              </a:ext>
            </a:extLst>
          </p:cNvPr>
          <p:cNvSpPr>
            <a:spLocks noGrp="1"/>
          </p:cNvSpPr>
          <p:nvPr>
            <p:ph type="title"/>
          </p:nvPr>
        </p:nvSpPr>
        <p:spPr>
          <a:xfrm>
            <a:off x="1468814" y="175846"/>
            <a:ext cx="9808773" cy="1178169"/>
          </a:xfrm>
        </p:spPr>
        <p:txBody>
          <a:bodyPr anchor="ctr">
            <a:normAutofit/>
          </a:bodyPr>
          <a:lstStyle/>
          <a:p>
            <a:r>
              <a:rPr lang="en-US" b="1" dirty="0"/>
              <a:t>And adding to your campaign</a:t>
            </a:r>
          </a:p>
        </p:txBody>
      </p:sp>
      <p:sp>
        <p:nvSpPr>
          <p:cNvPr id="3" name="Content Placeholder 2">
            <a:extLst>
              <a:ext uri="{FF2B5EF4-FFF2-40B4-BE49-F238E27FC236}">
                <a16:creationId xmlns:a16="http://schemas.microsoft.com/office/drawing/2014/main" id="{590F3E95-E3CC-B4A0-169A-A815F4F17988}"/>
              </a:ext>
            </a:extLst>
          </p:cNvPr>
          <p:cNvSpPr>
            <a:spLocks noGrp="1"/>
          </p:cNvSpPr>
          <p:nvPr>
            <p:ph sz="quarter" idx="10"/>
          </p:nvPr>
        </p:nvSpPr>
        <p:spPr>
          <a:xfrm>
            <a:off x="1001506" y="2022231"/>
            <a:ext cx="10841732" cy="4466491"/>
          </a:xfrm>
        </p:spPr>
        <p:txBody>
          <a:bodyPr>
            <a:normAutofit/>
          </a:bodyPr>
          <a:lstStyle/>
          <a:p>
            <a:pPr marL="0" indent="0">
              <a:lnSpc>
                <a:spcPct val="90000"/>
              </a:lnSpc>
              <a:spcBef>
                <a:spcPts val="0"/>
              </a:spcBef>
              <a:spcAft>
                <a:spcPts val="1000"/>
              </a:spcAft>
              <a:buNone/>
            </a:pPr>
            <a:r>
              <a:rPr lang="en-US" sz="2400" b="1" dirty="0"/>
              <a:t>Connections to the land and communities</a:t>
            </a:r>
          </a:p>
          <a:p>
            <a:pPr lvl="1">
              <a:lnSpc>
                <a:spcPct val="90000"/>
              </a:lnSpc>
              <a:spcBef>
                <a:spcPts val="0"/>
              </a:spcBef>
            </a:pPr>
            <a:r>
              <a:rPr lang="en-US" sz="2400" dirty="0"/>
              <a:t>Push for more robust opportunities, submit comments, build a record.</a:t>
            </a:r>
          </a:p>
          <a:p>
            <a:pPr marL="0" indent="0">
              <a:lnSpc>
                <a:spcPct val="90000"/>
              </a:lnSpc>
              <a:buNone/>
            </a:pPr>
            <a:r>
              <a:rPr lang="en-US" sz="2400" b="1" dirty="0"/>
              <a:t>Engagement and visibility</a:t>
            </a:r>
          </a:p>
          <a:p>
            <a:pPr lvl="1">
              <a:lnSpc>
                <a:spcPct val="90000"/>
              </a:lnSpc>
            </a:pPr>
            <a:r>
              <a:rPr lang="en-US" sz="2400" dirty="0"/>
              <a:t>Land use planning, oil &amp; gas leasing, other authorizations.</a:t>
            </a:r>
          </a:p>
          <a:p>
            <a:pPr lvl="1">
              <a:lnSpc>
                <a:spcPct val="90000"/>
              </a:lnSpc>
            </a:pPr>
            <a:r>
              <a:rPr lang="en-US" sz="2400" dirty="0"/>
              <a:t>Proposing alternatives, new designations or management approaches/areas.</a:t>
            </a:r>
          </a:p>
          <a:p>
            <a:pPr lvl="1">
              <a:lnSpc>
                <a:spcPct val="90000"/>
              </a:lnSpc>
            </a:pPr>
            <a:r>
              <a:rPr lang="en-US" sz="2400" dirty="0"/>
              <a:t>Can be proactive in the interim, as well, using these same laws and authorities.</a:t>
            </a:r>
          </a:p>
          <a:p>
            <a:pPr lvl="1">
              <a:lnSpc>
                <a:spcPct val="90000"/>
              </a:lnSpc>
              <a:buFont typeface="Wingdings" panose="05000000000000000000" pitchFamily="2" charset="2"/>
              <a:buChar char="Ø"/>
            </a:pPr>
            <a:r>
              <a:rPr lang="en-US" sz="2400" dirty="0"/>
              <a:t> Ways to keep moving the conversation and the conservation forward…</a:t>
            </a:r>
          </a:p>
          <a:p>
            <a:pPr>
              <a:lnSpc>
                <a:spcPct val="90000"/>
              </a:lnSpc>
            </a:pPr>
            <a:endParaRPr lang="en-US" dirty="0"/>
          </a:p>
        </p:txBody>
      </p:sp>
      <p:sp>
        <p:nvSpPr>
          <p:cNvPr id="4" name="Slide Number Placeholder 3">
            <a:extLst>
              <a:ext uri="{FF2B5EF4-FFF2-40B4-BE49-F238E27FC236}">
                <a16:creationId xmlns:a16="http://schemas.microsoft.com/office/drawing/2014/main" id="{D1266FC0-B7F1-FB12-840F-6EA5B7372CE2}"/>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dirty="0">
              <a:ln>
                <a:noFill/>
              </a:ln>
              <a:solidFill>
                <a:prstClr val="black"/>
              </a:solidFill>
              <a:effectLst/>
              <a:uLnTx/>
              <a:uFillTx/>
              <a:latin typeface="Univers Light"/>
              <a:ea typeface="+mn-ea"/>
              <a:cs typeface="+mn-cs"/>
            </a:endParaRPr>
          </a:p>
        </p:txBody>
      </p:sp>
      <p:pic>
        <p:nvPicPr>
          <p:cNvPr id="6" name="Picture 5">
            <a:extLst>
              <a:ext uri="{FF2B5EF4-FFF2-40B4-BE49-F238E27FC236}">
                <a16:creationId xmlns:a16="http://schemas.microsoft.com/office/drawing/2014/main" id="{D148518F-190F-95DB-28FF-E2E85B8358C3}"/>
              </a:ext>
            </a:extLst>
          </p:cNvPr>
          <p:cNvPicPr>
            <a:picLocks noChangeAspect="1"/>
          </p:cNvPicPr>
          <p:nvPr/>
        </p:nvPicPr>
        <p:blipFill>
          <a:blip r:embed="rId3"/>
          <a:stretch>
            <a:fillRect/>
          </a:stretch>
        </p:blipFill>
        <p:spPr>
          <a:xfrm>
            <a:off x="8255976" y="175846"/>
            <a:ext cx="3755573" cy="2103120"/>
          </a:xfrm>
          <a:prstGeom prst="rect">
            <a:avLst/>
          </a:prstGeom>
        </p:spPr>
      </p:pic>
    </p:spTree>
    <p:extLst>
      <p:ext uri="{BB962C8B-B14F-4D97-AF65-F5344CB8AC3E}">
        <p14:creationId xmlns:p14="http://schemas.microsoft.com/office/powerpoint/2010/main" val="176945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5230-3707-2F6A-FC37-62A627C7B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CBCCFC-4FBD-3007-7055-AA43E8A3CBD9}"/>
              </a:ext>
            </a:extLst>
          </p:cNvPr>
          <p:cNvSpPr>
            <a:spLocks noGrp="1"/>
          </p:cNvSpPr>
          <p:nvPr>
            <p:ph type="title"/>
          </p:nvPr>
        </p:nvSpPr>
        <p:spPr>
          <a:xfrm>
            <a:off x="967154" y="503853"/>
            <a:ext cx="10310433" cy="651912"/>
          </a:xfrm>
        </p:spPr>
        <p:txBody>
          <a:bodyPr anchor="ctr">
            <a:normAutofit fontScale="90000"/>
          </a:bodyPr>
          <a:lstStyle/>
          <a:p>
            <a:r>
              <a:rPr lang="en-US" sz="4000" dirty="0"/>
              <a:t>Building blocks for conservation</a:t>
            </a:r>
          </a:p>
        </p:txBody>
      </p:sp>
      <p:sp>
        <p:nvSpPr>
          <p:cNvPr id="3" name="Content Placeholder 2">
            <a:extLst>
              <a:ext uri="{FF2B5EF4-FFF2-40B4-BE49-F238E27FC236}">
                <a16:creationId xmlns:a16="http://schemas.microsoft.com/office/drawing/2014/main" id="{95E8577C-2BB6-A39E-859A-8EC00E6A7B49}"/>
              </a:ext>
            </a:extLst>
          </p:cNvPr>
          <p:cNvSpPr>
            <a:spLocks noGrp="1"/>
          </p:cNvSpPr>
          <p:nvPr>
            <p:ph sz="quarter" idx="10"/>
          </p:nvPr>
        </p:nvSpPr>
        <p:spPr>
          <a:xfrm>
            <a:off x="1061544" y="1266092"/>
            <a:ext cx="10473963" cy="5187462"/>
          </a:xfrm>
        </p:spPr>
        <p:txBody>
          <a:bodyPr>
            <a:normAutofit/>
          </a:bodyPr>
          <a:lstStyle/>
          <a:p>
            <a:pPr marL="0" indent="0">
              <a:spcBef>
                <a:spcPts val="600"/>
              </a:spcBef>
              <a:buNone/>
            </a:pPr>
            <a:r>
              <a:rPr lang="en-US" sz="2600" b="1" dirty="0"/>
              <a:t>MOUs for example – rooted in legal authority.</a:t>
            </a:r>
          </a:p>
          <a:p>
            <a:pPr>
              <a:spcBef>
                <a:spcPts val="600"/>
              </a:spcBef>
            </a:pPr>
            <a:r>
              <a:rPr lang="en-US" sz="2600" b="1" dirty="0"/>
              <a:t>Relationships with the agency.</a:t>
            </a:r>
          </a:p>
          <a:p>
            <a:pPr>
              <a:spcBef>
                <a:spcPts val="600"/>
              </a:spcBef>
            </a:pPr>
            <a:r>
              <a:rPr lang="en-US" sz="2600" b="1" dirty="0"/>
              <a:t>Opportunities for projects, land management.</a:t>
            </a:r>
          </a:p>
          <a:p>
            <a:pPr>
              <a:spcBef>
                <a:spcPts val="600"/>
              </a:spcBef>
            </a:pPr>
            <a:r>
              <a:rPr lang="en-US" sz="2600" b="1" dirty="0"/>
              <a:t>Can be part of Tribal co-stewardship.</a:t>
            </a:r>
          </a:p>
          <a:p>
            <a:pPr lvl="1">
              <a:spcBef>
                <a:spcPts val="600"/>
              </a:spcBef>
            </a:pPr>
            <a:r>
              <a:rPr lang="en-US" sz="2600" b="1" dirty="0"/>
              <a:t>A few before Secretary Haaland’s initiative, hundreds signed during the last administration, still going forward.</a:t>
            </a:r>
          </a:p>
          <a:p>
            <a:pPr>
              <a:spcBef>
                <a:spcPts val="600"/>
              </a:spcBef>
            </a:pPr>
            <a:r>
              <a:rPr lang="en-US" sz="2600" b="1" dirty="0"/>
              <a:t>Can be part of being a Friends group.</a:t>
            </a:r>
          </a:p>
          <a:p>
            <a:pPr lvl="1">
              <a:spcBef>
                <a:spcPts val="600"/>
              </a:spcBef>
            </a:pPr>
            <a:r>
              <a:rPr lang="en-US" sz="2600" b="1" dirty="0"/>
              <a:t>And work through different challenges. </a:t>
            </a:r>
          </a:p>
          <a:p>
            <a:pPr marL="0" indent="0">
              <a:spcBef>
                <a:spcPts val="600"/>
              </a:spcBef>
              <a:buNone/>
            </a:pPr>
            <a:endParaRPr lang="en-US" sz="2400" dirty="0">
              <a:solidFill>
                <a:schemeClr val="tx2"/>
              </a:solidFill>
            </a:endParaRPr>
          </a:p>
        </p:txBody>
      </p:sp>
      <p:sp>
        <p:nvSpPr>
          <p:cNvPr id="4" name="Slide Number Placeholder 3">
            <a:extLst>
              <a:ext uri="{FF2B5EF4-FFF2-40B4-BE49-F238E27FC236}">
                <a16:creationId xmlns:a16="http://schemas.microsoft.com/office/drawing/2014/main" id="{392D1BDD-09DD-65EC-B9BE-1A0950B3E88E}"/>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pic>
        <p:nvPicPr>
          <p:cNvPr id="7" name="Picture 6">
            <a:extLst>
              <a:ext uri="{FF2B5EF4-FFF2-40B4-BE49-F238E27FC236}">
                <a16:creationId xmlns:a16="http://schemas.microsoft.com/office/drawing/2014/main" id="{9A513A84-C9D6-8812-55D5-7933ACE0A1DF}"/>
              </a:ext>
            </a:extLst>
          </p:cNvPr>
          <p:cNvPicPr>
            <a:picLocks noChangeAspect="1"/>
          </p:cNvPicPr>
          <p:nvPr/>
        </p:nvPicPr>
        <p:blipFill>
          <a:blip r:embed="rId2"/>
          <a:stretch>
            <a:fillRect/>
          </a:stretch>
        </p:blipFill>
        <p:spPr>
          <a:xfrm>
            <a:off x="9336284" y="169744"/>
            <a:ext cx="2468880" cy="2468880"/>
          </a:xfrm>
          <a:prstGeom prst="rect">
            <a:avLst/>
          </a:prstGeom>
        </p:spPr>
      </p:pic>
      <p:pic>
        <p:nvPicPr>
          <p:cNvPr id="9" name="Picture 8">
            <a:extLst>
              <a:ext uri="{FF2B5EF4-FFF2-40B4-BE49-F238E27FC236}">
                <a16:creationId xmlns:a16="http://schemas.microsoft.com/office/drawing/2014/main" id="{0C3A89F1-4DCC-1E31-4E9A-E92FEBAFBD36}"/>
              </a:ext>
            </a:extLst>
          </p:cNvPr>
          <p:cNvPicPr>
            <a:picLocks noChangeAspect="1"/>
          </p:cNvPicPr>
          <p:nvPr/>
        </p:nvPicPr>
        <p:blipFill>
          <a:blip r:embed="rId3"/>
          <a:stretch>
            <a:fillRect/>
          </a:stretch>
        </p:blipFill>
        <p:spPr>
          <a:xfrm>
            <a:off x="6096000" y="1124133"/>
            <a:ext cx="2534197" cy="3383280"/>
          </a:xfrm>
          <a:prstGeom prst="rect">
            <a:avLst/>
          </a:prstGeom>
        </p:spPr>
      </p:pic>
    </p:spTree>
    <p:extLst>
      <p:ext uri="{BB962C8B-B14F-4D97-AF65-F5344CB8AC3E}">
        <p14:creationId xmlns:p14="http://schemas.microsoft.com/office/powerpoint/2010/main" val="3285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47176-22BA-8712-3A14-EF75C4E0F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DE877-6423-2E31-CB69-6809D47C8A7F}"/>
              </a:ext>
            </a:extLst>
          </p:cNvPr>
          <p:cNvSpPr>
            <a:spLocks noGrp="1"/>
          </p:cNvSpPr>
          <p:nvPr>
            <p:ph type="title"/>
          </p:nvPr>
        </p:nvSpPr>
        <p:spPr>
          <a:xfrm>
            <a:off x="967154" y="503853"/>
            <a:ext cx="10310433" cy="651912"/>
          </a:xfrm>
        </p:spPr>
        <p:txBody>
          <a:bodyPr anchor="ctr">
            <a:normAutofit fontScale="90000"/>
          </a:bodyPr>
          <a:lstStyle/>
          <a:p>
            <a:r>
              <a:rPr lang="en-US" sz="4000" dirty="0"/>
              <a:t>Or building blocks…</a:t>
            </a:r>
          </a:p>
        </p:txBody>
      </p:sp>
      <p:sp>
        <p:nvSpPr>
          <p:cNvPr id="3" name="Content Placeholder 2">
            <a:extLst>
              <a:ext uri="{FF2B5EF4-FFF2-40B4-BE49-F238E27FC236}">
                <a16:creationId xmlns:a16="http://schemas.microsoft.com/office/drawing/2014/main" id="{38425EE2-B8AF-B9CE-3C58-E5DB4EA3752F}"/>
              </a:ext>
            </a:extLst>
          </p:cNvPr>
          <p:cNvSpPr>
            <a:spLocks noGrp="1"/>
          </p:cNvSpPr>
          <p:nvPr>
            <p:ph sz="quarter" idx="10"/>
          </p:nvPr>
        </p:nvSpPr>
        <p:spPr>
          <a:xfrm>
            <a:off x="1061544" y="1266092"/>
            <a:ext cx="10473963" cy="5187462"/>
          </a:xfrm>
        </p:spPr>
        <p:txBody>
          <a:bodyPr>
            <a:normAutofit/>
          </a:bodyPr>
          <a:lstStyle/>
          <a:p>
            <a:pPr marL="0" indent="0">
              <a:spcBef>
                <a:spcPts val="600"/>
              </a:spcBef>
              <a:buNone/>
            </a:pPr>
            <a:r>
              <a:rPr lang="en-US" sz="2600" b="1" dirty="0"/>
              <a:t>Winning with what we have – lawsuits + campaigns</a:t>
            </a:r>
          </a:p>
          <a:p>
            <a:pPr marL="0" indent="0">
              <a:spcBef>
                <a:spcPts val="600"/>
              </a:spcBef>
              <a:buNone/>
            </a:pPr>
            <a:endParaRPr lang="en-US" sz="2400" dirty="0">
              <a:solidFill>
                <a:schemeClr val="tx2"/>
              </a:solidFill>
            </a:endParaRPr>
          </a:p>
        </p:txBody>
      </p:sp>
      <p:sp>
        <p:nvSpPr>
          <p:cNvPr id="4" name="Slide Number Placeholder 3">
            <a:extLst>
              <a:ext uri="{FF2B5EF4-FFF2-40B4-BE49-F238E27FC236}">
                <a16:creationId xmlns:a16="http://schemas.microsoft.com/office/drawing/2014/main" id="{86F3ABD4-BB6A-D1EE-B1C6-E26C8F9BF8C6}"/>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pic>
        <p:nvPicPr>
          <p:cNvPr id="8" name="Picture 7">
            <a:extLst>
              <a:ext uri="{FF2B5EF4-FFF2-40B4-BE49-F238E27FC236}">
                <a16:creationId xmlns:a16="http://schemas.microsoft.com/office/drawing/2014/main" id="{646D23C2-1519-D5A6-4525-FD9DD398B1C3}"/>
              </a:ext>
            </a:extLst>
          </p:cNvPr>
          <p:cNvPicPr>
            <a:picLocks noChangeAspect="1"/>
          </p:cNvPicPr>
          <p:nvPr/>
        </p:nvPicPr>
        <p:blipFill>
          <a:blip r:embed="rId2"/>
          <a:stretch>
            <a:fillRect/>
          </a:stretch>
        </p:blipFill>
        <p:spPr>
          <a:xfrm>
            <a:off x="1195566" y="2174761"/>
            <a:ext cx="6156120" cy="4389120"/>
          </a:xfrm>
          <a:prstGeom prst="rect">
            <a:avLst/>
          </a:prstGeom>
        </p:spPr>
      </p:pic>
      <p:pic>
        <p:nvPicPr>
          <p:cNvPr id="10" name="Picture 9">
            <a:extLst>
              <a:ext uri="{FF2B5EF4-FFF2-40B4-BE49-F238E27FC236}">
                <a16:creationId xmlns:a16="http://schemas.microsoft.com/office/drawing/2014/main" id="{6D7DB9ED-E03F-4BDB-CEB9-92F334823261}"/>
              </a:ext>
            </a:extLst>
          </p:cNvPr>
          <p:cNvPicPr>
            <a:picLocks noChangeAspect="1"/>
          </p:cNvPicPr>
          <p:nvPr/>
        </p:nvPicPr>
        <p:blipFill>
          <a:blip r:embed="rId3"/>
          <a:stretch>
            <a:fillRect/>
          </a:stretch>
        </p:blipFill>
        <p:spPr>
          <a:xfrm>
            <a:off x="5499272" y="404446"/>
            <a:ext cx="6561745" cy="4846320"/>
          </a:xfrm>
          <a:prstGeom prst="rect">
            <a:avLst/>
          </a:prstGeom>
        </p:spPr>
      </p:pic>
    </p:spTree>
    <p:extLst>
      <p:ext uri="{BB962C8B-B14F-4D97-AF65-F5344CB8AC3E}">
        <p14:creationId xmlns:p14="http://schemas.microsoft.com/office/powerpoint/2010/main" val="249205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 name="Picture 4">
            <a:extLst>
              <a:ext uri="{FF2B5EF4-FFF2-40B4-BE49-F238E27FC236}">
                <a16:creationId xmlns:a16="http://schemas.microsoft.com/office/drawing/2014/main" id="{9C1FD31B-1473-6AAD-79F6-71ECECEADD79}"/>
              </a:ext>
            </a:extLst>
          </p:cNvPr>
          <p:cNvPicPr>
            <a:picLocks noChangeAspect="1"/>
          </p:cNvPicPr>
          <p:nvPr/>
        </p:nvPicPr>
        <p:blipFill>
          <a:blip r:embed="rId2">
            <a:alphaModFix amt="35000"/>
          </a:blip>
          <a:srcRect l="9757" r="26243"/>
          <a:stretch>
            <a:fillRect/>
          </a:stretch>
        </p:blipFill>
        <p:spPr>
          <a:xfrm>
            <a:off x="0" y="10"/>
            <a:ext cx="12191980" cy="6857990"/>
          </a:xfrm>
          <a:prstGeom prst="rect">
            <a:avLst/>
          </a:prstGeom>
        </p:spPr>
      </p:pic>
      <p:sp>
        <p:nvSpPr>
          <p:cNvPr id="2" name="Title 1">
            <a:extLst>
              <a:ext uri="{FF2B5EF4-FFF2-40B4-BE49-F238E27FC236}">
                <a16:creationId xmlns:a16="http://schemas.microsoft.com/office/drawing/2014/main" id="{704824EE-F492-BDFC-38F3-C3981037A580}"/>
              </a:ext>
            </a:extLst>
          </p:cNvPr>
          <p:cNvSpPr>
            <a:spLocks noGrp="1"/>
          </p:cNvSpPr>
          <p:nvPr>
            <p:ph type="title"/>
          </p:nvPr>
        </p:nvSpPr>
        <p:spPr>
          <a:xfrm>
            <a:off x="1295402" y="982132"/>
            <a:ext cx="9601196" cy="1303867"/>
          </a:xfrm>
        </p:spPr>
        <p:txBody>
          <a:bodyPr>
            <a:normAutofit/>
          </a:bodyPr>
          <a:lstStyle/>
          <a:p>
            <a:r>
              <a:rPr lang="en-US" dirty="0">
                <a:solidFill>
                  <a:srgbClr val="FFFFFF"/>
                </a:solidFill>
              </a:rPr>
              <a:t>DISCUSSION</a:t>
            </a:r>
          </a:p>
        </p:txBody>
      </p:sp>
      <p:cxnSp>
        <p:nvCxnSpPr>
          <p:cNvPr id="12" name="Straight Connector 11">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6550255-AEE3-8B3C-1594-99D8E29E487B}"/>
              </a:ext>
            </a:extLst>
          </p:cNvPr>
          <p:cNvSpPr>
            <a:spLocks noGrp="1"/>
          </p:cNvSpPr>
          <p:nvPr>
            <p:ph idx="1"/>
          </p:nvPr>
        </p:nvSpPr>
        <p:spPr>
          <a:xfrm>
            <a:off x="1295401" y="2556932"/>
            <a:ext cx="9601196" cy="3318936"/>
          </a:xfrm>
        </p:spPr>
        <p:txBody>
          <a:bodyPr>
            <a:normAutofit/>
          </a:bodyPr>
          <a:lstStyle/>
          <a:p>
            <a:pPr marL="0" indent="0">
              <a:buNone/>
            </a:pPr>
            <a:r>
              <a:rPr lang="en-US" dirty="0">
                <a:solidFill>
                  <a:srgbClr val="FFFFFF"/>
                </a:solidFill>
                <a:hlinkClick r:id="rId3">
                  <a:extLst>
                    <a:ext uri="{A12FA001-AC4F-418D-AE19-62706E023703}">
                      <ahyp:hlinkClr xmlns:ahyp="http://schemas.microsoft.com/office/drawing/2018/hyperlinkcolor" val="tx"/>
                    </a:ext>
                  </a:extLst>
                </a:hlinkClick>
              </a:rPr>
              <a:t>Contact us:</a:t>
            </a:r>
          </a:p>
          <a:p>
            <a:r>
              <a:rPr lang="en-US">
                <a:solidFill>
                  <a:srgbClr val="FFFFFF"/>
                </a:solidFill>
                <a:hlinkClick r:id="rId3">
                  <a:extLst>
                    <a:ext uri="{A12FA001-AC4F-418D-AE19-62706E023703}">
                      <ahyp:hlinkClr xmlns:ahyp="http://schemas.microsoft.com/office/drawing/2018/hyperlinkcolor" val="tx"/>
                    </a:ext>
                  </a:extLst>
                </a:hlinkClick>
              </a:rPr>
              <a:t>nada</a:t>
            </a:r>
            <a:r>
              <a:rPr lang="en-US" dirty="0">
                <a:solidFill>
                  <a:srgbClr val="FFFFFF"/>
                </a:solidFill>
                <a:hlinkClick r:id="rId3">
                  <a:extLst>
                    <a:ext uri="{A12FA001-AC4F-418D-AE19-62706E023703}">
                      <ahyp:hlinkClr xmlns:ahyp="http://schemas.microsoft.com/office/drawing/2018/hyperlinkcolor" val="tx"/>
                    </a:ext>
                  </a:extLst>
                </a:hlinkClick>
              </a:rPr>
              <a:t>@tplalliance.org</a:t>
            </a:r>
            <a:endParaRPr lang="en-US" dirty="0">
              <a:solidFill>
                <a:srgbClr val="FFFFFF"/>
              </a:solidFill>
            </a:endParaRPr>
          </a:p>
          <a:p>
            <a:r>
              <a:rPr lang="en-US">
                <a:solidFill>
                  <a:srgbClr val="FFFFFF"/>
                </a:solidFill>
                <a:hlinkClick r:id="rId4">
                  <a:extLst>
                    <a:ext uri="{A12FA001-AC4F-418D-AE19-62706E023703}">
                      <ahyp:hlinkClr xmlns:ahyp="http://schemas.microsoft.com/office/drawing/2018/hyperlinkcolor" val="tx"/>
                    </a:ext>
                  </a:extLst>
                </a:hlinkClick>
              </a:rPr>
              <a:t>natalie</a:t>
            </a:r>
            <a:r>
              <a:rPr lang="en-US" dirty="0">
                <a:solidFill>
                  <a:srgbClr val="FFFFFF"/>
                </a:solidFill>
                <a:hlinkClick r:id="rId4">
                  <a:extLst>
                    <a:ext uri="{A12FA001-AC4F-418D-AE19-62706E023703}">
                      <ahyp:hlinkClr xmlns:ahyp="http://schemas.microsoft.com/office/drawing/2018/hyperlinkcolor" val="tx"/>
                    </a:ext>
                  </a:extLst>
                </a:hlinkClick>
              </a:rPr>
              <a:t>@</a:t>
            </a:r>
            <a:r>
              <a:rPr lang="en-US">
                <a:solidFill>
                  <a:srgbClr val="FFFFFF"/>
                </a:solidFill>
                <a:hlinkClick r:id="rId4">
                  <a:extLst>
                    <a:ext uri="{A12FA001-AC4F-418D-AE19-62706E023703}">
                      <ahyp:hlinkClr xmlns:ahyp="http://schemas.microsoft.com/office/drawing/2018/hyperlinkcolor" val="tx"/>
                    </a:ext>
                  </a:extLst>
                </a:hlinkClick>
              </a:rPr>
              <a:t>tplalliance</a:t>
            </a:r>
            <a:r>
              <a:rPr lang="en-US" dirty="0">
                <a:solidFill>
                  <a:srgbClr val="FFFFFF"/>
                </a:solidFill>
                <a:hlinkClick r:id="rId4">
                  <a:extLst>
                    <a:ext uri="{A12FA001-AC4F-418D-AE19-62706E023703}">
                      <ahyp:hlinkClr xmlns:ahyp="http://schemas.microsoft.com/office/drawing/2018/hyperlinkcolor" val="tx"/>
                    </a:ext>
                  </a:extLst>
                </a:hlinkClick>
              </a:rPr>
              <a:t>.org</a:t>
            </a:r>
            <a:endParaRPr lang="en-US" dirty="0">
              <a:solidFill>
                <a:srgbClr val="FFFFFF"/>
              </a:solidFill>
            </a:endParaRPr>
          </a:p>
        </p:txBody>
      </p:sp>
    </p:spTree>
    <p:extLst>
      <p:ext uri="{BB962C8B-B14F-4D97-AF65-F5344CB8AC3E}">
        <p14:creationId xmlns:p14="http://schemas.microsoft.com/office/powerpoint/2010/main" val="268219361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1B52-26DE-BFE6-FD0E-271F37154220}"/>
              </a:ext>
            </a:extLst>
          </p:cNvPr>
          <p:cNvSpPr>
            <a:spLocks noGrp="1"/>
          </p:cNvSpPr>
          <p:nvPr>
            <p:ph type="title"/>
          </p:nvPr>
        </p:nvSpPr>
        <p:spPr>
          <a:xfrm>
            <a:off x="1468814" y="503852"/>
            <a:ext cx="9808773" cy="1427585"/>
          </a:xfrm>
        </p:spPr>
        <p:txBody>
          <a:bodyPr anchor="ctr">
            <a:normAutofit/>
          </a:bodyPr>
          <a:lstStyle/>
          <a:p>
            <a:r>
              <a:rPr lang="en-US" sz="4000" dirty="0"/>
              <a:t>Where we are – a lot has changed quickly</a:t>
            </a:r>
          </a:p>
        </p:txBody>
      </p:sp>
      <p:sp>
        <p:nvSpPr>
          <p:cNvPr id="3" name="Content Placeholder 2">
            <a:extLst>
              <a:ext uri="{FF2B5EF4-FFF2-40B4-BE49-F238E27FC236}">
                <a16:creationId xmlns:a16="http://schemas.microsoft.com/office/drawing/2014/main" id="{EB39A0CD-D45E-2EFB-2269-304DBD0A754F}"/>
              </a:ext>
            </a:extLst>
          </p:cNvPr>
          <p:cNvSpPr>
            <a:spLocks noGrp="1"/>
          </p:cNvSpPr>
          <p:nvPr>
            <p:ph sz="quarter" idx="10"/>
          </p:nvPr>
        </p:nvSpPr>
        <p:spPr>
          <a:xfrm>
            <a:off x="1061545" y="1814483"/>
            <a:ext cx="7189076" cy="4119786"/>
          </a:xfrm>
        </p:spPr>
        <p:txBody>
          <a:bodyPr>
            <a:normAutofit/>
          </a:bodyPr>
          <a:lstStyle/>
          <a:p>
            <a:r>
              <a:rPr lang="en-US" sz="2800" dirty="0"/>
              <a:t>Executive orders, secretarial orders, guidance.</a:t>
            </a:r>
          </a:p>
          <a:p>
            <a:r>
              <a:rPr lang="en-US" sz="2800" dirty="0"/>
              <a:t>Energy dominance.</a:t>
            </a:r>
          </a:p>
          <a:p>
            <a:r>
              <a:rPr lang="en-US" sz="2800" dirty="0"/>
              <a:t>NEPA regulations repealed.</a:t>
            </a:r>
          </a:p>
          <a:p>
            <a:r>
              <a:rPr lang="en-US" sz="2800" dirty="0"/>
              <a:t>Threats to conservation regulations, designations, policies.</a:t>
            </a:r>
          </a:p>
          <a:p>
            <a:pPr>
              <a:lnSpc>
                <a:spcPct val="90000"/>
              </a:lnSpc>
            </a:pPr>
            <a:endParaRPr lang="en-US" dirty="0"/>
          </a:p>
        </p:txBody>
      </p:sp>
      <p:sp>
        <p:nvSpPr>
          <p:cNvPr id="4" name="Slide Number Placeholder 3">
            <a:extLst>
              <a:ext uri="{FF2B5EF4-FFF2-40B4-BE49-F238E27FC236}">
                <a16:creationId xmlns:a16="http://schemas.microsoft.com/office/drawing/2014/main" id="{DEF131D6-9868-B528-2723-9A4D394B760B}"/>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pic>
        <p:nvPicPr>
          <p:cNvPr id="7" name="Picture 6">
            <a:extLst>
              <a:ext uri="{FF2B5EF4-FFF2-40B4-BE49-F238E27FC236}">
                <a16:creationId xmlns:a16="http://schemas.microsoft.com/office/drawing/2014/main" id="{98C38555-5B19-C927-16AC-D453AF83601B}"/>
              </a:ext>
            </a:extLst>
          </p:cNvPr>
          <p:cNvPicPr>
            <a:picLocks noChangeAspect="1"/>
          </p:cNvPicPr>
          <p:nvPr/>
        </p:nvPicPr>
        <p:blipFill>
          <a:blip r:embed="rId2"/>
          <a:stretch>
            <a:fillRect/>
          </a:stretch>
        </p:blipFill>
        <p:spPr>
          <a:xfrm>
            <a:off x="8129441" y="1931437"/>
            <a:ext cx="3840480" cy="3840480"/>
          </a:xfrm>
          <a:prstGeom prst="rect">
            <a:avLst/>
          </a:prstGeom>
        </p:spPr>
      </p:pic>
      <p:pic>
        <p:nvPicPr>
          <p:cNvPr id="9" name="Picture 8">
            <a:extLst>
              <a:ext uri="{FF2B5EF4-FFF2-40B4-BE49-F238E27FC236}">
                <a16:creationId xmlns:a16="http://schemas.microsoft.com/office/drawing/2014/main" id="{464EE5BF-5F68-789D-325B-B076FC992542}"/>
              </a:ext>
            </a:extLst>
          </p:cNvPr>
          <p:cNvPicPr>
            <a:picLocks noChangeAspect="1"/>
          </p:cNvPicPr>
          <p:nvPr/>
        </p:nvPicPr>
        <p:blipFill>
          <a:blip r:embed="rId3"/>
          <a:stretch>
            <a:fillRect/>
          </a:stretch>
        </p:blipFill>
        <p:spPr>
          <a:xfrm>
            <a:off x="2963506" y="2572153"/>
            <a:ext cx="4069473" cy="4023360"/>
          </a:xfrm>
          <a:prstGeom prst="rect">
            <a:avLst/>
          </a:prstGeom>
        </p:spPr>
      </p:pic>
    </p:spTree>
    <p:extLst>
      <p:ext uri="{BB962C8B-B14F-4D97-AF65-F5344CB8AC3E}">
        <p14:creationId xmlns:p14="http://schemas.microsoft.com/office/powerpoint/2010/main" val="10072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228B4-C4B4-C0A8-1BC4-B662A1DCF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C6CD6-2F80-F27A-0817-5B4970267000}"/>
              </a:ext>
            </a:extLst>
          </p:cNvPr>
          <p:cNvSpPr>
            <a:spLocks noGrp="1"/>
          </p:cNvSpPr>
          <p:nvPr>
            <p:ph type="title"/>
          </p:nvPr>
        </p:nvSpPr>
        <p:spPr>
          <a:xfrm>
            <a:off x="1468814" y="503852"/>
            <a:ext cx="9808773" cy="1427585"/>
          </a:xfrm>
        </p:spPr>
        <p:txBody>
          <a:bodyPr anchor="ctr">
            <a:normAutofit/>
          </a:bodyPr>
          <a:lstStyle/>
          <a:p>
            <a:r>
              <a:rPr lang="en-US" sz="4800" dirty="0"/>
              <a:t>But keep in mind – </a:t>
            </a:r>
          </a:p>
        </p:txBody>
      </p:sp>
      <p:sp>
        <p:nvSpPr>
          <p:cNvPr id="3" name="Content Placeholder 2">
            <a:extLst>
              <a:ext uri="{FF2B5EF4-FFF2-40B4-BE49-F238E27FC236}">
                <a16:creationId xmlns:a16="http://schemas.microsoft.com/office/drawing/2014/main" id="{25185F5E-AB00-7491-7D7D-105B371B3C6A}"/>
              </a:ext>
            </a:extLst>
          </p:cNvPr>
          <p:cNvSpPr>
            <a:spLocks noGrp="1"/>
          </p:cNvSpPr>
          <p:nvPr>
            <p:ph sz="quarter" idx="10"/>
          </p:nvPr>
        </p:nvSpPr>
        <p:spPr>
          <a:xfrm>
            <a:off x="1061545" y="1814483"/>
            <a:ext cx="7189076" cy="4119786"/>
          </a:xfrm>
        </p:spPr>
        <p:txBody>
          <a:bodyPr>
            <a:normAutofit/>
          </a:bodyPr>
          <a:lstStyle/>
          <a:p>
            <a:pPr>
              <a:lnSpc>
                <a:spcPct val="90000"/>
              </a:lnSpc>
            </a:pPr>
            <a:r>
              <a:rPr lang="en-US" sz="4000" dirty="0"/>
              <a:t>Plenty to fight for</a:t>
            </a:r>
          </a:p>
          <a:p>
            <a:pPr>
              <a:lnSpc>
                <a:spcPct val="90000"/>
              </a:lnSpc>
            </a:pPr>
            <a:r>
              <a:rPr lang="en-US" sz="4000" dirty="0"/>
              <a:t>Plenty to fight with</a:t>
            </a:r>
          </a:p>
        </p:txBody>
      </p:sp>
      <p:sp>
        <p:nvSpPr>
          <p:cNvPr id="4" name="Slide Number Placeholder 3">
            <a:extLst>
              <a:ext uri="{FF2B5EF4-FFF2-40B4-BE49-F238E27FC236}">
                <a16:creationId xmlns:a16="http://schemas.microsoft.com/office/drawing/2014/main" id="{136C6C1A-E46C-3167-F8A8-B9BC1692EDD9}"/>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pic>
        <p:nvPicPr>
          <p:cNvPr id="6" name="Picture 5">
            <a:extLst>
              <a:ext uri="{FF2B5EF4-FFF2-40B4-BE49-F238E27FC236}">
                <a16:creationId xmlns:a16="http://schemas.microsoft.com/office/drawing/2014/main" id="{EA39B503-AC12-BC1A-B91E-522D679F58E8}"/>
              </a:ext>
            </a:extLst>
          </p:cNvPr>
          <p:cNvPicPr>
            <a:picLocks noChangeAspect="1"/>
          </p:cNvPicPr>
          <p:nvPr/>
        </p:nvPicPr>
        <p:blipFill>
          <a:blip r:embed="rId2"/>
          <a:stretch>
            <a:fillRect/>
          </a:stretch>
        </p:blipFill>
        <p:spPr>
          <a:xfrm>
            <a:off x="6133149" y="2663593"/>
            <a:ext cx="5890465" cy="3931920"/>
          </a:xfrm>
          <a:prstGeom prst="rect">
            <a:avLst/>
          </a:prstGeom>
        </p:spPr>
      </p:pic>
      <p:pic>
        <p:nvPicPr>
          <p:cNvPr id="14" name="Picture 13">
            <a:extLst>
              <a:ext uri="{FF2B5EF4-FFF2-40B4-BE49-F238E27FC236}">
                <a16:creationId xmlns:a16="http://schemas.microsoft.com/office/drawing/2014/main" id="{2CD551C8-F13E-65D5-9931-4CDC5126CE9F}"/>
              </a:ext>
            </a:extLst>
          </p:cNvPr>
          <p:cNvPicPr>
            <a:picLocks noChangeAspect="1"/>
          </p:cNvPicPr>
          <p:nvPr/>
        </p:nvPicPr>
        <p:blipFill>
          <a:blip r:embed="rId3"/>
          <a:stretch>
            <a:fillRect/>
          </a:stretch>
        </p:blipFill>
        <p:spPr>
          <a:xfrm>
            <a:off x="4409435" y="2937913"/>
            <a:ext cx="2374084" cy="3657600"/>
          </a:xfrm>
          <a:prstGeom prst="rect">
            <a:avLst/>
          </a:prstGeom>
        </p:spPr>
      </p:pic>
      <p:pic>
        <p:nvPicPr>
          <p:cNvPr id="16" name="Picture 15">
            <a:extLst>
              <a:ext uri="{FF2B5EF4-FFF2-40B4-BE49-F238E27FC236}">
                <a16:creationId xmlns:a16="http://schemas.microsoft.com/office/drawing/2014/main" id="{F9D929F1-F471-CD6A-4BDD-1875BABC0F99}"/>
              </a:ext>
            </a:extLst>
          </p:cNvPr>
          <p:cNvPicPr>
            <a:picLocks noChangeAspect="1"/>
          </p:cNvPicPr>
          <p:nvPr/>
        </p:nvPicPr>
        <p:blipFill>
          <a:blip r:embed="rId4"/>
          <a:stretch>
            <a:fillRect/>
          </a:stretch>
        </p:blipFill>
        <p:spPr>
          <a:xfrm>
            <a:off x="7356337" y="364828"/>
            <a:ext cx="3921250" cy="3017520"/>
          </a:xfrm>
          <a:prstGeom prst="rect">
            <a:avLst/>
          </a:prstGeom>
        </p:spPr>
      </p:pic>
      <p:pic>
        <p:nvPicPr>
          <p:cNvPr id="18" name="Picture 17">
            <a:extLst>
              <a:ext uri="{FF2B5EF4-FFF2-40B4-BE49-F238E27FC236}">
                <a16:creationId xmlns:a16="http://schemas.microsoft.com/office/drawing/2014/main" id="{C6CC53B9-36E6-E2E4-D6DA-3E4F598C01DF}"/>
              </a:ext>
            </a:extLst>
          </p:cNvPr>
          <p:cNvPicPr>
            <a:picLocks noChangeAspect="1"/>
          </p:cNvPicPr>
          <p:nvPr/>
        </p:nvPicPr>
        <p:blipFill>
          <a:blip r:embed="rId5"/>
          <a:stretch>
            <a:fillRect/>
          </a:stretch>
        </p:blipFill>
        <p:spPr>
          <a:xfrm>
            <a:off x="635689" y="3382348"/>
            <a:ext cx="2961658" cy="2926080"/>
          </a:xfrm>
          <a:prstGeom prst="rect">
            <a:avLst/>
          </a:prstGeom>
        </p:spPr>
      </p:pic>
      <p:pic>
        <p:nvPicPr>
          <p:cNvPr id="22" name="Picture 21">
            <a:extLst>
              <a:ext uri="{FF2B5EF4-FFF2-40B4-BE49-F238E27FC236}">
                <a16:creationId xmlns:a16="http://schemas.microsoft.com/office/drawing/2014/main" id="{E794F083-E7E1-7C05-C3CF-68276FEF713F}"/>
              </a:ext>
            </a:extLst>
          </p:cNvPr>
          <p:cNvPicPr>
            <a:picLocks noChangeAspect="1"/>
          </p:cNvPicPr>
          <p:nvPr/>
        </p:nvPicPr>
        <p:blipFill>
          <a:blip r:embed="rId6"/>
          <a:stretch>
            <a:fillRect/>
          </a:stretch>
        </p:blipFill>
        <p:spPr>
          <a:xfrm>
            <a:off x="4410395" y="1219600"/>
            <a:ext cx="3925609" cy="3200400"/>
          </a:xfrm>
          <a:prstGeom prst="rect">
            <a:avLst/>
          </a:prstGeom>
        </p:spPr>
      </p:pic>
    </p:spTree>
    <p:extLst>
      <p:ext uri="{BB962C8B-B14F-4D97-AF65-F5344CB8AC3E}">
        <p14:creationId xmlns:p14="http://schemas.microsoft.com/office/powerpoint/2010/main" val="329493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6768171-F501-5EC9-8849-5D0FE73AE00B}"/>
              </a:ext>
            </a:extLst>
          </p:cNvPr>
          <p:cNvSpPr>
            <a:spLocks noGrp="1"/>
          </p:cNvSpPr>
          <p:nvPr>
            <p:ph type="title"/>
          </p:nvPr>
        </p:nvSpPr>
        <p:spPr>
          <a:xfrm>
            <a:off x="804672" y="221064"/>
            <a:ext cx="3727136" cy="861778"/>
          </a:xfrm>
        </p:spPr>
        <p:txBody>
          <a:bodyPr>
            <a:normAutofit/>
          </a:bodyPr>
          <a:lstStyle/>
          <a:p>
            <a:r>
              <a:rPr lang="en-US" sz="3600" cap="none">
                <a:solidFill>
                  <a:schemeClr val="tx2"/>
                </a:solidFill>
              </a:rPr>
              <a:t>The state of NEPA</a:t>
            </a:r>
          </a:p>
        </p:txBody>
      </p:sp>
      <p:sp>
        <p:nvSpPr>
          <p:cNvPr id="3" name="Subtitle 2">
            <a:extLst>
              <a:ext uri="{FF2B5EF4-FFF2-40B4-BE49-F238E27FC236}">
                <a16:creationId xmlns:a16="http://schemas.microsoft.com/office/drawing/2014/main" id="{338A9D03-6CF8-D31E-2E06-88AEBCEF7D9B}"/>
              </a:ext>
            </a:extLst>
          </p:cNvPr>
          <p:cNvSpPr>
            <a:spLocks noGrp="1"/>
          </p:cNvSpPr>
          <p:nvPr>
            <p:ph idx="1"/>
          </p:nvPr>
        </p:nvSpPr>
        <p:spPr>
          <a:xfrm>
            <a:off x="351692" y="1215850"/>
            <a:ext cx="7688608" cy="5184949"/>
          </a:xfrm>
        </p:spPr>
        <p:txBody>
          <a:bodyPr anchor="t">
            <a:normAutofit/>
          </a:bodyPr>
          <a:lstStyle/>
          <a:p>
            <a:pPr marL="0" indent="0">
              <a:buNone/>
            </a:pPr>
            <a:r>
              <a:rPr lang="en-US" sz="2000" b="1" dirty="0">
                <a:solidFill>
                  <a:schemeClr val="tx2"/>
                </a:solidFill>
              </a:rPr>
              <a:t>Major changes</a:t>
            </a:r>
          </a:p>
          <a:p>
            <a:r>
              <a:rPr lang="en-US" sz="2000" dirty="0">
                <a:solidFill>
                  <a:schemeClr val="tx2"/>
                </a:solidFill>
              </a:rPr>
              <a:t>CEQ implementing regs had existed for almost 50 years creating a very familiar process, and they have been revoked after D.C. Circuit ruling. </a:t>
            </a:r>
          </a:p>
          <a:p>
            <a:r>
              <a:rPr lang="en-US" sz="2000" dirty="0">
                <a:solidFill>
                  <a:schemeClr val="tx2"/>
                </a:solidFill>
              </a:rPr>
              <a:t>New regs are limited to: (1) emergency situations; (2) the use of categorical exclusions; (3) applicant prepared EISs/EAs; (4) cooperating/lead agencies. </a:t>
            </a:r>
          </a:p>
          <a:p>
            <a:r>
              <a:rPr lang="en-US" sz="2000" dirty="0">
                <a:solidFill>
                  <a:schemeClr val="tx2"/>
                </a:solidFill>
              </a:rPr>
              <a:t>Public input is only guaranteed for EISs and at scoping.</a:t>
            </a:r>
          </a:p>
          <a:p>
            <a:r>
              <a:rPr lang="en-US" sz="2000" dirty="0">
                <a:solidFill>
                  <a:schemeClr val="tx2"/>
                </a:solidFill>
              </a:rPr>
              <a:t>All other direction regarding NEPA processes will only be addressed in guidance documents, such as department handbooks and bureau guidance. </a:t>
            </a:r>
          </a:p>
          <a:p>
            <a:r>
              <a:rPr lang="en-US" sz="2000" dirty="0">
                <a:solidFill>
                  <a:schemeClr val="tx2"/>
                </a:solidFill>
              </a:rPr>
              <a:t>Supreme Court decision (</a:t>
            </a:r>
            <a:r>
              <a:rPr lang="en-US" sz="2000" i="1" dirty="0">
                <a:solidFill>
                  <a:schemeClr val="tx2"/>
                </a:solidFill>
              </a:rPr>
              <a:t>Seven County Infrastructure Coalition </a:t>
            </a:r>
            <a:r>
              <a:rPr lang="en-US" sz="2000" dirty="0">
                <a:solidFill>
                  <a:schemeClr val="tx2"/>
                </a:solidFill>
              </a:rPr>
              <a:t>case) changed the federal common law – finding the scope of NEPA review has become too broad and burdensome, so dialed back how much NEPA analysis will be required and emphasizing procedural nature.</a:t>
            </a:r>
          </a:p>
        </p:txBody>
      </p:sp>
      <p:grpSp>
        <p:nvGrpSpPr>
          <p:cNvPr id="34" name="Group 3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8" name="Freeform: Shape 2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 name="Graphic 4" descr="Afraid face">
            <a:extLst>
              <a:ext uri="{FF2B5EF4-FFF2-40B4-BE49-F238E27FC236}">
                <a16:creationId xmlns:a16="http://schemas.microsoft.com/office/drawing/2014/main" id="{BEE11D2C-A9E6-7329-1EA3-B5976CAEB6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7336" y="1814123"/>
            <a:ext cx="3900488" cy="3566160"/>
          </a:xfrm>
          <a:prstGeom prst="rect">
            <a:avLst/>
          </a:prstGeom>
        </p:spPr>
      </p:pic>
    </p:spTree>
    <p:extLst>
      <p:ext uri="{BB962C8B-B14F-4D97-AF65-F5344CB8AC3E}">
        <p14:creationId xmlns:p14="http://schemas.microsoft.com/office/powerpoint/2010/main" val="396275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0129-90A9-4190-CCA1-FF8E203DD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FAF1D-5582-81CD-A5E3-B6AC2218303C}"/>
              </a:ext>
            </a:extLst>
          </p:cNvPr>
          <p:cNvSpPr>
            <a:spLocks noGrp="1"/>
          </p:cNvSpPr>
          <p:nvPr>
            <p:ph type="title"/>
          </p:nvPr>
        </p:nvSpPr>
        <p:spPr>
          <a:xfrm>
            <a:off x="967154" y="503853"/>
            <a:ext cx="10310433" cy="651912"/>
          </a:xfrm>
        </p:spPr>
        <p:txBody>
          <a:bodyPr anchor="ctr">
            <a:normAutofit fontScale="90000"/>
          </a:bodyPr>
          <a:lstStyle/>
          <a:p>
            <a:r>
              <a:rPr lang="en-US" sz="4000" dirty="0"/>
              <a:t>With limited NEPA –what we can work with</a:t>
            </a:r>
          </a:p>
        </p:txBody>
      </p:sp>
      <p:sp>
        <p:nvSpPr>
          <p:cNvPr id="3" name="Content Placeholder 2">
            <a:extLst>
              <a:ext uri="{FF2B5EF4-FFF2-40B4-BE49-F238E27FC236}">
                <a16:creationId xmlns:a16="http://schemas.microsoft.com/office/drawing/2014/main" id="{D923E190-F9F4-E933-BC11-8B2A903DE3CB}"/>
              </a:ext>
            </a:extLst>
          </p:cNvPr>
          <p:cNvSpPr>
            <a:spLocks noGrp="1"/>
          </p:cNvSpPr>
          <p:nvPr>
            <p:ph sz="quarter" idx="10"/>
          </p:nvPr>
        </p:nvSpPr>
        <p:spPr>
          <a:xfrm>
            <a:off x="1061544" y="1266092"/>
            <a:ext cx="10473963" cy="4668177"/>
          </a:xfrm>
        </p:spPr>
        <p:txBody>
          <a:bodyPr>
            <a:normAutofit lnSpcReduction="10000"/>
          </a:bodyPr>
          <a:lstStyle/>
          <a:p>
            <a:pPr marL="0" indent="0">
              <a:buNone/>
            </a:pPr>
            <a:r>
              <a:rPr lang="en-US" sz="2600" b="1" dirty="0">
                <a:solidFill>
                  <a:schemeClr val="tx2"/>
                </a:solidFill>
              </a:rPr>
              <a:t>The statute is still in place</a:t>
            </a:r>
          </a:p>
          <a:p>
            <a:r>
              <a:rPr lang="en-US" dirty="0">
                <a:solidFill>
                  <a:schemeClr val="tx2"/>
                </a:solidFill>
              </a:rPr>
              <a:t>Requires informed decision-making after taking into account environmental consequences, considering alternatives/mitigation, involving cooperating agencies.</a:t>
            </a:r>
          </a:p>
          <a:p>
            <a:pPr marL="0" indent="0">
              <a:lnSpc>
                <a:spcPct val="90000"/>
              </a:lnSpc>
              <a:buNone/>
            </a:pPr>
            <a:r>
              <a:rPr lang="en-US" sz="2600" b="1" dirty="0"/>
              <a:t>Public participation/analysis</a:t>
            </a:r>
          </a:p>
          <a:p>
            <a:pPr>
              <a:lnSpc>
                <a:spcPct val="90000"/>
              </a:lnSpc>
            </a:pPr>
            <a:r>
              <a:rPr lang="en-US" dirty="0"/>
              <a:t>Agencies have discretion to provide more engagement/evaluation.</a:t>
            </a:r>
          </a:p>
          <a:p>
            <a:pPr lvl="1">
              <a:lnSpc>
                <a:spcPct val="90000"/>
              </a:lnSpc>
              <a:buFont typeface="Wingdings" panose="05000000000000000000" pitchFamily="2" charset="2"/>
              <a:buChar char="Ø"/>
            </a:pPr>
            <a:r>
              <a:rPr lang="en-US" dirty="0"/>
              <a:t>Looking at insight, complexity, community insight, efficiency ---- can be pushed.</a:t>
            </a:r>
          </a:p>
          <a:p>
            <a:pPr>
              <a:lnSpc>
                <a:spcPct val="90000"/>
              </a:lnSpc>
            </a:pPr>
            <a:r>
              <a:rPr lang="en-US" dirty="0"/>
              <a:t>Cooperating agencies have a seat at the table – federal/state/local/Tribal agencies.</a:t>
            </a:r>
          </a:p>
          <a:p>
            <a:pPr lvl="1">
              <a:lnSpc>
                <a:spcPct val="90000"/>
              </a:lnSpc>
              <a:buFont typeface="Wingdings" panose="05000000000000000000" pitchFamily="2" charset="2"/>
              <a:buChar char="Ø"/>
            </a:pPr>
            <a:r>
              <a:rPr lang="en-US" dirty="0"/>
              <a:t>Opportunities to cooperate and encourage.</a:t>
            </a:r>
          </a:p>
          <a:p>
            <a:pPr>
              <a:lnSpc>
                <a:spcPct val="90000"/>
              </a:lnSpc>
            </a:pPr>
            <a:r>
              <a:rPr lang="en-US" dirty="0"/>
              <a:t>Other statutes require public involvement in decision on management of public lands - FLPMA, oil &amp; gas regulations, planning regulations</a:t>
            </a:r>
          </a:p>
          <a:p>
            <a:pPr lvl="1">
              <a:lnSpc>
                <a:spcPct val="90000"/>
              </a:lnSpc>
              <a:buFont typeface="Wingdings" panose="05000000000000000000" pitchFamily="2" charset="2"/>
              <a:buChar char="Ø"/>
            </a:pPr>
            <a:r>
              <a:rPr lang="en-US" dirty="0"/>
              <a:t>Can enforce these.</a:t>
            </a:r>
          </a:p>
        </p:txBody>
      </p:sp>
      <p:sp>
        <p:nvSpPr>
          <p:cNvPr id="4" name="Slide Number Placeholder 3">
            <a:extLst>
              <a:ext uri="{FF2B5EF4-FFF2-40B4-BE49-F238E27FC236}">
                <a16:creationId xmlns:a16="http://schemas.microsoft.com/office/drawing/2014/main" id="{0C604955-59B6-3533-8304-284E910F007D}"/>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pic>
        <p:nvPicPr>
          <p:cNvPr id="10" name="Picture 9">
            <a:extLst>
              <a:ext uri="{FF2B5EF4-FFF2-40B4-BE49-F238E27FC236}">
                <a16:creationId xmlns:a16="http://schemas.microsoft.com/office/drawing/2014/main" id="{1040F583-DB25-D463-CBA0-0EBB2E37D1F0}"/>
              </a:ext>
            </a:extLst>
          </p:cNvPr>
          <p:cNvPicPr>
            <a:picLocks noChangeAspect="1"/>
          </p:cNvPicPr>
          <p:nvPr/>
        </p:nvPicPr>
        <p:blipFill>
          <a:blip r:embed="rId2"/>
          <a:stretch>
            <a:fillRect/>
          </a:stretch>
        </p:blipFill>
        <p:spPr>
          <a:xfrm>
            <a:off x="5597328" y="2743200"/>
            <a:ext cx="6386517" cy="1371600"/>
          </a:xfrm>
          <a:prstGeom prst="rect">
            <a:avLst/>
          </a:prstGeom>
        </p:spPr>
      </p:pic>
    </p:spTree>
    <p:extLst>
      <p:ext uri="{BB962C8B-B14F-4D97-AF65-F5344CB8AC3E}">
        <p14:creationId xmlns:p14="http://schemas.microsoft.com/office/powerpoint/2010/main" val="219109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3E96D-D0D8-ED78-CCAA-7D916EF72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F649FC-7BAD-3F8B-A055-DDC9958A8FA2}"/>
              </a:ext>
            </a:extLst>
          </p:cNvPr>
          <p:cNvSpPr>
            <a:spLocks noGrp="1"/>
          </p:cNvSpPr>
          <p:nvPr>
            <p:ph type="title"/>
          </p:nvPr>
        </p:nvSpPr>
        <p:spPr>
          <a:xfrm>
            <a:off x="1468814" y="254978"/>
            <a:ext cx="9808773" cy="1134207"/>
          </a:xfrm>
        </p:spPr>
        <p:txBody>
          <a:bodyPr anchor="ctr">
            <a:normAutofit/>
          </a:bodyPr>
          <a:lstStyle/>
          <a:p>
            <a:r>
              <a:rPr lang="en-US" dirty="0"/>
              <a:t>Energy emergency</a:t>
            </a:r>
          </a:p>
        </p:txBody>
      </p:sp>
      <p:sp>
        <p:nvSpPr>
          <p:cNvPr id="3" name="Content Placeholder 2">
            <a:extLst>
              <a:ext uri="{FF2B5EF4-FFF2-40B4-BE49-F238E27FC236}">
                <a16:creationId xmlns:a16="http://schemas.microsoft.com/office/drawing/2014/main" id="{D5E7287D-D5AD-FFF7-593D-5211199E186D}"/>
              </a:ext>
            </a:extLst>
          </p:cNvPr>
          <p:cNvSpPr>
            <a:spLocks noGrp="1"/>
          </p:cNvSpPr>
          <p:nvPr>
            <p:ph sz="quarter" idx="10"/>
          </p:nvPr>
        </p:nvSpPr>
        <p:spPr>
          <a:xfrm>
            <a:off x="1019907" y="1468315"/>
            <a:ext cx="7737231" cy="5011616"/>
          </a:xfrm>
        </p:spPr>
        <p:txBody>
          <a:bodyPr>
            <a:normAutofit/>
          </a:bodyPr>
          <a:lstStyle/>
          <a:p>
            <a:pPr marL="0" indent="0">
              <a:lnSpc>
                <a:spcPct val="90000"/>
              </a:lnSpc>
              <a:spcBef>
                <a:spcPts val="600"/>
              </a:spcBef>
              <a:buNone/>
            </a:pPr>
            <a:r>
              <a:rPr lang="en-US" b="1" dirty="0"/>
              <a:t>Established in Executive Order 14156</a:t>
            </a:r>
            <a:r>
              <a:rPr lang="en-US" dirty="0"/>
              <a:t> (1/20/25) and continued for an additional year through 1/20/27, implemented by DOI for energy projects that have submitted plans of operations, applications for permits to drill, and other applications:</a:t>
            </a:r>
          </a:p>
          <a:p>
            <a:pPr>
              <a:lnSpc>
                <a:spcPct val="90000"/>
              </a:lnSpc>
              <a:spcBef>
                <a:spcPts val="600"/>
              </a:spcBef>
            </a:pPr>
            <a:r>
              <a:rPr lang="en-US" dirty="0"/>
              <a:t>NEPA EISs 28 days/EAs 14 days.</a:t>
            </a:r>
          </a:p>
          <a:p>
            <a:pPr>
              <a:lnSpc>
                <a:spcPct val="90000"/>
              </a:lnSpc>
              <a:spcBef>
                <a:spcPts val="600"/>
              </a:spcBef>
            </a:pPr>
            <a:r>
              <a:rPr lang="en-US" dirty="0"/>
              <a:t>NHPA consultation 7 days notice.</a:t>
            </a:r>
          </a:p>
          <a:p>
            <a:pPr>
              <a:lnSpc>
                <a:spcPct val="90000"/>
              </a:lnSpc>
              <a:spcBef>
                <a:spcPts val="600"/>
              </a:spcBef>
            </a:pPr>
            <a:r>
              <a:rPr lang="en-US" dirty="0"/>
              <a:t>ESA expedited consultation.</a:t>
            </a:r>
          </a:p>
          <a:p>
            <a:pPr marL="0" indent="0">
              <a:lnSpc>
                <a:spcPct val="90000"/>
              </a:lnSpc>
              <a:spcBef>
                <a:spcPts val="600"/>
              </a:spcBef>
              <a:buNone/>
            </a:pPr>
            <a:r>
              <a:rPr lang="en-US" b="1" dirty="0"/>
              <a:t>However</a:t>
            </a:r>
            <a:r>
              <a:rPr lang="en-US" dirty="0"/>
              <a:t>:</a:t>
            </a:r>
          </a:p>
          <a:p>
            <a:pPr>
              <a:lnSpc>
                <a:spcPct val="90000"/>
              </a:lnSpc>
              <a:spcBef>
                <a:spcPts val="600"/>
              </a:spcBef>
            </a:pPr>
            <a:r>
              <a:rPr lang="en-US" dirty="0"/>
              <a:t>Projects have to fit these criteria.</a:t>
            </a:r>
          </a:p>
          <a:p>
            <a:pPr>
              <a:lnSpc>
                <a:spcPct val="90000"/>
              </a:lnSpc>
              <a:spcBef>
                <a:spcPts val="600"/>
              </a:spcBef>
            </a:pPr>
            <a:r>
              <a:rPr lang="en-US" dirty="0"/>
              <a:t>And “project applicants must affirm in writing that they want their project covered.”</a:t>
            </a:r>
          </a:p>
          <a:p>
            <a:pPr>
              <a:lnSpc>
                <a:spcPct val="90000"/>
              </a:lnSpc>
              <a:spcBef>
                <a:spcPts val="600"/>
              </a:spcBef>
            </a:pPr>
            <a:r>
              <a:rPr lang="en-US" dirty="0"/>
              <a:t>Other laws still apply.</a:t>
            </a:r>
          </a:p>
        </p:txBody>
      </p:sp>
      <p:pic>
        <p:nvPicPr>
          <p:cNvPr id="6" name="Picture 5">
            <a:extLst>
              <a:ext uri="{FF2B5EF4-FFF2-40B4-BE49-F238E27FC236}">
                <a16:creationId xmlns:a16="http://schemas.microsoft.com/office/drawing/2014/main" id="{7E457A0D-C684-1752-F0BB-7055C3482F39}"/>
              </a:ext>
            </a:extLst>
          </p:cNvPr>
          <p:cNvPicPr>
            <a:picLocks noChangeAspect="1"/>
          </p:cNvPicPr>
          <p:nvPr/>
        </p:nvPicPr>
        <p:blipFill>
          <a:blip r:embed="rId2"/>
          <a:srcRect t="34095" r="-2" b="1826"/>
          <a:stretch>
            <a:fillRect/>
          </a:stretch>
        </p:blipFill>
        <p:spPr>
          <a:xfrm>
            <a:off x="8986880" y="822081"/>
            <a:ext cx="3108391" cy="3867538"/>
          </a:xfrm>
          <a:prstGeom prst="rect">
            <a:avLst/>
          </a:prstGeom>
          <a:noFill/>
        </p:spPr>
      </p:pic>
      <p:sp>
        <p:nvSpPr>
          <p:cNvPr id="9" name="Slide Number Placeholder 4">
            <a:extLst>
              <a:ext uri="{FF2B5EF4-FFF2-40B4-BE49-F238E27FC236}">
                <a16:creationId xmlns:a16="http://schemas.microsoft.com/office/drawing/2014/main" id="{137BA5A3-C8AB-C372-F6A5-DC96255D971A}"/>
              </a:ext>
            </a:extLst>
          </p:cNvPr>
          <p:cNvSpPr>
            <a:spLocks noGrp="1"/>
          </p:cNvSpPr>
          <p:nvPr>
            <p:ph type="sldNum" sz="quarter" idx="15"/>
          </p:nvPr>
        </p:nvSpPr>
        <p:spPr>
          <a:xfrm>
            <a:off x="412136" y="5943601"/>
            <a:ext cx="968983" cy="651912"/>
          </a:xfrm>
        </p:spPr>
        <p:txBody>
          <a:bodyPr/>
          <a:lstStyle/>
          <a:p>
            <a:pPr>
              <a:spcAft>
                <a:spcPts val="600"/>
              </a:spcAft>
            </a:pPr>
            <a:endParaRPr lang="en-US" dirty="0"/>
          </a:p>
        </p:txBody>
      </p:sp>
    </p:spTree>
    <p:extLst>
      <p:ext uri="{BB962C8B-B14F-4D97-AF65-F5344CB8AC3E}">
        <p14:creationId xmlns:p14="http://schemas.microsoft.com/office/powerpoint/2010/main" val="138546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D5E4-6F43-3E77-E37E-BABC47FB4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B75F9-4A53-79AB-1636-2BB98AF28D6B}"/>
              </a:ext>
            </a:extLst>
          </p:cNvPr>
          <p:cNvSpPr>
            <a:spLocks noGrp="1"/>
          </p:cNvSpPr>
          <p:nvPr>
            <p:ph type="title"/>
          </p:nvPr>
        </p:nvSpPr>
        <p:spPr>
          <a:xfrm>
            <a:off x="967154" y="503853"/>
            <a:ext cx="10310433" cy="651912"/>
          </a:xfrm>
        </p:spPr>
        <p:txBody>
          <a:bodyPr anchor="ctr">
            <a:normAutofit fontScale="90000"/>
          </a:bodyPr>
          <a:lstStyle/>
          <a:p>
            <a:r>
              <a:rPr lang="en-US" sz="4000" dirty="0"/>
              <a:t>Changes to laws, regs &amp; the way they’re used</a:t>
            </a:r>
          </a:p>
        </p:txBody>
      </p:sp>
      <p:sp>
        <p:nvSpPr>
          <p:cNvPr id="3" name="Content Placeholder 2">
            <a:extLst>
              <a:ext uri="{FF2B5EF4-FFF2-40B4-BE49-F238E27FC236}">
                <a16:creationId xmlns:a16="http://schemas.microsoft.com/office/drawing/2014/main" id="{32D711C1-F46A-7D19-AAF8-3EF99196FDEE}"/>
              </a:ext>
            </a:extLst>
          </p:cNvPr>
          <p:cNvSpPr>
            <a:spLocks noGrp="1"/>
          </p:cNvSpPr>
          <p:nvPr>
            <p:ph sz="quarter" idx="10"/>
          </p:nvPr>
        </p:nvSpPr>
        <p:spPr>
          <a:xfrm>
            <a:off x="1061544" y="1266092"/>
            <a:ext cx="10473963" cy="5187462"/>
          </a:xfrm>
        </p:spPr>
        <p:txBody>
          <a:bodyPr>
            <a:normAutofit fontScale="92500" lnSpcReduction="10000"/>
          </a:bodyPr>
          <a:lstStyle/>
          <a:p>
            <a:pPr marL="0" indent="0">
              <a:spcBef>
                <a:spcPts val="600"/>
              </a:spcBef>
              <a:buNone/>
            </a:pPr>
            <a:r>
              <a:rPr lang="en-US" sz="2600" b="1" dirty="0"/>
              <a:t>Reconciliation bill</a:t>
            </a:r>
            <a:r>
              <a:rPr lang="en-US" sz="2600" dirty="0"/>
              <a:t> changed Mineral Leasing Act, oil &amp; gas leasing.</a:t>
            </a:r>
            <a:endParaRPr lang="en-US" sz="2600" b="1" dirty="0"/>
          </a:p>
          <a:p>
            <a:pPr marL="0" indent="0">
              <a:spcBef>
                <a:spcPts val="600"/>
              </a:spcBef>
              <a:buNone/>
            </a:pPr>
            <a:r>
              <a:rPr lang="en-US" sz="2600" b="1" dirty="0"/>
              <a:t>Congressional Review Act </a:t>
            </a:r>
            <a:r>
              <a:rPr lang="en-US" sz="2600" dirty="0"/>
              <a:t>use on plans and public land orders.</a:t>
            </a:r>
            <a:endParaRPr lang="en-US" sz="2600" b="1" dirty="0"/>
          </a:p>
          <a:p>
            <a:pPr marL="0" indent="0">
              <a:spcBef>
                <a:spcPts val="0"/>
              </a:spcBef>
              <a:buNone/>
            </a:pPr>
            <a:r>
              <a:rPr lang="en-US" sz="2600" b="1" dirty="0"/>
              <a:t>Regulations </a:t>
            </a:r>
            <a:r>
              <a:rPr lang="en-US" sz="2600" dirty="0"/>
              <a:t>being rescinded or revised:</a:t>
            </a:r>
          </a:p>
          <a:p>
            <a:pPr>
              <a:spcBef>
                <a:spcPts val="0"/>
              </a:spcBef>
            </a:pPr>
            <a:r>
              <a:rPr lang="en-US" sz="2400" dirty="0">
                <a:solidFill>
                  <a:schemeClr val="tx2"/>
                </a:solidFill>
              </a:rPr>
              <a:t>NPR-A.</a:t>
            </a:r>
          </a:p>
          <a:p>
            <a:pPr>
              <a:spcBef>
                <a:spcPts val="0"/>
              </a:spcBef>
            </a:pPr>
            <a:r>
              <a:rPr lang="en-US" sz="2400" dirty="0">
                <a:solidFill>
                  <a:schemeClr val="tx2"/>
                </a:solidFill>
              </a:rPr>
              <a:t>Public Lands Rule.</a:t>
            </a:r>
          </a:p>
          <a:p>
            <a:pPr>
              <a:spcBef>
                <a:spcPts val="0"/>
              </a:spcBef>
            </a:pPr>
            <a:r>
              <a:rPr lang="en-US" sz="2400" dirty="0">
                <a:solidFill>
                  <a:schemeClr val="tx2"/>
                </a:solidFill>
              </a:rPr>
              <a:t>Grazing.</a:t>
            </a:r>
          </a:p>
          <a:p>
            <a:pPr>
              <a:spcBef>
                <a:spcPts val="0"/>
              </a:spcBef>
            </a:pPr>
            <a:r>
              <a:rPr lang="en-US" sz="2400">
                <a:solidFill>
                  <a:schemeClr val="tx2"/>
                </a:solidFill>
              </a:rPr>
              <a:t>Oil and gas.</a:t>
            </a:r>
            <a:endParaRPr lang="en-US" sz="2400" dirty="0">
              <a:solidFill>
                <a:schemeClr val="tx2"/>
              </a:solidFill>
            </a:endParaRPr>
          </a:p>
          <a:p>
            <a:pPr>
              <a:spcBef>
                <a:spcPts val="0"/>
              </a:spcBef>
            </a:pPr>
            <a:r>
              <a:rPr lang="en-US" sz="2400" dirty="0">
                <a:solidFill>
                  <a:schemeClr val="tx2"/>
                </a:solidFill>
              </a:rPr>
              <a:t>Land use planning?</a:t>
            </a:r>
          </a:p>
          <a:p>
            <a:pPr>
              <a:spcBef>
                <a:spcPts val="0"/>
              </a:spcBef>
              <a:spcAft>
                <a:spcPts val="1000"/>
              </a:spcAft>
            </a:pPr>
            <a:r>
              <a:rPr lang="en-US" sz="2400" dirty="0">
                <a:solidFill>
                  <a:schemeClr val="tx2"/>
                </a:solidFill>
              </a:rPr>
              <a:t>Travel planning?</a:t>
            </a:r>
          </a:p>
          <a:p>
            <a:pPr marL="0" indent="0">
              <a:spcBef>
                <a:spcPts val="0"/>
              </a:spcBef>
              <a:buNone/>
            </a:pPr>
            <a:r>
              <a:rPr lang="en-US" sz="2600" b="1" dirty="0">
                <a:solidFill>
                  <a:schemeClr val="tx2"/>
                </a:solidFill>
              </a:rPr>
              <a:t>Withdrawals</a:t>
            </a:r>
            <a:r>
              <a:rPr lang="en-US" sz="2600" dirty="0">
                <a:solidFill>
                  <a:schemeClr val="tx2"/>
                </a:solidFill>
              </a:rPr>
              <a:t> being revoked/stopped:</a:t>
            </a:r>
          </a:p>
          <a:p>
            <a:pPr>
              <a:spcBef>
                <a:spcPts val="0"/>
              </a:spcBef>
            </a:pPr>
            <a:r>
              <a:rPr lang="en-US" sz="2400" dirty="0">
                <a:solidFill>
                  <a:schemeClr val="tx2"/>
                </a:solidFill>
              </a:rPr>
              <a:t>Chaco.</a:t>
            </a:r>
          </a:p>
          <a:p>
            <a:pPr>
              <a:spcBef>
                <a:spcPts val="0"/>
              </a:spcBef>
            </a:pPr>
            <a:r>
              <a:rPr lang="en-US" sz="2400" dirty="0">
                <a:solidFill>
                  <a:schemeClr val="tx2"/>
                </a:solidFill>
              </a:rPr>
              <a:t>Pecos.</a:t>
            </a:r>
          </a:p>
          <a:p>
            <a:pPr>
              <a:spcBef>
                <a:spcPts val="0"/>
              </a:spcBef>
            </a:pPr>
            <a:r>
              <a:rPr lang="en-US" sz="2400" dirty="0">
                <a:solidFill>
                  <a:schemeClr val="tx2"/>
                </a:solidFill>
              </a:rPr>
              <a:t>Others?</a:t>
            </a:r>
          </a:p>
        </p:txBody>
      </p:sp>
      <p:sp>
        <p:nvSpPr>
          <p:cNvPr id="4" name="Slide Number Placeholder 3">
            <a:extLst>
              <a:ext uri="{FF2B5EF4-FFF2-40B4-BE49-F238E27FC236}">
                <a16:creationId xmlns:a16="http://schemas.microsoft.com/office/drawing/2014/main" id="{B1069885-950F-4ECD-BCE4-BF330C760325}"/>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pic>
        <p:nvPicPr>
          <p:cNvPr id="6" name="Picture 5">
            <a:extLst>
              <a:ext uri="{FF2B5EF4-FFF2-40B4-BE49-F238E27FC236}">
                <a16:creationId xmlns:a16="http://schemas.microsoft.com/office/drawing/2014/main" id="{6B4C89E3-6B69-95D7-8EBE-E64AFBC25341}"/>
              </a:ext>
            </a:extLst>
          </p:cNvPr>
          <p:cNvPicPr>
            <a:picLocks noChangeAspect="1"/>
          </p:cNvPicPr>
          <p:nvPr/>
        </p:nvPicPr>
        <p:blipFill>
          <a:blip r:embed="rId2"/>
          <a:stretch>
            <a:fillRect/>
          </a:stretch>
        </p:blipFill>
        <p:spPr>
          <a:xfrm>
            <a:off x="7738056" y="2227971"/>
            <a:ext cx="4304461" cy="4480560"/>
          </a:xfrm>
          <a:prstGeom prst="rect">
            <a:avLst/>
          </a:prstGeom>
        </p:spPr>
      </p:pic>
    </p:spTree>
    <p:extLst>
      <p:ext uri="{BB962C8B-B14F-4D97-AF65-F5344CB8AC3E}">
        <p14:creationId xmlns:p14="http://schemas.microsoft.com/office/powerpoint/2010/main" val="118982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0514636-34F8-8FA2-94EC-D8EDBDB20E0D}"/>
              </a:ext>
            </a:extLst>
          </p:cNvPr>
          <p:cNvSpPr>
            <a:spLocks noGrp="1"/>
          </p:cNvSpPr>
          <p:nvPr>
            <p:ph type="title"/>
          </p:nvPr>
        </p:nvSpPr>
        <p:spPr>
          <a:xfrm>
            <a:off x="804672" y="336407"/>
            <a:ext cx="4766330" cy="831994"/>
          </a:xfrm>
        </p:spPr>
        <p:txBody>
          <a:bodyPr>
            <a:normAutofit/>
          </a:bodyPr>
          <a:lstStyle/>
          <a:p>
            <a:r>
              <a:rPr lang="en-US" sz="3600" b="1" dirty="0">
                <a:solidFill>
                  <a:schemeClr val="tx2"/>
                </a:solidFill>
              </a:rPr>
              <a:t>Other legal obligations</a:t>
            </a:r>
          </a:p>
        </p:txBody>
      </p:sp>
      <p:sp>
        <p:nvSpPr>
          <p:cNvPr id="3" name="Content Placeholder 2">
            <a:extLst>
              <a:ext uri="{FF2B5EF4-FFF2-40B4-BE49-F238E27FC236}">
                <a16:creationId xmlns:a16="http://schemas.microsoft.com/office/drawing/2014/main" id="{452F49BB-44CB-EE24-38FA-F270F6056D10}"/>
              </a:ext>
            </a:extLst>
          </p:cNvPr>
          <p:cNvSpPr>
            <a:spLocks noGrp="1"/>
          </p:cNvSpPr>
          <p:nvPr>
            <p:ph idx="1"/>
          </p:nvPr>
        </p:nvSpPr>
        <p:spPr>
          <a:xfrm>
            <a:off x="193040" y="1270000"/>
            <a:ext cx="7630160" cy="5251593"/>
          </a:xfrm>
        </p:spPr>
        <p:txBody>
          <a:bodyPr anchor="t">
            <a:normAutofit/>
          </a:bodyPr>
          <a:lstStyle/>
          <a:p>
            <a:r>
              <a:rPr lang="en-US" sz="2400" u="sng" dirty="0">
                <a:solidFill>
                  <a:schemeClr val="tx2"/>
                </a:solidFill>
              </a:rPr>
              <a:t>National Landscape Conservation System Act </a:t>
            </a:r>
            <a:r>
              <a:rPr lang="en-US" sz="2400" dirty="0">
                <a:solidFill>
                  <a:schemeClr val="tx2"/>
                </a:solidFill>
              </a:rPr>
              <a:t>– created system of National Conservation Lands “in order to conserve, protect, and restore nationally significant landscapes that have outstanding cultural, ecological, and scientific values for the benefit of current and future generations.”</a:t>
            </a:r>
          </a:p>
          <a:p>
            <a:pPr lvl="1">
              <a:buFont typeface="Courier New" panose="02070309020205020404" pitchFamily="49" charset="0"/>
              <a:buChar char="o"/>
            </a:pPr>
            <a:r>
              <a:rPr lang="en-US" dirty="0">
                <a:solidFill>
                  <a:schemeClr val="tx2"/>
                </a:solidFill>
              </a:rPr>
              <a:t>Defers to other governing acts such as Wilderness Act or Wild &amp; Scenic Rivers Act.</a:t>
            </a:r>
          </a:p>
          <a:p>
            <a:r>
              <a:rPr lang="en-US" sz="2400" dirty="0">
                <a:solidFill>
                  <a:schemeClr val="tx2"/>
                </a:solidFill>
              </a:rPr>
              <a:t>Individual </a:t>
            </a:r>
            <a:r>
              <a:rPr lang="en-US" sz="2400" u="sng" dirty="0">
                <a:solidFill>
                  <a:schemeClr val="tx2"/>
                </a:solidFill>
              </a:rPr>
              <a:t>Monument Proclamations and other enabling legislation </a:t>
            </a:r>
            <a:r>
              <a:rPr lang="en-US" sz="2400" dirty="0">
                <a:solidFill>
                  <a:schemeClr val="tx2"/>
                </a:solidFill>
              </a:rPr>
              <a:t>– for specific units identify those objects or other values/resources to prioritize</a:t>
            </a:r>
          </a:p>
          <a:p>
            <a:pPr lvl="1">
              <a:buFont typeface="Courier New" panose="02070309020205020404" pitchFamily="49" charset="0"/>
              <a:buChar char="o"/>
            </a:pPr>
            <a:r>
              <a:rPr lang="en-US" dirty="0">
                <a:solidFill>
                  <a:schemeClr val="tx2"/>
                </a:solidFill>
              </a:rPr>
              <a:t>Guide all decisions and require some.</a:t>
            </a:r>
          </a:p>
          <a:p>
            <a:pPr lvl="1">
              <a:buFont typeface="Courier New" panose="02070309020205020404" pitchFamily="49" charset="0"/>
              <a:buChar char="o"/>
            </a:pPr>
            <a:r>
              <a:rPr lang="en-US" dirty="0">
                <a:solidFill>
                  <a:schemeClr val="tx2"/>
                </a:solidFill>
              </a:rPr>
              <a:t>May be interim management guidance in place until plans are completed.</a:t>
            </a:r>
          </a:p>
        </p:txBody>
      </p:sp>
      <p:grpSp>
        <p:nvGrpSpPr>
          <p:cNvPr id="17" name="Group 1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8" name="Freeform: Shape 1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8" name="Picture 7" descr="A rocky mountains with trees&#10;&#10;AI-generated content may be incorrect.">
            <a:extLst>
              <a:ext uri="{FF2B5EF4-FFF2-40B4-BE49-F238E27FC236}">
                <a16:creationId xmlns:a16="http://schemas.microsoft.com/office/drawing/2014/main" id="{097CA81F-CD2A-B2D3-2134-AC577BDDD698}"/>
              </a:ext>
            </a:extLst>
          </p:cNvPr>
          <p:cNvPicPr>
            <a:picLocks noChangeAspect="1"/>
          </p:cNvPicPr>
          <p:nvPr/>
        </p:nvPicPr>
        <p:blipFill>
          <a:blip r:embed="rId2"/>
          <a:stretch>
            <a:fillRect/>
          </a:stretch>
        </p:blipFill>
        <p:spPr>
          <a:xfrm>
            <a:off x="8213667" y="1700784"/>
            <a:ext cx="3131682" cy="4379976"/>
          </a:xfrm>
          <a:prstGeom prst="rect">
            <a:avLst/>
          </a:prstGeom>
        </p:spPr>
      </p:pic>
      <p:sp>
        <p:nvSpPr>
          <p:cNvPr id="4" name="Date Placeholder 3">
            <a:extLst>
              <a:ext uri="{FF2B5EF4-FFF2-40B4-BE49-F238E27FC236}">
                <a16:creationId xmlns:a16="http://schemas.microsoft.com/office/drawing/2014/main" id="{3671DB0B-3742-80FA-9001-E70C50CCD478}"/>
              </a:ext>
            </a:extLst>
          </p:cNvPr>
          <p:cNvSpPr>
            <a:spLocks noGrp="1"/>
          </p:cNvSpPr>
          <p:nvPr>
            <p:ph type="dt" sz="half" idx="10"/>
          </p:nvPr>
        </p:nvSpPr>
        <p:spPr>
          <a:xfrm>
            <a:off x="804672" y="6356350"/>
            <a:ext cx="2743200"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212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0B9A-1D01-73CA-DC9E-6A9B31E34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F632D-19BF-D0C3-139A-73ABAD622BC3}"/>
              </a:ext>
            </a:extLst>
          </p:cNvPr>
          <p:cNvSpPr>
            <a:spLocks noGrp="1"/>
          </p:cNvSpPr>
          <p:nvPr>
            <p:ph type="title"/>
          </p:nvPr>
        </p:nvSpPr>
        <p:spPr>
          <a:xfrm>
            <a:off x="838200" y="365125"/>
            <a:ext cx="10515600" cy="874395"/>
          </a:xfrm>
        </p:spPr>
        <p:txBody>
          <a:bodyPr>
            <a:normAutofit/>
          </a:bodyPr>
          <a:lstStyle/>
          <a:p>
            <a:r>
              <a:rPr lang="en-US" sz="4000" b="1"/>
              <a:t>Other legal obligations</a:t>
            </a:r>
          </a:p>
        </p:txBody>
      </p:sp>
      <p:sp>
        <p:nvSpPr>
          <p:cNvPr id="3" name="Content Placeholder 2">
            <a:extLst>
              <a:ext uri="{FF2B5EF4-FFF2-40B4-BE49-F238E27FC236}">
                <a16:creationId xmlns:a16="http://schemas.microsoft.com/office/drawing/2014/main" id="{62280973-D038-CBE0-30C8-379F820A0EEA}"/>
              </a:ext>
            </a:extLst>
          </p:cNvPr>
          <p:cNvSpPr>
            <a:spLocks noGrp="1"/>
          </p:cNvSpPr>
          <p:nvPr>
            <p:ph idx="1"/>
          </p:nvPr>
        </p:nvSpPr>
        <p:spPr>
          <a:xfrm>
            <a:off x="335280" y="1717040"/>
            <a:ext cx="10759440" cy="4775835"/>
          </a:xfrm>
        </p:spPr>
        <p:txBody>
          <a:bodyPr>
            <a:normAutofit/>
          </a:bodyPr>
          <a:lstStyle/>
          <a:p>
            <a:r>
              <a:rPr lang="en-US" sz="2200" u="sng"/>
              <a:t>National Historic Preservation Act </a:t>
            </a:r>
            <a:r>
              <a:rPr lang="en-US" sz="2200"/>
              <a:t>- Established to protect historic and cultural resources. Requires inventory, consultation and consideration of mitigation. Requires consultation with Tribes prior to action. Also provides for creation of Programmatic Agreements with broader set of parties that can govern action needed prior to approving permits or rights-of-way or other actions in broader areas.</a:t>
            </a:r>
          </a:p>
          <a:p>
            <a:r>
              <a:rPr lang="en-US" sz="2200" u="sng"/>
              <a:t>Endangered Species Act </a:t>
            </a:r>
            <a:r>
              <a:rPr lang="en-US" sz="2200"/>
              <a:t>- Enacted to prevent extinction and promote recovery of threatened and endangered fish, wildlife and plant species. Requires consultation and consideration of protection of listed species prior to any actions that could result in jeopardy of the species or harm their critical habitat; generally prohibits “take” of those species. The BLM is also supposed to take action to prevent actions that could make listing more likely of species identified as “special status species” (per manual).</a:t>
            </a:r>
          </a:p>
          <a:p>
            <a:r>
              <a:rPr lang="en-US" sz="2200"/>
              <a:t>Both of these tend to line up with ACECs, wilderness values, values of National Conservation Lands units.</a:t>
            </a:r>
          </a:p>
        </p:txBody>
      </p:sp>
      <p:sp>
        <p:nvSpPr>
          <p:cNvPr id="4" name="Date Placeholder 3">
            <a:extLst>
              <a:ext uri="{FF2B5EF4-FFF2-40B4-BE49-F238E27FC236}">
                <a16:creationId xmlns:a16="http://schemas.microsoft.com/office/drawing/2014/main" id="{9CD227EA-1A63-8722-BD64-2E1175C12E5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2C2716A-2E59-F858-D090-840280B3F4D7}"/>
              </a:ext>
            </a:extLst>
          </p:cNvPr>
          <p:cNvPicPr>
            <a:picLocks noChangeAspect="1"/>
          </p:cNvPicPr>
          <p:nvPr/>
        </p:nvPicPr>
        <p:blipFill>
          <a:blip r:embed="rId2"/>
          <a:stretch>
            <a:fillRect/>
          </a:stretch>
        </p:blipFill>
        <p:spPr>
          <a:xfrm>
            <a:off x="8908533" y="107085"/>
            <a:ext cx="2196243" cy="1463040"/>
          </a:xfrm>
          <a:prstGeom prst="rect">
            <a:avLst/>
          </a:prstGeom>
        </p:spPr>
      </p:pic>
    </p:spTree>
    <p:extLst>
      <p:ext uri="{BB962C8B-B14F-4D97-AF65-F5344CB8AC3E}">
        <p14:creationId xmlns:p14="http://schemas.microsoft.com/office/powerpoint/2010/main" val="107669373"/>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ust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788</TotalTime>
  <Words>1030</Words>
  <Application>Microsoft Office PowerPoint</Application>
  <PresentationFormat>Widescreen</PresentationFormat>
  <Paragraphs>94</Paragraphs>
  <Slides>14</Slides>
  <Notes>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Aptos</vt:lpstr>
      <vt:lpstr>Aptos Display</vt:lpstr>
      <vt:lpstr>Arial</vt:lpstr>
      <vt:lpstr>Calibri</vt:lpstr>
      <vt:lpstr>Courier New</vt:lpstr>
      <vt:lpstr>Garamond</vt:lpstr>
      <vt:lpstr>Tisa Offc Serif Pro</vt:lpstr>
      <vt:lpstr>Univers Light</vt:lpstr>
      <vt:lpstr>Wingdings</vt:lpstr>
      <vt:lpstr>Custom</vt:lpstr>
      <vt:lpstr>1_Office Theme</vt:lpstr>
      <vt:lpstr>1_Custom</vt:lpstr>
      <vt:lpstr>Organic</vt:lpstr>
      <vt:lpstr>Ignoring the Noise: Leveraging Legal Mandates to Protect and Grow Conservation Uses on Public Lands  Nada Wolff Culver Natalie Landreth</vt:lpstr>
      <vt:lpstr>Where we are – a lot has changed quickly</vt:lpstr>
      <vt:lpstr>But keep in mind – </vt:lpstr>
      <vt:lpstr>The state of NEPA</vt:lpstr>
      <vt:lpstr>With limited NEPA –what we can work with</vt:lpstr>
      <vt:lpstr>Energy emergency</vt:lpstr>
      <vt:lpstr>Changes to laws, regs &amp; the way they’re used</vt:lpstr>
      <vt:lpstr>Other legal obligations</vt:lpstr>
      <vt:lpstr>Other legal obligations</vt:lpstr>
      <vt:lpstr>Pushing back</vt:lpstr>
      <vt:lpstr>And adding to your campaign</vt:lpstr>
      <vt:lpstr>Building blocks for conservation</vt:lpstr>
      <vt:lpstr>Or building blocks…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Nada Culver</dc:creator>
  <cp:lastModifiedBy>Nada Wolff Culver</cp:lastModifiedBy>
  <cp:revision>2</cp:revision>
  <dcterms:created xsi:type="dcterms:W3CDTF">2026-05-11T00:39:32Z</dcterms:created>
  <dcterms:modified xsi:type="dcterms:W3CDTF">2026-05-11T18:31:52Z</dcterms:modified>
</cp:coreProperties>
</file>