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8" r:id="rId2"/>
    <p:sldId id="262" r:id="rId3"/>
    <p:sldId id="264" r:id="rId4"/>
    <p:sldId id="316" r:id="rId5"/>
    <p:sldId id="272" r:id="rId6"/>
    <p:sldId id="317" r:id="rId7"/>
    <p:sldId id="274" r:id="rId8"/>
    <p:sldId id="275" r:id="rId9"/>
    <p:sldId id="276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269" r:id="rId22"/>
    <p:sldId id="270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" pitchFamily="2" charset="77"/>
      <p:regular r:id="rId29"/>
      <p:bold r:id="rId30"/>
      <p:italic r:id="rId31"/>
      <p:boldItalic r:id="rId32"/>
    </p:embeddedFont>
    <p:embeddedFont>
      <p:font typeface="Montserrat Medium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hQgg/pCvJTQWL+o0fCaYhe0lH1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B457"/>
    <a:srgbClr val="79A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25"/>
    <p:restoredTop sz="94674"/>
  </p:normalViewPr>
  <p:slideViewPr>
    <p:cSldViewPr snapToGrid="0" snapToObjects="1">
      <p:cViewPr varScale="1">
        <p:scale>
          <a:sx n="98" d="100"/>
          <a:sy n="98" d="100"/>
        </p:scale>
        <p:origin x="22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46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A16136F0-CA9F-1007-8DB0-9FC8BBF39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>
            <a:extLst>
              <a:ext uri="{FF2B5EF4-FFF2-40B4-BE49-F238E27FC236}">
                <a16:creationId xmlns:a16="http://schemas.microsoft.com/office/drawing/2014/main" id="{AECA34FD-A7DF-1CC8-BBB5-DA978C2575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F1477013-6CEA-93CE-0452-BE548091AC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9390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DBC55705-7420-51D9-415E-FBDEAF093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>
            <a:extLst>
              <a:ext uri="{FF2B5EF4-FFF2-40B4-BE49-F238E27FC236}">
                <a16:creationId xmlns:a16="http://schemas.microsoft.com/office/drawing/2014/main" id="{DEA60759-BACD-2488-108A-579688B371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53E0E079-E28E-9863-6583-588D0EE6EF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3325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EF2F62B3-3F3C-9D10-BA49-0D55E0A5B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>
            <a:extLst>
              <a:ext uri="{FF2B5EF4-FFF2-40B4-BE49-F238E27FC236}">
                <a16:creationId xmlns:a16="http://schemas.microsoft.com/office/drawing/2014/main" id="{4E711482-5C20-0ACD-8030-5FBCFFE189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B1E082CE-AC65-5047-AC11-0B70A8D3EB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1148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F52C380B-D8D4-9AD9-E9D2-1266DD62A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>
            <a:extLst>
              <a:ext uri="{FF2B5EF4-FFF2-40B4-BE49-F238E27FC236}">
                <a16:creationId xmlns:a16="http://schemas.microsoft.com/office/drawing/2014/main" id="{655A8383-CA66-57B9-8833-4C09580709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FC041CB5-8A0E-5DA5-A2A3-57C15B7080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6358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87EC04C7-0835-88F3-F297-0951C131D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>
            <a:extLst>
              <a:ext uri="{FF2B5EF4-FFF2-40B4-BE49-F238E27FC236}">
                <a16:creationId xmlns:a16="http://schemas.microsoft.com/office/drawing/2014/main" id="{87892056-6200-53D0-619B-AD208FA6CA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B2593EA3-AEC3-A72D-BF10-97465A75A5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5937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C5DE927D-6094-0EED-8171-E43CB6DC4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>
            <a:extLst>
              <a:ext uri="{FF2B5EF4-FFF2-40B4-BE49-F238E27FC236}">
                <a16:creationId xmlns:a16="http://schemas.microsoft.com/office/drawing/2014/main" id="{B665E2FF-184B-B9F3-275C-2A55C90F45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8FB61218-AD66-F1AF-2598-F476EED709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5853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3F19BCD4-B74E-A6C6-6E05-28599AC14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>
            <a:extLst>
              <a:ext uri="{FF2B5EF4-FFF2-40B4-BE49-F238E27FC236}">
                <a16:creationId xmlns:a16="http://schemas.microsoft.com/office/drawing/2014/main" id="{0FCDC56C-DAC4-73FA-89CD-0E98C40A55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55CAF248-FE43-DC76-533C-151582322A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9487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F346EA5F-0732-0DCB-81EB-61CAAB63A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>
            <a:extLst>
              <a:ext uri="{FF2B5EF4-FFF2-40B4-BE49-F238E27FC236}">
                <a16:creationId xmlns:a16="http://schemas.microsoft.com/office/drawing/2014/main" id="{09BA4595-F1E1-9748-0B7E-4F63B1F6D7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F03A2775-007E-E0A3-0790-D149AB182D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6015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4C6AC6DE-4BC5-9BCF-4946-8FC3DA372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>
            <a:extLst>
              <a:ext uri="{FF2B5EF4-FFF2-40B4-BE49-F238E27FC236}">
                <a16:creationId xmlns:a16="http://schemas.microsoft.com/office/drawing/2014/main" id="{A092705E-D663-4DFE-915C-A096EC6C6E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10DD36BE-B3C9-D975-A33A-1B2A66B1E6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7548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7D13FE36-B4BE-B84B-5DA8-265638BD4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>
            <a:extLst>
              <a:ext uri="{FF2B5EF4-FFF2-40B4-BE49-F238E27FC236}">
                <a16:creationId xmlns:a16="http://schemas.microsoft.com/office/drawing/2014/main" id="{4BF01310-FFC5-FBE7-8196-E3BD68FD94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D2A9D832-A2F8-79BC-B425-B2C2B49CE0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8667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8A58AAA1-A4E7-66D2-D7BF-0C6FBC555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>
            <a:extLst>
              <a:ext uri="{FF2B5EF4-FFF2-40B4-BE49-F238E27FC236}">
                <a16:creationId xmlns:a16="http://schemas.microsoft.com/office/drawing/2014/main" id="{5913E5B4-2D43-35C0-95ED-BA111FECC0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>
            <a:extLst>
              <a:ext uri="{FF2B5EF4-FFF2-40B4-BE49-F238E27FC236}">
                <a16:creationId xmlns:a16="http://schemas.microsoft.com/office/drawing/2014/main" id="{7ECC4941-4C8B-F36A-CB43-E1FD4E2DCF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668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0D82ECE8-53AA-AC29-C1C3-5128B7A5E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>
            <a:extLst>
              <a:ext uri="{FF2B5EF4-FFF2-40B4-BE49-F238E27FC236}">
                <a16:creationId xmlns:a16="http://schemas.microsoft.com/office/drawing/2014/main" id="{B6100F78-B210-E52F-DF53-372EB6A8F7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>
            <a:extLst>
              <a:ext uri="{FF2B5EF4-FFF2-40B4-BE49-F238E27FC236}">
                <a16:creationId xmlns:a16="http://schemas.microsoft.com/office/drawing/2014/main" id="{12BFC480-CB7D-1325-3624-CA5048F2C9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8626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602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9726EBD5-423B-2053-4E05-5F1E24140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>
            <a:extLst>
              <a:ext uri="{FF2B5EF4-FFF2-40B4-BE49-F238E27FC236}">
                <a16:creationId xmlns:a16="http://schemas.microsoft.com/office/drawing/2014/main" id="{C56A3CAA-59AC-7744-B35E-1BFE072096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>
            <a:extLst>
              <a:ext uri="{FF2B5EF4-FFF2-40B4-BE49-F238E27FC236}">
                <a16:creationId xmlns:a16="http://schemas.microsoft.com/office/drawing/2014/main" id="{957AB89D-78BB-5617-8341-F3E519B8B4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988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7339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522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289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mailto:ttucci@advocateswest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ctrTitle"/>
          </p:nvPr>
        </p:nvSpPr>
        <p:spPr>
          <a:xfrm>
            <a:off x="1062139" y="2944812"/>
            <a:ext cx="10067720" cy="1655700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57"/>
              </a:buClr>
              <a:buSzPct val="100000"/>
              <a:buFont typeface="Montserrat"/>
              <a:buNone/>
            </a:pPr>
            <a:r>
              <a:rPr lang="en-US" b="1" dirty="0">
                <a:solidFill>
                  <a:srgbClr val="92B457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tserrat"/>
                <a:ea typeface="Montserrat"/>
                <a:cs typeface="Montserrat"/>
                <a:sym typeface="Montserrat"/>
              </a:rPr>
              <a:t>Holding the Line: Empowering Your Campaign through Legal Advocacy</a:t>
            </a:r>
            <a:endParaRPr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1425100" y="4859013"/>
            <a:ext cx="9144000" cy="119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30247"/>
                    </a:schemeClr>
                  </a:outerShdw>
                </a:effectLst>
                <a:latin typeface="Montserrat"/>
                <a:ea typeface="Montserrat"/>
                <a:cs typeface="Montserrat"/>
                <a:sym typeface="Montserrat"/>
              </a:rPr>
              <a:t>Todd Tucci, Senior Attorney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i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30247"/>
                    </a:schemeClr>
                  </a:outerShdw>
                </a:effectLst>
                <a:latin typeface="Montserrat"/>
                <a:ea typeface="Montserrat"/>
                <a:cs typeface="Montserrat"/>
                <a:sym typeface="Montserrat"/>
              </a:rPr>
              <a:t>Advocates for the West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30247"/>
                    </a:schemeClr>
                  </a:outerShdw>
                </a:effectLst>
                <a:latin typeface="Montserrat"/>
                <a:ea typeface="Montserrat"/>
                <a:cs typeface="Montserrat"/>
                <a:sym typeface="Montserrat"/>
              </a:rPr>
              <a:t>CLF Friends Summit, May 2026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08" name="Google Shape;108;p3"/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C7F228-0363-9A21-D85D-98776158E800}"/>
              </a:ext>
            </a:extLst>
          </p:cNvPr>
          <p:cNvSpPr txBox="1"/>
          <p:nvPr/>
        </p:nvSpPr>
        <p:spPr>
          <a:xfrm>
            <a:off x="5544271" y="5891603"/>
            <a:ext cx="65182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  <a:latin typeface="Montserrat" pitchFamily="2" charset="77"/>
              </a:rPr>
              <a:t>Monument Valley, UT</a:t>
            </a:r>
            <a:endParaRPr lang="en-US" sz="1400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Google Shape;141;p1">
            <a:extLst>
              <a:ext uri="{FF2B5EF4-FFF2-40B4-BE49-F238E27FC236}">
                <a16:creationId xmlns:a16="http://schemas.microsoft.com/office/drawing/2014/main" id="{734A6D34-4CAC-8834-A1D5-19D0580F3E2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>
          <a:extLst>
            <a:ext uri="{FF2B5EF4-FFF2-40B4-BE49-F238E27FC236}">
              <a16:creationId xmlns:a16="http://schemas.microsoft.com/office/drawing/2014/main" id="{07426FF7-88C1-3438-B615-78D14D2A8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>
            <a:extLst>
              <a:ext uri="{FF2B5EF4-FFF2-40B4-BE49-F238E27FC236}">
                <a16:creationId xmlns:a16="http://schemas.microsoft.com/office/drawing/2014/main" id="{19B28A3C-DDC1-4DBB-544E-3ED674117B9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16870" y="684625"/>
            <a:ext cx="9358257" cy="95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57"/>
              </a:buClr>
              <a:buSzPts val="3200"/>
              <a:buFont typeface="Montserrat"/>
              <a:buNone/>
            </a:pPr>
            <a: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  <a:t>Legal Advocacy as Strategy (Not Reaction)</a:t>
            </a:r>
            <a:endParaRPr dirty="0"/>
          </a:p>
        </p:txBody>
      </p:sp>
      <p:sp>
        <p:nvSpPr>
          <p:cNvPr id="145" name="Google Shape;145;p7">
            <a:extLst>
              <a:ext uri="{FF2B5EF4-FFF2-40B4-BE49-F238E27FC236}">
                <a16:creationId xmlns:a16="http://schemas.microsoft.com/office/drawing/2014/main" id="{F577EF23-8363-978A-A034-EFE28B7CEF9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9124" y="1914084"/>
            <a:ext cx="4423067" cy="155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Avoid reactive litigation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Align legal work with campaign goals</a:t>
            </a: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en-US" sz="2200" dirty="0">
              <a:latin typeface="Montserrat" pitchFamily="2" charset="77"/>
              <a:ea typeface="Montserrat Medium"/>
              <a:sym typeface="Montserrat"/>
            </a:endParaRPr>
          </a:p>
        </p:txBody>
      </p:sp>
      <p:sp>
        <p:nvSpPr>
          <p:cNvPr id="146" name="Google Shape;146;p7">
            <a:extLst>
              <a:ext uri="{FF2B5EF4-FFF2-40B4-BE49-F238E27FC236}">
                <a16:creationId xmlns:a16="http://schemas.microsoft.com/office/drawing/2014/main" id="{9776129E-E3B4-E3FF-4DF0-A7EBDBB453E9}"/>
              </a:ext>
            </a:extLst>
          </p:cNvPr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7">
            <a:extLst>
              <a:ext uri="{FF2B5EF4-FFF2-40B4-BE49-F238E27FC236}">
                <a16:creationId xmlns:a16="http://schemas.microsoft.com/office/drawing/2014/main" id="{CACF0AD6-8123-7CA5-9E53-B113489D9B57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>
            <a:extLst>
              <a:ext uri="{FF2B5EF4-FFF2-40B4-BE49-F238E27FC236}">
                <a16:creationId xmlns:a16="http://schemas.microsoft.com/office/drawing/2014/main" id="{1BE47A80-23AF-2B4E-C4F9-2AB7FF43EFEA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64593D-E89C-69DE-B569-BF5F87F6E74F}"/>
              </a:ext>
            </a:extLst>
          </p:cNvPr>
          <p:cNvSpPr txBox="1"/>
          <p:nvPr/>
        </p:nvSpPr>
        <p:spPr>
          <a:xfrm>
            <a:off x="503195" y="3745536"/>
            <a:ext cx="539943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99FC5"/>
                </a:solidFill>
                <a:latin typeface="Montserrat Medium"/>
                <a:ea typeface="Montserrat Medium"/>
              </a:rPr>
              <a:t>W</a:t>
            </a:r>
            <a:r>
              <a:rPr lang="en-US" sz="2800" dirty="0">
                <a:solidFill>
                  <a:srgbClr val="799FC5"/>
                </a:solidFill>
                <a:latin typeface="Montserrat Medium"/>
                <a:ea typeface="Montserrat Medium"/>
              </a:rPr>
              <a:t>HEN AND WHETHER TO ENGAGE IN LEGAL ADVOCACY IS A STRATEGIC CHOICE</a:t>
            </a:r>
            <a:endParaRPr lang="en-US" sz="28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E0F20B-AB09-FB3A-BCFC-78A905F86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976545"/>
            <a:ext cx="5789278" cy="3861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2382EC-1A16-E05C-028C-03510E51B3E5}"/>
              </a:ext>
            </a:extLst>
          </p:cNvPr>
          <p:cNvSpPr txBox="1"/>
          <p:nvPr/>
        </p:nvSpPr>
        <p:spPr>
          <a:xfrm>
            <a:off x="5902630" y="5838417"/>
            <a:ext cx="5936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latin typeface="Montserrat" pitchFamily="2" charset="77"/>
              </a:rPr>
              <a:t>Red Cliffs National Conservation Area, UT/courtesy Conserve Southwest Utah</a:t>
            </a:r>
          </a:p>
        </p:txBody>
      </p:sp>
      <p:sp>
        <p:nvSpPr>
          <p:cNvPr id="7" name="Google Shape;141;p1">
            <a:extLst>
              <a:ext uri="{FF2B5EF4-FFF2-40B4-BE49-F238E27FC236}">
                <a16:creationId xmlns:a16="http://schemas.microsoft.com/office/drawing/2014/main" id="{72466FD8-804E-E73C-B216-A6C58178925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33242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>
          <a:extLst>
            <a:ext uri="{FF2B5EF4-FFF2-40B4-BE49-F238E27FC236}">
              <a16:creationId xmlns:a16="http://schemas.microsoft.com/office/drawing/2014/main" id="{9D821F4A-5D9B-1356-BA24-BC795695C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>
            <a:extLst>
              <a:ext uri="{FF2B5EF4-FFF2-40B4-BE49-F238E27FC236}">
                <a16:creationId xmlns:a16="http://schemas.microsoft.com/office/drawing/2014/main" id="{F1C09295-A0D4-2AA0-9219-6967E4F9C1E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16520" y="672826"/>
            <a:ext cx="8558957" cy="95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57"/>
              </a:buClr>
              <a:buSzPts val="3200"/>
              <a:buFont typeface="Montserrat"/>
              <a:buNone/>
            </a:pPr>
            <a: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  <a:t>Understanding Risk</a:t>
            </a:r>
            <a:endParaRPr dirty="0"/>
          </a:p>
        </p:txBody>
      </p:sp>
      <p:sp>
        <p:nvSpPr>
          <p:cNvPr id="145" name="Google Shape;145;p7">
            <a:extLst>
              <a:ext uri="{FF2B5EF4-FFF2-40B4-BE49-F238E27FC236}">
                <a16:creationId xmlns:a16="http://schemas.microsoft.com/office/drawing/2014/main" id="{AC433AF2-C19C-38B3-52BA-30B313DAE6D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43099" y="2700852"/>
            <a:ext cx="4423067" cy="155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200" dirty="0">
                <a:latin typeface="Montserrat" pitchFamily="2" charset="77"/>
                <a:sym typeface="Montserrat"/>
              </a:rPr>
              <a:t>Types of risk:</a:t>
            </a:r>
          </a:p>
          <a:p>
            <a:pPr marL="800100" lvl="1" indent="-342900" algn="l">
              <a:lnSpc>
                <a:spcPct val="100000"/>
              </a:lnSpc>
              <a:spcBef>
                <a:spcPts val="1000"/>
              </a:spcBef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Legal</a:t>
            </a:r>
          </a:p>
          <a:p>
            <a:pPr marL="800100" lvl="1" indent="-342900" algn="l">
              <a:lnSpc>
                <a:spcPct val="100000"/>
              </a:lnSpc>
              <a:spcBef>
                <a:spcPts val="1000"/>
              </a:spcBef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Strategic</a:t>
            </a:r>
          </a:p>
          <a:p>
            <a:pPr marL="800100" lvl="1" indent="-342900" algn="l">
              <a:lnSpc>
                <a:spcPct val="100000"/>
              </a:lnSpc>
              <a:spcBef>
                <a:spcPts val="1000"/>
              </a:spcBef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Resource</a:t>
            </a:r>
          </a:p>
          <a:p>
            <a:pPr marL="800100" lvl="1" indent="-342900" algn="l">
              <a:lnSpc>
                <a:spcPct val="100000"/>
              </a:lnSpc>
              <a:spcBef>
                <a:spcPts val="1000"/>
              </a:spcBef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Reputational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en-US" sz="2200" dirty="0">
              <a:latin typeface="Montserrat" pitchFamily="2" charset="77"/>
              <a:ea typeface="Montserrat Medium"/>
              <a:sym typeface="Montserrat"/>
            </a:endParaRPr>
          </a:p>
        </p:txBody>
      </p:sp>
      <p:sp>
        <p:nvSpPr>
          <p:cNvPr id="146" name="Google Shape;146;p7">
            <a:extLst>
              <a:ext uri="{FF2B5EF4-FFF2-40B4-BE49-F238E27FC236}">
                <a16:creationId xmlns:a16="http://schemas.microsoft.com/office/drawing/2014/main" id="{BAE4FC02-E359-4AF2-0267-1C4ACA80BB8C}"/>
              </a:ext>
            </a:extLst>
          </p:cNvPr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7">
            <a:extLst>
              <a:ext uri="{FF2B5EF4-FFF2-40B4-BE49-F238E27FC236}">
                <a16:creationId xmlns:a16="http://schemas.microsoft.com/office/drawing/2014/main" id="{1675179F-344B-7C88-E149-51B73A03802B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>
            <a:extLst>
              <a:ext uri="{FF2B5EF4-FFF2-40B4-BE49-F238E27FC236}">
                <a16:creationId xmlns:a16="http://schemas.microsoft.com/office/drawing/2014/main" id="{F38952CD-1C33-A44A-6298-75D471CAAD1B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C1B1CD-5AE4-7545-B09A-89249109B4C7}"/>
              </a:ext>
            </a:extLst>
          </p:cNvPr>
          <p:cNvSpPr txBox="1"/>
          <p:nvPr/>
        </p:nvSpPr>
        <p:spPr>
          <a:xfrm>
            <a:off x="0" y="1793412"/>
            <a:ext cx="663355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799FC5"/>
                </a:solidFill>
                <a:latin typeface="Montserrat Medium"/>
                <a:ea typeface="Montserrat Medium"/>
              </a:rPr>
              <a:t>E</a:t>
            </a:r>
            <a:r>
              <a:rPr lang="en-US" sz="2200" dirty="0">
                <a:solidFill>
                  <a:srgbClr val="799FC5"/>
                </a:solidFill>
                <a:latin typeface="Montserrat Medium"/>
                <a:ea typeface="Montserrat Medium"/>
              </a:rPr>
              <a:t>VERY LEGAL DECISION INVOLVES TRADEOFFS — BE EXPLICIT ABOUT THEM</a:t>
            </a:r>
            <a:endParaRPr lang="en-US" sz="22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13B65-2BBB-C831-D1AA-1AF19611CBF9}"/>
              </a:ext>
            </a:extLst>
          </p:cNvPr>
          <p:cNvSpPr txBox="1"/>
          <p:nvPr/>
        </p:nvSpPr>
        <p:spPr>
          <a:xfrm>
            <a:off x="657656" y="5267862"/>
            <a:ext cx="555296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799FC5"/>
                </a:solidFill>
                <a:latin typeface="Montserrat Medium"/>
                <a:ea typeface="Montserrat Medium"/>
              </a:rPr>
              <a:t>S</a:t>
            </a:r>
            <a:r>
              <a:rPr lang="en-US" sz="2200" dirty="0">
                <a:solidFill>
                  <a:srgbClr val="799FC5"/>
                </a:solidFill>
                <a:latin typeface="Montserrat Medium"/>
                <a:ea typeface="Montserrat Medium"/>
              </a:rPr>
              <a:t>OMETIMES THE BIGGEST RISK IS </a:t>
            </a:r>
            <a:r>
              <a:rPr lang="en-US" sz="2200" i="1" dirty="0">
                <a:solidFill>
                  <a:srgbClr val="799FC5"/>
                </a:solidFill>
                <a:latin typeface="Montserrat Medium"/>
                <a:ea typeface="Montserrat Medium"/>
              </a:rPr>
              <a:t>NOT</a:t>
            </a:r>
            <a:r>
              <a:rPr lang="en-US" sz="2200" dirty="0">
                <a:solidFill>
                  <a:srgbClr val="799FC5"/>
                </a:solidFill>
                <a:latin typeface="Montserrat Medium"/>
                <a:ea typeface="Montserrat Medium"/>
              </a:rPr>
              <a:t> ACTING</a:t>
            </a:r>
            <a:endParaRPr lang="en-US" sz="22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B4E1BD-FAE0-9316-D303-978A3B968E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303" y="2263101"/>
            <a:ext cx="5372269" cy="3581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4AE056-66A0-0E03-F98A-2756AB354189}"/>
              </a:ext>
            </a:extLst>
          </p:cNvPr>
          <p:cNvSpPr txBox="1"/>
          <p:nvPr/>
        </p:nvSpPr>
        <p:spPr>
          <a:xfrm>
            <a:off x="5902630" y="5838417"/>
            <a:ext cx="5936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latin typeface="Montserrat" pitchFamily="2" charset="77"/>
              </a:rPr>
              <a:t>Red Cliffs National Conservation Area, UT/courtesy Conserve Southwest Utah</a:t>
            </a:r>
          </a:p>
        </p:txBody>
      </p:sp>
      <p:sp>
        <p:nvSpPr>
          <p:cNvPr id="8" name="Google Shape;141;p1">
            <a:extLst>
              <a:ext uri="{FF2B5EF4-FFF2-40B4-BE49-F238E27FC236}">
                <a16:creationId xmlns:a16="http://schemas.microsoft.com/office/drawing/2014/main" id="{4B6ACEE0-EE99-03EA-619A-C80F0275D8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85107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>
          <a:extLst>
            <a:ext uri="{FF2B5EF4-FFF2-40B4-BE49-F238E27FC236}">
              <a16:creationId xmlns:a16="http://schemas.microsoft.com/office/drawing/2014/main" id="{B3B4696A-0A7E-0A04-C789-B5BC344B8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>
            <a:extLst>
              <a:ext uri="{FF2B5EF4-FFF2-40B4-BE49-F238E27FC236}">
                <a16:creationId xmlns:a16="http://schemas.microsoft.com/office/drawing/2014/main" id="{2C1E96F1-AE37-CA25-8582-D2F16ADA60F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16520" y="584879"/>
            <a:ext cx="8558957" cy="95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57"/>
              </a:buClr>
              <a:buSzPts val="3200"/>
              <a:buFont typeface="Montserrat"/>
              <a:buNone/>
            </a:pPr>
            <a: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  <a:t>Organizational Readiness</a:t>
            </a:r>
            <a:endParaRPr dirty="0"/>
          </a:p>
        </p:txBody>
      </p:sp>
      <p:sp>
        <p:nvSpPr>
          <p:cNvPr id="145" name="Google Shape;145;p7">
            <a:extLst>
              <a:ext uri="{FF2B5EF4-FFF2-40B4-BE49-F238E27FC236}">
                <a16:creationId xmlns:a16="http://schemas.microsoft.com/office/drawing/2014/main" id="{823E5EAA-1CD9-683B-8498-2057DE48808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40542" y="1896765"/>
            <a:ext cx="4423067" cy="155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Capacity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Partners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Resources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Decision clarity — who decides, how decisions are made, and how quickly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en-US" sz="2200" dirty="0">
              <a:latin typeface="Montserrat" pitchFamily="2" charset="77"/>
              <a:ea typeface="Montserrat Medium"/>
              <a:sym typeface="Montserrat"/>
            </a:endParaRPr>
          </a:p>
        </p:txBody>
      </p:sp>
      <p:sp>
        <p:nvSpPr>
          <p:cNvPr id="146" name="Google Shape;146;p7">
            <a:extLst>
              <a:ext uri="{FF2B5EF4-FFF2-40B4-BE49-F238E27FC236}">
                <a16:creationId xmlns:a16="http://schemas.microsoft.com/office/drawing/2014/main" id="{B80BDBE1-F47F-7D86-9EAC-5B656DE5614D}"/>
              </a:ext>
            </a:extLst>
          </p:cNvPr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7">
            <a:extLst>
              <a:ext uri="{FF2B5EF4-FFF2-40B4-BE49-F238E27FC236}">
                <a16:creationId xmlns:a16="http://schemas.microsoft.com/office/drawing/2014/main" id="{C954ECF2-7C6D-A808-3F73-6060DB25CC57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>
            <a:extLst>
              <a:ext uri="{FF2B5EF4-FFF2-40B4-BE49-F238E27FC236}">
                <a16:creationId xmlns:a16="http://schemas.microsoft.com/office/drawing/2014/main" id="{9F36F24D-DE47-7552-47E8-3A4AF94B3148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D41E63-3F6F-5550-59B1-D67F94AB13FB}"/>
              </a:ext>
            </a:extLst>
          </p:cNvPr>
          <p:cNvSpPr txBox="1"/>
          <p:nvPr/>
        </p:nvSpPr>
        <p:spPr>
          <a:xfrm>
            <a:off x="503195" y="4668866"/>
            <a:ext cx="555296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799FC5"/>
                </a:solidFill>
                <a:latin typeface="Montserrat Medium"/>
                <a:ea typeface="Montserrat Medium"/>
              </a:rPr>
              <a:t>L</a:t>
            </a:r>
            <a:r>
              <a:rPr lang="en-US" sz="2200" dirty="0">
                <a:solidFill>
                  <a:srgbClr val="799FC5"/>
                </a:solidFill>
                <a:latin typeface="Montserrat Medium"/>
                <a:ea typeface="Montserrat Medium"/>
              </a:rPr>
              <a:t>EGAL ADVOCACY AND LITIGATION IS NOT JUST A LEGAL DECISION — IT’S AN ORGANIZATIONAL COMMITMENT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44F448-1891-2366-D59A-7F6E4F7A8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402" y="1741089"/>
            <a:ext cx="5505170" cy="4126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1AD871-C535-8A12-C448-8C1AF142890A}"/>
              </a:ext>
            </a:extLst>
          </p:cNvPr>
          <p:cNvSpPr txBox="1"/>
          <p:nvPr/>
        </p:nvSpPr>
        <p:spPr>
          <a:xfrm>
            <a:off x="6056159" y="5867413"/>
            <a:ext cx="5783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latin typeface="Montserrat" pitchFamily="2" charset="77"/>
              </a:rPr>
              <a:t>Red Cliffs National Conservation Area, UT/courtesy Conserve Southwest Utah</a:t>
            </a:r>
          </a:p>
        </p:txBody>
      </p:sp>
      <p:sp>
        <p:nvSpPr>
          <p:cNvPr id="7" name="Google Shape;141;p1">
            <a:extLst>
              <a:ext uri="{FF2B5EF4-FFF2-40B4-BE49-F238E27FC236}">
                <a16:creationId xmlns:a16="http://schemas.microsoft.com/office/drawing/2014/main" id="{B4175C4F-A011-2B3B-642D-E754CFF7E1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147888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>
          <a:extLst>
            <a:ext uri="{FF2B5EF4-FFF2-40B4-BE49-F238E27FC236}">
              <a16:creationId xmlns:a16="http://schemas.microsoft.com/office/drawing/2014/main" id="{2AA0AD8D-52CA-FE54-ADE6-023272C42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>
            <a:extLst>
              <a:ext uri="{FF2B5EF4-FFF2-40B4-BE49-F238E27FC236}">
                <a16:creationId xmlns:a16="http://schemas.microsoft.com/office/drawing/2014/main" id="{C3C70CFF-6C53-39D4-FAE3-1EF14A54257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59168" y="736987"/>
            <a:ext cx="9073662" cy="95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57"/>
              </a:buClr>
              <a:buSzPts val="3200"/>
              <a:buFont typeface="Montserrat"/>
              <a:buNone/>
            </a:pPr>
            <a: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  <a:t>Practical Principles of Legal Advocacy</a:t>
            </a:r>
            <a:endParaRPr dirty="0"/>
          </a:p>
        </p:txBody>
      </p:sp>
      <p:sp>
        <p:nvSpPr>
          <p:cNvPr id="145" name="Google Shape;145;p7">
            <a:extLst>
              <a:ext uri="{FF2B5EF4-FFF2-40B4-BE49-F238E27FC236}">
                <a16:creationId xmlns:a16="http://schemas.microsoft.com/office/drawing/2014/main" id="{696DFF18-6251-B360-04FA-98B7E2DAB78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65942" y="2277765"/>
            <a:ext cx="4423067" cy="155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Pick your battles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Build strong partnerships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Be strategic about roles and sequencing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Engage early and stay engaged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en-US" sz="2200" dirty="0">
              <a:latin typeface="Montserrat" pitchFamily="2" charset="77"/>
              <a:ea typeface="Montserrat Medium"/>
              <a:sym typeface="Montserrat"/>
            </a:endParaRPr>
          </a:p>
        </p:txBody>
      </p:sp>
      <p:sp>
        <p:nvSpPr>
          <p:cNvPr id="146" name="Google Shape;146;p7">
            <a:extLst>
              <a:ext uri="{FF2B5EF4-FFF2-40B4-BE49-F238E27FC236}">
                <a16:creationId xmlns:a16="http://schemas.microsoft.com/office/drawing/2014/main" id="{3F5042D2-4BB5-0063-1FA1-6AFF61445E84}"/>
              </a:ext>
            </a:extLst>
          </p:cNvPr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7">
            <a:extLst>
              <a:ext uri="{FF2B5EF4-FFF2-40B4-BE49-F238E27FC236}">
                <a16:creationId xmlns:a16="http://schemas.microsoft.com/office/drawing/2014/main" id="{9F887426-329F-8171-E39D-FDC7A8EC717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>
            <a:extLst>
              <a:ext uri="{FF2B5EF4-FFF2-40B4-BE49-F238E27FC236}">
                <a16:creationId xmlns:a16="http://schemas.microsoft.com/office/drawing/2014/main" id="{516C163D-6ADA-C687-C5CC-286911D8085B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A670C2-E3A2-8C8B-F551-60A45F8C1E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700" y="1922624"/>
            <a:ext cx="5349872" cy="4012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5DA4FE-0129-169F-41ED-DA1E0129E0FE}"/>
              </a:ext>
            </a:extLst>
          </p:cNvPr>
          <p:cNvSpPr txBox="1"/>
          <p:nvPr/>
        </p:nvSpPr>
        <p:spPr>
          <a:xfrm>
            <a:off x="5232400" y="5926458"/>
            <a:ext cx="66071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latin typeface="Montserrat" pitchFamily="2" charset="77"/>
              </a:rPr>
              <a:t>Owyhee Canyonlands, ID</a:t>
            </a:r>
            <a:endParaRPr lang="en-US" sz="1400" i="1" dirty="0">
              <a:latin typeface="Montserrat" pitchFamily="2" charset="77"/>
            </a:endParaRPr>
          </a:p>
        </p:txBody>
      </p:sp>
      <p:sp>
        <p:nvSpPr>
          <p:cNvPr id="7" name="Google Shape;141;p1">
            <a:extLst>
              <a:ext uri="{FF2B5EF4-FFF2-40B4-BE49-F238E27FC236}">
                <a16:creationId xmlns:a16="http://schemas.microsoft.com/office/drawing/2014/main" id="{AEA502A2-F312-3BD8-C0F4-3BFA1E5497A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13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601853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>
          <a:extLst>
            <a:ext uri="{FF2B5EF4-FFF2-40B4-BE49-F238E27FC236}">
              <a16:creationId xmlns:a16="http://schemas.microsoft.com/office/drawing/2014/main" id="{F8881F2C-D90D-545A-5AFB-B41255E7B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>
            <a:extLst>
              <a:ext uri="{FF2B5EF4-FFF2-40B4-BE49-F238E27FC236}">
                <a16:creationId xmlns:a16="http://schemas.microsoft.com/office/drawing/2014/main" id="{8542063F-F48C-B8B1-152E-ED2C79CAC98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16520" y="692358"/>
            <a:ext cx="8558957" cy="95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57"/>
              </a:buClr>
              <a:buSzPts val="3200"/>
              <a:buFont typeface="Montserrat"/>
              <a:buNone/>
            </a:pPr>
            <a: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  <a:t>Building Effective Partnerships</a:t>
            </a:r>
            <a:endParaRPr dirty="0"/>
          </a:p>
        </p:txBody>
      </p:sp>
      <p:sp>
        <p:nvSpPr>
          <p:cNvPr id="145" name="Google Shape;145;p7">
            <a:extLst>
              <a:ext uri="{FF2B5EF4-FFF2-40B4-BE49-F238E27FC236}">
                <a16:creationId xmlns:a16="http://schemas.microsoft.com/office/drawing/2014/main" id="{480B20FB-0503-04AD-949B-12B090BD6D8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72761" y="1616233"/>
            <a:ext cx="7401600" cy="155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Legal Partnership</a:t>
            </a:r>
          </a:p>
          <a:p>
            <a:pPr marL="800100" lvl="1" indent="-342900" algn="l">
              <a:lnSpc>
                <a:spcPct val="100000"/>
              </a:lnSpc>
              <a:spcBef>
                <a:spcPts val="800"/>
              </a:spcBef>
              <a:buSzPts val="2400"/>
              <a:buFont typeface="Courier New" panose="02070309020205020404" pitchFamily="49" charset="0"/>
              <a:buChar char="o"/>
            </a:pPr>
            <a:r>
              <a:rPr lang="en-US" sz="2200" dirty="0">
                <a:latin typeface="Montserrat" pitchFamily="2" charset="77"/>
                <a:sym typeface="Montserrat"/>
              </a:rPr>
              <a:t>Working with counsel</a:t>
            </a:r>
          </a:p>
          <a:p>
            <a:pPr marL="800100" lvl="1" indent="-342900" algn="l">
              <a:lnSpc>
                <a:spcPct val="100000"/>
              </a:lnSpc>
              <a:spcBef>
                <a:spcPts val="800"/>
              </a:spcBef>
              <a:buSzPts val="2400"/>
              <a:buFont typeface="Courier New" panose="02070309020205020404" pitchFamily="49" charset="0"/>
              <a:buChar char="o"/>
            </a:pPr>
            <a:r>
              <a:rPr lang="en-US" sz="2200" dirty="0">
                <a:latin typeface="Montserrat" pitchFamily="2" charset="77"/>
                <a:sym typeface="Montserrat"/>
              </a:rPr>
              <a:t>External counsel as strategic partners</a:t>
            </a:r>
          </a:p>
          <a:p>
            <a:pPr marL="800100" lvl="1" indent="-342900" algn="l">
              <a:lnSpc>
                <a:spcPct val="100000"/>
              </a:lnSpc>
              <a:spcBef>
                <a:spcPts val="800"/>
              </a:spcBef>
              <a:buSzPts val="2400"/>
              <a:buFont typeface="Courier New" panose="02070309020205020404" pitchFamily="49" charset="0"/>
              <a:buChar char="o"/>
            </a:pPr>
            <a:r>
              <a:rPr lang="en-US" sz="2200" dirty="0">
                <a:latin typeface="Montserrat" pitchFamily="2" charset="77"/>
                <a:sym typeface="Montserrat"/>
              </a:rPr>
              <a:t>Clear roles + communication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Coalition Partnerships</a:t>
            </a:r>
          </a:p>
          <a:p>
            <a:pPr marL="800100" lvl="1" indent="-342900" algn="l">
              <a:lnSpc>
                <a:spcPct val="100000"/>
              </a:lnSpc>
              <a:spcBef>
                <a:spcPts val="800"/>
              </a:spcBef>
              <a:buSzPts val="2400"/>
              <a:buFont typeface="Courier New" panose="02070309020205020404" pitchFamily="49" charset="0"/>
              <a:buChar char="o"/>
            </a:pPr>
            <a:r>
              <a:rPr lang="en-US" sz="2200" dirty="0">
                <a:latin typeface="Montserrat" pitchFamily="2" charset="77"/>
                <a:sym typeface="Montserrat"/>
              </a:rPr>
              <a:t>Alignment on goals</a:t>
            </a:r>
          </a:p>
          <a:p>
            <a:pPr marL="800100" lvl="1" indent="-342900" algn="l">
              <a:lnSpc>
                <a:spcPct val="100000"/>
              </a:lnSpc>
              <a:spcBef>
                <a:spcPts val="800"/>
              </a:spcBef>
              <a:buSzPts val="2400"/>
              <a:buFont typeface="Courier New" panose="02070309020205020404" pitchFamily="49" charset="0"/>
              <a:buChar char="o"/>
            </a:pPr>
            <a:r>
              <a:rPr lang="en-US" sz="2200" dirty="0">
                <a:latin typeface="Montserrat" pitchFamily="2" charset="77"/>
                <a:sym typeface="Montserrat"/>
              </a:rPr>
              <a:t>Alignment on risk tolerance</a:t>
            </a:r>
          </a:p>
          <a:p>
            <a:pPr marL="800100" lvl="1" indent="-342900" algn="l">
              <a:lnSpc>
                <a:spcPct val="100000"/>
              </a:lnSpc>
              <a:spcBef>
                <a:spcPts val="800"/>
              </a:spcBef>
              <a:buSzPts val="2400"/>
              <a:buFont typeface="Courier New" panose="02070309020205020404" pitchFamily="49" charset="0"/>
              <a:buChar char="o"/>
            </a:pPr>
            <a:r>
              <a:rPr lang="en-US" sz="2200" dirty="0">
                <a:latin typeface="Montserrat" pitchFamily="2" charset="77"/>
                <a:sym typeface="Montserrat"/>
              </a:rPr>
              <a:t>Alignment on strategy (litigation v. administrative advocacy v. other)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en-US" sz="2200" dirty="0">
              <a:latin typeface="Montserrat" pitchFamily="2" charset="77"/>
              <a:ea typeface="Montserrat Medium"/>
              <a:sym typeface="Montserrat"/>
            </a:endParaRPr>
          </a:p>
        </p:txBody>
      </p:sp>
      <p:sp>
        <p:nvSpPr>
          <p:cNvPr id="146" name="Google Shape;146;p7">
            <a:extLst>
              <a:ext uri="{FF2B5EF4-FFF2-40B4-BE49-F238E27FC236}">
                <a16:creationId xmlns:a16="http://schemas.microsoft.com/office/drawing/2014/main" id="{E4C9C6AC-206F-4C2C-6739-1F2B610060CA}"/>
              </a:ext>
            </a:extLst>
          </p:cNvPr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7">
            <a:extLst>
              <a:ext uri="{FF2B5EF4-FFF2-40B4-BE49-F238E27FC236}">
                <a16:creationId xmlns:a16="http://schemas.microsoft.com/office/drawing/2014/main" id="{61616D29-3317-7BDB-2BFF-3025B7A8D6DD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>
            <a:extLst>
              <a:ext uri="{FF2B5EF4-FFF2-40B4-BE49-F238E27FC236}">
                <a16:creationId xmlns:a16="http://schemas.microsoft.com/office/drawing/2014/main" id="{541DE6BE-8559-9773-E13D-C70A732BCFE1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6F8A4B-324A-C404-60B3-AC7D3FF41C27}"/>
              </a:ext>
            </a:extLst>
          </p:cNvPr>
          <p:cNvSpPr txBox="1"/>
          <p:nvPr/>
        </p:nvSpPr>
        <p:spPr>
          <a:xfrm>
            <a:off x="1160950" y="5642422"/>
            <a:ext cx="9870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99FC5"/>
                </a:solidFill>
                <a:latin typeface="Montserrat Medium"/>
                <a:ea typeface="Montserrat Medium"/>
              </a:rPr>
              <a:t>U</a:t>
            </a:r>
            <a:r>
              <a:rPr lang="en-US" sz="2400" dirty="0">
                <a:solidFill>
                  <a:srgbClr val="799FC5"/>
                </a:solidFill>
                <a:latin typeface="Montserrat Medium"/>
                <a:ea typeface="Montserrat Medium"/>
              </a:rPr>
              <a:t>PFRONT </a:t>
            </a:r>
            <a:r>
              <a:rPr lang="en-US" sz="2800" dirty="0">
                <a:solidFill>
                  <a:srgbClr val="799FC5"/>
                </a:solidFill>
                <a:latin typeface="Montserrat Medium"/>
                <a:ea typeface="Montserrat Medium"/>
              </a:rPr>
              <a:t>C</a:t>
            </a:r>
            <a:r>
              <a:rPr lang="en-US" sz="2400" dirty="0">
                <a:solidFill>
                  <a:srgbClr val="799FC5"/>
                </a:solidFill>
                <a:latin typeface="Montserrat Medium"/>
                <a:ea typeface="Montserrat Medium"/>
              </a:rPr>
              <a:t>LARITY </a:t>
            </a:r>
            <a:r>
              <a:rPr lang="en-US" sz="2800" dirty="0">
                <a:solidFill>
                  <a:srgbClr val="799FC5"/>
                </a:solidFill>
                <a:latin typeface="Montserrat Medium"/>
                <a:ea typeface="Montserrat Medium"/>
              </a:rPr>
              <a:t>A</a:t>
            </a:r>
            <a:r>
              <a:rPr lang="en-US" sz="2400" dirty="0">
                <a:solidFill>
                  <a:srgbClr val="799FC5"/>
                </a:solidFill>
                <a:latin typeface="Montserrat Medium"/>
                <a:ea typeface="Montserrat Medium"/>
              </a:rPr>
              <a:t>VOIDS </a:t>
            </a:r>
            <a:r>
              <a:rPr lang="en-US" sz="2800" dirty="0">
                <a:solidFill>
                  <a:srgbClr val="799FC5"/>
                </a:solidFill>
                <a:latin typeface="Montserrat Medium"/>
                <a:ea typeface="Montserrat Medium"/>
              </a:rPr>
              <a:t>L</a:t>
            </a:r>
            <a:r>
              <a:rPr lang="en-US" sz="2400" dirty="0">
                <a:solidFill>
                  <a:srgbClr val="799FC5"/>
                </a:solidFill>
                <a:latin typeface="Montserrat Medium"/>
                <a:ea typeface="Montserrat Medium"/>
              </a:rPr>
              <a:t>ATER </a:t>
            </a:r>
            <a:r>
              <a:rPr lang="en-US" sz="2800" dirty="0">
                <a:solidFill>
                  <a:srgbClr val="799FC5"/>
                </a:solidFill>
                <a:latin typeface="Montserrat Medium"/>
                <a:ea typeface="Montserrat Medium"/>
              </a:rPr>
              <a:t>C</a:t>
            </a:r>
            <a:r>
              <a:rPr lang="en-US" sz="2400" dirty="0">
                <a:solidFill>
                  <a:srgbClr val="799FC5"/>
                </a:solidFill>
                <a:latin typeface="Montserrat Medium"/>
                <a:ea typeface="Montserrat Medium"/>
              </a:rPr>
              <a:t>ONFLICTS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465BE5-7324-4279-13F0-039594F341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668" y="1724012"/>
            <a:ext cx="2861052" cy="3844080"/>
          </a:xfrm>
          <a:prstGeom prst="rect">
            <a:avLst/>
          </a:prstGeom>
        </p:spPr>
      </p:pic>
      <p:sp>
        <p:nvSpPr>
          <p:cNvPr id="3" name="Google Shape;141;p1">
            <a:extLst>
              <a:ext uri="{FF2B5EF4-FFF2-40B4-BE49-F238E27FC236}">
                <a16:creationId xmlns:a16="http://schemas.microsoft.com/office/drawing/2014/main" id="{80C63D8C-4B68-5B2C-7E1C-13E7B775044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14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35003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>
          <a:extLst>
            <a:ext uri="{FF2B5EF4-FFF2-40B4-BE49-F238E27FC236}">
              <a16:creationId xmlns:a16="http://schemas.microsoft.com/office/drawing/2014/main" id="{27AE6256-4DD0-005D-B720-8CA9D68B9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>
            <a:extLst>
              <a:ext uri="{FF2B5EF4-FFF2-40B4-BE49-F238E27FC236}">
                <a16:creationId xmlns:a16="http://schemas.microsoft.com/office/drawing/2014/main" id="{67151745-CBC4-8938-989B-FDFF0D5A414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43369" y="736987"/>
            <a:ext cx="9358257" cy="95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57"/>
              </a:buClr>
              <a:buSzPts val="3200"/>
              <a:buFont typeface="Montserrat"/>
              <a:buNone/>
            </a:pPr>
            <a: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  <a:t>Integrating Legal into Campaigns</a:t>
            </a:r>
            <a:endParaRPr dirty="0"/>
          </a:p>
        </p:txBody>
      </p:sp>
      <p:sp>
        <p:nvSpPr>
          <p:cNvPr id="146" name="Google Shape;146;p7">
            <a:extLst>
              <a:ext uri="{FF2B5EF4-FFF2-40B4-BE49-F238E27FC236}">
                <a16:creationId xmlns:a16="http://schemas.microsoft.com/office/drawing/2014/main" id="{7D047CA8-92C4-8DDB-6B69-66BEB94D07AC}"/>
              </a:ext>
            </a:extLst>
          </p:cNvPr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7">
            <a:extLst>
              <a:ext uri="{FF2B5EF4-FFF2-40B4-BE49-F238E27FC236}">
                <a16:creationId xmlns:a16="http://schemas.microsoft.com/office/drawing/2014/main" id="{AF65A9FF-A0FF-3DEF-CCDF-5E49D05A289D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>
            <a:extLst>
              <a:ext uri="{FF2B5EF4-FFF2-40B4-BE49-F238E27FC236}">
                <a16:creationId xmlns:a16="http://schemas.microsoft.com/office/drawing/2014/main" id="{9E668E62-0742-09E6-5339-E20C1C464D97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6AF514-A5A5-03AC-47FE-C6D3C654F322}"/>
              </a:ext>
            </a:extLst>
          </p:cNvPr>
          <p:cNvSpPr txBox="1"/>
          <p:nvPr/>
        </p:nvSpPr>
        <p:spPr>
          <a:xfrm>
            <a:off x="523063" y="2255433"/>
            <a:ext cx="53994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99FC5"/>
                </a:solidFill>
                <a:latin typeface="Montserrat Medium"/>
                <a:ea typeface="Montserrat Medium"/>
              </a:rPr>
              <a:t>L</a:t>
            </a:r>
            <a:r>
              <a:rPr lang="en-US" sz="2800" dirty="0">
                <a:solidFill>
                  <a:srgbClr val="799FC5"/>
                </a:solidFill>
                <a:latin typeface="Montserrat Medium"/>
                <a:ea typeface="Montserrat Medium"/>
              </a:rPr>
              <a:t>EGAL ≠ SILOED</a:t>
            </a:r>
            <a:endParaRPr lang="en-US" sz="2800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A7D8B7-F13F-2015-961F-F56765B8EA01}"/>
              </a:ext>
            </a:extLst>
          </p:cNvPr>
          <p:cNvSpPr txBox="1"/>
          <p:nvPr/>
        </p:nvSpPr>
        <p:spPr>
          <a:xfrm>
            <a:off x="696564" y="3251999"/>
            <a:ext cx="539943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99FC5"/>
                </a:solidFill>
                <a:latin typeface="Montserrat Medium"/>
                <a:ea typeface="Montserrat Medium"/>
              </a:rPr>
              <a:t>L</a:t>
            </a:r>
            <a:r>
              <a:rPr lang="en-US" sz="2800" dirty="0">
                <a:solidFill>
                  <a:srgbClr val="799FC5"/>
                </a:solidFill>
                <a:latin typeface="Montserrat Medium"/>
                <a:ea typeface="Montserrat Medium"/>
              </a:rPr>
              <a:t>EGAL STRATEGY SHOULD REINFORCE — NOT OPERATE SEPARATELY FROM — YOUR CAMPAIGN.</a:t>
            </a:r>
            <a:endParaRPr lang="en-US" sz="2800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C42DB0-3E6C-D11E-0023-88424785E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443" y="2184563"/>
            <a:ext cx="5408994" cy="3715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939B62-9EC7-DF0F-68A6-83D64782918D}"/>
              </a:ext>
            </a:extLst>
          </p:cNvPr>
          <p:cNvSpPr txBox="1"/>
          <p:nvPr/>
        </p:nvSpPr>
        <p:spPr>
          <a:xfrm>
            <a:off x="5341165" y="5897477"/>
            <a:ext cx="65182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Montserrat" pitchFamily="2" charset="77"/>
              </a:rPr>
              <a:t>Chuckwalla National Monument, CA</a:t>
            </a:r>
          </a:p>
        </p:txBody>
      </p:sp>
      <p:sp>
        <p:nvSpPr>
          <p:cNvPr id="10" name="Google Shape;141;p1">
            <a:extLst>
              <a:ext uri="{FF2B5EF4-FFF2-40B4-BE49-F238E27FC236}">
                <a16:creationId xmlns:a16="http://schemas.microsoft.com/office/drawing/2014/main" id="{79E2E914-E97C-FFDE-A87D-ED9CB1926C7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15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31487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>
          <a:extLst>
            <a:ext uri="{FF2B5EF4-FFF2-40B4-BE49-F238E27FC236}">
              <a16:creationId xmlns:a16="http://schemas.microsoft.com/office/drawing/2014/main" id="{C221C46A-DF24-61E7-BA1C-1CDD8C389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>
            <a:extLst>
              <a:ext uri="{FF2B5EF4-FFF2-40B4-BE49-F238E27FC236}">
                <a16:creationId xmlns:a16="http://schemas.microsoft.com/office/drawing/2014/main" id="{540AFC8E-15B3-20DA-7CE8-43B33987CF9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16520" y="653224"/>
            <a:ext cx="8558957" cy="95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57"/>
              </a:buClr>
              <a:buSzPts val="3200"/>
              <a:buFont typeface="Montserrat"/>
              <a:buNone/>
            </a:pPr>
            <a: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  <a:t>Timing and Windows of Opportunity</a:t>
            </a:r>
            <a:endParaRPr dirty="0"/>
          </a:p>
        </p:txBody>
      </p:sp>
      <p:sp>
        <p:nvSpPr>
          <p:cNvPr id="145" name="Google Shape;145;p7">
            <a:extLst>
              <a:ext uri="{FF2B5EF4-FFF2-40B4-BE49-F238E27FC236}">
                <a16:creationId xmlns:a16="http://schemas.microsoft.com/office/drawing/2014/main" id="{992D513A-D4EF-8EF3-1337-4A0E80BB117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4429" y="1632139"/>
            <a:ext cx="7401600" cy="155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Timing can determine success</a:t>
            </a:r>
          </a:p>
          <a:p>
            <a:pPr marL="800100" lvl="1" indent="-342900" algn="l">
              <a:lnSpc>
                <a:spcPct val="100000"/>
              </a:lnSpc>
              <a:spcBef>
                <a:spcPts val="800"/>
              </a:spcBef>
              <a:buSzPts val="2400"/>
              <a:buFont typeface="Courier New" panose="02070309020205020404" pitchFamily="49" charset="0"/>
              <a:buChar char="o"/>
            </a:pPr>
            <a:r>
              <a:rPr lang="en-US" sz="2200" dirty="0">
                <a:latin typeface="Montserrat" pitchFamily="2" charset="77"/>
                <a:sym typeface="Montserrat"/>
              </a:rPr>
              <a:t>Exhaustion</a:t>
            </a:r>
          </a:p>
          <a:p>
            <a:pPr marL="1257300" lvl="2" indent="-342900" algn="l">
              <a:lnSpc>
                <a:spcPct val="100000"/>
              </a:lnSpc>
              <a:spcBef>
                <a:spcPts val="800"/>
              </a:spcBef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Raise your concerns with the agency first</a:t>
            </a:r>
          </a:p>
          <a:p>
            <a:pPr marL="1257300" lvl="2" indent="-342900" algn="l">
              <a:lnSpc>
                <a:spcPct val="100000"/>
              </a:lnSpc>
              <a:spcBef>
                <a:spcPts val="800"/>
              </a:spcBef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Use available administrative processes</a:t>
            </a:r>
          </a:p>
          <a:p>
            <a:pPr marL="1257300" lvl="2" indent="-342900" algn="l">
              <a:lnSpc>
                <a:spcPct val="100000"/>
              </a:lnSpc>
              <a:spcBef>
                <a:spcPts val="800"/>
              </a:spcBef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Preserve your claims for litigation </a:t>
            </a:r>
          </a:p>
          <a:p>
            <a:pPr marL="800100" lvl="1" indent="-342900" algn="l">
              <a:lnSpc>
                <a:spcPct val="100000"/>
              </a:lnSpc>
              <a:spcBef>
                <a:spcPts val="800"/>
              </a:spcBef>
              <a:buSzPts val="2400"/>
              <a:buFont typeface="Courier New" panose="02070309020205020404" pitchFamily="49" charset="0"/>
              <a:buChar char="o"/>
            </a:pPr>
            <a:r>
              <a:rPr lang="en-US" sz="2200" dirty="0">
                <a:latin typeface="Montserrat" pitchFamily="2" charset="77"/>
                <a:sym typeface="Montserrat"/>
              </a:rPr>
              <a:t>Develop the Administrative Record</a:t>
            </a:r>
          </a:p>
          <a:p>
            <a:pPr marL="1257300" lvl="2" indent="-342900" algn="l">
              <a:lnSpc>
                <a:spcPct val="100000"/>
              </a:lnSpc>
              <a:spcBef>
                <a:spcPts val="800"/>
              </a:spcBef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Build your case from Day 1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en-US" sz="2200" dirty="0">
              <a:latin typeface="Montserrat" pitchFamily="2" charset="77"/>
              <a:ea typeface="Montserrat Medium"/>
              <a:sym typeface="Montserrat"/>
            </a:endParaRPr>
          </a:p>
        </p:txBody>
      </p:sp>
      <p:sp>
        <p:nvSpPr>
          <p:cNvPr id="146" name="Google Shape;146;p7">
            <a:extLst>
              <a:ext uri="{FF2B5EF4-FFF2-40B4-BE49-F238E27FC236}">
                <a16:creationId xmlns:a16="http://schemas.microsoft.com/office/drawing/2014/main" id="{B0A045C1-1392-1C8D-E553-D7C68A78DF5B}"/>
              </a:ext>
            </a:extLst>
          </p:cNvPr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7">
            <a:extLst>
              <a:ext uri="{FF2B5EF4-FFF2-40B4-BE49-F238E27FC236}">
                <a16:creationId xmlns:a16="http://schemas.microsoft.com/office/drawing/2014/main" id="{145FE2D8-DF7D-629D-0791-E54AF3225149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>
            <a:extLst>
              <a:ext uri="{FF2B5EF4-FFF2-40B4-BE49-F238E27FC236}">
                <a16:creationId xmlns:a16="http://schemas.microsoft.com/office/drawing/2014/main" id="{931F5A18-F159-FCC6-AA03-0EC77DB9B80D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77AC64-DD00-5EDE-5D49-7621AC1A1DD3}"/>
              </a:ext>
            </a:extLst>
          </p:cNvPr>
          <p:cNvSpPr txBox="1"/>
          <p:nvPr/>
        </p:nvSpPr>
        <p:spPr>
          <a:xfrm>
            <a:off x="1002962" y="4833562"/>
            <a:ext cx="98700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99FC5"/>
                </a:solidFill>
                <a:latin typeface="Montserrat Medium"/>
                <a:ea typeface="Montserrat Medium"/>
              </a:rPr>
              <a:t>Y</a:t>
            </a:r>
            <a:r>
              <a:rPr lang="en-US" sz="2400" dirty="0">
                <a:solidFill>
                  <a:srgbClr val="799FC5"/>
                </a:solidFill>
                <a:latin typeface="Montserrat Medium"/>
                <a:ea typeface="Montserrat Medium"/>
              </a:rPr>
              <a:t>OU HAVE TO MAKE YOUR CASE TO THE AGENCY BEFORE YOU CAN MAKE IT TO A JUDGE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B13EF9-2D5B-D1F8-3BA5-D19C900D57DE}"/>
              </a:ext>
            </a:extLst>
          </p:cNvPr>
          <p:cNvSpPr txBox="1"/>
          <p:nvPr/>
        </p:nvSpPr>
        <p:spPr>
          <a:xfrm>
            <a:off x="704852" y="5726114"/>
            <a:ext cx="9870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99FC5"/>
                </a:solidFill>
                <a:latin typeface="Montserrat Medium"/>
                <a:ea typeface="Montserrat Medium"/>
              </a:rPr>
              <a:t>E</a:t>
            </a:r>
            <a:r>
              <a:rPr lang="en-US" sz="2400" dirty="0">
                <a:solidFill>
                  <a:srgbClr val="799FC5"/>
                </a:solidFill>
                <a:latin typeface="Montserrat Medium"/>
                <a:ea typeface="Montserrat Medium"/>
              </a:rPr>
              <a:t>NGAGE EARLY AND BE READY TO ESCALATE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2955E9-5652-8603-3A0B-B17646DA63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029" y="1738594"/>
            <a:ext cx="3235691" cy="3028816"/>
          </a:xfrm>
          <a:prstGeom prst="rect">
            <a:avLst/>
          </a:prstGeom>
        </p:spPr>
      </p:pic>
      <p:sp>
        <p:nvSpPr>
          <p:cNvPr id="5" name="Google Shape;141;p1">
            <a:extLst>
              <a:ext uri="{FF2B5EF4-FFF2-40B4-BE49-F238E27FC236}">
                <a16:creationId xmlns:a16="http://schemas.microsoft.com/office/drawing/2014/main" id="{E97A1F69-F71E-A97C-E566-7933AAEE745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32652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>
          <a:extLst>
            <a:ext uri="{FF2B5EF4-FFF2-40B4-BE49-F238E27FC236}">
              <a16:creationId xmlns:a16="http://schemas.microsoft.com/office/drawing/2014/main" id="{230C09C7-023C-F736-8D77-64091ACF7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>
            <a:extLst>
              <a:ext uri="{FF2B5EF4-FFF2-40B4-BE49-F238E27FC236}">
                <a16:creationId xmlns:a16="http://schemas.microsoft.com/office/drawing/2014/main" id="{126C25AF-6B2E-AE0D-47DC-8A548FDFE51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16520" y="736987"/>
            <a:ext cx="8558957" cy="95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57"/>
              </a:buClr>
              <a:buSzPts val="3200"/>
              <a:buFont typeface="Montserrat"/>
              <a:buNone/>
            </a:pPr>
            <a: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  <a:t>Common Pitfalls to Avoid</a:t>
            </a:r>
            <a:endParaRPr dirty="0"/>
          </a:p>
        </p:txBody>
      </p:sp>
      <p:sp>
        <p:nvSpPr>
          <p:cNvPr id="145" name="Google Shape;145;p7">
            <a:extLst>
              <a:ext uri="{FF2B5EF4-FFF2-40B4-BE49-F238E27FC236}">
                <a16:creationId xmlns:a16="http://schemas.microsoft.com/office/drawing/2014/main" id="{E6F95F93-E7A2-3A91-B511-4215DFE193D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33395" y="2516338"/>
            <a:ext cx="6723105" cy="155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Defaulting to litigation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Misalignment with campaign goals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Underestimating capacity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Failing to engage early enough in the administrative process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en-US" sz="2200" dirty="0">
              <a:latin typeface="Montserrat" pitchFamily="2" charset="77"/>
              <a:ea typeface="Montserrat Medium"/>
              <a:sym typeface="Montserrat"/>
            </a:endParaRPr>
          </a:p>
        </p:txBody>
      </p:sp>
      <p:sp>
        <p:nvSpPr>
          <p:cNvPr id="146" name="Google Shape;146;p7">
            <a:extLst>
              <a:ext uri="{FF2B5EF4-FFF2-40B4-BE49-F238E27FC236}">
                <a16:creationId xmlns:a16="http://schemas.microsoft.com/office/drawing/2014/main" id="{8249E5D4-1329-C1A4-F495-75170C26EC1F}"/>
              </a:ext>
            </a:extLst>
          </p:cNvPr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7">
            <a:extLst>
              <a:ext uri="{FF2B5EF4-FFF2-40B4-BE49-F238E27FC236}">
                <a16:creationId xmlns:a16="http://schemas.microsoft.com/office/drawing/2014/main" id="{C4C2C50D-C217-27C6-4B37-4E361C8F70D0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>
            <a:extLst>
              <a:ext uri="{FF2B5EF4-FFF2-40B4-BE49-F238E27FC236}">
                <a16:creationId xmlns:a16="http://schemas.microsoft.com/office/drawing/2014/main" id="{15ECBAA0-018E-149A-7069-9D2AB172A36A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65D482-3DA8-2279-1EA3-782553B16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2208" y="1995255"/>
            <a:ext cx="3706397" cy="3725069"/>
          </a:xfrm>
          <a:prstGeom prst="rect">
            <a:avLst/>
          </a:prstGeom>
        </p:spPr>
      </p:pic>
      <p:sp>
        <p:nvSpPr>
          <p:cNvPr id="5" name="Google Shape;141;p1">
            <a:extLst>
              <a:ext uri="{FF2B5EF4-FFF2-40B4-BE49-F238E27FC236}">
                <a16:creationId xmlns:a16="http://schemas.microsoft.com/office/drawing/2014/main" id="{6AA5C3C1-2665-2746-7E85-47369322A1B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17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949172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>
          <a:extLst>
            <a:ext uri="{FF2B5EF4-FFF2-40B4-BE49-F238E27FC236}">
              <a16:creationId xmlns:a16="http://schemas.microsoft.com/office/drawing/2014/main" id="{F37962D4-994D-1B69-D223-3F4645D5D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>
            <a:extLst>
              <a:ext uri="{FF2B5EF4-FFF2-40B4-BE49-F238E27FC236}">
                <a16:creationId xmlns:a16="http://schemas.microsoft.com/office/drawing/2014/main" id="{CE510923-772E-6DF3-D03B-461109AE185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64649" y="657392"/>
            <a:ext cx="8558957" cy="95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57"/>
              </a:buClr>
              <a:buSzPts val="3200"/>
              <a:buFont typeface="Montserrat"/>
              <a:buNone/>
            </a:pPr>
            <a: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  <a:t>A Simple Decision Framework</a:t>
            </a:r>
            <a:endParaRPr dirty="0"/>
          </a:p>
        </p:txBody>
      </p:sp>
      <p:sp>
        <p:nvSpPr>
          <p:cNvPr id="145" name="Google Shape;145;p7">
            <a:extLst>
              <a:ext uri="{FF2B5EF4-FFF2-40B4-BE49-F238E27FC236}">
                <a16:creationId xmlns:a16="http://schemas.microsoft.com/office/drawing/2014/main" id="{A4139AC5-DBE0-07A4-861A-73AB6B4B996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894262" y="2167958"/>
            <a:ext cx="7401600" cy="155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200" dirty="0">
                <a:latin typeface="Montserrat" pitchFamily="2" charset="77"/>
                <a:sym typeface="Montserrat"/>
              </a:rPr>
              <a:t>Impact</a:t>
            </a: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200" dirty="0">
                <a:latin typeface="Montserrat" pitchFamily="2" charset="77"/>
                <a:sym typeface="Montserrat"/>
              </a:rPr>
              <a:t>Likelihood of success</a:t>
            </a: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200" dirty="0">
                <a:latin typeface="Montserrat" pitchFamily="2" charset="77"/>
                <a:sym typeface="Montserrat"/>
              </a:rPr>
              <a:t>Strategic fit</a:t>
            </a: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200" dirty="0">
                <a:latin typeface="Montserrat" pitchFamily="2" charset="77"/>
                <a:sym typeface="Montserrat"/>
              </a:rPr>
              <a:t>Capacity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en-US" sz="2200" dirty="0">
              <a:latin typeface="Montserrat" pitchFamily="2" charset="77"/>
              <a:ea typeface="Montserrat Medium"/>
              <a:sym typeface="Montserrat"/>
            </a:endParaRPr>
          </a:p>
        </p:txBody>
      </p:sp>
      <p:sp>
        <p:nvSpPr>
          <p:cNvPr id="146" name="Google Shape;146;p7">
            <a:extLst>
              <a:ext uri="{FF2B5EF4-FFF2-40B4-BE49-F238E27FC236}">
                <a16:creationId xmlns:a16="http://schemas.microsoft.com/office/drawing/2014/main" id="{87A4D19B-8EDB-5B2E-336F-C5D15CE96E1D}"/>
              </a:ext>
            </a:extLst>
          </p:cNvPr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7">
            <a:extLst>
              <a:ext uri="{FF2B5EF4-FFF2-40B4-BE49-F238E27FC236}">
                <a16:creationId xmlns:a16="http://schemas.microsoft.com/office/drawing/2014/main" id="{0F6BCE66-6C26-2C2F-B901-7C75E5BEF5FF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>
            <a:extLst>
              <a:ext uri="{FF2B5EF4-FFF2-40B4-BE49-F238E27FC236}">
                <a16:creationId xmlns:a16="http://schemas.microsoft.com/office/drawing/2014/main" id="{6364A3D0-6818-39EC-C123-9B69A689A0A6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0A1B5-1AD2-8DE4-BA78-96FA11100DA5}"/>
              </a:ext>
            </a:extLst>
          </p:cNvPr>
          <p:cNvSpPr txBox="1"/>
          <p:nvPr/>
        </p:nvSpPr>
        <p:spPr>
          <a:xfrm>
            <a:off x="-2128510" y="4759178"/>
            <a:ext cx="9870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99FC5"/>
                </a:solidFill>
                <a:latin typeface="Montserrat Medium"/>
              </a:rPr>
              <a:t>B</a:t>
            </a:r>
            <a:r>
              <a:rPr lang="en-US" sz="2400" dirty="0">
                <a:solidFill>
                  <a:srgbClr val="799FC5"/>
                </a:solidFill>
                <a:latin typeface="Montserrat Medium"/>
              </a:rPr>
              <a:t>EFORE YOU LITIGATE, ASK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409436-794C-C4F2-C236-2D866AB346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22010" y="1752601"/>
            <a:ext cx="5917562" cy="4045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5F0363-232E-3E17-F1CD-89C48C871E0F}"/>
              </a:ext>
            </a:extLst>
          </p:cNvPr>
          <p:cNvSpPr txBox="1"/>
          <p:nvPr/>
        </p:nvSpPr>
        <p:spPr>
          <a:xfrm>
            <a:off x="5321300" y="5798349"/>
            <a:ext cx="651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Montserrat" pitchFamily="2" charset="77"/>
              </a:rPr>
              <a:t>San Pedro Riparian National Conservation Area, AZ/credit Theresa Condos, BLM Arizona</a:t>
            </a:r>
          </a:p>
        </p:txBody>
      </p:sp>
      <p:sp>
        <p:nvSpPr>
          <p:cNvPr id="6" name="Google Shape;141;p1">
            <a:extLst>
              <a:ext uri="{FF2B5EF4-FFF2-40B4-BE49-F238E27FC236}">
                <a16:creationId xmlns:a16="http://schemas.microsoft.com/office/drawing/2014/main" id="{D05104FA-45E1-E755-73B9-07EB7BDBB7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67205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>
          <a:extLst>
            <a:ext uri="{FF2B5EF4-FFF2-40B4-BE49-F238E27FC236}">
              <a16:creationId xmlns:a16="http://schemas.microsoft.com/office/drawing/2014/main" id="{FF91F0A2-981D-0347-9DF2-01B40288B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>
            <a:extLst>
              <a:ext uri="{FF2B5EF4-FFF2-40B4-BE49-F238E27FC236}">
                <a16:creationId xmlns:a16="http://schemas.microsoft.com/office/drawing/2014/main" id="{4FA6DF28-7291-FA2A-22F0-D1FF58533F3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56137" y="597645"/>
            <a:ext cx="10149840" cy="95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57"/>
              </a:buClr>
              <a:buSzPts val="3200"/>
              <a:buFont typeface="Montserrat"/>
              <a:buNone/>
            </a:pPr>
            <a: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  <a:t>Engaging in Legal Advocacy: Key Takeaways</a:t>
            </a:r>
            <a:endParaRPr dirty="0"/>
          </a:p>
        </p:txBody>
      </p:sp>
      <p:sp>
        <p:nvSpPr>
          <p:cNvPr id="145" name="Google Shape;145;p7">
            <a:extLst>
              <a:ext uri="{FF2B5EF4-FFF2-40B4-BE49-F238E27FC236}">
                <a16:creationId xmlns:a16="http://schemas.microsoft.com/office/drawing/2014/main" id="{58EE7AC6-997F-7682-49DC-B9D92519101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56137" y="1554969"/>
            <a:ext cx="10149840" cy="155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Legal advocacy is a </a:t>
            </a:r>
            <a:r>
              <a:rPr lang="en-US" sz="2200" b="1" dirty="0">
                <a:latin typeface="Montserrat" pitchFamily="2" charset="77"/>
                <a:sym typeface="Montserrat"/>
              </a:rPr>
              <a:t>tool — not a goal</a:t>
            </a:r>
          </a:p>
          <a:p>
            <a:pPr marL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Be strategic about:</a:t>
            </a:r>
          </a:p>
          <a:p>
            <a:pPr marL="914400" lvl="3" algn="l">
              <a:lnSpc>
                <a:spcPct val="100000"/>
              </a:lnSpc>
              <a:spcBef>
                <a:spcPts val="800"/>
              </a:spcBef>
              <a:buSzPts val="2400"/>
              <a:buFont typeface="Courier New" panose="02070309020205020404" pitchFamily="49" charset="0"/>
              <a:buChar char="o"/>
            </a:pPr>
            <a:r>
              <a:rPr lang="en-US" sz="2200" dirty="0">
                <a:latin typeface="Montserrat" pitchFamily="2" charset="77"/>
                <a:sym typeface="Montserrat"/>
              </a:rPr>
              <a:t>Timing</a:t>
            </a:r>
          </a:p>
          <a:p>
            <a:pPr marL="914400" lvl="3" algn="l">
              <a:lnSpc>
                <a:spcPct val="100000"/>
              </a:lnSpc>
              <a:spcBef>
                <a:spcPts val="800"/>
              </a:spcBef>
              <a:buSzPts val="2400"/>
              <a:buFont typeface="Courier New" panose="02070309020205020404" pitchFamily="49" charset="0"/>
              <a:buChar char="o"/>
            </a:pPr>
            <a:r>
              <a:rPr lang="en-US" sz="2200" dirty="0">
                <a:latin typeface="Montserrat" pitchFamily="2" charset="77"/>
                <a:sym typeface="Montserrat"/>
              </a:rPr>
              <a:t>Risk</a:t>
            </a:r>
          </a:p>
          <a:p>
            <a:pPr marL="914400" lvl="3" algn="l">
              <a:lnSpc>
                <a:spcPct val="100000"/>
              </a:lnSpc>
              <a:spcBef>
                <a:spcPts val="800"/>
              </a:spcBef>
              <a:buSzPts val="2400"/>
              <a:buFont typeface="Courier New" panose="02070309020205020404" pitchFamily="49" charset="0"/>
              <a:buChar char="o"/>
            </a:pPr>
            <a:r>
              <a:rPr lang="en-US" sz="2200" dirty="0">
                <a:latin typeface="Montserrat" pitchFamily="2" charset="77"/>
                <a:sym typeface="Montserrat"/>
              </a:rPr>
              <a:t>Organizational capacity</a:t>
            </a:r>
          </a:p>
          <a:p>
            <a:pPr marL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As noted earlier, legal advocacy is no longer optional. What I hope you’re taking away is — it’s also not automatic. It’s a strategic choice.</a:t>
            </a:r>
          </a:p>
          <a:p>
            <a:pPr marL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No cookie-cutter approach</a:t>
            </a:r>
          </a:p>
          <a:p>
            <a:pPr marL="914400" lvl="3" algn="l">
              <a:lnSpc>
                <a:spcPct val="100000"/>
              </a:lnSpc>
              <a:spcBef>
                <a:spcPts val="800"/>
              </a:spcBef>
              <a:buSzPts val="2400"/>
              <a:buFont typeface="Courier New" panose="02070309020205020404" pitchFamily="49" charset="0"/>
              <a:buChar char="o"/>
            </a:pPr>
            <a:r>
              <a:rPr lang="en-US" sz="2200" dirty="0">
                <a:latin typeface="Montserrat" pitchFamily="2" charset="77"/>
                <a:sym typeface="Montserrat"/>
              </a:rPr>
              <a:t>Red Cliffs → Engage when litigation is necessary</a:t>
            </a:r>
          </a:p>
          <a:p>
            <a:pPr marL="914400" lvl="3" algn="l">
              <a:lnSpc>
                <a:spcPct val="100000"/>
              </a:lnSpc>
              <a:spcBef>
                <a:spcPts val="800"/>
              </a:spcBef>
              <a:buSzPts val="2400"/>
              <a:buFont typeface="Courier New" panose="02070309020205020404" pitchFamily="49" charset="0"/>
              <a:buChar char="o"/>
            </a:pPr>
            <a:r>
              <a:rPr lang="en-US" sz="2200" dirty="0">
                <a:latin typeface="Montserrat" pitchFamily="2" charset="77"/>
                <a:sym typeface="Montserrat"/>
              </a:rPr>
              <a:t>Sage grouse → Engage with advocacy leading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en-US" sz="2200" dirty="0">
              <a:latin typeface="Montserrat" pitchFamily="2" charset="77"/>
              <a:ea typeface="Montserrat Medium"/>
              <a:sym typeface="Montserrat"/>
            </a:endParaRPr>
          </a:p>
        </p:txBody>
      </p:sp>
      <p:sp>
        <p:nvSpPr>
          <p:cNvPr id="146" name="Google Shape;146;p7">
            <a:extLst>
              <a:ext uri="{FF2B5EF4-FFF2-40B4-BE49-F238E27FC236}">
                <a16:creationId xmlns:a16="http://schemas.microsoft.com/office/drawing/2014/main" id="{E4647B62-6D57-7704-E267-70AB91256249}"/>
              </a:ext>
            </a:extLst>
          </p:cNvPr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7">
            <a:extLst>
              <a:ext uri="{FF2B5EF4-FFF2-40B4-BE49-F238E27FC236}">
                <a16:creationId xmlns:a16="http://schemas.microsoft.com/office/drawing/2014/main" id="{D051AF4E-7C16-747C-5965-A334E548FE14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>
            <a:extLst>
              <a:ext uri="{FF2B5EF4-FFF2-40B4-BE49-F238E27FC236}">
                <a16:creationId xmlns:a16="http://schemas.microsoft.com/office/drawing/2014/main" id="{AF25EE03-A76F-013D-109D-5BE205C8F9E8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41;p1">
            <a:extLst>
              <a:ext uri="{FF2B5EF4-FFF2-40B4-BE49-F238E27FC236}">
                <a16:creationId xmlns:a16="http://schemas.microsoft.com/office/drawing/2014/main" id="{7326A6C4-DB3D-46AC-A97D-D738C8C6A29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19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71323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/>
          <p:cNvSpPr txBox="1">
            <a:spLocks noGrp="1"/>
          </p:cNvSpPr>
          <p:nvPr>
            <p:ph type="ctrTitle"/>
          </p:nvPr>
        </p:nvSpPr>
        <p:spPr>
          <a:xfrm>
            <a:off x="787539" y="2039303"/>
            <a:ext cx="10856356" cy="122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57"/>
              </a:buClr>
              <a:buSzPts val="3200"/>
              <a:buFont typeface="Montserrat"/>
              <a:buNone/>
            </a:pPr>
            <a: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  <a:t>Hope in Hard Times: Strategic Legal Advocacy – </a:t>
            </a:r>
            <a:b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  <a:t>A Roadmap for CLF’s Friends Grassroots Network</a:t>
            </a:r>
            <a:b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dirty="0"/>
          </a:p>
        </p:txBody>
      </p:sp>
      <p:sp>
        <p:nvSpPr>
          <p:cNvPr id="145" name="Google Shape;145;p7"/>
          <p:cNvSpPr txBox="1">
            <a:spLocks noGrp="1"/>
          </p:cNvSpPr>
          <p:nvPr>
            <p:ph type="subTitle" idx="1"/>
          </p:nvPr>
        </p:nvSpPr>
        <p:spPr>
          <a:xfrm>
            <a:off x="787539" y="2651285"/>
            <a:ext cx="4564985" cy="295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Using legal advocacy to protect landscapes and advance priority campaigns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When to litigate — and when not to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Real-world examples: Red Cliffs, Livestock Grazing &amp; Greater Sage-Grouse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dirty="0"/>
          </a:p>
        </p:txBody>
      </p:sp>
      <p:sp>
        <p:nvSpPr>
          <p:cNvPr id="146" name="Google Shape;146;p7"/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93BFF1-557E-3F1B-00D1-F08923ECB3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676" y="2261468"/>
            <a:ext cx="5388896" cy="3592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483C19-AD9E-A924-FF02-7FBCEE856BA4}"/>
              </a:ext>
            </a:extLst>
          </p:cNvPr>
          <p:cNvSpPr txBox="1"/>
          <p:nvPr/>
        </p:nvSpPr>
        <p:spPr>
          <a:xfrm>
            <a:off x="5902630" y="5854066"/>
            <a:ext cx="5936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latin typeface="Montserrat" pitchFamily="2" charset="77"/>
              </a:rPr>
              <a:t>Greater sage-grouse</a:t>
            </a:r>
          </a:p>
        </p:txBody>
      </p:sp>
      <p:sp>
        <p:nvSpPr>
          <p:cNvPr id="6" name="Google Shape;141;p1">
            <a:extLst>
              <a:ext uri="{FF2B5EF4-FFF2-40B4-BE49-F238E27FC236}">
                <a16:creationId xmlns:a16="http://schemas.microsoft.com/office/drawing/2014/main" id="{38351629-0725-BDA9-69AD-74B682B53A5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43">
          <a:extLst>
            <a:ext uri="{FF2B5EF4-FFF2-40B4-BE49-F238E27FC236}">
              <a16:creationId xmlns:a16="http://schemas.microsoft.com/office/drawing/2014/main" id="{5E4C022D-4016-1C52-B591-8F247CE67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9B2867-627C-8DBD-EE45-039D72E08E4E}"/>
              </a:ext>
            </a:extLst>
          </p:cNvPr>
          <p:cNvSpPr/>
          <p:nvPr/>
        </p:nvSpPr>
        <p:spPr>
          <a:xfrm>
            <a:off x="998883" y="1517073"/>
            <a:ext cx="10194234" cy="3823854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Google Shape;145;p7">
            <a:extLst>
              <a:ext uri="{FF2B5EF4-FFF2-40B4-BE49-F238E27FC236}">
                <a16:creationId xmlns:a16="http://schemas.microsoft.com/office/drawing/2014/main" id="{F586C924-8CC6-0252-02DD-3483208F1BF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67490" y="2463921"/>
            <a:ext cx="10149840" cy="155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200" i="1" dirty="0">
                <a:latin typeface="Montserrat" pitchFamily="2" charset="77"/>
                <a:sym typeface="Montserrat"/>
              </a:rPr>
              <a:t>Advocates for the West </a:t>
            </a:r>
            <a:r>
              <a:rPr lang="en-US" sz="2200" dirty="0">
                <a:latin typeface="Montserrat" pitchFamily="2" charset="77"/>
                <a:sym typeface="Montserrat"/>
              </a:rPr>
              <a:t>and CLF are here to help you navigate the advocacy world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Advocacy Academy webinars can teach you the nuts and bolts of environmental law and advocacy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We can help you identify the most important threats to your landscapes and how to respond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en-US" sz="2200" dirty="0">
              <a:latin typeface="Montserrat" pitchFamily="2" charset="77"/>
              <a:ea typeface="Montserrat Medium"/>
              <a:sym typeface="Montserrat"/>
            </a:endParaRPr>
          </a:p>
        </p:txBody>
      </p:sp>
      <p:sp>
        <p:nvSpPr>
          <p:cNvPr id="146" name="Google Shape;146;p7">
            <a:extLst>
              <a:ext uri="{FF2B5EF4-FFF2-40B4-BE49-F238E27FC236}">
                <a16:creationId xmlns:a16="http://schemas.microsoft.com/office/drawing/2014/main" id="{25F30788-9440-3628-E6D2-7B37023CC715}"/>
              </a:ext>
            </a:extLst>
          </p:cNvPr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7">
            <a:extLst>
              <a:ext uri="{FF2B5EF4-FFF2-40B4-BE49-F238E27FC236}">
                <a16:creationId xmlns:a16="http://schemas.microsoft.com/office/drawing/2014/main" id="{7855EAA3-31F2-63EA-C3F2-80E981016C5D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>
            <a:extLst>
              <a:ext uri="{FF2B5EF4-FFF2-40B4-BE49-F238E27FC236}">
                <a16:creationId xmlns:a16="http://schemas.microsoft.com/office/drawing/2014/main" id="{14809F6F-756B-8B63-03B3-BFCD69CC6211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9AAEC3-0BAE-98F1-5CDB-58CDF3897ED0}"/>
              </a:ext>
            </a:extLst>
          </p:cNvPr>
          <p:cNvSpPr txBox="1"/>
          <p:nvPr/>
        </p:nvSpPr>
        <p:spPr>
          <a:xfrm>
            <a:off x="998883" y="1710656"/>
            <a:ext cx="9870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99FC5"/>
                </a:solidFill>
                <a:effectLst>
                  <a:outerShdw blurRad="50800" dist="50800" dir="8820000" algn="ctr" rotWithShape="0">
                    <a:schemeClr val="tx1"/>
                  </a:outerShdw>
                </a:effectLst>
                <a:latin typeface="Montserrat Medium"/>
              </a:rPr>
              <a:t>W</a:t>
            </a:r>
            <a:r>
              <a:rPr lang="en-US" sz="2800" dirty="0">
                <a:solidFill>
                  <a:srgbClr val="799FC5"/>
                </a:solidFill>
                <a:effectLst>
                  <a:outerShdw blurRad="50800" dist="50800" dir="8820000" algn="ctr" rotWithShape="0">
                    <a:schemeClr val="tx1"/>
                  </a:outerShdw>
                </a:effectLst>
                <a:latin typeface="Montserrat Medium"/>
              </a:rPr>
              <a:t>E </a:t>
            </a:r>
            <a:r>
              <a:rPr lang="en-US" sz="3200" dirty="0">
                <a:solidFill>
                  <a:srgbClr val="799FC5"/>
                </a:solidFill>
                <a:effectLst>
                  <a:outerShdw blurRad="50800" dist="50800" dir="8820000" algn="ctr" rotWithShape="0">
                    <a:schemeClr val="tx1"/>
                  </a:outerShdw>
                </a:effectLst>
                <a:latin typeface="Montserrat Medium"/>
              </a:rPr>
              <a:t>ARE IN THIS </a:t>
            </a:r>
            <a:r>
              <a:rPr lang="en-US" sz="3600" dirty="0">
                <a:solidFill>
                  <a:srgbClr val="799FC5"/>
                </a:solidFill>
                <a:effectLst>
                  <a:outerShdw blurRad="50800" dist="50800" dir="8820000" algn="ctr" rotWithShape="0">
                    <a:schemeClr val="tx1"/>
                  </a:outerShdw>
                </a:effectLst>
                <a:latin typeface="Montserrat Medium"/>
              </a:rPr>
              <a:t>T</a:t>
            </a:r>
            <a:r>
              <a:rPr lang="en-US" sz="3200" dirty="0">
                <a:solidFill>
                  <a:srgbClr val="799FC5"/>
                </a:solidFill>
                <a:effectLst>
                  <a:outerShdw blurRad="50800" dist="50800" dir="8820000" algn="ctr" rotWithShape="0">
                    <a:schemeClr val="tx1"/>
                  </a:outerShdw>
                </a:effectLst>
                <a:latin typeface="Montserrat Medium"/>
              </a:rPr>
              <a:t>OGETHER</a:t>
            </a:r>
            <a:endParaRPr lang="en-US" sz="3200" dirty="0">
              <a:effectLst>
                <a:outerShdw blurRad="50800" dist="50800" dir="8820000" algn="ctr" rotWithShape="0">
                  <a:schemeClr val="tx1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7A9515-3C89-EC18-EE28-08C4F8EF6886}"/>
              </a:ext>
            </a:extLst>
          </p:cNvPr>
          <p:cNvSpPr txBox="1"/>
          <p:nvPr/>
        </p:nvSpPr>
        <p:spPr>
          <a:xfrm>
            <a:off x="5544271" y="5891603"/>
            <a:ext cx="65182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  <a:latin typeface="Montserrat" pitchFamily="2" charset="77"/>
              </a:rPr>
              <a:t>Colorado Desert, CA</a:t>
            </a:r>
          </a:p>
        </p:txBody>
      </p:sp>
      <p:sp>
        <p:nvSpPr>
          <p:cNvPr id="7" name="Google Shape;141;p1">
            <a:extLst>
              <a:ext uri="{FF2B5EF4-FFF2-40B4-BE49-F238E27FC236}">
                <a16:creationId xmlns:a16="http://schemas.microsoft.com/office/drawing/2014/main" id="{F1B757AF-E4B6-01AC-D7E1-E93D3A94E36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106029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C3F70A-269B-FA30-A3F8-A52B32D9A067}"/>
              </a:ext>
            </a:extLst>
          </p:cNvPr>
          <p:cNvSpPr/>
          <p:nvPr/>
        </p:nvSpPr>
        <p:spPr>
          <a:xfrm>
            <a:off x="1995055" y="1562793"/>
            <a:ext cx="7930341" cy="3391592"/>
          </a:xfrm>
          <a:prstGeom prst="rect">
            <a:avLst/>
          </a:prstGeom>
          <a:solidFill>
            <a:schemeClr val="bg1">
              <a:alpha val="7014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Google Shape;213;p14"/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1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4"/>
          <p:cNvSpPr txBox="1"/>
          <p:nvPr/>
        </p:nvSpPr>
        <p:spPr>
          <a:xfrm>
            <a:off x="2496065" y="2063578"/>
            <a:ext cx="7080421" cy="261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“Look: the state of the world is grim. It’s hopeless. You </a:t>
            </a:r>
            <a:r>
              <a:rPr lang="en-US" sz="2400" i="1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gotta</a:t>
            </a:r>
            <a:r>
              <a:rPr lang="en-US" sz="2400" i="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face the facts, and go from there. But that doesn’t mean I lie around doing nothing. Rather, it inspires me to work harder for the things I love.” </a:t>
            </a:r>
            <a:endParaRPr i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marR="0" lvl="0" indent="-342900" algn="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Yvon Choinard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1504B-696B-E05C-CB1D-F29106CE68AB}"/>
              </a:ext>
            </a:extLst>
          </p:cNvPr>
          <p:cNvSpPr txBox="1"/>
          <p:nvPr/>
        </p:nvSpPr>
        <p:spPr>
          <a:xfrm>
            <a:off x="5544271" y="5891603"/>
            <a:ext cx="65182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  <a:latin typeface="Montserrat" pitchFamily="2" charset="77"/>
              </a:rPr>
              <a:t>Canyon Rims Recreation Area, UT</a:t>
            </a:r>
            <a:endParaRPr lang="en-US" sz="1400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" name="Google Shape;141;p1">
            <a:extLst>
              <a:ext uri="{FF2B5EF4-FFF2-40B4-BE49-F238E27FC236}">
                <a16:creationId xmlns:a16="http://schemas.microsoft.com/office/drawing/2014/main" id="{42FB7D0B-D53D-8957-377E-10851726C0E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21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0A680F-3997-B4D8-49C4-FBD88ABC229C}"/>
              </a:ext>
            </a:extLst>
          </p:cNvPr>
          <p:cNvSpPr/>
          <p:nvPr/>
        </p:nvSpPr>
        <p:spPr>
          <a:xfrm>
            <a:off x="2130828" y="1733204"/>
            <a:ext cx="7930341" cy="3391592"/>
          </a:xfrm>
          <a:prstGeom prst="rect">
            <a:avLst/>
          </a:prstGeom>
          <a:solidFill>
            <a:schemeClr val="bg1">
              <a:alpha val="7014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Google Shape;222;p15"/>
          <p:cNvSpPr txBox="1">
            <a:spLocks noGrp="1"/>
          </p:cNvSpPr>
          <p:nvPr>
            <p:ph type="subTitle" idx="1"/>
          </p:nvPr>
        </p:nvSpPr>
        <p:spPr>
          <a:xfrm>
            <a:off x="1520687" y="3068339"/>
            <a:ext cx="9150627" cy="39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Todd Tucci, Senior Attorney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i="1" dirty="0">
                <a:latin typeface="Montserrat"/>
                <a:ea typeface="Montserrat"/>
                <a:cs typeface="Montserrat"/>
                <a:sym typeface="Montserrat"/>
              </a:rPr>
              <a:t>Advocates for the West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>
                <a:latin typeface="Montserrat" pitchFamily="2" charset="77"/>
                <a:hlinkClick r:id="rId4"/>
              </a:rPr>
              <a:t>ttucci@advocateswest.org</a:t>
            </a:r>
            <a:endParaRPr lang="en-US" dirty="0">
              <a:latin typeface="Montserrat" pitchFamily="2" charset="77"/>
            </a:endParaRPr>
          </a:p>
        </p:txBody>
      </p:sp>
      <p:sp>
        <p:nvSpPr>
          <p:cNvPr id="223" name="Google Shape;223;p15"/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1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94;p12">
            <a:extLst>
              <a:ext uri="{FF2B5EF4-FFF2-40B4-BE49-F238E27FC236}">
                <a16:creationId xmlns:a16="http://schemas.microsoft.com/office/drawing/2014/main" id="{F19D415B-5C53-33C2-90F9-20248DE8FB5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985013" y="2351887"/>
            <a:ext cx="6221974" cy="71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57"/>
              </a:buClr>
              <a:buSzPts val="3200"/>
              <a:buFont typeface="Montserrat"/>
              <a:buNone/>
            </a:pPr>
            <a:r>
              <a:rPr lang="en-US" b="1" dirty="0">
                <a:solidFill>
                  <a:srgbClr val="92B457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ontserrat" pitchFamily="2" charset="77"/>
              </a:rPr>
              <a:t>QUESTIONS? </a:t>
            </a:r>
            <a:endParaRPr b="1" dirty="0">
              <a:solidFill>
                <a:srgbClr val="92B457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Montserrat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8EB2ED-28DA-7F15-211B-B67258AAD2CE}"/>
              </a:ext>
            </a:extLst>
          </p:cNvPr>
          <p:cNvSpPr txBox="1"/>
          <p:nvPr/>
        </p:nvSpPr>
        <p:spPr>
          <a:xfrm>
            <a:off x="5544271" y="5891603"/>
            <a:ext cx="65182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  <a:latin typeface="Montserrat" pitchFamily="2" charset="77"/>
              </a:rPr>
              <a:t>Grand Staircase-Escalante National Monument, UT</a:t>
            </a:r>
            <a:endParaRPr lang="en-US" sz="1400" i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Google Shape;141;p1">
            <a:extLst>
              <a:ext uri="{FF2B5EF4-FFF2-40B4-BE49-F238E27FC236}">
                <a16:creationId xmlns:a16="http://schemas.microsoft.com/office/drawing/2014/main" id="{0FC2A697-BBB8-E20B-9F41-0F3784A4766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22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 txBox="1">
            <a:spLocks noGrp="1"/>
          </p:cNvSpPr>
          <p:nvPr>
            <p:ph type="ctrTitle"/>
          </p:nvPr>
        </p:nvSpPr>
        <p:spPr>
          <a:xfrm>
            <a:off x="1278785" y="462891"/>
            <a:ext cx="10588875" cy="122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57"/>
              </a:buClr>
              <a:buSzPts val="3200"/>
              <a:buFont typeface="Montserrat"/>
              <a:buNone/>
            </a:pPr>
            <a: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  <a:t>We are operating in a moment defined by ….</a:t>
            </a:r>
            <a:endParaRPr dirty="0"/>
          </a:p>
        </p:txBody>
      </p:sp>
      <p:sp>
        <p:nvSpPr>
          <p:cNvPr id="166" name="Google Shape;166;p9"/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FD84A728-CA51-F920-E5E1-CDFD855E73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3223" y="1728571"/>
            <a:ext cx="5266349" cy="42826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F43CC2-FFC1-F95C-26BB-A820068FCD9D}"/>
              </a:ext>
            </a:extLst>
          </p:cNvPr>
          <p:cNvSpPr txBox="1"/>
          <p:nvPr/>
        </p:nvSpPr>
        <p:spPr>
          <a:xfrm>
            <a:off x="1099930" y="2103871"/>
            <a:ext cx="4996070" cy="3763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en-US" sz="28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A</a:t>
            </a:r>
            <a:r>
              <a:rPr lang="en-US" sz="24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CCELERATED AGENCY ACTION</a:t>
            </a:r>
            <a:endParaRPr lang="en-US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8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I</a:t>
            </a:r>
            <a:r>
              <a:rPr lang="en-US" sz="24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NCREASED PRESSURE ON NATIONAL CONSERVATION LANDS</a:t>
            </a:r>
            <a:endParaRPr lang="en-US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8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F</a:t>
            </a:r>
            <a:r>
              <a:rPr lang="en-US" sz="24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EWER PROCEDURAL GUARDRAILS</a:t>
            </a:r>
            <a:endParaRPr lang="en-US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Google Shape;141;p1">
            <a:extLst>
              <a:ext uri="{FF2B5EF4-FFF2-40B4-BE49-F238E27FC236}">
                <a16:creationId xmlns:a16="http://schemas.microsoft.com/office/drawing/2014/main" id="{5664B491-7ADB-234B-356F-D07D4E5A242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>
          <a:extLst>
            <a:ext uri="{FF2B5EF4-FFF2-40B4-BE49-F238E27FC236}">
              <a16:creationId xmlns:a16="http://schemas.microsoft.com/office/drawing/2014/main" id="{DC24F4B4-8D19-D730-8FEA-F48B27C33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>
            <a:extLst>
              <a:ext uri="{FF2B5EF4-FFF2-40B4-BE49-F238E27FC236}">
                <a16:creationId xmlns:a16="http://schemas.microsoft.com/office/drawing/2014/main" id="{1AC31341-4A43-B7CB-2E84-AF4A66EE18B1}"/>
              </a:ext>
            </a:extLst>
          </p:cNvPr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9">
            <a:extLst>
              <a:ext uri="{FF2B5EF4-FFF2-40B4-BE49-F238E27FC236}">
                <a16:creationId xmlns:a16="http://schemas.microsoft.com/office/drawing/2014/main" id="{6408D50C-EF09-E84A-308F-C8470A5A03E2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9">
            <a:extLst>
              <a:ext uri="{FF2B5EF4-FFF2-40B4-BE49-F238E27FC236}">
                <a16:creationId xmlns:a16="http://schemas.microsoft.com/office/drawing/2014/main" id="{1D8EDE0E-92A1-F853-C5FF-2D1D3EF47D80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F331CD-65EC-B6A9-516E-B56E4E115F80}"/>
              </a:ext>
            </a:extLst>
          </p:cNvPr>
          <p:cNvSpPr txBox="1"/>
          <p:nvPr/>
        </p:nvSpPr>
        <p:spPr>
          <a:xfrm>
            <a:off x="816901" y="2579536"/>
            <a:ext cx="4996070" cy="169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en-US" sz="32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L</a:t>
            </a:r>
            <a:r>
              <a:rPr lang="en-US" sz="28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EGAL ADVOCACY IS NO LONGER OPTIONAL — IT’S CORE TO EFFECTIVE CONSERVATION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847C7E-11EA-C49B-8C21-ED8FD06067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1243316"/>
            <a:ext cx="5592806" cy="4638054"/>
          </a:xfrm>
          <a:prstGeom prst="rect">
            <a:avLst/>
          </a:prstGeom>
        </p:spPr>
      </p:pic>
      <p:sp>
        <p:nvSpPr>
          <p:cNvPr id="2" name="Google Shape;141;p1">
            <a:extLst>
              <a:ext uri="{FF2B5EF4-FFF2-40B4-BE49-F238E27FC236}">
                <a16:creationId xmlns:a16="http://schemas.microsoft.com/office/drawing/2014/main" id="{C74E4297-470A-15C0-9007-A2ED01E6BFC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35320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 txBox="1">
            <a:spLocks noGrp="1"/>
          </p:cNvSpPr>
          <p:nvPr>
            <p:ph type="ctrTitle"/>
          </p:nvPr>
        </p:nvSpPr>
        <p:spPr>
          <a:xfrm>
            <a:off x="1523999" y="449147"/>
            <a:ext cx="9144000" cy="122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57"/>
              </a:buClr>
              <a:buSzPts val="3200"/>
              <a:buFont typeface="Montserrat"/>
              <a:buNone/>
            </a:pPr>
            <a: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  <a:t>What is Advocacy? </a:t>
            </a:r>
            <a:endParaRPr dirty="0"/>
          </a:p>
        </p:txBody>
      </p:sp>
      <p:sp>
        <p:nvSpPr>
          <p:cNvPr id="165" name="Google Shape;165;p9"/>
          <p:cNvSpPr txBox="1">
            <a:spLocks noGrp="1"/>
          </p:cNvSpPr>
          <p:nvPr>
            <p:ph type="subTitle" idx="1"/>
          </p:nvPr>
        </p:nvSpPr>
        <p:spPr>
          <a:xfrm>
            <a:off x="839376" y="1683581"/>
            <a:ext cx="6116987" cy="3964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</a:pPr>
            <a:r>
              <a:rPr lang="en-US" sz="2200" b="1" u="sng" dirty="0">
                <a:latin typeface="Montserrat" pitchFamily="2" charset="77"/>
              </a:rPr>
              <a:t>Advocacy</a:t>
            </a:r>
            <a:r>
              <a:rPr lang="en-US" sz="2200" dirty="0">
                <a:latin typeface="Montserrat" pitchFamily="2" charset="77"/>
              </a:rPr>
              <a:t> – An activity by an individual or group which aims to influence decisions within the political, economic, and social systems and institutions</a:t>
            </a:r>
          </a:p>
          <a:p>
            <a:pPr marL="800100" lvl="1" indent="-342900" algn="l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sz="2200" dirty="0">
                <a:latin typeface="Montserrat" pitchFamily="2" charset="77"/>
              </a:rPr>
              <a:t>Legislative </a:t>
            </a:r>
          </a:p>
          <a:p>
            <a:pPr marL="800100" lvl="1" indent="-342900" algn="l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sz="2200" dirty="0">
                <a:latin typeface="Montserrat" pitchFamily="2" charset="77"/>
              </a:rPr>
              <a:t>Administrative </a:t>
            </a:r>
          </a:p>
          <a:p>
            <a:pPr marL="800100" lvl="1" indent="-342900" algn="l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sz="2200" dirty="0">
                <a:latin typeface="Montserrat" pitchFamily="2" charset="77"/>
              </a:rPr>
              <a:t>Grassroots </a:t>
            </a:r>
          </a:p>
          <a:p>
            <a:pPr marL="800100" lvl="1" indent="-342900" algn="l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sz="2200" dirty="0">
                <a:latin typeface="Montserrat" pitchFamily="2" charset="77"/>
              </a:rPr>
              <a:t>Legal 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endParaRPr lang="en-US" dirty="0">
              <a:latin typeface="Montserrat" pitchFamily="2" charset="77"/>
            </a:endParaRP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endParaRPr dirty="0">
              <a:latin typeface="Montserrat" pitchFamily="2" charset="77"/>
            </a:endParaRPr>
          </a:p>
        </p:txBody>
      </p:sp>
      <p:sp>
        <p:nvSpPr>
          <p:cNvPr id="166" name="Google Shape;166;p9"/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CF5413-17A0-2C07-75F2-320A9B722854}"/>
              </a:ext>
            </a:extLst>
          </p:cNvPr>
          <p:cNvSpPr txBox="1"/>
          <p:nvPr/>
        </p:nvSpPr>
        <p:spPr>
          <a:xfrm>
            <a:off x="190571" y="5140969"/>
            <a:ext cx="7139243" cy="81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8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A</a:t>
            </a:r>
            <a:r>
              <a:rPr lang="en-US" sz="24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DVOCACY IS ONE TOOL IN A BROADER CAMPAIGN, NOT A STANDALONE SOLUTION</a:t>
            </a:r>
            <a:endParaRPr lang="en-US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910821-5C00-8F5E-C7D5-32917ABDC7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814" y="449147"/>
            <a:ext cx="4358989" cy="54066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B8961A-703A-AEFA-570C-504D0E82EAAF}"/>
              </a:ext>
            </a:extLst>
          </p:cNvPr>
          <p:cNvSpPr txBox="1"/>
          <p:nvPr/>
        </p:nvSpPr>
        <p:spPr>
          <a:xfrm>
            <a:off x="5902630" y="5880400"/>
            <a:ext cx="5786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latin typeface="Montserrat" pitchFamily="2" charset="77"/>
              </a:rPr>
              <a:t>Converse County, WY</a:t>
            </a:r>
          </a:p>
        </p:txBody>
      </p:sp>
      <p:sp>
        <p:nvSpPr>
          <p:cNvPr id="6" name="Google Shape;141;p1">
            <a:extLst>
              <a:ext uri="{FF2B5EF4-FFF2-40B4-BE49-F238E27FC236}">
                <a16:creationId xmlns:a16="http://schemas.microsoft.com/office/drawing/2014/main" id="{79331EC8-8E89-08B2-13B4-2747A060DAB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569823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>
          <a:extLst>
            <a:ext uri="{FF2B5EF4-FFF2-40B4-BE49-F238E27FC236}">
              <a16:creationId xmlns:a16="http://schemas.microsoft.com/office/drawing/2014/main" id="{11C15FF0-93EF-1BFF-E204-BB0094EFF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>
            <a:extLst>
              <a:ext uri="{FF2B5EF4-FFF2-40B4-BE49-F238E27FC236}">
                <a16:creationId xmlns:a16="http://schemas.microsoft.com/office/drawing/2014/main" id="{12F6F197-9269-3971-F123-28628E40E98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97427" y="459618"/>
            <a:ext cx="9144000" cy="122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57"/>
              </a:buClr>
              <a:buSzPts val="3200"/>
              <a:buFont typeface="Montserrat"/>
              <a:buNone/>
            </a:pPr>
            <a: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  <a:t>What is Legal Advocacy? </a:t>
            </a:r>
            <a:endParaRPr dirty="0"/>
          </a:p>
        </p:txBody>
      </p:sp>
      <p:sp>
        <p:nvSpPr>
          <p:cNvPr id="165" name="Google Shape;165;p9">
            <a:extLst>
              <a:ext uri="{FF2B5EF4-FFF2-40B4-BE49-F238E27FC236}">
                <a16:creationId xmlns:a16="http://schemas.microsoft.com/office/drawing/2014/main" id="{E1EEB12A-45C1-2043-BD9E-7D714833B0E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39376" y="1683581"/>
            <a:ext cx="6116987" cy="3964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</a:pPr>
            <a:r>
              <a:rPr lang="en-US" sz="2200" b="1" u="sng" dirty="0">
                <a:latin typeface="Montserrat" pitchFamily="2" charset="77"/>
              </a:rPr>
              <a:t>Legal Advocacy</a:t>
            </a:r>
            <a:r>
              <a:rPr lang="en-US" sz="2200" dirty="0">
                <a:latin typeface="Montserrat" pitchFamily="2" charset="77"/>
              </a:rPr>
              <a:t> – Using state and federal legal tools, processes, and procedures to influence agency decisions	</a:t>
            </a:r>
          </a:p>
          <a:p>
            <a:pPr marL="800100" lvl="1" indent="-342900" algn="l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sz="2200" dirty="0">
                <a:latin typeface="Montserrat" pitchFamily="2" charset="77"/>
              </a:rPr>
              <a:t>Public record requests</a:t>
            </a:r>
          </a:p>
          <a:p>
            <a:pPr marL="800100" lvl="1" indent="-342900" algn="l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sz="2200" dirty="0">
                <a:latin typeface="Montserrat" pitchFamily="2" charset="77"/>
              </a:rPr>
              <a:t>Engagement in agency decision-making</a:t>
            </a:r>
          </a:p>
          <a:p>
            <a:pPr marL="800100" lvl="1" indent="-342900" algn="l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sz="2200" dirty="0">
                <a:latin typeface="Montserrat" pitchFamily="2" charset="77"/>
              </a:rPr>
              <a:t>Administrative objections/appeals</a:t>
            </a:r>
          </a:p>
          <a:p>
            <a:pPr marL="800100" lvl="1" indent="-342900" algn="l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sz="2200" dirty="0">
                <a:latin typeface="Montserrat" pitchFamily="2" charset="77"/>
              </a:rPr>
              <a:t>Federal court litigation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endParaRPr lang="en-US" sz="2200" dirty="0">
              <a:latin typeface="Montserrat" pitchFamily="2" charset="77"/>
            </a:endParaRP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endParaRPr lang="en-US" dirty="0">
              <a:latin typeface="Montserrat" pitchFamily="2" charset="77"/>
            </a:endParaRP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endParaRPr dirty="0">
              <a:latin typeface="Montserrat" pitchFamily="2" charset="77"/>
            </a:endParaRPr>
          </a:p>
        </p:txBody>
      </p:sp>
      <p:sp>
        <p:nvSpPr>
          <p:cNvPr id="166" name="Google Shape;166;p9">
            <a:extLst>
              <a:ext uri="{FF2B5EF4-FFF2-40B4-BE49-F238E27FC236}">
                <a16:creationId xmlns:a16="http://schemas.microsoft.com/office/drawing/2014/main" id="{04FB40ED-FDB9-972A-B33B-684605588CEF}"/>
              </a:ext>
            </a:extLst>
          </p:cNvPr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9">
            <a:extLst>
              <a:ext uri="{FF2B5EF4-FFF2-40B4-BE49-F238E27FC236}">
                <a16:creationId xmlns:a16="http://schemas.microsoft.com/office/drawing/2014/main" id="{1C3E8A20-3B7C-B158-FC08-4E7B656E8143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9">
            <a:extLst>
              <a:ext uri="{FF2B5EF4-FFF2-40B4-BE49-F238E27FC236}">
                <a16:creationId xmlns:a16="http://schemas.microsoft.com/office/drawing/2014/main" id="{88696BBB-7263-BB73-2C84-09CFF4237E4F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37C062-6293-0346-012F-06C070F1DC47}"/>
              </a:ext>
            </a:extLst>
          </p:cNvPr>
          <p:cNvSpPr txBox="1"/>
          <p:nvPr/>
        </p:nvSpPr>
        <p:spPr>
          <a:xfrm>
            <a:off x="503195" y="5395577"/>
            <a:ext cx="6453168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32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R</a:t>
            </a:r>
            <a:r>
              <a:rPr lang="en-US" sz="28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IGHT </a:t>
            </a:r>
            <a:r>
              <a:rPr lang="en-US" sz="32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T</a:t>
            </a:r>
            <a:r>
              <a:rPr lang="en-US" sz="28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OOL, </a:t>
            </a:r>
            <a:r>
              <a:rPr lang="en-US" sz="32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R</a:t>
            </a:r>
            <a:r>
              <a:rPr lang="en-US" sz="28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IGHT </a:t>
            </a:r>
            <a:r>
              <a:rPr lang="en-US" sz="32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M</a:t>
            </a:r>
            <a:r>
              <a:rPr lang="en-US" sz="28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OMENT</a:t>
            </a:r>
            <a:endParaRPr lang="en-US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FA52F3-B1CC-CE6D-AEED-2D9590A4CF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92544" y="459618"/>
            <a:ext cx="4572000" cy="52961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2053F-F93D-DC65-6166-0924BD01D460}"/>
              </a:ext>
            </a:extLst>
          </p:cNvPr>
          <p:cNvSpPr txBox="1"/>
          <p:nvPr/>
        </p:nvSpPr>
        <p:spPr>
          <a:xfrm>
            <a:off x="6053399" y="5768634"/>
            <a:ext cx="5786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latin typeface="Montserrat" pitchFamily="2" charset="77"/>
              </a:rPr>
              <a:t>Needle Rock, Uncompahgre Field Office, CO</a:t>
            </a:r>
          </a:p>
        </p:txBody>
      </p:sp>
      <p:sp>
        <p:nvSpPr>
          <p:cNvPr id="7" name="Google Shape;141;p1">
            <a:extLst>
              <a:ext uri="{FF2B5EF4-FFF2-40B4-BE49-F238E27FC236}">
                <a16:creationId xmlns:a16="http://schemas.microsoft.com/office/drawing/2014/main" id="{B5D9DF7E-0684-B5F7-4F3A-1263FB56A00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565913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">
            <a:extLst>
              <a:ext uri="{FF2B5EF4-FFF2-40B4-BE49-F238E27FC236}">
                <a16:creationId xmlns:a16="http://schemas.microsoft.com/office/drawing/2014/main" id="{20346A1F-D122-D5FC-3655-AD8B8082B75B}"/>
              </a:ext>
            </a:extLst>
          </p:cNvPr>
          <p:cNvSpPr/>
          <p:nvPr/>
        </p:nvSpPr>
        <p:spPr>
          <a:xfrm>
            <a:off x="6124474" y="3878774"/>
            <a:ext cx="5715098" cy="2123657"/>
          </a:xfrm>
          <a:prstGeom prst="roundRect">
            <a:avLst>
              <a:gd name="adj" fmla="val 4865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D921038A-3E7C-D334-71BE-DB0367069700}"/>
              </a:ext>
            </a:extLst>
          </p:cNvPr>
          <p:cNvSpPr/>
          <p:nvPr/>
        </p:nvSpPr>
        <p:spPr>
          <a:xfrm>
            <a:off x="276325" y="3900320"/>
            <a:ext cx="5603970" cy="2123657"/>
          </a:xfrm>
          <a:prstGeom prst="roundRect">
            <a:avLst>
              <a:gd name="adj" fmla="val 4865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174" name="Google Shape;174;p10"/>
          <p:cNvSpPr txBox="1">
            <a:spLocks noGrp="1"/>
          </p:cNvSpPr>
          <p:nvPr>
            <p:ph type="ctrTitle"/>
          </p:nvPr>
        </p:nvSpPr>
        <p:spPr>
          <a:xfrm>
            <a:off x="36778" y="1050954"/>
            <a:ext cx="11802794" cy="681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57"/>
              </a:buClr>
              <a:buSzPts val="3200"/>
              <a:buFont typeface="Montserrat"/>
              <a:buNone/>
            </a:pPr>
            <a: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  <a:t>Putting Legal Tools to Work</a:t>
            </a:r>
            <a:endParaRPr dirty="0"/>
          </a:p>
        </p:txBody>
      </p:sp>
      <p:sp>
        <p:nvSpPr>
          <p:cNvPr id="175" name="Google Shape;175;p10"/>
          <p:cNvSpPr txBox="1">
            <a:spLocks noGrp="1"/>
          </p:cNvSpPr>
          <p:nvPr>
            <p:ph type="subTitle" idx="1"/>
          </p:nvPr>
        </p:nvSpPr>
        <p:spPr>
          <a:xfrm>
            <a:off x="3300635" y="1850819"/>
            <a:ext cx="5275080" cy="1201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ea typeface="Montserrat"/>
                <a:cs typeface="Montserrat"/>
                <a:sym typeface="Montserrat"/>
              </a:rPr>
              <a:t>Front-end ➡ influence decisions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200" dirty="0">
                <a:latin typeface="Montserrat" pitchFamily="2" charset="77"/>
                <a:ea typeface="Montserrat"/>
                <a:cs typeface="Montserrat"/>
                <a:sym typeface="Montserrat"/>
              </a:rPr>
              <a:t>Mid-stream ➡ objections/appeals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200" dirty="0">
                <a:latin typeface="Montserrat" pitchFamily="2" charset="77"/>
                <a:ea typeface="Montserrat"/>
                <a:cs typeface="Montserrat"/>
                <a:sym typeface="Montserrat"/>
              </a:rPr>
              <a:t>Back-end ➡ litigation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10"/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1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5E8A54-9E16-D0AB-25C8-E3412025351E}"/>
              </a:ext>
            </a:extLst>
          </p:cNvPr>
          <p:cNvSpPr txBox="1"/>
          <p:nvPr/>
        </p:nvSpPr>
        <p:spPr>
          <a:xfrm>
            <a:off x="799513" y="3123437"/>
            <a:ext cx="1059297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32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U</a:t>
            </a:r>
            <a:r>
              <a:rPr lang="en-US" sz="28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SE ALL THREE — </a:t>
            </a:r>
            <a:r>
              <a:rPr lang="en-US" sz="32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I</a:t>
            </a:r>
            <a:r>
              <a:rPr lang="en-US" sz="28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NTENTIONALLY AND IN </a:t>
            </a:r>
            <a:r>
              <a:rPr lang="en-US" sz="32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S</a:t>
            </a:r>
            <a:r>
              <a:rPr lang="en-US" sz="2800" b="0" u="none" strike="noStrike" dirty="0">
                <a:solidFill>
                  <a:srgbClr val="799FC5"/>
                </a:solidFill>
                <a:uFillTx/>
                <a:latin typeface="Montserrat Medium"/>
                <a:ea typeface="Montserrat Medium"/>
              </a:rPr>
              <a:t>EQUENCE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51F89-6C58-AD63-CF94-918E8B5E021D}"/>
              </a:ext>
            </a:extLst>
          </p:cNvPr>
          <p:cNvSpPr txBox="1"/>
          <p:nvPr/>
        </p:nvSpPr>
        <p:spPr>
          <a:xfrm>
            <a:off x="860096" y="4445470"/>
            <a:ext cx="465614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8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itchFamily="2" charset="77"/>
              </a:rPr>
              <a:t>Front-end: advocacy in planning processes</a:t>
            </a:r>
          </a:p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itchFamily="2" charset="77"/>
              </a:rPr>
              <a:t>Built record, shaped agency decision-making</a:t>
            </a:r>
          </a:p>
          <a:p>
            <a:endParaRPr lang="en-US" sz="2200" dirty="0"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1F97C5-F7BD-0E33-4C88-9E1037D46972}"/>
              </a:ext>
            </a:extLst>
          </p:cNvPr>
          <p:cNvSpPr txBox="1"/>
          <p:nvPr/>
        </p:nvSpPr>
        <p:spPr>
          <a:xfrm>
            <a:off x="6716692" y="4445797"/>
            <a:ext cx="519898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itchFamily="2" charset="77"/>
              </a:rPr>
              <a:t>Front-end: advocacy attempted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itchFamily="2" charset="77"/>
              </a:rPr>
              <a:t>Back-end: litigation required when decision failed legal standards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  <a:effectLst/>
              <a:latin typeface="Montserrat" pitchFamily="2" charset="77"/>
              <a:ea typeface="Times New Roman" panose="02020603050405020304" pitchFamily="18" charset="0"/>
            </a:endParaRPr>
          </a:p>
        </p:txBody>
      </p:sp>
      <p:sp>
        <p:nvSpPr>
          <p:cNvPr id="2" name="Google Shape;141;p1">
            <a:extLst>
              <a:ext uri="{FF2B5EF4-FFF2-40B4-BE49-F238E27FC236}">
                <a16:creationId xmlns:a16="http://schemas.microsoft.com/office/drawing/2014/main" id="{B37B1808-9E90-443A-1F8C-EA39C90ED28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DEADA8-CFD7-0402-4F7A-D3DEB44A6C2B}"/>
              </a:ext>
            </a:extLst>
          </p:cNvPr>
          <p:cNvSpPr txBox="1"/>
          <p:nvPr/>
        </p:nvSpPr>
        <p:spPr>
          <a:xfrm>
            <a:off x="569875" y="4016265"/>
            <a:ext cx="4328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Montserrat" pitchFamily="2" charset="77"/>
              </a:rPr>
              <a:t>Sage-Grouse Planning</a:t>
            </a:r>
          </a:p>
          <a:p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4C298-A95F-EDD7-916E-CC2C2D744A48}"/>
              </a:ext>
            </a:extLst>
          </p:cNvPr>
          <p:cNvSpPr txBox="1"/>
          <p:nvPr/>
        </p:nvSpPr>
        <p:spPr>
          <a:xfrm>
            <a:off x="6423141" y="4016265"/>
            <a:ext cx="382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Montserrat" pitchFamily="2" charset="77"/>
                <a:ea typeface="Times New Roman" panose="02020603050405020304" pitchFamily="18" charset="0"/>
              </a:rPr>
              <a:t>Red Cliffs</a:t>
            </a:r>
            <a:endParaRPr lang="en-US" sz="2200" dirty="0">
              <a:latin typeface="Montserrat" pitchFamily="2" charset="77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382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"/>
          <p:cNvSpPr txBox="1">
            <a:spLocks noGrp="1"/>
          </p:cNvSpPr>
          <p:nvPr>
            <p:ph type="ctrTitle"/>
          </p:nvPr>
        </p:nvSpPr>
        <p:spPr>
          <a:xfrm>
            <a:off x="2206487" y="1050954"/>
            <a:ext cx="9144000" cy="681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57"/>
              </a:buClr>
              <a:buSzPts val="3200"/>
              <a:buFont typeface="Montserrat"/>
              <a:buNone/>
            </a:pPr>
            <a: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  <a:t>Why Legal Advocacy Matters Now? </a:t>
            </a:r>
            <a:endParaRPr dirty="0"/>
          </a:p>
        </p:txBody>
      </p:sp>
      <p:sp>
        <p:nvSpPr>
          <p:cNvPr id="175" name="Google Shape;175;p10"/>
          <p:cNvSpPr txBox="1">
            <a:spLocks noGrp="1"/>
          </p:cNvSpPr>
          <p:nvPr>
            <p:ph type="subTitle" idx="1"/>
          </p:nvPr>
        </p:nvSpPr>
        <p:spPr>
          <a:xfrm>
            <a:off x="503195" y="1888724"/>
            <a:ext cx="7388780" cy="393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indent="-342900" algn="l">
              <a:lnSpc>
                <a:spcPct val="100000"/>
              </a:lnSpc>
              <a:buFont typeface="Arial"/>
              <a:buChar char="•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Heightened pressure on National Conservation Lands, public lands, and environmental safeguards</a:t>
            </a:r>
          </a:p>
          <a:p>
            <a:pPr marL="342900" indent="-342900" algn="l">
              <a:lnSpc>
                <a:spcPct val="100000"/>
              </a:lnSpc>
              <a:buFont typeface="Arial"/>
              <a:buChar char="•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Faster agency action — often with fewer procedural guardrails</a:t>
            </a:r>
          </a:p>
          <a:p>
            <a:pPr marL="800100" lvl="1" indent="-34290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E.g., accelerated comment period, excessive use of exceptions</a:t>
            </a:r>
          </a:p>
          <a:p>
            <a:pPr marL="342900" indent="-342900" algn="l">
              <a:lnSpc>
                <a:spcPct val="100000"/>
              </a:lnSpc>
              <a:buFont typeface="Arial"/>
              <a:buChar char="•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Litigation increasingly used to:</a:t>
            </a:r>
          </a:p>
          <a:p>
            <a:pPr marL="800100" lvl="1" indent="-34290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“Hold the line”</a:t>
            </a:r>
          </a:p>
          <a:p>
            <a:pPr marL="800100" lvl="1" indent="-34290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Enforce bedrock environmental laws</a:t>
            </a:r>
          </a:p>
          <a:p>
            <a:pPr marL="342900" indent="-342900" algn="l">
              <a:lnSpc>
                <a:spcPct val="100000"/>
              </a:lnSpc>
              <a:buFont typeface="Arial"/>
              <a:buChar char="•"/>
            </a:pPr>
            <a:endParaRPr lang="en-US" sz="2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 algn="l">
              <a:lnSpc>
                <a:spcPct val="100000"/>
              </a:lnSpc>
              <a:buFont typeface="Arial"/>
              <a:buChar char="•"/>
            </a:pPr>
            <a:endParaRPr lang="en-US" sz="2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10"/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1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hape 1">
            <a:extLst>
              <a:ext uri="{FF2B5EF4-FFF2-40B4-BE49-F238E27FC236}">
                <a16:creationId xmlns:a16="http://schemas.microsoft.com/office/drawing/2014/main" id="{1D7F62CA-E457-4918-B3D1-38CF1F244DD1}"/>
              </a:ext>
            </a:extLst>
          </p:cNvPr>
          <p:cNvSpPr/>
          <p:nvPr/>
        </p:nvSpPr>
        <p:spPr>
          <a:xfrm>
            <a:off x="8046720" y="1850884"/>
            <a:ext cx="3792852" cy="4085682"/>
          </a:xfrm>
          <a:prstGeom prst="roundRect">
            <a:avLst>
              <a:gd name="adj" fmla="val 4865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ABAEDC-0A1A-8DB2-7A16-11D4726D2B78}"/>
              </a:ext>
            </a:extLst>
          </p:cNvPr>
          <p:cNvSpPr txBox="1"/>
          <p:nvPr/>
        </p:nvSpPr>
        <p:spPr>
          <a:xfrm>
            <a:off x="8631936" y="2383876"/>
            <a:ext cx="320763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itchFamily="2" charset="77"/>
              </a:rPr>
              <a:t>Compressed or accelerated NEPA timelines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itchFamily="2" charset="77"/>
              </a:rPr>
              <a:t>Expanded use of categorical exclusions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itchFamily="2" charset="77"/>
              </a:rPr>
              <a:t>Increased pressure on National Conservation Lands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  <a:effectLst/>
              <a:latin typeface="Montserrat" pitchFamily="2" charset="77"/>
              <a:ea typeface="Times New Roman" panose="02020603050405020304" pitchFamily="18" charset="0"/>
            </a:endParaRPr>
          </a:p>
        </p:txBody>
      </p:sp>
      <p:sp>
        <p:nvSpPr>
          <p:cNvPr id="3" name="Google Shape;141;p1">
            <a:extLst>
              <a:ext uri="{FF2B5EF4-FFF2-40B4-BE49-F238E27FC236}">
                <a16:creationId xmlns:a16="http://schemas.microsoft.com/office/drawing/2014/main" id="{B7013C54-6D8D-7FB9-9CA7-199340C129A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75DEB-0248-8D31-6539-833A14215F48}"/>
              </a:ext>
            </a:extLst>
          </p:cNvPr>
          <p:cNvSpPr txBox="1"/>
          <p:nvPr/>
        </p:nvSpPr>
        <p:spPr>
          <a:xfrm>
            <a:off x="8193024" y="2004964"/>
            <a:ext cx="243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Montserrat" pitchFamily="2" charset="77"/>
                <a:ea typeface="Times New Roman" panose="02020603050405020304" pitchFamily="18" charset="0"/>
              </a:rPr>
              <a:t>Examples</a:t>
            </a:r>
            <a:endParaRPr lang="en-US" sz="2200" dirty="0">
              <a:latin typeface="Montserrat" pitchFamily="2" charset="77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73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/>
          <p:cNvSpPr txBox="1">
            <a:spLocks noGrp="1"/>
          </p:cNvSpPr>
          <p:nvPr>
            <p:ph type="ctrTitle"/>
          </p:nvPr>
        </p:nvSpPr>
        <p:spPr>
          <a:xfrm>
            <a:off x="2120255" y="733552"/>
            <a:ext cx="7951488" cy="95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B457"/>
              </a:buClr>
              <a:buSzPts val="3200"/>
              <a:buFont typeface="Montserrat"/>
              <a:buNone/>
            </a:pPr>
            <a:r>
              <a:rPr lang="en-US" sz="3200" b="1" dirty="0">
                <a:solidFill>
                  <a:srgbClr val="92B457"/>
                </a:solidFill>
                <a:latin typeface="Montserrat"/>
                <a:ea typeface="Montserrat"/>
                <a:cs typeface="Montserrat"/>
                <a:sym typeface="Montserrat"/>
              </a:rPr>
              <a:t>When Should You Engage Legally? </a:t>
            </a:r>
            <a:endParaRPr dirty="0"/>
          </a:p>
        </p:txBody>
      </p:sp>
      <p:sp>
        <p:nvSpPr>
          <p:cNvPr id="145" name="Google Shape;145;p7"/>
          <p:cNvSpPr txBox="1">
            <a:spLocks noGrp="1"/>
          </p:cNvSpPr>
          <p:nvPr>
            <p:ph type="subTitle" idx="1"/>
          </p:nvPr>
        </p:nvSpPr>
        <p:spPr>
          <a:xfrm>
            <a:off x="894521" y="2697787"/>
            <a:ext cx="4423067" cy="3426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200" dirty="0">
                <a:latin typeface="Montserrat" pitchFamily="2" charset="77"/>
                <a:ea typeface="Montserrat"/>
                <a:cs typeface="Montserrat"/>
                <a:sym typeface="Montserrat"/>
              </a:rPr>
              <a:t>Three threshold questions:</a:t>
            </a:r>
          </a:p>
          <a:p>
            <a:pPr marL="800100" lvl="1" indent="-342900" algn="l">
              <a:lnSpc>
                <a:spcPct val="100000"/>
              </a:lnSpc>
              <a:spcBef>
                <a:spcPts val="1000"/>
              </a:spcBef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Consequential issue?</a:t>
            </a:r>
          </a:p>
          <a:p>
            <a:pPr marL="800100" lvl="1" indent="-342900" algn="l">
              <a:lnSpc>
                <a:spcPct val="100000"/>
              </a:lnSpc>
              <a:spcBef>
                <a:spcPts val="1000"/>
              </a:spcBef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Clear legal hook?</a:t>
            </a:r>
          </a:p>
          <a:p>
            <a:pPr marL="800100" lvl="1" indent="-342900" algn="l">
              <a:lnSpc>
                <a:spcPct val="100000"/>
              </a:lnSpc>
              <a:spcBef>
                <a:spcPts val="1000"/>
              </a:spcBef>
              <a:buSzPts val="2400"/>
              <a:buFont typeface="Arial"/>
              <a:buChar char="•"/>
            </a:pPr>
            <a:r>
              <a:rPr lang="en-US" sz="2200" dirty="0">
                <a:latin typeface="Montserrat" pitchFamily="2" charset="77"/>
                <a:sym typeface="Montserrat"/>
              </a:rPr>
              <a:t>Advances broader campaign strategy and conservation goals?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200" dirty="0">
              <a:latin typeface="Montserrat" pitchFamily="2" charset="77"/>
              <a:sym typeface="Montserrat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sz="2200" dirty="0">
              <a:latin typeface="Montserrat" pitchFamily="2" charset="77"/>
            </a:endParaRPr>
          </a:p>
        </p:txBody>
      </p:sp>
      <p:sp>
        <p:nvSpPr>
          <p:cNvPr id="146" name="Google Shape;146;p7"/>
          <p:cNvSpPr txBox="1"/>
          <p:nvPr/>
        </p:nvSpPr>
        <p:spPr>
          <a:xfrm rot="10800000" flipH="1">
            <a:off x="0" y="6314302"/>
            <a:ext cx="12191999" cy="543696"/>
          </a:xfrm>
          <a:prstGeom prst="rect">
            <a:avLst/>
          </a:prstGeom>
          <a:solidFill>
            <a:srgbClr val="4D3B2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95" y="228987"/>
            <a:ext cx="42164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1720" y="6314302"/>
            <a:ext cx="495704" cy="50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43A31D-0013-FE8B-AFEA-DB520A03D3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630" y="1955332"/>
            <a:ext cx="5939730" cy="395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31D62-573F-B861-35E3-2D3AE019FB6C}"/>
              </a:ext>
            </a:extLst>
          </p:cNvPr>
          <p:cNvSpPr txBox="1"/>
          <p:nvPr/>
        </p:nvSpPr>
        <p:spPr>
          <a:xfrm>
            <a:off x="5902630" y="5915152"/>
            <a:ext cx="5936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latin typeface="Montserrat" pitchFamily="2" charset="77"/>
              </a:rPr>
              <a:t>Chuckwalla National Monument, CA</a:t>
            </a:r>
          </a:p>
        </p:txBody>
      </p:sp>
      <p:sp>
        <p:nvSpPr>
          <p:cNvPr id="6" name="Google Shape;141;p1">
            <a:extLst>
              <a:ext uri="{FF2B5EF4-FFF2-40B4-BE49-F238E27FC236}">
                <a16:creationId xmlns:a16="http://schemas.microsoft.com/office/drawing/2014/main" id="{B6B75EC8-271E-2B94-1510-B7E45525DBF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46742" y="6356520"/>
            <a:ext cx="11106577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fld>
            <a:endParaRPr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40411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929</Words>
  <Application>Microsoft Macintosh PowerPoint</Application>
  <PresentationFormat>Widescreen</PresentationFormat>
  <Paragraphs>199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Montserrat Medium</vt:lpstr>
      <vt:lpstr>Courier New</vt:lpstr>
      <vt:lpstr>Montserrat</vt:lpstr>
      <vt:lpstr>Arial</vt:lpstr>
      <vt:lpstr>Calibri</vt:lpstr>
      <vt:lpstr>Office Theme</vt:lpstr>
      <vt:lpstr>Holding the Line: Empowering Your Campaign through Legal Advocacy</vt:lpstr>
      <vt:lpstr>Hope in Hard Times: Strategic Legal Advocacy –  A Roadmap for CLF’s Friends Grassroots Network  </vt:lpstr>
      <vt:lpstr>We are operating in a moment defined by ….</vt:lpstr>
      <vt:lpstr>PowerPoint Presentation</vt:lpstr>
      <vt:lpstr>What is Advocacy? </vt:lpstr>
      <vt:lpstr>What is Legal Advocacy? </vt:lpstr>
      <vt:lpstr>Putting Legal Tools to Work</vt:lpstr>
      <vt:lpstr>Why Legal Advocacy Matters Now? </vt:lpstr>
      <vt:lpstr>When Should You Engage Legally? </vt:lpstr>
      <vt:lpstr>Legal Advocacy as Strategy (Not Reaction)</vt:lpstr>
      <vt:lpstr>Understanding Risk</vt:lpstr>
      <vt:lpstr>Organizational Readiness</vt:lpstr>
      <vt:lpstr>Practical Principles of Legal Advocacy</vt:lpstr>
      <vt:lpstr>Building Effective Partnerships</vt:lpstr>
      <vt:lpstr>Integrating Legal into Campaigns</vt:lpstr>
      <vt:lpstr>Timing and Windows of Opportunity</vt:lpstr>
      <vt:lpstr>Common Pitfalls to Avoid</vt:lpstr>
      <vt:lpstr>A Simple Decision Framework</vt:lpstr>
      <vt:lpstr>Engaging in Legal Advocacy: Key Takeaways</vt:lpstr>
      <vt:lpstr>PowerPoint Presentation</vt:lpstr>
      <vt:lpstr>PowerPoint Presentation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Resource Management Plans </dc:title>
  <dc:creator>Microsoft Office User</dc:creator>
  <cp:lastModifiedBy>Microsoft Office User</cp:lastModifiedBy>
  <cp:revision>31</cp:revision>
  <dcterms:created xsi:type="dcterms:W3CDTF">2022-04-19T21:27:21Z</dcterms:created>
  <dcterms:modified xsi:type="dcterms:W3CDTF">2026-05-12T14:58:59Z</dcterms:modified>
</cp:coreProperties>
</file>