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66" r:id="rId2"/>
    <p:sldId id="267" r:id="rId3"/>
    <p:sldId id="290" r:id="rId4"/>
    <p:sldId id="289" r:id="rId5"/>
    <p:sldId id="293" r:id="rId6"/>
    <p:sldId id="301" r:id="rId7"/>
    <p:sldId id="302" r:id="rId8"/>
    <p:sldId id="304" r:id="rId9"/>
    <p:sldId id="303" r:id="rId10"/>
    <p:sldId id="305" r:id="rId11"/>
    <p:sldId id="298" r:id="rId12"/>
    <p:sldId id="306" r:id="rId13"/>
    <p:sldId id="279" r:id="rId14"/>
    <p:sldId id="288" r:id="rId15"/>
    <p:sldId id="287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27"/>
    <p:restoredTop sz="94789"/>
  </p:normalViewPr>
  <p:slideViewPr>
    <p:cSldViewPr snapToGrid="0" snapToObjects="1">
      <p:cViewPr varScale="1">
        <p:scale>
          <a:sx n="104" d="100"/>
          <a:sy n="104" d="100"/>
        </p:scale>
        <p:origin x="208" y="8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FFEF74-03A4-FA4D-94EC-6B89E0CA001C}" type="datetimeFigureOut">
              <a:rPr lang="en-US" smtClean="0"/>
              <a:t>10/26/18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C1264-978F-FF47-8EF3-2F6626C4A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37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578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423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Did agency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1119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091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624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Make your voice heard!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69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10/26/18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10/26/18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10/26/18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10/26/18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10/26/18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10/26/18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10/26/18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10/26/18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10/26/18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10/26/18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10/26/18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10/26/18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616FA859-EFF6-0D4B-9A21-537B7AE180B6}" type="datetimeFigureOut">
              <a:rPr lang="en-US" smtClean="0"/>
              <a:t>10/26/18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1477989"/>
            <a:ext cx="7772400" cy="1379303"/>
          </a:xfrm>
        </p:spPr>
        <p:txBody>
          <a:bodyPr>
            <a:normAutofit/>
          </a:bodyPr>
          <a:lstStyle/>
          <a:p>
            <a:r>
              <a:rPr lang="en-US" sz="3000" b="1" dirty="0">
                <a:latin typeface="Georgia"/>
                <a:cs typeface="Georgia"/>
              </a:rPr>
              <a:t>PUBLIC COMMENTING 101</a:t>
            </a:r>
            <a:endParaRPr lang="en-US" sz="3000" dirty="0">
              <a:latin typeface="Georgia"/>
              <a:cs typeface="Georgia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22921" y="3459044"/>
            <a:ext cx="6498159" cy="916641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>
                <a:solidFill>
                  <a:schemeClr val="tx1"/>
                </a:solidFill>
                <a:latin typeface="Georgia"/>
                <a:cs typeface="Georgia"/>
              </a:rPr>
              <a:t>Lizzy Potter</a:t>
            </a:r>
          </a:p>
          <a:p>
            <a:r>
              <a:rPr lang="en-US" sz="2000" dirty="0">
                <a:solidFill>
                  <a:schemeClr val="tx1"/>
                </a:solidFill>
                <a:latin typeface="Georgia"/>
                <a:cs typeface="Georgia"/>
              </a:rPr>
              <a:t>Advocates for the West, Inc.</a:t>
            </a:r>
          </a:p>
          <a:p>
            <a:r>
              <a:rPr lang="en-US" sz="2000" dirty="0">
                <a:solidFill>
                  <a:schemeClr val="tx1"/>
                </a:solidFill>
                <a:latin typeface="Georgia"/>
                <a:cs typeface="Georgia"/>
              </a:rPr>
              <a:t>Boise-Portland</a:t>
            </a:r>
          </a:p>
        </p:txBody>
      </p:sp>
      <p:pic>
        <p:nvPicPr>
          <p:cNvPr id="4" name="Picture 3" descr="AW-logo2-cmyk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352" y="158737"/>
            <a:ext cx="5971567" cy="158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932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2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077" y="0"/>
            <a:ext cx="6648205" cy="6807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Autofit/>
          </a:bodyPr>
          <a:lstStyle/>
          <a:p>
            <a:r>
              <a:rPr lang="en-US" sz="2400" dirty="0">
                <a:latin typeface="Georgia"/>
                <a:cs typeface="Georgia"/>
              </a:rPr>
              <a:t>Step 5: Prepare your comments (</a:t>
            </a:r>
            <a:r>
              <a:rPr lang="en-US" sz="2400" dirty="0" err="1">
                <a:latin typeface="Georgia"/>
                <a:cs typeface="Georgia"/>
              </a:rPr>
              <a:t>con’t</a:t>
            </a:r>
            <a:r>
              <a:rPr lang="en-US" sz="2400" dirty="0">
                <a:latin typeface="Georgia"/>
                <a:cs typeface="Georgia"/>
              </a:rPr>
              <a:t>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6826"/>
            <a:ext cx="8229600" cy="5079337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latin typeface="Georgia"/>
                <a:cs typeface="Georgia"/>
              </a:rPr>
              <a:t>Flag legal issues 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Review example comments on similar plans for ideas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Inconsistencies with management plans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Failure to analyze or disclose impacts under NEPA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Ask </a:t>
            </a:r>
            <a:r>
              <a:rPr lang="en-US" i="1" dirty="0">
                <a:latin typeface="Georgia"/>
                <a:cs typeface="Georgia"/>
              </a:rPr>
              <a:t>Advocates for the West </a:t>
            </a:r>
            <a:r>
              <a:rPr lang="en-US" dirty="0">
                <a:latin typeface="Georgia"/>
                <a:cs typeface="Georgia"/>
              </a:rPr>
              <a:t>or others for guidance</a:t>
            </a:r>
          </a:p>
          <a:p>
            <a:r>
              <a:rPr lang="en-US" b="1" dirty="0">
                <a:latin typeface="Georgia"/>
                <a:cs typeface="Georgia"/>
              </a:rPr>
              <a:t>Include your own proposed alternative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Reduction in size or intensity of action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Avoid sensitive areas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Change land use</a:t>
            </a:r>
          </a:p>
          <a:p>
            <a:r>
              <a:rPr lang="en-US" b="1" dirty="0">
                <a:latin typeface="Georgia"/>
                <a:cs typeface="Georgia"/>
              </a:rPr>
              <a:t>Tell the agency what you want it to do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Adopt Alternative X 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Consider your proposed alternative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Deny the permit 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Ask for a site visit</a:t>
            </a:r>
          </a:p>
          <a:p>
            <a:endParaRPr lang="en-US" dirty="0">
              <a:latin typeface="Georgia"/>
              <a:cs typeface="Georgia"/>
            </a:endParaRPr>
          </a:p>
          <a:p>
            <a:pPr lvl="1"/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pPr marL="0" indent="0">
              <a:buNone/>
            </a:pPr>
            <a:endParaRPr lang="en-US" dirty="0">
              <a:latin typeface="Georgia"/>
              <a:cs typeface="Georgia"/>
            </a:endParaRPr>
          </a:p>
          <a:p>
            <a:pPr lvl="1"/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826899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3">
            <a:alphaModFix am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600" y="-47343"/>
            <a:ext cx="6727761" cy="688922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3544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/>
                <a:cs typeface="Georgia"/>
              </a:rPr>
              <a:t>Content Based on the Type of Comments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235598"/>
            <a:ext cx="8229600" cy="5045360"/>
          </a:xfrm>
        </p:spPr>
        <p:txBody>
          <a:bodyPr>
            <a:noAutofit/>
          </a:bodyPr>
          <a:lstStyle/>
          <a:p>
            <a:r>
              <a:rPr lang="en-US" sz="2200" b="1" dirty="0">
                <a:latin typeface="Georgia"/>
                <a:cs typeface="Georgia"/>
              </a:rPr>
              <a:t>Scoping comments</a:t>
            </a:r>
          </a:p>
          <a:p>
            <a:pPr lvl="1"/>
            <a:r>
              <a:rPr lang="en-US" sz="2000" dirty="0">
                <a:latin typeface="Georgia"/>
                <a:cs typeface="Georgia"/>
              </a:rPr>
              <a:t>Least demanding </a:t>
            </a:r>
          </a:p>
          <a:p>
            <a:pPr lvl="1"/>
            <a:r>
              <a:rPr lang="en-US" sz="2000" dirty="0">
                <a:latin typeface="Georgia"/>
                <a:cs typeface="Georgia"/>
              </a:rPr>
              <a:t>Flag issues for agency to analyze during NEPA process</a:t>
            </a:r>
          </a:p>
          <a:p>
            <a:pPr lvl="1"/>
            <a:r>
              <a:rPr lang="en-US" sz="2000" dirty="0">
                <a:latin typeface="Georgia"/>
                <a:cs typeface="Georgia"/>
              </a:rPr>
              <a:t>Ask agency questions or to analyze specific alternatives</a:t>
            </a:r>
          </a:p>
          <a:p>
            <a:r>
              <a:rPr lang="en-US" sz="2200" b="1" dirty="0">
                <a:latin typeface="Georgia"/>
                <a:cs typeface="Georgia"/>
              </a:rPr>
              <a:t>Permits, leases, authorizations</a:t>
            </a:r>
          </a:p>
          <a:p>
            <a:pPr lvl="1"/>
            <a:r>
              <a:rPr lang="en-US" sz="2000" dirty="0">
                <a:latin typeface="Georgia"/>
                <a:cs typeface="Georgia"/>
              </a:rPr>
              <a:t>Explain why authorization is or is not consistent with governing management plan</a:t>
            </a:r>
          </a:p>
          <a:p>
            <a:pPr lvl="1"/>
            <a:r>
              <a:rPr lang="en-US" sz="2000" dirty="0">
                <a:latin typeface="Georgia"/>
                <a:cs typeface="Georgia"/>
              </a:rPr>
              <a:t>May include a draft EA or EIS as well</a:t>
            </a:r>
          </a:p>
          <a:p>
            <a:r>
              <a:rPr lang="en-US" sz="2200" b="1" dirty="0">
                <a:latin typeface="Georgia"/>
                <a:cs typeface="Georgia"/>
              </a:rPr>
              <a:t>Draft Management Plan and Draft EIS</a:t>
            </a:r>
          </a:p>
          <a:p>
            <a:pPr lvl="1"/>
            <a:r>
              <a:rPr lang="en-US" sz="2000" dirty="0">
                <a:latin typeface="Georgia"/>
                <a:cs typeface="Georgia"/>
              </a:rPr>
              <a:t>Most detailed review and comment required</a:t>
            </a:r>
          </a:p>
          <a:p>
            <a:pPr lvl="1"/>
            <a:r>
              <a:rPr lang="en-US" sz="2000" dirty="0">
                <a:latin typeface="Georgia"/>
                <a:cs typeface="Georgia"/>
              </a:rPr>
              <a:t>Compare to past plans and flag deficiencies or improper reversals</a:t>
            </a:r>
          </a:p>
          <a:p>
            <a:pPr lvl="1"/>
            <a:r>
              <a:rPr lang="en-US" sz="2000" dirty="0">
                <a:latin typeface="Georgia"/>
                <a:cs typeface="Georgia"/>
              </a:rPr>
              <a:t>Identify inconsistencies with applicable laws</a:t>
            </a:r>
          </a:p>
          <a:p>
            <a:pPr lvl="1"/>
            <a:endParaRPr lang="en-US" sz="2000" dirty="0">
              <a:latin typeface="Georgia"/>
              <a:cs typeface="Georgia"/>
            </a:endParaRPr>
          </a:p>
          <a:p>
            <a:pPr marL="349250" lvl="1" indent="0">
              <a:buNone/>
            </a:pPr>
            <a:endParaRPr lang="en-US" sz="2000" dirty="0">
              <a:latin typeface="Georgia"/>
              <a:cs typeface="Georgia"/>
            </a:endParaRPr>
          </a:p>
          <a:p>
            <a:pPr lvl="1"/>
            <a:endParaRPr lang="en-US" sz="2000" dirty="0">
              <a:latin typeface="Georgia"/>
              <a:cs typeface="Georgia"/>
            </a:endParaRPr>
          </a:p>
          <a:p>
            <a:pPr>
              <a:tabLst>
                <a:tab pos="342900" algn="l"/>
              </a:tabLst>
            </a:pPr>
            <a:endParaRPr lang="en-US" sz="2200" dirty="0">
              <a:latin typeface="Georgia"/>
              <a:cs typeface="Georgia"/>
            </a:endParaRPr>
          </a:p>
          <a:p>
            <a:pPr>
              <a:tabLst>
                <a:tab pos="342900" algn="l"/>
              </a:tabLst>
            </a:pPr>
            <a:endParaRPr lang="en-US" sz="2200" dirty="0">
              <a:latin typeface="Georgia"/>
              <a:cs typeface="Georgia"/>
            </a:endParaRPr>
          </a:p>
          <a:p>
            <a:pPr marL="738188"/>
            <a:endParaRPr lang="en-US" sz="2200" dirty="0">
              <a:latin typeface="Georgia"/>
              <a:cs typeface="Georgia"/>
            </a:endParaRPr>
          </a:p>
          <a:p>
            <a:pPr marL="738188" lvl="0"/>
            <a:endParaRPr lang="en-US" sz="2200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738188"/>
            <a:endParaRPr lang="en-US" dirty="0">
              <a:latin typeface="Georgia"/>
              <a:cs typeface="Georgia"/>
            </a:endParaRPr>
          </a:p>
          <a:p>
            <a:pPr marL="388938" lvl="0" indent="0">
              <a:buNone/>
            </a:pPr>
            <a:endParaRPr lang="en-US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0" lvl="0" indent="0">
              <a:buNone/>
              <a:tabLst>
                <a:tab pos="342900" algn="l"/>
              </a:tabLst>
            </a:pPr>
            <a:r>
              <a:rPr lang="en-US" sz="1500" b="1" dirty="0">
                <a:latin typeface="Georgia"/>
                <a:cs typeface="Georgia"/>
              </a:rPr>
              <a:t>	</a:t>
            </a:r>
            <a:endParaRPr lang="en-US" sz="14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635066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3">
            <a:alphaModFix am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600" y="-47343"/>
            <a:ext cx="6727761" cy="688922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3544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/>
                <a:cs typeface="Georgia"/>
              </a:rPr>
              <a:t>Strategies to Consider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235598"/>
            <a:ext cx="8229600" cy="5045360"/>
          </a:xfrm>
        </p:spPr>
        <p:txBody>
          <a:bodyPr>
            <a:noAutofit/>
          </a:bodyPr>
          <a:lstStyle/>
          <a:p>
            <a:r>
              <a:rPr lang="en-US" sz="2200" b="1" dirty="0">
                <a:latin typeface="Georgia"/>
                <a:cs typeface="Georgia"/>
              </a:rPr>
              <a:t>Public power</a:t>
            </a:r>
          </a:p>
          <a:p>
            <a:pPr lvl="1"/>
            <a:r>
              <a:rPr lang="en-US" sz="2000" dirty="0">
                <a:latin typeface="Georgia"/>
                <a:cs typeface="Georgia"/>
              </a:rPr>
              <a:t>Use email list-serves to encourage members to submit comments and show agency hundreds or thousands care</a:t>
            </a:r>
          </a:p>
          <a:p>
            <a:pPr lvl="1"/>
            <a:r>
              <a:rPr lang="en-US" sz="2000" dirty="0">
                <a:latin typeface="Georgia"/>
                <a:cs typeface="Georgia"/>
              </a:rPr>
              <a:t>But agencies may try to count form comments as one</a:t>
            </a:r>
          </a:p>
          <a:p>
            <a:r>
              <a:rPr lang="en-US" sz="2200" b="1" dirty="0">
                <a:latin typeface="Georgia"/>
                <a:cs typeface="Georgia"/>
              </a:rPr>
              <a:t>Political opportunities</a:t>
            </a:r>
          </a:p>
          <a:p>
            <a:pPr lvl="1"/>
            <a:r>
              <a:rPr lang="en-US" sz="2000" dirty="0">
                <a:latin typeface="Georgia"/>
                <a:cs typeface="Georgia"/>
              </a:rPr>
              <a:t>Persuade good agency employees to do the right thing</a:t>
            </a:r>
          </a:p>
          <a:p>
            <a:pPr lvl="1"/>
            <a:r>
              <a:rPr lang="en-US" sz="2000" dirty="0">
                <a:latin typeface="Georgia"/>
                <a:cs typeface="Georgia"/>
              </a:rPr>
              <a:t>Emotional, economic, political arguments</a:t>
            </a:r>
          </a:p>
          <a:p>
            <a:r>
              <a:rPr lang="en-US" sz="2200" b="1" dirty="0">
                <a:latin typeface="Georgia"/>
                <a:cs typeface="Georgia"/>
              </a:rPr>
              <a:t>Prepare for legal challenge</a:t>
            </a:r>
          </a:p>
          <a:p>
            <a:pPr lvl="1"/>
            <a:r>
              <a:rPr lang="en-US" sz="2000" dirty="0">
                <a:latin typeface="Georgia"/>
                <a:cs typeface="Georgia"/>
              </a:rPr>
              <a:t>Focus on building the record with every argument and document you want to rely on later</a:t>
            </a:r>
          </a:p>
          <a:p>
            <a:pPr lvl="1"/>
            <a:r>
              <a:rPr lang="en-US" sz="2000" dirty="0">
                <a:latin typeface="Georgia"/>
                <a:cs typeface="Georgia"/>
              </a:rPr>
              <a:t>Ensure accuracy and professional appearance of comments</a:t>
            </a:r>
          </a:p>
          <a:p>
            <a:r>
              <a:rPr lang="en-US" sz="2200" b="1" dirty="0">
                <a:latin typeface="Georgia"/>
                <a:cs typeface="Georgia"/>
              </a:rPr>
              <a:t>Be respectful</a:t>
            </a:r>
          </a:p>
          <a:p>
            <a:pPr lvl="1"/>
            <a:endParaRPr lang="en-US" sz="2000" dirty="0">
              <a:latin typeface="Georgia"/>
              <a:cs typeface="Georgia"/>
            </a:endParaRPr>
          </a:p>
          <a:p>
            <a:pPr marL="349250" lvl="1" indent="0">
              <a:buNone/>
            </a:pPr>
            <a:endParaRPr lang="en-US" sz="2000" dirty="0">
              <a:latin typeface="Georgia"/>
              <a:cs typeface="Georgia"/>
            </a:endParaRPr>
          </a:p>
          <a:p>
            <a:pPr lvl="1"/>
            <a:endParaRPr lang="en-US" sz="2000" dirty="0">
              <a:latin typeface="Georgia"/>
              <a:cs typeface="Georgia"/>
            </a:endParaRPr>
          </a:p>
          <a:p>
            <a:pPr>
              <a:tabLst>
                <a:tab pos="342900" algn="l"/>
              </a:tabLst>
            </a:pPr>
            <a:endParaRPr lang="en-US" sz="2200" dirty="0">
              <a:latin typeface="Georgia"/>
              <a:cs typeface="Georgia"/>
            </a:endParaRPr>
          </a:p>
          <a:p>
            <a:pPr>
              <a:tabLst>
                <a:tab pos="342900" algn="l"/>
              </a:tabLst>
            </a:pPr>
            <a:endParaRPr lang="en-US" sz="2200" dirty="0">
              <a:latin typeface="Georgia"/>
              <a:cs typeface="Georgia"/>
            </a:endParaRPr>
          </a:p>
          <a:p>
            <a:pPr marL="738188"/>
            <a:endParaRPr lang="en-US" sz="2200" dirty="0">
              <a:latin typeface="Georgia"/>
              <a:cs typeface="Georgia"/>
            </a:endParaRPr>
          </a:p>
          <a:p>
            <a:pPr marL="738188" lvl="0"/>
            <a:endParaRPr lang="en-US" sz="2200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738188"/>
            <a:endParaRPr lang="en-US" dirty="0">
              <a:latin typeface="Georgia"/>
              <a:cs typeface="Georgia"/>
            </a:endParaRPr>
          </a:p>
          <a:p>
            <a:pPr marL="388938" lvl="0" indent="0">
              <a:buNone/>
            </a:pPr>
            <a:endParaRPr lang="en-US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0" lvl="0" indent="0">
              <a:buNone/>
              <a:tabLst>
                <a:tab pos="342900" algn="l"/>
              </a:tabLst>
            </a:pPr>
            <a:r>
              <a:rPr lang="en-US" sz="1500" b="1" dirty="0">
                <a:latin typeface="Georgia"/>
                <a:cs typeface="Georgia"/>
              </a:rPr>
              <a:t>	</a:t>
            </a:r>
            <a:endParaRPr lang="en-US" sz="14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007999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368" y="76030"/>
            <a:ext cx="6529302" cy="66860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/>
                <a:cs typeface="Georgia"/>
              </a:rPr>
              <a:t>Public Participation Can Make a Difference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8566"/>
            <a:ext cx="8229600" cy="4787598"/>
          </a:xfrm>
        </p:spPr>
        <p:txBody>
          <a:bodyPr>
            <a:normAutofit/>
          </a:bodyPr>
          <a:lstStyle/>
          <a:p>
            <a:r>
              <a:rPr lang="en-US" b="1" dirty="0">
                <a:latin typeface="Georgia"/>
                <a:cs typeface="Georgia"/>
              </a:rPr>
              <a:t>Canyon of the Ancients National Monument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BLM proposed to re-open grazing allotments based on outdated Environmental Assessment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Protest was enough to stop decision </a:t>
            </a:r>
            <a:r>
              <a:rPr lang="en-US" i="1" dirty="0">
                <a:latin typeface="Georgia"/>
                <a:cs typeface="Georgia"/>
              </a:rPr>
              <a:t>for now</a:t>
            </a:r>
          </a:p>
          <a:p>
            <a:pPr lvl="1"/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556578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3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077" y="0"/>
            <a:ext cx="6648205" cy="6807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Autofit/>
          </a:bodyPr>
          <a:lstStyle/>
          <a:p>
            <a:r>
              <a:rPr lang="en-US" sz="2400" dirty="0">
                <a:latin typeface="Georgia"/>
                <a:cs typeface="Georgia"/>
              </a:rPr>
              <a:t>Conclusion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6826"/>
            <a:ext cx="8229600" cy="5079337"/>
          </a:xfrm>
        </p:spPr>
        <p:txBody>
          <a:bodyPr>
            <a:normAutofit/>
          </a:bodyPr>
          <a:lstStyle/>
          <a:p>
            <a:r>
              <a:rPr lang="en-US" dirty="0">
                <a:latin typeface="Georgia"/>
                <a:cs typeface="Georgia"/>
              </a:rPr>
              <a:t>Public comments represent democracy in action – forcing agencies to hear from citizens </a:t>
            </a:r>
            <a:r>
              <a:rPr lang="en-US" i="1" dirty="0">
                <a:latin typeface="Georgia"/>
                <a:cs typeface="Georgia"/>
              </a:rPr>
              <a:t>before</a:t>
            </a:r>
            <a:r>
              <a:rPr lang="en-US" dirty="0">
                <a:latin typeface="Georgia"/>
                <a:cs typeface="Georgia"/>
              </a:rPr>
              <a:t> acting</a:t>
            </a:r>
            <a:endParaRPr lang="en-US" b="1" dirty="0">
              <a:latin typeface="Georgia"/>
              <a:cs typeface="Georgia"/>
            </a:endParaRPr>
          </a:p>
          <a:p>
            <a:r>
              <a:rPr lang="en-US" dirty="0">
                <a:latin typeface="Georgia"/>
                <a:cs typeface="Georgia"/>
              </a:rPr>
              <a:t>Participating in </a:t>
            </a:r>
            <a:r>
              <a:rPr lang="en-US" b="1" dirty="0">
                <a:latin typeface="Georgia"/>
                <a:cs typeface="Georgia"/>
              </a:rPr>
              <a:t>all</a:t>
            </a:r>
            <a:r>
              <a:rPr lang="en-US" dirty="0">
                <a:latin typeface="Georgia"/>
                <a:cs typeface="Georgia"/>
              </a:rPr>
              <a:t> </a:t>
            </a:r>
            <a:r>
              <a:rPr lang="en-US" b="1" dirty="0">
                <a:latin typeface="Georgia"/>
                <a:cs typeface="Georgia"/>
              </a:rPr>
              <a:t>public comment opportunities</a:t>
            </a:r>
            <a:r>
              <a:rPr lang="en-US" dirty="0">
                <a:latin typeface="Georgia"/>
                <a:cs typeface="Georgia"/>
              </a:rPr>
              <a:t> is necessary to challenge bad decisions later on in federal court</a:t>
            </a:r>
          </a:p>
          <a:p>
            <a:r>
              <a:rPr lang="en-US" dirty="0">
                <a:latin typeface="Georgia"/>
                <a:cs typeface="Georgia"/>
              </a:rPr>
              <a:t>Existing resources and other organizations are available to help you prepare and submit comments</a:t>
            </a:r>
          </a:p>
          <a:p>
            <a:r>
              <a:rPr lang="en-US" dirty="0">
                <a:latin typeface="Georgia"/>
                <a:cs typeface="Georgia"/>
              </a:rPr>
              <a:t>Consult with CLF or </a:t>
            </a:r>
            <a:r>
              <a:rPr lang="en-US" i="1" dirty="0">
                <a:latin typeface="Georgia"/>
                <a:cs typeface="Georgia"/>
              </a:rPr>
              <a:t>Advocates for the West </a:t>
            </a:r>
            <a:r>
              <a:rPr lang="en-US" dirty="0">
                <a:latin typeface="Georgia"/>
                <a:cs typeface="Georgia"/>
              </a:rPr>
              <a:t>early and often with questions</a:t>
            </a: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2945722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2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077" y="0"/>
            <a:ext cx="6648205" cy="6807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Autofit/>
          </a:bodyPr>
          <a:lstStyle/>
          <a:p>
            <a:r>
              <a:rPr lang="en-US" sz="2400" dirty="0">
                <a:latin typeface="Georgia"/>
                <a:cs typeface="Georgia"/>
              </a:rPr>
              <a:t>Questions?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6826"/>
            <a:ext cx="8229600" cy="5079337"/>
          </a:xfrm>
        </p:spPr>
        <p:txBody>
          <a:bodyPr>
            <a:normAutofit/>
          </a:bodyPr>
          <a:lstStyle/>
          <a:p>
            <a:endParaRPr lang="en-US" dirty="0">
              <a:latin typeface="Georgia"/>
              <a:cs typeface="Georgia"/>
            </a:endParaRPr>
          </a:p>
          <a:p>
            <a:r>
              <a:rPr lang="en-US" dirty="0">
                <a:latin typeface="Georgia"/>
                <a:cs typeface="Georgia"/>
              </a:rPr>
              <a:t>Lizzy Potter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epotter@advocateswest.org</a:t>
            </a:r>
          </a:p>
          <a:p>
            <a:r>
              <a:rPr lang="en-US" dirty="0">
                <a:latin typeface="Georgia"/>
                <a:cs typeface="Georgia"/>
              </a:rPr>
              <a:t>Todd Tucci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ttucci@advocateswest.org</a:t>
            </a:r>
          </a:p>
          <a:p>
            <a:r>
              <a:rPr lang="en-US" dirty="0">
                <a:latin typeface="Georgia"/>
                <a:cs typeface="Georgia"/>
              </a:rPr>
              <a:t>Sarah Stellberg</a:t>
            </a:r>
          </a:p>
          <a:p>
            <a:pPr lvl="1"/>
            <a:r>
              <a:rPr lang="en-US" dirty="0" err="1">
                <a:latin typeface="Georgia"/>
                <a:cs typeface="Georgia"/>
              </a:rPr>
              <a:t>sstellberg@advocateswest.org</a:t>
            </a:r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402815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W logo - symbol.pdf"/>
          <p:cNvPicPr>
            <a:picLocks noChangeAspect="1"/>
          </p:cNvPicPr>
          <p:nvPr/>
        </p:nvPicPr>
        <p:blipFill>
          <a:blip r:embed="rId2">
            <a:alphaModFix amt="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720" y="0"/>
            <a:ext cx="6331025" cy="648297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57200"/>
            <a:ext cx="8229600" cy="5931678"/>
          </a:xfrm>
        </p:spPr>
        <p:txBody>
          <a:bodyPr anchor="ctr">
            <a:normAutofit/>
          </a:bodyPr>
          <a:lstStyle/>
          <a:p>
            <a:r>
              <a:rPr lang="en-US" sz="2800" dirty="0">
                <a:latin typeface="Georgia"/>
                <a:cs typeface="Georgia"/>
              </a:rPr>
              <a:t>Purpose:	</a:t>
            </a:r>
            <a:br>
              <a:rPr lang="en-US" sz="2800" dirty="0">
                <a:latin typeface="Georgia"/>
                <a:cs typeface="Georgia"/>
              </a:rPr>
            </a:br>
            <a:br>
              <a:rPr lang="en-US" sz="2800" dirty="0">
                <a:latin typeface="Georgia"/>
                <a:cs typeface="Georgia"/>
              </a:rPr>
            </a:br>
            <a:r>
              <a:rPr lang="en-US" sz="2800" dirty="0">
                <a:latin typeface="Georgia"/>
                <a:cs typeface="Georgia"/>
              </a:rPr>
              <a:t>Introduce a key advocacy tool—submitting public comments on proposed agency decisions to protect your favorite public lands</a:t>
            </a:r>
            <a:br>
              <a:rPr lang="en-US" sz="2800" dirty="0">
                <a:latin typeface="Georgia"/>
                <a:cs typeface="Georgia"/>
              </a:rPr>
            </a:br>
            <a:br>
              <a:rPr lang="en-US" sz="2800" dirty="0">
                <a:latin typeface="Georgia"/>
                <a:cs typeface="Georgia"/>
              </a:rPr>
            </a:br>
            <a:br>
              <a:rPr lang="en-US" sz="2800" dirty="0">
                <a:latin typeface="Georgia"/>
                <a:cs typeface="Georgia"/>
              </a:rPr>
            </a:br>
            <a:br>
              <a:rPr lang="en-US" sz="2800" dirty="0">
                <a:latin typeface="Georgia"/>
                <a:cs typeface="Georgia"/>
              </a:rPr>
            </a:br>
            <a:br>
              <a:rPr lang="en-US" sz="2800" dirty="0">
                <a:latin typeface="Georgia"/>
                <a:cs typeface="Georgia"/>
              </a:rPr>
            </a:br>
            <a:endParaRPr lang="en-US" sz="28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932916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3">
            <a:alphaModFix am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600" y="-47343"/>
            <a:ext cx="6727761" cy="688922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3544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/>
                <a:cs typeface="Georgia"/>
              </a:rPr>
              <a:t>Why Public Comments Matter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235598"/>
            <a:ext cx="8229600" cy="5045360"/>
          </a:xfrm>
        </p:spPr>
        <p:txBody>
          <a:bodyPr>
            <a:noAutofit/>
          </a:bodyPr>
          <a:lstStyle/>
          <a:p>
            <a:r>
              <a:rPr lang="en-US" sz="2200" b="1" dirty="0">
                <a:latin typeface="Georgia"/>
                <a:cs typeface="Georgia"/>
              </a:rPr>
              <a:t>Opportunity to influence agency decisions</a:t>
            </a:r>
          </a:p>
          <a:p>
            <a:pPr lvl="1"/>
            <a:r>
              <a:rPr lang="en-US" sz="2000" dirty="0">
                <a:latin typeface="Georgia"/>
                <a:cs typeface="Georgia"/>
              </a:rPr>
              <a:t>Convince agency that public stakeholders want something difference</a:t>
            </a:r>
          </a:p>
          <a:p>
            <a:pPr lvl="1"/>
            <a:r>
              <a:rPr lang="en-US" sz="2000" dirty="0">
                <a:latin typeface="Georgia"/>
                <a:cs typeface="Georgia"/>
              </a:rPr>
              <a:t>Raise legal or scientific flaws or vulnerabilities with proposed decisions</a:t>
            </a:r>
          </a:p>
          <a:p>
            <a:pPr lvl="1"/>
            <a:r>
              <a:rPr lang="en-US" sz="2000" dirty="0">
                <a:latin typeface="Georgia"/>
                <a:cs typeface="Georgia"/>
              </a:rPr>
              <a:t>Flag unintended consequences or overlooked issues</a:t>
            </a:r>
          </a:p>
          <a:p>
            <a:r>
              <a:rPr lang="en-US" sz="2200" b="1" dirty="0">
                <a:latin typeface="Georgia"/>
                <a:cs typeface="Georgia"/>
              </a:rPr>
              <a:t>Necessary to protest, appeal, or sue over final decisions</a:t>
            </a:r>
          </a:p>
          <a:p>
            <a:pPr lvl="1"/>
            <a:r>
              <a:rPr lang="en-US" sz="2000" u="sng" dirty="0">
                <a:latin typeface="Georgia"/>
                <a:cs typeface="Georgia"/>
              </a:rPr>
              <a:t>Administrative exhaustion </a:t>
            </a:r>
            <a:r>
              <a:rPr lang="en-US" sz="2000" dirty="0">
                <a:latin typeface="Georgia"/>
                <a:cs typeface="Georgia"/>
              </a:rPr>
              <a:t>– requires participation in opportunities agency provides before finalizing its decision</a:t>
            </a:r>
          </a:p>
          <a:p>
            <a:pPr lvl="1"/>
            <a:r>
              <a:rPr lang="en-US" sz="2000" u="sng" dirty="0">
                <a:latin typeface="Georgia"/>
                <a:cs typeface="Georgia"/>
              </a:rPr>
              <a:t>Issue exhaustion </a:t>
            </a:r>
            <a:r>
              <a:rPr lang="en-US" sz="2000" dirty="0">
                <a:latin typeface="Georgia"/>
                <a:cs typeface="Georgia"/>
              </a:rPr>
              <a:t>– requires you to raise ALL issues you may want to rely on in a subsequent challenge</a:t>
            </a:r>
          </a:p>
          <a:p>
            <a:endParaRPr lang="en-US" sz="2200" b="1" dirty="0">
              <a:latin typeface="Georgia"/>
              <a:cs typeface="Georgia"/>
            </a:endParaRPr>
          </a:p>
          <a:p>
            <a:pPr marL="349250" lvl="1" indent="0">
              <a:buNone/>
            </a:pPr>
            <a:endParaRPr lang="en-US" sz="2000" dirty="0">
              <a:latin typeface="Georgia"/>
              <a:cs typeface="Georgia"/>
            </a:endParaRPr>
          </a:p>
          <a:p>
            <a:pPr lvl="1"/>
            <a:endParaRPr lang="en-US" sz="2000" dirty="0">
              <a:latin typeface="Georgia"/>
              <a:cs typeface="Georgia"/>
            </a:endParaRPr>
          </a:p>
          <a:p>
            <a:pPr>
              <a:tabLst>
                <a:tab pos="342900" algn="l"/>
              </a:tabLst>
            </a:pPr>
            <a:endParaRPr lang="en-US" sz="2200" dirty="0">
              <a:latin typeface="Georgia"/>
              <a:cs typeface="Georgia"/>
            </a:endParaRPr>
          </a:p>
          <a:p>
            <a:pPr>
              <a:tabLst>
                <a:tab pos="342900" algn="l"/>
              </a:tabLst>
            </a:pPr>
            <a:endParaRPr lang="en-US" sz="2200" dirty="0">
              <a:latin typeface="Georgia"/>
              <a:cs typeface="Georgia"/>
            </a:endParaRPr>
          </a:p>
          <a:p>
            <a:pPr marL="738188"/>
            <a:endParaRPr lang="en-US" sz="2200" dirty="0">
              <a:latin typeface="Georgia"/>
              <a:cs typeface="Georgia"/>
            </a:endParaRPr>
          </a:p>
          <a:p>
            <a:pPr marL="738188" lvl="0"/>
            <a:endParaRPr lang="en-US" sz="2200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738188"/>
            <a:endParaRPr lang="en-US" dirty="0">
              <a:latin typeface="Georgia"/>
              <a:cs typeface="Georgia"/>
            </a:endParaRPr>
          </a:p>
          <a:p>
            <a:pPr marL="388938" lvl="0" indent="0">
              <a:buNone/>
            </a:pPr>
            <a:endParaRPr lang="en-US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0" lvl="0" indent="0">
              <a:buNone/>
              <a:tabLst>
                <a:tab pos="342900" algn="l"/>
              </a:tabLst>
            </a:pPr>
            <a:r>
              <a:rPr lang="en-US" sz="1500" b="1" dirty="0">
                <a:latin typeface="Georgia"/>
                <a:cs typeface="Georgia"/>
              </a:rPr>
              <a:t>	</a:t>
            </a:r>
            <a:endParaRPr lang="en-US" sz="14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549478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2">
            <a:alphaModFix am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600" y="-47343"/>
            <a:ext cx="6727761" cy="688922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3544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eorgia"/>
                <a:cs typeface="Georgia"/>
              </a:rPr>
              <a:t>Common Sources of Commenting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35598"/>
            <a:ext cx="8857883" cy="5045360"/>
          </a:xfrm>
        </p:spPr>
        <p:txBody>
          <a:bodyPr>
            <a:noAutofit/>
          </a:bodyPr>
          <a:lstStyle/>
          <a:p>
            <a:pPr marL="738188" lvl="0"/>
            <a:r>
              <a:rPr lang="en-US" sz="2200" b="1" dirty="0">
                <a:latin typeface="Georgia"/>
                <a:cs typeface="Georgia"/>
              </a:rPr>
              <a:t>Federal Land Management and Policy Act (“FLPMA”)</a:t>
            </a:r>
          </a:p>
          <a:p>
            <a:pPr marL="1074738" lvl="1"/>
            <a:r>
              <a:rPr lang="en-US" sz="1800" dirty="0">
                <a:latin typeface="Georgia"/>
                <a:cs typeface="Georgia"/>
              </a:rPr>
              <a:t>Public involvement in creation and implementation of Management Plans </a:t>
            </a:r>
          </a:p>
          <a:p>
            <a:pPr marL="1074738" lvl="1"/>
            <a:r>
              <a:rPr lang="en-US" sz="1800" i="1" dirty="0">
                <a:latin typeface="Georgia"/>
                <a:cs typeface="Georgia"/>
              </a:rPr>
              <a:t>Advocates for the West </a:t>
            </a:r>
            <a:r>
              <a:rPr lang="en-US" sz="1800" dirty="0">
                <a:latin typeface="Georgia"/>
                <a:cs typeface="Georgia"/>
              </a:rPr>
              <a:t>just stopped Trump from cutting meaningful public comments on oil and gas leases in sage grouse habitat</a:t>
            </a:r>
          </a:p>
          <a:p>
            <a:pPr marL="738188"/>
            <a:r>
              <a:rPr lang="en-US" b="1" dirty="0">
                <a:latin typeface="Georgia"/>
                <a:cs typeface="Georgia"/>
              </a:rPr>
              <a:t>National Environmental Policy Act (“NEPA”)</a:t>
            </a:r>
          </a:p>
          <a:p>
            <a:pPr marL="1074738" lvl="1"/>
            <a:r>
              <a:rPr lang="en-US" sz="2000" dirty="0">
                <a:latin typeface="Georgia"/>
                <a:cs typeface="Georgia"/>
              </a:rPr>
              <a:t>Disclosure of environmental impacts and opportunity to comment</a:t>
            </a:r>
          </a:p>
          <a:p>
            <a:pPr marL="1074738" lvl="1"/>
            <a:r>
              <a:rPr lang="en-US" sz="2000" dirty="0">
                <a:latin typeface="Georgia"/>
                <a:cs typeface="Georgia"/>
              </a:rPr>
              <a:t>Participate in scoping, draft Environmental Assessments or Environmental Impact Statements</a:t>
            </a:r>
          </a:p>
          <a:p>
            <a:pPr marL="738188"/>
            <a:r>
              <a:rPr lang="en-US" sz="2200" b="1" dirty="0">
                <a:latin typeface="Georgia"/>
                <a:cs typeface="Georgia"/>
              </a:rPr>
              <a:t>Administrative Procedure Act (“APA”)</a:t>
            </a:r>
          </a:p>
          <a:p>
            <a:pPr marL="1074738" lvl="1"/>
            <a:r>
              <a:rPr lang="en-US" sz="2000" dirty="0">
                <a:latin typeface="Georgia"/>
                <a:cs typeface="Georgia"/>
              </a:rPr>
              <a:t>Notice and comment required on agency rules</a:t>
            </a:r>
          </a:p>
          <a:p>
            <a:pPr marL="738188">
              <a:lnSpc>
                <a:spcPct val="140000"/>
              </a:lnSpc>
            </a:pPr>
            <a:endParaRPr lang="en-US" sz="2200" b="1" dirty="0">
              <a:latin typeface="Georgia"/>
              <a:cs typeface="Georgia"/>
            </a:endParaRPr>
          </a:p>
          <a:p>
            <a:pPr marL="738188">
              <a:lnSpc>
                <a:spcPct val="140000"/>
              </a:lnSpc>
            </a:pPr>
            <a:endParaRPr lang="en-US" sz="2200" dirty="0">
              <a:latin typeface="Georgia"/>
              <a:cs typeface="Georgia"/>
            </a:endParaRPr>
          </a:p>
          <a:p>
            <a:pPr marL="738188"/>
            <a:endParaRPr lang="en-US" sz="2200" dirty="0">
              <a:latin typeface="Georgia"/>
              <a:cs typeface="Georgia"/>
            </a:endParaRPr>
          </a:p>
          <a:p>
            <a:pPr marL="738188" lvl="0"/>
            <a:endParaRPr lang="en-US" sz="2200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738188"/>
            <a:endParaRPr lang="en-US" dirty="0">
              <a:latin typeface="Georgia"/>
              <a:cs typeface="Georgia"/>
            </a:endParaRPr>
          </a:p>
          <a:p>
            <a:pPr marL="388938" lvl="0" indent="0">
              <a:buNone/>
            </a:pPr>
            <a:endParaRPr lang="en-US" dirty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0" lvl="0" indent="0">
              <a:buNone/>
              <a:tabLst>
                <a:tab pos="342900" algn="l"/>
              </a:tabLst>
            </a:pPr>
            <a:r>
              <a:rPr lang="en-US" sz="1500" b="1" dirty="0">
                <a:latin typeface="Georgia"/>
                <a:cs typeface="Georgia"/>
              </a:rPr>
              <a:t>	</a:t>
            </a:r>
            <a:endParaRPr lang="en-US" sz="14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26353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2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077" y="0"/>
            <a:ext cx="6648205" cy="6807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Autofit/>
          </a:bodyPr>
          <a:lstStyle/>
          <a:p>
            <a:r>
              <a:rPr lang="en-US" sz="2400" dirty="0">
                <a:latin typeface="Georgia"/>
                <a:cs typeface="Georgia"/>
              </a:rPr>
              <a:t>Step 1: Find Out About Opportunities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6826"/>
            <a:ext cx="8229600" cy="5079337"/>
          </a:xfrm>
        </p:spPr>
        <p:txBody>
          <a:bodyPr>
            <a:normAutofit/>
          </a:bodyPr>
          <a:lstStyle/>
          <a:p>
            <a:r>
              <a:rPr lang="en-US" dirty="0">
                <a:latin typeface="Georgia"/>
                <a:cs typeface="Georgia"/>
              </a:rPr>
              <a:t>Develop </a:t>
            </a:r>
            <a:r>
              <a:rPr lang="en-US" b="1" dirty="0">
                <a:latin typeface="Georgia"/>
                <a:cs typeface="Georgia"/>
              </a:rPr>
              <a:t>relationships</a:t>
            </a:r>
            <a:r>
              <a:rPr lang="en-US" dirty="0">
                <a:latin typeface="Georgia"/>
                <a:cs typeface="Georgia"/>
              </a:rPr>
              <a:t> with agency staffers</a:t>
            </a:r>
          </a:p>
          <a:p>
            <a:r>
              <a:rPr lang="en-US" b="1" dirty="0">
                <a:latin typeface="Georgia"/>
                <a:cs typeface="Georgia"/>
              </a:rPr>
              <a:t>Sign up </a:t>
            </a:r>
            <a:r>
              <a:rPr lang="en-US" dirty="0">
                <a:latin typeface="Georgia"/>
                <a:cs typeface="Georgia"/>
              </a:rPr>
              <a:t>for agency lists as an interested party</a:t>
            </a:r>
          </a:p>
          <a:p>
            <a:r>
              <a:rPr lang="en-US" dirty="0">
                <a:latin typeface="Georgia"/>
                <a:cs typeface="Georgia"/>
              </a:rPr>
              <a:t>Review BLM e-planning website</a:t>
            </a:r>
          </a:p>
          <a:p>
            <a:r>
              <a:rPr lang="en-US" dirty="0">
                <a:latin typeface="Georgia"/>
                <a:cs typeface="Georgia"/>
              </a:rPr>
              <a:t>Check the </a:t>
            </a:r>
            <a:r>
              <a:rPr lang="en-US" b="1" dirty="0">
                <a:latin typeface="Georgia"/>
                <a:cs typeface="Georgia"/>
              </a:rPr>
              <a:t>Federal Register </a:t>
            </a:r>
            <a:r>
              <a:rPr lang="en-US" dirty="0">
                <a:latin typeface="Georgia"/>
                <a:cs typeface="Georgia"/>
              </a:rPr>
              <a:t>regularly </a:t>
            </a:r>
            <a:r>
              <a:rPr lang="mr-IN" dirty="0">
                <a:latin typeface="Georgia"/>
                <a:cs typeface="Georgia"/>
              </a:rPr>
              <a:t>–</a:t>
            </a:r>
            <a:r>
              <a:rPr lang="en-US" dirty="0">
                <a:latin typeface="Georgia"/>
                <a:cs typeface="Georgia"/>
              </a:rPr>
              <a:t> email sign-up for notifications on specific issues</a:t>
            </a:r>
          </a:p>
          <a:p>
            <a:r>
              <a:rPr lang="en-US" dirty="0">
                <a:latin typeface="Georgia"/>
                <a:cs typeface="Georgia"/>
              </a:rPr>
              <a:t>Look for and attend </a:t>
            </a:r>
            <a:r>
              <a:rPr lang="en-US" b="1" dirty="0">
                <a:latin typeface="Georgia"/>
                <a:cs typeface="Georgia"/>
              </a:rPr>
              <a:t>public meetings</a:t>
            </a:r>
          </a:p>
          <a:p>
            <a:r>
              <a:rPr lang="en-US" b="1" dirty="0">
                <a:latin typeface="Georgia"/>
                <a:cs typeface="Georgia"/>
              </a:rPr>
              <a:t>Submit FOIA requests</a:t>
            </a:r>
          </a:p>
          <a:p>
            <a:endParaRPr lang="en-US" dirty="0">
              <a:latin typeface="Georgia"/>
              <a:cs typeface="Georgia"/>
            </a:endParaRPr>
          </a:p>
          <a:p>
            <a:pPr marL="0" indent="0">
              <a:buNone/>
            </a:pPr>
            <a:endParaRPr lang="en-US" dirty="0">
              <a:latin typeface="Georgia"/>
              <a:cs typeface="Georgia"/>
            </a:endParaRPr>
          </a:p>
          <a:p>
            <a:pPr lvl="1"/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134594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2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077" y="0"/>
            <a:ext cx="6648205" cy="6807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Autofit/>
          </a:bodyPr>
          <a:lstStyle/>
          <a:p>
            <a:r>
              <a:rPr lang="en-US" sz="2400" dirty="0">
                <a:latin typeface="Georgia"/>
                <a:cs typeface="Georgia"/>
              </a:rPr>
              <a:t>Step 2: Determine Key Details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6826"/>
            <a:ext cx="8229600" cy="5079337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>
                <a:latin typeface="Georgia"/>
                <a:cs typeface="Georgia"/>
              </a:rPr>
              <a:t>Deadlines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Review modifiers carefully – by, before, no later than …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Build in time for delivery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Asking for more time is OK, but do it early and don’t expect a yes</a:t>
            </a:r>
          </a:p>
          <a:p>
            <a:r>
              <a:rPr lang="en-US" b="1" dirty="0">
                <a:latin typeface="Georgia"/>
                <a:cs typeface="Georgia"/>
              </a:rPr>
              <a:t>Process for acceptance can vary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Email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Online portal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Mail or hand delivery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Oral during public hearing</a:t>
            </a:r>
          </a:p>
          <a:p>
            <a:r>
              <a:rPr lang="en-US" b="1" dirty="0">
                <a:latin typeface="Georgia"/>
                <a:cs typeface="Georgia"/>
              </a:rPr>
              <a:t>Type of comments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Scoping – issue spotting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Draft Management Plan or EIS – need to review drafts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Permit/lease </a:t>
            </a:r>
          </a:p>
          <a:p>
            <a:pPr lvl="1"/>
            <a:endParaRPr lang="en-US" dirty="0">
              <a:latin typeface="Georgia"/>
              <a:cs typeface="Georgia"/>
            </a:endParaRPr>
          </a:p>
          <a:p>
            <a:pPr lvl="1"/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pPr marL="0" indent="0">
              <a:buNone/>
            </a:pPr>
            <a:endParaRPr lang="en-US" dirty="0">
              <a:latin typeface="Georgia"/>
              <a:cs typeface="Georgia"/>
            </a:endParaRPr>
          </a:p>
          <a:p>
            <a:pPr lvl="1"/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827372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2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077" y="0"/>
            <a:ext cx="6648205" cy="6807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Autofit/>
          </a:bodyPr>
          <a:lstStyle/>
          <a:p>
            <a:r>
              <a:rPr lang="en-US" sz="2400" dirty="0">
                <a:latin typeface="Georgia"/>
                <a:cs typeface="Georgia"/>
              </a:rPr>
              <a:t>Step 3: Survey your resources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6826"/>
            <a:ext cx="8229600" cy="5079337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>
                <a:latin typeface="Georgia"/>
                <a:cs typeface="Georgia"/>
              </a:rPr>
              <a:t>Other key players and partners 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Join forces with national, regional, or state conservation groups by submitting a combined comment and splitting work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Local advocates or leaders may have relevant information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Consult with affected Tribes and local communities</a:t>
            </a:r>
          </a:p>
          <a:p>
            <a:r>
              <a:rPr lang="en-US" b="1" dirty="0">
                <a:latin typeface="Georgia"/>
                <a:cs typeface="Georgia"/>
              </a:rPr>
              <a:t>Members and supporters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People who have visited the affected areas and have data, photos, and knowledge to share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Knowledgeable experts – ecologist, botanist, wildlife biologist, hydrologist, recreationist, economist, cultural resource specialist</a:t>
            </a:r>
          </a:p>
          <a:p>
            <a:r>
              <a:rPr lang="en-US" b="1" dirty="0">
                <a:latin typeface="Georgia"/>
                <a:cs typeface="Georgia"/>
              </a:rPr>
              <a:t>Find examples - </a:t>
            </a:r>
            <a:r>
              <a:rPr lang="en-US" dirty="0">
                <a:latin typeface="Georgia"/>
                <a:cs typeface="Georgia"/>
              </a:rPr>
              <a:t>don’t re-invent the wheel!</a:t>
            </a:r>
          </a:p>
          <a:p>
            <a:r>
              <a:rPr lang="en-US" b="1" dirty="0">
                <a:latin typeface="Georgia"/>
                <a:cs typeface="Georgia"/>
              </a:rPr>
              <a:t>Check out BLM Action Center </a:t>
            </a:r>
            <a:r>
              <a:rPr lang="en-US" dirty="0">
                <a:latin typeface="Georgia"/>
                <a:cs typeface="Georgia"/>
              </a:rPr>
              <a:t>-- https://</a:t>
            </a:r>
            <a:r>
              <a:rPr lang="en-US" dirty="0" err="1">
                <a:latin typeface="Georgia"/>
                <a:cs typeface="Georgia"/>
              </a:rPr>
              <a:t>wilderness.org</a:t>
            </a:r>
            <a:r>
              <a:rPr lang="en-US" dirty="0">
                <a:latin typeface="Georgia"/>
                <a:cs typeface="Georgia"/>
              </a:rPr>
              <a:t>/article/</a:t>
            </a:r>
            <a:r>
              <a:rPr lang="en-US" dirty="0" err="1">
                <a:latin typeface="Georgia"/>
                <a:cs typeface="Georgia"/>
              </a:rPr>
              <a:t>blm</a:t>
            </a:r>
            <a:r>
              <a:rPr lang="en-US" dirty="0">
                <a:latin typeface="Georgia"/>
                <a:cs typeface="Georgia"/>
              </a:rPr>
              <a:t>-action-center-resources</a:t>
            </a:r>
          </a:p>
          <a:p>
            <a:pPr lvl="1"/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pPr lvl="1"/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pPr marL="0" indent="0">
              <a:buNone/>
            </a:pPr>
            <a:endParaRPr lang="en-US" dirty="0">
              <a:latin typeface="Georgia"/>
              <a:cs typeface="Georgia"/>
            </a:endParaRPr>
          </a:p>
          <a:p>
            <a:pPr lvl="1"/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434635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2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077" y="0"/>
            <a:ext cx="6648205" cy="6807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Autofit/>
          </a:bodyPr>
          <a:lstStyle/>
          <a:p>
            <a:r>
              <a:rPr lang="en-US" sz="2400" dirty="0">
                <a:latin typeface="Georgia"/>
                <a:cs typeface="Georgia"/>
              </a:rPr>
              <a:t>Step 4: Gather Evidence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6826"/>
            <a:ext cx="8229600" cy="5079337"/>
          </a:xfrm>
        </p:spPr>
        <p:txBody>
          <a:bodyPr>
            <a:normAutofit/>
          </a:bodyPr>
          <a:lstStyle/>
          <a:p>
            <a:r>
              <a:rPr lang="en-US" dirty="0">
                <a:latin typeface="Georgia"/>
                <a:cs typeface="Georgia"/>
              </a:rPr>
              <a:t>Scientific studies</a:t>
            </a:r>
          </a:p>
          <a:p>
            <a:r>
              <a:rPr lang="en-US" dirty="0">
                <a:latin typeface="Georgia"/>
                <a:cs typeface="Georgia"/>
              </a:rPr>
              <a:t>Photos</a:t>
            </a:r>
          </a:p>
          <a:p>
            <a:r>
              <a:rPr lang="en-US" dirty="0">
                <a:latin typeface="Georgia"/>
                <a:cs typeface="Georgia"/>
              </a:rPr>
              <a:t>Trip reports</a:t>
            </a:r>
          </a:p>
          <a:p>
            <a:r>
              <a:rPr lang="en-US" dirty="0">
                <a:latin typeface="Georgia"/>
                <a:cs typeface="Georgia"/>
              </a:rPr>
              <a:t>Use CLF’s </a:t>
            </a:r>
            <a:r>
              <a:rPr lang="en-US" dirty="0" err="1">
                <a:latin typeface="Georgia"/>
                <a:cs typeface="Georgia"/>
              </a:rPr>
              <a:t>TerraTruth</a:t>
            </a:r>
            <a:r>
              <a:rPr lang="en-US" dirty="0">
                <a:latin typeface="Georgia"/>
                <a:cs typeface="Georgia"/>
              </a:rPr>
              <a:t> app!</a:t>
            </a:r>
          </a:p>
          <a:p>
            <a:r>
              <a:rPr lang="en-US" dirty="0">
                <a:latin typeface="Georgia"/>
                <a:cs typeface="Georgia"/>
              </a:rPr>
              <a:t>GPS data, maps</a:t>
            </a:r>
          </a:p>
          <a:p>
            <a:r>
              <a:rPr lang="en-US" dirty="0">
                <a:latin typeface="Georgia"/>
                <a:cs typeface="Georgia"/>
              </a:rPr>
              <a:t>State water or air compliance data?</a:t>
            </a:r>
          </a:p>
          <a:p>
            <a:r>
              <a:rPr lang="en-US" dirty="0">
                <a:latin typeface="Georgia"/>
                <a:cs typeface="Georgia"/>
              </a:rPr>
              <a:t>Submit FOIAs or public record requests in advance of public comment opportunities</a:t>
            </a: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b="1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pPr lvl="1"/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pPr lvl="1"/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pPr marL="0" indent="0">
              <a:buNone/>
            </a:pPr>
            <a:endParaRPr lang="en-US" dirty="0">
              <a:latin typeface="Georgia"/>
              <a:cs typeface="Georgia"/>
            </a:endParaRPr>
          </a:p>
          <a:p>
            <a:pPr lvl="1"/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936121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3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077" y="0"/>
            <a:ext cx="6648205" cy="6807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Autofit/>
          </a:bodyPr>
          <a:lstStyle/>
          <a:p>
            <a:r>
              <a:rPr lang="en-US" sz="2400" dirty="0">
                <a:latin typeface="Georgia"/>
                <a:cs typeface="Georgia"/>
              </a:rPr>
              <a:t>Step 5: Prepare your comments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6826"/>
            <a:ext cx="8229600" cy="5079337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>
                <a:latin typeface="Georgia"/>
                <a:cs typeface="Georgia"/>
              </a:rPr>
              <a:t>Establish your standing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Name, mission, and contact info for organization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Who you represent and how they are affected</a:t>
            </a:r>
          </a:p>
          <a:p>
            <a:r>
              <a:rPr lang="en-US" b="1" dirty="0">
                <a:latin typeface="Georgia"/>
                <a:cs typeface="Georgia"/>
              </a:rPr>
              <a:t>Identify specific problems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Deficiencies in description or analyses of proposed action, land area, environmental impacts, or affected communities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Support or oppose all or a part of alternatives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Question assumptions or methods where appropriate</a:t>
            </a:r>
          </a:p>
          <a:p>
            <a:r>
              <a:rPr lang="en-US" b="1" dirty="0">
                <a:latin typeface="Georgia"/>
                <a:cs typeface="Georgia"/>
              </a:rPr>
              <a:t>Include relevant factual arguments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Key impacts to land, water, wildlife, climate, cultural resources, human health, disadvantaged communities 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Economic consequences and costs to the agency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Relevant science or data that is missing</a:t>
            </a:r>
          </a:p>
          <a:p>
            <a:pPr lvl="1"/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pPr marL="0" indent="0">
              <a:buNone/>
            </a:pPr>
            <a:endParaRPr lang="en-US" dirty="0">
              <a:latin typeface="Georgia"/>
              <a:cs typeface="Georgia"/>
            </a:endParaRPr>
          </a:p>
          <a:p>
            <a:pPr lvl="1"/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1432983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2675</TotalTime>
  <Words>909</Words>
  <Application>Microsoft Macintosh PowerPoint</Application>
  <PresentationFormat>On-screen Show (4:3)</PresentationFormat>
  <Paragraphs>218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Georgia</vt:lpstr>
      <vt:lpstr>News Gothic MT</vt:lpstr>
      <vt:lpstr>Wingdings 2</vt:lpstr>
      <vt:lpstr>Breeze</vt:lpstr>
      <vt:lpstr>PUBLIC COMMENTING 101</vt:lpstr>
      <vt:lpstr>Purpose:   Introduce a key advocacy tool—submitting public comments on proposed agency decisions to protect your favorite public lands     </vt:lpstr>
      <vt:lpstr>Why Public Comments Matter</vt:lpstr>
      <vt:lpstr>Common Sources of Commenting Opportunities</vt:lpstr>
      <vt:lpstr>Step 1: Find Out About Opportunities</vt:lpstr>
      <vt:lpstr>Step 2: Determine Key Details</vt:lpstr>
      <vt:lpstr>Step 3: Survey your resources</vt:lpstr>
      <vt:lpstr>Step 4: Gather Evidence</vt:lpstr>
      <vt:lpstr>Step 5: Prepare your comments</vt:lpstr>
      <vt:lpstr>Step 5: Prepare your comments (con’t)</vt:lpstr>
      <vt:lpstr>Content Based on the Type of Comments</vt:lpstr>
      <vt:lpstr>Strategies to Consider</vt:lpstr>
      <vt:lpstr>Public Participation Can Make a Difference</vt:lpstr>
      <vt:lpstr>Conclusion</vt:lpstr>
      <vt:lpstr>Questions?</vt:lpstr>
    </vt:vector>
  </TitlesOfParts>
  <Company>Advocates For The West,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Todd Tucci</dc:creator>
  <cp:lastModifiedBy>Annie Berglund</cp:lastModifiedBy>
  <cp:revision>162</cp:revision>
  <dcterms:created xsi:type="dcterms:W3CDTF">2017-05-22T00:32:28Z</dcterms:created>
  <dcterms:modified xsi:type="dcterms:W3CDTF">2018-10-26T23:03:40Z</dcterms:modified>
</cp:coreProperties>
</file>