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sldIdLst>
    <p:sldId id="266" r:id="rId2"/>
    <p:sldId id="267" r:id="rId3"/>
    <p:sldId id="272" r:id="rId4"/>
    <p:sldId id="286" r:id="rId5"/>
    <p:sldId id="277" r:id="rId6"/>
    <p:sldId id="269" r:id="rId7"/>
    <p:sldId id="279" r:id="rId8"/>
    <p:sldId id="275" r:id="rId9"/>
    <p:sldId id="264" r:id="rId10"/>
    <p:sldId id="285" r:id="rId11"/>
    <p:sldId id="282" r:id="rId12"/>
    <p:sldId id="284" r:id="rId13"/>
    <p:sldId id="283" r:id="rId14"/>
    <p:sldId id="288" r:id="rId15"/>
    <p:sldId id="287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89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FFEF74-03A4-FA4D-94EC-6B89E0CA001C}" type="datetimeFigureOut">
              <a:rPr lang="en-US" smtClean="0"/>
              <a:t>2/14/18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2C1264-978F-FF47-8EF3-2F6626C4A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737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C1264-978F-FF47-8EF3-2F6626C4A5E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578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----- Meeting Notes (2/13/18 09:12) -----</a:t>
            </a:r>
          </a:p>
          <a:p>
            <a:r>
              <a:rPr lang="en-US"/>
              <a:t>Great basin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C1264-978F-FF47-8EF3-2F6626C4A5E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6604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C1264-978F-FF47-8EF3-2F6626C4A5E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690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2C1264-978F-FF47-8EF3-2F6626C4A5E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69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2/14/18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2/14/18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2/14/18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2/14/18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2/14/18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2/14/18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2/14/18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2/14/18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2/14/18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2/14/18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2/14/18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A859-EFF6-0D4B-9A21-537B7AE180B6}" type="datetimeFigureOut">
              <a:rPr lang="en-US" smtClean="0"/>
              <a:t>2/14/18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616FA859-EFF6-0D4B-9A21-537B7AE180B6}" type="datetimeFigureOut">
              <a:rPr lang="en-US" smtClean="0"/>
              <a:t>2/14/18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54543C10-6D2F-6645-B9FD-D50094B88AB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1477989"/>
            <a:ext cx="7772400" cy="1379303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latin typeface="Georgia"/>
                <a:cs typeface="Georgia"/>
              </a:rPr>
              <a:t>THE LEGAL LANDSCAPE</a:t>
            </a:r>
            <a:endParaRPr lang="en-US" sz="3000" dirty="0">
              <a:latin typeface="Georgia"/>
              <a:cs typeface="Georgia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22921" y="3459044"/>
            <a:ext cx="6498159" cy="916641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Georgia"/>
                <a:cs typeface="Georgia"/>
              </a:rPr>
              <a:t>Lizzy Potter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Georgia"/>
                <a:cs typeface="Georgia"/>
              </a:rPr>
              <a:t>Advocates for the West, Inc.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Georgia"/>
                <a:cs typeface="Georgia"/>
              </a:rPr>
              <a:t>Boise-Portland-D.C.</a:t>
            </a:r>
            <a:endParaRPr lang="en-US" sz="2000" dirty="0">
              <a:solidFill>
                <a:schemeClr val="tx1"/>
              </a:solidFill>
              <a:latin typeface="Georgia"/>
              <a:cs typeface="Georgia"/>
            </a:endParaRPr>
          </a:p>
        </p:txBody>
      </p:sp>
      <p:pic>
        <p:nvPicPr>
          <p:cNvPr id="4" name="Picture 3" descr="AW-logo2-cmyk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352" y="158737"/>
            <a:ext cx="5971567" cy="158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932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2">
            <a:alphaModFix am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077" y="0"/>
            <a:ext cx="6648205" cy="6807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Georgia"/>
                <a:cs typeface="Georgia"/>
              </a:rPr>
              <a:t>Administrative Procedure Act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6826"/>
            <a:ext cx="8229600" cy="5079337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dirty="0" smtClean="0">
                <a:latin typeface="Georgia"/>
                <a:cs typeface="Georgia"/>
              </a:rPr>
              <a:t>Judicial review of </a:t>
            </a:r>
            <a:r>
              <a:rPr lang="en-US" b="1" dirty="0" smtClean="0">
                <a:latin typeface="Georgia"/>
                <a:cs typeface="Georgia"/>
              </a:rPr>
              <a:t>final action or failure to act </a:t>
            </a:r>
            <a:r>
              <a:rPr lang="en-US" dirty="0" smtClean="0">
                <a:latin typeface="Georgia"/>
                <a:cs typeface="Georgia"/>
              </a:rPr>
              <a:t>for statutes that lack cause of action</a:t>
            </a:r>
          </a:p>
          <a:p>
            <a:pPr>
              <a:lnSpc>
                <a:spcPct val="120000"/>
              </a:lnSpc>
            </a:pPr>
            <a:r>
              <a:rPr lang="en-US" dirty="0">
                <a:latin typeface="Georgia"/>
                <a:cs typeface="Georgia"/>
              </a:rPr>
              <a:t>P</a:t>
            </a:r>
            <a:r>
              <a:rPr lang="en-US" dirty="0" smtClean="0">
                <a:latin typeface="Georgia"/>
                <a:cs typeface="Georgia"/>
              </a:rPr>
              <a:t>revents agencies from </a:t>
            </a:r>
            <a:r>
              <a:rPr lang="en-US" dirty="0">
                <a:latin typeface="Georgia"/>
                <a:cs typeface="Georgia"/>
              </a:rPr>
              <a:t>making 180° </a:t>
            </a:r>
            <a:r>
              <a:rPr lang="en-US" dirty="0" smtClean="0">
                <a:latin typeface="Georgia"/>
                <a:cs typeface="Georgia"/>
              </a:rPr>
              <a:t>turns for politics</a:t>
            </a:r>
          </a:p>
          <a:p>
            <a:pPr>
              <a:lnSpc>
                <a:spcPct val="120000"/>
              </a:lnSpc>
            </a:pPr>
            <a:r>
              <a:rPr lang="en-US" b="1" dirty="0" smtClean="0">
                <a:latin typeface="Georgia"/>
                <a:cs typeface="Georgia"/>
              </a:rPr>
              <a:t>Review </a:t>
            </a:r>
            <a:r>
              <a:rPr lang="en-US" dirty="0" smtClean="0">
                <a:latin typeface="Georgia"/>
                <a:cs typeface="Georgia"/>
              </a:rPr>
              <a:t>limited to administrative record </a:t>
            </a:r>
          </a:p>
          <a:p>
            <a:pPr>
              <a:lnSpc>
                <a:spcPct val="120000"/>
              </a:lnSpc>
            </a:pPr>
            <a:r>
              <a:rPr lang="en-US" b="1" dirty="0" smtClean="0">
                <a:latin typeface="Georgia"/>
                <a:cs typeface="Georgia"/>
              </a:rPr>
              <a:t>Deferential </a:t>
            </a:r>
            <a:r>
              <a:rPr lang="en-US" dirty="0" smtClean="0">
                <a:latin typeface="Georgia"/>
                <a:cs typeface="Georgia"/>
              </a:rPr>
              <a:t>to opinion of agency</a:t>
            </a:r>
            <a:r>
              <a:rPr lang="en-US" dirty="0">
                <a:latin typeface="Georgia"/>
                <a:cs typeface="Georgia"/>
              </a:rPr>
              <a:t> </a:t>
            </a:r>
            <a:r>
              <a:rPr lang="en-US" dirty="0" smtClean="0">
                <a:latin typeface="Georgia"/>
                <a:cs typeface="Georgia"/>
              </a:rPr>
              <a:t>– court cannot substitute its own opinion about best course of conduct</a:t>
            </a:r>
          </a:p>
          <a:p>
            <a:r>
              <a:rPr lang="en-US" b="1" dirty="0" smtClean="0">
                <a:latin typeface="Georgia"/>
                <a:cs typeface="Georgia"/>
              </a:rPr>
              <a:t>Remedies </a:t>
            </a:r>
            <a:r>
              <a:rPr lang="en-US" dirty="0" smtClean="0">
                <a:latin typeface="Georgia"/>
                <a:cs typeface="Georgia"/>
              </a:rPr>
              <a:t>–</a:t>
            </a:r>
            <a:r>
              <a:rPr lang="en-US" b="1" dirty="0" smtClean="0">
                <a:latin typeface="Georgia"/>
                <a:cs typeface="Georgia"/>
              </a:rPr>
              <a:t> </a:t>
            </a:r>
            <a:r>
              <a:rPr lang="en-US" dirty="0" smtClean="0">
                <a:latin typeface="Georgia"/>
                <a:cs typeface="Georgia"/>
              </a:rPr>
              <a:t>court</a:t>
            </a:r>
            <a:r>
              <a:rPr lang="en-US" b="1" dirty="0" smtClean="0">
                <a:latin typeface="Georgia"/>
                <a:cs typeface="Georgia"/>
              </a:rPr>
              <a:t> </a:t>
            </a:r>
            <a:r>
              <a:rPr lang="en-US" dirty="0" smtClean="0">
                <a:latin typeface="Georgia"/>
                <a:cs typeface="Georgia"/>
              </a:rPr>
              <a:t>must </a:t>
            </a:r>
            <a:r>
              <a:rPr lang="en-US" dirty="0">
                <a:latin typeface="Georgia"/>
                <a:cs typeface="Georgia"/>
              </a:rPr>
              <a:t>overturn decisions that are arbitrary and capricious or </a:t>
            </a:r>
            <a:r>
              <a:rPr lang="en-US" dirty="0" smtClean="0">
                <a:latin typeface="Georgia"/>
                <a:cs typeface="Georgia"/>
              </a:rPr>
              <a:t>unlawful &amp; remand to agency</a:t>
            </a:r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621522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2">
            <a:alphaModFix am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077" y="0"/>
            <a:ext cx="6648205" cy="6807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Autofit/>
          </a:bodyPr>
          <a:lstStyle/>
          <a:p>
            <a:r>
              <a:rPr lang="en-US" sz="2400" dirty="0">
                <a:latin typeface="Georgia"/>
                <a:cs typeface="Georgia"/>
              </a:rPr>
              <a:t>O</a:t>
            </a:r>
            <a:r>
              <a:rPr lang="en-US" sz="2400" dirty="0" smtClean="0">
                <a:latin typeface="Georgia"/>
                <a:cs typeface="Georgia"/>
              </a:rPr>
              <a:t>ther important legal sources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6826"/>
            <a:ext cx="8229600" cy="5079337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Georgia"/>
                <a:cs typeface="Georgia"/>
              </a:rPr>
              <a:t>Executive orders/proclamations</a:t>
            </a:r>
          </a:p>
          <a:p>
            <a:r>
              <a:rPr lang="en-US" dirty="0" smtClean="0">
                <a:latin typeface="Georgia"/>
                <a:cs typeface="Georgia"/>
              </a:rPr>
              <a:t>Wilderness Act</a:t>
            </a:r>
          </a:p>
          <a:p>
            <a:r>
              <a:rPr lang="en-US" dirty="0" smtClean="0">
                <a:latin typeface="Georgia"/>
                <a:cs typeface="Georgia"/>
              </a:rPr>
              <a:t>National Historic Preservation Act</a:t>
            </a:r>
          </a:p>
          <a:p>
            <a:r>
              <a:rPr lang="en-US" dirty="0">
                <a:latin typeface="Georgia"/>
                <a:cs typeface="Georgia"/>
              </a:rPr>
              <a:t>Mining Law of </a:t>
            </a:r>
            <a:r>
              <a:rPr lang="en-US" dirty="0" smtClean="0">
                <a:latin typeface="Georgia"/>
                <a:cs typeface="Georgia"/>
              </a:rPr>
              <a:t>1872</a:t>
            </a:r>
            <a:endParaRPr lang="en-US" dirty="0">
              <a:latin typeface="Georgia"/>
              <a:cs typeface="Georgia"/>
            </a:endParaRPr>
          </a:p>
          <a:p>
            <a:r>
              <a:rPr lang="en-US" dirty="0" smtClean="0">
                <a:latin typeface="Georgia"/>
                <a:cs typeface="Georgia"/>
              </a:rPr>
              <a:t>Mineral </a:t>
            </a:r>
            <a:r>
              <a:rPr lang="en-US" dirty="0">
                <a:latin typeface="Georgia"/>
                <a:cs typeface="Georgia"/>
              </a:rPr>
              <a:t>Leasing </a:t>
            </a:r>
            <a:r>
              <a:rPr lang="en-US" dirty="0" smtClean="0">
                <a:latin typeface="Georgia"/>
                <a:cs typeface="Georgia"/>
              </a:rPr>
              <a:t>Act of </a:t>
            </a:r>
            <a:r>
              <a:rPr lang="en-US" dirty="0">
                <a:latin typeface="Georgia"/>
                <a:cs typeface="Georgia"/>
              </a:rPr>
              <a:t>1920 </a:t>
            </a:r>
            <a:r>
              <a:rPr lang="en-US" dirty="0" smtClean="0">
                <a:latin typeface="Georgia"/>
                <a:cs typeface="Georgia"/>
              </a:rPr>
              <a:t> </a:t>
            </a:r>
          </a:p>
          <a:p>
            <a:r>
              <a:rPr lang="en-US" dirty="0" smtClean="0">
                <a:latin typeface="Georgia"/>
                <a:cs typeface="Georgia"/>
              </a:rPr>
              <a:t>Wild and Scenic Rivers Act</a:t>
            </a:r>
          </a:p>
          <a:p>
            <a:r>
              <a:rPr lang="en-US" dirty="0" smtClean="0">
                <a:latin typeface="Georgia"/>
                <a:cs typeface="Georgia"/>
              </a:rPr>
              <a:t>Freedom </a:t>
            </a:r>
            <a:r>
              <a:rPr lang="en-US" dirty="0">
                <a:latin typeface="Georgia"/>
                <a:cs typeface="Georgia"/>
              </a:rPr>
              <a:t>of Information </a:t>
            </a:r>
            <a:r>
              <a:rPr lang="en-US" dirty="0" smtClean="0">
                <a:latin typeface="Georgia"/>
                <a:cs typeface="Georgia"/>
              </a:rPr>
              <a:t>Act</a:t>
            </a:r>
          </a:p>
          <a:p>
            <a:r>
              <a:rPr lang="en-US" dirty="0" smtClean="0">
                <a:latin typeface="Georgia"/>
                <a:cs typeface="Georgia"/>
              </a:rPr>
              <a:t>And </a:t>
            </a:r>
            <a:r>
              <a:rPr lang="en-US" dirty="0" smtClean="0">
                <a:latin typeface="Georgia"/>
                <a:cs typeface="Georgia"/>
              </a:rPr>
              <a:t>more!</a:t>
            </a:r>
          </a:p>
          <a:p>
            <a:endParaRPr lang="en-US" dirty="0" smtClean="0">
              <a:latin typeface="Georgia"/>
              <a:cs typeface="Georgia"/>
            </a:endParaRPr>
          </a:p>
          <a:p>
            <a:pPr marL="0" indent="0">
              <a:buNone/>
            </a:pPr>
            <a:endParaRPr lang="en-US" dirty="0" smtClean="0">
              <a:latin typeface="Georgia"/>
              <a:cs typeface="Georgia"/>
            </a:endParaRPr>
          </a:p>
          <a:p>
            <a:pPr lvl="1"/>
            <a:endParaRPr lang="en-US" dirty="0" smtClean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043837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2">
            <a:alphaModFix am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077" y="0"/>
            <a:ext cx="6648205" cy="6807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Georgia"/>
                <a:cs typeface="Georgia"/>
              </a:rPr>
              <a:t>How to use legal authorities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6826"/>
            <a:ext cx="8229600" cy="5079337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</a:pPr>
            <a:r>
              <a:rPr lang="en-US" b="1" dirty="0" smtClean="0">
                <a:latin typeface="Georgia"/>
                <a:cs typeface="Georgia"/>
              </a:rPr>
              <a:t>Determine what legal authorities and facts apply </a:t>
            </a:r>
          </a:p>
          <a:p>
            <a:pPr lvl="1">
              <a:lnSpc>
                <a:spcPct val="130000"/>
              </a:lnSpc>
            </a:pPr>
            <a:r>
              <a:rPr lang="en-US" dirty="0" smtClean="0">
                <a:latin typeface="Georgia"/>
                <a:cs typeface="Georgia"/>
              </a:rPr>
              <a:t>Raise </a:t>
            </a:r>
            <a:r>
              <a:rPr lang="en-US" dirty="0" smtClean="0">
                <a:latin typeface="Georgia"/>
                <a:cs typeface="Georgia"/>
              </a:rPr>
              <a:t>all issues in public comment/appeal opportunities</a:t>
            </a:r>
          </a:p>
          <a:p>
            <a:pPr>
              <a:lnSpc>
                <a:spcPct val="130000"/>
              </a:lnSpc>
            </a:pPr>
            <a:r>
              <a:rPr lang="en-US" b="1" dirty="0" smtClean="0">
                <a:latin typeface="Georgia"/>
                <a:cs typeface="Georgia"/>
              </a:rPr>
              <a:t>Consider potential litigation </a:t>
            </a:r>
            <a:r>
              <a:rPr lang="en-US" b="1" dirty="0" smtClean="0">
                <a:latin typeface="Georgia"/>
                <a:cs typeface="Georgia"/>
              </a:rPr>
              <a:t>remedies </a:t>
            </a:r>
          </a:p>
          <a:p>
            <a:pPr lvl="1">
              <a:lnSpc>
                <a:spcPct val="130000"/>
              </a:lnSpc>
            </a:pPr>
            <a:r>
              <a:rPr lang="en-US" dirty="0" smtClean="0">
                <a:latin typeface="Georgia"/>
                <a:cs typeface="Georgia"/>
              </a:rPr>
              <a:t>Cases </a:t>
            </a:r>
            <a:r>
              <a:rPr lang="en-US" dirty="0" smtClean="0">
                <a:latin typeface="Georgia"/>
                <a:cs typeface="Georgia"/>
              </a:rPr>
              <a:t>can take years </a:t>
            </a:r>
            <a:r>
              <a:rPr lang="en-US" dirty="0" smtClean="0">
                <a:latin typeface="Georgia"/>
                <a:cs typeface="Georgia"/>
              </a:rPr>
              <a:t>&amp; tough to stop while pending</a:t>
            </a:r>
            <a:endParaRPr lang="en-US" dirty="0" smtClean="0">
              <a:latin typeface="Georgia"/>
              <a:cs typeface="Georgia"/>
            </a:endParaRPr>
          </a:p>
          <a:p>
            <a:pPr lvl="1">
              <a:lnSpc>
                <a:spcPct val="130000"/>
              </a:lnSpc>
            </a:pPr>
            <a:r>
              <a:rPr lang="en-US" dirty="0" smtClean="0">
                <a:latin typeface="Georgia"/>
                <a:cs typeface="Georgia"/>
              </a:rPr>
              <a:t>Consider settlement possibilities – e.g., Ruby Pipeline</a:t>
            </a:r>
          </a:p>
          <a:p>
            <a:pPr lvl="1">
              <a:lnSpc>
                <a:spcPct val="130000"/>
              </a:lnSpc>
            </a:pPr>
            <a:r>
              <a:rPr lang="en-US" dirty="0" smtClean="0">
                <a:latin typeface="Georgia"/>
                <a:cs typeface="Georgia"/>
              </a:rPr>
              <a:t>Brainstorm how agency can change decision on remand</a:t>
            </a:r>
            <a:endParaRPr lang="en-US" dirty="0" smtClean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9423263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3">
            <a:alphaModFix am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077" y="0"/>
            <a:ext cx="6648205" cy="6807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Georgia"/>
                <a:cs typeface="Georgia"/>
              </a:rPr>
              <a:t>Types of litigation </a:t>
            </a:r>
            <a:r>
              <a:rPr lang="en-US" sz="2400" dirty="0" smtClean="0">
                <a:latin typeface="Georgia"/>
                <a:cs typeface="Georgia"/>
              </a:rPr>
              <a:t>strategies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6826"/>
            <a:ext cx="8229600" cy="5079337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Georgia"/>
                <a:cs typeface="Georgia"/>
              </a:rPr>
              <a:t>Defensive litigation </a:t>
            </a:r>
          </a:p>
          <a:p>
            <a:pPr lvl="1"/>
            <a:r>
              <a:rPr lang="en-US" sz="2400" dirty="0" smtClean="0">
                <a:latin typeface="Georgia"/>
                <a:cs typeface="Georgia"/>
              </a:rPr>
              <a:t>Challenge individual decisions </a:t>
            </a:r>
            <a:r>
              <a:rPr lang="en-US" sz="2400" dirty="0" smtClean="0">
                <a:latin typeface="Georgia"/>
                <a:cs typeface="Georgia"/>
              </a:rPr>
              <a:t>or package of decisions </a:t>
            </a:r>
          </a:p>
          <a:p>
            <a:pPr lvl="1"/>
            <a:r>
              <a:rPr lang="en-US" sz="2400" dirty="0" smtClean="0">
                <a:latin typeface="Georgia"/>
                <a:cs typeface="Georgia"/>
              </a:rPr>
              <a:t>Primary </a:t>
            </a:r>
            <a:r>
              <a:rPr lang="en-US" sz="2400" dirty="0" smtClean="0">
                <a:latin typeface="Georgia"/>
                <a:cs typeface="Georgia"/>
              </a:rPr>
              <a:t>outcome: stop, delay, or improve project</a:t>
            </a:r>
          </a:p>
          <a:p>
            <a:r>
              <a:rPr lang="en-US" b="1" dirty="0" smtClean="0">
                <a:latin typeface="Georgia"/>
                <a:cs typeface="Georgia"/>
              </a:rPr>
              <a:t>Offensive </a:t>
            </a:r>
            <a:r>
              <a:rPr lang="en-US" b="1" dirty="0" smtClean="0">
                <a:latin typeface="Georgia"/>
                <a:cs typeface="Georgia"/>
              </a:rPr>
              <a:t>litigation</a:t>
            </a:r>
          </a:p>
          <a:p>
            <a:pPr lvl="1"/>
            <a:r>
              <a:rPr lang="en-US" sz="2400" dirty="0">
                <a:latin typeface="Georgia"/>
                <a:cs typeface="Georgia"/>
              </a:rPr>
              <a:t>C</a:t>
            </a:r>
            <a:r>
              <a:rPr lang="en-US" sz="2400" dirty="0" smtClean="0">
                <a:latin typeface="Georgia"/>
                <a:cs typeface="Georgia"/>
              </a:rPr>
              <a:t>hange legal interpretations, influence government or public, fill regulatory gaps</a:t>
            </a:r>
          </a:p>
          <a:p>
            <a:pPr lvl="1"/>
            <a:r>
              <a:rPr lang="en-US" sz="2400" dirty="0" smtClean="0">
                <a:latin typeface="Georgia"/>
                <a:cs typeface="Georgia"/>
              </a:rPr>
              <a:t>Spur broader change </a:t>
            </a:r>
            <a:r>
              <a:rPr lang="en-US" sz="2400" dirty="0">
                <a:latin typeface="Georgia"/>
                <a:cs typeface="Georgia"/>
              </a:rPr>
              <a:t>beyond individual projects</a:t>
            </a:r>
          </a:p>
          <a:p>
            <a:pPr lvl="1"/>
            <a:r>
              <a:rPr lang="en-US" sz="2400" dirty="0" smtClean="0">
                <a:latin typeface="Georgia"/>
                <a:cs typeface="Georgia"/>
              </a:rPr>
              <a:t>Example: winter travel management rule (court order)</a:t>
            </a:r>
          </a:p>
          <a:p>
            <a:pPr lvl="1"/>
            <a:endParaRPr lang="en-US" dirty="0">
              <a:latin typeface="Georgia"/>
              <a:cs typeface="Georgia"/>
            </a:endParaRPr>
          </a:p>
          <a:p>
            <a:endParaRPr lang="en-US" dirty="0" smtClean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986387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3">
            <a:alphaModFix am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077" y="0"/>
            <a:ext cx="6648205" cy="6807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Georgia"/>
                <a:cs typeface="Georgia"/>
              </a:rPr>
              <a:t>Conclusion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6826"/>
            <a:ext cx="8229600" cy="5079337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Georgia"/>
                <a:cs typeface="Georgia"/>
              </a:rPr>
              <a:t>Federal laws limit discretion of BLM, </a:t>
            </a:r>
            <a:r>
              <a:rPr lang="en-US" dirty="0" err="1" smtClean="0">
                <a:latin typeface="Georgia"/>
                <a:cs typeface="Georgia"/>
              </a:rPr>
              <a:t>Zinke</a:t>
            </a:r>
            <a:r>
              <a:rPr lang="en-US" dirty="0" smtClean="0">
                <a:latin typeface="Georgia"/>
                <a:cs typeface="Georgia"/>
              </a:rPr>
              <a:t>, and Trump </a:t>
            </a:r>
          </a:p>
          <a:p>
            <a:r>
              <a:rPr lang="en-US" dirty="0" smtClean="0">
                <a:latin typeface="Georgia"/>
                <a:cs typeface="Georgia"/>
              </a:rPr>
              <a:t>BLM has conservation duties when managing NLCS </a:t>
            </a:r>
            <a:endParaRPr lang="en-US" dirty="0" smtClean="0">
              <a:latin typeface="Georgia"/>
              <a:cs typeface="Georgia"/>
            </a:endParaRPr>
          </a:p>
          <a:p>
            <a:r>
              <a:rPr lang="en-US" dirty="0">
                <a:latin typeface="Georgia"/>
                <a:cs typeface="Georgia"/>
              </a:rPr>
              <a:t>L</a:t>
            </a:r>
            <a:r>
              <a:rPr lang="en-US" dirty="0" smtClean="0">
                <a:latin typeface="Georgia"/>
                <a:cs typeface="Georgia"/>
              </a:rPr>
              <a:t>egal tools can stop or improve individual decisions or management plans</a:t>
            </a:r>
          </a:p>
          <a:p>
            <a:endParaRPr lang="en-US" dirty="0" smtClean="0">
              <a:latin typeface="Georgia"/>
              <a:cs typeface="Georgia"/>
            </a:endParaRPr>
          </a:p>
          <a:p>
            <a:r>
              <a:rPr lang="en-US" dirty="0" smtClean="0">
                <a:latin typeface="Georgia"/>
                <a:cs typeface="Georgia"/>
              </a:rPr>
              <a:t>Questions?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Lizzy Potter</a:t>
            </a:r>
          </a:p>
          <a:p>
            <a:pPr lvl="2"/>
            <a:r>
              <a:rPr lang="en-US" dirty="0" err="1">
                <a:latin typeface="Georgia"/>
                <a:cs typeface="Georgia"/>
              </a:rPr>
              <a:t>epotter@advocateswest.org</a:t>
            </a:r>
            <a:endParaRPr lang="en-US" dirty="0">
              <a:latin typeface="Georgia"/>
              <a:cs typeface="Georgia"/>
            </a:endParaRPr>
          </a:p>
          <a:p>
            <a:pPr lvl="1"/>
            <a:r>
              <a:rPr lang="en-US" dirty="0">
                <a:latin typeface="Georgia"/>
                <a:cs typeface="Georgia"/>
              </a:rPr>
              <a:t>Todd Tucci</a:t>
            </a:r>
          </a:p>
          <a:p>
            <a:pPr lvl="2"/>
            <a:r>
              <a:rPr lang="en-US" dirty="0" err="1">
                <a:latin typeface="Georgia"/>
                <a:cs typeface="Georgia"/>
              </a:rPr>
              <a:t>ttucci@advocateswest.org</a:t>
            </a:r>
            <a:endParaRPr lang="en-US" dirty="0">
              <a:latin typeface="Georgia"/>
              <a:cs typeface="Georgia"/>
            </a:endParaRPr>
          </a:p>
          <a:p>
            <a:endParaRPr lang="en-US" dirty="0" smtClean="0">
              <a:latin typeface="Georgia"/>
              <a:cs typeface="Georgia"/>
            </a:endParaRPr>
          </a:p>
          <a:p>
            <a:endParaRPr lang="en-US" dirty="0" smtClean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  <a:p>
            <a:endParaRPr lang="en-US" dirty="0" smtClean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2945722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2">
            <a:alphaModFix am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077" y="0"/>
            <a:ext cx="6648205" cy="6807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Georgia"/>
                <a:cs typeface="Georgia"/>
              </a:rPr>
              <a:t>Questions?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6826"/>
            <a:ext cx="8229600" cy="5079337"/>
          </a:xfrm>
        </p:spPr>
        <p:txBody>
          <a:bodyPr>
            <a:normAutofit/>
          </a:bodyPr>
          <a:lstStyle/>
          <a:p>
            <a:endParaRPr lang="en-US" dirty="0" smtClean="0">
              <a:latin typeface="Georgia"/>
              <a:cs typeface="Georgia"/>
            </a:endParaRPr>
          </a:p>
          <a:p>
            <a:r>
              <a:rPr lang="en-US" dirty="0" smtClean="0">
                <a:latin typeface="Georgia"/>
                <a:cs typeface="Georgia"/>
              </a:rPr>
              <a:t>Lizzy Potter</a:t>
            </a:r>
          </a:p>
          <a:p>
            <a:pPr lvl="1"/>
            <a:r>
              <a:rPr lang="en-US" dirty="0" smtClean="0">
                <a:latin typeface="Georgia"/>
                <a:cs typeface="Georgia"/>
              </a:rPr>
              <a:t>epotter@advocateswest.org</a:t>
            </a:r>
          </a:p>
          <a:p>
            <a:r>
              <a:rPr lang="en-US" dirty="0" smtClean="0">
                <a:latin typeface="Georgia"/>
                <a:cs typeface="Georgia"/>
              </a:rPr>
              <a:t>Todd Tucci</a:t>
            </a:r>
          </a:p>
          <a:p>
            <a:pPr lvl="1"/>
            <a:r>
              <a:rPr lang="en-US" dirty="0" err="1" smtClean="0">
                <a:latin typeface="Georgia"/>
                <a:cs typeface="Georgia"/>
              </a:rPr>
              <a:t>ttucci@advocateswest.org</a:t>
            </a:r>
            <a:endParaRPr lang="en-US" dirty="0" smtClean="0">
              <a:latin typeface="Georgia"/>
              <a:cs typeface="Georgia"/>
            </a:endParaRPr>
          </a:p>
          <a:p>
            <a:endParaRPr lang="en-US" dirty="0" smtClean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402815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W logo - symbol.pdf"/>
          <p:cNvPicPr>
            <a:picLocks noChangeAspect="1"/>
          </p:cNvPicPr>
          <p:nvPr/>
        </p:nvPicPr>
        <p:blipFill>
          <a:blip r:embed="rId2">
            <a:alphaModFix amt="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6720" y="0"/>
            <a:ext cx="6331025" cy="648297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57200"/>
            <a:ext cx="8229600" cy="5931678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Georgia"/>
                <a:cs typeface="Georgia"/>
              </a:rPr>
              <a:t>Purpose:	</a:t>
            </a:r>
            <a:br>
              <a:rPr lang="en-US" sz="2800" dirty="0" smtClean="0">
                <a:latin typeface="Georgia"/>
                <a:cs typeface="Georgia"/>
              </a:rPr>
            </a:br>
            <a:r>
              <a:rPr lang="en-US" sz="2800" dirty="0">
                <a:latin typeface="Georgia"/>
                <a:cs typeface="Georgia"/>
              </a:rPr>
              <a:t/>
            </a:r>
            <a:br>
              <a:rPr lang="en-US" sz="2800" dirty="0">
                <a:latin typeface="Georgia"/>
                <a:cs typeface="Georgia"/>
              </a:rPr>
            </a:br>
            <a:r>
              <a:rPr lang="en-US" sz="2800" dirty="0" smtClean="0">
                <a:latin typeface="Georgia"/>
                <a:cs typeface="Georgia"/>
              </a:rPr>
              <a:t>Introduce legal tools that provide </a:t>
            </a:r>
            <a:br>
              <a:rPr lang="en-US" sz="2800" dirty="0" smtClean="0">
                <a:latin typeface="Georgia"/>
                <a:cs typeface="Georgia"/>
              </a:rPr>
            </a:br>
            <a:r>
              <a:rPr lang="en-US" sz="2800" dirty="0" smtClean="0">
                <a:latin typeface="Georgia"/>
                <a:cs typeface="Georgia"/>
              </a:rPr>
              <a:t>conservation groups with the power to challenge and improve</a:t>
            </a:r>
            <a:r>
              <a:rPr lang="en-US" sz="2800" dirty="0">
                <a:latin typeface="Georgia"/>
                <a:cs typeface="Georgia"/>
              </a:rPr>
              <a:t> </a:t>
            </a:r>
            <a:r>
              <a:rPr lang="en-US" sz="2800" dirty="0" smtClean="0">
                <a:latin typeface="Georgia"/>
                <a:cs typeface="Georgia"/>
              </a:rPr>
              <a:t>BLM’s management of</a:t>
            </a:r>
            <a:r>
              <a:rPr lang="en-US" sz="2800" dirty="0">
                <a:latin typeface="Georgia"/>
                <a:cs typeface="Georgia"/>
              </a:rPr>
              <a:t> </a:t>
            </a:r>
            <a:r>
              <a:rPr lang="en-US" sz="2800" dirty="0" smtClean="0">
                <a:latin typeface="Georgia"/>
                <a:cs typeface="Georgia"/>
              </a:rPr>
              <a:t/>
            </a:r>
            <a:br>
              <a:rPr lang="en-US" sz="2800" dirty="0" smtClean="0">
                <a:latin typeface="Georgia"/>
                <a:cs typeface="Georgia"/>
              </a:rPr>
            </a:br>
            <a:r>
              <a:rPr lang="en-US" sz="2800" dirty="0" smtClean="0">
                <a:latin typeface="Georgia"/>
                <a:cs typeface="Georgia"/>
              </a:rPr>
              <a:t>National Conservation Lands</a:t>
            </a:r>
            <a:br>
              <a:rPr lang="en-US" sz="2800" dirty="0" smtClean="0">
                <a:latin typeface="Georgia"/>
                <a:cs typeface="Georgia"/>
              </a:rPr>
            </a:br>
            <a:r>
              <a:rPr lang="en-US" sz="2800" dirty="0" smtClean="0">
                <a:latin typeface="Georgia"/>
                <a:cs typeface="Georgia"/>
              </a:rPr>
              <a:t/>
            </a:r>
            <a:br>
              <a:rPr lang="en-US" sz="2800" dirty="0" smtClean="0">
                <a:latin typeface="Georgia"/>
                <a:cs typeface="Georgia"/>
              </a:rPr>
            </a:br>
            <a:r>
              <a:rPr lang="en-US" sz="2800" dirty="0">
                <a:latin typeface="Georgia"/>
                <a:cs typeface="Georgia"/>
              </a:rPr>
              <a:t/>
            </a:r>
            <a:br>
              <a:rPr lang="en-US" sz="2800" dirty="0">
                <a:latin typeface="Georgia"/>
                <a:cs typeface="Georgia"/>
              </a:rPr>
            </a:br>
            <a:r>
              <a:rPr lang="en-US" sz="2800" dirty="0" smtClean="0">
                <a:latin typeface="Georgia"/>
                <a:cs typeface="Georgia"/>
              </a:rPr>
              <a:t/>
            </a:r>
            <a:br>
              <a:rPr lang="en-US" sz="2800" dirty="0" smtClean="0">
                <a:latin typeface="Georgia"/>
                <a:cs typeface="Georgia"/>
              </a:rPr>
            </a:br>
            <a:r>
              <a:rPr lang="en-US" sz="2800" dirty="0">
                <a:latin typeface="Georgia"/>
                <a:cs typeface="Georgia"/>
              </a:rPr>
              <a:t/>
            </a:r>
            <a:br>
              <a:rPr lang="en-US" sz="2800" dirty="0">
                <a:latin typeface="Georgia"/>
                <a:cs typeface="Georgia"/>
              </a:rPr>
            </a:br>
            <a:r>
              <a:rPr lang="en-US" sz="2800" dirty="0">
                <a:latin typeface="Georgia"/>
                <a:cs typeface="Georgia"/>
              </a:rPr>
              <a:t/>
            </a:r>
            <a:br>
              <a:rPr lang="en-US" sz="2800" dirty="0">
                <a:latin typeface="Georgia"/>
                <a:cs typeface="Georgia"/>
              </a:rPr>
            </a:br>
            <a:endParaRPr lang="en-US" sz="28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932916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2">
            <a:alphaModFix am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600" y="-47343"/>
            <a:ext cx="6727761" cy="688922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3544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Georgia"/>
                <a:cs typeface="Georgia"/>
              </a:rPr>
              <a:t>Federal Land Policy Management Act (“FLPMA”)</a:t>
            </a:r>
            <a:endParaRPr lang="en-US" sz="2400" dirty="0">
              <a:latin typeface="Georgia"/>
              <a:cs typeface="Georg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35598"/>
            <a:ext cx="8857883" cy="5045360"/>
          </a:xfrm>
        </p:spPr>
        <p:txBody>
          <a:bodyPr>
            <a:noAutofit/>
          </a:bodyPr>
          <a:lstStyle/>
          <a:p>
            <a:pPr marL="0" lvl="0" indent="0" algn="ctr">
              <a:buNone/>
              <a:tabLst>
                <a:tab pos="342900" algn="l"/>
              </a:tabLst>
            </a:pPr>
            <a:r>
              <a:rPr lang="en-US" b="1" dirty="0" smtClean="0">
                <a:latin typeface="Georgia"/>
                <a:cs typeface="Georgia"/>
              </a:rPr>
              <a:t>Overview</a:t>
            </a:r>
            <a:endParaRPr lang="en-US" sz="2200" dirty="0" smtClean="0">
              <a:latin typeface="Georgia"/>
              <a:cs typeface="Georgia"/>
            </a:endParaRPr>
          </a:p>
          <a:p>
            <a:pPr marL="738188" lvl="0">
              <a:lnSpc>
                <a:spcPct val="140000"/>
              </a:lnSpc>
            </a:pPr>
            <a:r>
              <a:rPr lang="en-US" sz="2200" dirty="0">
                <a:latin typeface="Georgia"/>
                <a:cs typeface="Georgia"/>
              </a:rPr>
              <a:t>M</a:t>
            </a:r>
            <a:r>
              <a:rPr lang="en-US" sz="2200" dirty="0" smtClean="0">
                <a:latin typeface="Georgia"/>
                <a:cs typeface="Georgia"/>
              </a:rPr>
              <a:t>ultiple </a:t>
            </a:r>
            <a:r>
              <a:rPr lang="en-US" sz="2200" dirty="0">
                <a:latin typeface="Georgia"/>
                <a:cs typeface="Georgia"/>
              </a:rPr>
              <a:t>use mandate </a:t>
            </a:r>
            <a:r>
              <a:rPr lang="en-US" sz="2200" dirty="0" smtClean="0">
                <a:latin typeface="Georgia"/>
                <a:cs typeface="Georgia"/>
              </a:rPr>
              <a:t>that provides some discretion to BLM</a:t>
            </a:r>
            <a:endParaRPr lang="en-US" sz="2200" dirty="0">
              <a:latin typeface="Georgia"/>
              <a:cs typeface="Georgia"/>
            </a:endParaRPr>
          </a:p>
          <a:p>
            <a:pPr marL="738188" lvl="0">
              <a:lnSpc>
                <a:spcPct val="140000"/>
              </a:lnSpc>
            </a:pPr>
            <a:r>
              <a:rPr lang="en-US" sz="2200" dirty="0" smtClean="0">
                <a:latin typeface="Georgia"/>
                <a:cs typeface="Georgia"/>
              </a:rPr>
              <a:t>Includes provisions to protect natural resources and values</a:t>
            </a:r>
          </a:p>
          <a:p>
            <a:pPr marL="738188" lvl="0">
              <a:lnSpc>
                <a:spcPct val="140000"/>
              </a:lnSpc>
            </a:pPr>
            <a:r>
              <a:rPr lang="en-US" sz="2200" dirty="0" smtClean="0">
                <a:latin typeface="Georgia"/>
                <a:cs typeface="Georgia"/>
              </a:rPr>
              <a:t>Requires BLM to keep </a:t>
            </a:r>
            <a:r>
              <a:rPr lang="en-US" sz="2200" dirty="0">
                <a:latin typeface="Georgia"/>
                <a:cs typeface="Georgia"/>
              </a:rPr>
              <a:t>public lands in public hands </a:t>
            </a:r>
            <a:r>
              <a:rPr lang="en-US" sz="2200" dirty="0" smtClean="0">
                <a:latin typeface="Georgia"/>
                <a:cs typeface="Georgia"/>
              </a:rPr>
              <a:t>unless disposal is </a:t>
            </a:r>
            <a:r>
              <a:rPr lang="en-US" sz="2200" dirty="0">
                <a:latin typeface="Georgia"/>
                <a:cs typeface="Georgia"/>
              </a:rPr>
              <a:t>in national </a:t>
            </a:r>
            <a:r>
              <a:rPr lang="en-US" sz="2200" dirty="0" smtClean="0">
                <a:latin typeface="Georgia"/>
                <a:cs typeface="Georgia"/>
              </a:rPr>
              <a:t>interest</a:t>
            </a:r>
            <a:endParaRPr lang="en-US" sz="2200" dirty="0">
              <a:latin typeface="Georgia"/>
              <a:cs typeface="Georgia"/>
            </a:endParaRPr>
          </a:p>
          <a:p>
            <a:pPr marL="738188">
              <a:lnSpc>
                <a:spcPct val="140000"/>
              </a:lnSpc>
            </a:pPr>
            <a:r>
              <a:rPr lang="en-US" sz="2200" dirty="0" smtClean="0">
                <a:latin typeface="Georgia"/>
                <a:cs typeface="Georgia"/>
              </a:rPr>
              <a:t>Includes criteria to regulate or address land disposal, land exchanges, rights of way, livestock grazing, and WSAs</a:t>
            </a:r>
          </a:p>
          <a:p>
            <a:pPr marL="738188"/>
            <a:endParaRPr lang="en-US" sz="2200" dirty="0" smtClean="0">
              <a:latin typeface="Georgia"/>
              <a:cs typeface="Georgia"/>
            </a:endParaRPr>
          </a:p>
          <a:p>
            <a:pPr marL="738188" lvl="0"/>
            <a:endParaRPr lang="en-US" sz="2200" dirty="0" smtClean="0">
              <a:latin typeface="Georgia"/>
              <a:cs typeface="Georgia"/>
            </a:endParaRPr>
          </a:p>
          <a:p>
            <a:pPr marL="738188" lvl="0"/>
            <a:endParaRPr lang="en-US" dirty="0">
              <a:latin typeface="Georgia"/>
              <a:cs typeface="Georgia"/>
            </a:endParaRPr>
          </a:p>
          <a:p>
            <a:pPr marL="738188"/>
            <a:endParaRPr lang="en-US" dirty="0" smtClean="0">
              <a:latin typeface="Georgia"/>
              <a:cs typeface="Georgia"/>
            </a:endParaRPr>
          </a:p>
          <a:p>
            <a:pPr marL="388938" lvl="0" indent="0">
              <a:buNone/>
            </a:pPr>
            <a:endParaRPr lang="en-US" dirty="0" smtClean="0">
              <a:latin typeface="Georgia"/>
              <a:cs typeface="Georgia"/>
            </a:endParaRPr>
          </a:p>
          <a:p>
            <a:pPr marL="738188" lvl="0"/>
            <a:endParaRPr lang="en-US" dirty="0">
              <a:latin typeface="Georgia"/>
              <a:cs typeface="Georgia"/>
            </a:endParaRPr>
          </a:p>
          <a:p>
            <a:pPr marL="0" lvl="0" indent="0">
              <a:buNone/>
              <a:tabLst>
                <a:tab pos="342900" algn="l"/>
              </a:tabLst>
            </a:pPr>
            <a:r>
              <a:rPr lang="en-US" sz="1500" b="1" dirty="0" smtClean="0">
                <a:latin typeface="Georgia"/>
                <a:cs typeface="Georgia"/>
              </a:rPr>
              <a:t>	</a:t>
            </a:r>
            <a:endParaRPr lang="en-US" sz="14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298387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2">
            <a:alphaModFix am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600" y="-47343"/>
            <a:ext cx="6727761" cy="688922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3544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Georgia"/>
                <a:cs typeface="Georgia"/>
              </a:rPr>
              <a:t>Federal Land Policy Management Act (“FLPMA”)</a:t>
            </a:r>
            <a:endParaRPr lang="en-US" sz="2400" dirty="0">
              <a:latin typeface="Georgia"/>
              <a:cs typeface="Georg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83923"/>
            <a:ext cx="9144000" cy="5197035"/>
          </a:xfrm>
        </p:spPr>
        <p:txBody>
          <a:bodyPr>
            <a:noAutofit/>
          </a:bodyPr>
          <a:lstStyle/>
          <a:p>
            <a:pPr marL="0" lvl="0" indent="0" algn="ctr">
              <a:buNone/>
              <a:tabLst>
                <a:tab pos="342900" algn="l"/>
              </a:tabLst>
            </a:pPr>
            <a:r>
              <a:rPr lang="en-US" b="1" dirty="0" smtClean="0">
                <a:latin typeface="Georgia"/>
                <a:cs typeface="Georgia"/>
              </a:rPr>
              <a:t>Key BLM Duties</a:t>
            </a:r>
            <a:endParaRPr lang="en-US" dirty="0">
              <a:latin typeface="Georgia"/>
              <a:cs typeface="Georgia"/>
            </a:endParaRPr>
          </a:p>
          <a:p>
            <a:pPr marL="738188" lvl="0">
              <a:lnSpc>
                <a:spcPct val="140000"/>
              </a:lnSpc>
            </a:pPr>
            <a:r>
              <a:rPr lang="en-US" sz="2200" dirty="0" smtClean="0">
                <a:latin typeface="Georgia"/>
                <a:cs typeface="Georgia"/>
              </a:rPr>
              <a:t>Prepare and revise resource management plans (“RMP”)</a:t>
            </a:r>
          </a:p>
          <a:p>
            <a:pPr marL="738188" lvl="0">
              <a:lnSpc>
                <a:spcPct val="140000"/>
              </a:lnSpc>
            </a:pPr>
            <a:r>
              <a:rPr lang="en-US" sz="2200" dirty="0" smtClean="0">
                <a:latin typeface="Georgia"/>
                <a:cs typeface="Georgia"/>
              </a:rPr>
              <a:t>Make management decisions that are </a:t>
            </a:r>
            <a:r>
              <a:rPr lang="en-US" sz="2200" u="sng" dirty="0" smtClean="0">
                <a:latin typeface="Georgia"/>
                <a:cs typeface="Georgia"/>
              </a:rPr>
              <a:t>consistent</a:t>
            </a:r>
            <a:r>
              <a:rPr lang="en-US" sz="2200" dirty="0" smtClean="0">
                <a:latin typeface="Georgia"/>
                <a:cs typeface="Georgia"/>
              </a:rPr>
              <a:t> with RMPs</a:t>
            </a:r>
          </a:p>
          <a:p>
            <a:pPr marL="738188">
              <a:lnSpc>
                <a:spcPct val="140000"/>
              </a:lnSpc>
            </a:pPr>
            <a:r>
              <a:rPr lang="en-US" sz="2200" dirty="0" smtClean="0">
                <a:latin typeface="Georgia"/>
                <a:cs typeface="Georgia"/>
              </a:rPr>
              <a:t>Ensure no </a:t>
            </a:r>
            <a:r>
              <a:rPr lang="en-US" sz="2200" u="sng" dirty="0" smtClean="0">
                <a:latin typeface="Georgia"/>
                <a:cs typeface="Georgia"/>
              </a:rPr>
              <a:t>permanent </a:t>
            </a:r>
            <a:r>
              <a:rPr lang="en-US" sz="2200" u="sng" dirty="0">
                <a:latin typeface="Georgia"/>
                <a:cs typeface="Georgia"/>
              </a:rPr>
              <a:t>impairment </a:t>
            </a:r>
            <a:r>
              <a:rPr lang="en-US" sz="2200" dirty="0" smtClean="0">
                <a:latin typeface="Georgia"/>
                <a:cs typeface="Georgia"/>
              </a:rPr>
              <a:t>to the productivity of the land and </a:t>
            </a:r>
            <a:r>
              <a:rPr lang="en-US" sz="2200" dirty="0">
                <a:latin typeface="Georgia"/>
                <a:cs typeface="Georgia"/>
              </a:rPr>
              <a:t>the </a:t>
            </a:r>
            <a:r>
              <a:rPr lang="en-US" sz="2200" dirty="0" smtClean="0">
                <a:latin typeface="Georgia"/>
                <a:cs typeface="Georgia"/>
              </a:rPr>
              <a:t>quality of the environment</a:t>
            </a:r>
            <a:endParaRPr lang="en-US" sz="2200" dirty="0">
              <a:latin typeface="Georgia"/>
              <a:cs typeface="Georgia"/>
            </a:endParaRPr>
          </a:p>
          <a:p>
            <a:pPr marL="738188" lvl="0">
              <a:lnSpc>
                <a:spcPct val="140000"/>
              </a:lnSpc>
            </a:pPr>
            <a:r>
              <a:rPr lang="en-US" sz="2200" dirty="0" smtClean="0">
                <a:latin typeface="Georgia"/>
                <a:cs typeface="Georgia"/>
              </a:rPr>
              <a:t>Take action to prevent </a:t>
            </a:r>
            <a:r>
              <a:rPr lang="en-US" sz="2200" u="sng" dirty="0" smtClean="0">
                <a:latin typeface="Georgia"/>
                <a:cs typeface="Georgia"/>
              </a:rPr>
              <a:t>unnecessary &amp; undue degradation</a:t>
            </a:r>
          </a:p>
          <a:p>
            <a:pPr marL="738188" lvl="0">
              <a:lnSpc>
                <a:spcPct val="140000"/>
              </a:lnSpc>
            </a:pPr>
            <a:r>
              <a:rPr lang="en-US" sz="2200" dirty="0" smtClean="0">
                <a:latin typeface="Georgia"/>
                <a:cs typeface="Georgia"/>
              </a:rPr>
              <a:t>Designate and prioritize for protection </a:t>
            </a:r>
            <a:r>
              <a:rPr lang="en-US" sz="2200" u="sng" dirty="0" smtClean="0">
                <a:latin typeface="Georgia"/>
                <a:cs typeface="Georgia"/>
              </a:rPr>
              <a:t>Areas of Critical Environmental Concern </a:t>
            </a:r>
            <a:r>
              <a:rPr lang="en-US" sz="2200" dirty="0" smtClean="0">
                <a:latin typeface="Georgia"/>
                <a:cs typeface="Georgia"/>
              </a:rPr>
              <a:t>– (“ACECs”)</a:t>
            </a:r>
          </a:p>
          <a:p>
            <a:pPr marL="738188" lvl="0"/>
            <a:endParaRPr lang="en-US" dirty="0">
              <a:latin typeface="Georgia"/>
              <a:cs typeface="Georgia"/>
            </a:endParaRPr>
          </a:p>
          <a:p>
            <a:pPr marL="738188"/>
            <a:endParaRPr lang="en-US" dirty="0" smtClean="0">
              <a:latin typeface="Georgia"/>
              <a:cs typeface="Georgia"/>
            </a:endParaRPr>
          </a:p>
          <a:p>
            <a:pPr marL="388938" lvl="0" indent="0">
              <a:buNone/>
            </a:pPr>
            <a:endParaRPr lang="en-US" dirty="0" smtClean="0">
              <a:latin typeface="Georgia"/>
              <a:cs typeface="Georgia"/>
            </a:endParaRPr>
          </a:p>
          <a:p>
            <a:pPr marL="738188" lvl="0"/>
            <a:endParaRPr lang="en-US" dirty="0">
              <a:latin typeface="Georgia"/>
              <a:cs typeface="Georgia"/>
            </a:endParaRPr>
          </a:p>
          <a:p>
            <a:pPr marL="0" lvl="0" indent="0">
              <a:buNone/>
              <a:tabLst>
                <a:tab pos="342900" algn="l"/>
              </a:tabLst>
            </a:pPr>
            <a:r>
              <a:rPr lang="en-US" sz="1500" b="1" dirty="0" smtClean="0">
                <a:latin typeface="Georgia"/>
                <a:cs typeface="Georgia"/>
              </a:rPr>
              <a:t>	</a:t>
            </a:r>
            <a:endParaRPr lang="en-US" sz="14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9138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3">
            <a:alphaModFix am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600" y="-47343"/>
            <a:ext cx="6727761" cy="688922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3544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Georgia"/>
                <a:cs typeface="Georgia"/>
              </a:rPr>
              <a:t>Federal Land Policy Management Act (“FLPMA”)</a:t>
            </a:r>
            <a:endParaRPr lang="en-US" sz="2400" dirty="0">
              <a:latin typeface="Georgia"/>
              <a:cs typeface="Georg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5598"/>
            <a:ext cx="8686800" cy="5045360"/>
          </a:xfrm>
        </p:spPr>
        <p:txBody>
          <a:bodyPr>
            <a:noAutofit/>
          </a:bodyPr>
          <a:lstStyle/>
          <a:p>
            <a:pPr marL="0" lvl="0" indent="0" algn="ctr">
              <a:buNone/>
              <a:tabLst>
                <a:tab pos="342900" algn="l"/>
              </a:tabLst>
            </a:pPr>
            <a:r>
              <a:rPr lang="en-US" b="1" dirty="0" smtClean="0">
                <a:latin typeface="Georgia"/>
                <a:cs typeface="Georgia"/>
              </a:rPr>
              <a:t>Litigation Application</a:t>
            </a:r>
          </a:p>
          <a:p>
            <a:pPr>
              <a:tabLst>
                <a:tab pos="342900" algn="l"/>
              </a:tabLst>
            </a:pPr>
            <a:r>
              <a:rPr lang="en-US" u="sng" dirty="0" smtClean="0">
                <a:latin typeface="Georgia"/>
                <a:cs typeface="Georgia"/>
              </a:rPr>
              <a:t>Great Basin sage grouse (Implementation-level)</a:t>
            </a:r>
          </a:p>
          <a:p>
            <a:pPr lvl="1">
              <a:tabLst>
                <a:tab pos="342900" algn="l"/>
              </a:tabLst>
            </a:pPr>
            <a:r>
              <a:rPr lang="en-US" sz="2400" dirty="0" smtClean="0">
                <a:latin typeface="Georgia"/>
                <a:cs typeface="Georgia"/>
              </a:rPr>
              <a:t>Challenged 600 livestock grazing decisions in two states</a:t>
            </a:r>
          </a:p>
          <a:p>
            <a:pPr lvl="1">
              <a:tabLst>
                <a:tab pos="342900" algn="l"/>
              </a:tabLst>
            </a:pPr>
            <a:r>
              <a:rPr lang="en-US" sz="2400" dirty="0" smtClean="0">
                <a:latin typeface="Georgia"/>
                <a:cs typeface="Georgia"/>
              </a:rPr>
              <a:t>Result: Court found decisions were consistent w/ RMP re: sensitive species &amp; ordered new decisions</a:t>
            </a:r>
          </a:p>
          <a:p>
            <a:pPr>
              <a:tabLst>
                <a:tab pos="342900" algn="l"/>
              </a:tabLst>
            </a:pPr>
            <a:r>
              <a:rPr lang="en-US" u="sng" dirty="0" smtClean="0">
                <a:latin typeface="Georgia"/>
                <a:cs typeface="Georgia"/>
              </a:rPr>
              <a:t>Richfield RMP in Utah (Plan-level)</a:t>
            </a:r>
          </a:p>
          <a:p>
            <a:pPr lvl="1">
              <a:tabLst>
                <a:tab pos="342900" algn="l"/>
              </a:tabLst>
            </a:pPr>
            <a:r>
              <a:rPr lang="en-US" dirty="0" smtClean="0">
                <a:latin typeface="Georgia"/>
                <a:cs typeface="Georgia"/>
              </a:rPr>
              <a:t>RMP covered 2.1 million acres of BLM land between Capitol Reef, </a:t>
            </a:r>
            <a:r>
              <a:rPr lang="en-US" dirty="0" err="1" smtClean="0">
                <a:latin typeface="Georgia"/>
                <a:cs typeface="Georgia"/>
              </a:rPr>
              <a:t>Canyonlands</a:t>
            </a:r>
            <a:r>
              <a:rPr lang="en-US" dirty="0" smtClean="0">
                <a:latin typeface="Georgia"/>
                <a:cs typeface="Georgia"/>
              </a:rPr>
              <a:t>, and Glen Canyon </a:t>
            </a:r>
          </a:p>
          <a:p>
            <a:pPr lvl="1">
              <a:tabLst>
                <a:tab pos="342900" algn="l"/>
              </a:tabLst>
            </a:pPr>
            <a:r>
              <a:rPr lang="en-US" dirty="0" smtClean="0">
                <a:latin typeface="Georgia"/>
                <a:cs typeface="Georgia"/>
              </a:rPr>
              <a:t>Result: Court rejected ACEC analysis where draft ACEC designation reversed for political reasons</a:t>
            </a:r>
          </a:p>
          <a:p>
            <a:pPr>
              <a:tabLst>
                <a:tab pos="342900" algn="l"/>
              </a:tabLst>
            </a:pPr>
            <a:endParaRPr lang="en-US" dirty="0">
              <a:latin typeface="Georgia"/>
              <a:cs typeface="Georgia"/>
            </a:endParaRPr>
          </a:p>
          <a:p>
            <a:pPr marL="738188" lvl="0"/>
            <a:endParaRPr lang="en-US" dirty="0" smtClean="0">
              <a:latin typeface="Georgia"/>
              <a:cs typeface="Georgia"/>
            </a:endParaRPr>
          </a:p>
          <a:p>
            <a:pPr marL="738188" lvl="0"/>
            <a:endParaRPr lang="en-US" dirty="0" smtClean="0">
              <a:latin typeface="Georgia"/>
              <a:cs typeface="Georgia"/>
            </a:endParaRPr>
          </a:p>
          <a:p>
            <a:pPr marL="738188" lvl="0"/>
            <a:endParaRPr lang="en-US" dirty="0">
              <a:latin typeface="Georgia"/>
              <a:cs typeface="Georgia"/>
            </a:endParaRPr>
          </a:p>
          <a:p>
            <a:pPr marL="0" lvl="0" indent="0">
              <a:buNone/>
              <a:tabLst>
                <a:tab pos="342900" algn="l"/>
              </a:tabLst>
            </a:pPr>
            <a:r>
              <a:rPr lang="en-US" sz="1500" b="1" dirty="0" smtClean="0">
                <a:latin typeface="Georgia"/>
                <a:cs typeface="Georgia"/>
              </a:rPr>
              <a:t>	</a:t>
            </a:r>
            <a:endParaRPr lang="en-US" sz="14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519185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368" y="76030"/>
            <a:ext cx="6529302" cy="66860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Georgia"/>
                <a:cs typeface="Georgia"/>
              </a:rPr>
              <a:t>National Environmental Policy Act (“NEPA”)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8566"/>
            <a:ext cx="8229600" cy="4869354"/>
          </a:xfrm>
        </p:spPr>
        <p:txBody>
          <a:bodyPr>
            <a:normAutofit fontScale="62500" lnSpcReduction="20000"/>
          </a:bodyPr>
          <a:lstStyle/>
          <a:p>
            <a:pPr marL="846138" indent="-457200">
              <a:lnSpc>
                <a:spcPct val="140000"/>
              </a:lnSpc>
            </a:pPr>
            <a:r>
              <a:rPr lang="en-US" sz="3500" b="1" dirty="0" smtClean="0">
                <a:latin typeface="Georgia"/>
                <a:cs typeface="Georgia"/>
              </a:rPr>
              <a:t>Twin purposes: </a:t>
            </a:r>
            <a:r>
              <a:rPr lang="en-US" sz="3500" dirty="0" smtClean="0">
                <a:latin typeface="Georgia"/>
                <a:cs typeface="Georgia"/>
              </a:rPr>
              <a:t>consider &amp; disclose impacts</a:t>
            </a:r>
          </a:p>
          <a:p>
            <a:pPr marL="846138" indent="-457200">
              <a:lnSpc>
                <a:spcPct val="140000"/>
              </a:lnSpc>
            </a:pPr>
            <a:r>
              <a:rPr lang="en-US" sz="3500" b="1" dirty="0" smtClean="0">
                <a:latin typeface="Georgia"/>
                <a:cs typeface="Georgia"/>
              </a:rPr>
              <a:t>Major</a:t>
            </a:r>
            <a:r>
              <a:rPr lang="en-US" sz="3500" dirty="0" smtClean="0">
                <a:latin typeface="Georgia"/>
                <a:cs typeface="Georgia"/>
              </a:rPr>
              <a:t> </a:t>
            </a:r>
            <a:r>
              <a:rPr lang="en-US" sz="3500" dirty="0" smtClean="0">
                <a:latin typeface="Georgia"/>
                <a:cs typeface="Georgia"/>
              </a:rPr>
              <a:t>proposed federal </a:t>
            </a:r>
            <a:r>
              <a:rPr lang="en-US" sz="3500" dirty="0">
                <a:latin typeface="Georgia"/>
                <a:cs typeface="Georgia"/>
              </a:rPr>
              <a:t>actions significantly impacting the </a:t>
            </a:r>
            <a:r>
              <a:rPr lang="en-US" sz="3500" dirty="0" smtClean="0">
                <a:latin typeface="Georgia"/>
                <a:cs typeface="Georgia"/>
              </a:rPr>
              <a:t>environment</a:t>
            </a:r>
            <a:endParaRPr lang="en-US" sz="3500" dirty="0">
              <a:latin typeface="Georgia"/>
              <a:cs typeface="Georgia"/>
            </a:endParaRPr>
          </a:p>
          <a:p>
            <a:pPr marL="738188">
              <a:lnSpc>
                <a:spcPct val="140000"/>
              </a:lnSpc>
            </a:pPr>
            <a:r>
              <a:rPr lang="en-US" sz="3500" b="1" dirty="0" smtClean="0">
                <a:latin typeface="Georgia"/>
                <a:cs typeface="Georgia"/>
              </a:rPr>
              <a:t>Process only:</a:t>
            </a:r>
            <a:r>
              <a:rPr lang="en-US" sz="3500" dirty="0" smtClean="0">
                <a:latin typeface="Georgia"/>
                <a:cs typeface="Georgia"/>
              </a:rPr>
              <a:t> Environmental Impact Statement or Assessment does not have to choose protective option</a:t>
            </a:r>
          </a:p>
          <a:p>
            <a:pPr marL="738188">
              <a:lnSpc>
                <a:spcPct val="140000"/>
              </a:lnSpc>
            </a:pPr>
            <a:r>
              <a:rPr lang="en-US" sz="3500" b="1" dirty="0">
                <a:latin typeface="Georgia"/>
                <a:cs typeface="Georgia"/>
              </a:rPr>
              <a:t>“Hard look” </a:t>
            </a:r>
            <a:r>
              <a:rPr lang="en-US" sz="3500" dirty="0">
                <a:latin typeface="Georgia"/>
                <a:cs typeface="Georgia"/>
              </a:rPr>
              <a:t>at direct, indirect, &amp; cumulative impacts and a reasonable range of alternatives</a:t>
            </a:r>
          </a:p>
          <a:p>
            <a:pPr marL="738188" lvl="0">
              <a:lnSpc>
                <a:spcPct val="140000"/>
              </a:lnSpc>
            </a:pPr>
            <a:r>
              <a:rPr lang="en-US" sz="3500" b="1" dirty="0" smtClean="0">
                <a:latin typeface="Georgia"/>
                <a:cs typeface="Georgia"/>
              </a:rPr>
              <a:t>Public</a:t>
            </a:r>
            <a:r>
              <a:rPr lang="en-US" sz="3500" dirty="0" smtClean="0">
                <a:latin typeface="Georgia"/>
                <a:cs typeface="Georgia"/>
              </a:rPr>
              <a:t> </a:t>
            </a:r>
            <a:r>
              <a:rPr lang="en-US" sz="3500" b="1" dirty="0" smtClean="0">
                <a:latin typeface="Georgia"/>
                <a:cs typeface="Georgia"/>
              </a:rPr>
              <a:t>disclosure</a:t>
            </a:r>
            <a:r>
              <a:rPr lang="en-US" sz="3500" dirty="0" smtClean="0">
                <a:latin typeface="Georgia"/>
                <a:cs typeface="Georgia"/>
              </a:rPr>
              <a:t>: notice and comment requirements</a:t>
            </a:r>
          </a:p>
          <a:p>
            <a:pPr marL="738188" lvl="0"/>
            <a:endParaRPr lang="en-US" dirty="0" smtClean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9308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368" y="76030"/>
            <a:ext cx="6529302" cy="66860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Georgia"/>
                <a:cs typeface="Georgia"/>
              </a:rPr>
              <a:t>National Environmental Policy Act (“NEPA”)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8566"/>
            <a:ext cx="8229600" cy="47875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>
                <a:latin typeface="Georgia"/>
                <a:cs typeface="Georgia"/>
              </a:rPr>
              <a:t>Application</a:t>
            </a:r>
          </a:p>
          <a:p>
            <a:r>
              <a:rPr lang="en-US" u="sng" dirty="0" smtClean="0">
                <a:latin typeface="Georgia"/>
                <a:cs typeface="Georgia"/>
              </a:rPr>
              <a:t>Types of claims</a:t>
            </a:r>
          </a:p>
          <a:p>
            <a:pPr lvl="1"/>
            <a:r>
              <a:rPr lang="en-US" dirty="0" smtClean="0">
                <a:latin typeface="Georgia"/>
                <a:cs typeface="Georgia"/>
              </a:rPr>
              <a:t>Failure to do any NEPA</a:t>
            </a:r>
          </a:p>
          <a:p>
            <a:pPr lvl="1"/>
            <a:r>
              <a:rPr lang="en-US" dirty="0" smtClean="0">
                <a:latin typeface="Georgia"/>
                <a:cs typeface="Georgia"/>
              </a:rPr>
              <a:t>Failure to prepare EIS  where EA or DNA prepared</a:t>
            </a:r>
          </a:p>
          <a:p>
            <a:pPr lvl="1"/>
            <a:r>
              <a:rPr lang="en-US" dirty="0" smtClean="0">
                <a:latin typeface="Georgia"/>
                <a:cs typeface="Georgia"/>
              </a:rPr>
              <a:t>Missing or inadequate alternative, baseline data, or analysis</a:t>
            </a:r>
          </a:p>
          <a:p>
            <a:r>
              <a:rPr lang="en-US" u="sng" dirty="0" smtClean="0">
                <a:latin typeface="Georgia"/>
                <a:cs typeface="Georgia"/>
              </a:rPr>
              <a:t>Bighorn sheep</a:t>
            </a:r>
          </a:p>
          <a:p>
            <a:pPr lvl="1"/>
            <a:r>
              <a:rPr lang="en-US" dirty="0" smtClean="0">
                <a:latin typeface="Georgia"/>
                <a:cs typeface="Georgia"/>
              </a:rPr>
              <a:t>Court shut down domestic sheep grazing allotments to protect bighorn sheep population from extirpation</a:t>
            </a:r>
          </a:p>
          <a:p>
            <a:pPr lvl="1"/>
            <a:r>
              <a:rPr lang="en-US" b="1" dirty="0" smtClean="0">
                <a:latin typeface="Georgia"/>
                <a:cs typeface="Georgia"/>
              </a:rPr>
              <a:t>Substantive impact</a:t>
            </a:r>
            <a:r>
              <a:rPr lang="en-US" dirty="0" smtClean="0">
                <a:latin typeface="Georgia"/>
                <a:cs typeface="Georgia"/>
              </a:rPr>
              <a:t>: no irreversible and irretrievable </a:t>
            </a:r>
            <a:r>
              <a:rPr lang="en-US" dirty="0">
                <a:latin typeface="Georgia"/>
                <a:cs typeface="Georgia"/>
              </a:rPr>
              <a:t>commitment of </a:t>
            </a:r>
            <a:r>
              <a:rPr lang="en-US" dirty="0" smtClean="0">
                <a:latin typeface="Georgia"/>
                <a:cs typeface="Georgia"/>
              </a:rPr>
              <a:t>resources pending NEPA analysis</a:t>
            </a:r>
            <a:endParaRPr lang="en-US" dirty="0">
              <a:latin typeface="Georgia"/>
              <a:cs typeface="Georgia"/>
            </a:endParaRPr>
          </a:p>
          <a:p>
            <a:pPr lvl="1"/>
            <a:endParaRPr lang="en-US" dirty="0" smtClean="0">
              <a:latin typeface="Georgia"/>
              <a:cs typeface="Georgia"/>
            </a:endParaRPr>
          </a:p>
          <a:p>
            <a:endParaRPr lang="en-US" dirty="0" smtClean="0">
              <a:latin typeface="Georgia"/>
              <a:cs typeface="Georgia"/>
            </a:endParaRPr>
          </a:p>
          <a:p>
            <a:endParaRPr lang="en-US" dirty="0" smtClean="0">
              <a:latin typeface="Georgia"/>
              <a:cs typeface="Georgia"/>
            </a:endParaRPr>
          </a:p>
          <a:p>
            <a:endParaRPr lang="en-US" dirty="0" smtClean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5565785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W logo - symbol.pdf"/>
          <p:cNvPicPr>
            <a:picLocks noChangeAspect="1"/>
          </p:cNvPicPr>
          <p:nvPr/>
        </p:nvPicPr>
        <p:blipFill>
          <a:blip r:embed="rId2">
            <a:alphaModFix am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077" y="0"/>
            <a:ext cx="6648205" cy="6807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2188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Georgia"/>
                <a:cs typeface="Georgia"/>
              </a:rPr>
              <a:t>Endangered Species Act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046826"/>
            <a:ext cx="8463393" cy="5079337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dirty="0" smtClean="0">
                <a:latin typeface="Georgia"/>
                <a:cs typeface="Georgia"/>
              </a:rPr>
              <a:t>No </a:t>
            </a:r>
            <a:r>
              <a:rPr lang="en-US" dirty="0">
                <a:latin typeface="Georgia"/>
                <a:cs typeface="Georgia"/>
              </a:rPr>
              <a:t>public participation but strong </a:t>
            </a:r>
            <a:r>
              <a:rPr lang="en-US" dirty="0" smtClean="0">
                <a:latin typeface="Georgia"/>
                <a:cs typeface="Georgia"/>
              </a:rPr>
              <a:t>standards</a:t>
            </a:r>
            <a:endParaRPr lang="en-US" dirty="0">
              <a:latin typeface="Georgia"/>
              <a:cs typeface="Georgia"/>
            </a:endParaRPr>
          </a:p>
          <a:p>
            <a:pPr>
              <a:lnSpc>
                <a:spcPct val="120000"/>
              </a:lnSpc>
            </a:pPr>
            <a:r>
              <a:rPr lang="en-US" dirty="0" smtClean="0">
                <a:latin typeface="Georgia"/>
                <a:cs typeface="Georgia"/>
              </a:rPr>
              <a:t>Agencies must </a:t>
            </a:r>
            <a:r>
              <a:rPr lang="en-US" b="1" dirty="0" smtClean="0">
                <a:latin typeface="Georgia"/>
                <a:cs typeface="Georgia"/>
              </a:rPr>
              <a:t>consult</a:t>
            </a:r>
            <a:r>
              <a:rPr lang="en-US" dirty="0" smtClean="0">
                <a:latin typeface="Georgia"/>
                <a:cs typeface="Georgia"/>
              </a:rPr>
              <a:t> with Services re: action that </a:t>
            </a:r>
            <a:r>
              <a:rPr lang="en-US" b="1" dirty="0" smtClean="0">
                <a:latin typeface="Georgia"/>
                <a:cs typeface="Georgia"/>
              </a:rPr>
              <a:t>may affect </a:t>
            </a:r>
            <a:r>
              <a:rPr lang="en-US" dirty="0" smtClean="0">
                <a:latin typeface="Georgia"/>
                <a:cs typeface="Georgia"/>
              </a:rPr>
              <a:t>protected species or critical habitat</a:t>
            </a:r>
          </a:p>
          <a:p>
            <a:pPr>
              <a:lnSpc>
                <a:spcPct val="120000"/>
              </a:lnSpc>
            </a:pPr>
            <a:r>
              <a:rPr lang="en-US" dirty="0" smtClean="0">
                <a:latin typeface="Georgia"/>
                <a:cs typeface="Georgia"/>
              </a:rPr>
              <a:t>Prohibits </a:t>
            </a:r>
            <a:r>
              <a:rPr lang="en-US" b="1" dirty="0" smtClean="0">
                <a:latin typeface="Georgia"/>
                <a:cs typeface="Georgia"/>
              </a:rPr>
              <a:t>“take” </a:t>
            </a:r>
            <a:r>
              <a:rPr lang="en-US" dirty="0" smtClean="0">
                <a:latin typeface="Georgia"/>
                <a:cs typeface="Georgia"/>
              </a:rPr>
              <a:t>w/o incidental take statement/permit</a:t>
            </a:r>
          </a:p>
          <a:p>
            <a:pPr lvl="1">
              <a:lnSpc>
                <a:spcPct val="120000"/>
              </a:lnSpc>
            </a:pPr>
            <a:r>
              <a:rPr lang="en-US" u="sng" dirty="0" smtClean="0">
                <a:latin typeface="Georgia"/>
                <a:cs typeface="Georgia"/>
              </a:rPr>
              <a:t>Antelope allotment </a:t>
            </a:r>
            <a:r>
              <a:rPr lang="en-US" dirty="0" smtClean="0">
                <a:latin typeface="Georgia"/>
                <a:cs typeface="Georgia"/>
              </a:rPr>
              <a:t>– agencies prohibited from authorizing grazing that tramples threatened frogs until BiOp</a:t>
            </a:r>
          </a:p>
          <a:p>
            <a:pPr>
              <a:lnSpc>
                <a:spcPct val="120000"/>
              </a:lnSpc>
            </a:pPr>
            <a:r>
              <a:rPr lang="en-US" dirty="0" smtClean="0">
                <a:latin typeface="Georgia"/>
                <a:cs typeface="Georgia"/>
              </a:rPr>
              <a:t>Can force sweeping changes to public lands management</a:t>
            </a:r>
            <a:endParaRPr lang="en-US" dirty="0">
              <a:latin typeface="Georgia"/>
              <a:cs typeface="Georgia"/>
            </a:endParaRPr>
          </a:p>
          <a:p>
            <a:pPr lvl="1">
              <a:lnSpc>
                <a:spcPct val="120000"/>
              </a:lnSpc>
            </a:pPr>
            <a:r>
              <a:rPr lang="en-US" u="sng" dirty="0" smtClean="0">
                <a:latin typeface="Georgia"/>
                <a:cs typeface="Georgia"/>
              </a:rPr>
              <a:t>Selkirk Woodland Caribou </a:t>
            </a:r>
            <a:r>
              <a:rPr lang="en-US" dirty="0" smtClean="0">
                <a:latin typeface="Georgia"/>
                <a:cs typeface="Georgia"/>
              </a:rPr>
              <a:t>– lawsuit enjoined agency from authorizing </a:t>
            </a:r>
            <a:r>
              <a:rPr lang="en-US" dirty="0">
                <a:latin typeface="Georgia"/>
                <a:cs typeface="Georgia"/>
              </a:rPr>
              <a:t>snowmobiles to protect </a:t>
            </a:r>
            <a:r>
              <a:rPr lang="en-US" dirty="0" smtClean="0">
                <a:latin typeface="Georgia"/>
                <a:cs typeface="Georgia"/>
              </a:rPr>
              <a:t>critical habitat</a:t>
            </a:r>
            <a:endParaRPr lang="en-US" dirty="0">
              <a:latin typeface="Georgia"/>
              <a:cs typeface="Georgia"/>
            </a:endParaRPr>
          </a:p>
          <a:p>
            <a:pPr lvl="1">
              <a:lnSpc>
                <a:spcPct val="120000"/>
              </a:lnSpc>
            </a:pPr>
            <a:endParaRPr lang="en-US" dirty="0" smtClean="0">
              <a:latin typeface="Georgia"/>
              <a:cs typeface="Georgia"/>
            </a:endParaRPr>
          </a:p>
          <a:p>
            <a:pPr>
              <a:lnSpc>
                <a:spcPct val="120000"/>
              </a:lnSpc>
            </a:pPr>
            <a:endParaRPr lang="en-US" dirty="0">
              <a:latin typeface="Georgia"/>
              <a:cs typeface="Georgia"/>
            </a:endParaRPr>
          </a:p>
          <a:p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980031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W logo - symbol.pdf"/>
          <p:cNvPicPr>
            <a:picLocks noChangeAspect="1"/>
          </p:cNvPicPr>
          <p:nvPr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0728" y="254046"/>
            <a:ext cx="6449174" cy="6603954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54796"/>
            <a:ext cx="8229600" cy="652061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Georgia"/>
                <a:cs typeface="Georgia"/>
              </a:rPr>
              <a:t>Omnibus Public Lands Act of 2009</a:t>
            </a:r>
            <a:endParaRPr lang="en-US" sz="2400" dirty="0">
              <a:latin typeface="Georgia"/>
              <a:cs typeface="Georgia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58626"/>
            <a:ext cx="8229600" cy="502785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>
                <a:latin typeface="Georgia"/>
                <a:cs typeface="Georgia"/>
              </a:rPr>
              <a:t>National Lands </a:t>
            </a:r>
            <a:r>
              <a:rPr lang="en-US" b="1" dirty="0">
                <a:latin typeface="Georgia"/>
                <a:cs typeface="Georgia"/>
              </a:rPr>
              <a:t>Conservation </a:t>
            </a:r>
            <a:r>
              <a:rPr lang="en-US" b="1" dirty="0" smtClean="0">
                <a:latin typeface="Georgia"/>
                <a:cs typeface="Georgia"/>
              </a:rPr>
              <a:t>System</a:t>
            </a:r>
            <a:endParaRPr lang="en-US" b="1" dirty="0">
              <a:latin typeface="Georgia"/>
              <a:cs typeface="Georgia"/>
            </a:endParaRPr>
          </a:p>
          <a:p>
            <a:r>
              <a:rPr lang="en-US" dirty="0">
                <a:latin typeface="Georgia"/>
                <a:cs typeface="Georgia"/>
              </a:rPr>
              <a:t>Established new wilderness, conservation areas, and mineral withdrawals</a:t>
            </a:r>
          </a:p>
          <a:p>
            <a:r>
              <a:rPr lang="en-US" b="1" dirty="0" smtClean="0">
                <a:latin typeface="Georgia"/>
                <a:cs typeface="Georgia"/>
              </a:rPr>
              <a:t>~ 28 million acres </a:t>
            </a:r>
            <a:r>
              <a:rPr lang="en-US" dirty="0" smtClean="0">
                <a:latin typeface="Georgia"/>
                <a:cs typeface="Georgia"/>
              </a:rPr>
              <a:t>of BLM-managed national monuments, national conservation areas, wilderness or WSAs, national trails, Wild &amp; Scenic Rivers</a:t>
            </a:r>
          </a:p>
          <a:p>
            <a:r>
              <a:rPr lang="en-US" b="1" dirty="0" smtClean="0">
                <a:latin typeface="Georgia"/>
                <a:cs typeface="Georgia"/>
              </a:rPr>
              <a:t>Mission: </a:t>
            </a:r>
            <a:r>
              <a:rPr lang="en-US" dirty="0" smtClean="0">
                <a:latin typeface="Georgia"/>
                <a:cs typeface="Georgia"/>
              </a:rPr>
              <a:t>Conserve, protect, and restore NLCS lands for the benefit of current and future generations</a:t>
            </a:r>
          </a:p>
          <a:p>
            <a:r>
              <a:rPr lang="en-US" dirty="0" smtClean="0">
                <a:latin typeface="Georgia"/>
                <a:cs typeface="Georgia"/>
              </a:rPr>
              <a:t>Requires BLM to protect values in </a:t>
            </a:r>
            <a:r>
              <a:rPr lang="en-US" b="1" dirty="0" smtClean="0">
                <a:latin typeface="Georgia"/>
                <a:cs typeface="Georgia"/>
              </a:rPr>
              <a:t>proclamation or enabling legislation </a:t>
            </a:r>
          </a:p>
        </p:txBody>
      </p:sp>
    </p:spTree>
    <p:extLst>
      <p:ext uri="{BB962C8B-B14F-4D97-AF65-F5344CB8AC3E}">
        <p14:creationId xmlns:p14="http://schemas.microsoft.com/office/powerpoint/2010/main" val="1161307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2209</TotalTime>
  <Words>809</Words>
  <Application>Microsoft Macintosh PowerPoint</Application>
  <PresentationFormat>On-screen Show (4:3)</PresentationFormat>
  <Paragraphs>138</Paragraphs>
  <Slides>15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Breeze</vt:lpstr>
      <vt:lpstr>THE LEGAL LANDSCAPE</vt:lpstr>
      <vt:lpstr>Purpose:   Introduce legal tools that provide  conservation groups with the power to challenge and improve BLM’s management of  National Conservation Lands      </vt:lpstr>
      <vt:lpstr>Federal Land Policy Management Act (“FLPMA”)</vt:lpstr>
      <vt:lpstr>Federal Land Policy Management Act (“FLPMA”)</vt:lpstr>
      <vt:lpstr>Federal Land Policy Management Act (“FLPMA”)</vt:lpstr>
      <vt:lpstr>National Environmental Policy Act (“NEPA”)</vt:lpstr>
      <vt:lpstr>National Environmental Policy Act (“NEPA”)</vt:lpstr>
      <vt:lpstr>Endangered Species Act</vt:lpstr>
      <vt:lpstr>Omnibus Public Lands Act of 2009</vt:lpstr>
      <vt:lpstr>Administrative Procedure Act</vt:lpstr>
      <vt:lpstr>Other important legal sources</vt:lpstr>
      <vt:lpstr>How to use legal authorities</vt:lpstr>
      <vt:lpstr>Types of litigation strategies</vt:lpstr>
      <vt:lpstr>Conclusion</vt:lpstr>
      <vt:lpstr>Questions?</vt:lpstr>
    </vt:vector>
  </TitlesOfParts>
  <Company>Advocates For The West,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Todd Tucci</dc:creator>
  <cp:lastModifiedBy>Liv Brumfield</cp:lastModifiedBy>
  <cp:revision>128</cp:revision>
  <dcterms:created xsi:type="dcterms:W3CDTF">2017-05-22T00:32:28Z</dcterms:created>
  <dcterms:modified xsi:type="dcterms:W3CDTF">2018-02-14T21:48:37Z</dcterms:modified>
</cp:coreProperties>
</file>