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6" r:id="rId2"/>
    <p:sldId id="267" r:id="rId3"/>
    <p:sldId id="265" r:id="rId4"/>
    <p:sldId id="281" r:id="rId5"/>
    <p:sldId id="283" r:id="rId6"/>
    <p:sldId id="287" r:id="rId7"/>
    <p:sldId id="286" r:id="rId8"/>
    <p:sldId id="284" r:id="rId9"/>
    <p:sldId id="257" r:id="rId10"/>
    <p:sldId id="260" r:id="rId11"/>
    <p:sldId id="258" r:id="rId12"/>
    <p:sldId id="279" r:id="rId13"/>
    <p:sldId id="276" r:id="rId14"/>
    <p:sldId id="285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FEF74-03A4-FA4D-94EC-6B89E0CA001C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C1264-978F-FF47-8EF3-2F6626C4A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3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1264-978F-FF47-8EF3-2F6626C4A5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7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C1264-978F-FF47-8EF3-2F6626C4A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16FA859-EFF6-0D4B-9A21-537B7AE180B6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4543C10-6D2F-6645-B9FD-D50094B88A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77989"/>
            <a:ext cx="7772400" cy="1379303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Georgia"/>
                <a:cs typeface="Georgia"/>
              </a:rPr>
              <a:t>How to Challenge a BLM Decision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22921" y="3459044"/>
            <a:ext cx="6498159" cy="9166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Lizzy Potter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				  Advocates for the West, Inc.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	Boise-Portland-D.C.</a:t>
            </a:r>
            <a:endParaRPr lang="en-US" sz="20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pic>
        <p:nvPicPr>
          <p:cNvPr id="4" name="Picture 3" descr="AW-logo2-cmy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2" y="158737"/>
            <a:ext cx="5971567" cy="15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3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21 at 5.2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44724"/>
          </a:xfrm>
          <a:prstGeom prst="rect">
            <a:avLst/>
          </a:prstGeom>
        </p:spPr>
      </p:pic>
      <p:pic>
        <p:nvPicPr>
          <p:cNvPr id="3" name="Picture 2" descr="Screen Shot 2017-05-21 at 5.27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569"/>
            <a:ext cx="9144000" cy="19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21 at 5.2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49584"/>
          </a:xfrm>
          <a:prstGeom prst="rect">
            <a:avLst/>
          </a:prstGeom>
        </p:spPr>
      </p:pic>
      <p:pic>
        <p:nvPicPr>
          <p:cNvPr id="3" name="Picture 2" descr="Screen Shot 2017-05-21 at 5.2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5260"/>
            <a:ext cx="9144000" cy="24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 logo - symbol.pdf"/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26" y="-1"/>
            <a:ext cx="6608513" cy="6767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81834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Step Five:  When To File a Federal Lawsuit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4116"/>
            <a:ext cx="8042276" cy="467368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latin typeface="Georgia"/>
                <a:cs typeface="Georgia"/>
              </a:rPr>
              <a:t>Can file a </a:t>
            </a:r>
            <a:r>
              <a:rPr lang="en-US" b="1" dirty="0" smtClean="0">
                <a:latin typeface="Georgia"/>
                <a:cs typeface="Georgia"/>
              </a:rPr>
              <a:t>Petition to Stay </a:t>
            </a:r>
            <a:r>
              <a:rPr lang="en-US" dirty="0" smtClean="0">
                <a:latin typeface="Georgia"/>
                <a:cs typeface="Georgia"/>
              </a:rPr>
              <a:t>with IBLA </a:t>
            </a:r>
            <a:r>
              <a:rPr lang="en-US" dirty="0">
                <a:latin typeface="Georgia"/>
                <a:cs typeface="Georgia"/>
              </a:rPr>
              <a:t>to stop decision pending appeal; if denied, federal court </a:t>
            </a:r>
            <a:r>
              <a:rPr lang="en-US" dirty="0" smtClean="0">
                <a:latin typeface="Georgia"/>
                <a:cs typeface="Georgia"/>
              </a:rPr>
              <a:t>generally an immediate option</a:t>
            </a:r>
            <a:r>
              <a:rPr lang="en-US" dirty="0">
                <a:latin typeface="Georgia"/>
                <a:cs typeface="Georgia"/>
              </a:rPr>
              <a:t>.  43 C.F.R. § 4.21(a</a:t>
            </a:r>
            <a:r>
              <a:rPr lang="en-US" dirty="0" smtClean="0">
                <a:latin typeface="Georgia"/>
                <a:cs typeface="Georgia"/>
              </a:rPr>
              <a:t>)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E.g., IBLA granted stay of BENM ATV trail construction </a:t>
            </a:r>
          </a:p>
          <a:p>
            <a:r>
              <a:rPr lang="en-US" dirty="0" smtClean="0">
                <a:latin typeface="Georgia"/>
                <a:cs typeface="Georgia"/>
              </a:rPr>
              <a:t>Federal court generally an option to challenge final decisions via APA if party: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Exhausted administrative remedies &amp;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Has standing based on concrete injuries from decision</a:t>
            </a:r>
          </a:p>
          <a:p>
            <a:pPr lvl="0"/>
            <a:r>
              <a:rPr lang="en-US" dirty="0" smtClean="0">
                <a:latin typeface="Georgia"/>
                <a:cs typeface="Georgia"/>
              </a:rPr>
              <a:t>Keep in mind venue, timing, and potential remedies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E.g., preliminary injunctions can be tough to stop projects pending litigation and appeals</a:t>
            </a:r>
          </a:p>
          <a:p>
            <a:pPr lvl="0"/>
            <a:endParaRPr lang="en-US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5663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 logo - symbol.pdf"/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26" y="-1"/>
            <a:ext cx="6608513" cy="6767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81834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Conclusion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4116"/>
            <a:ext cx="8042276" cy="467368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/>
                <a:cs typeface="Georgia"/>
              </a:rPr>
              <a:t>Look closely at regulations and decision to ID what process is required to challenge decision</a:t>
            </a:r>
          </a:p>
          <a:p>
            <a:r>
              <a:rPr lang="en-US" b="1" dirty="0">
                <a:latin typeface="Georgia"/>
                <a:cs typeface="Georgia"/>
              </a:rPr>
              <a:t>A</a:t>
            </a:r>
            <a:r>
              <a:rPr lang="en-US" b="1" dirty="0" smtClean="0">
                <a:latin typeface="Georgia"/>
                <a:cs typeface="Georgia"/>
              </a:rPr>
              <a:t>ssess organizational resources 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Commenting, protesting, appealing, and suing can be time and resource intensive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Prioritize projects to challenge  – e.g., questions of first impression, egregious facts, bundles of similar decisions, or decisions with potential for on-the-ground impact</a:t>
            </a:r>
          </a:p>
          <a:p>
            <a:r>
              <a:rPr lang="en-US" b="1" dirty="0" smtClean="0">
                <a:latin typeface="Georgia"/>
                <a:cs typeface="Georgia"/>
              </a:rPr>
              <a:t>Engage attorneys or experts early to help assess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Don’t wait until a final decision is issued to get involved or assess and notify agency of problems</a:t>
            </a:r>
          </a:p>
        </p:txBody>
      </p:sp>
    </p:spTree>
    <p:extLst>
      <p:ext uri="{BB962C8B-B14F-4D97-AF65-F5344CB8AC3E}">
        <p14:creationId xmlns:p14="http://schemas.microsoft.com/office/powerpoint/2010/main" val="181581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 logo - symbol.pdf"/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26" y="-1"/>
            <a:ext cx="6608513" cy="6767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81834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Helpful Resources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4116"/>
            <a:ext cx="8042276" cy="46736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Wilderness Society BLM Citizen’s Guide (2003)</a:t>
            </a:r>
          </a:p>
          <a:p>
            <a:r>
              <a:rPr lang="en-US" dirty="0" smtClean="0">
                <a:latin typeface="Georgia"/>
                <a:cs typeface="Georgia"/>
              </a:rPr>
              <a:t>Congressional Research Service Report on BLM Appeals (2013)</a:t>
            </a:r>
          </a:p>
          <a:p>
            <a:r>
              <a:rPr lang="en-US" dirty="0" err="1" smtClean="0">
                <a:latin typeface="Georgia"/>
                <a:cs typeface="Georgia"/>
              </a:rPr>
              <a:t>GPO.gov</a:t>
            </a:r>
            <a:r>
              <a:rPr lang="en-US" dirty="0" smtClean="0">
                <a:latin typeface="Georgia"/>
                <a:cs typeface="Georgia"/>
              </a:rPr>
              <a:t> – Title 43 (Department of Interior), Subtitle A, Parts 1 &amp; 4; Subtitle B</a:t>
            </a:r>
          </a:p>
          <a:p>
            <a:r>
              <a:rPr lang="en-US" dirty="0" smtClean="0">
                <a:latin typeface="Georgia"/>
                <a:cs typeface="Georgia"/>
              </a:rPr>
              <a:t>BLM Land Use Planning Handbook</a:t>
            </a:r>
          </a:p>
          <a:p>
            <a:r>
              <a:rPr lang="en-US" dirty="0" smtClean="0">
                <a:latin typeface="Georgia"/>
                <a:cs typeface="Georgia"/>
              </a:rPr>
              <a:t>DOI OHA IBLA Decision Web Search and Manual</a:t>
            </a:r>
          </a:p>
          <a:p>
            <a:r>
              <a:rPr lang="en-US" i="1" dirty="0" smtClean="0">
                <a:latin typeface="Georgia"/>
                <a:cs typeface="Georgia"/>
              </a:rPr>
              <a:t>Advocates for the West </a:t>
            </a:r>
            <a:r>
              <a:rPr lang="en-US" dirty="0" smtClean="0">
                <a:latin typeface="Georgia"/>
                <a:cs typeface="Georgia"/>
              </a:rPr>
              <a:t>Advocacy Academy on How to Write Administrative Appeals: March 28</a:t>
            </a:r>
          </a:p>
        </p:txBody>
      </p:sp>
    </p:spTree>
    <p:extLst>
      <p:ext uri="{BB962C8B-B14F-4D97-AF65-F5344CB8AC3E}">
        <p14:creationId xmlns:p14="http://schemas.microsoft.com/office/powerpoint/2010/main" val="146739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 logo - symbol.pdf"/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26" y="-1"/>
            <a:ext cx="6608513" cy="6767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81834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Questions?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4116"/>
            <a:ext cx="8042276" cy="467368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Georgia"/>
                <a:cs typeface="Georgia"/>
              </a:rPr>
              <a:t>Lizzy Potter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epotter@advocateswest.org</a:t>
            </a:r>
          </a:p>
          <a:p>
            <a:r>
              <a:rPr lang="en-US" dirty="0" smtClean="0">
                <a:latin typeface="Georgia"/>
                <a:cs typeface="Georgia"/>
              </a:rPr>
              <a:t>Todd Tucci</a:t>
            </a:r>
          </a:p>
          <a:p>
            <a:pPr lvl="1"/>
            <a:r>
              <a:rPr lang="en-US" dirty="0" err="1" smtClean="0">
                <a:latin typeface="Georgia"/>
                <a:cs typeface="Georgia"/>
              </a:rPr>
              <a:t>ttucci@advocateswest.org</a:t>
            </a:r>
            <a:endParaRPr lang="en-US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3869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 logo - symbol.pdf"/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20" y="0"/>
            <a:ext cx="6331025" cy="64829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08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Georgia"/>
                <a:cs typeface="Georgia"/>
              </a:rPr>
              <a:t>Purpose:</a:t>
            </a:r>
            <a:br>
              <a:rPr lang="en-US" sz="2800" dirty="0" smtClean="0">
                <a:latin typeface="Georgia"/>
                <a:cs typeface="Georgia"/>
              </a:rPr>
            </a:br>
            <a:r>
              <a:rPr lang="en-US" sz="2800" dirty="0" smtClean="0">
                <a:latin typeface="Georgia"/>
                <a:cs typeface="Georgia"/>
              </a:rPr>
              <a:t>Overview of key strategies, regulations, and processes that apply to challenging BLM decisions </a:t>
            </a:r>
            <a:endParaRPr lang="en-US" sz="2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3291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W logo - symbol.pdf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18" y="0"/>
            <a:ext cx="6648205" cy="6807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84801"/>
          </a:xfrm>
        </p:spPr>
        <p:txBody>
          <a:bodyPr/>
          <a:lstStyle/>
          <a:p>
            <a:pPr algn="l"/>
            <a:r>
              <a:rPr lang="en-US" sz="2400" dirty="0" smtClean="0">
                <a:latin typeface="Georgia"/>
                <a:cs typeface="Georgia"/>
              </a:rPr>
              <a:t>Step One:  Deciding Whether to Challenge a Decision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2632"/>
            <a:ext cx="8042276" cy="481096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 2" pitchFamily="18" charset="2"/>
              <a:buAutoNum type="arabicPeriod"/>
            </a:pPr>
            <a:r>
              <a:rPr lang="en-US" b="1" dirty="0" smtClean="0">
                <a:latin typeface="Georgia"/>
                <a:cs typeface="Georgia"/>
              </a:rPr>
              <a:t>What type of decision is at issue?</a:t>
            </a:r>
          </a:p>
          <a:p>
            <a:pPr marL="793750" lvl="1" indent="-457200"/>
            <a:r>
              <a:rPr lang="en-US" dirty="0" smtClean="0">
                <a:latin typeface="Georgia"/>
                <a:cs typeface="Georgia"/>
              </a:rPr>
              <a:t>Land use plan, implementation decision, or both?</a:t>
            </a:r>
            <a:endParaRPr lang="en-US" dirty="0">
              <a:latin typeface="Georgia"/>
              <a:cs typeface="Georgia"/>
            </a:endParaRPr>
          </a:p>
          <a:p>
            <a:pPr marL="457200" indent="-457200">
              <a:buFont typeface="Wingdings 2" pitchFamily="18" charset="2"/>
              <a:buAutoNum type="arabicPeriod"/>
            </a:pPr>
            <a:r>
              <a:rPr lang="en-US" b="1" dirty="0" smtClean="0">
                <a:latin typeface="Georgia"/>
                <a:cs typeface="Georgia"/>
              </a:rPr>
              <a:t>How bad is the decision?</a:t>
            </a:r>
          </a:p>
          <a:p>
            <a:pPr marL="793750" lvl="1" indent="-457200"/>
            <a:r>
              <a:rPr lang="en-US" dirty="0">
                <a:latin typeface="Georgia"/>
                <a:cs typeface="Georgia"/>
              </a:rPr>
              <a:t>P</a:t>
            </a:r>
            <a:r>
              <a:rPr lang="en-US" dirty="0" smtClean="0">
                <a:latin typeface="Georgia"/>
                <a:cs typeface="Georgia"/>
              </a:rPr>
              <a:t>rocedural or legal flaws: e.g., 180° from draft w/ no analysis</a:t>
            </a:r>
          </a:p>
          <a:p>
            <a:pPr marL="793750" lvl="1" indent="-457200"/>
            <a:r>
              <a:rPr lang="en-US" dirty="0" smtClean="0">
                <a:latin typeface="Georgia"/>
                <a:cs typeface="Georgia"/>
              </a:rPr>
              <a:t>Compelling facts re: agency bad-faith or on-the-ground harm</a:t>
            </a:r>
          </a:p>
          <a:p>
            <a:pPr marL="793750" lvl="1" indent="-457200"/>
            <a:r>
              <a:rPr lang="en-US" dirty="0" smtClean="0">
                <a:latin typeface="Georgia"/>
                <a:cs typeface="Georgia"/>
              </a:rPr>
              <a:t>Small flaws can = big win (e.g., coal lease w/wrong signature)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Georgia"/>
                <a:cs typeface="Georgia"/>
              </a:rPr>
              <a:t>Did you </a:t>
            </a:r>
            <a:r>
              <a:rPr lang="en-US" b="1" dirty="0" smtClean="0">
                <a:latin typeface="Georgia"/>
                <a:cs typeface="Georgia"/>
              </a:rPr>
              <a:t>participate in planning process?</a:t>
            </a:r>
            <a:endParaRPr lang="en-US" b="1" dirty="0">
              <a:latin typeface="Georgia"/>
              <a:cs typeface="Georgia"/>
            </a:endParaRPr>
          </a:p>
          <a:p>
            <a:pPr lvl="1"/>
            <a:r>
              <a:rPr lang="en-US" dirty="0" smtClean="0">
                <a:latin typeface="Georgia"/>
                <a:cs typeface="Georgia"/>
              </a:rPr>
              <a:t>Generally must participate in comments </a:t>
            </a:r>
            <a:r>
              <a:rPr lang="en-US" dirty="0">
                <a:latin typeface="Georgia"/>
                <a:cs typeface="Georgia"/>
              </a:rPr>
              <a:t>or </a:t>
            </a:r>
            <a:r>
              <a:rPr lang="en-US" dirty="0" smtClean="0">
                <a:latin typeface="Georgia"/>
                <a:cs typeface="Georgia"/>
              </a:rPr>
              <a:t>hearing 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Must raise </a:t>
            </a:r>
            <a:r>
              <a:rPr lang="en-US" dirty="0">
                <a:latin typeface="Georgia"/>
                <a:cs typeface="Georgia"/>
              </a:rPr>
              <a:t>all issues </a:t>
            </a:r>
            <a:r>
              <a:rPr lang="en-US" dirty="0" smtClean="0">
                <a:latin typeface="Georgia"/>
                <a:cs typeface="Georgia"/>
              </a:rPr>
              <a:t>directly or through someone else</a:t>
            </a:r>
            <a:endParaRPr lang="en-US" b="1" dirty="0" smtClean="0">
              <a:latin typeface="Georgia"/>
              <a:cs typeface="Georgi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Georgia"/>
                <a:cs typeface="Georgia"/>
              </a:rPr>
              <a:t>Do you have standing?</a:t>
            </a:r>
          </a:p>
          <a:p>
            <a:pPr marL="793750" lvl="1" indent="-457200"/>
            <a:r>
              <a:rPr lang="en-US" dirty="0" smtClean="0">
                <a:latin typeface="Georgia"/>
                <a:cs typeface="Georgia"/>
              </a:rPr>
              <a:t>Sometimes, but not always, participation is enough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4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 logo - symbol.pdf"/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64" y="0"/>
            <a:ext cx="6648205" cy="6807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6284"/>
          </a:xfrm>
        </p:spPr>
        <p:txBody>
          <a:bodyPr/>
          <a:lstStyle/>
          <a:p>
            <a:pPr algn="l"/>
            <a:r>
              <a:rPr lang="en-US" sz="2400" dirty="0" smtClean="0">
                <a:latin typeface="Georgia"/>
                <a:cs typeface="Georgia"/>
              </a:rPr>
              <a:t>Step Two:  Determining How to Challenge a </a:t>
            </a:r>
            <a:r>
              <a:rPr lang="en-US" sz="2400" dirty="0">
                <a:latin typeface="Georgia"/>
                <a:cs typeface="Georgia"/>
              </a:rPr>
              <a:t>D</a:t>
            </a:r>
            <a:r>
              <a:rPr lang="en-US" sz="2400" dirty="0" smtClean="0">
                <a:latin typeface="Georgia"/>
                <a:cs typeface="Georgia"/>
              </a:rPr>
              <a:t>ecision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52759"/>
            <a:ext cx="8042276" cy="469084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Georgia"/>
                <a:cs typeface="Georgia"/>
              </a:rPr>
              <a:t>Challenges allow agency to take another look at a decision before it is final and subject to challenge in court</a:t>
            </a:r>
          </a:p>
          <a:p>
            <a:r>
              <a:rPr lang="en-US" sz="2200" dirty="0">
                <a:latin typeface="Georgia"/>
                <a:cs typeface="Georgia"/>
              </a:rPr>
              <a:t>R</a:t>
            </a:r>
            <a:r>
              <a:rPr lang="en-US" sz="2200" dirty="0" smtClean="0">
                <a:latin typeface="Georgia"/>
                <a:cs typeface="Georgia"/>
              </a:rPr>
              <a:t>eview regulations, which include court-like procedures </a:t>
            </a:r>
          </a:p>
          <a:p>
            <a:pPr lvl="1"/>
            <a:r>
              <a:rPr lang="en-US" sz="1900" dirty="0" smtClean="0">
                <a:latin typeface="Georgia"/>
                <a:cs typeface="Georgia"/>
              </a:rPr>
              <a:t>E.g., Fulfill signature and representation requirements when practicing before DOI/BLM.  </a:t>
            </a:r>
            <a:r>
              <a:rPr lang="en-US" sz="1900" dirty="0">
                <a:latin typeface="Georgia"/>
                <a:cs typeface="Georgia"/>
              </a:rPr>
              <a:t>43 C.F.R. § </a:t>
            </a:r>
            <a:r>
              <a:rPr lang="en-US" sz="1900" dirty="0" smtClean="0">
                <a:latin typeface="Georgia"/>
                <a:cs typeface="Georgia"/>
              </a:rPr>
              <a:t>1.5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latin typeface="Georgia"/>
                <a:cs typeface="Georgia"/>
              </a:rPr>
              <a:t>Attorney not mandatory; a full-time employee or officer can represent her corporation only.  43 C.F.R. § 1.3(b)(3</a:t>
            </a:r>
            <a:r>
              <a:rPr lang="en-US" dirty="0" smtClean="0">
                <a:latin typeface="Georgia"/>
                <a:cs typeface="Georgia"/>
              </a:rPr>
              <a:t>)</a:t>
            </a:r>
          </a:p>
          <a:p>
            <a:r>
              <a:rPr lang="en-US" sz="2200" dirty="0" smtClean="0">
                <a:latin typeface="Georgia"/>
                <a:cs typeface="Georgia"/>
              </a:rPr>
              <a:t>Where possible, consult with attorneys early and often where key decisions are forthcoming</a:t>
            </a:r>
            <a:r>
              <a:rPr lang="en-US" sz="2200" dirty="0" smtClean="0"/>
              <a:t> </a:t>
            </a:r>
            <a:endParaRPr lang="en-US" sz="2200" dirty="0" smtClean="0">
              <a:latin typeface="Georgia"/>
              <a:cs typeface="Georgia"/>
            </a:endParaRPr>
          </a:p>
          <a:p>
            <a:endParaRPr lang="en-US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n-US" b="1" dirty="0" smtClean="0">
              <a:latin typeface="Georgia"/>
              <a:cs typeface="Georgia"/>
            </a:endParaRPr>
          </a:p>
          <a:p>
            <a:pPr marL="962025" lvl="2" indent="-342900"/>
            <a:endParaRPr lang="en-US" dirty="0">
              <a:latin typeface="Georgia"/>
              <a:cs typeface="Georgia"/>
            </a:endParaRPr>
          </a:p>
          <a:p>
            <a:pPr marL="457200" indent="-457200">
              <a:buAutoNum type="arabicPeriod" startAt="2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8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 logo - symbol.pdf"/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64" y="0"/>
            <a:ext cx="6648205" cy="6807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6284"/>
          </a:xfrm>
        </p:spPr>
        <p:txBody>
          <a:bodyPr/>
          <a:lstStyle/>
          <a:p>
            <a:pPr algn="l"/>
            <a:r>
              <a:rPr lang="en-US" sz="2400" dirty="0" smtClean="0">
                <a:latin typeface="Georgia"/>
                <a:cs typeface="Georgia"/>
              </a:rPr>
              <a:t>Step Three:  Protesting a </a:t>
            </a:r>
            <a:r>
              <a:rPr lang="en-US" sz="2400" dirty="0">
                <a:latin typeface="Georgia"/>
                <a:cs typeface="Georgia"/>
              </a:rPr>
              <a:t>D</a:t>
            </a:r>
            <a:r>
              <a:rPr lang="en-US" sz="2400" dirty="0" smtClean="0">
                <a:latin typeface="Georgia"/>
                <a:cs typeface="Georgia"/>
              </a:rPr>
              <a:t>ecision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52759"/>
            <a:ext cx="8042276" cy="4690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 smtClean="0">
                <a:latin typeface="Georgia"/>
                <a:cs typeface="Georgia"/>
              </a:rPr>
              <a:t>Land Use Plans (e.g., RMPs or Monument Plans)</a:t>
            </a:r>
          </a:p>
          <a:p>
            <a:r>
              <a:rPr lang="en-US" sz="2000" dirty="0" smtClean="0">
                <a:latin typeface="Georgia"/>
                <a:cs typeface="Georgia"/>
              </a:rPr>
              <a:t>43 C.F.R. </a:t>
            </a:r>
            <a:r>
              <a:rPr lang="en-US" sz="2000" smtClean="0">
                <a:latin typeface="Georgia"/>
                <a:cs typeface="Georgia"/>
              </a:rPr>
              <a:t>§ </a:t>
            </a:r>
            <a:r>
              <a:rPr lang="en-US" sz="2000" smtClean="0">
                <a:latin typeface="Georgia"/>
                <a:cs typeface="Georgia"/>
              </a:rPr>
              <a:t>1610.6</a:t>
            </a:r>
            <a:r>
              <a:rPr lang="en-US" sz="2000" dirty="0" smtClean="0">
                <a:latin typeface="Georgia"/>
                <a:cs typeface="Georgia"/>
              </a:rPr>
              <a:t>-2: Protest procedures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Party must have participated in process and be </a:t>
            </a:r>
            <a:r>
              <a:rPr lang="en-US" sz="1800" dirty="0">
                <a:latin typeface="Georgia"/>
                <a:cs typeface="Georgia"/>
              </a:rPr>
              <a:t>adversely affected 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May raise only issues submitted for the record during planning process unless issue arose after close of comment period on draft plan</a:t>
            </a:r>
          </a:p>
          <a:p>
            <a:pPr lvl="1"/>
            <a:r>
              <a:rPr lang="en-US" sz="1800" dirty="0">
                <a:latin typeface="Georgia"/>
                <a:cs typeface="Georgia"/>
              </a:rPr>
              <a:t>30 day deadline to </a:t>
            </a:r>
            <a:r>
              <a:rPr lang="en-US" sz="1800" dirty="0" smtClean="0">
                <a:latin typeface="Georgia"/>
                <a:cs typeface="Georgia"/>
              </a:rPr>
              <a:t>file protest in </a:t>
            </a:r>
            <a:r>
              <a:rPr lang="en-US" sz="1800" dirty="0">
                <a:latin typeface="Georgia"/>
                <a:cs typeface="Georgia"/>
              </a:rPr>
              <a:t>writing to BLM Director </a:t>
            </a:r>
            <a:endParaRPr lang="en-US" sz="1800" dirty="0" smtClean="0">
              <a:latin typeface="Georgia"/>
              <a:cs typeface="Georgia"/>
            </a:endParaRP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Regulation specifies content requirements</a:t>
            </a:r>
          </a:p>
          <a:p>
            <a:r>
              <a:rPr lang="en-US" sz="2000" dirty="0" smtClean="0">
                <a:latin typeface="Georgia"/>
                <a:cs typeface="Georgia"/>
              </a:rPr>
              <a:t>Proposed final plan should explain specific procedures to protest</a:t>
            </a:r>
          </a:p>
          <a:p>
            <a:r>
              <a:rPr lang="en-US" sz="2000" dirty="0" smtClean="0">
                <a:latin typeface="Georgia"/>
                <a:cs typeface="Georgia"/>
              </a:rPr>
              <a:t>Director reviews in ~ 90 days, after which party may proceed to federal court </a:t>
            </a:r>
            <a:r>
              <a:rPr lang="en-US" sz="2000" b="1" dirty="0" smtClean="0">
                <a:latin typeface="Georgia"/>
                <a:cs typeface="Georgia"/>
              </a:rPr>
              <a:t>if ripe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 logo - symbol.pdf"/>
          <p:cNvPicPr>
            <a:picLocks noChangeAspect="1"/>
          </p:cNvPicPr>
          <p:nvPr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64" y="0"/>
            <a:ext cx="6648205" cy="6807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6284"/>
          </a:xfrm>
        </p:spPr>
        <p:txBody>
          <a:bodyPr/>
          <a:lstStyle/>
          <a:p>
            <a:pPr algn="l"/>
            <a:r>
              <a:rPr lang="en-US" sz="2400" dirty="0" smtClean="0">
                <a:latin typeface="Georgia"/>
                <a:cs typeface="Georgia"/>
              </a:rPr>
              <a:t>Step Three:  Protesting a </a:t>
            </a:r>
            <a:r>
              <a:rPr lang="en-US" sz="2400" dirty="0">
                <a:latin typeface="Georgia"/>
                <a:cs typeface="Georgia"/>
              </a:rPr>
              <a:t>D</a:t>
            </a:r>
            <a:r>
              <a:rPr lang="en-US" sz="2400" dirty="0" smtClean="0">
                <a:latin typeface="Georgia"/>
                <a:cs typeface="Georgia"/>
              </a:rPr>
              <a:t>ecision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52759"/>
            <a:ext cx="8042276" cy="4690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 smtClean="0">
                <a:latin typeface="Georgia"/>
                <a:cs typeface="Georgia"/>
              </a:rPr>
              <a:t>Implementation Level (e.g., oil &amp; gas or grazing)</a:t>
            </a:r>
          </a:p>
          <a:p>
            <a:r>
              <a:rPr lang="en-US" sz="2200" dirty="0" smtClean="0">
                <a:latin typeface="Georgia"/>
                <a:cs typeface="Georgia"/>
              </a:rPr>
              <a:t>Not all decisions require protest/request for review, so check regulations for specific decisions like grazing, oil and gas, minerals, etc. </a:t>
            </a:r>
          </a:p>
          <a:p>
            <a:r>
              <a:rPr lang="en-US" sz="2200" dirty="0" smtClean="0">
                <a:latin typeface="Georgia"/>
                <a:cs typeface="Georgia"/>
              </a:rPr>
              <a:t>Some short deadlines – e.g., protests of grazing decisions must be filed w/in 15 days.  43 C.F.R. § 4160.2</a:t>
            </a:r>
          </a:p>
          <a:p>
            <a:r>
              <a:rPr lang="en-US" sz="2200" dirty="0">
                <a:latin typeface="Georgia"/>
                <a:cs typeface="Georgia"/>
              </a:rPr>
              <a:t>R</a:t>
            </a:r>
            <a:r>
              <a:rPr lang="en-US" sz="2200" dirty="0" smtClean="0">
                <a:latin typeface="Georgia"/>
                <a:cs typeface="Georgia"/>
              </a:rPr>
              <a:t>eview typically by BLM state director or authorized officer</a:t>
            </a:r>
          </a:p>
          <a:p>
            <a:r>
              <a:rPr lang="en-US" sz="2200" dirty="0" smtClean="0">
                <a:latin typeface="Georgia"/>
                <a:cs typeface="Georgia"/>
              </a:rPr>
              <a:t>Protests may force an agency to change its mind – e.g., Canyon of the Ancients National Monument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0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 logo - symbol.pdf"/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26" y="-1"/>
            <a:ext cx="6608513" cy="6767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81834"/>
          </a:xfrm>
        </p:spPr>
        <p:txBody>
          <a:bodyPr/>
          <a:lstStyle/>
          <a:p>
            <a:pPr algn="l"/>
            <a:r>
              <a:rPr lang="en-US" sz="2400" dirty="0" smtClean="0">
                <a:latin typeface="Georgia"/>
                <a:cs typeface="Georgia"/>
              </a:rPr>
              <a:t>Step Four:  Filing an Administrative Appeal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4116"/>
            <a:ext cx="8042276" cy="46736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 smtClean="0">
                <a:latin typeface="Georgia"/>
                <a:cs typeface="Georgia"/>
              </a:rPr>
              <a:t>Typical </a:t>
            </a:r>
            <a:r>
              <a:rPr lang="en-US" u="sng" dirty="0" smtClean="0">
                <a:latin typeface="Georgia"/>
                <a:cs typeface="Georgia"/>
              </a:rPr>
              <a:t>court</a:t>
            </a:r>
            <a:r>
              <a:rPr lang="en-US" u="sng" dirty="0">
                <a:latin typeface="Georgia"/>
                <a:cs typeface="Georgia"/>
              </a:rPr>
              <a:t>-like procedures </a:t>
            </a:r>
            <a:r>
              <a:rPr lang="en-US" u="sng" dirty="0" smtClean="0">
                <a:latin typeface="Georgia"/>
                <a:cs typeface="Georgia"/>
              </a:rPr>
              <a:t>at IBLA/ALJ include: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b="1" dirty="0" smtClean="0">
                <a:latin typeface="Georgia"/>
                <a:cs typeface="Georgia"/>
              </a:rPr>
              <a:t>Notice of Appeal </a:t>
            </a:r>
            <a:r>
              <a:rPr lang="en-US" dirty="0" smtClean="0">
                <a:latin typeface="Georgia"/>
                <a:cs typeface="Georgia"/>
              </a:rPr>
              <a:t>w/ deciding BLM office, not board, 30 days after service or Fed. Reg. notice.  43 C.F.R. § 4.411</a:t>
            </a:r>
          </a:p>
          <a:p>
            <a:r>
              <a:rPr lang="en-US" dirty="0" smtClean="0">
                <a:latin typeface="Georgia"/>
                <a:cs typeface="Georgia"/>
              </a:rPr>
              <a:t>Raise or waive issues in </a:t>
            </a:r>
            <a:r>
              <a:rPr lang="en-US" b="1" dirty="0" smtClean="0">
                <a:latin typeface="Georgia"/>
                <a:cs typeface="Georgia"/>
              </a:rPr>
              <a:t>Statement of Reasons</a:t>
            </a:r>
            <a:r>
              <a:rPr lang="en-US" dirty="0" smtClean="0">
                <a:latin typeface="Georgia"/>
                <a:cs typeface="Georgia"/>
              </a:rPr>
              <a:t> w/in 30 days.  43 C.F.R. § 4.412</a:t>
            </a:r>
          </a:p>
          <a:p>
            <a:r>
              <a:rPr lang="en-US" b="1" dirty="0" smtClean="0">
                <a:latin typeface="Georgia"/>
                <a:cs typeface="Georgia"/>
              </a:rPr>
              <a:t>Service</a:t>
            </a:r>
            <a:r>
              <a:rPr lang="en-US" dirty="0" smtClean="0">
                <a:latin typeface="Georgia"/>
                <a:cs typeface="Georgia"/>
              </a:rPr>
              <a:t> on solicitor, all parties named in decision, opposing parties.  43 C.F.R. § 4.413</a:t>
            </a:r>
          </a:p>
          <a:p>
            <a:r>
              <a:rPr lang="en-US" dirty="0">
                <a:latin typeface="Georgia"/>
                <a:cs typeface="Georgia"/>
              </a:rPr>
              <a:t>Potential for </a:t>
            </a:r>
            <a:r>
              <a:rPr lang="en-US" b="1" dirty="0">
                <a:latin typeface="Georgia"/>
                <a:cs typeface="Georgia"/>
              </a:rPr>
              <a:t>hearing</a:t>
            </a:r>
            <a:r>
              <a:rPr lang="en-US" dirty="0">
                <a:latin typeface="Georgia"/>
                <a:cs typeface="Georgia"/>
              </a:rPr>
              <a:t> to present evidence and witnesses.  43 C.F.R. § 4.415</a:t>
            </a:r>
          </a:p>
          <a:p>
            <a:pPr lvl="0"/>
            <a:r>
              <a:rPr lang="en-US" dirty="0" smtClean="0">
                <a:latin typeface="Georgia"/>
                <a:cs typeface="Georgia"/>
              </a:rPr>
              <a:t>BLM</a:t>
            </a:r>
            <a:r>
              <a:rPr lang="en-US" dirty="0">
                <a:latin typeface="Georgia"/>
                <a:cs typeface="Georgia"/>
              </a:rPr>
              <a:t>/DOI governing </a:t>
            </a:r>
            <a:r>
              <a:rPr lang="en-US" dirty="0" smtClean="0">
                <a:latin typeface="Georgia"/>
                <a:cs typeface="Georgia"/>
              </a:rPr>
              <a:t>regulations, including </a:t>
            </a:r>
            <a:r>
              <a:rPr lang="en-US" dirty="0">
                <a:latin typeface="Georgia"/>
                <a:cs typeface="Georgia"/>
              </a:rPr>
              <a:t>43 C.F.R. Part </a:t>
            </a:r>
            <a:r>
              <a:rPr lang="en-US" dirty="0" smtClean="0">
                <a:latin typeface="Georgia"/>
                <a:cs typeface="Georgia"/>
              </a:rPr>
              <a:t>1; Part 4</a:t>
            </a:r>
            <a:r>
              <a:rPr lang="en-US" dirty="0">
                <a:latin typeface="Georgia"/>
                <a:cs typeface="Georgia"/>
              </a:rPr>
              <a:t>, Subparts A, B, E, </a:t>
            </a:r>
            <a:r>
              <a:rPr lang="en-US" dirty="0" smtClean="0">
                <a:latin typeface="Georgia"/>
                <a:cs typeface="Georgia"/>
              </a:rPr>
              <a:t>are complex</a:t>
            </a:r>
            <a:endParaRPr lang="en-US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0861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 logo - symbol.pdf"/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26" y="-1"/>
            <a:ext cx="6608513" cy="6767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81834"/>
          </a:xfrm>
        </p:spPr>
        <p:txBody>
          <a:bodyPr/>
          <a:lstStyle/>
          <a:p>
            <a:pPr algn="l"/>
            <a:r>
              <a:rPr lang="en-US" sz="2400" dirty="0" smtClean="0">
                <a:latin typeface="Georgia"/>
                <a:cs typeface="Georgia"/>
              </a:rPr>
              <a:t>Step Four:  Filing an Administrative Appeal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4116"/>
            <a:ext cx="8042276" cy="467368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u="sng" dirty="0">
                <a:latin typeface="Georgia"/>
                <a:cs typeface="Georgia"/>
              </a:rPr>
              <a:t>P</a:t>
            </a:r>
            <a:r>
              <a:rPr lang="en-US" u="sng" dirty="0" smtClean="0">
                <a:latin typeface="Georgia"/>
                <a:cs typeface="Georgia"/>
              </a:rPr>
              <a:t>lenty of exceptions and unique processes</a:t>
            </a:r>
          </a:p>
          <a:p>
            <a:pPr lvl="0"/>
            <a:r>
              <a:rPr lang="en-US" dirty="0" smtClean="0">
                <a:latin typeface="Georgia"/>
                <a:cs typeface="Georgia"/>
              </a:rPr>
              <a:t>About a dozen different types of decisions have different processes to follow, such as: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43 C.F.R. § 4.470-480, 4160.3: grazing decisions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43 C.F.R. § 4.50-2 or 3120.1-3: oil and gas lease sales 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43 C.F.R. § 3165: other oil and gas decisions (e.g., APD)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43 C.F.R. § 3809.800 et seq.: hard rock mining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latin typeface="Georgia"/>
                <a:cs typeface="Georgia"/>
              </a:rPr>
              <a:t>Sometimes ALJ appeal required first (e.g., grazing</a:t>
            </a:r>
            <a:r>
              <a:rPr lang="en-US" dirty="0" smtClean="0">
                <a:latin typeface="Georgia"/>
                <a:cs typeface="Georgia"/>
              </a:rPr>
              <a:t>)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b="1" dirty="0" smtClean="0">
                <a:latin typeface="Georgia"/>
                <a:cs typeface="Georgia"/>
              </a:rPr>
              <a:t>Always double-check regulations to ID procedures and do not rely solely on secondary sources or websites, which may be outdated</a:t>
            </a:r>
          </a:p>
          <a:p>
            <a:endParaRPr lang="en-US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2054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21 at 5.2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0753"/>
            <a:ext cx="9144000" cy="1909290"/>
          </a:xfrm>
          <a:prstGeom prst="rect">
            <a:avLst/>
          </a:prstGeom>
        </p:spPr>
      </p:pic>
      <p:pic>
        <p:nvPicPr>
          <p:cNvPr id="3" name="Picture 2" descr="Screen Shot 2017-05-21 at 5.27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486"/>
            <a:ext cx="9144000" cy="1815210"/>
          </a:xfrm>
          <a:prstGeom prst="rect">
            <a:avLst/>
          </a:prstGeom>
        </p:spPr>
      </p:pic>
      <p:pic>
        <p:nvPicPr>
          <p:cNvPr id="4" name="Picture 3" descr="Screen Shot 2017-05-21 at 5.26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2122</TotalTime>
  <Words>946</Words>
  <Application>Microsoft Macintosh PowerPoint</Application>
  <PresentationFormat>On-screen Show (4:3)</PresentationFormat>
  <Paragraphs>86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How to Challenge a BLM Decision</vt:lpstr>
      <vt:lpstr>Purpose: Overview of key strategies, regulations, and processes that apply to challenging BLM decisions </vt:lpstr>
      <vt:lpstr>Step One:  Deciding Whether to Challenge a Decision</vt:lpstr>
      <vt:lpstr>Step Two:  Determining How to Challenge a Decision </vt:lpstr>
      <vt:lpstr>Step Three:  Protesting a Decision </vt:lpstr>
      <vt:lpstr>Step Three:  Protesting a Decision </vt:lpstr>
      <vt:lpstr>Step Four:  Filing an Administrative Appeal</vt:lpstr>
      <vt:lpstr>Step Four:  Filing an Administrative Appeal</vt:lpstr>
      <vt:lpstr>PowerPoint Presentation</vt:lpstr>
      <vt:lpstr>PowerPoint Presentation</vt:lpstr>
      <vt:lpstr>PowerPoint Presentation</vt:lpstr>
      <vt:lpstr>Step Five:  When To File a Federal Lawsuit</vt:lpstr>
      <vt:lpstr>Conclusion</vt:lpstr>
      <vt:lpstr>Helpful Resources</vt:lpstr>
      <vt:lpstr>Questions?</vt:lpstr>
    </vt:vector>
  </TitlesOfParts>
  <Company>Advocates For The West,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Tucci</dc:creator>
  <cp:lastModifiedBy>Liv Brumfield</cp:lastModifiedBy>
  <cp:revision>103</cp:revision>
  <dcterms:created xsi:type="dcterms:W3CDTF">2017-05-22T00:32:28Z</dcterms:created>
  <dcterms:modified xsi:type="dcterms:W3CDTF">2018-03-01T01:02:25Z</dcterms:modified>
</cp:coreProperties>
</file>