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13"/>
  </p:notesMasterIdLst>
  <p:sldIdLst>
    <p:sldId id="266" r:id="rId2"/>
    <p:sldId id="292" r:id="rId3"/>
    <p:sldId id="297" r:id="rId4"/>
    <p:sldId id="296" r:id="rId5"/>
    <p:sldId id="298" r:id="rId6"/>
    <p:sldId id="299" r:id="rId7"/>
    <p:sldId id="279" r:id="rId8"/>
    <p:sldId id="300" r:id="rId9"/>
    <p:sldId id="269" r:id="rId10"/>
    <p:sldId id="301" r:id="rId11"/>
    <p:sldId id="277" r:id="rId12"/>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08" autoAdjust="0"/>
    <p:restoredTop sz="77537" autoAdjust="0"/>
  </p:normalViewPr>
  <p:slideViewPr>
    <p:cSldViewPr snapToGrid="0" snapToObjects="1">
      <p:cViewPr varScale="1">
        <p:scale>
          <a:sx n="70" d="100"/>
          <a:sy n="70" d="100"/>
        </p:scale>
        <p:origin x="1176" y="6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microsoft.com/office/2016/11/relationships/changesInfo" Target="changesInfos/changesInfo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arah Stellberg" userId="a1bc28e154891c7b" providerId="LiveId" clId="{4C2BCC67-ED39-4577-9DFA-355CBC188333}"/>
    <pc:docChg chg="modSld">
      <pc:chgData name="Sarah Stellberg" userId="a1bc28e154891c7b" providerId="LiveId" clId="{4C2BCC67-ED39-4577-9DFA-355CBC188333}" dt="2019-03-27T21:22:37.164" v="2" actId="20577"/>
      <pc:docMkLst>
        <pc:docMk/>
      </pc:docMkLst>
      <pc:sldChg chg="modNotesTx">
        <pc:chgData name="Sarah Stellberg" userId="a1bc28e154891c7b" providerId="LiveId" clId="{4C2BCC67-ED39-4577-9DFA-355CBC188333}" dt="2019-03-27T21:22:29.257" v="0" actId="20577"/>
        <pc:sldMkLst>
          <pc:docMk/>
          <pc:sldMk cId="3077666580" sldId="292"/>
        </pc:sldMkLst>
      </pc:sldChg>
      <pc:sldChg chg="modNotesTx">
        <pc:chgData name="Sarah Stellberg" userId="a1bc28e154891c7b" providerId="LiveId" clId="{4C2BCC67-ED39-4577-9DFA-355CBC188333}" dt="2019-03-27T21:22:31.838" v="1" actId="20577"/>
        <pc:sldMkLst>
          <pc:docMk/>
          <pc:sldMk cId="3861534815" sldId="297"/>
        </pc:sldMkLst>
      </pc:sldChg>
      <pc:sldChg chg="modNotesTx">
        <pc:chgData name="Sarah Stellberg" userId="a1bc28e154891c7b" providerId="LiveId" clId="{4C2BCC67-ED39-4577-9DFA-355CBC188333}" dt="2019-03-27T21:22:37.164" v="2" actId="20577"/>
        <pc:sldMkLst>
          <pc:docMk/>
          <pc:sldMk cId="3451529522" sldId="299"/>
        </pc:sldMkLst>
      </pc:sldChg>
    </pc:docChg>
  </pc:docChgLst>
  <pc:docChgLst>
    <pc:chgData name="Sarah Stellberg" userId="a1bc28e154891c7b" providerId="LiveId" clId="{BD834FAA-E917-4684-8666-C57D64C3A7F6}"/>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4FFEF74-03A4-FA4D-94EC-6B89E0CA001C}" type="datetimeFigureOut">
              <a:rPr lang="en-US" smtClean="0"/>
              <a:t>3/27/2019</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42C1264-978F-FF47-8EF3-2F6626C4A5ED}" type="slidenum">
              <a:rPr lang="en-US" smtClean="0"/>
              <a:t>‹#›</a:t>
            </a:fld>
            <a:endParaRPr lang="en-US" dirty="0"/>
          </a:p>
        </p:txBody>
      </p:sp>
    </p:spTree>
    <p:extLst>
      <p:ext uri="{BB962C8B-B14F-4D97-AF65-F5344CB8AC3E}">
        <p14:creationId xmlns:p14="http://schemas.microsoft.com/office/powerpoint/2010/main" val="2272737912"/>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42C1264-978F-FF47-8EF3-2F6626C4A5ED}" type="slidenum">
              <a:rPr lang="en-US" smtClean="0"/>
              <a:t>1</a:t>
            </a:fld>
            <a:endParaRPr lang="en-US" dirty="0"/>
          </a:p>
        </p:txBody>
      </p:sp>
    </p:spTree>
    <p:extLst>
      <p:ext uri="{BB962C8B-B14F-4D97-AF65-F5344CB8AC3E}">
        <p14:creationId xmlns:p14="http://schemas.microsoft.com/office/powerpoint/2010/main" val="128157877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42C1264-978F-FF47-8EF3-2F6626C4A5ED}" type="slidenum">
              <a:rPr lang="en-US" smtClean="0"/>
              <a:t>10</a:t>
            </a:fld>
            <a:endParaRPr lang="en-US" dirty="0"/>
          </a:p>
        </p:txBody>
      </p:sp>
    </p:spTree>
    <p:extLst>
      <p:ext uri="{BB962C8B-B14F-4D97-AF65-F5344CB8AC3E}">
        <p14:creationId xmlns:p14="http://schemas.microsoft.com/office/powerpoint/2010/main" val="270209877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42C1264-978F-FF47-8EF3-2F6626C4A5ED}" type="slidenum">
              <a:rPr lang="en-US" smtClean="0"/>
              <a:t>2</a:t>
            </a:fld>
            <a:endParaRPr lang="en-US" dirty="0"/>
          </a:p>
        </p:txBody>
      </p:sp>
    </p:spTree>
    <p:extLst>
      <p:ext uri="{BB962C8B-B14F-4D97-AF65-F5344CB8AC3E}">
        <p14:creationId xmlns:p14="http://schemas.microsoft.com/office/powerpoint/2010/main" val="166668698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42C1264-978F-FF47-8EF3-2F6626C4A5ED}" type="slidenum">
              <a:rPr lang="en-US" smtClean="0"/>
              <a:t>3</a:t>
            </a:fld>
            <a:endParaRPr lang="en-US" dirty="0"/>
          </a:p>
        </p:txBody>
      </p:sp>
    </p:spTree>
    <p:extLst>
      <p:ext uri="{BB962C8B-B14F-4D97-AF65-F5344CB8AC3E}">
        <p14:creationId xmlns:p14="http://schemas.microsoft.com/office/powerpoint/2010/main" val="282557606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42C1264-978F-FF47-8EF3-2F6626C4A5ED}" type="slidenum">
              <a:rPr lang="en-US" smtClean="0"/>
              <a:t>4</a:t>
            </a:fld>
            <a:endParaRPr lang="en-US" dirty="0"/>
          </a:p>
        </p:txBody>
      </p:sp>
    </p:spTree>
    <p:extLst>
      <p:ext uri="{BB962C8B-B14F-4D97-AF65-F5344CB8AC3E}">
        <p14:creationId xmlns:p14="http://schemas.microsoft.com/office/powerpoint/2010/main" val="54968345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400" dirty="0">
                <a:latin typeface="Georgia"/>
                <a:cs typeface="Georgia"/>
              </a:rPr>
              <a:t>. </a:t>
            </a:r>
          </a:p>
          <a:p>
            <a:endParaRPr lang="en-US" dirty="0"/>
          </a:p>
        </p:txBody>
      </p:sp>
      <p:sp>
        <p:nvSpPr>
          <p:cNvPr id="4" name="Slide Number Placeholder 3"/>
          <p:cNvSpPr>
            <a:spLocks noGrp="1"/>
          </p:cNvSpPr>
          <p:nvPr>
            <p:ph type="sldNum" sz="quarter" idx="10"/>
          </p:nvPr>
        </p:nvSpPr>
        <p:spPr/>
        <p:txBody>
          <a:bodyPr/>
          <a:lstStyle/>
          <a:p>
            <a:fld id="{742C1264-978F-FF47-8EF3-2F6626C4A5ED}" type="slidenum">
              <a:rPr lang="en-US" smtClean="0"/>
              <a:t>5</a:t>
            </a:fld>
            <a:endParaRPr lang="en-US" dirty="0"/>
          </a:p>
        </p:txBody>
      </p:sp>
    </p:spTree>
    <p:extLst>
      <p:ext uri="{BB962C8B-B14F-4D97-AF65-F5344CB8AC3E}">
        <p14:creationId xmlns:p14="http://schemas.microsoft.com/office/powerpoint/2010/main" val="220677933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42C1264-978F-FF47-8EF3-2F6626C4A5ED}" type="slidenum">
              <a:rPr lang="en-US" smtClean="0"/>
              <a:t>6</a:t>
            </a:fld>
            <a:endParaRPr lang="en-US" dirty="0"/>
          </a:p>
        </p:txBody>
      </p:sp>
    </p:spTree>
    <p:extLst>
      <p:ext uri="{BB962C8B-B14F-4D97-AF65-F5344CB8AC3E}">
        <p14:creationId xmlns:p14="http://schemas.microsoft.com/office/powerpoint/2010/main" val="279077831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dirty="0">
              <a:latin typeface="Georgia"/>
              <a:cs typeface="Georgia"/>
            </a:endParaRPr>
          </a:p>
        </p:txBody>
      </p:sp>
      <p:sp>
        <p:nvSpPr>
          <p:cNvPr id="4" name="Slide Number Placeholder 3"/>
          <p:cNvSpPr>
            <a:spLocks noGrp="1"/>
          </p:cNvSpPr>
          <p:nvPr>
            <p:ph type="sldNum" sz="quarter" idx="10"/>
          </p:nvPr>
        </p:nvSpPr>
        <p:spPr/>
        <p:txBody>
          <a:bodyPr/>
          <a:lstStyle/>
          <a:p>
            <a:fld id="{742C1264-978F-FF47-8EF3-2F6626C4A5ED}" type="slidenum">
              <a:rPr lang="en-US" smtClean="0"/>
              <a:t>7</a:t>
            </a:fld>
            <a:endParaRPr lang="en-US" dirty="0"/>
          </a:p>
        </p:txBody>
      </p:sp>
    </p:spTree>
    <p:extLst>
      <p:ext uri="{BB962C8B-B14F-4D97-AF65-F5344CB8AC3E}">
        <p14:creationId xmlns:p14="http://schemas.microsoft.com/office/powerpoint/2010/main" val="330040515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10"/>
          </p:nvPr>
        </p:nvSpPr>
        <p:spPr/>
        <p:txBody>
          <a:bodyPr/>
          <a:lstStyle/>
          <a:p>
            <a:fld id="{742C1264-978F-FF47-8EF3-2F6626C4A5ED}" type="slidenum">
              <a:rPr lang="en-US" smtClean="0"/>
              <a:t>8</a:t>
            </a:fld>
            <a:endParaRPr lang="en-US" dirty="0"/>
          </a:p>
        </p:txBody>
      </p:sp>
    </p:spTree>
    <p:extLst>
      <p:ext uri="{BB962C8B-B14F-4D97-AF65-F5344CB8AC3E}">
        <p14:creationId xmlns:p14="http://schemas.microsoft.com/office/powerpoint/2010/main" val="56075076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42C1264-978F-FF47-8EF3-2F6626C4A5ED}" type="slidenum">
              <a:rPr lang="en-US" smtClean="0"/>
              <a:t>9</a:t>
            </a:fld>
            <a:endParaRPr lang="en-US" dirty="0"/>
          </a:p>
        </p:txBody>
      </p:sp>
    </p:spTree>
    <p:extLst>
      <p:ext uri="{BB962C8B-B14F-4D97-AF65-F5344CB8AC3E}">
        <p14:creationId xmlns:p14="http://schemas.microsoft.com/office/powerpoint/2010/main" val="198315818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1328166" y="1295400"/>
            <a:ext cx="6487668" cy="3152887"/>
          </a:xfrm>
          <a:prstGeom prst="rect">
            <a:avLst/>
          </a:prstGeom>
          <a:ln w="3175">
            <a:solidFill>
              <a:schemeClr val="bg1"/>
            </a:solidFill>
          </a:ln>
          <a:effectLst>
            <a:outerShdw blurRad="63500" sx="100500" sy="100500" algn="ctr" rotWithShape="0">
              <a:prstClr val="black">
                <a:alpha val="50000"/>
              </a:prstClr>
            </a:outerShdw>
          </a:effectLst>
        </p:spPr>
        <p:txBody>
          <a:bodyPr vert="horz" lIns="91440" tIns="45720" rIns="91440" bIns="45720" rtlCol="0">
            <a:normAutofit/>
          </a:bodyPr>
          <a:lstStyle/>
          <a:p>
            <a:pPr marL="0" indent="0" algn="l" defTabSz="914400" rtl="0" eaLnBrk="1" latinLnBrk="0" hangingPunct="1">
              <a:spcBef>
                <a:spcPts val="2000"/>
              </a:spcBef>
              <a:buClr>
                <a:schemeClr val="accent1">
                  <a:lumMod val="60000"/>
                  <a:lumOff val="40000"/>
                </a:schemeClr>
              </a:buClr>
              <a:buSzPct val="110000"/>
              <a:buFont typeface="Wingdings 2" pitchFamily="18" charset="2"/>
              <a:buNone/>
            </a:pPr>
            <a:endParaRPr sz="3200" kern="1200" dirty="0">
              <a:solidFill>
                <a:schemeClr val="tx1">
                  <a:lumMod val="65000"/>
                  <a:lumOff val="35000"/>
                </a:schemeClr>
              </a:solidFill>
              <a:latin typeface="+mn-lt"/>
              <a:ea typeface="+mn-ea"/>
              <a:cs typeface="+mn-cs"/>
            </a:endParaRPr>
          </a:p>
        </p:txBody>
      </p:sp>
      <p:sp>
        <p:nvSpPr>
          <p:cNvPr id="2" name="Title 1"/>
          <p:cNvSpPr>
            <a:spLocks noGrp="1"/>
          </p:cNvSpPr>
          <p:nvPr>
            <p:ph type="ctrTitle"/>
          </p:nvPr>
        </p:nvSpPr>
        <p:spPr>
          <a:xfrm>
            <a:off x="1322921" y="1523999"/>
            <a:ext cx="6498158" cy="1724867"/>
          </a:xfrm>
        </p:spPr>
        <p:txBody>
          <a:bodyPr vert="horz" lIns="91440" tIns="45720" rIns="91440" bIns="45720" rtlCol="0" anchor="b" anchorCtr="0">
            <a:noAutofit/>
          </a:bodyPr>
          <a:lstStyle>
            <a:lvl1pPr marL="0" indent="0" algn="ctr" defTabSz="914400" rtl="0" eaLnBrk="1" latinLnBrk="0" hangingPunct="1">
              <a:spcBef>
                <a:spcPct val="0"/>
              </a:spcBef>
              <a:buClr>
                <a:schemeClr val="accent1">
                  <a:lumMod val="60000"/>
                  <a:lumOff val="40000"/>
                </a:schemeClr>
              </a:buClr>
              <a:buSzPct val="110000"/>
              <a:buFont typeface="Wingdings 2" pitchFamily="18" charset="2"/>
              <a:buNone/>
              <a:defRPr sz="4600" kern="1200">
                <a:solidFill>
                  <a:schemeClr val="accent1"/>
                </a:solidFill>
                <a:latin typeface="+mj-lt"/>
                <a:ea typeface="+mj-ea"/>
                <a:cs typeface="+mj-cs"/>
              </a:defRPr>
            </a:lvl1pPr>
          </a:lstStyle>
          <a:p>
            <a:r>
              <a:rPr lang="en-US"/>
              <a:t>Click to edit Master title style</a:t>
            </a:r>
            <a:endParaRPr/>
          </a:p>
        </p:txBody>
      </p:sp>
      <p:sp>
        <p:nvSpPr>
          <p:cNvPr id="3" name="Subtitle 2"/>
          <p:cNvSpPr>
            <a:spLocks noGrp="1"/>
          </p:cNvSpPr>
          <p:nvPr>
            <p:ph type="subTitle" idx="1"/>
          </p:nvPr>
        </p:nvSpPr>
        <p:spPr>
          <a:xfrm>
            <a:off x="1322921" y="3299012"/>
            <a:ext cx="6498159" cy="916641"/>
          </a:xfrm>
        </p:spPr>
        <p:txBody>
          <a:bodyPr vert="horz" lIns="91440" tIns="45720" rIns="91440" bIns="45720" rtlCol="0">
            <a:normAutofit/>
          </a:bodyPr>
          <a:lstStyle>
            <a:lvl1pPr marL="0" indent="0" algn="ctr" defTabSz="914400" rtl="0" eaLnBrk="1" latinLnBrk="0" hangingPunct="1">
              <a:spcBef>
                <a:spcPts val="300"/>
              </a:spcBef>
              <a:buClr>
                <a:schemeClr val="accent1">
                  <a:lumMod val="60000"/>
                  <a:lumOff val="40000"/>
                </a:schemeClr>
              </a:buClr>
              <a:buSzPct val="110000"/>
              <a:buFont typeface="Wingdings 2" pitchFamily="18" charset="2"/>
              <a:buNone/>
              <a:defRPr sz="1800" kern="1200">
                <a:solidFill>
                  <a:schemeClr val="tx1">
                    <a:tint val="75000"/>
                  </a:schemeClr>
                </a:solidFill>
                <a:latin typeface="+mn-lt"/>
                <a:ea typeface="+mn-ea"/>
                <a:cs typeface="+mn-c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dirty="0"/>
          </a:p>
        </p:txBody>
      </p:sp>
      <p:sp>
        <p:nvSpPr>
          <p:cNvPr id="4" name="Date Placeholder 3"/>
          <p:cNvSpPr>
            <a:spLocks noGrp="1"/>
          </p:cNvSpPr>
          <p:nvPr>
            <p:ph type="dt" sz="half" idx="10"/>
          </p:nvPr>
        </p:nvSpPr>
        <p:spPr/>
        <p:txBody>
          <a:bodyPr/>
          <a:lstStyle/>
          <a:p>
            <a:fld id="{616FA859-EFF6-0D4B-9A21-537B7AE180B6}" type="datetimeFigureOut">
              <a:rPr lang="en-US" smtClean="0"/>
              <a:t>3/27/2019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4543C10-6D2F-6645-B9FD-D50094B88AB5}" type="slidenum">
              <a:rPr lang="en-US" smtClean="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3398" y="611872"/>
            <a:ext cx="4079545" cy="1162050"/>
          </a:xfrm>
        </p:spPr>
        <p:txBody>
          <a:bodyPr anchor="b"/>
          <a:lstStyle>
            <a:lvl1pPr algn="ctr">
              <a:defRPr sz="3600" b="0"/>
            </a:lvl1pPr>
          </a:lstStyle>
          <a:p>
            <a:r>
              <a:rPr lang="en-US"/>
              <a:t>Click to edit Master title style</a:t>
            </a:r>
            <a:endParaRPr/>
          </a:p>
        </p:txBody>
      </p:sp>
      <p:sp>
        <p:nvSpPr>
          <p:cNvPr id="4" name="Text Placeholder 3"/>
          <p:cNvSpPr>
            <a:spLocks noGrp="1"/>
          </p:cNvSpPr>
          <p:nvPr>
            <p:ph type="body" sz="half" idx="2"/>
          </p:nvPr>
        </p:nvSpPr>
        <p:spPr>
          <a:xfrm>
            <a:off x="533398" y="1787856"/>
            <a:ext cx="4079545" cy="3720152"/>
          </a:xfrm>
        </p:spPr>
        <p:txBody>
          <a:bodyPr>
            <a:normAutofit/>
          </a:bodyPr>
          <a:lstStyle>
            <a:lvl1pPr marL="0" indent="0" algn="ctr">
              <a:spcBef>
                <a:spcPts val="60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616FA859-EFF6-0D4B-9A21-537B7AE180B6}" type="datetimeFigureOut">
              <a:rPr lang="en-US" smtClean="0"/>
              <a:t>3/27/2019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4543C10-6D2F-6645-B9FD-D50094B88AB5}" type="slidenum">
              <a:rPr lang="en-US" smtClean="0"/>
              <a:t>‹#›</a:t>
            </a:fld>
            <a:endParaRPr lang="en-US" dirty="0"/>
          </a:p>
        </p:txBody>
      </p:sp>
      <p:sp>
        <p:nvSpPr>
          <p:cNvPr id="8" name="Picture Placeholder 2"/>
          <p:cNvSpPr>
            <a:spLocks noGrp="1"/>
          </p:cNvSpPr>
          <p:nvPr>
            <p:ph type="pic" idx="1"/>
          </p:nvPr>
        </p:nvSpPr>
        <p:spPr>
          <a:xfrm>
            <a:off x="5090617" y="359392"/>
            <a:ext cx="3657600" cy="5318077"/>
          </a:xfrm>
          <a:ln w="3175">
            <a:solidFill>
              <a:schemeClr val="bg1"/>
            </a:solidFill>
          </a:ln>
          <a:effectLst>
            <a:outerShdw blurRad="63500" sx="100500" sy="100500" algn="ctr" rotWithShape="0">
              <a:prstClr val="black">
                <a:alpha val="50000"/>
              </a:prstClr>
            </a:outerShdw>
          </a:effectLst>
        </p:spPr>
        <p:txBody>
          <a:bodyPr vert="horz" lIns="91440" tIns="45720" rIns="91440" bIns="45720" rtlCol="0">
            <a:normAutofit/>
          </a:bodyPr>
          <a:lstStyle>
            <a:lvl1pPr marL="0" indent="0" algn="l" defTabSz="914400" rtl="0" eaLnBrk="1" latinLnBrk="0" hangingPunct="1">
              <a:spcBef>
                <a:spcPts val="2000"/>
              </a:spcBef>
              <a:buClr>
                <a:schemeClr val="accent1">
                  <a:lumMod val="60000"/>
                  <a:lumOff val="40000"/>
                </a:schemeClr>
              </a:buClr>
              <a:buSzPct val="110000"/>
              <a:buFont typeface="Wingdings 2" pitchFamily="18" charset="2"/>
              <a:buNone/>
              <a:defRPr sz="3200" kern="1200">
                <a:solidFill>
                  <a:schemeClr val="tx1">
                    <a:lumMod val="65000"/>
                    <a:lumOff val="35000"/>
                  </a:schemeClr>
                </a:solidFill>
                <a:latin typeface="+mn-lt"/>
                <a:ea typeface="+mn-ea"/>
                <a:cs typeface="+mn-cs"/>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Drag picture to placeholder or click icon to add</a:t>
            </a:r>
            <a:endParaRPr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Vertical Text Placeholder 2"/>
          <p:cNvSpPr>
            <a:spLocks noGrp="1"/>
          </p:cNvSpPr>
          <p:nvPr>
            <p:ph type="body" orient="vert" idx="1"/>
          </p:nvPr>
        </p:nvSpPr>
        <p:spPr/>
        <p:txBody>
          <a:bodyPr vert="eaVert"/>
          <a:lstStyle>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dirty="0"/>
          </a:p>
        </p:txBody>
      </p:sp>
      <p:sp>
        <p:nvSpPr>
          <p:cNvPr id="4" name="Date Placeholder 3"/>
          <p:cNvSpPr>
            <a:spLocks noGrp="1"/>
          </p:cNvSpPr>
          <p:nvPr>
            <p:ph type="dt" sz="half" idx="10"/>
          </p:nvPr>
        </p:nvSpPr>
        <p:spPr/>
        <p:txBody>
          <a:bodyPr/>
          <a:lstStyle/>
          <a:p>
            <a:fld id="{616FA859-EFF6-0D4B-9A21-537B7AE180B6}" type="datetimeFigureOut">
              <a:rPr lang="en-US" smtClean="0"/>
              <a:t>3/27/2019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4543C10-6D2F-6645-B9FD-D50094B88AB5}" type="slidenum">
              <a:rPr lang="en-US" smtClean="0"/>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369792" y="368301"/>
            <a:ext cx="1524000" cy="5575300"/>
          </a:xfrm>
        </p:spPr>
        <p:txBody>
          <a:bodyPr vert="eaVert"/>
          <a:lstStyle/>
          <a:p>
            <a:r>
              <a:rPr lang="en-US"/>
              <a:t>Click to edit Master title style</a:t>
            </a:r>
            <a:endParaRPr/>
          </a:p>
        </p:txBody>
      </p:sp>
      <p:sp>
        <p:nvSpPr>
          <p:cNvPr id="3" name="Vertical Text Placeholder 2"/>
          <p:cNvSpPr>
            <a:spLocks noGrp="1"/>
          </p:cNvSpPr>
          <p:nvPr>
            <p:ph type="body" orient="vert" idx="1"/>
          </p:nvPr>
        </p:nvSpPr>
        <p:spPr>
          <a:xfrm>
            <a:off x="549274" y="368301"/>
            <a:ext cx="6689726" cy="5575300"/>
          </a:xfrm>
        </p:spPr>
        <p:txBody>
          <a:bodyPr vert="eaVert"/>
          <a:lstStyle>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dirty="0"/>
          </a:p>
        </p:txBody>
      </p:sp>
      <p:sp>
        <p:nvSpPr>
          <p:cNvPr id="4" name="Date Placeholder 3"/>
          <p:cNvSpPr>
            <a:spLocks noGrp="1"/>
          </p:cNvSpPr>
          <p:nvPr>
            <p:ph type="dt" sz="half" idx="10"/>
          </p:nvPr>
        </p:nvSpPr>
        <p:spPr/>
        <p:txBody>
          <a:bodyPr/>
          <a:lstStyle/>
          <a:p>
            <a:fld id="{616FA859-EFF6-0D4B-9A21-537B7AE180B6}" type="datetimeFigureOut">
              <a:rPr lang="en-US" smtClean="0"/>
              <a:t>3/27/2019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4543C10-6D2F-6645-B9FD-D50094B88AB5}" type="slidenum">
              <a:rPr lang="en-US" smtClean="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Content Placeholder 2"/>
          <p:cNvSpPr>
            <a:spLocks noGrp="1"/>
          </p:cNvSpPr>
          <p:nvPr>
            <p:ph idx="1"/>
          </p:nvPr>
        </p:nvSpPr>
        <p:spPr/>
        <p:txBody>
          <a:bodyPr/>
          <a:lstStyle>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dirty="0"/>
          </a:p>
        </p:txBody>
      </p:sp>
      <p:sp>
        <p:nvSpPr>
          <p:cNvPr id="4" name="Date Placeholder 3"/>
          <p:cNvSpPr>
            <a:spLocks noGrp="1"/>
          </p:cNvSpPr>
          <p:nvPr>
            <p:ph type="dt" sz="half" idx="10"/>
          </p:nvPr>
        </p:nvSpPr>
        <p:spPr/>
        <p:txBody>
          <a:bodyPr/>
          <a:lstStyle/>
          <a:p>
            <a:fld id="{616FA859-EFF6-0D4B-9A21-537B7AE180B6}" type="datetimeFigureOut">
              <a:rPr lang="en-US" smtClean="0"/>
              <a:t>3/27/2019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4543C10-6D2F-6645-B9FD-D50094B88AB5}" type="slidenum">
              <a:rPr lang="en-US" smtClean="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2" name="Title 1"/>
          <p:cNvSpPr>
            <a:spLocks noGrp="1"/>
          </p:cNvSpPr>
          <p:nvPr>
            <p:ph type="ctrTitle"/>
          </p:nvPr>
        </p:nvSpPr>
        <p:spPr>
          <a:xfrm>
            <a:off x="363538" y="3352801"/>
            <a:ext cx="8416925" cy="1470025"/>
          </a:xfrm>
        </p:spPr>
        <p:txBody>
          <a:bodyPr/>
          <a:lstStyle/>
          <a:p>
            <a:r>
              <a:rPr lang="en-US"/>
              <a:t>Click to edit Master title style</a:t>
            </a:r>
            <a:endParaRPr dirty="0"/>
          </a:p>
        </p:txBody>
      </p:sp>
      <p:sp>
        <p:nvSpPr>
          <p:cNvPr id="3" name="Subtitle 2"/>
          <p:cNvSpPr>
            <a:spLocks noGrp="1"/>
          </p:cNvSpPr>
          <p:nvPr>
            <p:ph type="subTitle" idx="1"/>
          </p:nvPr>
        </p:nvSpPr>
        <p:spPr>
          <a:xfrm>
            <a:off x="363538" y="4771029"/>
            <a:ext cx="8416925" cy="972671"/>
          </a:xfrm>
        </p:spPr>
        <p:txBody>
          <a:bodyPr>
            <a:normAutofit/>
          </a:bodyPr>
          <a:lstStyle>
            <a:lvl1pPr marL="0" indent="0" algn="ctr">
              <a:spcBef>
                <a:spcPts val="300"/>
              </a:spcBef>
              <a:buNone/>
              <a:defRPr sz="18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dirty="0"/>
          </a:p>
        </p:txBody>
      </p:sp>
      <p:sp>
        <p:nvSpPr>
          <p:cNvPr id="4" name="Date Placeholder 3"/>
          <p:cNvSpPr>
            <a:spLocks noGrp="1"/>
          </p:cNvSpPr>
          <p:nvPr>
            <p:ph type="dt" sz="half" idx="10"/>
          </p:nvPr>
        </p:nvSpPr>
        <p:spPr/>
        <p:txBody>
          <a:bodyPr/>
          <a:lstStyle/>
          <a:p>
            <a:fld id="{616FA859-EFF6-0D4B-9A21-537B7AE180B6}" type="datetimeFigureOut">
              <a:rPr lang="en-US" smtClean="0"/>
              <a:t>3/27/2019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4543C10-6D2F-6645-B9FD-D50094B88AB5}" type="slidenum">
              <a:rPr lang="en-US" smtClean="0"/>
              <a:t>‹#›</a:t>
            </a:fld>
            <a:endParaRPr lang="en-US" dirty="0"/>
          </a:p>
        </p:txBody>
      </p:sp>
      <p:sp>
        <p:nvSpPr>
          <p:cNvPr id="9" name="Picture Placeholder 2"/>
          <p:cNvSpPr>
            <a:spLocks noGrp="1"/>
          </p:cNvSpPr>
          <p:nvPr>
            <p:ph type="pic" idx="13"/>
          </p:nvPr>
        </p:nvSpPr>
        <p:spPr>
          <a:xfrm>
            <a:off x="370980" y="363538"/>
            <a:ext cx="8402040" cy="2836862"/>
          </a:xfrm>
          <a:ln w="3175">
            <a:solidFill>
              <a:schemeClr val="bg1"/>
            </a:solidFill>
          </a:ln>
          <a:effectLst>
            <a:outerShdw blurRad="63500" sx="100500" sy="100500" algn="ctr" rotWithShape="0">
              <a:prstClr val="black">
                <a:alpha val="50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Drag picture to placeholder or click icon to add</a:t>
            </a:r>
            <a:endParaRPr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9275" y="2403144"/>
            <a:ext cx="8056563" cy="1362075"/>
          </a:xfrm>
        </p:spPr>
        <p:txBody>
          <a:bodyPr anchor="b" anchorCtr="0"/>
          <a:lstStyle>
            <a:lvl1pPr algn="ctr">
              <a:defRPr sz="4600" b="0" cap="none" baseline="0"/>
            </a:lvl1pPr>
          </a:lstStyle>
          <a:p>
            <a:r>
              <a:rPr lang="en-US"/>
              <a:t>Click to edit Master title style</a:t>
            </a:r>
            <a:endParaRPr/>
          </a:p>
        </p:txBody>
      </p:sp>
      <p:sp>
        <p:nvSpPr>
          <p:cNvPr id="3" name="Text Placeholder 2"/>
          <p:cNvSpPr>
            <a:spLocks noGrp="1"/>
          </p:cNvSpPr>
          <p:nvPr>
            <p:ph type="body" idx="1"/>
          </p:nvPr>
        </p:nvSpPr>
        <p:spPr>
          <a:xfrm>
            <a:off x="549275" y="3736005"/>
            <a:ext cx="8056563" cy="1500187"/>
          </a:xfrm>
        </p:spPr>
        <p:txBody>
          <a:bodyPr anchor="t" anchorCtr="0">
            <a:normAutofit/>
          </a:bodyPr>
          <a:lstStyle>
            <a:lvl1pPr marL="0" indent="0" algn="ctr">
              <a:spcBef>
                <a:spcPts val="300"/>
              </a:spcBef>
              <a:buNone/>
              <a:defRPr sz="18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16FA859-EFF6-0D4B-9A21-537B7AE180B6}" type="datetimeFigureOut">
              <a:rPr lang="en-US" smtClean="0"/>
              <a:t>3/27/2019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4543C10-6D2F-6645-B9FD-D50094B88AB5}" type="slidenum">
              <a:rPr lang="en-US" smtClean="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549275" y="107576"/>
            <a:ext cx="8042276" cy="1336956"/>
          </a:xfrm>
        </p:spPr>
        <p:txBody>
          <a:bodyPr/>
          <a:lstStyle/>
          <a:p>
            <a:r>
              <a:rPr lang="en-US"/>
              <a:t>Click to edit Master title style</a:t>
            </a:r>
            <a:endParaRPr/>
          </a:p>
        </p:txBody>
      </p:sp>
      <p:sp>
        <p:nvSpPr>
          <p:cNvPr id="3" name="Content Placeholder 2"/>
          <p:cNvSpPr>
            <a:spLocks noGrp="1"/>
          </p:cNvSpPr>
          <p:nvPr>
            <p:ph sz="half" idx="1"/>
          </p:nvPr>
        </p:nvSpPr>
        <p:spPr>
          <a:xfrm>
            <a:off x="549275" y="1600201"/>
            <a:ext cx="3840480" cy="4343400"/>
          </a:xfrm>
        </p:spPr>
        <p:txBody>
          <a:bodyPr>
            <a:normAutofit/>
          </a:bodyPr>
          <a:lstStyle>
            <a:lvl1pPr>
              <a:spcBef>
                <a:spcPts val="1600"/>
              </a:spcBef>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dirty="0"/>
          </a:p>
        </p:txBody>
      </p:sp>
      <p:sp>
        <p:nvSpPr>
          <p:cNvPr id="4" name="Content Placeholder 3"/>
          <p:cNvSpPr>
            <a:spLocks noGrp="1"/>
          </p:cNvSpPr>
          <p:nvPr>
            <p:ph sz="half" idx="2"/>
          </p:nvPr>
        </p:nvSpPr>
        <p:spPr>
          <a:xfrm>
            <a:off x="4751071" y="1600201"/>
            <a:ext cx="3840480" cy="4343400"/>
          </a:xfrm>
        </p:spPr>
        <p:txBody>
          <a:bodyPr>
            <a:normAutofit/>
          </a:bodyPr>
          <a:lstStyle>
            <a:lvl1pPr>
              <a:spcBef>
                <a:spcPts val="1600"/>
              </a:spcBef>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dirty="0"/>
          </a:p>
        </p:txBody>
      </p:sp>
      <p:sp>
        <p:nvSpPr>
          <p:cNvPr id="5" name="Date Placeholder 4"/>
          <p:cNvSpPr>
            <a:spLocks noGrp="1"/>
          </p:cNvSpPr>
          <p:nvPr>
            <p:ph type="dt" sz="half" idx="10"/>
          </p:nvPr>
        </p:nvSpPr>
        <p:spPr/>
        <p:txBody>
          <a:bodyPr/>
          <a:lstStyle/>
          <a:p>
            <a:fld id="{616FA859-EFF6-0D4B-9A21-537B7AE180B6}" type="datetimeFigureOut">
              <a:rPr lang="en-US" smtClean="0"/>
              <a:t>3/27/2019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4543C10-6D2F-6645-B9FD-D50094B88AB5}" type="slidenum">
              <a:rPr lang="en-US" smtClean="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49274" y="107576"/>
            <a:ext cx="8042276" cy="1336956"/>
          </a:xfrm>
        </p:spPr>
        <p:txBody>
          <a:bodyPr/>
          <a:lstStyle>
            <a:lvl1pPr>
              <a:defRPr/>
            </a:lvl1pPr>
          </a:lstStyle>
          <a:p>
            <a:r>
              <a:rPr lang="en-US"/>
              <a:t>Click to edit Master title style</a:t>
            </a:r>
            <a:endParaRPr/>
          </a:p>
        </p:txBody>
      </p:sp>
      <p:sp>
        <p:nvSpPr>
          <p:cNvPr id="3" name="Text Placeholder 2"/>
          <p:cNvSpPr>
            <a:spLocks noGrp="1"/>
          </p:cNvSpPr>
          <p:nvPr>
            <p:ph type="body" idx="1"/>
          </p:nvPr>
        </p:nvSpPr>
        <p:spPr>
          <a:xfrm>
            <a:off x="549274" y="1453224"/>
            <a:ext cx="3840480" cy="750887"/>
          </a:xfrm>
        </p:spPr>
        <p:txBody>
          <a:bodyPr anchor="b">
            <a:noAutofit/>
          </a:bodyPr>
          <a:lstStyle>
            <a:lvl1pPr marL="0" indent="0" algn="ctr">
              <a:spcBef>
                <a:spcPts val="0"/>
              </a:spcBef>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549274" y="2347415"/>
            <a:ext cx="3840480" cy="3596185"/>
          </a:xfrm>
        </p:spPr>
        <p:txBody>
          <a:bodyPr>
            <a:normAutofit/>
          </a:bodyPr>
          <a:lstStyle>
            <a:lvl1pPr>
              <a:spcBef>
                <a:spcPts val="1600"/>
              </a:spcBef>
              <a:defRPr sz="20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dirty="0"/>
          </a:p>
        </p:txBody>
      </p:sp>
      <p:sp>
        <p:nvSpPr>
          <p:cNvPr id="5" name="Text Placeholder 4"/>
          <p:cNvSpPr>
            <a:spLocks noGrp="1"/>
          </p:cNvSpPr>
          <p:nvPr>
            <p:ph type="body" sz="quarter" idx="3"/>
          </p:nvPr>
        </p:nvSpPr>
        <p:spPr>
          <a:xfrm>
            <a:off x="4751070" y="1453224"/>
            <a:ext cx="3840480" cy="750887"/>
          </a:xfrm>
        </p:spPr>
        <p:txBody>
          <a:bodyPr anchor="b">
            <a:noAutofit/>
          </a:bodyPr>
          <a:lstStyle>
            <a:lvl1pPr marL="0" indent="0" algn="ctr">
              <a:spcBef>
                <a:spcPts val="0"/>
              </a:spcBef>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751070" y="2347415"/>
            <a:ext cx="3840480" cy="3596185"/>
          </a:xfrm>
        </p:spPr>
        <p:txBody>
          <a:bodyPr>
            <a:normAutofit/>
          </a:bodyPr>
          <a:lstStyle>
            <a:lvl1pPr>
              <a:spcBef>
                <a:spcPts val="1600"/>
              </a:spcBef>
              <a:defRPr sz="20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dirty="0"/>
          </a:p>
        </p:txBody>
      </p:sp>
      <p:sp>
        <p:nvSpPr>
          <p:cNvPr id="7" name="Date Placeholder 6"/>
          <p:cNvSpPr>
            <a:spLocks noGrp="1"/>
          </p:cNvSpPr>
          <p:nvPr>
            <p:ph type="dt" sz="half" idx="10"/>
          </p:nvPr>
        </p:nvSpPr>
        <p:spPr/>
        <p:txBody>
          <a:bodyPr/>
          <a:lstStyle/>
          <a:p>
            <a:fld id="{616FA859-EFF6-0D4B-9A21-537B7AE180B6}" type="datetimeFigureOut">
              <a:rPr lang="en-US" smtClean="0"/>
              <a:t>3/27/2019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54543C10-6D2F-6645-B9FD-D50094B88AB5}" type="slidenum">
              <a:rPr lang="en-US" smtClean="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Date Placeholder 2"/>
          <p:cNvSpPr>
            <a:spLocks noGrp="1"/>
          </p:cNvSpPr>
          <p:nvPr>
            <p:ph type="dt" sz="half" idx="10"/>
          </p:nvPr>
        </p:nvSpPr>
        <p:spPr/>
        <p:txBody>
          <a:bodyPr/>
          <a:lstStyle/>
          <a:p>
            <a:fld id="{616FA859-EFF6-0D4B-9A21-537B7AE180B6}" type="datetimeFigureOut">
              <a:rPr lang="en-US" smtClean="0"/>
              <a:t>3/27/2019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54543C10-6D2F-6645-B9FD-D50094B88AB5}" type="slidenum">
              <a:rPr lang="en-US" smtClean="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16FA859-EFF6-0D4B-9A21-537B7AE180B6}" type="datetimeFigureOut">
              <a:rPr lang="en-US" smtClean="0"/>
              <a:t>3/27/2019</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54543C10-6D2F-6645-B9FD-D50094B88AB5}" type="slidenum">
              <a:rPr lang="en-US" smtClean="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3399" y="611872"/>
            <a:ext cx="3840480" cy="1162050"/>
          </a:xfrm>
        </p:spPr>
        <p:txBody>
          <a:bodyPr anchor="b"/>
          <a:lstStyle>
            <a:lvl1pPr algn="ctr">
              <a:defRPr sz="3600" b="0"/>
            </a:lvl1pPr>
          </a:lstStyle>
          <a:p>
            <a:r>
              <a:rPr lang="en-US"/>
              <a:t>Click to edit Master title style</a:t>
            </a:r>
            <a:endParaRPr/>
          </a:p>
        </p:txBody>
      </p:sp>
      <p:sp>
        <p:nvSpPr>
          <p:cNvPr id="3" name="Content Placeholder 2"/>
          <p:cNvSpPr>
            <a:spLocks noGrp="1"/>
          </p:cNvSpPr>
          <p:nvPr>
            <p:ph idx="1"/>
          </p:nvPr>
        </p:nvSpPr>
        <p:spPr>
          <a:xfrm>
            <a:off x="4742824" y="368300"/>
            <a:ext cx="3840480" cy="5575300"/>
          </a:xfrm>
        </p:spPr>
        <p:txBody>
          <a:bodyPr>
            <a:normAutofit/>
          </a:bodyPr>
          <a:lstStyle>
            <a:lvl1pPr>
              <a:spcBef>
                <a:spcPts val="2000"/>
              </a:spcBef>
              <a:defRPr sz="2200"/>
            </a:lvl1pPr>
            <a:lvl2pPr>
              <a:defRPr sz="2000"/>
            </a:lvl2pPr>
            <a:lvl3pPr>
              <a:defRPr sz="1800"/>
            </a:lvl3pPr>
            <a:lvl4pPr>
              <a:defRPr sz="1800"/>
            </a:lvl4pPr>
            <a:lvl5pPr>
              <a:defRPr sz="18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dirty="0"/>
          </a:p>
        </p:txBody>
      </p:sp>
      <p:sp>
        <p:nvSpPr>
          <p:cNvPr id="4" name="Text Placeholder 3"/>
          <p:cNvSpPr>
            <a:spLocks noGrp="1"/>
          </p:cNvSpPr>
          <p:nvPr>
            <p:ph type="body" sz="half" idx="2"/>
          </p:nvPr>
        </p:nvSpPr>
        <p:spPr>
          <a:xfrm>
            <a:off x="533399" y="1787856"/>
            <a:ext cx="3840480" cy="3720152"/>
          </a:xfrm>
        </p:spPr>
        <p:txBody>
          <a:bodyPr>
            <a:normAutofit/>
          </a:bodyPr>
          <a:lstStyle>
            <a:lvl1pPr marL="0" indent="0" algn="ctr">
              <a:spcBef>
                <a:spcPts val="60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616FA859-EFF6-0D4B-9A21-537B7AE180B6}" type="datetimeFigureOut">
              <a:rPr lang="en-US" smtClean="0"/>
              <a:t>3/27/2019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4543C10-6D2F-6645-B9FD-D50094B88AB5}" type="slidenum">
              <a:rPr lang="en-US" smtClean="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49275" y="107576"/>
            <a:ext cx="8042276" cy="1336956"/>
          </a:xfrm>
          <a:prstGeom prst="rect">
            <a:avLst/>
          </a:prstGeom>
        </p:spPr>
        <p:txBody>
          <a:bodyPr vert="horz" lIns="91440" tIns="45720" rIns="91440" bIns="45720" rtlCol="0" anchor="b" anchorCtr="0">
            <a:noAutofit/>
          </a:bodyPr>
          <a:lstStyle/>
          <a:p>
            <a:r>
              <a:rPr lang="en-US"/>
              <a:t>Click to edit Master title style</a:t>
            </a:r>
            <a:endParaRPr/>
          </a:p>
        </p:txBody>
      </p:sp>
      <p:sp>
        <p:nvSpPr>
          <p:cNvPr id="3" name="Text Placeholder 2"/>
          <p:cNvSpPr>
            <a:spLocks noGrp="1"/>
          </p:cNvSpPr>
          <p:nvPr>
            <p:ph type="body" idx="1"/>
          </p:nvPr>
        </p:nvSpPr>
        <p:spPr>
          <a:xfrm>
            <a:off x="549275" y="1600201"/>
            <a:ext cx="8042276" cy="43434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dirty="0"/>
          </a:p>
        </p:txBody>
      </p:sp>
      <p:sp>
        <p:nvSpPr>
          <p:cNvPr id="4" name="Date Placeholder 3"/>
          <p:cNvSpPr>
            <a:spLocks noGrp="1"/>
          </p:cNvSpPr>
          <p:nvPr>
            <p:ph type="dt" sz="half" idx="2"/>
          </p:nvPr>
        </p:nvSpPr>
        <p:spPr>
          <a:xfrm>
            <a:off x="5629835" y="6275668"/>
            <a:ext cx="2133600" cy="365125"/>
          </a:xfrm>
          <a:prstGeom prst="rect">
            <a:avLst/>
          </a:prstGeom>
        </p:spPr>
        <p:txBody>
          <a:bodyPr vert="horz" lIns="91440" tIns="45720" rIns="91440" bIns="45720" rtlCol="0" anchor="ctr"/>
          <a:lstStyle>
            <a:lvl1pPr algn="r">
              <a:defRPr sz="1200">
                <a:solidFill>
                  <a:schemeClr val="bg1"/>
                </a:solidFill>
              </a:defRPr>
            </a:lvl1pPr>
          </a:lstStyle>
          <a:p>
            <a:fld id="{616FA859-EFF6-0D4B-9A21-537B7AE180B6}" type="datetimeFigureOut">
              <a:rPr lang="en-US" smtClean="0"/>
              <a:t>3/27/2019</a:t>
            </a:fld>
            <a:endParaRPr lang="en-US" dirty="0"/>
          </a:p>
        </p:txBody>
      </p:sp>
      <p:sp>
        <p:nvSpPr>
          <p:cNvPr id="5" name="Footer Placeholder 4"/>
          <p:cNvSpPr>
            <a:spLocks noGrp="1"/>
          </p:cNvSpPr>
          <p:nvPr>
            <p:ph type="ftr" sz="quarter" idx="3"/>
          </p:nvPr>
        </p:nvSpPr>
        <p:spPr>
          <a:xfrm>
            <a:off x="264458" y="6275668"/>
            <a:ext cx="4840941" cy="365125"/>
          </a:xfrm>
          <a:prstGeom prst="rect">
            <a:avLst/>
          </a:prstGeom>
        </p:spPr>
        <p:txBody>
          <a:bodyPr vert="horz" lIns="91440" tIns="45720" rIns="91440" bIns="45720" rtlCol="0" anchor="ctr"/>
          <a:lstStyle>
            <a:lvl1pPr algn="l">
              <a:defRPr sz="1200">
                <a:solidFill>
                  <a:schemeClr val="bg1"/>
                </a:solidFill>
              </a:defRPr>
            </a:lvl1pPr>
          </a:lstStyle>
          <a:p>
            <a:endParaRPr lang="en-US" dirty="0"/>
          </a:p>
        </p:txBody>
      </p:sp>
      <p:sp>
        <p:nvSpPr>
          <p:cNvPr id="6" name="Slide Number Placeholder 5"/>
          <p:cNvSpPr>
            <a:spLocks noGrp="1"/>
          </p:cNvSpPr>
          <p:nvPr>
            <p:ph type="sldNum" sz="quarter" idx="4"/>
          </p:nvPr>
        </p:nvSpPr>
        <p:spPr>
          <a:xfrm>
            <a:off x="7897906" y="6275668"/>
            <a:ext cx="990600" cy="365125"/>
          </a:xfrm>
          <a:prstGeom prst="rect">
            <a:avLst/>
          </a:prstGeom>
        </p:spPr>
        <p:txBody>
          <a:bodyPr vert="horz" lIns="91440" tIns="45720" rIns="91440" bIns="45720" rtlCol="0" anchor="ctr"/>
          <a:lstStyle>
            <a:lvl1pPr algn="r">
              <a:defRPr sz="3600">
                <a:solidFill>
                  <a:schemeClr val="bg1"/>
                </a:solidFill>
              </a:defRPr>
            </a:lvl1pPr>
          </a:lstStyle>
          <a:p>
            <a:fld id="{54543C10-6D2F-6645-B9FD-D50094B88AB5}" type="slidenum">
              <a:rPr lang="en-US" smtClean="0"/>
              <a:t>‹#›</a:t>
            </a:fld>
            <a:endParaRPr lang="en-US"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xStyles>
    <p:titleStyle>
      <a:lvl1pPr algn="ctr" defTabSz="914400" rtl="0" eaLnBrk="1" latinLnBrk="0" hangingPunct="1">
        <a:spcBef>
          <a:spcPct val="0"/>
        </a:spcBef>
        <a:buNone/>
        <a:defRPr sz="4600" kern="1200">
          <a:solidFill>
            <a:schemeClr val="accent1"/>
          </a:solidFill>
          <a:latin typeface="+mj-lt"/>
          <a:ea typeface="+mj-ea"/>
          <a:cs typeface="+mj-cs"/>
        </a:defRPr>
      </a:lvl1pPr>
    </p:titleStyle>
    <p:bodyStyle>
      <a:lvl1pPr marL="349250" indent="-349250" algn="l" defTabSz="914400" rtl="0" eaLnBrk="1" latinLnBrk="0" hangingPunct="1">
        <a:spcBef>
          <a:spcPts val="2000"/>
        </a:spcBef>
        <a:buClr>
          <a:schemeClr val="accent1">
            <a:lumMod val="60000"/>
            <a:lumOff val="40000"/>
          </a:schemeClr>
        </a:buClr>
        <a:buSzPct val="110000"/>
        <a:buFont typeface="Wingdings 2" pitchFamily="18" charset="2"/>
        <a:buChar char=""/>
        <a:defRPr sz="2400" kern="1200">
          <a:solidFill>
            <a:schemeClr val="tx1">
              <a:lumMod val="65000"/>
              <a:lumOff val="35000"/>
            </a:schemeClr>
          </a:solidFill>
          <a:latin typeface="+mn-lt"/>
          <a:ea typeface="+mn-ea"/>
          <a:cs typeface="+mn-cs"/>
        </a:defRPr>
      </a:lvl1pPr>
      <a:lvl2pPr marL="685800" indent="-336550" algn="l" defTabSz="914400" rtl="0" eaLnBrk="1" latinLnBrk="0" hangingPunct="1">
        <a:spcBef>
          <a:spcPts val="600"/>
        </a:spcBef>
        <a:buClr>
          <a:schemeClr val="accent1">
            <a:lumMod val="75000"/>
          </a:schemeClr>
        </a:buClr>
        <a:buSzPct val="110000"/>
        <a:buFont typeface="Wingdings 2" pitchFamily="18" charset="2"/>
        <a:buChar char=""/>
        <a:defRPr sz="2200" kern="1200">
          <a:solidFill>
            <a:schemeClr val="tx1">
              <a:lumMod val="65000"/>
              <a:lumOff val="35000"/>
            </a:schemeClr>
          </a:solidFill>
          <a:latin typeface="+mn-lt"/>
          <a:ea typeface="+mn-ea"/>
          <a:cs typeface="+mn-cs"/>
        </a:defRPr>
      </a:lvl2pPr>
      <a:lvl3pPr marL="968375" indent="-282575" algn="l" defTabSz="914400" rtl="0" eaLnBrk="1" latinLnBrk="0" hangingPunct="1">
        <a:spcBef>
          <a:spcPts val="600"/>
        </a:spcBef>
        <a:buClr>
          <a:schemeClr val="accent1">
            <a:lumMod val="60000"/>
            <a:lumOff val="40000"/>
          </a:schemeClr>
        </a:buClr>
        <a:buSzPct val="110000"/>
        <a:buFont typeface="Wingdings 2" pitchFamily="18" charset="2"/>
        <a:buChar char=""/>
        <a:defRPr sz="2000" kern="1200">
          <a:solidFill>
            <a:schemeClr val="tx1">
              <a:lumMod val="65000"/>
              <a:lumOff val="35000"/>
            </a:schemeClr>
          </a:solidFill>
          <a:latin typeface="+mn-lt"/>
          <a:ea typeface="+mn-ea"/>
          <a:cs typeface="+mn-cs"/>
        </a:defRPr>
      </a:lvl3pPr>
      <a:lvl4pPr marL="1263650" indent="-295275" algn="l" defTabSz="914400" rtl="0" eaLnBrk="1" latinLnBrk="0" hangingPunct="1">
        <a:spcBef>
          <a:spcPts val="600"/>
        </a:spcBef>
        <a:buClr>
          <a:schemeClr val="accent1">
            <a:lumMod val="75000"/>
          </a:schemeClr>
        </a:buClr>
        <a:buSzPct val="110000"/>
        <a:buFont typeface="Wingdings 2" pitchFamily="18" charset="2"/>
        <a:buChar char=""/>
        <a:defRPr sz="1800" kern="1200">
          <a:solidFill>
            <a:schemeClr val="tx1">
              <a:lumMod val="65000"/>
              <a:lumOff val="35000"/>
            </a:schemeClr>
          </a:solidFill>
          <a:latin typeface="+mn-lt"/>
          <a:ea typeface="+mn-ea"/>
          <a:cs typeface="+mn-cs"/>
        </a:defRPr>
      </a:lvl4pPr>
      <a:lvl5pPr marL="1546225" indent="-282575" algn="l" defTabSz="914400" rtl="0" eaLnBrk="1" latinLnBrk="0" hangingPunct="1">
        <a:spcBef>
          <a:spcPts val="600"/>
        </a:spcBef>
        <a:buClr>
          <a:schemeClr val="accent1">
            <a:lumMod val="60000"/>
            <a:lumOff val="40000"/>
          </a:schemeClr>
        </a:buClr>
        <a:buSzPct val="110000"/>
        <a:buFont typeface="Wingdings 2" pitchFamily="18" charset="2"/>
        <a:buChar char=""/>
        <a:defRPr sz="1800" kern="1200">
          <a:solidFill>
            <a:schemeClr val="tx1">
              <a:lumMod val="65000"/>
              <a:lumOff val="35000"/>
            </a:schemeClr>
          </a:solidFill>
          <a:latin typeface="+mn-lt"/>
          <a:ea typeface="+mn-ea"/>
          <a:cs typeface="+mn-cs"/>
        </a:defRPr>
      </a:lvl5pPr>
      <a:lvl6pPr marL="1828800" indent="-282575" algn="l" defTabSz="914400" rtl="0" eaLnBrk="1" latinLnBrk="0" hangingPunct="1">
        <a:spcBef>
          <a:spcPct val="20000"/>
        </a:spcBef>
        <a:buClr>
          <a:schemeClr val="accent2"/>
        </a:buClr>
        <a:buSzPct val="110000"/>
        <a:buFont typeface="Wingdings 2" pitchFamily="18" charset="2"/>
        <a:buChar char=""/>
        <a:defRPr lang="en-US" sz="1800" kern="1200" dirty="0" smtClean="0">
          <a:solidFill>
            <a:schemeClr val="tx1">
              <a:lumMod val="65000"/>
              <a:lumOff val="35000"/>
            </a:schemeClr>
          </a:solidFill>
          <a:latin typeface="+mn-lt"/>
          <a:ea typeface="+mn-ea"/>
          <a:cs typeface="+mn-cs"/>
        </a:defRPr>
      </a:lvl6pPr>
      <a:lvl7pPr marL="2117725" indent="-282575" algn="l" defTabSz="914400" rtl="0" eaLnBrk="1" latinLnBrk="0" hangingPunct="1">
        <a:spcBef>
          <a:spcPct val="20000"/>
        </a:spcBef>
        <a:buClr>
          <a:schemeClr val="accent1">
            <a:lumMod val="60000"/>
            <a:lumOff val="40000"/>
          </a:schemeClr>
        </a:buClr>
        <a:buSzPct val="110000"/>
        <a:buFont typeface="Wingdings 2" pitchFamily="18" charset="2"/>
        <a:buChar char=""/>
        <a:defRPr lang="en-US" sz="1800" kern="1200" dirty="0" smtClean="0">
          <a:solidFill>
            <a:schemeClr val="tx1">
              <a:lumMod val="65000"/>
              <a:lumOff val="35000"/>
            </a:schemeClr>
          </a:solidFill>
          <a:latin typeface="+mn-lt"/>
          <a:ea typeface="+mn-ea"/>
          <a:cs typeface="+mn-cs"/>
        </a:defRPr>
      </a:lvl7pPr>
      <a:lvl8pPr marL="2398713" indent="-282575" algn="l" defTabSz="914400" rtl="0" eaLnBrk="1" latinLnBrk="0" hangingPunct="1">
        <a:spcBef>
          <a:spcPct val="20000"/>
        </a:spcBef>
        <a:buClr>
          <a:schemeClr val="accent2"/>
        </a:buClr>
        <a:buSzPct val="110000"/>
        <a:buFont typeface="Wingdings 2" pitchFamily="18" charset="2"/>
        <a:buChar char=""/>
        <a:defRPr lang="en-US" sz="1800" kern="1200" dirty="0" smtClean="0">
          <a:solidFill>
            <a:schemeClr val="tx1">
              <a:lumMod val="65000"/>
              <a:lumOff val="35000"/>
            </a:schemeClr>
          </a:solidFill>
          <a:latin typeface="+mn-lt"/>
          <a:ea typeface="+mn-ea"/>
          <a:cs typeface="+mn-cs"/>
        </a:defRPr>
      </a:lvl8pPr>
      <a:lvl9pPr marL="2689225" indent="-282575" algn="l" defTabSz="914400" rtl="0" eaLnBrk="1" latinLnBrk="0" hangingPunct="1">
        <a:spcBef>
          <a:spcPct val="20000"/>
        </a:spcBef>
        <a:buClr>
          <a:schemeClr val="accent1">
            <a:lumMod val="60000"/>
            <a:lumOff val="40000"/>
          </a:schemeClr>
        </a:buClr>
        <a:buSzPct val="110000"/>
        <a:buFont typeface="Wingdings 2" pitchFamily="18" charset="2"/>
        <a:buChar char=""/>
        <a:defRPr lang="en-US" sz="1800" kern="1200" dirty="0">
          <a:solidFill>
            <a:schemeClr val="tx1">
              <a:lumMod val="65000"/>
              <a:lumOff val="35000"/>
            </a:schemeClr>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ctrTitle"/>
          </p:nvPr>
        </p:nvSpPr>
        <p:spPr>
          <a:xfrm>
            <a:off x="1322921" y="1470141"/>
            <a:ext cx="6538406" cy="1379303"/>
          </a:xfrm>
        </p:spPr>
        <p:txBody>
          <a:bodyPr>
            <a:normAutofit fontScale="90000"/>
          </a:bodyPr>
          <a:lstStyle/>
          <a:p>
            <a:r>
              <a:rPr lang="en-US" sz="2400" b="1" u="sng" dirty="0">
                <a:latin typeface="Georgia"/>
                <a:cs typeface="Georgia"/>
              </a:rPr>
              <a:t>Challenging Agency Decisions in Court</a:t>
            </a:r>
            <a:br>
              <a:rPr lang="en-US" sz="2400" b="1" u="sng" dirty="0">
                <a:latin typeface="Georgia"/>
                <a:cs typeface="Georgia"/>
              </a:rPr>
            </a:br>
            <a:r>
              <a:rPr lang="en-US" sz="2400" b="1" u="sng" dirty="0">
                <a:latin typeface="Georgia"/>
                <a:cs typeface="Georgia"/>
              </a:rPr>
              <a:t> </a:t>
            </a:r>
            <a:br>
              <a:rPr lang="en-US" sz="2400" b="1" u="sng" dirty="0">
                <a:latin typeface="Georgia"/>
                <a:cs typeface="Georgia"/>
              </a:rPr>
            </a:br>
            <a:r>
              <a:rPr lang="en-US" sz="2200" b="1" u="sng" dirty="0">
                <a:latin typeface="Georgia"/>
                <a:cs typeface="Georgia"/>
              </a:rPr>
              <a:t>Part 1: Standing and Exhaustion </a:t>
            </a:r>
            <a:br>
              <a:rPr lang="en-US" sz="2200" b="1" u="sng" dirty="0">
                <a:latin typeface="Georgia"/>
                <a:cs typeface="Georgia"/>
              </a:rPr>
            </a:br>
            <a:endParaRPr lang="en-US" sz="2200" dirty="0">
              <a:latin typeface="Georgia"/>
              <a:cs typeface="Georgia"/>
            </a:endParaRPr>
          </a:p>
        </p:txBody>
      </p:sp>
      <p:sp>
        <p:nvSpPr>
          <p:cNvPr id="6" name="Subtitle 5"/>
          <p:cNvSpPr>
            <a:spLocks noGrp="1"/>
          </p:cNvSpPr>
          <p:nvPr>
            <p:ph type="subTitle" idx="1"/>
          </p:nvPr>
        </p:nvSpPr>
        <p:spPr>
          <a:xfrm>
            <a:off x="1322921" y="2849444"/>
            <a:ext cx="6498159" cy="1379303"/>
          </a:xfrm>
        </p:spPr>
        <p:txBody>
          <a:bodyPr>
            <a:normAutofit lnSpcReduction="10000"/>
          </a:bodyPr>
          <a:lstStyle/>
          <a:p>
            <a:endParaRPr lang="en-US" sz="2000" dirty="0">
              <a:solidFill>
                <a:schemeClr val="tx1"/>
              </a:solidFill>
              <a:latin typeface="Georgia"/>
              <a:cs typeface="Georgia"/>
            </a:endParaRPr>
          </a:p>
          <a:p>
            <a:r>
              <a:rPr lang="en-US" sz="2000" dirty="0">
                <a:solidFill>
                  <a:schemeClr val="tx1"/>
                </a:solidFill>
                <a:latin typeface="Georgia"/>
                <a:cs typeface="Georgia"/>
              </a:rPr>
              <a:t>Sarah Stellberg</a:t>
            </a:r>
          </a:p>
          <a:p>
            <a:r>
              <a:rPr lang="en-US" sz="2000" dirty="0">
                <a:solidFill>
                  <a:schemeClr val="tx1"/>
                </a:solidFill>
                <a:latin typeface="Georgia"/>
                <a:cs typeface="Georgia"/>
              </a:rPr>
              <a:t>Advocates for the West, Inc.</a:t>
            </a:r>
          </a:p>
          <a:p>
            <a:r>
              <a:rPr lang="en-US" sz="2000" dirty="0">
                <a:solidFill>
                  <a:schemeClr val="tx1"/>
                </a:solidFill>
                <a:latin typeface="Georgia"/>
                <a:cs typeface="Georgia"/>
              </a:rPr>
              <a:t>Boise-Portland-D.C.</a:t>
            </a:r>
          </a:p>
        </p:txBody>
      </p:sp>
      <p:pic>
        <p:nvPicPr>
          <p:cNvPr id="4" name="Picture 3" descr="AW-logo2-cmyk.pdf"/>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78352" y="158737"/>
            <a:ext cx="5971567" cy="1585810"/>
          </a:xfrm>
          <a:prstGeom prst="rect">
            <a:avLst/>
          </a:prstGeom>
        </p:spPr>
      </p:pic>
    </p:spTree>
    <p:extLst>
      <p:ext uri="{BB962C8B-B14F-4D97-AF65-F5344CB8AC3E}">
        <p14:creationId xmlns:p14="http://schemas.microsoft.com/office/powerpoint/2010/main" val="219893261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72188"/>
          </a:xfrm>
        </p:spPr>
        <p:txBody>
          <a:bodyPr>
            <a:normAutofit/>
          </a:bodyPr>
          <a:lstStyle/>
          <a:p>
            <a:pPr algn="l"/>
            <a:r>
              <a:rPr lang="en-US" sz="2400" dirty="0">
                <a:latin typeface="Georgia"/>
              </a:rPr>
              <a:t>STANDING – Best Practices</a:t>
            </a:r>
            <a:endParaRPr lang="en-US" sz="2400" dirty="0"/>
          </a:p>
        </p:txBody>
      </p:sp>
      <p:sp>
        <p:nvSpPr>
          <p:cNvPr id="7" name="Content Placeholder 2">
            <a:extLst>
              <a:ext uri="{FF2B5EF4-FFF2-40B4-BE49-F238E27FC236}">
                <a16:creationId xmlns:a16="http://schemas.microsoft.com/office/drawing/2014/main" id="{F3A52E42-6D9C-49EB-81CB-F8E59BCEC514}"/>
              </a:ext>
            </a:extLst>
          </p:cNvPr>
          <p:cNvSpPr>
            <a:spLocks noGrp="1"/>
          </p:cNvSpPr>
          <p:nvPr>
            <p:ph idx="1"/>
          </p:nvPr>
        </p:nvSpPr>
        <p:spPr>
          <a:xfrm>
            <a:off x="150597" y="1139110"/>
            <a:ext cx="7263457" cy="4869803"/>
          </a:xfrm>
        </p:spPr>
        <p:txBody>
          <a:bodyPr>
            <a:noAutofit/>
          </a:bodyPr>
          <a:lstStyle/>
          <a:p>
            <a:pPr marL="731838" indent="-342900"/>
            <a:r>
              <a:rPr lang="en-US" sz="1800" dirty="0">
                <a:latin typeface="Georgia"/>
                <a:cs typeface="Georgia"/>
              </a:rPr>
              <a:t>Spot and address potential standing problems early</a:t>
            </a:r>
          </a:p>
          <a:p>
            <a:pPr marL="1350963" lvl="2" indent="-342900"/>
            <a:r>
              <a:rPr lang="en-US" sz="1400" dirty="0">
                <a:latin typeface="Georgia"/>
                <a:cs typeface="Georgia"/>
              </a:rPr>
              <a:t>Where the harm occurs in a remote, uninhabited location, identify individuals who have used that area for recreational, aesthetic purposes</a:t>
            </a:r>
          </a:p>
          <a:p>
            <a:pPr marL="1350963" lvl="2" indent="-342900"/>
            <a:r>
              <a:rPr lang="en-US" sz="1400" dirty="0">
                <a:latin typeface="Georgia"/>
                <a:cs typeface="Georgia"/>
              </a:rPr>
              <a:t>Ensure that affected individuals are plaintiffs and/or members of a plaintiff group</a:t>
            </a:r>
          </a:p>
          <a:p>
            <a:pPr marL="731838" indent="-342900"/>
            <a:r>
              <a:rPr lang="en-US" sz="1800" dirty="0">
                <a:latin typeface="Georgia"/>
                <a:cs typeface="Georgia"/>
              </a:rPr>
              <a:t>Member affidavits should demonstrate:</a:t>
            </a:r>
          </a:p>
          <a:p>
            <a:pPr marL="1350963" lvl="2" indent="-342900"/>
            <a:r>
              <a:rPr lang="en-US" sz="1400" dirty="0">
                <a:latin typeface="Georgia"/>
                <a:cs typeface="Georgia"/>
              </a:rPr>
              <a:t>(1) the member’s past activities in the affected area</a:t>
            </a:r>
          </a:p>
          <a:p>
            <a:pPr marL="1350963" lvl="2" indent="-342900"/>
            <a:r>
              <a:rPr lang="en-US" sz="1400" dirty="0">
                <a:latin typeface="Georgia"/>
                <a:cs typeface="Georgia"/>
              </a:rPr>
              <a:t>(2) the member’s clear intention to return and engage in these activities</a:t>
            </a:r>
          </a:p>
          <a:p>
            <a:pPr marL="1350963" lvl="2" indent="-342900"/>
            <a:r>
              <a:rPr lang="en-US" sz="1400" dirty="0">
                <a:latin typeface="Georgia"/>
                <a:cs typeface="Georgia"/>
              </a:rPr>
              <a:t>(3) that if taken, the challenged action will cause the member direct and highly probable injury.</a:t>
            </a:r>
          </a:p>
        </p:txBody>
      </p:sp>
      <p:pic>
        <p:nvPicPr>
          <p:cNvPr id="4" name="Picture 3" descr="AW logo - symbol.pdf">
            <a:extLst>
              <a:ext uri="{FF2B5EF4-FFF2-40B4-BE49-F238E27FC236}">
                <a16:creationId xmlns:a16="http://schemas.microsoft.com/office/drawing/2014/main" id="{C37E9A6B-C689-40BE-A6EE-5D32FF591C11}"/>
              </a:ext>
            </a:extLst>
          </p:cNvPr>
          <p:cNvPicPr>
            <a:picLocks noChangeAspect="1"/>
          </p:cNvPicPr>
          <p:nvPr/>
        </p:nvPicPr>
        <p:blipFill>
          <a:blip r:embed="rId3">
            <a:alphaModFix amt="7000"/>
            <a:extLst>
              <a:ext uri="{28A0092B-C50C-407E-A947-70E740481C1C}">
                <a14:useLocalDpi xmlns:a14="http://schemas.microsoft.com/office/drawing/2010/main" val="0"/>
              </a:ext>
            </a:extLst>
          </a:blip>
          <a:stretch>
            <a:fillRect/>
          </a:stretch>
        </p:blipFill>
        <p:spPr>
          <a:xfrm>
            <a:off x="1409404" y="186705"/>
            <a:ext cx="6409882" cy="6563719"/>
          </a:xfrm>
          <a:prstGeom prst="rect">
            <a:avLst/>
          </a:prstGeom>
        </p:spPr>
      </p:pic>
    </p:spTree>
    <p:extLst>
      <p:ext uri="{BB962C8B-B14F-4D97-AF65-F5344CB8AC3E}">
        <p14:creationId xmlns:p14="http://schemas.microsoft.com/office/powerpoint/2010/main" val="152874651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Content Placeholder 2">
            <a:extLst>
              <a:ext uri="{FF2B5EF4-FFF2-40B4-BE49-F238E27FC236}">
                <a16:creationId xmlns:a16="http://schemas.microsoft.com/office/drawing/2014/main" id="{72CAA509-1E28-4767-8B61-5A5D9164CC21}"/>
              </a:ext>
            </a:extLst>
          </p:cNvPr>
          <p:cNvSpPr>
            <a:spLocks noGrp="1"/>
          </p:cNvSpPr>
          <p:nvPr>
            <p:ph idx="1"/>
          </p:nvPr>
        </p:nvSpPr>
        <p:spPr>
          <a:xfrm>
            <a:off x="549275" y="1158240"/>
            <a:ext cx="8042276" cy="4642798"/>
          </a:xfrm>
        </p:spPr>
        <p:txBody>
          <a:bodyPr>
            <a:normAutofit/>
          </a:bodyPr>
          <a:lstStyle/>
          <a:p>
            <a:pPr marL="0" lvl="0" indent="0" algn="ctr">
              <a:spcBef>
                <a:spcPts val="0"/>
              </a:spcBef>
              <a:buNone/>
              <a:tabLst>
                <a:tab pos="342900" algn="l"/>
              </a:tabLst>
            </a:pPr>
            <a:r>
              <a:rPr lang="en-US" sz="2800" dirty="0">
                <a:solidFill>
                  <a:schemeClr val="accent1"/>
                </a:solidFill>
                <a:latin typeface="Georgia"/>
                <a:cs typeface="Georgia"/>
              </a:rPr>
              <a:t>Questions? </a:t>
            </a:r>
          </a:p>
          <a:p>
            <a:pPr marL="0" lvl="0" indent="0" algn="ctr">
              <a:spcBef>
                <a:spcPts val="0"/>
              </a:spcBef>
              <a:buNone/>
              <a:tabLst>
                <a:tab pos="342900" algn="l"/>
              </a:tabLst>
            </a:pPr>
            <a:endParaRPr lang="en-US" dirty="0">
              <a:solidFill>
                <a:schemeClr val="accent1"/>
              </a:solidFill>
              <a:latin typeface="Georgia"/>
              <a:cs typeface="Georgia"/>
            </a:endParaRPr>
          </a:p>
          <a:p>
            <a:pPr marL="0" lvl="0" indent="0" algn="ctr">
              <a:spcBef>
                <a:spcPts val="0"/>
              </a:spcBef>
              <a:buNone/>
              <a:tabLst>
                <a:tab pos="342900" algn="l"/>
              </a:tabLst>
            </a:pPr>
            <a:endParaRPr lang="en-US" dirty="0">
              <a:solidFill>
                <a:schemeClr val="accent1"/>
              </a:solidFill>
              <a:latin typeface="Georgia"/>
              <a:cs typeface="Georgia"/>
            </a:endParaRPr>
          </a:p>
          <a:p>
            <a:pPr marL="0" lvl="0" indent="0" algn="ctr">
              <a:spcBef>
                <a:spcPts val="0"/>
              </a:spcBef>
              <a:buNone/>
              <a:tabLst>
                <a:tab pos="342900" algn="l"/>
              </a:tabLst>
            </a:pPr>
            <a:r>
              <a:rPr lang="en-US" sz="2200" b="1" dirty="0">
                <a:latin typeface="Georgia"/>
                <a:cs typeface="Georgia"/>
              </a:rPr>
              <a:t>Sarah Stellberg</a:t>
            </a:r>
          </a:p>
          <a:p>
            <a:pPr marL="0" lvl="0" indent="0" algn="ctr">
              <a:spcBef>
                <a:spcPts val="0"/>
              </a:spcBef>
              <a:buNone/>
              <a:tabLst>
                <a:tab pos="342900" algn="l"/>
              </a:tabLst>
            </a:pPr>
            <a:r>
              <a:rPr lang="en-US" sz="2200" dirty="0">
                <a:latin typeface="Georgia"/>
                <a:cs typeface="Georgia"/>
              </a:rPr>
              <a:t>sstellberg@advocateswest.org</a:t>
            </a:r>
          </a:p>
          <a:p>
            <a:pPr marL="0" lvl="0" indent="0" algn="ctr">
              <a:spcBef>
                <a:spcPts val="0"/>
              </a:spcBef>
              <a:buNone/>
              <a:tabLst>
                <a:tab pos="342900" algn="l"/>
              </a:tabLst>
            </a:pPr>
            <a:endParaRPr lang="en-US" sz="2200" dirty="0">
              <a:latin typeface="Georgia"/>
              <a:cs typeface="Georgia"/>
            </a:endParaRPr>
          </a:p>
          <a:p>
            <a:pPr marL="0" lvl="0" indent="0" algn="ctr">
              <a:spcBef>
                <a:spcPts val="0"/>
              </a:spcBef>
              <a:buNone/>
              <a:tabLst>
                <a:tab pos="342900" algn="l"/>
              </a:tabLst>
            </a:pPr>
            <a:r>
              <a:rPr lang="en-US" sz="2200" b="1" dirty="0">
                <a:latin typeface="Georgia"/>
                <a:cs typeface="Georgia"/>
              </a:rPr>
              <a:t>Lizzy Potter</a:t>
            </a:r>
          </a:p>
          <a:p>
            <a:pPr marL="0" lvl="0" indent="0" algn="ctr">
              <a:spcBef>
                <a:spcPts val="0"/>
              </a:spcBef>
              <a:buNone/>
              <a:tabLst>
                <a:tab pos="342900" algn="l"/>
              </a:tabLst>
            </a:pPr>
            <a:r>
              <a:rPr lang="en-US" sz="2200" dirty="0">
                <a:latin typeface="Georgia"/>
                <a:cs typeface="Georgia"/>
              </a:rPr>
              <a:t>lpotter@advocateswest.org</a:t>
            </a:r>
          </a:p>
          <a:p>
            <a:pPr marL="0" lvl="0" indent="0" algn="ctr">
              <a:spcBef>
                <a:spcPts val="0"/>
              </a:spcBef>
              <a:buNone/>
              <a:tabLst>
                <a:tab pos="342900" algn="l"/>
              </a:tabLst>
            </a:pPr>
            <a:endParaRPr lang="en-US" sz="2200" dirty="0">
              <a:latin typeface="Georgia"/>
              <a:cs typeface="Georgia"/>
            </a:endParaRPr>
          </a:p>
          <a:p>
            <a:pPr marL="0" lvl="0" indent="0" algn="ctr">
              <a:spcBef>
                <a:spcPts val="0"/>
              </a:spcBef>
              <a:buNone/>
              <a:tabLst>
                <a:tab pos="342900" algn="l"/>
              </a:tabLst>
            </a:pPr>
            <a:r>
              <a:rPr lang="en-US" sz="2200" b="1" dirty="0">
                <a:latin typeface="Georgia"/>
                <a:cs typeface="Georgia"/>
              </a:rPr>
              <a:t>Todd Tucci</a:t>
            </a:r>
          </a:p>
          <a:p>
            <a:pPr marL="0" lvl="0" indent="0" algn="ctr">
              <a:spcBef>
                <a:spcPts val="0"/>
              </a:spcBef>
              <a:buNone/>
              <a:tabLst>
                <a:tab pos="342900" algn="l"/>
              </a:tabLst>
            </a:pPr>
            <a:r>
              <a:rPr lang="en-US" sz="2200" dirty="0">
                <a:latin typeface="Georgia"/>
                <a:cs typeface="Georgia"/>
              </a:rPr>
              <a:t>ttucci@advocateswest.org</a:t>
            </a:r>
          </a:p>
          <a:p>
            <a:pPr marL="0" lvl="0" indent="0" algn="ctr">
              <a:buNone/>
              <a:tabLst>
                <a:tab pos="342900" algn="l"/>
              </a:tabLst>
            </a:pPr>
            <a:endParaRPr lang="en-US" dirty="0">
              <a:latin typeface="Georgia"/>
              <a:cs typeface="Georgia"/>
            </a:endParaRPr>
          </a:p>
          <a:p>
            <a:pPr algn="ctr"/>
            <a:endParaRPr lang="en-US" dirty="0"/>
          </a:p>
        </p:txBody>
      </p:sp>
      <p:pic>
        <p:nvPicPr>
          <p:cNvPr id="9" name="Picture 8" descr="AW logo - symbol.pdf">
            <a:extLst>
              <a:ext uri="{FF2B5EF4-FFF2-40B4-BE49-F238E27FC236}">
                <a16:creationId xmlns:a16="http://schemas.microsoft.com/office/drawing/2014/main" id="{068C51BD-87D9-4FC2-A91F-D65FE79F7096}"/>
              </a:ext>
            </a:extLst>
          </p:cNvPr>
          <p:cNvPicPr>
            <a:picLocks noChangeAspect="1"/>
          </p:cNvPicPr>
          <p:nvPr/>
        </p:nvPicPr>
        <p:blipFill>
          <a:blip r:embed="rId2">
            <a:alphaModFix amt="7000"/>
            <a:extLst>
              <a:ext uri="{28A0092B-C50C-407E-A947-70E740481C1C}">
                <a14:useLocalDpi xmlns:a14="http://schemas.microsoft.com/office/drawing/2010/main" val="0"/>
              </a:ext>
            </a:extLst>
          </a:blip>
          <a:stretch>
            <a:fillRect/>
          </a:stretch>
        </p:blipFill>
        <p:spPr>
          <a:xfrm>
            <a:off x="1409404" y="186705"/>
            <a:ext cx="6409882" cy="6563719"/>
          </a:xfrm>
          <a:prstGeom prst="rect">
            <a:avLst/>
          </a:prstGeom>
        </p:spPr>
      </p:pic>
    </p:spTree>
    <p:extLst>
      <p:ext uri="{BB962C8B-B14F-4D97-AF65-F5344CB8AC3E}">
        <p14:creationId xmlns:p14="http://schemas.microsoft.com/office/powerpoint/2010/main" val="428473018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72188"/>
          </a:xfrm>
        </p:spPr>
        <p:txBody>
          <a:bodyPr>
            <a:normAutofit/>
          </a:bodyPr>
          <a:lstStyle/>
          <a:p>
            <a:pPr algn="l"/>
            <a:r>
              <a:rPr lang="en-US" sz="2400" dirty="0">
                <a:latin typeface="Georgia"/>
              </a:rPr>
              <a:t>ADMINISTRATIVE EXHAUSTION – Overview</a:t>
            </a:r>
            <a:endParaRPr lang="en-US" sz="2400" dirty="0"/>
          </a:p>
        </p:txBody>
      </p:sp>
      <p:sp>
        <p:nvSpPr>
          <p:cNvPr id="6" name="Content Placeholder 2">
            <a:extLst>
              <a:ext uri="{FF2B5EF4-FFF2-40B4-BE49-F238E27FC236}">
                <a16:creationId xmlns:a16="http://schemas.microsoft.com/office/drawing/2014/main" id="{2DC92F56-C386-42FC-930F-C377897EF925}"/>
              </a:ext>
            </a:extLst>
          </p:cNvPr>
          <p:cNvSpPr>
            <a:spLocks noGrp="1"/>
          </p:cNvSpPr>
          <p:nvPr>
            <p:ph idx="1"/>
          </p:nvPr>
        </p:nvSpPr>
        <p:spPr>
          <a:xfrm>
            <a:off x="150598" y="1139110"/>
            <a:ext cx="8536202" cy="5444251"/>
          </a:xfrm>
        </p:spPr>
        <p:txBody>
          <a:bodyPr>
            <a:noAutofit/>
          </a:bodyPr>
          <a:lstStyle/>
          <a:p>
            <a:pPr marL="731838" indent="-342900"/>
            <a:r>
              <a:rPr lang="en-US" sz="1800" dirty="0">
                <a:latin typeface="Georgia"/>
                <a:cs typeface="Georgia"/>
              </a:rPr>
              <a:t>What is “administrative exhaustion”?</a:t>
            </a:r>
          </a:p>
          <a:p>
            <a:pPr marL="1068388" lvl="1" indent="-342900"/>
            <a:r>
              <a:rPr lang="en-US" sz="1600" dirty="0">
                <a:latin typeface="Georgia"/>
                <a:cs typeface="Georgia"/>
              </a:rPr>
              <a:t>In legal parlance: one has a duty to “exhaust one’s administrative remedies” prior to filing a lawsuit. </a:t>
            </a:r>
          </a:p>
          <a:p>
            <a:pPr marL="1068388" lvl="1" indent="-342900"/>
            <a:r>
              <a:rPr lang="en-US" sz="1600" dirty="0">
                <a:latin typeface="Georgia"/>
                <a:cs typeface="Georgia"/>
              </a:rPr>
              <a:t>Means if you failed to participate in the agency review process, you might forfeit your ability to challenge that action in court</a:t>
            </a:r>
          </a:p>
          <a:p>
            <a:pPr marL="731838" indent="-342900"/>
            <a:r>
              <a:rPr lang="en-US" sz="1800" dirty="0">
                <a:latin typeface="Georgia"/>
                <a:cs typeface="Georgia"/>
              </a:rPr>
              <a:t>Purpose: ensures that the agency has the opportunity to correct itself and avoids unnecessary litigation.</a:t>
            </a:r>
          </a:p>
          <a:p>
            <a:pPr marL="731838" indent="-342900"/>
            <a:r>
              <a:rPr lang="en-US" sz="1800" dirty="0">
                <a:latin typeface="Georgia"/>
                <a:cs typeface="Georgia"/>
              </a:rPr>
              <a:t>2 types: (1) Exhaustion of Administrative Remedies; (2) Issue Exhaustion</a:t>
            </a:r>
          </a:p>
          <a:p>
            <a:pPr marL="388938" indent="0">
              <a:buNone/>
            </a:pPr>
            <a:endParaRPr lang="en-US" sz="1800" dirty="0">
              <a:latin typeface="Georgia"/>
              <a:cs typeface="Georgia"/>
            </a:endParaRPr>
          </a:p>
          <a:p>
            <a:pPr marL="731838" indent="-342900"/>
            <a:endParaRPr lang="en-US" sz="1800" dirty="0">
              <a:latin typeface="Georgia"/>
              <a:cs typeface="Georgia"/>
            </a:endParaRPr>
          </a:p>
        </p:txBody>
      </p:sp>
      <p:pic>
        <p:nvPicPr>
          <p:cNvPr id="4" name="Picture 3" descr="AW logo - symbol.pdf">
            <a:extLst>
              <a:ext uri="{FF2B5EF4-FFF2-40B4-BE49-F238E27FC236}">
                <a16:creationId xmlns:a16="http://schemas.microsoft.com/office/drawing/2014/main" id="{C4729F91-F763-4A74-89D7-BA55A15BB0C6}"/>
              </a:ext>
            </a:extLst>
          </p:cNvPr>
          <p:cNvPicPr>
            <a:picLocks noChangeAspect="1"/>
          </p:cNvPicPr>
          <p:nvPr/>
        </p:nvPicPr>
        <p:blipFill>
          <a:blip r:embed="rId3">
            <a:alphaModFix amt="7000"/>
            <a:extLst>
              <a:ext uri="{28A0092B-C50C-407E-A947-70E740481C1C}">
                <a14:useLocalDpi xmlns:a14="http://schemas.microsoft.com/office/drawing/2010/main" val="0"/>
              </a:ext>
            </a:extLst>
          </a:blip>
          <a:stretch>
            <a:fillRect/>
          </a:stretch>
        </p:blipFill>
        <p:spPr>
          <a:xfrm>
            <a:off x="1409404" y="186705"/>
            <a:ext cx="6409882" cy="6563719"/>
          </a:xfrm>
          <a:prstGeom prst="rect">
            <a:avLst/>
          </a:prstGeom>
        </p:spPr>
      </p:pic>
    </p:spTree>
    <p:extLst>
      <p:ext uri="{BB962C8B-B14F-4D97-AF65-F5344CB8AC3E}">
        <p14:creationId xmlns:p14="http://schemas.microsoft.com/office/powerpoint/2010/main" val="307766658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72188"/>
          </a:xfrm>
        </p:spPr>
        <p:txBody>
          <a:bodyPr>
            <a:normAutofit/>
          </a:bodyPr>
          <a:lstStyle/>
          <a:p>
            <a:pPr algn="l"/>
            <a:r>
              <a:rPr lang="en-US" sz="2400" dirty="0">
                <a:latin typeface="Georgia"/>
              </a:rPr>
              <a:t>EXHAUSTION – (1) Exhaustion of Admin. Remedies</a:t>
            </a:r>
            <a:endParaRPr lang="en-US" sz="2400" dirty="0"/>
          </a:p>
        </p:txBody>
      </p:sp>
      <p:sp>
        <p:nvSpPr>
          <p:cNvPr id="6" name="Content Placeholder 2">
            <a:extLst>
              <a:ext uri="{FF2B5EF4-FFF2-40B4-BE49-F238E27FC236}">
                <a16:creationId xmlns:a16="http://schemas.microsoft.com/office/drawing/2014/main" id="{2DC92F56-C386-42FC-930F-C377897EF925}"/>
              </a:ext>
            </a:extLst>
          </p:cNvPr>
          <p:cNvSpPr>
            <a:spLocks noGrp="1"/>
          </p:cNvSpPr>
          <p:nvPr>
            <p:ph idx="1"/>
          </p:nvPr>
        </p:nvSpPr>
        <p:spPr>
          <a:xfrm>
            <a:off x="150597" y="1139110"/>
            <a:ext cx="8536203" cy="5444252"/>
          </a:xfrm>
        </p:spPr>
        <p:txBody>
          <a:bodyPr>
            <a:noAutofit/>
          </a:bodyPr>
          <a:lstStyle/>
          <a:p>
            <a:pPr marL="731838" indent="-342900">
              <a:lnSpc>
                <a:spcPts val="1900"/>
              </a:lnSpc>
            </a:pPr>
            <a:r>
              <a:rPr lang="en-US" sz="1800" dirty="0">
                <a:latin typeface="Georgia"/>
                <a:cs typeface="Georgia"/>
              </a:rPr>
              <a:t>Under the APA, litigants must exhaust administrative procedures </a:t>
            </a:r>
            <a:r>
              <a:rPr lang="en-US" sz="1800" u="sng" dirty="0">
                <a:latin typeface="Georgia"/>
                <a:cs typeface="Georgia"/>
              </a:rPr>
              <a:t>only if</a:t>
            </a:r>
            <a:r>
              <a:rPr lang="en-US" sz="1800" dirty="0">
                <a:latin typeface="Georgia"/>
                <a:cs typeface="Georgia"/>
              </a:rPr>
              <a:t>:</a:t>
            </a:r>
          </a:p>
          <a:p>
            <a:pPr marL="1350963" lvl="2" indent="-342900">
              <a:lnSpc>
                <a:spcPts val="1900"/>
              </a:lnSpc>
            </a:pPr>
            <a:r>
              <a:rPr lang="en-US" sz="1600" dirty="0">
                <a:latin typeface="Georgia"/>
                <a:cs typeface="Georgia"/>
              </a:rPr>
              <a:t>(1) </a:t>
            </a:r>
            <a:r>
              <a:rPr lang="en-US" sz="1600" i="1" dirty="0">
                <a:latin typeface="Georgia"/>
                <a:cs typeface="Georgia"/>
              </a:rPr>
              <a:t>expressly </a:t>
            </a:r>
            <a:r>
              <a:rPr lang="en-US" sz="1600" dirty="0">
                <a:latin typeface="Georgia"/>
                <a:cs typeface="Georgia"/>
              </a:rPr>
              <a:t>required by statute or agency rule; and</a:t>
            </a:r>
          </a:p>
          <a:p>
            <a:pPr marL="1350963" lvl="2" indent="-342900">
              <a:lnSpc>
                <a:spcPts val="1900"/>
              </a:lnSpc>
            </a:pPr>
            <a:r>
              <a:rPr lang="en-US" sz="1600" dirty="0">
                <a:latin typeface="Georgia"/>
                <a:cs typeface="Georgia"/>
              </a:rPr>
              <a:t>(2) the agency decision is rendered “</a:t>
            </a:r>
            <a:r>
              <a:rPr lang="en-US" sz="1600" i="1" dirty="0">
                <a:latin typeface="Georgia"/>
                <a:cs typeface="Georgia"/>
              </a:rPr>
              <a:t>inoperative</a:t>
            </a:r>
            <a:r>
              <a:rPr lang="en-US" sz="1600" dirty="0">
                <a:latin typeface="Georgia"/>
                <a:cs typeface="Georgia"/>
              </a:rPr>
              <a:t>” pending agency review.</a:t>
            </a:r>
          </a:p>
          <a:p>
            <a:pPr marL="1350963" lvl="2" indent="-342900">
              <a:lnSpc>
                <a:spcPts val="1900"/>
              </a:lnSpc>
            </a:pPr>
            <a:r>
              <a:rPr lang="en-US" sz="1600" u="sng" dirty="0">
                <a:latin typeface="Georgia"/>
                <a:cs typeface="Georgia"/>
              </a:rPr>
              <a:t>Darby v. Cisneros</a:t>
            </a:r>
            <a:r>
              <a:rPr lang="en-US" sz="1600" dirty="0">
                <a:latin typeface="Georgia"/>
                <a:cs typeface="Georgia"/>
              </a:rPr>
              <a:t>, 509 U.S. 137 (1993)</a:t>
            </a:r>
          </a:p>
          <a:p>
            <a:pPr marL="731838" indent="-342900">
              <a:lnSpc>
                <a:spcPts val="1900"/>
              </a:lnSpc>
              <a:spcBef>
                <a:spcPts val="0"/>
              </a:spcBef>
            </a:pPr>
            <a:endParaRPr lang="en-US" sz="1800" dirty="0">
              <a:latin typeface="Georgia"/>
              <a:cs typeface="Georgia"/>
            </a:endParaRPr>
          </a:p>
          <a:p>
            <a:pPr marL="731838" indent="-342900">
              <a:lnSpc>
                <a:spcPts val="1900"/>
              </a:lnSpc>
            </a:pPr>
            <a:r>
              <a:rPr lang="en-US" sz="1800" dirty="0">
                <a:latin typeface="Georgia"/>
                <a:cs typeface="Georgia"/>
              </a:rPr>
              <a:t>Generally means a plaintiff must do the following before going to court:</a:t>
            </a:r>
          </a:p>
          <a:p>
            <a:pPr marL="1350963" lvl="2" indent="-342900">
              <a:lnSpc>
                <a:spcPts val="1900"/>
              </a:lnSpc>
            </a:pPr>
            <a:r>
              <a:rPr lang="en-US" sz="1600" dirty="0">
                <a:latin typeface="Georgia"/>
                <a:cs typeface="Georgia"/>
              </a:rPr>
              <a:t>Comment on the proposed action</a:t>
            </a:r>
          </a:p>
          <a:p>
            <a:pPr marL="1350963" lvl="2" indent="-342900">
              <a:lnSpc>
                <a:spcPts val="1900"/>
              </a:lnSpc>
            </a:pPr>
            <a:r>
              <a:rPr lang="en-US" sz="1600" dirty="0">
                <a:latin typeface="Georgia"/>
                <a:cs typeface="Georgia"/>
              </a:rPr>
              <a:t>Protest the proposed action to the BLM director</a:t>
            </a:r>
          </a:p>
          <a:p>
            <a:pPr marL="1350963" lvl="2" indent="-342900">
              <a:lnSpc>
                <a:spcPts val="1900"/>
              </a:lnSpc>
            </a:pPr>
            <a:r>
              <a:rPr lang="en-US" sz="1600" dirty="0">
                <a:latin typeface="Georgia"/>
                <a:cs typeface="Georgia"/>
              </a:rPr>
              <a:t>Administrative hearings and appeals</a:t>
            </a:r>
          </a:p>
          <a:p>
            <a:pPr marL="731838" indent="-342900">
              <a:lnSpc>
                <a:spcPts val="1900"/>
              </a:lnSpc>
              <a:spcBef>
                <a:spcPts val="0"/>
              </a:spcBef>
            </a:pPr>
            <a:endParaRPr lang="en-US" sz="1800" dirty="0">
              <a:latin typeface="Georgia"/>
              <a:cs typeface="Georgia"/>
            </a:endParaRPr>
          </a:p>
          <a:p>
            <a:pPr marL="731838" indent="-342900">
              <a:lnSpc>
                <a:spcPts val="1900"/>
              </a:lnSpc>
            </a:pPr>
            <a:r>
              <a:rPr lang="en-US" sz="1800" dirty="0">
                <a:latin typeface="Georgia"/>
                <a:cs typeface="Georgia"/>
              </a:rPr>
              <a:t>DOI and BLM regs require exhaustion. 43 </a:t>
            </a:r>
            <a:r>
              <a:rPr lang="en-US" sz="1800" dirty="0" err="1">
                <a:latin typeface="Georgia"/>
                <a:cs typeface="Georgia"/>
              </a:rPr>
              <a:t>C.F.R</a:t>
            </a:r>
            <a:r>
              <a:rPr lang="en-US" sz="1800" dirty="0">
                <a:latin typeface="Georgia"/>
                <a:cs typeface="Georgia"/>
              </a:rPr>
              <a:t>. § 4.21(c). But many program-specific rules render decisions “inoperative” in name only. </a:t>
            </a:r>
          </a:p>
          <a:p>
            <a:pPr marL="1350963" lvl="2" indent="-342900">
              <a:lnSpc>
                <a:spcPts val="1900"/>
              </a:lnSpc>
            </a:pPr>
            <a:r>
              <a:rPr lang="en-US" sz="1400" dirty="0">
                <a:latin typeface="Georgia"/>
                <a:cs typeface="Georgia"/>
              </a:rPr>
              <a:t>E.g., Oil and gas lease sales – lease sale is held and permits issued pending IBLA appeal. </a:t>
            </a:r>
          </a:p>
          <a:p>
            <a:pPr marL="1350963" lvl="2" indent="-342900">
              <a:lnSpc>
                <a:spcPts val="1900"/>
              </a:lnSpc>
            </a:pPr>
            <a:r>
              <a:rPr lang="en-US" sz="1400" dirty="0">
                <a:latin typeface="Georgia"/>
                <a:cs typeface="Georgia"/>
              </a:rPr>
              <a:t>E.g., Grazing permits – grazing can continue under certain circumstances.</a:t>
            </a:r>
          </a:p>
          <a:p>
            <a:pPr marL="1350963" lvl="2" indent="-342900">
              <a:lnSpc>
                <a:spcPts val="1900"/>
              </a:lnSpc>
            </a:pPr>
            <a:endParaRPr lang="en-US" sz="1600" dirty="0">
              <a:latin typeface="Georgia"/>
              <a:cs typeface="Georgia"/>
            </a:endParaRPr>
          </a:p>
          <a:p>
            <a:pPr marL="731838" indent="-342900">
              <a:lnSpc>
                <a:spcPts val="1900"/>
              </a:lnSpc>
            </a:pPr>
            <a:endParaRPr lang="en-US" sz="2000" dirty="0">
              <a:latin typeface="Georgia"/>
              <a:cs typeface="Georgia"/>
            </a:endParaRPr>
          </a:p>
          <a:p>
            <a:pPr marL="731838" indent="-342900">
              <a:lnSpc>
                <a:spcPts val="1900"/>
              </a:lnSpc>
            </a:pPr>
            <a:endParaRPr lang="en-US" sz="2000" dirty="0">
              <a:latin typeface="Georgia"/>
              <a:cs typeface="Georgia"/>
            </a:endParaRPr>
          </a:p>
        </p:txBody>
      </p:sp>
      <p:pic>
        <p:nvPicPr>
          <p:cNvPr id="4" name="Picture 3" descr="AW logo - symbol.pdf">
            <a:extLst>
              <a:ext uri="{FF2B5EF4-FFF2-40B4-BE49-F238E27FC236}">
                <a16:creationId xmlns:a16="http://schemas.microsoft.com/office/drawing/2014/main" id="{720D5BEE-4BFF-4831-8A8E-A86BEE13E14A}"/>
              </a:ext>
            </a:extLst>
          </p:cNvPr>
          <p:cNvPicPr>
            <a:picLocks noChangeAspect="1"/>
          </p:cNvPicPr>
          <p:nvPr/>
        </p:nvPicPr>
        <p:blipFill>
          <a:blip r:embed="rId3">
            <a:alphaModFix amt="7000"/>
            <a:extLst>
              <a:ext uri="{28A0092B-C50C-407E-A947-70E740481C1C}">
                <a14:useLocalDpi xmlns:a14="http://schemas.microsoft.com/office/drawing/2010/main" val="0"/>
              </a:ext>
            </a:extLst>
          </a:blip>
          <a:stretch>
            <a:fillRect/>
          </a:stretch>
        </p:blipFill>
        <p:spPr>
          <a:xfrm>
            <a:off x="1422104" y="212105"/>
            <a:ext cx="6409882" cy="6563719"/>
          </a:xfrm>
          <a:prstGeom prst="rect">
            <a:avLst/>
          </a:prstGeom>
        </p:spPr>
      </p:pic>
    </p:spTree>
    <p:extLst>
      <p:ext uri="{BB962C8B-B14F-4D97-AF65-F5344CB8AC3E}">
        <p14:creationId xmlns:p14="http://schemas.microsoft.com/office/powerpoint/2010/main" val="386153481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72188"/>
          </a:xfrm>
        </p:spPr>
        <p:txBody>
          <a:bodyPr>
            <a:normAutofit/>
          </a:bodyPr>
          <a:lstStyle/>
          <a:p>
            <a:pPr algn="l"/>
            <a:r>
              <a:rPr lang="en-US" sz="2400" dirty="0">
                <a:latin typeface="Georgia"/>
              </a:rPr>
              <a:t>EXHAUSTION – (2) Issue Exhaustion</a:t>
            </a:r>
            <a:endParaRPr lang="en-US" sz="2400" dirty="0"/>
          </a:p>
        </p:txBody>
      </p:sp>
      <p:sp>
        <p:nvSpPr>
          <p:cNvPr id="6" name="Content Placeholder 2">
            <a:extLst>
              <a:ext uri="{FF2B5EF4-FFF2-40B4-BE49-F238E27FC236}">
                <a16:creationId xmlns:a16="http://schemas.microsoft.com/office/drawing/2014/main" id="{2DC92F56-C386-42FC-930F-C377897EF925}"/>
              </a:ext>
            </a:extLst>
          </p:cNvPr>
          <p:cNvSpPr>
            <a:spLocks noGrp="1"/>
          </p:cNvSpPr>
          <p:nvPr>
            <p:ph idx="1"/>
          </p:nvPr>
        </p:nvSpPr>
        <p:spPr>
          <a:xfrm>
            <a:off x="150598" y="1139110"/>
            <a:ext cx="8323702" cy="5444251"/>
          </a:xfrm>
        </p:spPr>
        <p:txBody>
          <a:bodyPr>
            <a:noAutofit/>
          </a:bodyPr>
          <a:lstStyle/>
          <a:p>
            <a:pPr marL="731838" indent="-342900"/>
            <a:r>
              <a:rPr lang="en-US" sz="1800" dirty="0">
                <a:latin typeface="Georgia"/>
                <a:cs typeface="Georgia"/>
              </a:rPr>
              <a:t>Must have raised an issue during agency proceedings (i.e., public comment) before challenging that issue in court. </a:t>
            </a:r>
          </a:p>
          <a:p>
            <a:pPr marL="731838" indent="-342900"/>
            <a:r>
              <a:rPr lang="en-US" sz="1800" dirty="0">
                <a:latin typeface="Georgia"/>
                <a:cs typeface="Georgia"/>
              </a:rPr>
              <a:t>A party forfeits arguments not raised during each step of the administrative process.</a:t>
            </a:r>
          </a:p>
          <a:p>
            <a:pPr marL="731838" indent="-342900"/>
            <a:r>
              <a:rPr lang="en-US" sz="1800" dirty="0">
                <a:latin typeface="Georgia"/>
                <a:cs typeface="Georgia"/>
              </a:rPr>
              <a:t>What is sufficient to “raise” an issue? </a:t>
            </a:r>
          </a:p>
          <a:p>
            <a:pPr marL="1350963" lvl="2" indent="-342900"/>
            <a:r>
              <a:rPr lang="en-US" sz="1600" dirty="0">
                <a:latin typeface="Georgia"/>
                <a:cs typeface="Georgia"/>
              </a:rPr>
              <a:t>You must “alert[] the agency to [your] position and contentions,’ in order to allow the agency to give the issue meaningful consideration.” </a:t>
            </a:r>
            <a:r>
              <a:rPr lang="en-US" sz="1600" i="1" dirty="0">
                <a:latin typeface="Georgia"/>
                <a:cs typeface="Georgia"/>
              </a:rPr>
              <a:t>Dep’t of Transportation v. Public Citizen</a:t>
            </a:r>
            <a:r>
              <a:rPr lang="en-US" sz="1600" dirty="0">
                <a:latin typeface="Georgia"/>
                <a:cs typeface="Georgia"/>
              </a:rPr>
              <a:t>, 541 U.S. 752 (2004).</a:t>
            </a:r>
          </a:p>
          <a:p>
            <a:pPr marL="1350963" lvl="2" indent="-342900"/>
            <a:r>
              <a:rPr lang="en-US" sz="1600" dirty="0">
                <a:latin typeface="Georgia"/>
                <a:cs typeface="Georgia"/>
              </a:rPr>
              <a:t>Arguments need not be stated in precise legal terms. </a:t>
            </a:r>
            <a:r>
              <a:rPr lang="en-US" sz="1600" i="1" dirty="0">
                <a:latin typeface="Georgia"/>
                <a:cs typeface="Georgia"/>
              </a:rPr>
              <a:t>Nat'l Parks Cons. </a:t>
            </a:r>
            <a:r>
              <a:rPr lang="en-US" sz="1600" i="1" dirty="0" err="1">
                <a:latin typeface="Georgia"/>
                <a:cs typeface="Georgia"/>
              </a:rPr>
              <a:t>Ass'n</a:t>
            </a:r>
            <a:r>
              <a:rPr lang="en-US" sz="1600" i="1" dirty="0">
                <a:latin typeface="Georgia"/>
                <a:cs typeface="Georgia"/>
              </a:rPr>
              <a:t> v. BLM</a:t>
            </a:r>
            <a:r>
              <a:rPr lang="en-US" sz="1600" dirty="0">
                <a:latin typeface="Georgia"/>
                <a:cs typeface="Georgia"/>
              </a:rPr>
              <a:t>, 606 F.3d 1058 (9th Cir. 2010) </a:t>
            </a:r>
          </a:p>
          <a:p>
            <a:pPr marL="1350963" lvl="2" indent="-342900"/>
            <a:r>
              <a:rPr lang="en-US" sz="1600" dirty="0">
                <a:latin typeface="Georgia"/>
                <a:cs typeface="Georgia"/>
              </a:rPr>
              <a:t>“The question in determining whether an issue was preserved, however, is not simply whether it was raised in some fashion, but whether it was raised with sufficient precision, clarity, and emphasis to give the agency a fair opportunity to address it.” </a:t>
            </a:r>
            <a:r>
              <a:rPr lang="en-US" sz="1600" i="1" dirty="0" err="1">
                <a:latin typeface="Georgia"/>
                <a:cs typeface="Georgia"/>
              </a:rPr>
              <a:t>Cntr</a:t>
            </a:r>
            <a:r>
              <a:rPr lang="en-US" sz="1600" i="1" dirty="0">
                <a:latin typeface="Georgia"/>
                <a:cs typeface="Georgia"/>
              </a:rPr>
              <a:t>. for Sustainable Econ. v. Jewell</a:t>
            </a:r>
            <a:r>
              <a:rPr lang="en-US" sz="1600" dirty="0">
                <a:latin typeface="Georgia"/>
                <a:cs typeface="Georgia"/>
              </a:rPr>
              <a:t>, 779 F.3d 588, 602 (D.C. Cir. 2015)</a:t>
            </a:r>
          </a:p>
          <a:p>
            <a:pPr marL="1008063" lvl="2" indent="0">
              <a:buNone/>
            </a:pPr>
            <a:endParaRPr lang="en-US" sz="1400" dirty="0">
              <a:latin typeface="Georgia"/>
              <a:cs typeface="Georgia"/>
            </a:endParaRPr>
          </a:p>
          <a:p>
            <a:pPr marL="1928813" lvl="4" indent="-342900"/>
            <a:endParaRPr lang="en-US" sz="1400" dirty="0">
              <a:latin typeface="Georgia"/>
              <a:cs typeface="Georgia"/>
            </a:endParaRPr>
          </a:p>
        </p:txBody>
      </p:sp>
      <p:pic>
        <p:nvPicPr>
          <p:cNvPr id="4" name="Picture 3" descr="AW logo - symbol.pdf">
            <a:extLst>
              <a:ext uri="{FF2B5EF4-FFF2-40B4-BE49-F238E27FC236}">
                <a16:creationId xmlns:a16="http://schemas.microsoft.com/office/drawing/2014/main" id="{723DB29B-EB72-44C5-9B36-44AB4990D8F8}"/>
              </a:ext>
            </a:extLst>
          </p:cNvPr>
          <p:cNvPicPr>
            <a:picLocks noChangeAspect="1"/>
          </p:cNvPicPr>
          <p:nvPr/>
        </p:nvPicPr>
        <p:blipFill>
          <a:blip r:embed="rId3">
            <a:alphaModFix amt="7000"/>
            <a:extLst>
              <a:ext uri="{28A0092B-C50C-407E-A947-70E740481C1C}">
                <a14:useLocalDpi xmlns:a14="http://schemas.microsoft.com/office/drawing/2010/main" val="0"/>
              </a:ext>
            </a:extLst>
          </a:blip>
          <a:stretch>
            <a:fillRect/>
          </a:stretch>
        </p:blipFill>
        <p:spPr>
          <a:xfrm>
            <a:off x="1409404" y="186705"/>
            <a:ext cx="6409882" cy="6563719"/>
          </a:xfrm>
          <a:prstGeom prst="rect">
            <a:avLst/>
          </a:prstGeom>
        </p:spPr>
      </p:pic>
    </p:spTree>
    <p:extLst>
      <p:ext uri="{BB962C8B-B14F-4D97-AF65-F5344CB8AC3E}">
        <p14:creationId xmlns:p14="http://schemas.microsoft.com/office/powerpoint/2010/main" val="137523683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72188"/>
          </a:xfrm>
        </p:spPr>
        <p:txBody>
          <a:bodyPr>
            <a:normAutofit/>
          </a:bodyPr>
          <a:lstStyle/>
          <a:p>
            <a:pPr algn="l"/>
            <a:r>
              <a:rPr lang="en-US" sz="2400" dirty="0">
                <a:latin typeface="Georgia"/>
              </a:rPr>
              <a:t>EXHAUSTION – (2) Issue Exhaustion (cont’d)</a:t>
            </a:r>
            <a:endParaRPr lang="en-US" sz="2400" dirty="0"/>
          </a:p>
        </p:txBody>
      </p:sp>
      <p:sp>
        <p:nvSpPr>
          <p:cNvPr id="6" name="Content Placeholder 2">
            <a:extLst>
              <a:ext uri="{FF2B5EF4-FFF2-40B4-BE49-F238E27FC236}">
                <a16:creationId xmlns:a16="http://schemas.microsoft.com/office/drawing/2014/main" id="{2DC92F56-C386-42FC-930F-C377897EF925}"/>
              </a:ext>
            </a:extLst>
          </p:cNvPr>
          <p:cNvSpPr>
            <a:spLocks noGrp="1"/>
          </p:cNvSpPr>
          <p:nvPr>
            <p:ph idx="1"/>
          </p:nvPr>
        </p:nvSpPr>
        <p:spPr>
          <a:xfrm>
            <a:off x="150597" y="1139111"/>
            <a:ext cx="8229601" cy="5718889"/>
          </a:xfrm>
        </p:spPr>
        <p:txBody>
          <a:bodyPr>
            <a:noAutofit/>
          </a:bodyPr>
          <a:lstStyle/>
          <a:p>
            <a:pPr marL="731838" indent="-342900"/>
            <a:r>
              <a:rPr lang="en-US" sz="1800" dirty="0">
                <a:latin typeface="Georgia" panose="02040502050405020303" pitchFamily="18" charset="0"/>
                <a:cs typeface="Georgia"/>
              </a:rPr>
              <a:t>Numerous exceptions to the rule:</a:t>
            </a:r>
          </a:p>
          <a:p>
            <a:pPr marL="1350963" lvl="2" indent="-342900">
              <a:spcBef>
                <a:spcPts val="1200"/>
              </a:spcBef>
            </a:pPr>
            <a:r>
              <a:rPr lang="en-US" sz="1600" dirty="0">
                <a:latin typeface="Georgia"/>
                <a:cs typeface="Georgia"/>
              </a:rPr>
              <a:t>Where another commenter raised the issue sufficiently</a:t>
            </a:r>
          </a:p>
          <a:p>
            <a:pPr marL="1350963" lvl="2" indent="-342900">
              <a:spcBef>
                <a:spcPts val="1200"/>
              </a:spcBef>
            </a:pPr>
            <a:r>
              <a:rPr lang="en-US" sz="1600" dirty="0">
                <a:latin typeface="Georgia"/>
                <a:cs typeface="Georgia"/>
              </a:rPr>
              <a:t>Where other circumstances make clear that the agency was aware of the issue (e.g., issue is obvious; agency raised the issue on its own)</a:t>
            </a:r>
          </a:p>
          <a:p>
            <a:pPr marL="1350963" lvl="2" indent="-342900">
              <a:spcBef>
                <a:spcPts val="1200"/>
              </a:spcBef>
            </a:pPr>
            <a:r>
              <a:rPr lang="en-US" sz="1600" dirty="0">
                <a:latin typeface="Georgia"/>
                <a:cs typeface="Georgia"/>
              </a:rPr>
              <a:t>Where commenter lacked fair notice that the issue should be raised, because the final rule deviated substantially from proposed rule</a:t>
            </a:r>
          </a:p>
          <a:p>
            <a:pPr marL="1350963" lvl="2" indent="-342900">
              <a:spcBef>
                <a:spcPts val="1200"/>
              </a:spcBef>
            </a:pPr>
            <a:r>
              <a:rPr lang="en-US" sz="1600" dirty="0">
                <a:latin typeface="Georgia"/>
                <a:cs typeface="Georgia"/>
              </a:rPr>
              <a:t>Where the claim involves constitutional issues and questions of statutory interpretation on which the court doesn’t need the agency’s view</a:t>
            </a:r>
          </a:p>
          <a:p>
            <a:pPr marL="1350963" lvl="2" indent="-342900">
              <a:spcBef>
                <a:spcPts val="1200"/>
              </a:spcBef>
            </a:pPr>
            <a:r>
              <a:rPr lang="en-US" sz="1600" dirty="0">
                <a:latin typeface="Georgia"/>
                <a:cs typeface="Georgia"/>
              </a:rPr>
              <a:t>Where the challenged action is patently in excess of the agency’s authority</a:t>
            </a:r>
          </a:p>
          <a:p>
            <a:pPr marL="1350963" lvl="2" indent="-342900">
              <a:spcBef>
                <a:spcPts val="1200"/>
              </a:spcBef>
            </a:pPr>
            <a:r>
              <a:rPr lang="en-US" sz="1600" dirty="0">
                <a:latin typeface="Georgia"/>
                <a:cs typeface="Georgia"/>
              </a:rPr>
              <a:t>Where the issues could not have been raised before the agency (e.g., a material change in circumstances)</a:t>
            </a:r>
            <a:endParaRPr lang="en-US" sz="1400" dirty="0">
              <a:latin typeface="Georgia"/>
              <a:cs typeface="Georgia"/>
            </a:endParaRPr>
          </a:p>
          <a:p>
            <a:pPr marL="1350963" lvl="2" indent="-342900">
              <a:spcBef>
                <a:spcPts val="1200"/>
              </a:spcBef>
            </a:pPr>
            <a:r>
              <a:rPr lang="en-US" sz="1600" dirty="0">
                <a:latin typeface="Georgia"/>
                <a:cs typeface="Georgia"/>
              </a:rPr>
              <a:t>Where it would have been “futile” to raise before the agency</a:t>
            </a:r>
          </a:p>
          <a:p>
            <a:pPr marL="1350963" lvl="2" indent="-342900">
              <a:spcBef>
                <a:spcPts val="1200"/>
              </a:spcBef>
            </a:pPr>
            <a:r>
              <a:rPr lang="en-US" sz="1600" dirty="0">
                <a:latin typeface="Georgia"/>
                <a:cs typeface="Georgia"/>
              </a:rPr>
              <a:t>Where the obvious result would be a “plain miscarriage of justice” </a:t>
            </a:r>
          </a:p>
          <a:p>
            <a:pPr marL="1928813" lvl="4" indent="-342900"/>
            <a:endParaRPr lang="en-US" sz="1400" dirty="0">
              <a:latin typeface="Georgia"/>
              <a:cs typeface="Georgia"/>
            </a:endParaRPr>
          </a:p>
        </p:txBody>
      </p:sp>
      <p:pic>
        <p:nvPicPr>
          <p:cNvPr id="4" name="Picture 3" descr="AW logo - symbol.pdf">
            <a:extLst>
              <a:ext uri="{FF2B5EF4-FFF2-40B4-BE49-F238E27FC236}">
                <a16:creationId xmlns:a16="http://schemas.microsoft.com/office/drawing/2014/main" id="{E3E55064-84DC-4D5B-976B-1E30E9F26C17}"/>
              </a:ext>
            </a:extLst>
          </p:cNvPr>
          <p:cNvPicPr>
            <a:picLocks noChangeAspect="1"/>
          </p:cNvPicPr>
          <p:nvPr/>
        </p:nvPicPr>
        <p:blipFill>
          <a:blip r:embed="rId3">
            <a:alphaModFix amt="7000"/>
            <a:extLst>
              <a:ext uri="{28A0092B-C50C-407E-A947-70E740481C1C}">
                <a14:useLocalDpi xmlns:a14="http://schemas.microsoft.com/office/drawing/2010/main" val="0"/>
              </a:ext>
            </a:extLst>
          </a:blip>
          <a:stretch>
            <a:fillRect/>
          </a:stretch>
        </p:blipFill>
        <p:spPr>
          <a:xfrm>
            <a:off x="1409404" y="186705"/>
            <a:ext cx="6409882" cy="6563719"/>
          </a:xfrm>
          <a:prstGeom prst="rect">
            <a:avLst/>
          </a:prstGeom>
        </p:spPr>
      </p:pic>
    </p:spTree>
    <p:extLst>
      <p:ext uri="{BB962C8B-B14F-4D97-AF65-F5344CB8AC3E}">
        <p14:creationId xmlns:p14="http://schemas.microsoft.com/office/powerpoint/2010/main" val="200445759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72188"/>
          </a:xfrm>
        </p:spPr>
        <p:txBody>
          <a:bodyPr>
            <a:normAutofit/>
          </a:bodyPr>
          <a:lstStyle/>
          <a:p>
            <a:pPr algn="l"/>
            <a:r>
              <a:rPr lang="en-US" sz="2400" dirty="0">
                <a:latin typeface="Georgia"/>
              </a:rPr>
              <a:t>EXHAUSTION – Best Practices</a:t>
            </a:r>
            <a:endParaRPr lang="en-US" sz="2400" dirty="0"/>
          </a:p>
        </p:txBody>
      </p:sp>
      <p:sp>
        <p:nvSpPr>
          <p:cNvPr id="6" name="Content Placeholder 2">
            <a:extLst>
              <a:ext uri="{FF2B5EF4-FFF2-40B4-BE49-F238E27FC236}">
                <a16:creationId xmlns:a16="http://schemas.microsoft.com/office/drawing/2014/main" id="{2DC92F56-C386-42FC-930F-C377897EF925}"/>
              </a:ext>
            </a:extLst>
          </p:cNvPr>
          <p:cNvSpPr>
            <a:spLocks noGrp="1"/>
          </p:cNvSpPr>
          <p:nvPr>
            <p:ph idx="1"/>
          </p:nvPr>
        </p:nvSpPr>
        <p:spPr>
          <a:xfrm>
            <a:off x="150597" y="1139110"/>
            <a:ext cx="8229601" cy="5444251"/>
          </a:xfrm>
        </p:spPr>
        <p:txBody>
          <a:bodyPr>
            <a:noAutofit/>
          </a:bodyPr>
          <a:lstStyle/>
          <a:p>
            <a:pPr marL="731838" indent="-342900"/>
            <a:r>
              <a:rPr lang="en-US" sz="1900" dirty="0">
                <a:latin typeface="Georgia"/>
                <a:cs typeface="Georgia"/>
              </a:rPr>
              <a:t>Don’t sit on the sidelines.</a:t>
            </a:r>
          </a:p>
          <a:p>
            <a:pPr marL="1350963" lvl="2" indent="-342900"/>
            <a:r>
              <a:rPr lang="en-US" sz="1600" dirty="0">
                <a:latin typeface="Georgia"/>
                <a:cs typeface="Georgia"/>
              </a:rPr>
              <a:t>Parties who participate retain the ability to seek judicial review, and therefore hold greater negotiation leverage.</a:t>
            </a:r>
          </a:p>
          <a:p>
            <a:pPr marL="1350963" lvl="2" indent="-342900"/>
            <a:r>
              <a:rPr lang="en-US" sz="1600" dirty="0">
                <a:latin typeface="Georgia"/>
                <a:cs typeface="Georgia"/>
              </a:rPr>
              <a:t>Affect the record on which the agency must base its decision. </a:t>
            </a:r>
          </a:p>
          <a:p>
            <a:pPr marL="1350963" lvl="2" indent="-342900"/>
            <a:r>
              <a:rPr lang="en-US" sz="1600" i="1" dirty="0">
                <a:latin typeface="Georgia" panose="02040502050405020303" pitchFamily="18" charset="0"/>
                <a:cs typeface="Georgia"/>
              </a:rPr>
              <a:t>Speak now or forever hold your peace! </a:t>
            </a:r>
            <a:endParaRPr lang="en-US" sz="1600" i="1" dirty="0">
              <a:latin typeface="Georgia"/>
              <a:cs typeface="Georgia"/>
            </a:endParaRPr>
          </a:p>
          <a:p>
            <a:pPr marL="731838" indent="-342900"/>
            <a:r>
              <a:rPr lang="en-US" sz="1800" dirty="0">
                <a:latin typeface="Georgia"/>
                <a:cs typeface="Georgia"/>
              </a:rPr>
              <a:t>Consider pursuing voluntary procedures.</a:t>
            </a:r>
          </a:p>
          <a:p>
            <a:pPr marL="1350963" lvl="2" indent="-342900"/>
            <a:r>
              <a:rPr lang="en-US" sz="1600" dirty="0">
                <a:latin typeface="Georgia"/>
                <a:cs typeface="Georgia"/>
              </a:rPr>
              <a:t>Avoids potential dismissal of your case.</a:t>
            </a:r>
          </a:p>
          <a:p>
            <a:pPr marL="1350963" lvl="2" indent="-342900"/>
            <a:r>
              <a:rPr lang="en-US" sz="1600" dirty="0">
                <a:latin typeface="Georgia"/>
                <a:cs typeface="Georgia"/>
              </a:rPr>
              <a:t>Might produce a better record for judicial review.</a:t>
            </a:r>
          </a:p>
          <a:p>
            <a:pPr marL="1350963" lvl="2" indent="-342900"/>
            <a:r>
              <a:rPr lang="en-US" sz="1600" dirty="0">
                <a:latin typeface="Georgia"/>
                <a:cs typeface="Georgia"/>
              </a:rPr>
              <a:t>Tests the strength of your case.</a:t>
            </a:r>
          </a:p>
          <a:p>
            <a:pPr marL="731838" indent="-342900"/>
            <a:r>
              <a:rPr lang="en-US" sz="1800" dirty="0">
                <a:latin typeface="Georgia"/>
                <a:cs typeface="Georgia"/>
              </a:rPr>
              <a:t>Comments should be </a:t>
            </a:r>
            <a:r>
              <a:rPr lang="en-US" sz="1800" i="1" dirty="0">
                <a:latin typeface="Georgia"/>
                <a:cs typeface="Georgia"/>
              </a:rPr>
              <a:t>specific</a:t>
            </a:r>
            <a:r>
              <a:rPr lang="en-US" sz="1800" dirty="0">
                <a:latin typeface="Georgia"/>
                <a:cs typeface="Georgia"/>
              </a:rPr>
              <a:t> and </a:t>
            </a:r>
            <a:r>
              <a:rPr lang="en-US" sz="1800" i="1" dirty="0">
                <a:latin typeface="Georgia"/>
                <a:cs typeface="Georgia"/>
              </a:rPr>
              <a:t>organized.</a:t>
            </a:r>
            <a:endParaRPr lang="en-US" sz="1800" dirty="0">
              <a:latin typeface="Georgia"/>
              <a:cs typeface="Georgia"/>
            </a:endParaRPr>
          </a:p>
          <a:p>
            <a:pPr marL="1350963" lvl="2" indent="-342900"/>
            <a:r>
              <a:rPr lang="en-US" sz="1600" dirty="0">
                <a:latin typeface="Georgia"/>
                <a:cs typeface="Georgia"/>
              </a:rPr>
              <a:t>Include separately delineated sections for each claim / issue.</a:t>
            </a:r>
          </a:p>
          <a:p>
            <a:pPr marL="1350963" lvl="2" indent="-342900"/>
            <a:r>
              <a:rPr lang="en-US" sz="1600" dirty="0">
                <a:latin typeface="Georgia"/>
                <a:cs typeface="Georgia"/>
              </a:rPr>
              <a:t>Raise arguments with specificity.</a:t>
            </a:r>
          </a:p>
          <a:p>
            <a:pPr marL="1350963" lvl="2" indent="-342900"/>
            <a:r>
              <a:rPr lang="en-US" sz="1600" dirty="0">
                <a:latin typeface="Georgia"/>
                <a:cs typeface="Georgia"/>
              </a:rPr>
              <a:t>Cite and include relevant studies or research.</a:t>
            </a:r>
          </a:p>
          <a:p>
            <a:pPr marL="1350963" lvl="2" indent="-342900"/>
            <a:r>
              <a:rPr lang="en-US" sz="1600" dirty="0">
                <a:latin typeface="Georgia"/>
                <a:cs typeface="Georgia"/>
              </a:rPr>
              <a:t>Hire experts to counter the agency’s own experts.  </a:t>
            </a:r>
          </a:p>
          <a:p>
            <a:pPr marL="731838" indent="-342900"/>
            <a:r>
              <a:rPr lang="en-US" sz="1800" dirty="0">
                <a:latin typeface="Georgia"/>
                <a:cs typeface="Georgia"/>
              </a:rPr>
              <a:t>Track and adhere to deadlines. </a:t>
            </a:r>
          </a:p>
          <a:p>
            <a:pPr marL="1350963" lvl="2" indent="-342900"/>
            <a:endParaRPr lang="en-US" sz="1400" dirty="0">
              <a:latin typeface="Georgia"/>
              <a:cs typeface="Georgia"/>
            </a:endParaRPr>
          </a:p>
          <a:p>
            <a:pPr marL="1928813" lvl="4" indent="-342900"/>
            <a:endParaRPr lang="en-US" sz="1400" dirty="0">
              <a:latin typeface="Georgia"/>
              <a:cs typeface="Georgia"/>
            </a:endParaRPr>
          </a:p>
        </p:txBody>
      </p:sp>
      <p:pic>
        <p:nvPicPr>
          <p:cNvPr id="4" name="Picture 3" descr="AW logo - symbol.pdf">
            <a:extLst>
              <a:ext uri="{FF2B5EF4-FFF2-40B4-BE49-F238E27FC236}">
                <a16:creationId xmlns:a16="http://schemas.microsoft.com/office/drawing/2014/main" id="{60B6E5CC-A872-4692-9F5D-3C3D5C1C50EF}"/>
              </a:ext>
            </a:extLst>
          </p:cNvPr>
          <p:cNvPicPr>
            <a:picLocks noChangeAspect="1"/>
          </p:cNvPicPr>
          <p:nvPr/>
        </p:nvPicPr>
        <p:blipFill>
          <a:blip r:embed="rId3">
            <a:alphaModFix amt="7000"/>
            <a:extLst>
              <a:ext uri="{28A0092B-C50C-407E-A947-70E740481C1C}">
                <a14:useLocalDpi xmlns:a14="http://schemas.microsoft.com/office/drawing/2010/main" val="0"/>
              </a:ext>
            </a:extLst>
          </a:blip>
          <a:stretch>
            <a:fillRect/>
          </a:stretch>
        </p:blipFill>
        <p:spPr>
          <a:xfrm>
            <a:off x="1409404" y="186705"/>
            <a:ext cx="6409882" cy="6563719"/>
          </a:xfrm>
          <a:prstGeom prst="rect">
            <a:avLst/>
          </a:prstGeom>
        </p:spPr>
      </p:pic>
    </p:spTree>
    <p:extLst>
      <p:ext uri="{BB962C8B-B14F-4D97-AF65-F5344CB8AC3E}">
        <p14:creationId xmlns:p14="http://schemas.microsoft.com/office/powerpoint/2010/main" val="345152952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72188"/>
          </a:xfrm>
        </p:spPr>
        <p:txBody>
          <a:bodyPr>
            <a:normAutofit/>
          </a:bodyPr>
          <a:lstStyle/>
          <a:p>
            <a:pPr algn="l"/>
            <a:r>
              <a:rPr lang="en-US" sz="2400" dirty="0">
                <a:latin typeface="Georgia"/>
              </a:rPr>
              <a:t>STANDING – Overview</a:t>
            </a:r>
            <a:endParaRPr lang="en-US" sz="2400" dirty="0"/>
          </a:p>
        </p:txBody>
      </p:sp>
      <p:sp>
        <p:nvSpPr>
          <p:cNvPr id="3" name="Content Placeholder 2"/>
          <p:cNvSpPr>
            <a:spLocks noGrp="1"/>
          </p:cNvSpPr>
          <p:nvPr>
            <p:ph idx="1"/>
          </p:nvPr>
        </p:nvSpPr>
        <p:spPr>
          <a:xfrm>
            <a:off x="150597" y="1139111"/>
            <a:ext cx="8229600" cy="5297784"/>
          </a:xfrm>
        </p:spPr>
        <p:txBody>
          <a:bodyPr>
            <a:normAutofit lnSpcReduction="10000"/>
          </a:bodyPr>
          <a:lstStyle/>
          <a:p>
            <a:pPr marL="731838" indent="-342900"/>
            <a:r>
              <a:rPr lang="en-US" sz="1800" dirty="0">
                <a:latin typeface="Georgia"/>
                <a:cs typeface="Georgia"/>
              </a:rPr>
              <a:t>In essence, standing involves the identification of a person entitled to challenge a particular action in court. </a:t>
            </a:r>
            <a:r>
              <a:rPr lang="en-US" sz="1800" b="1" dirty="0">
                <a:latin typeface="Georgia"/>
                <a:cs typeface="Georgia"/>
              </a:rPr>
              <a:t>Three requirements</a:t>
            </a:r>
            <a:r>
              <a:rPr lang="en-US" sz="1800" dirty="0">
                <a:latin typeface="Georgia"/>
                <a:cs typeface="Georgia"/>
              </a:rPr>
              <a:t>:</a:t>
            </a:r>
          </a:p>
          <a:p>
            <a:pPr marL="725488" lvl="1" indent="241300">
              <a:buNone/>
            </a:pPr>
            <a:r>
              <a:rPr lang="en-US" sz="1600" dirty="0">
                <a:latin typeface="Georgia"/>
                <a:cs typeface="Georgia"/>
              </a:rPr>
              <a:t>(1) Injury in fact;</a:t>
            </a:r>
          </a:p>
          <a:p>
            <a:pPr marL="725488" lvl="1" indent="241300">
              <a:buNone/>
            </a:pPr>
            <a:r>
              <a:rPr lang="en-US" sz="1600" dirty="0">
                <a:latin typeface="Georgia"/>
                <a:cs typeface="Georgia"/>
              </a:rPr>
              <a:t>(2) Traceable to the challenged action (“Causation”);</a:t>
            </a:r>
          </a:p>
          <a:p>
            <a:pPr marL="725488" lvl="1" indent="241300">
              <a:buNone/>
            </a:pPr>
            <a:r>
              <a:rPr lang="en-US" sz="1600" dirty="0">
                <a:latin typeface="Georgia"/>
                <a:cs typeface="Georgia"/>
              </a:rPr>
              <a:t>(3) Redressable by a favorable court decision.</a:t>
            </a:r>
          </a:p>
          <a:p>
            <a:pPr marL="731838" indent="-342900"/>
            <a:r>
              <a:rPr lang="en-US" sz="1800" dirty="0">
                <a:latin typeface="Georgia"/>
                <a:cs typeface="Georgia"/>
              </a:rPr>
              <a:t>Organizational Standing</a:t>
            </a:r>
          </a:p>
          <a:p>
            <a:pPr marL="1350963" lvl="2" indent="-342900"/>
            <a:r>
              <a:rPr lang="en-US" sz="1600" dirty="0">
                <a:latin typeface="Georgia"/>
                <a:cs typeface="Georgia"/>
              </a:rPr>
              <a:t>Direct: an org may sue to redress its own injuries (e.g., diversion of organizational resources). </a:t>
            </a:r>
          </a:p>
          <a:p>
            <a:pPr marL="1350963" lvl="2" indent="-342900"/>
            <a:r>
              <a:rPr lang="en-US" sz="1600" dirty="0">
                <a:latin typeface="Georgia"/>
                <a:cs typeface="Georgia"/>
              </a:rPr>
              <a:t>Representational: may sue to redress its </a:t>
            </a:r>
            <a:r>
              <a:rPr lang="en-US" sz="1600" i="1" dirty="0">
                <a:latin typeface="Georgia"/>
                <a:cs typeface="Georgia"/>
              </a:rPr>
              <a:t>members</a:t>
            </a:r>
            <a:r>
              <a:rPr lang="en-US" sz="1600" dirty="0">
                <a:latin typeface="Georgia"/>
                <a:cs typeface="Georgia"/>
              </a:rPr>
              <a:t> injuries when (1) one or more members has standing in her own right; (2) lawsuit relates to the organization’s mission.</a:t>
            </a:r>
          </a:p>
          <a:p>
            <a:pPr marL="731838" indent="-342900"/>
            <a:r>
              <a:rPr lang="en-US" sz="1800" dirty="0">
                <a:latin typeface="Georgia"/>
                <a:cs typeface="Georgia"/>
              </a:rPr>
              <a:t>Burden of showing standing rests with the plaintiff. </a:t>
            </a:r>
          </a:p>
          <a:p>
            <a:pPr marL="1350963" lvl="2" indent="-342900"/>
            <a:r>
              <a:rPr lang="en-US" sz="1600" dirty="0">
                <a:latin typeface="Georgia"/>
                <a:cs typeface="Georgia"/>
              </a:rPr>
              <a:t>Must be present when the lawsuit is filed. </a:t>
            </a:r>
          </a:p>
          <a:p>
            <a:pPr marL="1350963" lvl="2" indent="-342900"/>
            <a:r>
              <a:rPr lang="en-US" sz="1600" dirty="0">
                <a:latin typeface="Georgia"/>
                <a:cs typeface="Georgia"/>
              </a:rPr>
              <a:t>Usually demonstrated through affidavits of organization’s members </a:t>
            </a:r>
          </a:p>
          <a:p>
            <a:pPr marL="1350963" lvl="2" indent="-342900"/>
            <a:r>
              <a:rPr lang="en-US" sz="1600" dirty="0">
                <a:latin typeface="Georgia"/>
                <a:cs typeface="Georgia"/>
              </a:rPr>
              <a:t>A lawsuit can be dismissed on standing grounds at any time.</a:t>
            </a:r>
          </a:p>
          <a:p>
            <a:pPr marL="1350963" lvl="2" indent="-342900"/>
            <a:r>
              <a:rPr lang="en-US" sz="1600" dirty="0">
                <a:latin typeface="Georgia"/>
                <a:cs typeface="Georgia"/>
              </a:rPr>
              <a:t>In federal court, only </a:t>
            </a:r>
            <a:r>
              <a:rPr lang="en-US" sz="1600" u="sng" dirty="0">
                <a:latin typeface="Georgia"/>
                <a:cs typeface="Georgia"/>
              </a:rPr>
              <a:t>one</a:t>
            </a:r>
            <a:r>
              <a:rPr lang="en-US" sz="1600" dirty="0">
                <a:latin typeface="Georgia"/>
                <a:cs typeface="Georgia"/>
              </a:rPr>
              <a:t> plaintiff must demonstrate standing. </a:t>
            </a:r>
          </a:p>
          <a:p>
            <a:pPr marL="731838" indent="-342900"/>
            <a:endParaRPr lang="en-US" sz="1800" dirty="0">
              <a:latin typeface="Georgia"/>
              <a:cs typeface="Georgia"/>
            </a:endParaRPr>
          </a:p>
        </p:txBody>
      </p:sp>
      <p:pic>
        <p:nvPicPr>
          <p:cNvPr id="5" name="Picture 4" descr="AW logo - symbol.pdf">
            <a:extLst>
              <a:ext uri="{FF2B5EF4-FFF2-40B4-BE49-F238E27FC236}">
                <a16:creationId xmlns:a16="http://schemas.microsoft.com/office/drawing/2014/main" id="{BC7227F5-B74C-4D6E-BC18-8D6B67875CED}"/>
              </a:ext>
            </a:extLst>
          </p:cNvPr>
          <p:cNvPicPr>
            <a:picLocks noChangeAspect="1"/>
          </p:cNvPicPr>
          <p:nvPr/>
        </p:nvPicPr>
        <p:blipFill>
          <a:blip r:embed="rId3">
            <a:alphaModFix amt="7000"/>
            <a:extLst>
              <a:ext uri="{28A0092B-C50C-407E-A947-70E740481C1C}">
                <a14:useLocalDpi xmlns:a14="http://schemas.microsoft.com/office/drawing/2010/main" val="0"/>
              </a:ext>
            </a:extLst>
          </a:blip>
          <a:stretch>
            <a:fillRect/>
          </a:stretch>
        </p:blipFill>
        <p:spPr>
          <a:xfrm>
            <a:off x="1409404" y="186705"/>
            <a:ext cx="6409882" cy="6563719"/>
          </a:xfrm>
          <a:prstGeom prst="rect">
            <a:avLst/>
          </a:prstGeom>
        </p:spPr>
      </p:pic>
    </p:spTree>
    <p:extLst>
      <p:ext uri="{BB962C8B-B14F-4D97-AF65-F5344CB8AC3E}">
        <p14:creationId xmlns:p14="http://schemas.microsoft.com/office/powerpoint/2010/main" val="93440761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72188"/>
          </a:xfrm>
        </p:spPr>
        <p:txBody>
          <a:bodyPr>
            <a:normAutofit/>
          </a:bodyPr>
          <a:lstStyle/>
          <a:p>
            <a:pPr algn="l"/>
            <a:r>
              <a:rPr lang="en-US" sz="2400" dirty="0">
                <a:latin typeface="Georgia"/>
              </a:rPr>
              <a:t>STANDING – (1) Injury in Fact</a:t>
            </a:r>
            <a:endParaRPr lang="en-US" sz="2400" dirty="0"/>
          </a:p>
        </p:txBody>
      </p:sp>
      <p:sp>
        <p:nvSpPr>
          <p:cNvPr id="7" name="Content Placeholder 2">
            <a:extLst>
              <a:ext uri="{FF2B5EF4-FFF2-40B4-BE49-F238E27FC236}">
                <a16:creationId xmlns:a16="http://schemas.microsoft.com/office/drawing/2014/main" id="{F1BCD00E-77E5-4449-B360-544362FB5A1D}"/>
              </a:ext>
            </a:extLst>
          </p:cNvPr>
          <p:cNvSpPr>
            <a:spLocks noGrp="1"/>
          </p:cNvSpPr>
          <p:nvPr>
            <p:ph idx="1"/>
          </p:nvPr>
        </p:nvSpPr>
        <p:spPr>
          <a:xfrm>
            <a:off x="150597" y="1139110"/>
            <a:ext cx="8536203" cy="4869803"/>
          </a:xfrm>
        </p:spPr>
        <p:txBody>
          <a:bodyPr>
            <a:noAutofit/>
          </a:bodyPr>
          <a:lstStyle/>
          <a:p>
            <a:pPr marL="731838" indent="-342900"/>
            <a:r>
              <a:rPr lang="en-US" sz="1800" dirty="0">
                <a:latin typeface="Georgia"/>
                <a:cs typeface="Georgia"/>
              </a:rPr>
              <a:t>Must be “concrete and particularized” and “actual or imminent” not “conjectural” or “hypothetical”</a:t>
            </a:r>
          </a:p>
          <a:p>
            <a:pPr marL="1350963" lvl="2" indent="-342900"/>
            <a:endParaRPr lang="en-US" sz="1600" dirty="0">
              <a:latin typeface="Georgia"/>
              <a:cs typeface="Georgia"/>
            </a:endParaRPr>
          </a:p>
          <a:p>
            <a:pPr marL="731838" indent="-342900"/>
            <a:endParaRPr lang="en-US" sz="2000" dirty="0">
              <a:latin typeface="Georgia"/>
              <a:cs typeface="Georgia"/>
            </a:endParaRPr>
          </a:p>
          <a:p>
            <a:pPr marL="731838" indent="-342900"/>
            <a:endParaRPr lang="en-US" sz="2000" dirty="0">
              <a:latin typeface="Georgia"/>
              <a:cs typeface="Georgia"/>
            </a:endParaRPr>
          </a:p>
        </p:txBody>
      </p:sp>
      <p:graphicFrame>
        <p:nvGraphicFramePr>
          <p:cNvPr id="9" name="Table 8">
            <a:extLst>
              <a:ext uri="{FF2B5EF4-FFF2-40B4-BE49-F238E27FC236}">
                <a16:creationId xmlns:a16="http://schemas.microsoft.com/office/drawing/2014/main" id="{79ECC942-2960-4EF6-9AF3-5E74C7D0F802}"/>
              </a:ext>
            </a:extLst>
          </p:cNvPr>
          <p:cNvGraphicFramePr>
            <a:graphicFrameLocks noGrp="1"/>
          </p:cNvGraphicFramePr>
          <p:nvPr>
            <p:extLst>
              <p:ext uri="{D42A27DB-BD31-4B8C-83A1-F6EECF244321}">
                <p14:modId xmlns:p14="http://schemas.microsoft.com/office/powerpoint/2010/main" val="982976661"/>
              </p:ext>
            </p:extLst>
          </p:nvPr>
        </p:nvGraphicFramePr>
        <p:xfrm>
          <a:off x="499545" y="2038865"/>
          <a:ext cx="8187255" cy="3779520"/>
        </p:xfrm>
        <a:graphic>
          <a:graphicData uri="http://schemas.openxmlformats.org/drawingml/2006/table">
            <a:tbl>
              <a:tblPr firstRow="1" bandRow="1">
                <a:tableStyleId>{5C22544A-7EE6-4342-B048-85BDC9FD1C3A}</a:tableStyleId>
              </a:tblPr>
              <a:tblGrid>
                <a:gridCol w="3227858">
                  <a:extLst>
                    <a:ext uri="{9D8B030D-6E8A-4147-A177-3AD203B41FA5}">
                      <a16:colId xmlns:a16="http://schemas.microsoft.com/office/drawing/2014/main" val="4082275947"/>
                    </a:ext>
                  </a:extLst>
                </a:gridCol>
                <a:gridCol w="4959397">
                  <a:extLst>
                    <a:ext uri="{9D8B030D-6E8A-4147-A177-3AD203B41FA5}">
                      <a16:colId xmlns:a16="http://schemas.microsoft.com/office/drawing/2014/main" val="3205882393"/>
                    </a:ext>
                  </a:extLst>
                </a:gridCol>
              </a:tblGrid>
              <a:tr h="3680025">
                <a:tc>
                  <a:txBody>
                    <a:bodyPr/>
                    <a:lstStyle/>
                    <a:p>
                      <a:pPr marL="0" indent="0" algn="ctr"/>
                      <a:r>
                        <a:rPr lang="en-US" sz="1800" dirty="0">
                          <a:latin typeface="Georgia"/>
                          <a:cs typeface="Georgia"/>
                        </a:rPr>
                        <a:t>Sufficient Injuries:</a:t>
                      </a:r>
                    </a:p>
                    <a:p>
                      <a:pPr marL="0" indent="0"/>
                      <a:endParaRPr lang="en-US" sz="1800" dirty="0">
                        <a:latin typeface="Georgia"/>
                        <a:cs typeface="Georgia"/>
                      </a:endParaRPr>
                    </a:p>
                    <a:p>
                      <a:pPr marL="436563" lvl="0" indent="-342900">
                        <a:buFont typeface="Arial" panose="020B0604020202020204" pitchFamily="34" charset="0"/>
                        <a:buChar char="•"/>
                      </a:pPr>
                      <a:r>
                        <a:rPr lang="en-US" sz="1400" b="0" dirty="0">
                          <a:latin typeface="Georgia"/>
                          <a:cs typeface="Georgia"/>
                        </a:rPr>
                        <a:t>Harm to</a:t>
                      </a:r>
                      <a:r>
                        <a:rPr lang="en-US" sz="1400" b="1" dirty="0">
                          <a:latin typeface="Georgia"/>
                          <a:cs typeface="Georgia"/>
                        </a:rPr>
                        <a:t> economic</a:t>
                      </a:r>
                      <a:r>
                        <a:rPr lang="en-US" sz="1400" b="0" dirty="0">
                          <a:latin typeface="Georgia"/>
                          <a:cs typeface="Georgia"/>
                        </a:rPr>
                        <a:t> </a:t>
                      </a:r>
                      <a:r>
                        <a:rPr lang="en-US" sz="1400" b="1" dirty="0">
                          <a:latin typeface="Georgia"/>
                          <a:cs typeface="Georgia"/>
                        </a:rPr>
                        <a:t>interests</a:t>
                      </a:r>
                      <a:r>
                        <a:rPr lang="en-US" sz="1400" b="0" dirty="0">
                          <a:latin typeface="Georgia"/>
                          <a:cs typeface="Georgia"/>
                        </a:rPr>
                        <a:t> (e.g., non-trivial reduction in property values)</a:t>
                      </a:r>
                    </a:p>
                    <a:p>
                      <a:pPr marL="436563" lvl="0" indent="-342900">
                        <a:buFont typeface="Arial" panose="020B0604020202020204" pitchFamily="34" charset="0"/>
                        <a:buChar char="•"/>
                      </a:pPr>
                      <a:endParaRPr lang="en-US" sz="1400" b="0" dirty="0">
                        <a:latin typeface="Georgia"/>
                        <a:cs typeface="Georgia"/>
                      </a:endParaRPr>
                    </a:p>
                    <a:p>
                      <a:pPr marL="436563" lvl="0" indent="-342900">
                        <a:buFont typeface="Arial" panose="020B0604020202020204" pitchFamily="34" charset="0"/>
                        <a:buChar char="•"/>
                      </a:pPr>
                      <a:r>
                        <a:rPr lang="en-US" sz="1400" b="1" dirty="0">
                          <a:latin typeface="Georgia"/>
                          <a:cs typeface="Georgia"/>
                        </a:rPr>
                        <a:t>Recreational</a:t>
                      </a:r>
                      <a:r>
                        <a:rPr lang="en-US" sz="1400" b="0" dirty="0">
                          <a:latin typeface="Georgia"/>
                          <a:cs typeface="Georgia"/>
                        </a:rPr>
                        <a:t> or </a:t>
                      </a:r>
                      <a:r>
                        <a:rPr lang="en-US" sz="1400" b="1" dirty="0">
                          <a:latin typeface="Georgia"/>
                          <a:cs typeface="Georgia"/>
                        </a:rPr>
                        <a:t>aesthetic</a:t>
                      </a:r>
                      <a:r>
                        <a:rPr lang="en-US" sz="1400" b="0" dirty="0">
                          <a:latin typeface="Georgia"/>
                          <a:cs typeface="Georgia"/>
                        </a:rPr>
                        <a:t> injury (e.g., birdwatchers see fewer birds; viewsheds marred by drilling rigs)</a:t>
                      </a:r>
                    </a:p>
                    <a:p>
                      <a:pPr marL="436563" lvl="0" indent="-342900">
                        <a:buFont typeface="Arial" panose="020B0604020202020204" pitchFamily="34" charset="0"/>
                        <a:buChar char="•"/>
                      </a:pPr>
                      <a:endParaRPr lang="en-US" sz="1400" b="0" dirty="0">
                        <a:latin typeface="Georgia"/>
                        <a:cs typeface="Georgia"/>
                      </a:endParaRPr>
                    </a:p>
                    <a:p>
                      <a:pPr marL="436563" lvl="0" indent="-342900">
                        <a:buFont typeface="Arial" panose="020B0604020202020204" pitchFamily="34" charset="0"/>
                        <a:buChar char="•"/>
                      </a:pPr>
                      <a:r>
                        <a:rPr lang="en-US" sz="1400" b="1" dirty="0">
                          <a:latin typeface="Georgia"/>
                          <a:cs typeface="Georgia"/>
                        </a:rPr>
                        <a:t>Health</a:t>
                      </a:r>
                      <a:r>
                        <a:rPr lang="en-US" sz="1400" b="0" dirty="0">
                          <a:latin typeface="Georgia"/>
                          <a:cs typeface="Georgia"/>
                        </a:rPr>
                        <a:t> impacts to nearby residents from increased pollution</a:t>
                      </a:r>
                    </a:p>
                    <a:p>
                      <a:endParaRPr lang="en-US" dirty="0"/>
                    </a:p>
                  </a:txBody>
                  <a:tcPr/>
                </a:tc>
                <a:tc>
                  <a:txBody>
                    <a:bodyPr/>
                    <a:lstStyle/>
                    <a:p>
                      <a:pPr marL="0" indent="0" algn="ctr"/>
                      <a:r>
                        <a:rPr lang="en-US" sz="1800" dirty="0">
                          <a:latin typeface="Georgia"/>
                          <a:cs typeface="Georgia"/>
                        </a:rPr>
                        <a:t>Insufficient:</a:t>
                      </a:r>
                    </a:p>
                    <a:p>
                      <a:pPr marL="0" indent="0" algn="ctr"/>
                      <a:endParaRPr lang="en-US" sz="1800" dirty="0">
                        <a:latin typeface="Georgia"/>
                        <a:cs typeface="Georgia"/>
                      </a:endParaRPr>
                    </a:p>
                    <a:p>
                      <a:pPr marL="436563" lvl="0" indent="-342900">
                        <a:buFont typeface="Arial" panose="020B0604020202020204" pitchFamily="34" charset="0"/>
                        <a:buChar char="•"/>
                      </a:pPr>
                      <a:r>
                        <a:rPr lang="en-US" sz="1400" b="0" dirty="0">
                          <a:latin typeface="Georgia"/>
                          <a:cs typeface="Georgia"/>
                        </a:rPr>
                        <a:t>“Ideological” or “psychic” harm</a:t>
                      </a:r>
                    </a:p>
                    <a:p>
                      <a:pPr marL="436563" lvl="0" indent="-342900">
                        <a:buFont typeface="Arial" panose="020B0604020202020204" pitchFamily="34" charset="0"/>
                        <a:buChar char="•"/>
                      </a:pPr>
                      <a:endParaRPr lang="en-US" sz="1400" b="0" dirty="0">
                        <a:latin typeface="Georgia"/>
                        <a:cs typeface="Georgia"/>
                      </a:endParaRPr>
                    </a:p>
                    <a:p>
                      <a:pPr marL="436563"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400" b="0" dirty="0">
                          <a:latin typeface="Georgia"/>
                          <a:cs typeface="Georgia"/>
                        </a:rPr>
                        <a:t>Admiring the affected land or species </a:t>
                      </a:r>
                      <a:r>
                        <a:rPr lang="en-US" sz="1400" b="1" dirty="0">
                          <a:latin typeface="Georgia"/>
                          <a:cs typeface="Georgia"/>
                        </a:rPr>
                        <a:t>from far away</a:t>
                      </a:r>
                    </a:p>
                    <a:p>
                      <a:pPr marL="436563" lvl="0" indent="-342900">
                        <a:buFont typeface="Arial" panose="020B0604020202020204" pitchFamily="34" charset="0"/>
                        <a:buChar char="•"/>
                      </a:pPr>
                      <a:endParaRPr lang="en-US" sz="1400" b="0" dirty="0">
                        <a:latin typeface="Georgia"/>
                        <a:cs typeface="Georgia"/>
                      </a:endParaRPr>
                    </a:p>
                    <a:p>
                      <a:pPr marL="436563" lvl="0" indent="-342900">
                        <a:buFont typeface="Arial" panose="020B0604020202020204" pitchFamily="34" charset="0"/>
                        <a:buChar char="•"/>
                      </a:pPr>
                      <a:r>
                        <a:rPr lang="en-US" sz="1400" b="0" dirty="0">
                          <a:latin typeface="Georgia"/>
                          <a:cs typeface="Georgia"/>
                        </a:rPr>
                        <a:t>Vague, “</a:t>
                      </a:r>
                      <a:r>
                        <a:rPr lang="en-US" sz="1400" b="1" dirty="0">
                          <a:latin typeface="Georgia"/>
                          <a:cs typeface="Georgia"/>
                        </a:rPr>
                        <a:t>some-day” plans </a:t>
                      </a:r>
                      <a:r>
                        <a:rPr lang="en-US" sz="1400" b="0" dirty="0">
                          <a:latin typeface="Georgia"/>
                          <a:cs typeface="Georgia"/>
                        </a:rPr>
                        <a:t>to visit or return to an area</a:t>
                      </a:r>
                    </a:p>
                    <a:p>
                      <a:pPr marL="1014413" lvl="2" indent="-342900">
                        <a:buFont typeface="Arial" panose="020B0604020202020204" pitchFamily="34" charset="0"/>
                        <a:buChar char="•"/>
                      </a:pPr>
                      <a:r>
                        <a:rPr lang="en-US" sz="1200" b="0" u="sng" dirty="0">
                          <a:latin typeface="Georgia"/>
                          <a:cs typeface="Georgia"/>
                        </a:rPr>
                        <a:t>Lujan v. Defenders of Wildlife</a:t>
                      </a:r>
                      <a:r>
                        <a:rPr lang="en-US" sz="1200" b="0" dirty="0">
                          <a:latin typeface="Georgia"/>
                          <a:cs typeface="Georgia"/>
                        </a:rPr>
                        <a:t>, 504 U.S. 555 (1992). </a:t>
                      </a:r>
                      <a:endParaRPr lang="en-US" sz="1400" b="0" dirty="0">
                        <a:latin typeface="Georgia"/>
                        <a:cs typeface="Georgia"/>
                      </a:endParaRPr>
                    </a:p>
                    <a:p>
                      <a:pPr marL="436563" lvl="0" indent="-342900">
                        <a:buFont typeface="Arial" panose="020B0604020202020204" pitchFamily="34" charset="0"/>
                        <a:buChar char="•"/>
                      </a:pPr>
                      <a:endParaRPr lang="en-US" sz="1400" b="0" dirty="0">
                        <a:latin typeface="Georgia"/>
                        <a:cs typeface="Georgia"/>
                      </a:endParaRPr>
                    </a:p>
                    <a:p>
                      <a:pPr marL="436563" lvl="0" indent="-342900">
                        <a:buFont typeface="Arial" panose="020B0604020202020204" pitchFamily="34" charset="0"/>
                        <a:buChar char="•"/>
                      </a:pPr>
                      <a:r>
                        <a:rPr lang="en-US" sz="1400" b="0" dirty="0">
                          <a:latin typeface="Georgia"/>
                          <a:cs typeface="Georgia"/>
                        </a:rPr>
                        <a:t>An interest in lands that lay in the </a:t>
                      </a:r>
                      <a:r>
                        <a:rPr lang="en-US" sz="1400" b="1" dirty="0">
                          <a:latin typeface="Georgia"/>
                          <a:cs typeface="Georgia"/>
                        </a:rPr>
                        <a:t>vicinity</a:t>
                      </a:r>
                    </a:p>
                    <a:p>
                      <a:pPr marL="1014413" lvl="2" indent="-342900">
                        <a:buFont typeface="Arial" panose="020B0604020202020204" pitchFamily="34" charset="0"/>
                        <a:buChar char="•"/>
                      </a:pPr>
                      <a:r>
                        <a:rPr lang="en-US" sz="1200" b="0" u="sng" dirty="0">
                          <a:latin typeface="Georgia"/>
                          <a:cs typeface="Georgia"/>
                        </a:rPr>
                        <a:t>Lujan v. Nat’l Wildlife Federation</a:t>
                      </a:r>
                      <a:r>
                        <a:rPr lang="en-US" sz="1200" b="0" dirty="0">
                          <a:latin typeface="Georgia"/>
                          <a:cs typeface="Georgia"/>
                        </a:rPr>
                        <a:t>, 497 U.S. 871 (1990).</a:t>
                      </a:r>
                    </a:p>
                    <a:p>
                      <a:pPr marL="1014413" lvl="2" indent="-342900">
                        <a:buFont typeface="Arial" panose="020B0604020202020204" pitchFamily="34" charset="0"/>
                        <a:buChar char="•"/>
                      </a:pPr>
                      <a:r>
                        <a:rPr lang="en-US" sz="1200" b="0" u="sng" dirty="0">
                          <a:latin typeface="Georgia"/>
                          <a:cs typeface="Georgia"/>
                        </a:rPr>
                        <a:t>Summers v. Earth Island Inst.</a:t>
                      </a:r>
                      <a:r>
                        <a:rPr lang="en-US" sz="1200" b="0" dirty="0">
                          <a:latin typeface="Georgia"/>
                          <a:cs typeface="Georgia"/>
                        </a:rPr>
                        <a:t>, 555 U.S. 488 (2009).</a:t>
                      </a:r>
                    </a:p>
                    <a:p>
                      <a:pPr marL="436563" lvl="0" indent="-342900">
                        <a:buFont typeface="Arial" panose="020B0604020202020204" pitchFamily="34" charset="0"/>
                        <a:buChar char="•"/>
                      </a:pPr>
                      <a:endParaRPr lang="en-US" sz="1400" b="0" dirty="0">
                        <a:latin typeface="Georgia"/>
                        <a:cs typeface="Georgia"/>
                      </a:endParaRPr>
                    </a:p>
                    <a:p>
                      <a:pPr marL="436563" lvl="0" indent="-342900">
                        <a:buFont typeface="Arial" panose="020B0604020202020204" pitchFamily="34" charset="0"/>
                        <a:buChar char="•"/>
                      </a:pPr>
                      <a:r>
                        <a:rPr lang="en-US" sz="1400" b="0" dirty="0">
                          <a:latin typeface="Georgia"/>
                          <a:cs typeface="Georgia"/>
                        </a:rPr>
                        <a:t>Demonstrating harm, but failing to establish that </a:t>
                      </a:r>
                      <a:r>
                        <a:rPr lang="en-US" sz="1400" b="1" dirty="0">
                          <a:latin typeface="Georgia"/>
                          <a:cs typeface="Georgia"/>
                        </a:rPr>
                        <a:t>you are among those affected</a:t>
                      </a:r>
                    </a:p>
                    <a:p>
                      <a:pPr marL="1014413" lvl="2" indent="-342900">
                        <a:buFont typeface="Arial" panose="020B0604020202020204" pitchFamily="34" charset="0"/>
                        <a:buChar char="•"/>
                      </a:pPr>
                      <a:r>
                        <a:rPr lang="en-US" sz="1200" b="0" u="sng" dirty="0">
                          <a:latin typeface="Georgia"/>
                          <a:cs typeface="Georgia"/>
                        </a:rPr>
                        <a:t>Sierra Club v. Morton</a:t>
                      </a:r>
                      <a:r>
                        <a:rPr lang="en-US" sz="1200" b="0" dirty="0">
                          <a:latin typeface="Georgia"/>
                          <a:cs typeface="Georgia"/>
                        </a:rPr>
                        <a:t>, 405 U.S. 727 (1972).</a:t>
                      </a:r>
                    </a:p>
                    <a:p>
                      <a:endParaRPr lang="en-US" dirty="0"/>
                    </a:p>
                  </a:txBody>
                  <a:tcPr/>
                </a:tc>
                <a:extLst>
                  <a:ext uri="{0D108BD9-81ED-4DB2-BD59-A6C34878D82A}">
                    <a16:rowId xmlns:a16="http://schemas.microsoft.com/office/drawing/2014/main" val="1639669217"/>
                  </a:ext>
                </a:extLst>
              </a:tr>
            </a:tbl>
          </a:graphicData>
        </a:graphic>
      </p:graphicFrame>
    </p:spTree>
    <p:extLst>
      <p:ext uri="{BB962C8B-B14F-4D97-AF65-F5344CB8AC3E}">
        <p14:creationId xmlns:p14="http://schemas.microsoft.com/office/powerpoint/2010/main" val="121656160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72188"/>
          </a:xfrm>
        </p:spPr>
        <p:txBody>
          <a:bodyPr>
            <a:normAutofit/>
          </a:bodyPr>
          <a:lstStyle/>
          <a:p>
            <a:pPr algn="l"/>
            <a:r>
              <a:rPr lang="en-US" sz="2400" dirty="0">
                <a:latin typeface="Georgia"/>
              </a:rPr>
              <a:t>STANDING – (2) Causation and (3) Redressability</a:t>
            </a:r>
            <a:endParaRPr lang="en-US" sz="2400" dirty="0"/>
          </a:p>
        </p:txBody>
      </p:sp>
      <p:sp>
        <p:nvSpPr>
          <p:cNvPr id="10" name="Content Placeholder 2">
            <a:extLst>
              <a:ext uri="{FF2B5EF4-FFF2-40B4-BE49-F238E27FC236}">
                <a16:creationId xmlns:a16="http://schemas.microsoft.com/office/drawing/2014/main" id="{B77D1686-66BE-41A0-805C-A18152FDC167}"/>
              </a:ext>
            </a:extLst>
          </p:cNvPr>
          <p:cNvSpPr txBox="1">
            <a:spLocks/>
          </p:cNvSpPr>
          <p:nvPr/>
        </p:nvSpPr>
        <p:spPr>
          <a:xfrm>
            <a:off x="150598" y="1139111"/>
            <a:ext cx="8229600" cy="4977910"/>
          </a:xfrm>
          <a:prstGeom prst="rect">
            <a:avLst/>
          </a:prstGeom>
        </p:spPr>
        <p:txBody>
          <a:bodyPr vert="horz" lIns="91440" tIns="45720" rIns="91440" bIns="45720" rtlCol="0">
            <a:normAutofit/>
          </a:bodyPr>
          <a:lstStyle>
            <a:lvl1pPr marL="349250" indent="-349250" algn="l" defTabSz="914400" rtl="0" eaLnBrk="1" latinLnBrk="0" hangingPunct="1">
              <a:spcBef>
                <a:spcPts val="2000"/>
              </a:spcBef>
              <a:buClr>
                <a:schemeClr val="accent1">
                  <a:lumMod val="60000"/>
                  <a:lumOff val="40000"/>
                </a:schemeClr>
              </a:buClr>
              <a:buSzPct val="110000"/>
              <a:buFont typeface="Wingdings 2" pitchFamily="18" charset="2"/>
              <a:buChar char=""/>
              <a:defRPr sz="2400" kern="1200">
                <a:solidFill>
                  <a:schemeClr val="tx1">
                    <a:lumMod val="65000"/>
                    <a:lumOff val="35000"/>
                  </a:schemeClr>
                </a:solidFill>
                <a:latin typeface="+mn-lt"/>
                <a:ea typeface="+mn-ea"/>
                <a:cs typeface="+mn-cs"/>
              </a:defRPr>
            </a:lvl1pPr>
            <a:lvl2pPr marL="685800" indent="-336550" algn="l" defTabSz="914400" rtl="0" eaLnBrk="1" latinLnBrk="0" hangingPunct="1">
              <a:spcBef>
                <a:spcPts val="600"/>
              </a:spcBef>
              <a:buClr>
                <a:schemeClr val="accent1">
                  <a:lumMod val="75000"/>
                </a:schemeClr>
              </a:buClr>
              <a:buSzPct val="110000"/>
              <a:buFont typeface="Wingdings 2" pitchFamily="18" charset="2"/>
              <a:buChar char=""/>
              <a:defRPr sz="2200" kern="1200">
                <a:solidFill>
                  <a:schemeClr val="tx1">
                    <a:lumMod val="65000"/>
                    <a:lumOff val="35000"/>
                  </a:schemeClr>
                </a:solidFill>
                <a:latin typeface="+mn-lt"/>
                <a:ea typeface="+mn-ea"/>
                <a:cs typeface="+mn-cs"/>
              </a:defRPr>
            </a:lvl2pPr>
            <a:lvl3pPr marL="968375" indent="-282575" algn="l" defTabSz="914400" rtl="0" eaLnBrk="1" latinLnBrk="0" hangingPunct="1">
              <a:spcBef>
                <a:spcPts val="600"/>
              </a:spcBef>
              <a:buClr>
                <a:schemeClr val="accent1">
                  <a:lumMod val="60000"/>
                  <a:lumOff val="40000"/>
                </a:schemeClr>
              </a:buClr>
              <a:buSzPct val="110000"/>
              <a:buFont typeface="Wingdings 2" pitchFamily="18" charset="2"/>
              <a:buChar char=""/>
              <a:defRPr sz="2000" kern="1200">
                <a:solidFill>
                  <a:schemeClr val="tx1">
                    <a:lumMod val="65000"/>
                    <a:lumOff val="35000"/>
                  </a:schemeClr>
                </a:solidFill>
                <a:latin typeface="+mn-lt"/>
                <a:ea typeface="+mn-ea"/>
                <a:cs typeface="+mn-cs"/>
              </a:defRPr>
            </a:lvl3pPr>
            <a:lvl4pPr marL="1263650" indent="-295275" algn="l" defTabSz="914400" rtl="0" eaLnBrk="1" latinLnBrk="0" hangingPunct="1">
              <a:spcBef>
                <a:spcPts val="600"/>
              </a:spcBef>
              <a:buClr>
                <a:schemeClr val="accent1">
                  <a:lumMod val="75000"/>
                </a:schemeClr>
              </a:buClr>
              <a:buSzPct val="110000"/>
              <a:buFont typeface="Wingdings 2" pitchFamily="18" charset="2"/>
              <a:buChar char=""/>
              <a:defRPr sz="1800" kern="1200">
                <a:solidFill>
                  <a:schemeClr val="tx1">
                    <a:lumMod val="65000"/>
                    <a:lumOff val="35000"/>
                  </a:schemeClr>
                </a:solidFill>
                <a:latin typeface="+mn-lt"/>
                <a:ea typeface="+mn-ea"/>
                <a:cs typeface="+mn-cs"/>
              </a:defRPr>
            </a:lvl4pPr>
            <a:lvl5pPr marL="1546225" indent="-282575" algn="l" defTabSz="914400" rtl="0" eaLnBrk="1" latinLnBrk="0" hangingPunct="1">
              <a:spcBef>
                <a:spcPts val="600"/>
              </a:spcBef>
              <a:buClr>
                <a:schemeClr val="accent1">
                  <a:lumMod val="60000"/>
                  <a:lumOff val="40000"/>
                </a:schemeClr>
              </a:buClr>
              <a:buSzPct val="110000"/>
              <a:buFont typeface="Wingdings 2" pitchFamily="18" charset="2"/>
              <a:buChar char=""/>
              <a:defRPr sz="1800" kern="1200">
                <a:solidFill>
                  <a:schemeClr val="tx1">
                    <a:lumMod val="65000"/>
                    <a:lumOff val="35000"/>
                  </a:schemeClr>
                </a:solidFill>
                <a:latin typeface="+mn-lt"/>
                <a:ea typeface="+mn-ea"/>
                <a:cs typeface="+mn-cs"/>
              </a:defRPr>
            </a:lvl5pPr>
            <a:lvl6pPr marL="1828800" indent="-282575" algn="l" defTabSz="914400" rtl="0" eaLnBrk="1" latinLnBrk="0" hangingPunct="1">
              <a:spcBef>
                <a:spcPct val="20000"/>
              </a:spcBef>
              <a:buClr>
                <a:schemeClr val="accent2"/>
              </a:buClr>
              <a:buSzPct val="110000"/>
              <a:buFont typeface="Wingdings 2" pitchFamily="18" charset="2"/>
              <a:buChar char=""/>
              <a:defRPr lang="en-US" sz="1800" kern="1200" dirty="0" smtClean="0">
                <a:solidFill>
                  <a:schemeClr val="tx1">
                    <a:lumMod val="65000"/>
                    <a:lumOff val="35000"/>
                  </a:schemeClr>
                </a:solidFill>
                <a:latin typeface="+mn-lt"/>
                <a:ea typeface="+mn-ea"/>
                <a:cs typeface="+mn-cs"/>
              </a:defRPr>
            </a:lvl6pPr>
            <a:lvl7pPr marL="2117725" indent="-282575" algn="l" defTabSz="914400" rtl="0" eaLnBrk="1" latinLnBrk="0" hangingPunct="1">
              <a:spcBef>
                <a:spcPct val="20000"/>
              </a:spcBef>
              <a:buClr>
                <a:schemeClr val="accent1">
                  <a:lumMod val="60000"/>
                  <a:lumOff val="40000"/>
                </a:schemeClr>
              </a:buClr>
              <a:buSzPct val="110000"/>
              <a:buFont typeface="Wingdings 2" pitchFamily="18" charset="2"/>
              <a:buChar char=""/>
              <a:defRPr lang="en-US" sz="1800" kern="1200" dirty="0" smtClean="0">
                <a:solidFill>
                  <a:schemeClr val="tx1">
                    <a:lumMod val="65000"/>
                    <a:lumOff val="35000"/>
                  </a:schemeClr>
                </a:solidFill>
                <a:latin typeface="+mn-lt"/>
                <a:ea typeface="+mn-ea"/>
                <a:cs typeface="+mn-cs"/>
              </a:defRPr>
            </a:lvl7pPr>
            <a:lvl8pPr marL="2398713" indent="-282575" algn="l" defTabSz="914400" rtl="0" eaLnBrk="1" latinLnBrk="0" hangingPunct="1">
              <a:spcBef>
                <a:spcPct val="20000"/>
              </a:spcBef>
              <a:buClr>
                <a:schemeClr val="accent2"/>
              </a:buClr>
              <a:buSzPct val="110000"/>
              <a:buFont typeface="Wingdings 2" pitchFamily="18" charset="2"/>
              <a:buChar char=""/>
              <a:defRPr lang="en-US" sz="1800" kern="1200" dirty="0" smtClean="0">
                <a:solidFill>
                  <a:schemeClr val="tx1">
                    <a:lumMod val="65000"/>
                    <a:lumOff val="35000"/>
                  </a:schemeClr>
                </a:solidFill>
                <a:latin typeface="+mn-lt"/>
                <a:ea typeface="+mn-ea"/>
                <a:cs typeface="+mn-cs"/>
              </a:defRPr>
            </a:lvl8pPr>
            <a:lvl9pPr marL="2689225" indent="-282575" algn="l" defTabSz="914400" rtl="0" eaLnBrk="1" latinLnBrk="0" hangingPunct="1">
              <a:spcBef>
                <a:spcPct val="20000"/>
              </a:spcBef>
              <a:buClr>
                <a:schemeClr val="accent1">
                  <a:lumMod val="60000"/>
                  <a:lumOff val="40000"/>
                </a:schemeClr>
              </a:buClr>
              <a:buSzPct val="110000"/>
              <a:buFont typeface="Wingdings 2" pitchFamily="18" charset="2"/>
              <a:buChar char=""/>
              <a:defRPr lang="en-US" sz="1800" kern="1200" dirty="0">
                <a:solidFill>
                  <a:schemeClr val="tx1">
                    <a:lumMod val="65000"/>
                    <a:lumOff val="35000"/>
                  </a:schemeClr>
                </a:solidFill>
                <a:latin typeface="+mn-lt"/>
                <a:ea typeface="+mn-ea"/>
                <a:cs typeface="+mn-cs"/>
              </a:defRPr>
            </a:lvl9pPr>
          </a:lstStyle>
          <a:p>
            <a:pPr marL="731838" indent="-342900">
              <a:lnSpc>
                <a:spcPct val="110000"/>
              </a:lnSpc>
              <a:spcBef>
                <a:spcPts val="0"/>
              </a:spcBef>
            </a:pPr>
            <a:r>
              <a:rPr lang="en-US" sz="1800" dirty="0">
                <a:latin typeface="Georgia"/>
                <a:cs typeface="Georgia"/>
              </a:rPr>
              <a:t>Injury must be “fairly traceable to the challenged action”</a:t>
            </a:r>
          </a:p>
          <a:p>
            <a:pPr marL="1350963" lvl="2" indent="-342900">
              <a:lnSpc>
                <a:spcPct val="110000"/>
              </a:lnSpc>
              <a:spcBef>
                <a:spcPts val="0"/>
              </a:spcBef>
            </a:pPr>
            <a:r>
              <a:rPr lang="en-US" sz="1600" dirty="0">
                <a:latin typeface="Georgia"/>
                <a:cs typeface="Georgia"/>
              </a:rPr>
              <a:t>Must not be due to some action of a third party not before the court</a:t>
            </a:r>
          </a:p>
          <a:p>
            <a:pPr marL="731838" indent="-342900"/>
            <a:r>
              <a:rPr lang="en-US" sz="1800" dirty="0">
                <a:latin typeface="Georgia"/>
                <a:cs typeface="Georgia"/>
              </a:rPr>
              <a:t>Must be “likely” as opposed to “speculative” that the injury will be redressed by a favorable decision</a:t>
            </a:r>
          </a:p>
          <a:p>
            <a:pPr marL="1350963" lvl="2" indent="-342900"/>
            <a:r>
              <a:rPr lang="en-US" sz="1600" dirty="0">
                <a:latin typeface="Georgia"/>
                <a:cs typeface="Georgia"/>
              </a:rPr>
              <a:t>Easy to demonstrate, unless there are multiple causes of the injury</a:t>
            </a:r>
          </a:p>
          <a:p>
            <a:pPr marL="731838" indent="-342900"/>
            <a:r>
              <a:rPr lang="en-US" sz="1800" dirty="0">
                <a:latin typeface="Georgia"/>
                <a:cs typeface="Georgia"/>
              </a:rPr>
              <a:t>Both “causation” and “redressability” requirements are relaxed when challenging agency’s procedural failures (e.g., NEPA analysis). </a:t>
            </a:r>
          </a:p>
          <a:p>
            <a:pPr marL="1350963" lvl="2" indent="-342900"/>
            <a:r>
              <a:rPr lang="en-US" sz="1600" dirty="0">
                <a:latin typeface="Georgia"/>
                <a:cs typeface="Georgia"/>
              </a:rPr>
              <a:t>Only required to show that agency’s decision </a:t>
            </a:r>
            <a:r>
              <a:rPr lang="en-US" sz="1600" i="1" dirty="0">
                <a:latin typeface="Georgia"/>
                <a:cs typeface="Georgia"/>
              </a:rPr>
              <a:t>could be</a:t>
            </a:r>
            <a:r>
              <a:rPr lang="en-US" sz="1600" dirty="0">
                <a:latin typeface="Georgia"/>
                <a:cs typeface="Georgia"/>
              </a:rPr>
              <a:t> influenced by more careful analysis. </a:t>
            </a:r>
            <a:r>
              <a:rPr lang="en-US" sz="1600" u="sng" dirty="0">
                <a:latin typeface="Georgia"/>
                <a:cs typeface="Georgia"/>
              </a:rPr>
              <a:t>Not</a:t>
            </a:r>
            <a:r>
              <a:rPr lang="en-US" sz="1600" dirty="0">
                <a:latin typeface="Georgia"/>
                <a:cs typeface="Georgia"/>
              </a:rPr>
              <a:t> required to show that further analysis would actually result in a different outcome. </a:t>
            </a:r>
            <a:r>
              <a:rPr lang="en-US" sz="1600" i="1" dirty="0">
                <a:latin typeface="Georgia"/>
                <a:cs typeface="Georgia"/>
              </a:rPr>
              <a:t>Ocean Advocates v. U.S. Army Corps of Engr’s</a:t>
            </a:r>
            <a:r>
              <a:rPr lang="en-US" sz="1600" dirty="0">
                <a:latin typeface="Georgia"/>
                <a:cs typeface="Georgia"/>
              </a:rPr>
              <a:t>, 402 F.3d 846 880 (9th Cir. 2005)</a:t>
            </a:r>
          </a:p>
          <a:p>
            <a:pPr marL="1068388" lvl="1" indent="-342900"/>
            <a:endParaRPr lang="en-US" sz="1600" dirty="0">
              <a:latin typeface="Georgia"/>
              <a:cs typeface="Georgia"/>
            </a:endParaRPr>
          </a:p>
          <a:p>
            <a:pPr marL="1068388" lvl="1" indent="-342900">
              <a:lnSpc>
                <a:spcPct val="110000"/>
              </a:lnSpc>
              <a:spcBef>
                <a:spcPts val="0"/>
              </a:spcBef>
            </a:pPr>
            <a:endParaRPr lang="en-US" sz="1600" dirty="0">
              <a:latin typeface="Georgia"/>
              <a:cs typeface="Georgia"/>
            </a:endParaRPr>
          </a:p>
          <a:p>
            <a:pPr marL="731838" indent="-342900">
              <a:lnSpc>
                <a:spcPct val="110000"/>
              </a:lnSpc>
              <a:spcBef>
                <a:spcPts val="0"/>
              </a:spcBef>
            </a:pPr>
            <a:endParaRPr lang="en-US" sz="2300" dirty="0">
              <a:latin typeface="Georgia"/>
              <a:cs typeface="Georgia"/>
            </a:endParaRPr>
          </a:p>
        </p:txBody>
      </p:sp>
      <p:pic>
        <p:nvPicPr>
          <p:cNvPr id="4" name="Picture 3" descr="AW logo - symbol.pdf">
            <a:extLst>
              <a:ext uri="{FF2B5EF4-FFF2-40B4-BE49-F238E27FC236}">
                <a16:creationId xmlns:a16="http://schemas.microsoft.com/office/drawing/2014/main" id="{7278F439-84AA-4E63-BCFA-CBB0B0A8733C}"/>
              </a:ext>
            </a:extLst>
          </p:cNvPr>
          <p:cNvPicPr>
            <a:picLocks noChangeAspect="1"/>
          </p:cNvPicPr>
          <p:nvPr/>
        </p:nvPicPr>
        <p:blipFill>
          <a:blip r:embed="rId3">
            <a:alphaModFix amt="7000"/>
            <a:extLst>
              <a:ext uri="{28A0092B-C50C-407E-A947-70E740481C1C}">
                <a14:useLocalDpi xmlns:a14="http://schemas.microsoft.com/office/drawing/2010/main" val="0"/>
              </a:ext>
            </a:extLst>
          </a:blip>
          <a:stretch>
            <a:fillRect/>
          </a:stretch>
        </p:blipFill>
        <p:spPr>
          <a:xfrm>
            <a:off x="1409404" y="186705"/>
            <a:ext cx="6409882" cy="6563719"/>
          </a:xfrm>
          <a:prstGeom prst="rect">
            <a:avLst/>
          </a:prstGeom>
        </p:spPr>
      </p:pic>
    </p:spTree>
    <p:extLst>
      <p:ext uri="{BB962C8B-B14F-4D97-AF65-F5344CB8AC3E}">
        <p14:creationId xmlns:p14="http://schemas.microsoft.com/office/powerpoint/2010/main" val="1930864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Breeze">
  <a:themeElements>
    <a:clrScheme name="Breeze">
      <a:dk1>
        <a:sysClr val="windowText" lastClr="000000"/>
      </a:dk1>
      <a:lt1>
        <a:sysClr val="window" lastClr="FFFFFF"/>
      </a:lt1>
      <a:dk2>
        <a:srgbClr val="09213B"/>
      </a:dk2>
      <a:lt2>
        <a:srgbClr val="D5EDF4"/>
      </a:lt2>
      <a:accent1>
        <a:srgbClr val="2C7C9F"/>
      </a:accent1>
      <a:accent2>
        <a:srgbClr val="244A58"/>
      </a:accent2>
      <a:accent3>
        <a:srgbClr val="E2751D"/>
      </a:accent3>
      <a:accent4>
        <a:srgbClr val="FFB400"/>
      </a:accent4>
      <a:accent5>
        <a:srgbClr val="7EB606"/>
      </a:accent5>
      <a:accent6>
        <a:srgbClr val="C00000"/>
      </a:accent6>
      <a:hlink>
        <a:srgbClr val="7030A0"/>
      </a:hlink>
      <a:folHlink>
        <a:srgbClr val="00B0F0"/>
      </a:folHlink>
    </a:clrScheme>
    <a:fontScheme name="Breeze">
      <a:majorFont>
        <a:latin typeface="News Gothic MT"/>
        <a:ea typeface=""/>
        <a:cs typeface=""/>
        <a:font script="Jpan" typeface="ＭＳ Ｐゴシック"/>
        <a:font script="Hans" typeface="宋体"/>
        <a:font script="Hant" typeface="新細明體"/>
      </a:majorFont>
      <a:minorFont>
        <a:latin typeface="News Gothic MT"/>
        <a:ea typeface=""/>
        <a:cs typeface=""/>
        <a:font script="Jpan" typeface="ＭＳ Ｐゴシック"/>
        <a:font script="Hans" typeface="宋体"/>
        <a:font script="Hant" typeface="新細明體"/>
      </a:minorFont>
    </a:fontScheme>
    <a:fmtScheme name="Breeze">
      <a:fillStyleLst>
        <a:solidFill>
          <a:schemeClr val="phClr"/>
        </a:solidFill>
        <a:gradFill rotWithShape="1">
          <a:gsLst>
            <a:gs pos="31000">
              <a:schemeClr val="phClr">
                <a:tint val="100000"/>
                <a:shade val="100000"/>
                <a:satMod val="120000"/>
              </a:schemeClr>
            </a:gs>
            <a:gs pos="100000">
              <a:schemeClr val="phClr">
                <a:tint val="50000"/>
                <a:satMod val="150000"/>
              </a:schemeClr>
            </a:gs>
          </a:gsLst>
          <a:lin ang="5400000" scaled="1"/>
        </a:gradFill>
        <a:gradFill rotWithShape="1">
          <a:gsLst>
            <a:gs pos="0">
              <a:schemeClr val="phClr">
                <a:shade val="100000"/>
                <a:satMod val="120000"/>
              </a:schemeClr>
            </a:gs>
            <a:gs pos="69000">
              <a:schemeClr val="phClr">
                <a:tint val="80000"/>
                <a:shade val="100000"/>
                <a:satMod val="150000"/>
              </a:schemeClr>
            </a:gs>
            <a:gs pos="100000">
              <a:schemeClr val="phClr">
                <a:tint val="50000"/>
                <a:shade val="100000"/>
                <a:satMod val="150000"/>
              </a:schemeClr>
            </a:gs>
          </a:gsLst>
          <a:path path="circle">
            <a:fillToRect l="100000" t="100000" r="100000" b="100000"/>
          </a:path>
        </a:gradFill>
      </a:fillStyleLst>
      <a:lnStyleLst>
        <a:ln w="12700" cap="flat" cmpd="sng" algn="ctr">
          <a:solidFill>
            <a:schemeClr val="phClr">
              <a:shade val="95000"/>
              <a:satMod val="105000"/>
            </a:schemeClr>
          </a:solidFill>
          <a:prstDash val="solid"/>
        </a:ln>
        <a:ln w="25400" cap="flat" cmpd="dbl" algn="ctr">
          <a:solidFill>
            <a:schemeClr val="phClr"/>
          </a:solidFill>
          <a:prstDash val="solid"/>
        </a:ln>
        <a:ln w="31750" cap="flat" cmpd="dbl" algn="ctr">
          <a:solidFill>
            <a:schemeClr val="phClr"/>
          </a:solidFill>
          <a:prstDash val="solid"/>
        </a:ln>
      </a:lnStyleLst>
      <a:effectStyleLst>
        <a:effectStyle>
          <a:effectLst/>
        </a:effectStyle>
        <a:effectStyle>
          <a:effectLst>
            <a:outerShdw blurRad="63500" dist="25400" dir="5400000" sx="101000" sy="101000" rotWithShape="0">
              <a:srgbClr val="000000">
                <a:alpha val="40000"/>
              </a:srgbClr>
            </a:outerShdw>
          </a:effectLst>
        </a:effectStyle>
        <a:effectStyle>
          <a:effectLst>
            <a:innerShdw blurRad="127000" dist="25400" dir="13500000">
              <a:srgbClr val="C0C0C0">
                <a:alpha val="75000"/>
              </a:srgbClr>
            </a:innerShdw>
            <a:outerShdw blurRad="88900" dist="25400" dir="5400000" sx="102000" sy="102000" algn="ctr" rotWithShape="0">
              <a:srgbClr val="C0C0C0">
                <a:alpha val="40000"/>
              </a:srgbClr>
            </a:outerShdw>
          </a:effectLst>
          <a:scene3d>
            <a:camera prst="perspectiveLeft" fov="300000"/>
            <a:lightRig rig="soft" dir="l">
              <a:rot lat="0" lon="0" rev="4200000"/>
            </a:lightRig>
          </a:scene3d>
          <a:sp3d extrusionH="38100" prstMaterial="powder">
            <a:bevelT w="50800" h="88900" prst="convex"/>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blipFill rotWithShape="1">
          <a:blip xmlns:r="http://schemas.openxmlformats.org/officeDocument/2006/relationships" r:embed="rId1">
            <a:duotone>
              <a:schemeClr val="phClr">
                <a:shade val="40000"/>
                <a:satMod val="400000"/>
              </a:schemeClr>
              <a:schemeClr val="phClr">
                <a:tint val="10000"/>
                <a:satMod val="200000"/>
              </a:schemeClr>
            </a:duotone>
          </a:blip>
          <a:stretch/>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Breeze.thmx</Template>
  <TotalTime>4704</TotalTime>
  <Words>1374</Words>
  <Application>Microsoft Office PowerPoint</Application>
  <PresentationFormat>On-screen Show (4:3)</PresentationFormat>
  <Paragraphs>134</Paragraphs>
  <Slides>11</Slides>
  <Notes>10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11</vt:i4>
      </vt:variant>
    </vt:vector>
  </HeadingPairs>
  <TitlesOfParts>
    <vt:vector size="17" baseType="lpstr">
      <vt:lpstr>Arial</vt:lpstr>
      <vt:lpstr>Calibri</vt:lpstr>
      <vt:lpstr>Georgia</vt:lpstr>
      <vt:lpstr>News Gothic MT</vt:lpstr>
      <vt:lpstr>Wingdings 2</vt:lpstr>
      <vt:lpstr>Breeze</vt:lpstr>
      <vt:lpstr>Challenging Agency Decisions in Court   Part 1: Standing and Exhaustion  </vt:lpstr>
      <vt:lpstr>ADMINISTRATIVE EXHAUSTION – Overview</vt:lpstr>
      <vt:lpstr>EXHAUSTION – (1) Exhaustion of Admin. Remedies</vt:lpstr>
      <vt:lpstr>EXHAUSTION – (2) Issue Exhaustion</vt:lpstr>
      <vt:lpstr>EXHAUSTION – (2) Issue Exhaustion (cont’d)</vt:lpstr>
      <vt:lpstr>EXHAUSTION – Best Practices</vt:lpstr>
      <vt:lpstr>STANDING – Overview</vt:lpstr>
      <vt:lpstr>STANDING – (1) Injury in Fact</vt:lpstr>
      <vt:lpstr>STANDING – (2) Causation and (3) Redressability</vt:lpstr>
      <vt:lpstr>STANDING – Best Practices</vt:lpstr>
      <vt:lpstr>PowerPoint Presentation</vt:lpstr>
    </vt:vector>
  </TitlesOfParts>
  <Company>Advocates For The West, Inc.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Todd Tucci</dc:creator>
  <cp:lastModifiedBy>Sarah Stellberg</cp:lastModifiedBy>
  <cp:revision>66</cp:revision>
  <dcterms:created xsi:type="dcterms:W3CDTF">2017-05-22T00:32:28Z</dcterms:created>
  <dcterms:modified xsi:type="dcterms:W3CDTF">2019-03-27T21:22:38Z</dcterms:modified>
</cp:coreProperties>
</file>