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66" r:id="rId2"/>
    <p:sldId id="268" r:id="rId3"/>
    <p:sldId id="275" r:id="rId4"/>
    <p:sldId id="276" r:id="rId5"/>
    <p:sldId id="277" r:id="rId6"/>
    <p:sldId id="278" r:id="rId7"/>
    <p:sldId id="279" r:id="rId8"/>
    <p:sldId id="280" r:id="rId9"/>
    <p:sldId id="281" r:id="rId10"/>
    <p:sldId id="282" r:id="rId11"/>
    <p:sldId id="283" r:id="rId12"/>
    <p:sldId id="28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76" d="100"/>
          <a:sy n="176" d="100"/>
        </p:scale>
        <p:origin x="-9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FFEF74-03A4-FA4D-94EC-6B89E0CA001C}" type="datetimeFigureOut">
              <a:rPr lang="en-US" smtClean="0"/>
              <a:t>1/25/18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2C1264-978F-FF47-8EF3-2F6626C4A5ED}" type="slidenum">
              <a:rPr lang="en-US" smtClean="0"/>
              <a:t>‹#›</a:t>
            </a:fld>
            <a:endParaRPr lang="en-US"/>
          </a:p>
        </p:txBody>
      </p:sp>
    </p:spTree>
    <p:extLst>
      <p:ext uri="{BB962C8B-B14F-4D97-AF65-F5344CB8AC3E}">
        <p14:creationId xmlns:p14="http://schemas.microsoft.com/office/powerpoint/2010/main" val="22727379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2C1264-978F-FF47-8EF3-2F6626C4A5ED}" type="slidenum">
              <a:rPr lang="en-US" smtClean="0"/>
              <a:t>1</a:t>
            </a:fld>
            <a:endParaRPr lang="en-US"/>
          </a:p>
        </p:txBody>
      </p:sp>
    </p:spTree>
    <p:extLst>
      <p:ext uri="{BB962C8B-B14F-4D97-AF65-F5344CB8AC3E}">
        <p14:creationId xmlns:p14="http://schemas.microsoft.com/office/powerpoint/2010/main" val="1281578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FA859-EFF6-0D4B-9A21-537B7AE180B6}" type="datetimeFigureOut">
              <a:rPr lang="en-US" smtClean="0"/>
              <a:t>1/25/18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43C10-6D2F-6645-B9FD-D50094B88AB5}"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16FA859-EFF6-0D4B-9A21-537B7AE180B6}"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6FA859-EFF6-0D4B-9A21-537B7AE180B6}"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16FA859-EFF6-0D4B-9A21-537B7AE180B6}" type="datetimeFigureOut">
              <a:rPr lang="en-US" smtClean="0"/>
              <a:t>1/25/18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616FA859-EFF6-0D4B-9A21-537B7AE180B6}" type="datetimeFigureOut">
              <a:rPr lang="en-US" smtClean="0"/>
              <a:t>1/25/18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16FA859-EFF6-0D4B-9A21-537B7AE180B6}" type="datetimeFigureOut">
              <a:rPr lang="en-US" smtClean="0"/>
              <a:t>1/25/18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FA859-EFF6-0D4B-9A21-537B7AE180B6}" type="datetimeFigureOut">
              <a:rPr lang="en-US" smtClean="0"/>
              <a:t>1/25/18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6FA859-EFF6-0D4B-9A21-537B7AE180B6}" type="datetimeFigureOut">
              <a:rPr lang="en-US" smtClean="0"/>
              <a:t>1/25/18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43C10-6D2F-6645-B9FD-D50094B88A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616FA859-EFF6-0D4B-9A21-537B7AE180B6}" type="datetimeFigureOut">
              <a:rPr lang="en-US" smtClean="0"/>
              <a:t>1/25/18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54543C10-6D2F-6645-B9FD-D50094B88AB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22920" y="1477989"/>
            <a:ext cx="6498159" cy="1379303"/>
          </a:xfrm>
        </p:spPr>
        <p:txBody>
          <a:bodyPr>
            <a:normAutofit/>
          </a:bodyPr>
          <a:lstStyle/>
          <a:p>
            <a:r>
              <a:rPr lang="en-US" sz="2400" b="1" u="sng" dirty="0"/>
              <a:t>What Is an Administrative Record, Why Is it Important, </a:t>
            </a:r>
            <a:r>
              <a:rPr lang="en-US" sz="2400" b="1" u="sng" dirty="0" smtClean="0"/>
              <a:t>and </a:t>
            </a:r>
            <a:r>
              <a:rPr lang="en-US" sz="2400" b="1" u="sng" dirty="0"/>
              <a:t>How Do You Build an Administrative Record</a:t>
            </a:r>
            <a:endParaRPr lang="en-US" sz="2400" dirty="0"/>
          </a:p>
        </p:txBody>
      </p:sp>
      <p:sp>
        <p:nvSpPr>
          <p:cNvPr id="6" name="Subtitle 5"/>
          <p:cNvSpPr>
            <a:spLocks noGrp="1"/>
          </p:cNvSpPr>
          <p:nvPr>
            <p:ph type="subTitle" idx="1"/>
          </p:nvPr>
        </p:nvSpPr>
        <p:spPr>
          <a:xfrm>
            <a:off x="1322921" y="3459044"/>
            <a:ext cx="6498159" cy="916641"/>
          </a:xfrm>
        </p:spPr>
        <p:txBody>
          <a:bodyPr>
            <a:normAutofit fontScale="92500" lnSpcReduction="20000"/>
          </a:bodyPr>
          <a:lstStyle/>
          <a:p>
            <a:r>
              <a:rPr lang="en-US" sz="2000" dirty="0" smtClean="0">
                <a:solidFill>
                  <a:schemeClr val="tx1"/>
                </a:solidFill>
                <a:latin typeface="Georgia"/>
                <a:cs typeface="Georgia"/>
              </a:rPr>
              <a:t>Todd C. Tucci</a:t>
            </a:r>
          </a:p>
          <a:p>
            <a:r>
              <a:rPr lang="en-US" sz="2000" dirty="0" smtClean="0">
                <a:solidFill>
                  <a:schemeClr val="tx1"/>
                </a:solidFill>
                <a:latin typeface="Georgia"/>
                <a:cs typeface="Georgia"/>
              </a:rPr>
              <a:t>				  Advocates for the West, Inc.</a:t>
            </a:r>
          </a:p>
          <a:p>
            <a:r>
              <a:rPr lang="en-US" sz="2000" dirty="0" smtClean="0">
                <a:solidFill>
                  <a:schemeClr val="tx1"/>
                </a:solidFill>
                <a:latin typeface="Georgia"/>
                <a:cs typeface="Georgia"/>
              </a:rPr>
              <a:t>	Boise-Portland-D.C.</a:t>
            </a:r>
            <a:endParaRPr lang="en-US" sz="2000" dirty="0">
              <a:solidFill>
                <a:schemeClr val="tx1"/>
              </a:solidFill>
              <a:latin typeface="Georgia"/>
              <a:cs typeface="Georgia"/>
            </a:endParaRPr>
          </a:p>
        </p:txBody>
      </p:sp>
      <p:pic>
        <p:nvPicPr>
          <p:cNvPr id="4" name="Picture 3" descr="AW-logo2-cmyk.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352" y="158737"/>
            <a:ext cx="5971567" cy="1585810"/>
          </a:xfrm>
          <a:prstGeom prst="rect">
            <a:avLst/>
          </a:prstGeom>
        </p:spPr>
      </p:pic>
    </p:spTree>
    <p:extLst>
      <p:ext uri="{BB962C8B-B14F-4D97-AF65-F5344CB8AC3E}">
        <p14:creationId xmlns:p14="http://schemas.microsoft.com/office/powerpoint/2010/main" val="21989326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fontScale="90000"/>
          </a:bodyPr>
          <a:lstStyle/>
          <a:p>
            <a:pPr algn="l"/>
            <a:r>
              <a:rPr lang="en-US" sz="2400" dirty="0">
                <a:latin typeface="Georgia"/>
                <a:cs typeface="Georgia"/>
              </a:rPr>
              <a:t>B</a:t>
            </a:r>
            <a:r>
              <a:rPr lang="en-US" sz="2400" dirty="0" smtClean="0">
                <a:latin typeface="Georgia"/>
                <a:cs typeface="Georgia"/>
              </a:rPr>
              <a:t> </a:t>
            </a:r>
            <a:r>
              <a:rPr lang="mr-IN" sz="2400" dirty="0" smtClean="0">
                <a:latin typeface="Georgia"/>
                <a:cs typeface="Georgia"/>
              </a:rPr>
              <a:t>–</a:t>
            </a:r>
            <a:r>
              <a:rPr lang="en-US" sz="2400" dirty="0" smtClean="0">
                <a:latin typeface="Georgia"/>
                <a:cs typeface="Georgia"/>
              </a:rPr>
              <a:t> WHY IS THE ADMINISTRATIVE RECORD IMPORTANT</a:t>
            </a:r>
            <a:endParaRPr lang="en-US" sz="2400" dirty="0">
              <a:latin typeface="Georgia"/>
              <a:cs typeface="Georgia"/>
            </a:endParaRPr>
          </a:p>
        </p:txBody>
      </p:sp>
      <p:sp>
        <p:nvSpPr>
          <p:cNvPr id="3" name="Content Placeholder 2"/>
          <p:cNvSpPr>
            <a:spLocks noGrp="1"/>
          </p:cNvSpPr>
          <p:nvPr>
            <p:ph idx="1"/>
          </p:nvPr>
        </p:nvSpPr>
        <p:spPr>
          <a:xfrm>
            <a:off x="457200" y="1329436"/>
            <a:ext cx="8229600" cy="4931680"/>
          </a:xfrm>
        </p:spPr>
        <p:txBody>
          <a:bodyPr>
            <a:noAutofit/>
          </a:bodyPr>
          <a:lstStyle/>
          <a:p>
            <a:pPr lvl="0"/>
            <a:r>
              <a:rPr lang="en-US" dirty="0">
                <a:latin typeface="Georgia"/>
                <a:cs typeface="Georgia"/>
              </a:rPr>
              <a:t>While the </a:t>
            </a:r>
            <a:r>
              <a:rPr lang="en-US" b="1" dirty="0">
                <a:latin typeface="Georgia"/>
                <a:cs typeface="Georgia"/>
              </a:rPr>
              <a:t>burden of proof</a:t>
            </a:r>
            <a:r>
              <a:rPr lang="en-US" dirty="0">
                <a:latin typeface="Georgia"/>
                <a:cs typeface="Georgia"/>
              </a:rPr>
              <a:t> and the </a:t>
            </a:r>
            <a:r>
              <a:rPr lang="en-US" b="1" dirty="0">
                <a:latin typeface="Georgia"/>
                <a:cs typeface="Georgia"/>
              </a:rPr>
              <a:t>deference</a:t>
            </a:r>
            <a:r>
              <a:rPr lang="en-US" dirty="0">
                <a:latin typeface="Georgia"/>
                <a:cs typeface="Georgia"/>
              </a:rPr>
              <a:t> owed to the agency decision varies, </a:t>
            </a:r>
            <a:r>
              <a:rPr lang="en-US" u="sng" dirty="0">
                <a:latin typeface="Georgia"/>
                <a:cs typeface="Georgia"/>
              </a:rPr>
              <a:t>the premise is that the evidence has been adduced by the agency and contained in its certified administrative record</a:t>
            </a:r>
            <a:r>
              <a:rPr lang="en-US" dirty="0" smtClean="0">
                <a:latin typeface="Georgia"/>
                <a:cs typeface="Georgia"/>
              </a:rPr>
              <a:t>.</a:t>
            </a:r>
            <a:r>
              <a:rPr lang="en-US" dirty="0">
                <a:latin typeface="Georgia"/>
                <a:cs typeface="Georgia"/>
              </a:rPr>
              <a:t> </a:t>
            </a:r>
          </a:p>
          <a:p>
            <a:pPr lvl="0"/>
            <a:r>
              <a:rPr lang="en-US" dirty="0">
                <a:latin typeface="Georgia"/>
                <a:cs typeface="Georgia"/>
              </a:rPr>
              <a:t>As a general proposition – “a court reviewing an agency decision is confined to the administrative record compiled by that agency when it made the decision.”</a:t>
            </a:r>
          </a:p>
          <a:p>
            <a:pPr marL="904875" lvl="0">
              <a:buFont typeface="Wingdings" charset="2"/>
              <a:buChar char="Ø"/>
            </a:pPr>
            <a:endParaRPr lang="en-US"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72609694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a:bodyPr>
          <a:lstStyle/>
          <a:p>
            <a:pPr algn="l"/>
            <a:r>
              <a:rPr lang="en-US" sz="2400" dirty="0" smtClean="0">
                <a:latin typeface="Georgia"/>
                <a:cs typeface="Georgia"/>
              </a:rPr>
              <a:t>C </a:t>
            </a:r>
            <a:r>
              <a:rPr lang="mr-IN" sz="2400" dirty="0" smtClean="0">
                <a:latin typeface="Georgia"/>
                <a:cs typeface="Georgia"/>
              </a:rPr>
              <a:t>–</a:t>
            </a:r>
            <a:r>
              <a:rPr lang="en-US" sz="2400" dirty="0" smtClean="0">
                <a:latin typeface="Georgia"/>
                <a:cs typeface="Georgia"/>
              </a:rPr>
              <a:t> EXCEPTIONS TO THE ADMINISTRATIVE RECORD</a:t>
            </a:r>
            <a:endParaRPr lang="en-US" sz="2400" dirty="0">
              <a:latin typeface="Georgia"/>
              <a:cs typeface="Georgia"/>
            </a:endParaRPr>
          </a:p>
        </p:txBody>
      </p:sp>
      <p:sp>
        <p:nvSpPr>
          <p:cNvPr id="3" name="Content Placeholder 2"/>
          <p:cNvSpPr>
            <a:spLocks noGrp="1"/>
          </p:cNvSpPr>
          <p:nvPr>
            <p:ph idx="1"/>
          </p:nvPr>
        </p:nvSpPr>
        <p:spPr>
          <a:xfrm>
            <a:off x="457200" y="1369120"/>
            <a:ext cx="8229600" cy="4891995"/>
          </a:xfrm>
        </p:spPr>
        <p:txBody>
          <a:bodyPr>
            <a:noAutofit/>
          </a:bodyPr>
          <a:lstStyle/>
          <a:p>
            <a:r>
              <a:rPr lang="en-US" sz="2000" dirty="0">
                <a:latin typeface="Georgia"/>
                <a:cs typeface="Georgia"/>
              </a:rPr>
              <a:t>The record rule is subject to certain “narrow” </a:t>
            </a:r>
            <a:r>
              <a:rPr lang="en-US" sz="2000" dirty="0" smtClean="0">
                <a:latin typeface="Georgia"/>
                <a:cs typeface="Georgia"/>
              </a:rPr>
              <a:t>exceptions, including:</a:t>
            </a:r>
          </a:p>
          <a:p>
            <a:pPr marL="635000" indent="0">
              <a:buNone/>
            </a:pPr>
            <a:r>
              <a:rPr lang="en-US" sz="2000" dirty="0" smtClean="0">
                <a:latin typeface="Georgia"/>
                <a:cs typeface="Georgia"/>
              </a:rPr>
              <a:t>(</a:t>
            </a:r>
            <a:r>
              <a:rPr lang="en-US" sz="2000" dirty="0">
                <a:latin typeface="Georgia"/>
                <a:cs typeface="Georgia"/>
              </a:rPr>
              <a:t>1) to determine “whether the agency has considered all relevant factors or has explained its course of conduct or grounds of decision,” </a:t>
            </a:r>
            <a:endParaRPr lang="en-US" sz="2000" dirty="0" smtClean="0">
              <a:latin typeface="Georgia"/>
              <a:cs typeface="Georgia"/>
            </a:endParaRPr>
          </a:p>
          <a:p>
            <a:pPr marL="635000" indent="0">
              <a:buNone/>
            </a:pPr>
            <a:r>
              <a:rPr lang="en-US" sz="2000" dirty="0" smtClean="0">
                <a:latin typeface="Georgia"/>
                <a:cs typeface="Georgia"/>
              </a:rPr>
              <a:t>(</a:t>
            </a:r>
            <a:r>
              <a:rPr lang="en-US" sz="2000" dirty="0">
                <a:latin typeface="Georgia"/>
                <a:cs typeface="Georgia"/>
              </a:rPr>
              <a:t>2) when the agency has relied on documents not in the record, </a:t>
            </a:r>
            <a:endParaRPr lang="en-US" sz="2000" dirty="0" smtClean="0">
              <a:latin typeface="Georgia"/>
              <a:cs typeface="Georgia"/>
            </a:endParaRPr>
          </a:p>
          <a:p>
            <a:pPr marL="635000" indent="0">
              <a:buNone/>
            </a:pPr>
            <a:r>
              <a:rPr lang="en-US" sz="2000" dirty="0" smtClean="0">
                <a:latin typeface="Georgia"/>
                <a:cs typeface="Georgia"/>
              </a:rPr>
              <a:t>(</a:t>
            </a:r>
            <a:r>
              <a:rPr lang="en-US" sz="2000" dirty="0">
                <a:latin typeface="Georgia"/>
                <a:cs typeface="Georgia"/>
              </a:rPr>
              <a:t>3) when supplementing the record is “necessary to explain technical terms or complex subject matter,” and </a:t>
            </a:r>
            <a:endParaRPr lang="en-US" sz="2000" dirty="0" smtClean="0">
              <a:latin typeface="Georgia"/>
              <a:cs typeface="Georgia"/>
            </a:endParaRPr>
          </a:p>
          <a:p>
            <a:pPr marL="635000" indent="0">
              <a:buNone/>
            </a:pPr>
            <a:r>
              <a:rPr lang="en-US" sz="2000" dirty="0" smtClean="0">
                <a:latin typeface="Georgia"/>
                <a:cs typeface="Georgia"/>
              </a:rPr>
              <a:t>(</a:t>
            </a:r>
            <a:r>
              <a:rPr lang="en-US" sz="2000" dirty="0">
                <a:latin typeface="Georgia"/>
                <a:cs typeface="Georgia"/>
              </a:rPr>
              <a:t>4) when plaintiffs have made a showing of agency bad faith. </a:t>
            </a: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141275398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a:bodyPr>
          <a:lstStyle/>
          <a:p>
            <a:pPr algn="l"/>
            <a:r>
              <a:rPr lang="en-US" sz="2400" dirty="0" smtClean="0">
                <a:latin typeface="Georgia"/>
                <a:cs typeface="Georgia"/>
              </a:rPr>
              <a:t>D </a:t>
            </a:r>
            <a:r>
              <a:rPr lang="mr-IN" sz="2400" dirty="0" smtClean="0">
                <a:latin typeface="Georgia"/>
                <a:cs typeface="Georgia"/>
              </a:rPr>
              <a:t>–</a:t>
            </a:r>
            <a:r>
              <a:rPr lang="en-US" sz="2400" dirty="0" smtClean="0">
                <a:latin typeface="Georgia"/>
                <a:cs typeface="Georgia"/>
              </a:rPr>
              <a:t> HOW TO BUILD THE ADMINISTRATIVE RECORD</a:t>
            </a:r>
            <a:endParaRPr lang="en-US" sz="2400" dirty="0">
              <a:latin typeface="Georgia"/>
              <a:cs typeface="Georgia"/>
            </a:endParaRPr>
          </a:p>
        </p:txBody>
      </p:sp>
      <p:sp>
        <p:nvSpPr>
          <p:cNvPr id="3" name="Content Placeholder 2"/>
          <p:cNvSpPr>
            <a:spLocks noGrp="1"/>
          </p:cNvSpPr>
          <p:nvPr>
            <p:ph idx="1"/>
          </p:nvPr>
        </p:nvSpPr>
        <p:spPr>
          <a:xfrm>
            <a:off x="457200" y="1369120"/>
            <a:ext cx="8229600" cy="4891995"/>
          </a:xfrm>
        </p:spPr>
        <p:txBody>
          <a:bodyPr>
            <a:noAutofit/>
          </a:bodyPr>
          <a:lstStyle/>
          <a:p>
            <a:pPr marL="0" indent="0">
              <a:buNone/>
            </a:pPr>
            <a:r>
              <a:rPr lang="en-US" sz="2800" dirty="0" smtClean="0">
                <a:latin typeface="Georgia"/>
                <a:cs typeface="Georgia"/>
              </a:rPr>
              <a:t>Case-by-case discussion and analysis</a:t>
            </a:r>
            <a:endParaRPr lang="en-US" sz="2800"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394905721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a:bodyPr>
          <a:lstStyle/>
          <a:p>
            <a:pPr algn="l"/>
            <a:r>
              <a:rPr lang="en-US" sz="2400" dirty="0" smtClean="0">
                <a:latin typeface="Georgia"/>
                <a:cs typeface="Georgia"/>
              </a:rPr>
              <a:t>A </a:t>
            </a:r>
            <a:r>
              <a:rPr lang="mr-IN" sz="2400" dirty="0" smtClean="0">
                <a:latin typeface="Georgia"/>
                <a:cs typeface="Georgia"/>
              </a:rPr>
              <a:t>–</a:t>
            </a:r>
            <a:r>
              <a:rPr lang="en-US" sz="2400" dirty="0" smtClean="0">
                <a:latin typeface="Georgia"/>
                <a:cs typeface="Georgia"/>
              </a:rPr>
              <a:t> WHAT IS THE ADMINISTRATIVE RECORD</a:t>
            </a:r>
            <a:endParaRPr lang="en-US" sz="2400" dirty="0">
              <a:latin typeface="Georgia"/>
              <a:cs typeface="Georgia"/>
            </a:endParaRPr>
          </a:p>
        </p:txBody>
      </p:sp>
      <p:sp>
        <p:nvSpPr>
          <p:cNvPr id="3" name="Content Placeholder 2"/>
          <p:cNvSpPr>
            <a:spLocks noGrp="1"/>
          </p:cNvSpPr>
          <p:nvPr>
            <p:ph idx="1"/>
          </p:nvPr>
        </p:nvSpPr>
        <p:spPr>
          <a:xfrm>
            <a:off x="457200" y="1235598"/>
            <a:ext cx="8229600" cy="5045360"/>
          </a:xfrm>
        </p:spPr>
        <p:txBody>
          <a:bodyPr>
            <a:noAutofit/>
          </a:bodyPr>
          <a:lstStyle/>
          <a:p>
            <a:pPr lvl="0"/>
            <a:r>
              <a:rPr lang="en-US" dirty="0">
                <a:latin typeface="Georgia"/>
                <a:cs typeface="Georgia"/>
              </a:rPr>
              <a:t>AR consists of all documents and materials directly or indirectly considered by the agency decision maker in making the challenged decision. It is not limited to documents and materials relevant only to the merits of the agency's decision. </a:t>
            </a:r>
          </a:p>
          <a:p>
            <a:pPr marL="0" lvl="0" indent="0">
              <a:buNone/>
              <a:tabLst>
                <a:tab pos="342900" algn="l"/>
              </a:tabLst>
            </a:pPr>
            <a:r>
              <a:rPr lang="en-US" sz="1500" b="1" dirty="0" smtClean="0">
                <a:latin typeface="Georgia"/>
                <a:cs typeface="Georgia"/>
              </a:rPr>
              <a:t>	</a:t>
            </a:r>
            <a:endParaRPr lang="en-US" sz="1400"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66722476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a:bodyPr>
          <a:lstStyle/>
          <a:p>
            <a:pPr algn="l"/>
            <a:r>
              <a:rPr lang="en-US" sz="2400" dirty="0" smtClean="0">
                <a:latin typeface="Georgia"/>
                <a:cs typeface="Georgia"/>
              </a:rPr>
              <a:t>A </a:t>
            </a:r>
            <a:r>
              <a:rPr lang="mr-IN" sz="2400" dirty="0" smtClean="0">
                <a:latin typeface="Georgia"/>
                <a:cs typeface="Georgia"/>
              </a:rPr>
              <a:t>–</a:t>
            </a:r>
            <a:r>
              <a:rPr lang="en-US" sz="2400" dirty="0" smtClean="0">
                <a:latin typeface="Georgia"/>
                <a:cs typeface="Georgia"/>
              </a:rPr>
              <a:t> WHAT IS THE ADMINISTRATIVE RECORD</a:t>
            </a:r>
            <a:endParaRPr lang="en-US" sz="2400" dirty="0">
              <a:latin typeface="Georgia"/>
              <a:cs typeface="Georgia"/>
            </a:endParaRPr>
          </a:p>
        </p:txBody>
      </p:sp>
      <p:sp>
        <p:nvSpPr>
          <p:cNvPr id="3" name="Content Placeholder 2"/>
          <p:cNvSpPr>
            <a:spLocks noGrp="1"/>
          </p:cNvSpPr>
          <p:nvPr>
            <p:ph idx="1"/>
          </p:nvPr>
        </p:nvSpPr>
        <p:spPr>
          <a:xfrm>
            <a:off x="457200" y="1235598"/>
            <a:ext cx="8229600" cy="5045360"/>
          </a:xfrm>
        </p:spPr>
        <p:txBody>
          <a:bodyPr>
            <a:noAutofit/>
          </a:bodyPr>
          <a:lstStyle/>
          <a:p>
            <a:pPr lvl="0"/>
            <a:r>
              <a:rPr lang="en-US" sz="2000" dirty="0">
                <a:latin typeface="Georgia"/>
                <a:cs typeface="Georgia"/>
              </a:rPr>
              <a:t>It includes documents and materials relevant to the process of making the agency's decision – including documents and materials:</a:t>
            </a:r>
          </a:p>
          <a:p>
            <a:pPr marL="1031875" lvl="0" indent="-396875">
              <a:buFont typeface="Wingdings" charset="2"/>
              <a:buChar char="Ø"/>
            </a:pPr>
            <a:r>
              <a:rPr lang="en-US" sz="2000" dirty="0">
                <a:latin typeface="Georgia"/>
                <a:cs typeface="Georgia"/>
              </a:rPr>
              <a:t>before or available to the decision-making office at the time the decision was made.</a:t>
            </a:r>
          </a:p>
          <a:p>
            <a:pPr marL="1031875" lvl="0" indent="-396875">
              <a:buFont typeface="Wingdings" charset="2"/>
              <a:buChar char="Ø"/>
            </a:pPr>
            <a:r>
              <a:rPr lang="en-US" sz="2000" dirty="0">
                <a:latin typeface="Georgia"/>
                <a:cs typeface="Georgia"/>
              </a:rPr>
              <a:t>Including if considered by or relied upon the agency</a:t>
            </a:r>
          </a:p>
          <a:p>
            <a:pPr marL="1031875" lvl="0" indent="-396875">
              <a:buFont typeface="Wingdings" charset="2"/>
              <a:buChar char="Ø"/>
            </a:pPr>
            <a:r>
              <a:rPr lang="en-US" sz="2000" dirty="0">
                <a:latin typeface="Georgia"/>
                <a:cs typeface="Georgia"/>
              </a:rPr>
              <a:t>even if the final agency decision-maker did not specifically consider them.</a:t>
            </a:r>
          </a:p>
          <a:p>
            <a:pPr marL="1031875" lvl="0" indent="-396875">
              <a:buFont typeface="Wingdings" charset="2"/>
              <a:buChar char="Ø"/>
            </a:pPr>
            <a:r>
              <a:rPr lang="en-US" sz="2000" dirty="0">
                <a:latin typeface="Georgia"/>
                <a:cs typeface="Georgia"/>
              </a:rPr>
              <a:t>whether they support or do not support the final agency decision</a:t>
            </a:r>
          </a:p>
          <a:p>
            <a:pPr marL="1031875" lvl="0" indent="-396875">
              <a:buFont typeface="Wingdings" charset="2"/>
              <a:buChar char="Ø"/>
            </a:pPr>
            <a:r>
              <a:rPr lang="en-US" sz="2000" dirty="0">
                <a:latin typeface="Georgia"/>
                <a:cs typeface="Georgia"/>
              </a:rPr>
              <a:t>including privileged and non-privileged documents and materials.</a:t>
            </a: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425186905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a:bodyPr>
          <a:lstStyle/>
          <a:p>
            <a:pPr algn="l"/>
            <a:r>
              <a:rPr lang="en-US" sz="2400" dirty="0" smtClean="0">
                <a:latin typeface="Georgia"/>
                <a:cs typeface="Georgia"/>
              </a:rPr>
              <a:t>A </a:t>
            </a:r>
            <a:r>
              <a:rPr lang="mr-IN" sz="2400" dirty="0" smtClean="0">
                <a:latin typeface="Georgia"/>
                <a:cs typeface="Georgia"/>
              </a:rPr>
              <a:t>–</a:t>
            </a:r>
            <a:r>
              <a:rPr lang="en-US" sz="2400" dirty="0" smtClean="0">
                <a:latin typeface="Georgia"/>
                <a:cs typeface="Georgia"/>
              </a:rPr>
              <a:t> WHAT IS THE ADMINISTRATIVE RECORD</a:t>
            </a:r>
            <a:endParaRPr lang="en-US" sz="2400" dirty="0">
              <a:latin typeface="Georgia"/>
              <a:cs typeface="Georgia"/>
            </a:endParaRPr>
          </a:p>
        </p:txBody>
      </p:sp>
      <p:sp>
        <p:nvSpPr>
          <p:cNvPr id="3" name="Content Placeholder 2"/>
          <p:cNvSpPr>
            <a:spLocks noGrp="1"/>
          </p:cNvSpPr>
          <p:nvPr>
            <p:ph idx="1"/>
          </p:nvPr>
        </p:nvSpPr>
        <p:spPr>
          <a:xfrm>
            <a:off x="457200" y="1235598"/>
            <a:ext cx="8229600" cy="5045360"/>
          </a:xfrm>
        </p:spPr>
        <p:txBody>
          <a:bodyPr>
            <a:noAutofit/>
          </a:bodyPr>
          <a:lstStyle/>
          <a:p>
            <a:pPr lvl="0"/>
            <a:r>
              <a:rPr lang="en-US" sz="2000" dirty="0">
                <a:latin typeface="Georgia"/>
                <a:cs typeface="Georgia"/>
              </a:rPr>
              <a:t>The administrative record must be “the whole record” that was actually before the agency, as opposed to a carefully culled record compiled by agency lawyers to defend the final result in subsequent litigation. </a:t>
            </a:r>
            <a:r>
              <a:rPr lang="en-US" sz="2000" i="1" dirty="0">
                <a:latin typeface="Georgia"/>
                <a:cs typeface="Georgia"/>
              </a:rPr>
              <a:t>See Citizens to Preserve Overton Park v. Volpe, 401 U.S. 402, 420 (1971).</a:t>
            </a:r>
            <a:endParaRPr lang="en-US" sz="2000" dirty="0">
              <a:latin typeface="Georgia"/>
              <a:cs typeface="Georgia"/>
            </a:endParaRPr>
          </a:p>
          <a:p>
            <a:pPr lvl="0"/>
            <a:r>
              <a:rPr lang="en-US" sz="2000" dirty="0" smtClean="0">
                <a:latin typeface="Georgia"/>
                <a:cs typeface="Georgia"/>
              </a:rPr>
              <a:t>The </a:t>
            </a:r>
            <a:r>
              <a:rPr lang="en-US" sz="2000" dirty="0">
                <a:latin typeface="Georgia"/>
                <a:cs typeface="Georgia"/>
              </a:rPr>
              <a:t>“whole record” includes everything that was before the agency pertaining to the merits of its decision. An incomplete record must be viewed as a “fictional account of the actual decision-making process.” . . . </a:t>
            </a: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292009886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a:bodyPr>
          <a:lstStyle/>
          <a:p>
            <a:pPr algn="l"/>
            <a:r>
              <a:rPr lang="en-US" sz="2400" dirty="0" smtClean="0">
                <a:latin typeface="Georgia"/>
                <a:cs typeface="Georgia"/>
              </a:rPr>
              <a:t>A </a:t>
            </a:r>
            <a:r>
              <a:rPr lang="mr-IN" sz="2400" dirty="0" smtClean="0">
                <a:latin typeface="Georgia"/>
                <a:cs typeface="Georgia"/>
              </a:rPr>
              <a:t>–</a:t>
            </a:r>
            <a:r>
              <a:rPr lang="en-US" sz="2400" dirty="0" smtClean="0">
                <a:latin typeface="Georgia"/>
                <a:cs typeface="Georgia"/>
              </a:rPr>
              <a:t> WHAT IS THE ADMINISTRATIVE RECORD</a:t>
            </a:r>
            <a:endParaRPr lang="en-US" sz="2400" dirty="0">
              <a:latin typeface="Georgia"/>
              <a:cs typeface="Georgia"/>
            </a:endParaRPr>
          </a:p>
        </p:txBody>
      </p:sp>
      <p:sp>
        <p:nvSpPr>
          <p:cNvPr id="3" name="Content Placeholder 2"/>
          <p:cNvSpPr>
            <a:spLocks noGrp="1"/>
          </p:cNvSpPr>
          <p:nvPr>
            <p:ph idx="1"/>
          </p:nvPr>
        </p:nvSpPr>
        <p:spPr>
          <a:xfrm>
            <a:off x="457200" y="1235598"/>
            <a:ext cx="8229600" cy="5045360"/>
          </a:xfrm>
        </p:spPr>
        <p:txBody>
          <a:bodyPr>
            <a:noAutofit/>
          </a:bodyPr>
          <a:lstStyle/>
          <a:p>
            <a:pPr lvl="0"/>
            <a:r>
              <a:rPr lang="en-US" sz="1800" dirty="0">
                <a:latin typeface="Georgia"/>
                <a:cs typeface="Georgia"/>
              </a:rPr>
              <a:t>If the record is not complete, then the requirement that the agency decision be supported by “the record” becomes almost meaningless. </a:t>
            </a:r>
            <a:r>
              <a:rPr lang="en-US" sz="1800" i="1" dirty="0">
                <a:latin typeface="Georgia"/>
                <a:cs typeface="Georgia"/>
              </a:rPr>
              <a:t>Portland Audubon </a:t>
            </a:r>
            <a:r>
              <a:rPr lang="en-US" sz="1800" i="1" dirty="0" err="1">
                <a:latin typeface="Georgia"/>
                <a:cs typeface="Georgia"/>
              </a:rPr>
              <a:t>Soc’y</a:t>
            </a:r>
            <a:r>
              <a:rPr lang="en-US" sz="1800" i="1" dirty="0">
                <a:latin typeface="Georgia"/>
                <a:cs typeface="Georgia"/>
              </a:rPr>
              <a:t> v. Endangered Species Comm., 984 F.2d 1534, 1548 (9th Cir. 1993) </a:t>
            </a:r>
            <a:r>
              <a:rPr lang="en-US" sz="1800" dirty="0">
                <a:latin typeface="Georgia"/>
                <a:cs typeface="Georgia"/>
              </a:rPr>
              <a:t>(citations omitted). </a:t>
            </a:r>
            <a:r>
              <a:rPr lang="en-US" sz="1800" i="1" dirty="0">
                <a:latin typeface="Georgia"/>
                <a:cs typeface="Georgia"/>
              </a:rPr>
              <a:t> </a:t>
            </a:r>
            <a:endParaRPr lang="en-US" sz="1800" dirty="0">
              <a:latin typeface="Georgia"/>
              <a:cs typeface="Georgia"/>
            </a:endParaRPr>
          </a:p>
          <a:p>
            <a:pPr lvl="0"/>
            <a:r>
              <a:rPr lang="en-US" sz="1800" dirty="0">
                <a:latin typeface="Georgia"/>
                <a:cs typeface="Georgia"/>
              </a:rPr>
              <a:t>No question that agency cannot unilaterally determine what is properly considered part of the Administrative Record – i.e., BLM cannot pick and choose what will be included in the record.  </a:t>
            </a:r>
          </a:p>
          <a:p>
            <a:pPr lvl="0"/>
            <a:r>
              <a:rPr lang="en-US" sz="1800" dirty="0" smtClean="0">
                <a:latin typeface="Georgia"/>
                <a:cs typeface="Georgia"/>
              </a:rPr>
              <a:t>An</a:t>
            </a:r>
            <a:r>
              <a:rPr lang="en-US" sz="1800" i="1" dirty="0" smtClean="0">
                <a:latin typeface="Georgia"/>
                <a:cs typeface="Georgia"/>
              </a:rPr>
              <a:t> </a:t>
            </a:r>
            <a:r>
              <a:rPr lang="en-US" sz="1800" dirty="0">
                <a:latin typeface="Georgia"/>
                <a:cs typeface="Georgia"/>
              </a:rPr>
              <a:t>agency may not submit a record to the court that contains only documents that might be favorable to the agency’s decision and which omits documents that it had, but that are contrary to its decisions and may bear upon the decision of the court. </a:t>
            </a:r>
          </a:p>
          <a:p>
            <a:pPr lvl="0"/>
            <a:r>
              <a:rPr lang="en-US" sz="1800" dirty="0">
                <a:latin typeface="Georgia"/>
                <a:cs typeface="Georgia"/>
              </a:rPr>
              <a:t>Nor may an agency exclude information clearly before it on the grounds that it did not rely on such information. </a:t>
            </a:r>
            <a:r>
              <a:rPr lang="en-US" sz="1800" i="1" dirty="0">
                <a:latin typeface="Georgia"/>
                <a:cs typeface="Georgia"/>
              </a:rPr>
              <a:t> </a:t>
            </a:r>
            <a:endParaRPr lang="en-US" sz="1800"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26208465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fontScale="90000"/>
          </a:bodyPr>
          <a:lstStyle/>
          <a:p>
            <a:pPr algn="l"/>
            <a:r>
              <a:rPr lang="en-US" sz="2400" dirty="0" smtClean="0">
                <a:latin typeface="Georgia"/>
                <a:cs typeface="Georgia"/>
              </a:rPr>
              <a:t>B </a:t>
            </a:r>
            <a:r>
              <a:rPr lang="mr-IN" sz="2400" dirty="0" smtClean="0">
                <a:latin typeface="Georgia"/>
                <a:cs typeface="Georgia"/>
              </a:rPr>
              <a:t>–</a:t>
            </a:r>
            <a:r>
              <a:rPr lang="en-US" sz="2400" dirty="0" smtClean="0">
                <a:latin typeface="Georgia"/>
                <a:cs typeface="Georgia"/>
              </a:rPr>
              <a:t> WHY IS THE ADMINISTRATIVE RECORD IMPORTANT</a:t>
            </a:r>
            <a:endParaRPr lang="en-US" sz="2400" dirty="0">
              <a:latin typeface="Georgia"/>
              <a:cs typeface="Georgia"/>
            </a:endParaRPr>
          </a:p>
        </p:txBody>
      </p:sp>
      <p:sp>
        <p:nvSpPr>
          <p:cNvPr id="3" name="Content Placeholder 2"/>
          <p:cNvSpPr>
            <a:spLocks noGrp="1"/>
          </p:cNvSpPr>
          <p:nvPr>
            <p:ph idx="1"/>
          </p:nvPr>
        </p:nvSpPr>
        <p:spPr>
          <a:xfrm>
            <a:off x="457200" y="1235598"/>
            <a:ext cx="8229600" cy="5045360"/>
          </a:xfrm>
        </p:spPr>
        <p:txBody>
          <a:bodyPr>
            <a:noAutofit/>
          </a:bodyPr>
          <a:lstStyle/>
          <a:p>
            <a:pPr lvl="0"/>
            <a:r>
              <a:rPr lang="en-US" sz="2000" b="1" dirty="0">
                <a:latin typeface="Georgia"/>
                <a:cs typeface="Georgia"/>
              </a:rPr>
              <a:t>Sovereign Immunity </a:t>
            </a:r>
            <a:r>
              <a:rPr lang="en-US" sz="2000" dirty="0">
                <a:latin typeface="Georgia"/>
                <a:cs typeface="Georgia"/>
              </a:rPr>
              <a:t>– Federal government is immune from lawsuit, unless sovereign immunity is expressly waived – APA is an express waiver of sovereign immunity that permits federal agency decision subject to judicial </a:t>
            </a:r>
            <a:r>
              <a:rPr lang="en-US" sz="2000" dirty="0" smtClean="0">
                <a:latin typeface="Georgia"/>
                <a:cs typeface="Georgia"/>
              </a:rPr>
              <a:t>review</a:t>
            </a:r>
          </a:p>
          <a:p>
            <a:pPr lvl="0"/>
            <a:r>
              <a:rPr lang="en-US" sz="2000" dirty="0" smtClean="0">
                <a:latin typeface="Georgia"/>
                <a:cs typeface="Georgia"/>
              </a:rPr>
              <a:t>“A person suffering legal wrong . . . Or adversely affected or aggrieved by an agency action within the meaning of a relevant statute, is entitled to judicial relief therefrom.”</a:t>
            </a:r>
            <a:endParaRPr lang="en-US" sz="2000"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211513390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796"/>
            <a:ext cx="8229600" cy="703544"/>
          </a:xfrm>
        </p:spPr>
        <p:txBody>
          <a:bodyPr>
            <a:normAutofit fontScale="90000"/>
          </a:bodyPr>
          <a:lstStyle/>
          <a:p>
            <a:pPr algn="l"/>
            <a:r>
              <a:rPr lang="en-US" sz="2400" dirty="0" smtClean="0">
                <a:latin typeface="Georgia"/>
                <a:cs typeface="Georgia"/>
              </a:rPr>
              <a:t>B </a:t>
            </a:r>
            <a:r>
              <a:rPr lang="mr-IN" sz="2400" dirty="0" smtClean="0">
                <a:latin typeface="Georgia"/>
                <a:cs typeface="Georgia"/>
              </a:rPr>
              <a:t>–</a:t>
            </a:r>
            <a:r>
              <a:rPr lang="en-US" sz="2400" dirty="0" smtClean="0">
                <a:latin typeface="Georgia"/>
                <a:cs typeface="Georgia"/>
              </a:rPr>
              <a:t> WHY IS THE ADMINISTRATIVE RECORD IMPORTANT</a:t>
            </a:r>
            <a:endParaRPr lang="en-US" sz="2400" dirty="0">
              <a:latin typeface="Georgia"/>
              <a:cs typeface="Georgia"/>
            </a:endParaRPr>
          </a:p>
        </p:txBody>
      </p:sp>
      <p:sp>
        <p:nvSpPr>
          <p:cNvPr id="3" name="Content Placeholder 2"/>
          <p:cNvSpPr>
            <a:spLocks noGrp="1"/>
          </p:cNvSpPr>
          <p:nvPr>
            <p:ph idx="1"/>
          </p:nvPr>
        </p:nvSpPr>
        <p:spPr>
          <a:xfrm>
            <a:off x="457200" y="1235598"/>
            <a:ext cx="8229600" cy="5045360"/>
          </a:xfrm>
        </p:spPr>
        <p:txBody>
          <a:bodyPr>
            <a:noAutofit/>
          </a:bodyPr>
          <a:lstStyle/>
          <a:p>
            <a:pPr lvl="0"/>
            <a:r>
              <a:rPr lang="en-US" sz="2000" dirty="0">
                <a:latin typeface="Georgia"/>
                <a:cs typeface="Georgia"/>
              </a:rPr>
              <a:t>The APA establishes varied bases for review – and provides that a court shall “(2) hold unlawful and set aside agency action, findings, and conclusions found to be -</a:t>
            </a:r>
          </a:p>
          <a:p>
            <a:pPr marL="1092200" indent="-396875">
              <a:buFont typeface="Wingdings" charset="2"/>
              <a:buChar char="Ø"/>
            </a:pPr>
            <a:r>
              <a:rPr lang="en-US" sz="2000" dirty="0">
                <a:latin typeface="Georgia"/>
                <a:cs typeface="Georgia"/>
              </a:rPr>
              <a:t>(A) arbitrary, capricious, an abuse of discretion, or otherwise not in accordance with law;</a:t>
            </a:r>
          </a:p>
          <a:p>
            <a:pPr marL="1092200" indent="-396875">
              <a:buFont typeface="Wingdings" charset="2"/>
              <a:buChar char="Ø"/>
            </a:pPr>
            <a:r>
              <a:rPr lang="en-US" sz="2000" dirty="0">
                <a:latin typeface="Georgia"/>
                <a:cs typeface="Georgia"/>
              </a:rPr>
              <a:t>(B) contrary to constitutional right, power, privilege, or immunity;</a:t>
            </a:r>
          </a:p>
          <a:p>
            <a:pPr marL="1092200" indent="-396875">
              <a:buFont typeface="Wingdings" charset="2"/>
              <a:buChar char="Ø"/>
            </a:pPr>
            <a:r>
              <a:rPr lang="en-US" sz="2000" dirty="0">
                <a:latin typeface="Georgia"/>
                <a:cs typeface="Georgia"/>
              </a:rPr>
              <a:t>(C) in excess of statutory jurisdiction, authority, or limitations, or short of statutory right;</a:t>
            </a:r>
          </a:p>
          <a:p>
            <a:pPr marL="1092200" indent="-396875">
              <a:buFont typeface="Wingdings" charset="2"/>
              <a:buChar char="Ø"/>
            </a:pPr>
            <a:r>
              <a:rPr lang="en-US" sz="2000" dirty="0">
                <a:latin typeface="Georgia"/>
                <a:cs typeface="Georgia"/>
              </a:rPr>
              <a:t>(D) without observance of procedure required by law; . . . . </a:t>
            </a: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41829912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fontScale="90000"/>
          </a:bodyPr>
          <a:lstStyle/>
          <a:p>
            <a:pPr algn="l"/>
            <a:r>
              <a:rPr lang="en-US" sz="2400" dirty="0" smtClean="0">
                <a:latin typeface="Georgia"/>
                <a:cs typeface="Georgia"/>
              </a:rPr>
              <a:t>B </a:t>
            </a:r>
            <a:r>
              <a:rPr lang="mr-IN" sz="2400" dirty="0" smtClean="0">
                <a:latin typeface="Georgia"/>
                <a:cs typeface="Georgia"/>
              </a:rPr>
              <a:t>–</a:t>
            </a:r>
            <a:r>
              <a:rPr lang="en-US" sz="2400" dirty="0" smtClean="0">
                <a:latin typeface="Georgia"/>
                <a:cs typeface="Georgia"/>
              </a:rPr>
              <a:t> WHY IS THE ADMINISTRATIVE RECORD IMPORTANT</a:t>
            </a:r>
            <a:endParaRPr lang="en-US" sz="2400" dirty="0">
              <a:latin typeface="Georgia"/>
              <a:cs typeface="Georgia"/>
            </a:endParaRPr>
          </a:p>
        </p:txBody>
      </p:sp>
      <p:sp>
        <p:nvSpPr>
          <p:cNvPr id="3" name="Content Placeholder 2"/>
          <p:cNvSpPr>
            <a:spLocks noGrp="1"/>
          </p:cNvSpPr>
          <p:nvPr>
            <p:ph idx="1"/>
          </p:nvPr>
        </p:nvSpPr>
        <p:spPr>
          <a:xfrm>
            <a:off x="457200" y="1215756"/>
            <a:ext cx="8229600" cy="5045360"/>
          </a:xfrm>
        </p:spPr>
        <p:txBody>
          <a:bodyPr>
            <a:noAutofit/>
          </a:bodyPr>
          <a:lstStyle/>
          <a:p>
            <a:pPr lvl="0"/>
            <a:r>
              <a:rPr lang="en-US" sz="2000" dirty="0" smtClean="0">
                <a:latin typeface="Georgia"/>
                <a:cs typeface="Georgia"/>
              </a:rPr>
              <a:t>A</a:t>
            </a:r>
            <a:r>
              <a:rPr lang="en-US" sz="2000" dirty="0">
                <a:latin typeface="Georgia"/>
                <a:cs typeface="Georgia"/>
              </a:rPr>
              <a:t>&amp;C – if agency relied on factors not intended by Congress, entirely failed to consider important aspect of problem, offered explanation that runs counter to evidence in the record, or so implausible that cannot be ascribed to difference or view or product of agency expertise. </a:t>
            </a:r>
            <a:r>
              <a:rPr lang="en-US" sz="2000" i="1" dirty="0">
                <a:latin typeface="Georgia"/>
                <a:cs typeface="Georgia"/>
              </a:rPr>
              <a:t>Motor </a:t>
            </a:r>
            <a:r>
              <a:rPr lang="en-US" sz="2000" i="1" dirty="0" smtClean="0">
                <a:latin typeface="Georgia"/>
                <a:cs typeface="Georgia"/>
              </a:rPr>
              <a:t>Vehicles</a:t>
            </a:r>
          </a:p>
          <a:p>
            <a:pPr marL="904875" lvl="0">
              <a:buFont typeface="Wingdings" charset="2"/>
              <a:buChar char="Ø"/>
            </a:pPr>
            <a:r>
              <a:rPr lang="en-US" sz="2000" dirty="0">
                <a:latin typeface="Georgia"/>
                <a:cs typeface="Georgia"/>
              </a:rPr>
              <a:t>Under the APA, the scope of review of rulemaking is narrow and a court must not substitute its judgment for that of the agency</a:t>
            </a:r>
            <a:r>
              <a:rPr lang="en-US" sz="2000" dirty="0" smtClean="0">
                <a:latin typeface="Georgia"/>
                <a:cs typeface="Georgia"/>
              </a:rPr>
              <a:t>.</a:t>
            </a:r>
            <a:endParaRPr lang="en-US" sz="2000" dirty="0">
              <a:latin typeface="Georgia"/>
              <a:cs typeface="Georgia"/>
            </a:endParaRPr>
          </a:p>
          <a:p>
            <a:pPr marL="904875" lvl="0">
              <a:buFont typeface="Wingdings" charset="2"/>
              <a:buChar char="Ø"/>
            </a:pPr>
            <a:r>
              <a:rPr lang="en-US" sz="2000" dirty="0">
                <a:latin typeface="Georgia"/>
                <a:cs typeface="Georgia"/>
              </a:rPr>
              <a:t>Under A&amp;C review, Court will uphold as long as an agency has “examined the relevant data and articulated a satisfactory explanation for its action including a rational connection between the facts found and the choice made.</a:t>
            </a:r>
            <a:r>
              <a:rPr lang="en-US" sz="2000" dirty="0" smtClean="0">
                <a:latin typeface="Georgia"/>
                <a:cs typeface="Georgia"/>
              </a:rPr>
              <a:t>”</a:t>
            </a:r>
            <a:r>
              <a:rPr lang="en-US" sz="2000" dirty="0">
                <a:latin typeface="Georgia"/>
                <a:cs typeface="Georgia"/>
              </a:rPr>
              <a:t> </a:t>
            </a:r>
          </a:p>
          <a:p>
            <a:pPr marL="904875" lvl="0">
              <a:buFont typeface="Wingdings" charset="2"/>
              <a:buChar char="Ø"/>
            </a:pPr>
            <a:r>
              <a:rPr lang="en-US" sz="2000" dirty="0">
                <a:latin typeface="Georgia"/>
                <a:cs typeface="Georgia"/>
              </a:rPr>
              <a:t>The burden of showing that the agency action violates the APA standards falls on the plaintiff or petitioner.</a:t>
            </a:r>
          </a:p>
          <a:p>
            <a:pPr marL="904875" lvl="0">
              <a:buFont typeface="Wingdings" charset="2"/>
              <a:buChar char="Ø"/>
            </a:pPr>
            <a:endParaRPr lang="en-US" sz="2000"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39939752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544"/>
          </a:xfrm>
        </p:spPr>
        <p:txBody>
          <a:bodyPr>
            <a:normAutofit fontScale="90000"/>
          </a:bodyPr>
          <a:lstStyle/>
          <a:p>
            <a:pPr algn="l"/>
            <a:r>
              <a:rPr lang="en-US" sz="2400" dirty="0" smtClean="0">
                <a:latin typeface="Georgia"/>
                <a:cs typeface="Georgia"/>
              </a:rPr>
              <a:t>B </a:t>
            </a:r>
            <a:r>
              <a:rPr lang="mr-IN" sz="2400" dirty="0" smtClean="0">
                <a:latin typeface="Georgia"/>
                <a:cs typeface="Georgia"/>
              </a:rPr>
              <a:t>–</a:t>
            </a:r>
            <a:r>
              <a:rPr lang="en-US" sz="2400" dirty="0" smtClean="0">
                <a:latin typeface="Georgia"/>
                <a:cs typeface="Georgia"/>
              </a:rPr>
              <a:t> WHY IS THE ADMINISTRATIVE RECORD IMPORTANT</a:t>
            </a:r>
            <a:endParaRPr lang="en-US" sz="2400" dirty="0">
              <a:latin typeface="Georgia"/>
              <a:cs typeface="Georgia"/>
            </a:endParaRPr>
          </a:p>
        </p:txBody>
      </p:sp>
      <p:sp>
        <p:nvSpPr>
          <p:cNvPr id="3" name="Content Placeholder 2"/>
          <p:cNvSpPr>
            <a:spLocks noGrp="1"/>
          </p:cNvSpPr>
          <p:nvPr>
            <p:ph idx="1"/>
          </p:nvPr>
        </p:nvSpPr>
        <p:spPr>
          <a:xfrm>
            <a:off x="457200" y="1785808"/>
            <a:ext cx="8229600" cy="4475307"/>
          </a:xfrm>
        </p:spPr>
        <p:txBody>
          <a:bodyPr>
            <a:noAutofit/>
          </a:bodyPr>
          <a:lstStyle/>
          <a:p>
            <a:pPr lvl="0"/>
            <a:r>
              <a:rPr lang="en-US" dirty="0">
                <a:latin typeface="Georgia"/>
                <a:cs typeface="Georgia"/>
              </a:rPr>
              <a:t>While the </a:t>
            </a:r>
            <a:r>
              <a:rPr lang="en-US" b="1" dirty="0">
                <a:latin typeface="Georgia"/>
                <a:cs typeface="Georgia"/>
              </a:rPr>
              <a:t>burden of proof</a:t>
            </a:r>
            <a:r>
              <a:rPr lang="en-US" dirty="0">
                <a:latin typeface="Georgia"/>
                <a:cs typeface="Georgia"/>
              </a:rPr>
              <a:t> and the </a:t>
            </a:r>
            <a:r>
              <a:rPr lang="en-US" b="1" dirty="0">
                <a:latin typeface="Georgia"/>
                <a:cs typeface="Georgia"/>
              </a:rPr>
              <a:t>deference</a:t>
            </a:r>
            <a:r>
              <a:rPr lang="en-US" dirty="0">
                <a:latin typeface="Georgia"/>
                <a:cs typeface="Georgia"/>
              </a:rPr>
              <a:t> owed to the agency decision varies, </a:t>
            </a:r>
            <a:r>
              <a:rPr lang="en-US" u="sng" dirty="0">
                <a:latin typeface="Georgia"/>
                <a:cs typeface="Georgia"/>
              </a:rPr>
              <a:t>the premise is that the evidence has been adduced by the agency and contained in its certified administrative record</a:t>
            </a:r>
            <a:r>
              <a:rPr lang="en-US" dirty="0" smtClean="0">
                <a:latin typeface="Georgia"/>
                <a:cs typeface="Georgia"/>
              </a:rPr>
              <a:t>.</a:t>
            </a:r>
            <a:r>
              <a:rPr lang="en-US" dirty="0">
                <a:latin typeface="Georgia"/>
                <a:cs typeface="Georgia"/>
              </a:rPr>
              <a:t> </a:t>
            </a:r>
          </a:p>
          <a:p>
            <a:pPr lvl="0"/>
            <a:r>
              <a:rPr lang="en-US" dirty="0">
                <a:latin typeface="Georgia"/>
                <a:cs typeface="Georgia"/>
              </a:rPr>
              <a:t>As a general proposition – “a court reviewing an agency decision is confined to the administrative record compiled by that agency when it made the decision.”</a:t>
            </a:r>
          </a:p>
          <a:p>
            <a:pPr marL="904875" lvl="0">
              <a:buFont typeface="Wingdings" charset="2"/>
              <a:buChar char="Ø"/>
            </a:pPr>
            <a:endParaRPr lang="en-US" dirty="0">
              <a:latin typeface="Georgia"/>
              <a:cs typeface="Georgia"/>
            </a:endParaRPr>
          </a:p>
        </p:txBody>
      </p:sp>
      <p:pic>
        <p:nvPicPr>
          <p:cNvPr id="4" name="Picture 3" descr="AW logo - symbol.pdf"/>
          <p:cNvPicPr>
            <a:picLocks noChangeAspect="1"/>
          </p:cNvPicPr>
          <p:nvPr/>
        </p:nvPicPr>
        <p:blipFill>
          <a:blip r:embed="rId2">
            <a:alphaModFix amt="6000"/>
            <a:extLst>
              <a:ext uri="{28A0092B-C50C-407E-A947-70E740481C1C}">
                <a14:useLocalDpi xmlns:a14="http://schemas.microsoft.com/office/drawing/2010/main" val="0"/>
              </a:ext>
            </a:extLst>
          </a:blip>
          <a:stretch>
            <a:fillRect/>
          </a:stretch>
        </p:blipFill>
        <p:spPr>
          <a:xfrm>
            <a:off x="1210600" y="-47343"/>
            <a:ext cx="6727761" cy="6889227"/>
          </a:xfrm>
          <a:prstGeom prst="rect">
            <a:avLst/>
          </a:prstGeom>
        </p:spPr>
      </p:pic>
    </p:spTree>
    <p:extLst>
      <p:ext uri="{BB962C8B-B14F-4D97-AF65-F5344CB8AC3E}">
        <p14:creationId xmlns:p14="http://schemas.microsoft.com/office/powerpoint/2010/main" val="385368007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848</TotalTime>
  <Words>843</Words>
  <Application>Microsoft Macintosh PowerPoint</Application>
  <PresentationFormat>On-screen Show (4:3)</PresentationFormat>
  <Paragraphs>51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Breeze</vt:lpstr>
      <vt:lpstr>What Is an Administrative Record, Why Is it Important, and How Do You Build an Administrative Record</vt:lpstr>
      <vt:lpstr>A – WHAT IS THE ADMINISTRATIVE RECORD</vt:lpstr>
      <vt:lpstr>A – WHAT IS THE ADMINISTRATIVE RECORD</vt:lpstr>
      <vt:lpstr>A – WHAT IS THE ADMINISTRATIVE RECORD</vt:lpstr>
      <vt:lpstr>A – WHAT IS THE ADMINISTRATIVE RECORD</vt:lpstr>
      <vt:lpstr>B – WHY IS THE ADMINISTRATIVE RECORD IMPORTANT</vt:lpstr>
      <vt:lpstr>B – WHY IS THE ADMINISTRATIVE RECORD IMPORTANT</vt:lpstr>
      <vt:lpstr>B – WHY IS THE ADMINISTRATIVE RECORD IMPORTANT</vt:lpstr>
      <vt:lpstr>B – WHY IS THE ADMINISTRATIVE RECORD IMPORTANT</vt:lpstr>
      <vt:lpstr>B – WHY IS THE ADMINISTRATIVE RECORD IMPORTANT</vt:lpstr>
      <vt:lpstr>C – EXCEPTIONS TO THE ADMINISTRATIVE RECORD</vt:lpstr>
      <vt:lpstr>D – HOW TO BUILD THE ADMINISTRATIVE RECORD</vt:lpstr>
    </vt:vector>
  </TitlesOfParts>
  <Company>Advocates For The West,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Todd Tucci</dc:creator>
  <cp:lastModifiedBy>Todd Tucci</cp:lastModifiedBy>
  <cp:revision>26</cp:revision>
  <dcterms:created xsi:type="dcterms:W3CDTF">2017-05-22T00:32:28Z</dcterms:created>
  <dcterms:modified xsi:type="dcterms:W3CDTF">2018-01-25T21:55:19Z</dcterms:modified>
</cp:coreProperties>
</file>