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4"/>
  </p:notesMasterIdLst>
  <p:sldIdLst>
    <p:sldId id="256" r:id="rId2"/>
    <p:sldId id="257" r:id="rId3"/>
    <p:sldId id="258" r:id="rId4"/>
    <p:sldId id="259" r:id="rId5"/>
    <p:sldId id="260" r:id="rId6"/>
    <p:sldId id="261"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Lst>
  <p:sldSz cx="18288000" cy="10287000"/>
  <p:notesSz cx="6858000" cy="9144000"/>
  <p:embeddedFontLst>
    <p:embeddedFont>
      <p:font typeface="Canva Sans" panose="020B0503030501040103" pitchFamily="34" charset="0"/>
      <p:regular r:id="rId35"/>
    </p:embeddedFont>
    <p:embeddedFont>
      <p:font typeface="Canva Sans Italics" panose="020B0503030501040103" pitchFamily="34" charset="0"/>
      <p:regular r:id="rId36"/>
      <p:italic r:id="rId37"/>
    </p:embeddedFont>
    <p:embeddedFont>
      <p:font typeface="Muli" pitchFamily="2" charset="77"/>
      <p:regular r:id="rId38"/>
    </p:embeddedFont>
    <p:embeddedFont>
      <p:font typeface="Muli Bold" pitchFamily="2" charset="77"/>
      <p:regular r:id="rId39"/>
      <p:bold r:id="rId40"/>
    </p:embeddedFont>
    <p:embeddedFont>
      <p:font typeface="Muli Bold Italics" pitchFamily="2" charset="77"/>
      <p:regular r:id="rId41"/>
      <p:bold r:id="rId42"/>
      <p:italic r:id="rId43"/>
      <p:boldItalic r:id="rId44"/>
    </p:embeddedFont>
    <p:embeddedFont>
      <p:font typeface="Muli Italics" pitchFamily="2" charset="77"/>
      <p:regular r:id="rId45"/>
      <p:italic r:id="rId46"/>
    </p:embeddedFont>
    <p:embeddedFont>
      <p:font typeface="Telegraf" pitchFamily="2" charset="77"/>
      <p:regular r:id="rId47"/>
    </p:embeddedFont>
    <p:embeddedFont>
      <p:font typeface="Telegraf Bold" pitchFamily="2" charset="77"/>
      <p:regular r:id="rId48"/>
      <p:bold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09" autoAdjust="0"/>
    <p:restoredTop sz="84860" autoAdjust="0"/>
  </p:normalViewPr>
  <p:slideViewPr>
    <p:cSldViewPr>
      <p:cViewPr>
        <p:scale>
          <a:sx n="66" d="100"/>
          <a:sy n="66" d="100"/>
        </p:scale>
        <p:origin x="680" y="6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10.05.2026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So excited to be here with you today! You all are doing such important work, and I strongly believe that defending what matters starts with ensuring that we as individuals can prevent burnout and sustain our work for the long run to share the future of our lands. </a:t>
            </a:r>
          </a:p>
          <a:p>
            <a:endParaRPr lang="en-US" dirty="0"/>
          </a:p>
          <a:p>
            <a:r>
              <a:rPr lang="en-US" dirty="0"/>
              <a:t>I’m looking forward to sharing more about my own personal journey in navigating burnout and providing actionable tools to support you on your own journey.</a:t>
            </a:r>
          </a:p>
        </p:txBody>
      </p:sp>
      <p:sp>
        <p:nvSpPr>
          <p:cNvPr id="4" name="Slide Number Placehold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3647440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how your nervous system moves through the stress cycle is essential to understanding burnout.</a:t>
            </a:r>
          </a:p>
          <a:p>
            <a:endParaRPr lang="en-US"/>
          </a:p>
          <a:p>
            <a:r>
              <a:rPr lang="en-US"/>
              <a:t>Our nervous system is constantly assessing our surroundings for threats, and signals to our body how we need to respond. </a:t>
            </a:r>
          </a:p>
          <a:p>
            <a:endParaRPr lang="en-US"/>
          </a:p>
          <a:p>
            <a:r>
              <a:rPr lang="en-US"/>
              <a:t>these phase to the right are the stress cycle. </a:t>
            </a:r>
          </a:p>
          <a:p>
            <a:endParaRPr lang="en-US"/>
          </a:p>
          <a:p>
            <a:r>
              <a:rPr lang="en-US"/>
              <a:t>first we perceive a stressor, which often triggers fight or flight response </a:t>
            </a:r>
          </a:p>
          <a:p>
            <a:endParaRPr lang="en-US"/>
          </a:p>
          <a:p>
            <a:r>
              <a:rPr lang="en-US"/>
              <a:t>what's good about the fight or flight response is that it mobilizes you - so you can release that energy and move forward into resolution phase. this is the goal, that you complete the stress cycle when triggered.</a:t>
            </a:r>
          </a:p>
          <a:p>
            <a:endParaRPr lang="en-US"/>
          </a:p>
          <a:p>
            <a:r>
              <a:rPr lang="en-US"/>
              <a:t>If you don't though, your body might stay in resistance phase, which is not a good place to hang out for lot. prolonged periods at this heightened state are what leads to burnout.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 what exactly IS burnout? it's the result of chronic stress when that cycle isn't completed - you're stuck in resistance phase.</a:t>
            </a:r>
          </a:p>
          <a:p>
            <a:endParaRPr lang="en-US"/>
          </a:p>
          <a:p>
            <a:r>
              <a:rPr lang="en-US"/>
              <a:t>In Burnout: The Secret to Unlocking the Stress Cycle by Emily and Amelia Nagoski, the authors highlight three key types of burnout that affect people differently but often overlap—especially in caregiving or mission-driven professions like fundraising and nonprofit work.</a:t>
            </a:r>
          </a:p>
          <a:p>
            <a:endParaRPr lang="en-US"/>
          </a:p>
          <a:p>
            <a:r>
              <a:rPr lang="en-US"/>
              <a:t>1. Emotional Exhaustion</a:t>
            </a:r>
          </a:p>
          <a:p>
            <a:r>
              <a:rPr lang="en-US"/>
              <a:t>This is the core experience of burnout—feeling drained, overwhelmed, or depleted by the demands placed on you.</a:t>
            </a:r>
          </a:p>
          <a:p>
            <a:r>
              <a:rPr lang="en-US"/>
              <a:t>Common in people who are “always on” or giving emotionally to others.</a:t>
            </a:r>
          </a:p>
          <a:p>
            <a:r>
              <a:rPr lang="en-US"/>
              <a:t>Signs include lack of motivation, irritability, or a feeling that you have “nothing left to give.”</a:t>
            </a:r>
          </a:p>
          <a:p>
            <a:endParaRPr lang="en-US"/>
          </a:p>
          <a:p>
            <a:r>
              <a:rPr lang="en-US"/>
              <a:t>2. Depersonalization (or Cynicism)</a:t>
            </a:r>
          </a:p>
          <a:p>
            <a:r>
              <a:rPr lang="en-US"/>
              <a:t>Often shows up as detachment or emotional numbness—feeling disconnected from your work, the people you serve, or your mission.</a:t>
            </a:r>
          </a:p>
          <a:p>
            <a:r>
              <a:rPr lang="en-US"/>
              <a:t>A defense mechanism to cope with chronic overwhelm.</a:t>
            </a:r>
          </a:p>
          <a:p>
            <a:r>
              <a:rPr lang="en-US"/>
              <a:t>Can look like sarcasm, reduced empathy, or feeling like your work doesn’t matter.</a:t>
            </a:r>
          </a:p>
          <a:p>
            <a:endParaRPr lang="en-US"/>
          </a:p>
          <a:p>
            <a:r>
              <a:rPr lang="en-US"/>
              <a:t>3. Reduced Sense of Accomplishment</a:t>
            </a:r>
          </a:p>
          <a:p>
            <a:r>
              <a:rPr lang="en-US"/>
              <a:t>A feeling of ineffectiveness or that your work doesn’t make a difference, no matter how hard you try.</a:t>
            </a:r>
          </a:p>
          <a:p>
            <a:r>
              <a:rPr lang="en-US"/>
              <a:t>You might still care deeply, but feel stuck, unproductive, or “not good enough.”</a:t>
            </a:r>
          </a:p>
          <a:p>
            <a:r>
              <a:rPr lang="en-US"/>
              <a:t>Often compounded by perfectionism or unclear goals/success metrics.</a:t>
            </a:r>
          </a:p>
          <a:p>
            <a:endParaRPr lang="en-US"/>
          </a:p>
          <a:p>
            <a:r>
              <a:rPr lang="en-US"/>
              <a:t>I care so deeply about nonprofit, mission and impact driven work - and I’m genuinely worried about the future of our sector. Nonprofits and grassroots groups can’t survive without the people behind them, and we can’t sustain this work as it currently is - so many are leaving the sector completely, including myself. I believe that supporting nonprofits and grassroots groups in navigating burnout and creating a new path forward is a way that I can make an impact on our sector. I’ve been building out a coaching framework based on my lived experiences and what has worked for me in the past, and I’m excited to share some of those exercises with you. I am absolutely not an expert and do encourage folks to get the professional help they need - I can’t recommend therapy enough if you are currently in burnout.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And there are nuances to burnout between grassroots groups and traditional nonprofits. </a:t>
            </a:r>
          </a:p>
          <a:p>
            <a:endParaRPr lang="en-US"/>
          </a:p>
          <a:p>
            <a:r>
              <a:rPr lang="en-US"/>
              <a:t>Grassroots / activist groups often experience:</a:t>
            </a:r>
          </a:p>
          <a:p>
            <a:r>
              <a:rPr lang="en-US"/>
              <a:t>1. unpaid or precarious labor</a:t>
            </a:r>
          </a:p>
          <a:p>
            <a:r>
              <a:rPr lang="en-US"/>
              <a:t>2. “always-on” crisis framing (e.g., climate, injustice)</a:t>
            </a:r>
          </a:p>
          <a:p>
            <a:r>
              <a:rPr lang="en-US"/>
              <a:t>3. weak HR / mental health infrastructure</a:t>
            </a:r>
          </a:p>
          <a:p>
            <a:r>
              <a:rPr lang="en-US"/>
              <a:t>4. internal conflict tied to values and identity</a:t>
            </a:r>
          </a:p>
          <a:p>
            <a:endParaRPr lang="en-US"/>
          </a:p>
          <a:p>
            <a:r>
              <a:rPr lang="en-US"/>
              <a:t>This can result in what's known as "movement burnout" - where it's not *just* your day-to-day job that's contributing to burnout, but the deeply emotional and personal fight for justice, and the systemic barriers you're working to dismantle.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back to the stress cycle - curious if anyone has any ideas on what activities might help to complete the cycle, and break you out of that resistance phase?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These are all great ideas.</a:t>
            </a:r>
          </a:p>
          <a:p>
            <a:endParaRPr lang="en-US"/>
          </a:p>
          <a:p>
            <a:r>
              <a:rPr lang="en-US"/>
              <a:t>If the stress cycle isn’t completed, it means that we are still experiencing that stress; we haven’t given ourselves the chance to recover from it or to tell ourselves that the danger is passed. </a:t>
            </a:r>
          </a:p>
          <a:p>
            <a:endParaRPr lang="en-US"/>
          </a:p>
          <a:p>
            <a:r>
              <a:rPr lang="en-US"/>
              <a:t>Thus, we are still living in that hyper-aware state that stress puts us through, which can lead to increased sensitivity to any additional stressors that we may encounter during this time. Which becomes a vicious cycle.</a:t>
            </a:r>
          </a:p>
          <a:p>
            <a:endParaRPr lang="en-US"/>
          </a:p>
          <a:p>
            <a:r>
              <a:rPr lang="en-US"/>
              <a:t>You likely already practicing some of these activities - the trick is being able to recognize "oh my body is triggered" and disrupt the cycle. I recommend that you find a go-to activity that you can easily do alone or in groups - such as the body scan, deep breathing, or mindful tapping.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 love this quote because when I started my journey of healing burnout the first time, I thought there was a distinct "before burnout" and "after burnout" and that because I'd moved through it I wouldn't necessarily dip back into it.</a:t>
            </a:r>
          </a:p>
          <a:p>
            <a:endParaRPr lang="en-US"/>
          </a:p>
          <a:p>
            <a:r>
              <a:rPr lang="en-US"/>
              <a:t>In learning more and understanding about the stress cycle - I now understand that we will always be presented with stressors. and the growth comes from recognizing the triggers and moving through the stress cycle more swiftly, rather than getting stuck in it. </a:t>
            </a:r>
          </a:p>
          <a:p>
            <a:endParaRPr lang="en-US"/>
          </a:p>
          <a:p>
            <a:r>
              <a:rPr lang="en-US"/>
              <a:t>One other anecdote I'll share related to the word adventure here. I don't know about you, but in my outdoor adventures, I love the challenge and uncertainty of how things will unfold. But in my day-to-day life, I'm more easily triggered. A big part of my journey has been around embracing that mindset of outdoor adventures and tolerance for unknowns in all areas of my life.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 I thought about how to apply my burnout approach to activism, I really resonated with this Campfire Analogy for Building Sustainable Activism</a:t>
            </a:r>
          </a:p>
          <a:p>
            <a:r>
              <a:rPr lang="en-US"/>
              <a:t>from Karen Walrond's The Lightmaker's Manifesto. She says growing sustainable personal activism is similar to building a campfire, with four key elements: finding a clearing, tinder, a spark, and tending the flames.</a:t>
            </a:r>
          </a:p>
          <a:p>
            <a:endParaRPr lang="en-US"/>
          </a:p>
          <a:p>
            <a:r>
              <a:rPr lang="en-US"/>
              <a:t>1. Find a Clearing</a:t>
            </a:r>
          </a:p>
          <a:p>
            <a:r>
              <a:rPr lang="en-US"/>
              <a:t>The first step is finding a clearing — a safe place to build your fire. In practice, this means tossing away preconceived notions of what activism should look like and first defining how much time and space you actually have in your life to offer. It's about creating conditions that feel safe and sustainable before you begin. I think this is especially important in our current landscape - there are literally SO many fires in our world right now and no one person can possibly tend to ALL the flames. You have to get clear on what role you can play and the boundaries you need to sustain your spark for the long game. </a:t>
            </a:r>
          </a:p>
          <a:p>
            <a:endParaRPr lang="en-US"/>
          </a:p>
          <a:p>
            <a:r>
              <a:rPr lang="en-US"/>
              <a:t>2. Gather the Tinder</a:t>
            </a:r>
          </a:p>
          <a:p>
            <a:r>
              <a:rPr lang="en-US"/>
              <a:t>This step involves taking stock of the gifts and skills you bring to the table — what lights you up, what activities you enjoy most, the values you hold, and the things that keep you in your integrity. I'm hoping that the values and energy exercises we've completed might help illuminate your strengths and passions. </a:t>
            </a:r>
          </a:p>
          <a:p>
            <a:endParaRPr lang="en-US"/>
          </a:p>
          <a:p>
            <a:r>
              <a:rPr lang="en-US"/>
              <a:t>3. Find a Spark</a:t>
            </a:r>
          </a:p>
          <a:p>
            <a:r>
              <a:rPr lang="en-US"/>
              <a:t>This is about identifying the causes that make you angry, break your heart, or make you think something has to change. The spark is the intersection of your inner gifts and an outer need — the moment where your personal passions meet something worth fighting for. I imagine for most of us in this room - the environment is a common cause we are fighting for - but break that down further. Is it conservation, climate change, education, recreation that you're focused on? Across the country or in a specific region? for communities at large or a specific group.</a:t>
            </a:r>
          </a:p>
          <a:p>
            <a:endParaRPr lang="en-US"/>
          </a:p>
          <a:p>
            <a:r>
              <a:rPr lang="en-US"/>
              <a:t>4. Tend the Flames</a:t>
            </a:r>
          </a:p>
          <a:p>
            <a:r>
              <a:rPr lang="en-US"/>
              <a:t>Once your campfire is going, you have to tend to the flames....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Joy makes it all worth fighting for. Rest is how you gather the energy to go back in and do the work. Community is how you remind yourself what you're fighting for. Tending the flames is about sustainability — making sure the fire doesn't burn out by nurturing yourself along the way. </a:t>
            </a:r>
          </a:p>
          <a:p>
            <a:endParaRPr lang="en-US"/>
          </a:p>
          <a:p>
            <a:r>
              <a:rPr lang="en-US"/>
              <a:t>The broader point of the analogy is that lightmaking — doing things that light you up and using them in service — means activism doesn't have to be 100% sacrificial. It can be something that brings meaning, purpose, and joy into your own life. And like a campfire, it's not about a dramatic single moment but about building something that can burn steadily over time.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We're going to use the campfire analogy to help you get concrete — not just reflect, but leave with something actionable for yourself and something you can share with others in your network.</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Books / thought leaders that have either been helpful for me, or recommended by peers in the activist space.</a:t>
            </a:r>
          </a:p>
          <a:p>
            <a:endParaRPr lang="en-US" dirty="0"/>
          </a:p>
          <a:p>
            <a:r>
              <a:rPr lang="en-US" dirty="0"/>
              <a:t>Other recs:</a:t>
            </a:r>
          </a:p>
          <a:p>
            <a:r>
              <a:rPr lang="en-US" dirty="0"/>
              <a:t>Workshops</a:t>
            </a:r>
          </a:p>
          <a:p>
            <a:r>
              <a:rPr lang="en-US" dirty="0"/>
              <a:t>Retreats</a:t>
            </a:r>
          </a:p>
          <a:p>
            <a:r>
              <a:rPr lang="en-US" dirty="0"/>
              <a:t>Community groups</a:t>
            </a:r>
          </a:p>
          <a:p>
            <a:r>
              <a:rPr lang="en-US" dirty="0"/>
              <a:t>Courses - on emotional resilience in activist work</a:t>
            </a:r>
          </a:p>
        </p:txBody>
      </p:sp>
      <p:sp>
        <p:nvSpPr>
          <p:cNvPr id="4" name="Slide Number Placeholder 3"/>
          <p:cNvSpPr>
            <a:spLocks noGrp="1"/>
          </p:cNvSpPr>
          <p:nvPr>
            <p:ph type="sldNum" sz="quarter" idx="5"/>
          </p:nvPr>
        </p:nvSpPr>
        <p:spPr/>
        <p:txBody>
          <a:bodyPr/>
          <a:lstStyle/>
          <a:p>
            <a:fld id="{871B2431-D351-4C6E-A3CF-9DFAC0E3E050}" type="slidenum">
              <a:rPr lang="cs-CZ" smtClean="0"/>
              <a:t>30</a:t>
            </a:fld>
            <a:endParaRPr lang="cs-CZ"/>
          </a:p>
        </p:txBody>
      </p:sp>
    </p:spTree>
    <p:extLst>
      <p:ext uri="{BB962C8B-B14F-4D97-AF65-F5344CB8AC3E}">
        <p14:creationId xmlns:p14="http://schemas.microsoft.com/office/powerpoint/2010/main" val="2286461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I’d love to get a pulse from the group on your relationship to burnout. </a:t>
            </a:r>
          </a:p>
          <a:p>
            <a:r>
              <a:rPr lang="en-US"/>
              <a:t>Raise your hand if you’ve ever felt… </a:t>
            </a:r>
          </a:p>
          <a:p>
            <a:r>
              <a:rPr lang="en-US"/>
              <a:t>drained, overwhelmed, or depleted by the demands placed on you</a:t>
            </a:r>
          </a:p>
          <a:p>
            <a:r>
              <a:rPr lang="en-US"/>
              <a:t>disconnected from your work, the people you serve, or your mission</a:t>
            </a:r>
          </a:p>
          <a:p>
            <a:r>
              <a:rPr lang="en-US"/>
              <a:t>your work doesn’t make a difference, no matter how hard you try</a:t>
            </a:r>
          </a:p>
          <a:p>
            <a:r>
              <a:rPr lang="en-US"/>
              <a:t>Thank you all for bravely acknowledging and naming your feelings - which is an essential part of healing. I hate to break it to you, but all of those are symptoms of different types of burnout which we’ll dive more into now</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I’d love to get a pulse from the group on your relationship to burnout. </a:t>
            </a:r>
          </a:p>
          <a:p>
            <a:r>
              <a:rPr lang="en-US"/>
              <a:t>Raise your hand if you’ve ever felt… </a:t>
            </a:r>
          </a:p>
          <a:p>
            <a:r>
              <a:rPr lang="en-US"/>
              <a:t>drained, overwhelmed, or depleted by the demands placed on you</a:t>
            </a:r>
          </a:p>
          <a:p>
            <a:r>
              <a:rPr lang="en-US"/>
              <a:t>disconnected from your work, the people you serve, or your mission</a:t>
            </a:r>
          </a:p>
          <a:p>
            <a:r>
              <a:rPr lang="en-US"/>
              <a:t>your work doesn’t make a difference, no matter how hard you try</a:t>
            </a:r>
          </a:p>
          <a:p>
            <a:r>
              <a:rPr lang="en-US"/>
              <a:t>Thank you all for bravely acknowledging and naming your feelings - which is an essential part of healing. I hate to break it to you, but all of those are symptoms of different types of burnout which we’ll dive more into now</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I’d love to get a pulse from the group on your relationship to burnout. </a:t>
            </a:r>
          </a:p>
          <a:p>
            <a:r>
              <a:rPr lang="en-US"/>
              <a:t>Raise your hand if you’ve ever felt… </a:t>
            </a:r>
          </a:p>
          <a:p>
            <a:r>
              <a:rPr lang="en-US"/>
              <a:t>drained, overwhelmed, or depleted by the demands placed on you</a:t>
            </a:r>
          </a:p>
          <a:p>
            <a:r>
              <a:rPr lang="en-US"/>
              <a:t>disconnected from your work, the people you serve, or your mission</a:t>
            </a:r>
          </a:p>
          <a:p>
            <a:r>
              <a:rPr lang="en-US"/>
              <a:t>your work doesn’t make a difference, no matter how hard you try</a:t>
            </a:r>
          </a:p>
          <a:p>
            <a:r>
              <a:rPr lang="en-US"/>
              <a:t>Thank you all for bravely acknowledging and naming your feelings - which is an essential part of healing. I hate to break it to you, but all of those are symptoms of different types of burnout which we’ll dive more into now</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I’d love to get a pulse from the group on your relationship to burnout. </a:t>
            </a:r>
          </a:p>
          <a:p>
            <a:r>
              <a:rPr lang="en-US"/>
              <a:t>Raise your hand if you’ve ever felt… </a:t>
            </a:r>
          </a:p>
          <a:p>
            <a:r>
              <a:rPr lang="en-US"/>
              <a:t>drained, overwhelmed, or depleted by the demands placed on you</a:t>
            </a:r>
          </a:p>
          <a:p>
            <a:r>
              <a:rPr lang="en-US"/>
              <a:t>disconnected from your work, the people you serve, or your mission</a:t>
            </a:r>
          </a:p>
          <a:p>
            <a:r>
              <a:rPr lang="en-US"/>
              <a:t>your work doesn’t make a difference, no matter how hard you try</a:t>
            </a:r>
          </a:p>
          <a:p>
            <a:r>
              <a:rPr lang="en-US"/>
              <a:t>Thank you all for bravely acknowledging and naming your feelings - which is an essential part of healing. I hate to break it to you, but all of those are symptoms of different types of burnout which we’ll dive more into now</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I’d love to get a pulse from the group on your relationship to burnout. </a:t>
            </a:r>
          </a:p>
          <a:p>
            <a:r>
              <a:rPr lang="en-US"/>
              <a:t>Raise your hand if you’ve ever felt… </a:t>
            </a:r>
          </a:p>
          <a:p>
            <a:r>
              <a:rPr lang="en-US"/>
              <a:t>drained, overwhelmed, or depleted by the demands placed on you</a:t>
            </a:r>
          </a:p>
          <a:p>
            <a:r>
              <a:rPr lang="en-US"/>
              <a:t>disconnected from your work, the people you serve, or your mission</a:t>
            </a:r>
          </a:p>
          <a:p>
            <a:r>
              <a:rPr lang="en-US"/>
              <a:t>your work doesn’t make a difference, no matter how hard you try</a:t>
            </a:r>
          </a:p>
          <a:p>
            <a:r>
              <a:rPr lang="en-US"/>
              <a:t>Thank you all for bravely acknowledging and naming your feelings - which is an essential part of healing. I hate to break it to you, but all of those are symptoms of different types of burnout which we’ll dive more into now</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 little more on my story … I would say there are two common threads of my career journey so far. First is that I care deeply about making an impact, and the second is that I’m an over-achieving perfectionist that consistently brushes up against burnout. Every twist and turn on my path has been fueled by a desire to feel like I’m making an impact. I started in communications - and that felt way too far removed from on-the-ground work - then moved into events, where I could make an impact on someone’s experience on the day of an event, but that was about it - until I finally fell into fundraising and could tangibly feel that without my efforts, the work would not be possible. I shifted my focus from sports to outdoor education as I landed in fundraising, which was driven by my own personal passion for the outdoors as a space to support my mental health - which is why we’re sitting outside today! Now, as a fundraising consultant, most days I feel that I’m directly supporting a fundraiser in their work, and that feels pretty good.</a:t>
            </a:r>
          </a:p>
          <a:p>
            <a:r>
              <a:rPr lang="en-US"/>
              <a:t>I believe I’ve reached burnout at least three times in my decade in the professional world. The first time was absolutely the worst - what I consider to be my rock bottom - that I’d like to share a little bit about with you. At 25 years old, I thought I’d find my dream job working in events for the U.S. Olympic &amp; Paralympic Committee down in Colorado Springs. I loved the emotional side of sports - the personal drive and sacrifice required to compete on the world’s biggest stage - and was consistently inspired by the underdog stories. Once I was entrenched in my role, I realized that working in sports - surprise surprise - was actually just all about winning and money. And working in events was actually a terrible fit for me - I’m a big-picture strategic thinker, so keeping on top of all of the minute details that events require made me lose my sanity. Suddenly I found myself checking my emails at all times of the night and weekends to make sure nothing fell through the cracks. I would fall into bed so tired, only for my heart to start racing, unable to lull myself into sleep. I started having severe gastro issues that I never did find a medical diagnosis for - eventually realizing that this was just how stress manifested in my body. The breaking point for me was three days before I was set to fly out to Rio de Janeiro to work the 2016 Games. I was doing last minute prep and packing at the office, and as I was looking at a spreadsheet on my computer, my vision went blurry. I couldn’t tell up from down or orient myself. My supervisor tried to help by guiding me to a private office, lying me down and turning off the lights… which did not in fact help as I felt like I was floating in midair. She drove me home and helped me to bed. The next day I woke up still dizzy and decided I need to see a doctor ASAP. They determined that I had stress-induced vertigo and encouraged more bed rest with medication. I spent another day in bed before I flew out to Rio. Throughout this period of what I now know was burnout, I felt like a shell of a human - I’d totally lost perspective, didn’t know who I was or what my purpose was. At that breaking point I realized - no job is worth sacrificing my health for. I completed my 6 weeks in Rio supporting Team USA, but I had mentally decided that I was done and something had to change. 6 months after Rio, I quit my job, moved back home to Virginia, and took over a year off to recover - which required therapy, lifestyle changes, and a whole lot of rewiring my brain to not feed into my over-achieving tendencies. I recognize the privilege in being able to take that time off - which is not always possible. I’ve since experienced burnout twice at a lower degrees, and did not have the ability to take time off. I was able to recognize the signs in my physical health and make changes - the first time I changed jobs, and most recently, I worked through burnout by maintaining my role.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all know that burnout is super prevalent in our nonprofit sector. I wholeheartedly believe that both our modern working world, and the culture of the nonprofit world, do not set us up for success and predisposes us to burnout. You’ve likely heard the statistics - zooming out first:</a:t>
            </a:r>
          </a:p>
          <a:p>
            <a:r>
              <a:rPr lang="en-US"/>
              <a:t>1. Over 50% of US workers are job searching - which is likely higher at this time - this is higher than during the Great Resignation in COVID</a:t>
            </a:r>
          </a:p>
          <a:p>
            <a:r>
              <a:rPr lang="en-US"/>
              <a:t>2. 95% of nonprofit leaders expressed concern about burnout - either in themselves or their team</a:t>
            </a:r>
          </a:p>
          <a:p>
            <a:r>
              <a:rPr lang="en-US"/>
              <a:t>3. And 18 months is the average turnover rate in fundraisers - which I’m sure there are a number of contributing factors to this, but I think it’s safe to say burnout is one of those, at least from my own personal experience and conversations with other fundraisers. </a:t>
            </a:r>
          </a:p>
          <a:p>
            <a:r>
              <a:rPr lang="en-US"/>
              <a:t>It’s easy to see how fundraisers so often end up in burnout. We have so much compassion and empathy for our missions and communities. We also have so much pressure on our shoulders to keep the doors open for a nonprofit. Each year, we work tirelessly to meet our fundraising goals, which is becoming increasingly challenging with the volatility of the current landscape. Our work is often thankless - and yet, we’re expected to come back year after year and raise more and more without support or resources.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can't talk about burnout without talking about your nervous system. Your nervous system is your body’s command center. It’s made up of your brain, spinal cord and nerves. Your nervous system works by sending messages, or electrical signals, between your brain and all the other parts of your body. These signals tell you to breathe, move, speak and see, for example. Your nervous system keeps track of what’s going on inside and outside of your body and decides how to respond to any situation you’re in.</a:t>
            </a:r>
          </a:p>
          <a:p>
            <a:endParaRPr lang="en-US"/>
          </a:p>
          <a:p>
            <a:r>
              <a:rPr lang="en-US"/>
              <a:t>Central nervous system (CNS): Your brain and spinal cord make up your CNS. Your brain reads signals from your nerves to regulate how you think, move and feel.</a:t>
            </a:r>
          </a:p>
          <a:p>
            <a:r>
              <a:rPr lang="en-US"/>
              <a:t>Peripheral nervous system (PNS): Your PNS is made up of a network of nerves. The nerves branch out from your spinal cord. This system relays information from your brain and spinal cord to your organs, arms, legs, fingers and toes.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1.sv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9.svg"/><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2.sv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sv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8.sv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8.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svg"/><Relationship Id="rId7" Type="http://schemas.openxmlformats.org/officeDocument/2006/relationships/image" Target="../media/image23.svg"/><Relationship Id="rId2" Type="http://schemas.openxmlformats.org/officeDocument/2006/relationships/image" Target="../media/image18.sv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svg"/><Relationship Id="rId4" Type="http://schemas.openxmlformats.org/officeDocument/2006/relationships/image" Target="../media/image20.svg"/></Relationships>
</file>

<file path=ppt/slides/_rels/slide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3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svg"/><Relationship Id="rId7"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9.svg"/><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24.svg"/><Relationship Id="rId4" Type="http://schemas.openxmlformats.org/officeDocument/2006/relationships/image" Target="../media/image31.svg"/></Relationships>
</file>

<file path=ppt/slides/_rels/slide32.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24.svg"/><Relationship Id="rId18" Type="http://schemas.openxmlformats.org/officeDocument/2006/relationships/image" Target="../media/image42.svg"/><Relationship Id="rId26" Type="http://schemas.openxmlformats.org/officeDocument/2006/relationships/image" Target="../media/image49.svg"/><Relationship Id="rId3" Type="http://schemas.openxmlformats.org/officeDocument/2006/relationships/image" Target="../media/image33.svg"/><Relationship Id="rId21" Type="http://schemas.openxmlformats.org/officeDocument/2006/relationships/image" Target="../media/image45.svg"/><Relationship Id="rId7" Type="http://schemas.openxmlformats.org/officeDocument/2006/relationships/image" Target="../media/image36.svg"/><Relationship Id="rId12" Type="http://schemas.openxmlformats.org/officeDocument/2006/relationships/image" Target="../media/image38.svg"/><Relationship Id="rId17" Type="http://schemas.openxmlformats.org/officeDocument/2006/relationships/image" Target="../media/image41.svg"/><Relationship Id="rId25" Type="http://schemas.openxmlformats.org/officeDocument/2006/relationships/image" Target="../media/image48.svg"/><Relationship Id="rId2" Type="http://schemas.openxmlformats.org/officeDocument/2006/relationships/image" Target="../media/image2.svg"/><Relationship Id="rId16" Type="http://schemas.openxmlformats.org/officeDocument/2006/relationships/image" Target="../media/image40.svg"/><Relationship Id="rId20" Type="http://schemas.openxmlformats.org/officeDocument/2006/relationships/image" Target="../media/image44.svg"/><Relationship Id="rId1" Type="http://schemas.openxmlformats.org/officeDocument/2006/relationships/slideLayout" Target="../slideLayouts/slideLayout7.xml"/><Relationship Id="rId6" Type="http://schemas.openxmlformats.org/officeDocument/2006/relationships/image" Target="../media/image32.svg"/><Relationship Id="rId11" Type="http://schemas.openxmlformats.org/officeDocument/2006/relationships/image" Target="../media/image31.svg"/><Relationship Id="rId24" Type="http://schemas.openxmlformats.org/officeDocument/2006/relationships/image" Target="../media/image47.svg"/><Relationship Id="rId5" Type="http://schemas.openxmlformats.org/officeDocument/2006/relationships/image" Target="../media/image35.svg"/><Relationship Id="rId15" Type="http://schemas.openxmlformats.org/officeDocument/2006/relationships/image" Target="../media/image39.svg"/><Relationship Id="rId23" Type="http://schemas.openxmlformats.org/officeDocument/2006/relationships/image" Target="../media/image22.svg"/><Relationship Id="rId10" Type="http://schemas.openxmlformats.org/officeDocument/2006/relationships/image" Target="../media/image23.svg"/><Relationship Id="rId19" Type="http://schemas.openxmlformats.org/officeDocument/2006/relationships/image" Target="../media/image43.svg"/><Relationship Id="rId4" Type="http://schemas.openxmlformats.org/officeDocument/2006/relationships/image" Target="../media/image34.svg"/><Relationship Id="rId9" Type="http://schemas.openxmlformats.org/officeDocument/2006/relationships/image" Target="../media/image20.svg"/><Relationship Id="rId14" Type="http://schemas.openxmlformats.org/officeDocument/2006/relationships/image" Target="../media/image21.svg"/><Relationship Id="rId22" Type="http://schemas.openxmlformats.org/officeDocument/2006/relationships/image" Target="../media/image46.svg"/><Relationship Id="rId27" Type="http://schemas.openxmlformats.org/officeDocument/2006/relationships/image" Target="../media/image50.sv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5.sv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727763" y="-898825"/>
            <a:ext cx="9636304" cy="9925033"/>
          </a:xfrm>
          <a:custGeom>
            <a:avLst/>
            <a:gdLst/>
            <a:ahLst/>
            <a:cxnLst/>
            <a:rect l="l" t="t" r="r" b="b"/>
            <a:pathLst>
              <a:path w="9636304" h="9925033">
                <a:moveTo>
                  <a:pt x="0" y="0"/>
                </a:moveTo>
                <a:lnTo>
                  <a:pt x="9636304" y="0"/>
                </a:lnTo>
                <a:lnTo>
                  <a:pt x="9636304" y="9925032"/>
                </a:lnTo>
                <a:lnTo>
                  <a:pt x="0" y="992503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1889656" y="3313254"/>
            <a:ext cx="9693924" cy="3600450"/>
          </a:xfrm>
          <a:prstGeom prst="rect">
            <a:avLst/>
          </a:prstGeom>
        </p:spPr>
        <p:txBody>
          <a:bodyPr lIns="0" tIns="0" rIns="0" bIns="0" rtlCol="0" anchor="t">
            <a:spAutoFit/>
          </a:bodyPr>
          <a:lstStyle/>
          <a:p>
            <a:pPr algn="l">
              <a:lnSpc>
                <a:spcPts val="9258"/>
              </a:lnSpc>
            </a:pPr>
            <a:r>
              <a:rPr lang="en-US" sz="7715" b="1" dirty="0">
                <a:solidFill>
                  <a:srgbClr val="000000"/>
                </a:solidFill>
                <a:latin typeface="Telegraf Bold"/>
                <a:ea typeface="Telegraf Bold"/>
                <a:cs typeface="Telegraf Bold"/>
                <a:sym typeface="Telegraf Bold"/>
              </a:rPr>
              <a:t>Sustain Your Spark:</a:t>
            </a:r>
          </a:p>
          <a:p>
            <a:pPr algn="l">
              <a:lnSpc>
                <a:spcPts val="9258"/>
              </a:lnSpc>
            </a:pPr>
            <a:r>
              <a:rPr lang="en-US" sz="7715" dirty="0">
                <a:solidFill>
                  <a:srgbClr val="000000"/>
                </a:solidFill>
                <a:latin typeface="Telegraf"/>
                <a:ea typeface="Telegraf"/>
                <a:cs typeface="Telegraf"/>
                <a:sym typeface="Telegraf"/>
              </a:rPr>
              <a:t>Navigating Burnout in Grassroots Work</a:t>
            </a:r>
          </a:p>
        </p:txBody>
      </p:sp>
      <p:grpSp>
        <p:nvGrpSpPr>
          <p:cNvPr id="4" name="Group 4"/>
          <p:cNvGrpSpPr/>
          <p:nvPr/>
        </p:nvGrpSpPr>
        <p:grpSpPr>
          <a:xfrm>
            <a:off x="340970" y="0"/>
            <a:ext cx="692493" cy="10287000"/>
            <a:chOff x="0" y="0"/>
            <a:chExt cx="923323" cy="13716000"/>
          </a:xfrm>
        </p:grpSpPr>
        <p:sp>
          <p:nvSpPr>
            <p:cNvPr id="5" name="AutoShape 5"/>
            <p:cNvSpPr/>
            <p:nvPr/>
          </p:nvSpPr>
          <p:spPr>
            <a:xfrm rot="-5400000">
              <a:off x="-5941027" y="6851650"/>
              <a:ext cx="13716000" cy="0"/>
            </a:xfrm>
            <a:prstGeom prst="line">
              <a:avLst/>
            </a:prstGeom>
            <a:ln w="12700" cap="rnd">
              <a:solidFill>
                <a:srgbClr val="000000">
                  <a:alpha val="26667"/>
                </a:srgbClr>
              </a:solidFill>
              <a:prstDash val="solid"/>
              <a:headEnd type="none" w="sm" len="sm"/>
              <a:tailEnd type="none" w="sm" len="sm"/>
            </a:ln>
          </p:spPr>
          <p:txBody>
            <a:bodyPr/>
            <a:lstStyle/>
            <a:p>
              <a:endParaRPr lang="en-US"/>
            </a:p>
          </p:txBody>
        </p:sp>
        <p:sp>
          <p:nvSpPr>
            <p:cNvPr id="6" name="Freeform 6"/>
            <p:cNvSpPr/>
            <p:nvPr/>
          </p:nvSpPr>
          <p:spPr>
            <a:xfrm>
              <a:off x="0" y="6724554"/>
              <a:ext cx="400588" cy="266892"/>
            </a:xfrm>
            <a:custGeom>
              <a:avLst/>
              <a:gdLst/>
              <a:ahLst/>
              <a:cxnLst/>
              <a:rect l="l" t="t" r="r" b="b"/>
              <a:pathLst>
                <a:path w="400588" h="266892">
                  <a:moveTo>
                    <a:pt x="0" y="0"/>
                  </a:moveTo>
                  <a:lnTo>
                    <a:pt x="400588" y="0"/>
                  </a:lnTo>
                  <a:lnTo>
                    <a:pt x="400588" y="266892"/>
                  </a:lnTo>
                  <a:lnTo>
                    <a:pt x="0" y="26689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7" name="Group 7"/>
          <p:cNvGrpSpPr/>
          <p:nvPr/>
        </p:nvGrpSpPr>
        <p:grpSpPr>
          <a:xfrm>
            <a:off x="12888083" y="8335845"/>
            <a:ext cx="4371217" cy="1380725"/>
            <a:chOff x="0" y="0"/>
            <a:chExt cx="5828290" cy="1840966"/>
          </a:xfrm>
        </p:grpSpPr>
        <p:sp>
          <p:nvSpPr>
            <p:cNvPr id="8" name="TextBox 8"/>
            <p:cNvSpPr txBox="1"/>
            <p:nvPr/>
          </p:nvSpPr>
          <p:spPr>
            <a:xfrm>
              <a:off x="0" y="-76200"/>
              <a:ext cx="5828290" cy="685800"/>
            </a:xfrm>
            <a:prstGeom prst="rect">
              <a:avLst/>
            </a:prstGeom>
          </p:spPr>
          <p:txBody>
            <a:bodyPr lIns="0" tIns="0" rIns="0" bIns="0" rtlCol="0" anchor="t">
              <a:spAutoFit/>
            </a:bodyPr>
            <a:lstStyle/>
            <a:p>
              <a:pPr algn="l">
                <a:lnSpc>
                  <a:spcPts val="3900"/>
                </a:lnSpc>
              </a:pPr>
              <a:r>
                <a:rPr lang="en-US" sz="3000" b="1">
                  <a:solidFill>
                    <a:srgbClr val="000000"/>
                  </a:solidFill>
                  <a:latin typeface="Telegraf Bold"/>
                  <a:ea typeface="Telegraf Bold"/>
                  <a:cs typeface="Telegraf Bold"/>
                  <a:sym typeface="Telegraf Bold"/>
                </a:rPr>
                <a:t>Colvin Hedgepeth</a:t>
              </a:r>
            </a:p>
          </p:txBody>
        </p:sp>
        <p:sp>
          <p:nvSpPr>
            <p:cNvPr id="9" name="TextBox 9"/>
            <p:cNvSpPr txBox="1"/>
            <p:nvPr/>
          </p:nvSpPr>
          <p:spPr>
            <a:xfrm>
              <a:off x="0" y="835973"/>
              <a:ext cx="5828290" cy="1004993"/>
            </a:xfrm>
            <a:prstGeom prst="rect">
              <a:avLst/>
            </a:prstGeom>
          </p:spPr>
          <p:txBody>
            <a:bodyPr lIns="0" tIns="0" rIns="0" bIns="0" rtlCol="0" anchor="t">
              <a:spAutoFit/>
            </a:bodyPr>
            <a:lstStyle/>
            <a:p>
              <a:pPr algn="l">
                <a:lnSpc>
                  <a:spcPts val="3079"/>
                </a:lnSpc>
              </a:pPr>
              <a:r>
                <a:rPr lang="en-US" sz="2199">
                  <a:solidFill>
                    <a:srgbClr val="000000"/>
                  </a:solidFill>
                  <a:latin typeface="Muli"/>
                  <a:ea typeface="Muli"/>
                  <a:cs typeface="Muli"/>
                  <a:sym typeface="Muli"/>
                </a:rPr>
                <a:t>Senior Director of Client Services</a:t>
              </a:r>
            </a:p>
            <a:p>
              <a:pPr marL="0" lvl="0" indent="0" algn="l">
                <a:lnSpc>
                  <a:spcPts val="3079"/>
                </a:lnSpc>
              </a:pPr>
              <a:r>
                <a:rPr lang="en-US" sz="2199">
                  <a:solidFill>
                    <a:srgbClr val="000000"/>
                  </a:solidFill>
                  <a:latin typeface="Muli"/>
                  <a:ea typeface="Muli"/>
                  <a:cs typeface="Muli"/>
                  <a:sym typeface="Muli"/>
                </a:rPr>
                <a:t>Aperio Philanthropy</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586667" y="2464536"/>
            <a:ext cx="12368987" cy="5853227"/>
            <a:chOff x="0" y="0"/>
            <a:chExt cx="16491983" cy="7804303"/>
          </a:xfrm>
        </p:grpSpPr>
        <p:sp>
          <p:nvSpPr>
            <p:cNvPr id="3" name="TextBox 3"/>
            <p:cNvSpPr txBox="1"/>
            <p:nvPr/>
          </p:nvSpPr>
          <p:spPr>
            <a:xfrm>
              <a:off x="0" y="-66675"/>
              <a:ext cx="16491983" cy="1387475"/>
            </a:xfrm>
            <a:prstGeom prst="rect">
              <a:avLst/>
            </a:prstGeom>
          </p:spPr>
          <p:txBody>
            <a:bodyPr lIns="0" tIns="0" rIns="0" bIns="0" rtlCol="0" anchor="t">
              <a:spAutoFit/>
            </a:bodyPr>
            <a:lstStyle/>
            <a:p>
              <a:pPr algn="l">
                <a:lnSpc>
                  <a:spcPts val="7800"/>
                </a:lnSpc>
              </a:pPr>
              <a:r>
                <a:rPr lang="en-US" sz="6500" b="1">
                  <a:solidFill>
                    <a:srgbClr val="000000"/>
                  </a:solidFill>
                  <a:latin typeface="Telegraf Bold"/>
                  <a:ea typeface="Telegraf Bold"/>
                  <a:cs typeface="Telegraf Bold"/>
                  <a:sym typeface="Telegraf Bold"/>
                </a:rPr>
                <a:t>Burnout is at historic levels</a:t>
              </a:r>
            </a:p>
          </p:txBody>
        </p:sp>
        <p:sp>
          <p:nvSpPr>
            <p:cNvPr id="4" name="TextBox 4"/>
            <p:cNvSpPr txBox="1"/>
            <p:nvPr/>
          </p:nvSpPr>
          <p:spPr>
            <a:xfrm>
              <a:off x="0" y="2619951"/>
              <a:ext cx="16491983" cy="5184352"/>
            </a:xfrm>
            <a:prstGeom prst="rect">
              <a:avLst/>
            </a:prstGeom>
          </p:spPr>
          <p:txBody>
            <a:bodyPr lIns="0" tIns="0" rIns="0" bIns="0" rtlCol="0" anchor="t">
              <a:spAutoFit/>
            </a:bodyPr>
            <a:lstStyle/>
            <a:p>
              <a:pPr marL="690881" lvl="1" indent="-345440" algn="l">
                <a:lnSpc>
                  <a:spcPts val="4480"/>
                </a:lnSpc>
                <a:buFont typeface="Arial"/>
                <a:buChar char="•"/>
              </a:pPr>
              <a:r>
                <a:rPr lang="en-US" sz="3200">
                  <a:solidFill>
                    <a:srgbClr val="000000"/>
                  </a:solidFill>
                  <a:latin typeface="Muli"/>
                  <a:ea typeface="Muli"/>
                  <a:cs typeface="Muli"/>
                  <a:sym typeface="Muli"/>
                </a:rPr>
                <a:t>Nearly 90% of nonprofit leaders are concerned about burnout in their organizations</a:t>
              </a:r>
            </a:p>
            <a:p>
              <a:pPr marL="690881" lvl="1" indent="-345440" algn="l">
                <a:lnSpc>
                  <a:spcPts val="4480"/>
                </a:lnSpc>
                <a:buFont typeface="Arial"/>
                <a:buChar char="•"/>
              </a:pPr>
              <a:r>
                <a:rPr lang="en-US" sz="3200">
                  <a:solidFill>
                    <a:srgbClr val="000000"/>
                  </a:solidFill>
                  <a:latin typeface="Muli"/>
                  <a:ea typeface="Muli"/>
                  <a:cs typeface="Muli"/>
                  <a:sym typeface="Muli"/>
                </a:rPr>
                <a:t>55% of U.S. workers report burnout</a:t>
              </a:r>
            </a:p>
            <a:p>
              <a:pPr marL="690881" lvl="1" indent="-345440" algn="l">
                <a:lnSpc>
                  <a:spcPts val="4480"/>
                </a:lnSpc>
                <a:buFont typeface="Arial"/>
                <a:buChar char="•"/>
              </a:pPr>
              <a:r>
                <a:rPr lang="en-US" sz="3200">
                  <a:solidFill>
                    <a:srgbClr val="000000"/>
                  </a:solidFill>
                  <a:latin typeface="Muli"/>
                  <a:ea typeface="Muli"/>
                  <a:cs typeface="Muli"/>
                  <a:sym typeface="Muli"/>
                </a:rPr>
                <a:t>50% of nonprofits say burnout is impacting hiring and retention</a:t>
              </a:r>
            </a:p>
            <a:p>
              <a:pPr marL="690881" lvl="1" indent="-345440" algn="l">
                <a:lnSpc>
                  <a:spcPts val="4480"/>
                </a:lnSpc>
                <a:buFont typeface="Arial"/>
                <a:buChar char="•"/>
              </a:pPr>
              <a:r>
                <a:rPr lang="en-US" sz="3200">
                  <a:solidFill>
                    <a:srgbClr val="000000"/>
                  </a:solidFill>
                  <a:latin typeface="Muli"/>
                  <a:ea typeface="Muli"/>
                  <a:cs typeface="Muli"/>
                  <a:sym typeface="Muli"/>
                </a:rPr>
                <a:t>43% of workers say the political climate is a major source of stress</a:t>
              </a:r>
            </a:p>
          </p:txBody>
        </p:sp>
      </p:grpSp>
      <p:sp>
        <p:nvSpPr>
          <p:cNvPr id="5" name="Freeform 5"/>
          <p:cNvSpPr/>
          <p:nvPr/>
        </p:nvSpPr>
        <p:spPr>
          <a:xfrm>
            <a:off x="0" y="0"/>
            <a:ext cx="1028700" cy="10287000"/>
          </a:xfrm>
          <a:custGeom>
            <a:avLst/>
            <a:gdLst/>
            <a:ahLst/>
            <a:cxnLst/>
            <a:rect l="l" t="t" r="r" b="b"/>
            <a:pathLst>
              <a:path w="1028700" h="10287000">
                <a:moveTo>
                  <a:pt x="0" y="0"/>
                </a:moveTo>
                <a:lnTo>
                  <a:pt x="1028700" y="0"/>
                </a:lnTo>
                <a:lnTo>
                  <a:pt x="1028700" y="10287000"/>
                </a:lnTo>
                <a:lnTo>
                  <a:pt x="0" y="10287000"/>
                </a:lnTo>
                <a:lnTo>
                  <a:pt x="0" y="0"/>
                </a:lnTo>
                <a:close/>
              </a:path>
            </a:pathLst>
          </a:custGeom>
          <a:blipFill>
            <a:blip r:embed="rId3"/>
            <a:stretch>
              <a:fillRect r="-900000"/>
            </a:stretch>
          </a:blipFill>
        </p:spPr>
        <p:txBody>
          <a:bodyPr/>
          <a:lstStyle/>
          <a:p>
            <a:endParaRPr lang="en-US"/>
          </a:p>
        </p:txBody>
      </p:sp>
      <p:grpSp>
        <p:nvGrpSpPr>
          <p:cNvPr id="6" name="Group 6"/>
          <p:cNvGrpSpPr/>
          <p:nvPr/>
        </p:nvGrpSpPr>
        <p:grpSpPr>
          <a:xfrm>
            <a:off x="340970" y="0"/>
            <a:ext cx="692493" cy="10287000"/>
            <a:chOff x="0" y="0"/>
            <a:chExt cx="923323" cy="13716000"/>
          </a:xfrm>
        </p:grpSpPr>
        <p:sp>
          <p:nvSpPr>
            <p:cNvPr id="7" name="AutoShape 7"/>
            <p:cNvSpPr/>
            <p:nvPr/>
          </p:nvSpPr>
          <p:spPr>
            <a:xfrm rot="-5400000">
              <a:off x="-5941027" y="6851650"/>
              <a:ext cx="13716000" cy="0"/>
            </a:xfrm>
            <a:prstGeom prst="line">
              <a:avLst/>
            </a:prstGeom>
            <a:ln w="12700" cap="rnd">
              <a:solidFill>
                <a:srgbClr val="FFFFFF">
                  <a:alpha val="26667"/>
                </a:srgbClr>
              </a:solidFill>
              <a:prstDash val="solid"/>
              <a:headEnd type="none" w="sm" len="sm"/>
              <a:tailEnd type="none" w="sm" len="sm"/>
            </a:ln>
          </p:spPr>
          <p:txBody>
            <a:bodyPr/>
            <a:lstStyle/>
            <a:p>
              <a:endParaRPr lang="en-US"/>
            </a:p>
          </p:txBody>
        </p:sp>
        <p:sp>
          <p:nvSpPr>
            <p:cNvPr id="8" name="Freeform 8"/>
            <p:cNvSpPr/>
            <p:nvPr/>
          </p:nvSpPr>
          <p:spPr>
            <a:xfrm>
              <a:off x="0" y="6724554"/>
              <a:ext cx="400588" cy="266892"/>
            </a:xfrm>
            <a:custGeom>
              <a:avLst/>
              <a:gdLst/>
              <a:ahLst/>
              <a:cxnLst/>
              <a:rect l="l" t="t" r="r" b="b"/>
              <a:pathLst>
                <a:path w="400588" h="266892">
                  <a:moveTo>
                    <a:pt x="0" y="0"/>
                  </a:moveTo>
                  <a:lnTo>
                    <a:pt x="400588" y="0"/>
                  </a:lnTo>
                  <a:lnTo>
                    <a:pt x="400588" y="266892"/>
                  </a:lnTo>
                  <a:lnTo>
                    <a:pt x="0" y="26689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0970" y="0"/>
            <a:ext cx="692493" cy="10287000"/>
            <a:chOff x="0" y="0"/>
            <a:chExt cx="923323" cy="13716000"/>
          </a:xfrm>
        </p:grpSpPr>
        <p:sp>
          <p:nvSpPr>
            <p:cNvPr id="3" name="AutoShape 3"/>
            <p:cNvSpPr/>
            <p:nvPr/>
          </p:nvSpPr>
          <p:spPr>
            <a:xfrm rot="-5400000">
              <a:off x="-5941027" y="6851650"/>
              <a:ext cx="13716000" cy="0"/>
            </a:xfrm>
            <a:prstGeom prst="line">
              <a:avLst/>
            </a:prstGeom>
            <a:ln w="12700" cap="rnd">
              <a:solidFill>
                <a:srgbClr val="000000">
                  <a:alpha val="26667"/>
                </a:srgbClr>
              </a:solidFill>
              <a:prstDash val="solid"/>
              <a:headEnd type="none" w="sm" len="sm"/>
              <a:tailEnd type="none" w="sm" len="sm"/>
            </a:ln>
          </p:spPr>
          <p:txBody>
            <a:bodyPr/>
            <a:lstStyle/>
            <a:p>
              <a:endParaRPr lang="en-US"/>
            </a:p>
          </p:txBody>
        </p:sp>
        <p:sp>
          <p:nvSpPr>
            <p:cNvPr id="4" name="Freeform 4"/>
            <p:cNvSpPr/>
            <p:nvPr/>
          </p:nvSpPr>
          <p:spPr>
            <a:xfrm>
              <a:off x="0" y="6724554"/>
              <a:ext cx="400588" cy="266892"/>
            </a:xfrm>
            <a:custGeom>
              <a:avLst/>
              <a:gdLst/>
              <a:ahLst/>
              <a:cxnLst/>
              <a:rect l="l" t="t" r="r" b="b"/>
              <a:pathLst>
                <a:path w="400588" h="266892">
                  <a:moveTo>
                    <a:pt x="0" y="0"/>
                  </a:moveTo>
                  <a:lnTo>
                    <a:pt x="400588" y="0"/>
                  </a:lnTo>
                  <a:lnTo>
                    <a:pt x="400588" y="266892"/>
                  </a:lnTo>
                  <a:lnTo>
                    <a:pt x="0" y="26689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5" name="Freeform 5"/>
          <p:cNvSpPr/>
          <p:nvPr/>
        </p:nvSpPr>
        <p:spPr>
          <a:xfrm>
            <a:off x="9869482" y="1765411"/>
            <a:ext cx="6301295" cy="7626378"/>
          </a:xfrm>
          <a:custGeom>
            <a:avLst/>
            <a:gdLst/>
            <a:ahLst/>
            <a:cxnLst/>
            <a:rect l="l" t="t" r="r" b="b"/>
            <a:pathLst>
              <a:path w="6301295" h="7626378">
                <a:moveTo>
                  <a:pt x="0" y="0"/>
                </a:moveTo>
                <a:lnTo>
                  <a:pt x="6301295" y="0"/>
                </a:lnTo>
                <a:lnTo>
                  <a:pt x="6301295" y="7626378"/>
                </a:lnTo>
                <a:lnTo>
                  <a:pt x="0" y="7626378"/>
                </a:lnTo>
                <a:lnTo>
                  <a:pt x="0" y="0"/>
                </a:lnTo>
                <a:close/>
              </a:path>
            </a:pathLst>
          </a:custGeom>
          <a:blipFill>
            <a:blip r:embed="rId4"/>
            <a:stretch>
              <a:fillRect/>
            </a:stretch>
          </a:blipFill>
        </p:spPr>
        <p:txBody>
          <a:bodyPr/>
          <a:lstStyle/>
          <a:p>
            <a:endParaRPr lang="en-US"/>
          </a:p>
        </p:txBody>
      </p:sp>
      <p:sp>
        <p:nvSpPr>
          <p:cNvPr id="6" name="Freeform 6"/>
          <p:cNvSpPr/>
          <p:nvPr/>
        </p:nvSpPr>
        <p:spPr>
          <a:xfrm>
            <a:off x="-609600" y="-4101311"/>
            <a:ext cx="11111926" cy="8202622"/>
          </a:xfrm>
          <a:custGeom>
            <a:avLst/>
            <a:gdLst/>
            <a:ahLst/>
            <a:cxnLst/>
            <a:rect l="l" t="t" r="r" b="b"/>
            <a:pathLst>
              <a:path w="11111926" h="8202622">
                <a:moveTo>
                  <a:pt x="0" y="0"/>
                </a:moveTo>
                <a:lnTo>
                  <a:pt x="11111926" y="0"/>
                </a:lnTo>
                <a:lnTo>
                  <a:pt x="11111926" y="8202622"/>
                </a:lnTo>
                <a:lnTo>
                  <a:pt x="0" y="8202622"/>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2408243" y="3590925"/>
            <a:ext cx="6089639" cy="3038475"/>
          </a:xfrm>
          <a:prstGeom prst="rect">
            <a:avLst/>
          </a:prstGeom>
        </p:spPr>
        <p:txBody>
          <a:bodyPr lIns="0" tIns="0" rIns="0" bIns="0" rtlCol="0" anchor="t">
            <a:spAutoFit/>
          </a:bodyPr>
          <a:lstStyle/>
          <a:p>
            <a:pPr algn="l">
              <a:lnSpc>
                <a:spcPts val="7800"/>
              </a:lnSpc>
            </a:pPr>
            <a:r>
              <a:rPr lang="en-US" sz="6500" b="1">
                <a:solidFill>
                  <a:srgbClr val="000000"/>
                </a:solidFill>
                <a:latin typeface="Telegraf Bold"/>
                <a:ea typeface="Telegraf Bold"/>
                <a:cs typeface="Telegraf Bold"/>
                <a:sym typeface="Telegraf Bold"/>
              </a:rPr>
              <a:t>Understanding your nervous system</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28700" cy="10287000"/>
          </a:xfrm>
          <a:custGeom>
            <a:avLst/>
            <a:gdLst/>
            <a:ahLst/>
            <a:cxnLst/>
            <a:rect l="l" t="t" r="r" b="b"/>
            <a:pathLst>
              <a:path w="1028700" h="10287000">
                <a:moveTo>
                  <a:pt x="0" y="0"/>
                </a:moveTo>
                <a:lnTo>
                  <a:pt x="1028700" y="0"/>
                </a:lnTo>
                <a:lnTo>
                  <a:pt x="1028700" y="10287000"/>
                </a:lnTo>
                <a:lnTo>
                  <a:pt x="0" y="10287000"/>
                </a:lnTo>
                <a:lnTo>
                  <a:pt x="0" y="0"/>
                </a:lnTo>
                <a:close/>
              </a:path>
            </a:pathLst>
          </a:custGeom>
          <a:blipFill>
            <a:blip r:embed="rId3"/>
            <a:stretch>
              <a:fillRect r="-900000"/>
            </a:stretch>
          </a:blipFill>
        </p:spPr>
        <p:txBody>
          <a:bodyPr/>
          <a:lstStyle/>
          <a:p>
            <a:endParaRPr lang="en-US"/>
          </a:p>
        </p:txBody>
      </p:sp>
      <p:grpSp>
        <p:nvGrpSpPr>
          <p:cNvPr id="3" name="Group 3"/>
          <p:cNvGrpSpPr/>
          <p:nvPr/>
        </p:nvGrpSpPr>
        <p:grpSpPr>
          <a:xfrm>
            <a:off x="340970" y="0"/>
            <a:ext cx="692493" cy="10287000"/>
            <a:chOff x="0" y="0"/>
            <a:chExt cx="923323" cy="13716000"/>
          </a:xfrm>
        </p:grpSpPr>
        <p:sp>
          <p:nvSpPr>
            <p:cNvPr id="4" name="AutoShape 4"/>
            <p:cNvSpPr/>
            <p:nvPr/>
          </p:nvSpPr>
          <p:spPr>
            <a:xfrm rot="-5400000">
              <a:off x="-5941027" y="6851650"/>
              <a:ext cx="13716000" cy="0"/>
            </a:xfrm>
            <a:prstGeom prst="line">
              <a:avLst/>
            </a:prstGeom>
            <a:ln w="12700" cap="rnd">
              <a:solidFill>
                <a:srgbClr val="000000">
                  <a:alpha val="26667"/>
                </a:srgbClr>
              </a:solidFill>
              <a:prstDash val="solid"/>
              <a:headEnd type="none" w="sm" len="sm"/>
              <a:tailEnd type="none" w="sm" len="sm"/>
            </a:ln>
          </p:spPr>
          <p:txBody>
            <a:bodyPr/>
            <a:lstStyle/>
            <a:p>
              <a:endParaRPr lang="en-US"/>
            </a:p>
          </p:txBody>
        </p:sp>
        <p:sp>
          <p:nvSpPr>
            <p:cNvPr id="5" name="Freeform 5"/>
            <p:cNvSpPr/>
            <p:nvPr/>
          </p:nvSpPr>
          <p:spPr>
            <a:xfrm>
              <a:off x="0" y="6724554"/>
              <a:ext cx="400588" cy="266892"/>
            </a:xfrm>
            <a:custGeom>
              <a:avLst/>
              <a:gdLst/>
              <a:ahLst/>
              <a:cxnLst/>
              <a:rect l="l" t="t" r="r" b="b"/>
              <a:pathLst>
                <a:path w="400588" h="266892">
                  <a:moveTo>
                    <a:pt x="0" y="0"/>
                  </a:moveTo>
                  <a:lnTo>
                    <a:pt x="400588" y="0"/>
                  </a:lnTo>
                  <a:lnTo>
                    <a:pt x="400588" y="266892"/>
                  </a:lnTo>
                  <a:lnTo>
                    <a:pt x="0" y="26689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graphicFrame>
        <p:nvGraphicFramePr>
          <p:cNvPr id="6" name="Table 6"/>
          <p:cNvGraphicFramePr>
            <a:graphicFrameLocks noGrp="1"/>
          </p:cNvGraphicFramePr>
          <p:nvPr/>
        </p:nvGraphicFramePr>
        <p:xfrm>
          <a:off x="9864294" y="1416844"/>
          <a:ext cx="7395006" cy="7453312"/>
        </p:xfrm>
        <a:graphic>
          <a:graphicData uri="http://schemas.openxmlformats.org/drawingml/2006/table">
            <a:tbl>
              <a:tblPr/>
              <a:tblGrid>
                <a:gridCol w="7395006">
                  <a:extLst>
                    <a:ext uri="{9D8B030D-6E8A-4147-A177-3AD203B41FA5}">
                      <a16:colId xmlns:a16="http://schemas.microsoft.com/office/drawing/2014/main" val="20000"/>
                    </a:ext>
                  </a:extLst>
                </a:gridCol>
              </a:tblGrid>
              <a:tr h="2478083">
                <a:tc>
                  <a:txBody>
                    <a:bodyPr/>
                    <a:lstStyle/>
                    <a:p>
                      <a:pPr algn="l">
                        <a:lnSpc>
                          <a:spcPts val="2803"/>
                        </a:lnSpc>
                        <a:defRPr/>
                      </a:pPr>
                      <a:r>
                        <a:rPr lang="en-US" sz="2002" b="1">
                          <a:solidFill>
                            <a:srgbClr val="000000"/>
                          </a:solidFill>
                          <a:latin typeface="Telegraf Bold"/>
                          <a:ea typeface="Telegraf Bold"/>
                          <a:cs typeface="Telegraf Bold"/>
                          <a:sym typeface="Telegraf Bold"/>
                        </a:rPr>
                        <a:t>01</a:t>
                      </a:r>
                      <a:endParaRPr lang="en-US" sz="1100"/>
                    </a:p>
                    <a:p>
                      <a:pPr algn="l">
                        <a:lnSpc>
                          <a:spcPts val="3363"/>
                        </a:lnSpc>
                      </a:pPr>
                      <a:r>
                        <a:rPr lang="en-US" sz="2402" b="1">
                          <a:solidFill>
                            <a:srgbClr val="000000"/>
                          </a:solidFill>
                          <a:latin typeface="Muli Bold"/>
                          <a:ea typeface="Muli Bold"/>
                          <a:cs typeface="Muli Bold"/>
                          <a:sym typeface="Muli Bold"/>
                        </a:rPr>
                        <a:t>Alarm phase</a:t>
                      </a:r>
                    </a:p>
                    <a:p>
                      <a:pPr algn="l">
                        <a:lnSpc>
                          <a:spcPts val="3363"/>
                        </a:lnSpc>
                      </a:pPr>
                      <a:r>
                        <a:rPr lang="en-US" sz="2402">
                          <a:solidFill>
                            <a:srgbClr val="000000"/>
                          </a:solidFill>
                          <a:latin typeface="Muli"/>
                          <a:ea typeface="Muli"/>
                          <a:cs typeface="Muli"/>
                          <a:sym typeface="Muli"/>
                        </a:rPr>
                        <a:t>Threat or stressor is perceived</a:t>
                      </a:r>
                    </a:p>
                    <a:p>
                      <a:pPr algn="l">
                        <a:lnSpc>
                          <a:spcPts val="3363"/>
                        </a:lnSpc>
                      </a:pPr>
                      <a:r>
                        <a:rPr lang="en-US" sz="2402">
                          <a:solidFill>
                            <a:srgbClr val="000000"/>
                          </a:solidFill>
                          <a:latin typeface="Muli"/>
                          <a:ea typeface="Muli"/>
                          <a:cs typeface="Muli"/>
                          <a:sym typeface="Muli"/>
                        </a:rPr>
                        <a:t>Stress hormones released</a:t>
                      </a:r>
                    </a:p>
                    <a:p>
                      <a:pPr algn="l">
                        <a:lnSpc>
                          <a:spcPts val="3363"/>
                        </a:lnSpc>
                      </a:pPr>
                      <a:r>
                        <a:rPr lang="en-US" sz="2402">
                          <a:solidFill>
                            <a:srgbClr val="000000"/>
                          </a:solidFill>
                          <a:latin typeface="Muli"/>
                          <a:ea typeface="Muli"/>
                          <a:cs typeface="Muli"/>
                          <a:sym typeface="Muli"/>
                        </a:rPr>
                        <a:t>Classic fight or flight response</a:t>
                      </a:r>
                    </a:p>
                  </a:txBody>
                  <a:tcPr marL="190500" marR="190500" marT="190500" marB="190500">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487615">
                <a:tc>
                  <a:txBody>
                    <a:bodyPr/>
                    <a:lstStyle/>
                    <a:p>
                      <a:pPr algn="l">
                        <a:lnSpc>
                          <a:spcPts val="2803"/>
                        </a:lnSpc>
                        <a:defRPr/>
                      </a:pPr>
                      <a:r>
                        <a:rPr lang="en-US" sz="2002" b="1">
                          <a:solidFill>
                            <a:srgbClr val="000000"/>
                          </a:solidFill>
                          <a:latin typeface="Telegraf Bold"/>
                          <a:ea typeface="Telegraf Bold"/>
                          <a:cs typeface="Telegraf Bold"/>
                          <a:sym typeface="Telegraf Bold"/>
                        </a:rPr>
                        <a:t>02</a:t>
                      </a:r>
                      <a:endParaRPr lang="en-US" sz="1100"/>
                    </a:p>
                    <a:p>
                      <a:pPr algn="l">
                        <a:lnSpc>
                          <a:spcPts val="3359"/>
                        </a:lnSpc>
                      </a:pPr>
                      <a:r>
                        <a:rPr lang="en-US" sz="2400" b="1">
                          <a:solidFill>
                            <a:srgbClr val="000000"/>
                          </a:solidFill>
                          <a:latin typeface="Muli Bold"/>
                          <a:ea typeface="Muli Bold"/>
                          <a:cs typeface="Muli Bold"/>
                          <a:sym typeface="Muli Bold"/>
                        </a:rPr>
                        <a:t>Resistance phase</a:t>
                      </a:r>
                    </a:p>
                    <a:p>
                      <a:pPr algn="l">
                        <a:lnSpc>
                          <a:spcPts val="3359"/>
                        </a:lnSpc>
                      </a:pPr>
                      <a:r>
                        <a:rPr lang="en-US" sz="2400">
                          <a:solidFill>
                            <a:srgbClr val="000000"/>
                          </a:solidFill>
                          <a:latin typeface="Muli"/>
                          <a:ea typeface="Muli"/>
                          <a:cs typeface="Muli"/>
                          <a:sym typeface="Muli"/>
                        </a:rPr>
                        <a:t>Body stays in heightened state</a:t>
                      </a:r>
                    </a:p>
                    <a:p>
                      <a:pPr algn="l">
                        <a:lnSpc>
                          <a:spcPts val="3359"/>
                        </a:lnSpc>
                      </a:pPr>
                      <a:r>
                        <a:rPr lang="en-US" sz="2400">
                          <a:solidFill>
                            <a:srgbClr val="000000"/>
                          </a:solidFill>
                          <a:latin typeface="Muli"/>
                          <a:ea typeface="Muli"/>
                          <a:cs typeface="Muli"/>
                          <a:sym typeface="Muli"/>
                        </a:rPr>
                        <a:t>Marked by increased heart rate, alertness</a:t>
                      </a:r>
                    </a:p>
                    <a:p>
                      <a:pPr algn="l">
                        <a:lnSpc>
                          <a:spcPts val="3359"/>
                        </a:lnSpc>
                      </a:pPr>
                      <a:r>
                        <a:rPr lang="en-US" sz="2400">
                          <a:solidFill>
                            <a:srgbClr val="000000"/>
                          </a:solidFill>
                          <a:latin typeface="Muli"/>
                          <a:ea typeface="Muli"/>
                          <a:cs typeface="Muli"/>
                          <a:sym typeface="Muli"/>
                        </a:rPr>
                        <a:t>Costly if prolonged</a:t>
                      </a:r>
                    </a:p>
                  </a:txBody>
                  <a:tcPr marL="190500" marR="190500" marT="190500" marB="190500">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487615">
                <a:tc>
                  <a:txBody>
                    <a:bodyPr/>
                    <a:lstStyle/>
                    <a:p>
                      <a:pPr algn="l">
                        <a:lnSpc>
                          <a:spcPts val="2803"/>
                        </a:lnSpc>
                        <a:defRPr/>
                      </a:pPr>
                      <a:r>
                        <a:rPr lang="en-US" sz="2002" b="1">
                          <a:solidFill>
                            <a:srgbClr val="000000"/>
                          </a:solidFill>
                          <a:latin typeface="Telegraf Bold"/>
                          <a:ea typeface="Telegraf Bold"/>
                          <a:cs typeface="Telegraf Bold"/>
                          <a:sym typeface="Telegraf Bold"/>
                        </a:rPr>
                        <a:t>03</a:t>
                      </a:r>
                      <a:endParaRPr lang="en-US" sz="1100"/>
                    </a:p>
                    <a:p>
                      <a:pPr algn="l">
                        <a:lnSpc>
                          <a:spcPts val="3359"/>
                        </a:lnSpc>
                      </a:pPr>
                      <a:r>
                        <a:rPr lang="en-US" sz="2400" b="1">
                          <a:solidFill>
                            <a:srgbClr val="000000"/>
                          </a:solidFill>
                          <a:latin typeface="Muli Bold"/>
                          <a:ea typeface="Muli Bold"/>
                          <a:cs typeface="Muli Bold"/>
                          <a:sym typeface="Muli Bold"/>
                        </a:rPr>
                        <a:t>Resolution phase</a:t>
                      </a:r>
                    </a:p>
                    <a:p>
                      <a:pPr algn="l">
                        <a:lnSpc>
                          <a:spcPts val="3359"/>
                        </a:lnSpc>
                      </a:pPr>
                      <a:r>
                        <a:rPr lang="en-US" sz="2400">
                          <a:solidFill>
                            <a:srgbClr val="000000"/>
                          </a:solidFill>
                          <a:latin typeface="Muli"/>
                          <a:ea typeface="Muli"/>
                          <a:cs typeface="Muli"/>
                          <a:sym typeface="Muli"/>
                        </a:rPr>
                        <a:t>Parasympathetic nervous system brings body back to baseline</a:t>
                      </a:r>
                    </a:p>
                    <a:p>
                      <a:pPr algn="l">
                        <a:lnSpc>
                          <a:spcPts val="3359"/>
                        </a:lnSpc>
                      </a:pPr>
                      <a:r>
                        <a:rPr lang="en-US" sz="2400">
                          <a:solidFill>
                            <a:srgbClr val="000000"/>
                          </a:solidFill>
                          <a:latin typeface="Muli"/>
                          <a:ea typeface="Muli"/>
                          <a:cs typeface="Muli"/>
                          <a:sym typeface="Muli"/>
                        </a:rPr>
                        <a:t>Physiological symptoms normalize</a:t>
                      </a:r>
                    </a:p>
                  </a:txBody>
                  <a:tcPr marL="190500" marR="190500" marT="190500" marB="190500">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pSp>
        <p:nvGrpSpPr>
          <p:cNvPr id="7" name="Group 7"/>
          <p:cNvGrpSpPr/>
          <p:nvPr/>
        </p:nvGrpSpPr>
        <p:grpSpPr>
          <a:xfrm>
            <a:off x="1769796" y="994719"/>
            <a:ext cx="6759063" cy="5406081"/>
            <a:chOff x="0" y="0"/>
            <a:chExt cx="9012084" cy="7208108"/>
          </a:xfrm>
        </p:grpSpPr>
        <p:sp>
          <p:nvSpPr>
            <p:cNvPr id="8" name="TextBox 8"/>
            <p:cNvSpPr txBox="1"/>
            <p:nvPr/>
          </p:nvSpPr>
          <p:spPr>
            <a:xfrm>
              <a:off x="0" y="-66675"/>
              <a:ext cx="9012084" cy="1387475"/>
            </a:xfrm>
            <a:prstGeom prst="rect">
              <a:avLst/>
            </a:prstGeom>
          </p:spPr>
          <p:txBody>
            <a:bodyPr lIns="0" tIns="0" rIns="0" bIns="0" rtlCol="0" anchor="t">
              <a:spAutoFit/>
            </a:bodyPr>
            <a:lstStyle/>
            <a:p>
              <a:pPr algn="l">
                <a:lnSpc>
                  <a:spcPts val="7800"/>
                </a:lnSpc>
              </a:pPr>
              <a:r>
                <a:rPr lang="en-US" sz="6500" b="1">
                  <a:solidFill>
                    <a:srgbClr val="000000"/>
                  </a:solidFill>
                  <a:latin typeface="Telegraf Bold"/>
                  <a:ea typeface="Telegraf Bold"/>
                  <a:cs typeface="Telegraf Bold"/>
                  <a:sym typeface="Telegraf Bold"/>
                </a:rPr>
                <a:t>Stress cycle</a:t>
              </a:r>
            </a:p>
          </p:txBody>
        </p:sp>
        <p:sp>
          <p:nvSpPr>
            <p:cNvPr id="9" name="TextBox 9"/>
            <p:cNvSpPr txBox="1"/>
            <p:nvPr/>
          </p:nvSpPr>
          <p:spPr>
            <a:xfrm>
              <a:off x="0" y="2023756"/>
              <a:ext cx="7807390" cy="5184352"/>
            </a:xfrm>
            <a:prstGeom prst="rect">
              <a:avLst/>
            </a:prstGeom>
          </p:spPr>
          <p:txBody>
            <a:bodyPr lIns="0" tIns="0" rIns="0" bIns="0" rtlCol="0" anchor="t">
              <a:spAutoFit/>
            </a:bodyPr>
            <a:lstStyle/>
            <a:p>
              <a:pPr algn="l">
                <a:lnSpc>
                  <a:spcPts val="4480"/>
                </a:lnSpc>
              </a:pPr>
              <a:r>
                <a:rPr lang="en-US" sz="3200">
                  <a:solidFill>
                    <a:srgbClr val="000000"/>
                  </a:solidFill>
                  <a:latin typeface="Muli"/>
                  <a:ea typeface="Muli"/>
                  <a:cs typeface="Muli"/>
                  <a:sym typeface="Muli"/>
                </a:rPr>
                <a:t>The full biological process in which the body responds to a perceived threat (stressor), activates stress-response systems, and then returns to baseline through recovery mechanisms.</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660186" y="-5440605"/>
            <a:ext cx="7605334" cy="7833209"/>
          </a:xfrm>
          <a:custGeom>
            <a:avLst/>
            <a:gdLst/>
            <a:ahLst/>
            <a:cxnLst/>
            <a:rect l="l" t="t" r="r" b="b"/>
            <a:pathLst>
              <a:path w="7605334" h="7833209">
                <a:moveTo>
                  <a:pt x="0" y="0"/>
                </a:moveTo>
                <a:lnTo>
                  <a:pt x="7605334" y="0"/>
                </a:lnTo>
                <a:lnTo>
                  <a:pt x="7605334" y="7833210"/>
                </a:lnTo>
                <a:lnTo>
                  <a:pt x="0" y="783321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1102123" y="0"/>
            <a:ext cx="7185877" cy="10287000"/>
            <a:chOff x="0" y="0"/>
            <a:chExt cx="9581170" cy="13716000"/>
          </a:xfrm>
        </p:grpSpPr>
        <p:pic>
          <p:nvPicPr>
            <p:cNvPr id="4" name="Picture 4"/>
            <p:cNvPicPr>
              <a:picLocks noChangeAspect="1"/>
            </p:cNvPicPr>
            <p:nvPr/>
          </p:nvPicPr>
          <p:blipFill>
            <a:blip r:embed="rId4"/>
            <a:srcRect r="30146"/>
            <a:stretch>
              <a:fillRect/>
            </a:stretch>
          </p:blipFill>
          <p:spPr>
            <a:xfrm>
              <a:off x="0" y="0"/>
              <a:ext cx="9581170" cy="13716000"/>
            </a:xfrm>
            <a:prstGeom prst="rect">
              <a:avLst/>
            </a:prstGeom>
          </p:spPr>
        </p:pic>
      </p:grpSp>
      <p:sp>
        <p:nvSpPr>
          <p:cNvPr id="5" name="Freeform 5"/>
          <p:cNvSpPr/>
          <p:nvPr/>
        </p:nvSpPr>
        <p:spPr>
          <a:xfrm rot="157673">
            <a:off x="1028700" y="7077075"/>
            <a:ext cx="6419850" cy="6419850"/>
          </a:xfrm>
          <a:custGeom>
            <a:avLst/>
            <a:gdLst/>
            <a:ahLst/>
            <a:cxnLst/>
            <a:rect l="l" t="t" r="r" b="b"/>
            <a:pathLst>
              <a:path w="6419850" h="6419850">
                <a:moveTo>
                  <a:pt x="0" y="0"/>
                </a:moveTo>
                <a:lnTo>
                  <a:pt x="6419850" y="0"/>
                </a:lnTo>
                <a:lnTo>
                  <a:pt x="6419850" y="6419850"/>
                </a:lnTo>
                <a:lnTo>
                  <a:pt x="0" y="641985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6" name="Group 6"/>
          <p:cNvGrpSpPr/>
          <p:nvPr/>
        </p:nvGrpSpPr>
        <p:grpSpPr>
          <a:xfrm>
            <a:off x="340970" y="0"/>
            <a:ext cx="692493" cy="10287000"/>
            <a:chOff x="0" y="0"/>
            <a:chExt cx="923323" cy="13716000"/>
          </a:xfrm>
        </p:grpSpPr>
        <p:sp>
          <p:nvSpPr>
            <p:cNvPr id="7" name="AutoShape 7"/>
            <p:cNvSpPr/>
            <p:nvPr/>
          </p:nvSpPr>
          <p:spPr>
            <a:xfrm rot="-5400000">
              <a:off x="-5941027" y="6851650"/>
              <a:ext cx="13716000" cy="0"/>
            </a:xfrm>
            <a:prstGeom prst="line">
              <a:avLst/>
            </a:prstGeom>
            <a:ln w="12700" cap="rnd">
              <a:solidFill>
                <a:srgbClr val="000000">
                  <a:alpha val="26667"/>
                </a:srgbClr>
              </a:solidFill>
              <a:prstDash val="solid"/>
              <a:headEnd type="none" w="sm" len="sm"/>
              <a:tailEnd type="none" w="sm" len="sm"/>
            </a:ln>
          </p:spPr>
          <p:txBody>
            <a:bodyPr/>
            <a:lstStyle/>
            <a:p>
              <a:endParaRPr lang="en-US"/>
            </a:p>
          </p:txBody>
        </p:sp>
        <p:sp>
          <p:nvSpPr>
            <p:cNvPr id="8" name="Freeform 8"/>
            <p:cNvSpPr/>
            <p:nvPr/>
          </p:nvSpPr>
          <p:spPr>
            <a:xfrm>
              <a:off x="0" y="6724554"/>
              <a:ext cx="400588" cy="266892"/>
            </a:xfrm>
            <a:custGeom>
              <a:avLst/>
              <a:gdLst/>
              <a:ahLst/>
              <a:cxnLst/>
              <a:rect l="l" t="t" r="r" b="b"/>
              <a:pathLst>
                <a:path w="400588" h="266892">
                  <a:moveTo>
                    <a:pt x="0" y="0"/>
                  </a:moveTo>
                  <a:lnTo>
                    <a:pt x="400588" y="0"/>
                  </a:lnTo>
                  <a:lnTo>
                    <a:pt x="400588" y="266892"/>
                  </a:lnTo>
                  <a:lnTo>
                    <a:pt x="0" y="266892"/>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grpSp>
      <p:grpSp>
        <p:nvGrpSpPr>
          <p:cNvPr id="9" name="Group 9"/>
          <p:cNvGrpSpPr/>
          <p:nvPr/>
        </p:nvGrpSpPr>
        <p:grpSpPr>
          <a:xfrm>
            <a:off x="1981200" y="2198158"/>
            <a:ext cx="7496078" cy="5890683"/>
            <a:chOff x="0" y="0"/>
            <a:chExt cx="9994771" cy="7854244"/>
          </a:xfrm>
        </p:grpSpPr>
        <p:sp>
          <p:nvSpPr>
            <p:cNvPr id="10" name="TextBox 10"/>
            <p:cNvSpPr txBox="1"/>
            <p:nvPr/>
          </p:nvSpPr>
          <p:spPr>
            <a:xfrm>
              <a:off x="0" y="-66675"/>
              <a:ext cx="9994771" cy="1387475"/>
            </a:xfrm>
            <a:prstGeom prst="rect">
              <a:avLst/>
            </a:prstGeom>
          </p:spPr>
          <p:txBody>
            <a:bodyPr lIns="0" tIns="0" rIns="0" bIns="0" rtlCol="0" anchor="t">
              <a:spAutoFit/>
            </a:bodyPr>
            <a:lstStyle/>
            <a:p>
              <a:pPr algn="l">
                <a:lnSpc>
                  <a:spcPts val="7800"/>
                </a:lnSpc>
              </a:pPr>
              <a:r>
                <a:rPr lang="en-US" sz="6500" b="1">
                  <a:solidFill>
                    <a:srgbClr val="000000"/>
                  </a:solidFill>
                  <a:latin typeface="Telegraf Bold"/>
                  <a:ea typeface="Telegraf Bold"/>
                  <a:cs typeface="Telegraf Bold"/>
                  <a:sym typeface="Telegraf Bold"/>
                </a:rPr>
                <a:t>What is Burnout?</a:t>
              </a:r>
            </a:p>
          </p:txBody>
        </p:sp>
        <p:sp>
          <p:nvSpPr>
            <p:cNvPr id="11" name="TextBox 11"/>
            <p:cNvSpPr txBox="1"/>
            <p:nvPr/>
          </p:nvSpPr>
          <p:spPr>
            <a:xfrm>
              <a:off x="0" y="1929624"/>
              <a:ext cx="9994771" cy="1437852"/>
            </a:xfrm>
            <a:prstGeom prst="rect">
              <a:avLst/>
            </a:prstGeom>
          </p:spPr>
          <p:txBody>
            <a:bodyPr lIns="0" tIns="0" rIns="0" bIns="0" rtlCol="0" anchor="t">
              <a:spAutoFit/>
            </a:bodyPr>
            <a:lstStyle/>
            <a:p>
              <a:pPr algn="l">
                <a:lnSpc>
                  <a:spcPts val="4480"/>
                </a:lnSpc>
              </a:pPr>
              <a:r>
                <a:rPr lang="en-US" sz="3200">
                  <a:solidFill>
                    <a:srgbClr val="000000"/>
                  </a:solidFill>
                  <a:latin typeface="Muli"/>
                  <a:ea typeface="Muli"/>
                  <a:cs typeface="Muli"/>
                  <a:sym typeface="Muli"/>
                </a:rPr>
                <a:t>Burnout is the result of chronic stress when the stress cycle is not completed.</a:t>
              </a:r>
            </a:p>
          </p:txBody>
        </p:sp>
        <p:sp>
          <p:nvSpPr>
            <p:cNvPr id="12" name="TextBox 12"/>
            <p:cNvSpPr txBox="1"/>
            <p:nvPr/>
          </p:nvSpPr>
          <p:spPr>
            <a:xfrm>
              <a:off x="0" y="3976299"/>
              <a:ext cx="9994771" cy="3877945"/>
            </a:xfrm>
            <a:prstGeom prst="rect">
              <a:avLst/>
            </a:prstGeom>
          </p:spPr>
          <p:txBody>
            <a:bodyPr lIns="0" tIns="0" rIns="0" bIns="0" rtlCol="0" anchor="t">
              <a:spAutoFit/>
            </a:bodyPr>
            <a:lstStyle/>
            <a:p>
              <a:pPr marL="518160" lvl="1" indent="-259080" algn="l">
                <a:lnSpc>
                  <a:spcPts val="3359"/>
                </a:lnSpc>
                <a:buAutoNum type="arabicPeriod"/>
              </a:pPr>
              <a:r>
                <a:rPr lang="en-US" sz="2400" b="1">
                  <a:solidFill>
                    <a:srgbClr val="000000"/>
                  </a:solidFill>
                  <a:latin typeface="Muli Bold"/>
                  <a:ea typeface="Muli Bold"/>
                  <a:cs typeface="Muli Bold"/>
                  <a:sym typeface="Muli Bold"/>
                </a:rPr>
                <a:t>Emotional exhaustion</a:t>
              </a:r>
              <a:r>
                <a:rPr lang="en-US" sz="2400">
                  <a:solidFill>
                    <a:srgbClr val="000000"/>
                  </a:solidFill>
                  <a:latin typeface="Muli"/>
                  <a:ea typeface="Muli"/>
                  <a:cs typeface="Muli"/>
                  <a:sym typeface="Muli"/>
                </a:rPr>
                <a:t>: feeling depleted, overwhelmed, and unable to give more</a:t>
              </a:r>
            </a:p>
            <a:p>
              <a:pPr marL="518160" lvl="1" indent="-259080" algn="l">
                <a:lnSpc>
                  <a:spcPts val="3359"/>
                </a:lnSpc>
                <a:buAutoNum type="arabicPeriod"/>
              </a:pPr>
              <a:r>
                <a:rPr lang="en-US" sz="2400" b="1">
                  <a:solidFill>
                    <a:srgbClr val="000000"/>
                  </a:solidFill>
                  <a:latin typeface="Muli Bold"/>
                  <a:ea typeface="Muli Bold"/>
                  <a:cs typeface="Muli Bold"/>
                  <a:sym typeface="Muli Bold"/>
                </a:rPr>
                <a:t>Depersonalization</a:t>
              </a:r>
              <a:r>
                <a:rPr lang="en-US" sz="2400">
                  <a:solidFill>
                    <a:srgbClr val="000000"/>
                  </a:solidFill>
                  <a:latin typeface="Muli"/>
                  <a:ea typeface="Muli"/>
                  <a:cs typeface="Muli"/>
                  <a:sym typeface="Muli"/>
                </a:rPr>
                <a:t>: feeling disconnected, cynical, numb, or detached from others and your work</a:t>
              </a:r>
            </a:p>
            <a:p>
              <a:pPr marL="518160" lvl="1" indent="-259080" algn="l">
                <a:lnSpc>
                  <a:spcPts val="3359"/>
                </a:lnSpc>
                <a:buAutoNum type="arabicPeriod"/>
              </a:pPr>
              <a:r>
                <a:rPr lang="en-US" sz="2400" b="1">
                  <a:solidFill>
                    <a:srgbClr val="000000"/>
                  </a:solidFill>
                  <a:latin typeface="Muli Bold"/>
                  <a:ea typeface="Muli Bold"/>
                  <a:cs typeface="Muli Bold"/>
                  <a:sym typeface="Muli Bold"/>
                </a:rPr>
                <a:t>Reduced sense of accomplishment</a:t>
              </a:r>
              <a:r>
                <a:rPr lang="en-US" sz="2400">
                  <a:solidFill>
                    <a:srgbClr val="000000"/>
                  </a:solidFill>
                  <a:latin typeface="Muli"/>
                  <a:ea typeface="Muli"/>
                  <a:cs typeface="Muli"/>
                  <a:sym typeface="Muli"/>
                </a:rPr>
                <a:t>: feeling ineffective, inadequate, or like nothing you do matters</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046406" y="-4623031"/>
            <a:ext cx="15312571" cy="11303462"/>
          </a:xfrm>
          <a:custGeom>
            <a:avLst/>
            <a:gdLst/>
            <a:ahLst/>
            <a:cxnLst/>
            <a:rect l="l" t="t" r="r" b="b"/>
            <a:pathLst>
              <a:path w="15312571" h="11303462">
                <a:moveTo>
                  <a:pt x="0" y="0"/>
                </a:moveTo>
                <a:lnTo>
                  <a:pt x="15312571" y="0"/>
                </a:lnTo>
                <a:lnTo>
                  <a:pt x="15312571" y="11303462"/>
                </a:lnTo>
                <a:lnTo>
                  <a:pt x="0" y="1130346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10495183" y="4012565"/>
            <a:ext cx="6764117" cy="2214245"/>
          </a:xfrm>
          <a:prstGeom prst="rect">
            <a:avLst/>
          </a:prstGeom>
        </p:spPr>
        <p:txBody>
          <a:bodyPr lIns="0" tIns="0" rIns="0" bIns="0" rtlCol="0" anchor="t">
            <a:spAutoFit/>
          </a:bodyPr>
          <a:lstStyle/>
          <a:p>
            <a:pPr algn="l">
              <a:lnSpc>
                <a:spcPts val="4480"/>
              </a:lnSpc>
            </a:pPr>
            <a:r>
              <a:rPr lang="en-US" sz="3200">
                <a:solidFill>
                  <a:srgbClr val="000000"/>
                </a:solidFill>
                <a:latin typeface="Muli"/>
                <a:ea typeface="Muli"/>
                <a:cs typeface="Muli"/>
                <a:sym typeface="Muli"/>
              </a:rPr>
              <a:t>Burnout caused not just by workload, but by sustained moral urgency + structural barriers to change.</a:t>
            </a:r>
          </a:p>
        </p:txBody>
      </p:sp>
      <p:sp>
        <p:nvSpPr>
          <p:cNvPr id="4" name="TextBox 4"/>
          <p:cNvSpPr txBox="1"/>
          <p:nvPr/>
        </p:nvSpPr>
        <p:spPr>
          <a:xfrm>
            <a:off x="2408243" y="4086225"/>
            <a:ext cx="6089639" cy="2047875"/>
          </a:xfrm>
          <a:prstGeom prst="rect">
            <a:avLst/>
          </a:prstGeom>
        </p:spPr>
        <p:txBody>
          <a:bodyPr lIns="0" tIns="0" rIns="0" bIns="0" rtlCol="0" anchor="t">
            <a:spAutoFit/>
          </a:bodyPr>
          <a:lstStyle/>
          <a:p>
            <a:pPr algn="l">
              <a:lnSpc>
                <a:spcPts val="7800"/>
              </a:lnSpc>
            </a:pPr>
            <a:r>
              <a:rPr lang="en-US" sz="6500" b="1">
                <a:solidFill>
                  <a:srgbClr val="000000"/>
                </a:solidFill>
                <a:latin typeface="Telegraf Bold"/>
                <a:ea typeface="Telegraf Bold"/>
                <a:cs typeface="Telegraf Bold"/>
                <a:sym typeface="Telegraf Bold"/>
              </a:rPr>
              <a:t>Movement burnout</a:t>
            </a:r>
          </a:p>
        </p:txBody>
      </p:sp>
      <p:sp>
        <p:nvSpPr>
          <p:cNvPr id="5" name="Freeform 5"/>
          <p:cNvSpPr/>
          <p:nvPr/>
        </p:nvSpPr>
        <p:spPr>
          <a:xfrm>
            <a:off x="0" y="6565783"/>
            <a:ext cx="18288000" cy="8229600"/>
          </a:xfrm>
          <a:custGeom>
            <a:avLst/>
            <a:gdLst/>
            <a:ahLst/>
            <a:cxnLst/>
            <a:rect l="l" t="t" r="r" b="b"/>
            <a:pathLst>
              <a:path w="18288000" h="8229600">
                <a:moveTo>
                  <a:pt x="0" y="0"/>
                </a:moveTo>
                <a:lnTo>
                  <a:pt x="18288000" y="0"/>
                </a:lnTo>
                <a:lnTo>
                  <a:pt x="18288000" y="8229600"/>
                </a:lnTo>
                <a:lnTo>
                  <a:pt x="0" y="8229600"/>
                </a:lnTo>
                <a:lnTo>
                  <a:pt x="0" y="0"/>
                </a:lnTo>
                <a:close/>
              </a:path>
            </a:pathLst>
          </a:custGeom>
          <a:blipFill>
            <a:blip r:embed="rId4"/>
            <a:stretch>
              <a:fillRect t="-43001" b="-5281"/>
            </a:stretch>
          </a:blipFill>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grpSp>
        <p:nvGrpSpPr>
          <p:cNvPr id="2" name="Group 2"/>
          <p:cNvGrpSpPr/>
          <p:nvPr/>
        </p:nvGrpSpPr>
        <p:grpSpPr>
          <a:xfrm>
            <a:off x="340970" y="0"/>
            <a:ext cx="692493" cy="10287000"/>
            <a:chOff x="0" y="0"/>
            <a:chExt cx="923323" cy="13716000"/>
          </a:xfrm>
        </p:grpSpPr>
        <p:sp>
          <p:nvSpPr>
            <p:cNvPr id="3" name="AutoShape 3"/>
            <p:cNvSpPr/>
            <p:nvPr/>
          </p:nvSpPr>
          <p:spPr>
            <a:xfrm rot="-5400000">
              <a:off x="-5941027" y="6851650"/>
              <a:ext cx="13716000" cy="0"/>
            </a:xfrm>
            <a:prstGeom prst="line">
              <a:avLst/>
            </a:prstGeom>
            <a:ln w="12700" cap="rnd">
              <a:solidFill>
                <a:srgbClr val="000000">
                  <a:alpha val="26667"/>
                </a:srgbClr>
              </a:solidFill>
              <a:prstDash val="solid"/>
              <a:headEnd type="none" w="sm" len="sm"/>
              <a:tailEnd type="none" w="sm" len="sm"/>
            </a:ln>
          </p:spPr>
          <p:txBody>
            <a:bodyPr/>
            <a:lstStyle/>
            <a:p>
              <a:endParaRPr lang="en-US"/>
            </a:p>
          </p:txBody>
        </p:sp>
        <p:sp>
          <p:nvSpPr>
            <p:cNvPr id="4" name="Freeform 4"/>
            <p:cNvSpPr/>
            <p:nvPr/>
          </p:nvSpPr>
          <p:spPr>
            <a:xfrm>
              <a:off x="0" y="6724554"/>
              <a:ext cx="400588" cy="266892"/>
            </a:xfrm>
            <a:custGeom>
              <a:avLst/>
              <a:gdLst/>
              <a:ahLst/>
              <a:cxnLst/>
              <a:rect l="l" t="t" r="r" b="b"/>
              <a:pathLst>
                <a:path w="400588" h="266892">
                  <a:moveTo>
                    <a:pt x="0" y="0"/>
                  </a:moveTo>
                  <a:lnTo>
                    <a:pt x="400588" y="0"/>
                  </a:lnTo>
                  <a:lnTo>
                    <a:pt x="400588" y="266892"/>
                  </a:lnTo>
                  <a:lnTo>
                    <a:pt x="0" y="26689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5" name="Freeform 5"/>
          <p:cNvSpPr/>
          <p:nvPr/>
        </p:nvSpPr>
        <p:spPr>
          <a:xfrm>
            <a:off x="1033462" y="0"/>
            <a:ext cx="17254538" cy="10287000"/>
          </a:xfrm>
          <a:custGeom>
            <a:avLst/>
            <a:gdLst/>
            <a:ahLst/>
            <a:cxnLst/>
            <a:rect l="l" t="t" r="r" b="b"/>
            <a:pathLst>
              <a:path w="17254538" h="10287000">
                <a:moveTo>
                  <a:pt x="0" y="0"/>
                </a:moveTo>
                <a:lnTo>
                  <a:pt x="17254538" y="0"/>
                </a:lnTo>
                <a:lnTo>
                  <a:pt x="17254538" y="10287000"/>
                </a:lnTo>
                <a:lnTo>
                  <a:pt x="0" y="10287000"/>
                </a:lnTo>
                <a:lnTo>
                  <a:pt x="0" y="0"/>
                </a:lnTo>
                <a:close/>
              </a:path>
            </a:pathLst>
          </a:custGeom>
          <a:blipFill>
            <a:blip r:embed="rId4"/>
            <a:stretch>
              <a:fillRect t="-43865" b="-23865"/>
            </a:stretch>
          </a:blipFill>
        </p:spPr>
        <p:txBody>
          <a:bodyPr/>
          <a:lstStyle/>
          <a:p>
            <a:endParaRPr lang="en-US"/>
          </a:p>
        </p:txBody>
      </p:sp>
      <p:sp>
        <p:nvSpPr>
          <p:cNvPr id="6" name="TextBox 6"/>
          <p:cNvSpPr txBox="1"/>
          <p:nvPr/>
        </p:nvSpPr>
        <p:spPr>
          <a:xfrm>
            <a:off x="4098131" y="3590925"/>
            <a:ext cx="11125200" cy="3038475"/>
          </a:xfrm>
          <a:prstGeom prst="rect">
            <a:avLst/>
          </a:prstGeom>
        </p:spPr>
        <p:txBody>
          <a:bodyPr lIns="0" tIns="0" rIns="0" bIns="0" rtlCol="0" anchor="t">
            <a:spAutoFit/>
          </a:bodyPr>
          <a:lstStyle/>
          <a:p>
            <a:pPr algn="l">
              <a:lnSpc>
                <a:spcPts val="7800"/>
              </a:lnSpc>
            </a:pPr>
            <a:r>
              <a:rPr lang="en-US" sz="6500" b="1">
                <a:solidFill>
                  <a:srgbClr val="FFFFFF"/>
                </a:solidFill>
                <a:latin typeface="Telegraf Bold"/>
                <a:ea typeface="Telegraf Bold"/>
                <a:cs typeface="Telegraf Bold"/>
                <a:sym typeface="Telegraf Bold"/>
              </a:rPr>
              <a:t>What are ways you might complete the stress cycle?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391654" y="6456946"/>
            <a:ext cx="8558951" cy="9284858"/>
          </a:xfrm>
          <a:custGeom>
            <a:avLst/>
            <a:gdLst/>
            <a:ahLst/>
            <a:cxnLst/>
            <a:rect l="l" t="t" r="r" b="b"/>
            <a:pathLst>
              <a:path w="8558951" h="9284858">
                <a:moveTo>
                  <a:pt x="0" y="0"/>
                </a:moveTo>
                <a:lnTo>
                  <a:pt x="8558950" y="0"/>
                </a:lnTo>
                <a:lnTo>
                  <a:pt x="8558950" y="9284858"/>
                </a:lnTo>
                <a:lnTo>
                  <a:pt x="0" y="9284858"/>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1434153" y="1028700"/>
            <a:ext cx="5825147" cy="5334000"/>
            <a:chOff x="0" y="0"/>
            <a:chExt cx="7766863" cy="7112000"/>
          </a:xfrm>
        </p:grpSpPr>
        <p:pic>
          <p:nvPicPr>
            <p:cNvPr id="4" name="Picture 4"/>
            <p:cNvPicPr>
              <a:picLocks noChangeAspect="1"/>
            </p:cNvPicPr>
            <p:nvPr/>
          </p:nvPicPr>
          <p:blipFill>
            <a:blip r:embed="rId4"/>
            <a:srcRect t="26917" b="11981"/>
            <a:stretch>
              <a:fillRect/>
            </a:stretch>
          </p:blipFill>
          <p:spPr>
            <a:xfrm>
              <a:off x="0" y="0"/>
              <a:ext cx="7766863" cy="7112000"/>
            </a:xfrm>
            <a:prstGeom prst="rect">
              <a:avLst/>
            </a:prstGeom>
          </p:spPr>
        </p:pic>
      </p:grpSp>
      <p:grpSp>
        <p:nvGrpSpPr>
          <p:cNvPr id="5" name="Group 5"/>
          <p:cNvGrpSpPr/>
          <p:nvPr/>
        </p:nvGrpSpPr>
        <p:grpSpPr>
          <a:xfrm>
            <a:off x="340970" y="0"/>
            <a:ext cx="692493" cy="10287000"/>
            <a:chOff x="0" y="0"/>
            <a:chExt cx="923323" cy="13716000"/>
          </a:xfrm>
        </p:grpSpPr>
        <p:sp>
          <p:nvSpPr>
            <p:cNvPr id="6" name="AutoShape 6"/>
            <p:cNvSpPr/>
            <p:nvPr/>
          </p:nvSpPr>
          <p:spPr>
            <a:xfrm rot="-5400000">
              <a:off x="-5941027" y="6851650"/>
              <a:ext cx="13716000" cy="0"/>
            </a:xfrm>
            <a:prstGeom prst="line">
              <a:avLst/>
            </a:prstGeom>
            <a:ln w="12700" cap="rnd">
              <a:solidFill>
                <a:srgbClr val="000000">
                  <a:alpha val="26667"/>
                </a:srgbClr>
              </a:solidFill>
              <a:prstDash val="solid"/>
              <a:headEnd type="none" w="sm" len="sm"/>
              <a:tailEnd type="none" w="sm" len="sm"/>
            </a:ln>
          </p:spPr>
          <p:txBody>
            <a:bodyPr/>
            <a:lstStyle/>
            <a:p>
              <a:endParaRPr lang="en-US"/>
            </a:p>
          </p:txBody>
        </p:sp>
        <p:sp>
          <p:nvSpPr>
            <p:cNvPr id="7" name="Freeform 7"/>
            <p:cNvSpPr/>
            <p:nvPr/>
          </p:nvSpPr>
          <p:spPr>
            <a:xfrm>
              <a:off x="0" y="6724554"/>
              <a:ext cx="400588" cy="266892"/>
            </a:xfrm>
            <a:custGeom>
              <a:avLst/>
              <a:gdLst/>
              <a:ahLst/>
              <a:cxnLst/>
              <a:rect l="l" t="t" r="r" b="b"/>
              <a:pathLst>
                <a:path w="400588" h="266892">
                  <a:moveTo>
                    <a:pt x="0" y="0"/>
                  </a:moveTo>
                  <a:lnTo>
                    <a:pt x="400588" y="0"/>
                  </a:lnTo>
                  <a:lnTo>
                    <a:pt x="400588" y="266892"/>
                  </a:lnTo>
                  <a:lnTo>
                    <a:pt x="0" y="266892"/>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8" name="AutoShape 8"/>
          <p:cNvSpPr/>
          <p:nvPr/>
        </p:nvSpPr>
        <p:spPr>
          <a:xfrm rot="-5400000">
            <a:off x="5181600" y="5138738"/>
            <a:ext cx="10287000" cy="0"/>
          </a:xfrm>
          <a:prstGeom prst="line">
            <a:avLst/>
          </a:prstGeom>
          <a:ln w="9525" cap="flat">
            <a:solidFill>
              <a:srgbClr val="000000">
                <a:alpha val="26667"/>
              </a:srgbClr>
            </a:solidFill>
            <a:prstDash val="solid"/>
            <a:headEnd type="none" w="sm" len="sm"/>
            <a:tailEnd type="none" w="sm" len="sm"/>
          </a:ln>
        </p:spPr>
        <p:txBody>
          <a:bodyPr/>
          <a:lstStyle/>
          <a:p>
            <a:endParaRPr lang="en-US"/>
          </a:p>
        </p:txBody>
      </p:sp>
      <p:grpSp>
        <p:nvGrpSpPr>
          <p:cNvPr id="9" name="Group 9"/>
          <p:cNvGrpSpPr/>
          <p:nvPr/>
        </p:nvGrpSpPr>
        <p:grpSpPr>
          <a:xfrm>
            <a:off x="2056119" y="1028700"/>
            <a:ext cx="6287781" cy="4989677"/>
            <a:chOff x="0" y="0"/>
            <a:chExt cx="8383709" cy="6652902"/>
          </a:xfrm>
        </p:grpSpPr>
        <p:sp>
          <p:nvSpPr>
            <p:cNvPr id="10" name="TextBox 10"/>
            <p:cNvSpPr txBox="1"/>
            <p:nvPr/>
          </p:nvSpPr>
          <p:spPr>
            <a:xfrm>
              <a:off x="0" y="-66675"/>
              <a:ext cx="8383709" cy="2708275"/>
            </a:xfrm>
            <a:prstGeom prst="rect">
              <a:avLst/>
            </a:prstGeom>
          </p:spPr>
          <p:txBody>
            <a:bodyPr lIns="0" tIns="0" rIns="0" bIns="0" rtlCol="0" anchor="t">
              <a:spAutoFit/>
            </a:bodyPr>
            <a:lstStyle/>
            <a:p>
              <a:pPr algn="l">
                <a:lnSpc>
                  <a:spcPts val="7800"/>
                </a:lnSpc>
              </a:pPr>
              <a:r>
                <a:rPr lang="en-US" sz="6500" b="1">
                  <a:solidFill>
                    <a:srgbClr val="000000"/>
                  </a:solidFill>
                  <a:latin typeface="Telegraf Bold"/>
                  <a:ea typeface="Telegraf Bold"/>
                  <a:cs typeface="Telegraf Bold"/>
                  <a:sym typeface="Telegraf Bold"/>
                </a:rPr>
                <a:t>Completing the cycle</a:t>
              </a:r>
            </a:p>
          </p:txBody>
        </p:sp>
        <p:sp>
          <p:nvSpPr>
            <p:cNvPr id="11" name="TextBox 11"/>
            <p:cNvSpPr txBox="1"/>
            <p:nvPr/>
          </p:nvSpPr>
          <p:spPr>
            <a:xfrm>
              <a:off x="0" y="2967151"/>
              <a:ext cx="8383709" cy="3685752"/>
            </a:xfrm>
            <a:prstGeom prst="rect">
              <a:avLst/>
            </a:prstGeom>
          </p:spPr>
          <p:txBody>
            <a:bodyPr lIns="0" tIns="0" rIns="0" bIns="0" rtlCol="0" anchor="t">
              <a:spAutoFit/>
            </a:bodyPr>
            <a:lstStyle/>
            <a:p>
              <a:pPr algn="l">
                <a:lnSpc>
                  <a:spcPts val="4480"/>
                </a:lnSpc>
              </a:pPr>
              <a:r>
                <a:rPr lang="en-US" sz="3200">
                  <a:solidFill>
                    <a:srgbClr val="000000"/>
                  </a:solidFill>
                  <a:latin typeface="Muli"/>
                  <a:ea typeface="Muli"/>
                  <a:cs typeface="Muli"/>
                  <a:sym typeface="Muli"/>
                </a:rPr>
                <a:t>If your body doesn’t complete the cycle, you remain in a hyper-aware state which can exacerbate presence of additional stressors.</a:t>
              </a:r>
            </a:p>
          </p:txBody>
        </p:sp>
      </p:grpSp>
      <p:sp>
        <p:nvSpPr>
          <p:cNvPr id="12" name="TextBox 12"/>
          <p:cNvSpPr txBox="1"/>
          <p:nvPr/>
        </p:nvSpPr>
        <p:spPr>
          <a:xfrm>
            <a:off x="11434153" y="6781800"/>
            <a:ext cx="5304952" cy="3106420"/>
          </a:xfrm>
          <a:prstGeom prst="rect">
            <a:avLst/>
          </a:prstGeom>
        </p:spPr>
        <p:txBody>
          <a:bodyPr lIns="0" tIns="0" rIns="0" bIns="0" rtlCol="0" anchor="t">
            <a:spAutoFit/>
          </a:bodyPr>
          <a:lstStyle/>
          <a:p>
            <a:pPr algn="l">
              <a:lnSpc>
                <a:spcPts val="3079"/>
              </a:lnSpc>
            </a:pPr>
            <a:r>
              <a:rPr lang="en-US" sz="2199" b="1">
                <a:solidFill>
                  <a:srgbClr val="000000"/>
                </a:solidFill>
                <a:latin typeface="Muli Bold"/>
                <a:ea typeface="Muli Bold"/>
                <a:cs typeface="Muli Bold"/>
                <a:sym typeface="Muli Bold"/>
              </a:rPr>
              <a:t>Positive coping mechanisms</a:t>
            </a:r>
          </a:p>
          <a:p>
            <a:pPr marL="474979" lvl="1" indent="-237490" algn="l">
              <a:lnSpc>
                <a:spcPts val="3079"/>
              </a:lnSpc>
              <a:buFont typeface="Arial"/>
              <a:buChar char="•"/>
            </a:pPr>
            <a:r>
              <a:rPr lang="en-US" sz="2199">
                <a:solidFill>
                  <a:srgbClr val="000000"/>
                </a:solidFill>
                <a:latin typeface="Muli"/>
                <a:ea typeface="Muli"/>
                <a:cs typeface="Muli"/>
                <a:sym typeface="Muli"/>
              </a:rPr>
              <a:t>Practice self-compassion</a:t>
            </a:r>
          </a:p>
          <a:p>
            <a:pPr marL="474979" lvl="1" indent="-237490" algn="l">
              <a:lnSpc>
                <a:spcPts val="3079"/>
              </a:lnSpc>
              <a:buFont typeface="Arial"/>
              <a:buChar char="•"/>
            </a:pPr>
            <a:r>
              <a:rPr lang="en-US" sz="2199">
                <a:solidFill>
                  <a:srgbClr val="000000"/>
                </a:solidFill>
                <a:latin typeface="Muli"/>
                <a:ea typeface="Muli"/>
                <a:cs typeface="Muli"/>
                <a:sym typeface="Muli"/>
              </a:rPr>
              <a:t>Exercise</a:t>
            </a:r>
          </a:p>
          <a:p>
            <a:pPr marL="474979" lvl="1" indent="-237490" algn="l">
              <a:lnSpc>
                <a:spcPts val="3079"/>
              </a:lnSpc>
              <a:buFont typeface="Arial"/>
              <a:buChar char="•"/>
            </a:pPr>
            <a:r>
              <a:rPr lang="en-US" sz="2199">
                <a:solidFill>
                  <a:srgbClr val="000000"/>
                </a:solidFill>
                <a:latin typeface="Muli"/>
                <a:ea typeface="Muli"/>
                <a:cs typeface="Muli"/>
                <a:sym typeface="Muli"/>
              </a:rPr>
              <a:t>Body scan</a:t>
            </a:r>
          </a:p>
          <a:p>
            <a:pPr marL="474979" lvl="1" indent="-237490" algn="l">
              <a:lnSpc>
                <a:spcPts val="3079"/>
              </a:lnSpc>
              <a:buFont typeface="Arial"/>
              <a:buChar char="•"/>
            </a:pPr>
            <a:r>
              <a:rPr lang="en-US" sz="2199">
                <a:solidFill>
                  <a:srgbClr val="000000"/>
                </a:solidFill>
                <a:latin typeface="Muli"/>
                <a:ea typeface="Muli"/>
                <a:cs typeface="Muli"/>
                <a:sym typeface="Muli"/>
              </a:rPr>
              <a:t>Call a friend or family member</a:t>
            </a:r>
          </a:p>
          <a:p>
            <a:pPr marL="474979" lvl="1" indent="-237490" algn="l">
              <a:lnSpc>
                <a:spcPts val="3079"/>
              </a:lnSpc>
              <a:buFont typeface="Arial"/>
              <a:buChar char="•"/>
            </a:pPr>
            <a:r>
              <a:rPr lang="en-US" sz="2199">
                <a:solidFill>
                  <a:srgbClr val="000000"/>
                </a:solidFill>
                <a:latin typeface="Muli"/>
                <a:ea typeface="Muli"/>
                <a:cs typeface="Muli"/>
                <a:sym typeface="Muli"/>
              </a:rPr>
              <a:t>Take a nap</a:t>
            </a:r>
          </a:p>
          <a:p>
            <a:pPr marL="474979" lvl="1" indent="-237490" algn="l">
              <a:lnSpc>
                <a:spcPts val="3079"/>
              </a:lnSpc>
              <a:buFont typeface="Arial"/>
              <a:buChar char="•"/>
            </a:pPr>
            <a:r>
              <a:rPr lang="en-US" sz="2199">
                <a:solidFill>
                  <a:srgbClr val="000000"/>
                </a:solidFill>
                <a:latin typeface="Muli"/>
                <a:ea typeface="Muli"/>
                <a:cs typeface="Muli"/>
                <a:sym typeface="Muli"/>
              </a:rPr>
              <a:t>Do a creative activity</a:t>
            </a:r>
          </a:p>
          <a:p>
            <a:pPr marL="474979" lvl="1" indent="-237490" algn="l">
              <a:lnSpc>
                <a:spcPts val="3079"/>
              </a:lnSpc>
              <a:buFont typeface="Arial"/>
              <a:buChar char="•"/>
            </a:pPr>
            <a:r>
              <a:rPr lang="en-US" sz="2199" b="1" i="1">
                <a:solidFill>
                  <a:srgbClr val="000000"/>
                </a:solidFill>
                <a:latin typeface="Muli Bold Italics"/>
                <a:ea typeface="Muli Bold Italics"/>
                <a:cs typeface="Muli Bold Italics"/>
                <a:sym typeface="Muli Bold Italics"/>
              </a:rPr>
              <a:t>Others?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grpSp>
        <p:nvGrpSpPr>
          <p:cNvPr id="2" name="Group 2"/>
          <p:cNvGrpSpPr/>
          <p:nvPr/>
        </p:nvGrpSpPr>
        <p:grpSpPr>
          <a:xfrm>
            <a:off x="340970" y="0"/>
            <a:ext cx="692493" cy="10287000"/>
            <a:chOff x="0" y="0"/>
            <a:chExt cx="923323" cy="13716000"/>
          </a:xfrm>
        </p:grpSpPr>
        <p:sp>
          <p:nvSpPr>
            <p:cNvPr id="3" name="AutoShape 3"/>
            <p:cNvSpPr/>
            <p:nvPr/>
          </p:nvSpPr>
          <p:spPr>
            <a:xfrm rot="-5400000">
              <a:off x="-5941027" y="6851650"/>
              <a:ext cx="13716000" cy="0"/>
            </a:xfrm>
            <a:prstGeom prst="line">
              <a:avLst/>
            </a:prstGeom>
            <a:ln w="12700" cap="rnd">
              <a:solidFill>
                <a:srgbClr val="000000">
                  <a:alpha val="26667"/>
                </a:srgbClr>
              </a:solidFill>
              <a:prstDash val="solid"/>
              <a:headEnd type="none" w="sm" len="sm"/>
              <a:tailEnd type="none" w="sm" len="sm"/>
            </a:ln>
          </p:spPr>
          <p:txBody>
            <a:bodyPr/>
            <a:lstStyle/>
            <a:p>
              <a:endParaRPr lang="en-US"/>
            </a:p>
          </p:txBody>
        </p:sp>
        <p:sp>
          <p:nvSpPr>
            <p:cNvPr id="4" name="Freeform 4"/>
            <p:cNvSpPr/>
            <p:nvPr/>
          </p:nvSpPr>
          <p:spPr>
            <a:xfrm>
              <a:off x="0" y="6724554"/>
              <a:ext cx="400588" cy="266892"/>
            </a:xfrm>
            <a:custGeom>
              <a:avLst/>
              <a:gdLst/>
              <a:ahLst/>
              <a:cxnLst/>
              <a:rect l="l" t="t" r="r" b="b"/>
              <a:pathLst>
                <a:path w="400588" h="266892">
                  <a:moveTo>
                    <a:pt x="0" y="0"/>
                  </a:moveTo>
                  <a:lnTo>
                    <a:pt x="400588" y="0"/>
                  </a:lnTo>
                  <a:lnTo>
                    <a:pt x="400588" y="266892"/>
                  </a:lnTo>
                  <a:lnTo>
                    <a:pt x="0" y="26689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5" name="Freeform 5"/>
          <p:cNvSpPr/>
          <p:nvPr/>
        </p:nvSpPr>
        <p:spPr>
          <a:xfrm>
            <a:off x="1033462" y="0"/>
            <a:ext cx="17254538" cy="10287000"/>
          </a:xfrm>
          <a:custGeom>
            <a:avLst/>
            <a:gdLst/>
            <a:ahLst/>
            <a:cxnLst/>
            <a:rect l="l" t="t" r="r" b="b"/>
            <a:pathLst>
              <a:path w="17254538" h="10287000">
                <a:moveTo>
                  <a:pt x="0" y="0"/>
                </a:moveTo>
                <a:lnTo>
                  <a:pt x="17254538" y="0"/>
                </a:lnTo>
                <a:lnTo>
                  <a:pt x="17254538" y="10287000"/>
                </a:lnTo>
                <a:lnTo>
                  <a:pt x="0" y="10287000"/>
                </a:lnTo>
                <a:lnTo>
                  <a:pt x="0" y="0"/>
                </a:lnTo>
                <a:close/>
              </a:path>
            </a:pathLst>
          </a:custGeom>
          <a:blipFill>
            <a:blip r:embed="rId4"/>
            <a:stretch>
              <a:fillRect t="-43865" b="-23865"/>
            </a:stretch>
          </a:blipFill>
        </p:spPr>
        <p:txBody>
          <a:bodyPr/>
          <a:lstStyle/>
          <a:p>
            <a:endParaRPr lang="en-US"/>
          </a:p>
        </p:txBody>
      </p:sp>
      <p:sp>
        <p:nvSpPr>
          <p:cNvPr id="6" name="TextBox 6"/>
          <p:cNvSpPr txBox="1"/>
          <p:nvPr/>
        </p:nvSpPr>
        <p:spPr>
          <a:xfrm>
            <a:off x="2434635" y="2643188"/>
            <a:ext cx="14452193" cy="4943475"/>
          </a:xfrm>
          <a:prstGeom prst="rect">
            <a:avLst/>
          </a:prstGeom>
        </p:spPr>
        <p:txBody>
          <a:bodyPr lIns="0" tIns="0" rIns="0" bIns="0" rtlCol="0" anchor="t">
            <a:spAutoFit/>
          </a:bodyPr>
          <a:lstStyle/>
          <a:p>
            <a:pPr algn="l">
              <a:lnSpc>
                <a:spcPts val="5759"/>
              </a:lnSpc>
            </a:pPr>
            <a:r>
              <a:rPr lang="en-US" sz="4800" b="1">
                <a:solidFill>
                  <a:srgbClr val="FFFFFF"/>
                </a:solidFill>
                <a:latin typeface="Telegraf Bold"/>
                <a:ea typeface="Telegraf Bold"/>
                <a:cs typeface="Telegraf Bold"/>
                <a:sym typeface="Telegraf Bold"/>
              </a:rPr>
              <a:t>“To be “well” is not to live in a state of perpetual safety and calm, but to move fluidly from a state of adversity, risk, adventure, or excitement, back to safety and calm, and out again. Stress is not bad for you; being stuck is bad for you.”</a:t>
            </a:r>
          </a:p>
          <a:p>
            <a:pPr algn="l">
              <a:lnSpc>
                <a:spcPts val="4320"/>
              </a:lnSpc>
            </a:pPr>
            <a:r>
              <a:rPr lang="en-US" sz="3600" b="1">
                <a:solidFill>
                  <a:srgbClr val="FFFFFF"/>
                </a:solidFill>
                <a:latin typeface="Telegraf Bold"/>
                <a:ea typeface="Telegraf Bold"/>
                <a:cs typeface="Telegraf Bold"/>
                <a:sym typeface="Telegraf Bold"/>
              </a:rPr>
              <a:t>- Amelia &amp; Emily Nagoski, Burnout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772400" y="-3649905"/>
            <a:ext cx="11592112" cy="11939442"/>
          </a:xfrm>
          <a:custGeom>
            <a:avLst/>
            <a:gdLst/>
            <a:ahLst/>
            <a:cxnLst/>
            <a:rect l="l" t="t" r="r" b="b"/>
            <a:pathLst>
              <a:path w="11592112" h="11939442">
                <a:moveTo>
                  <a:pt x="0" y="0"/>
                </a:moveTo>
                <a:lnTo>
                  <a:pt x="11592112" y="0"/>
                </a:lnTo>
                <a:lnTo>
                  <a:pt x="11592112" y="11939442"/>
                </a:lnTo>
                <a:lnTo>
                  <a:pt x="0" y="11939442"/>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TextBox 3"/>
          <p:cNvSpPr txBox="1"/>
          <p:nvPr/>
        </p:nvSpPr>
        <p:spPr>
          <a:xfrm>
            <a:off x="2316746" y="1896770"/>
            <a:ext cx="9418054" cy="2047875"/>
          </a:xfrm>
          <a:prstGeom prst="rect">
            <a:avLst/>
          </a:prstGeom>
        </p:spPr>
        <p:txBody>
          <a:bodyPr lIns="0" tIns="0" rIns="0" bIns="0" rtlCol="0" anchor="t">
            <a:spAutoFit/>
          </a:bodyPr>
          <a:lstStyle/>
          <a:p>
            <a:pPr algn="l">
              <a:lnSpc>
                <a:spcPts val="7800"/>
              </a:lnSpc>
            </a:pPr>
            <a:r>
              <a:rPr lang="en-US" sz="6500" b="1">
                <a:solidFill>
                  <a:srgbClr val="000000"/>
                </a:solidFill>
                <a:latin typeface="Telegraf Bold"/>
                <a:ea typeface="Telegraf Bold"/>
                <a:cs typeface="Telegraf Bold"/>
                <a:sym typeface="Telegraf Bold"/>
              </a:rPr>
              <a:t>Exercise 1: </a:t>
            </a:r>
          </a:p>
          <a:p>
            <a:pPr algn="l">
              <a:lnSpc>
                <a:spcPts val="7800"/>
              </a:lnSpc>
            </a:pPr>
            <a:r>
              <a:rPr lang="en-US" sz="6500" b="1">
                <a:solidFill>
                  <a:srgbClr val="000000"/>
                </a:solidFill>
                <a:latin typeface="Telegraf Bold"/>
                <a:ea typeface="Telegraf Bold"/>
                <a:cs typeface="Telegraf Bold"/>
                <a:sym typeface="Telegraf Bold"/>
              </a:rPr>
              <a:t>Values Discovery</a:t>
            </a:r>
          </a:p>
        </p:txBody>
      </p:sp>
      <p:grpSp>
        <p:nvGrpSpPr>
          <p:cNvPr id="4" name="Group 4"/>
          <p:cNvGrpSpPr/>
          <p:nvPr/>
        </p:nvGrpSpPr>
        <p:grpSpPr>
          <a:xfrm>
            <a:off x="340970" y="0"/>
            <a:ext cx="692493" cy="10287000"/>
            <a:chOff x="0" y="0"/>
            <a:chExt cx="923323" cy="13716000"/>
          </a:xfrm>
        </p:grpSpPr>
        <p:sp>
          <p:nvSpPr>
            <p:cNvPr id="5" name="AutoShape 5"/>
            <p:cNvSpPr/>
            <p:nvPr/>
          </p:nvSpPr>
          <p:spPr>
            <a:xfrm rot="-5400000">
              <a:off x="-5941027" y="6851650"/>
              <a:ext cx="13716000" cy="0"/>
            </a:xfrm>
            <a:prstGeom prst="line">
              <a:avLst/>
            </a:prstGeom>
            <a:ln w="12700" cap="rnd">
              <a:solidFill>
                <a:srgbClr val="000000">
                  <a:alpha val="26667"/>
                </a:srgbClr>
              </a:solidFill>
              <a:prstDash val="solid"/>
              <a:headEnd type="none" w="sm" len="sm"/>
              <a:tailEnd type="none" w="sm" len="sm"/>
            </a:ln>
          </p:spPr>
          <p:txBody>
            <a:bodyPr/>
            <a:lstStyle/>
            <a:p>
              <a:endParaRPr lang="en-US"/>
            </a:p>
          </p:txBody>
        </p:sp>
        <p:sp>
          <p:nvSpPr>
            <p:cNvPr id="6" name="Freeform 6"/>
            <p:cNvSpPr/>
            <p:nvPr/>
          </p:nvSpPr>
          <p:spPr>
            <a:xfrm>
              <a:off x="0" y="6724554"/>
              <a:ext cx="400588" cy="266892"/>
            </a:xfrm>
            <a:custGeom>
              <a:avLst/>
              <a:gdLst/>
              <a:ahLst/>
              <a:cxnLst/>
              <a:rect l="l" t="t" r="r" b="b"/>
              <a:pathLst>
                <a:path w="400588" h="266892">
                  <a:moveTo>
                    <a:pt x="0" y="0"/>
                  </a:moveTo>
                  <a:lnTo>
                    <a:pt x="400588" y="0"/>
                  </a:lnTo>
                  <a:lnTo>
                    <a:pt x="400588" y="266892"/>
                  </a:lnTo>
                  <a:lnTo>
                    <a:pt x="0" y="26689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7" name="Freeform 7"/>
          <p:cNvSpPr/>
          <p:nvPr/>
        </p:nvSpPr>
        <p:spPr>
          <a:xfrm>
            <a:off x="-1390461" y="8777605"/>
            <a:ext cx="8416234" cy="8668405"/>
          </a:xfrm>
          <a:custGeom>
            <a:avLst/>
            <a:gdLst/>
            <a:ahLst/>
            <a:cxnLst/>
            <a:rect l="l" t="t" r="r" b="b"/>
            <a:pathLst>
              <a:path w="8416234" h="8668405">
                <a:moveTo>
                  <a:pt x="0" y="0"/>
                </a:moveTo>
                <a:lnTo>
                  <a:pt x="8416234" y="0"/>
                </a:lnTo>
                <a:lnTo>
                  <a:pt x="8416234" y="8668405"/>
                </a:lnTo>
                <a:lnTo>
                  <a:pt x="0" y="866840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8"/>
          <p:cNvSpPr txBox="1"/>
          <p:nvPr/>
        </p:nvSpPr>
        <p:spPr>
          <a:xfrm>
            <a:off x="2316746" y="4389632"/>
            <a:ext cx="7140464" cy="4461616"/>
          </a:xfrm>
          <a:prstGeom prst="rect">
            <a:avLst/>
          </a:prstGeom>
        </p:spPr>
        <p:txBody>
          <a:bodyPr lIns="0" tIns="0" rIns="0" bIns="0" rtlCol="0" anchor="t">
            <a:spAutoFit/>
          </a:bodyPr>
          <a:lstStyle/>
          <a:p>
            <a:pPr marL="690881" lvl="1" indent="-345440" algn="l">
              <a:lnSpc>
                <a:spcPts val="4480"/>
              </a:lnSpc>
              <a:buFont typeface="Arial"/>
              <a:buChar char="•"/>
            </a:pPr>
            <a:r>
              <a:rPr lang="en-US" sz="3200">
                <a:solidFill>
                  <a:srgbClr val="000000"/>
                </a:solidFill>
                <a:latin typeface="Muli"/>
                <a:ea typeface="Muli"/>
                <a:cs typeface="Muli"/>
                <a:sym typeface="Muli"/>
              </a:rPr>
              <a:t>Identify 5-7 values that are important to you</a:t>
            </a:r>
          </a:p>
          <a:p>
            <a:pPr marL="690881" lvl="1" indent="-345440" algn="l">
              <a:lnSpc>
                <a:spcPts val="4480"/>
              </a:lnSpc>
              <a:buFont typeface="Arial"/>
              <a:buChar char="•"/>
            </a:pPr>
            <a:r>
              <a:rPr lang="en-US" sz="3200">
                <a:solidFill>
                  <a:srgbClr val="000000"/>
                </a:solidFill>
                <a:latin typeface="Muli"/>
                <a:ea typeface="Muli"/>
                <a:cs typeface="Muli"/>
                <a:sym typeface="Muli"/>
              </a:rPr>
              <a:t>Focus on 1-2 that feel most alive or urgent to you right now</a:t>
            </a:r>
          </a:p>
          <a:p>
            <a:pPr marL="690881" lvl="1" indent="-345440" algn="l">
              <a:lnSpc>
                <a:spcPts val="4480"/>
              </a:lnSpc>
              <a:buFont typeface="Arial"/>
              <a:buChar char="•"/>
            </a:pPr>
            <a:r>
              <a:rPr lang="en-US" sz="3200">
                <a:solidFill>
                  <a:srgbClr val="000000"/>
                </a:solidFill>
                <a:latin typeface="Muli"/>
                <a:ea typeface="Muli"/>
                <a:cs typeface="Muli"/>
                <a:sym typeface="Muli"/>
              </a:rPr>
              <a:t>Reflect on your work – where do you feel most in alignment with those values? And where do you feel friction?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28700" cy="10287000"/>
          </a:xfrm>
          <a:custGeom>
            <a:avLst/>
            <a:gdLst/>
            <a:ahLst/>
            <a:cxnLst/>
            <a:rect l="l" t="t" r="r" b="b"/>
            <a:pathLst>
              <a:path w="1028700" h="10287000">
                <a:moveTo>
                  <a:pt x="0" y="0"/>
                </a:moveTo>
                <a:lnTo>
                  <a:pt x="1028700" y="0"/>
                </a:lnTo>
                <a:lnTo>
                  <a:pt x="1028700" y="10287000"/>
                </a:lnTo>
                <a:lnTo>
                  <a:pt x="0" y="10287000"/>
                </a:lnTo>
                <a:lnTo>
                  <a:pt x="0" y="0"/>
                </a:lnTo>
                <a:close/>
              </a:path>
            </a:pathLst>
          </a:custGeom>
          <a:blipFill>
            <a:blip r:embed="rId2"/>
            <a:stretch>
              <a:fillRect r="-900000"/>
            </a:stretch>
          </a:blipFill>
        </p:spPr>
        <p:txBody>
          <a:bodyPr/>
          <a:lstStyle/>
          <a:p>
            <a:endParaRPr lang="en-US"/>
          </a:p>
        </p:txBody>
      </p:sp>
      <p:grpSp>
        <p:nvGrpSpPr>
          <p:cNvPr id="3" name="Group 3"/>
          <p:cNvGrpSpPr/>
          <p:nvPr/>
        </p:nvGrpSpPr>
        <p:grpSpPr>
          <a:xfrm>
            <a:off x="340970" y="0"/>
            <a:ext cx="692493" cy="10287000"/>
            <a:chOff x="0" y="0"/>
            <a:chExt cx="923323" cy="13716000"/>
          </a:xfrm>
        </p:grpSpPr>
        <p:sp>
          <p:nvSpPr>
            <p:cNvPr id="4" name="AutoShape 4"/>
            <p:cNvSpPr/>
            <p:nvPr/>
          </p:nvSpPr>
          <p:spPr>
            <a:xfrm rot="-5400000">
              <a:off x="-5941027" y="6851650"/>
              <a:ext cx="13716000" cy="0"/>
            </a:xfrm>
            <a:prstGeom prst="line">
              <a:avLst/>
            </a:prstGeom>
            <a:ln w="12700" cap="rnd">
              <a:solidFill>
                <a:srgbClr val="FFFFFF">
                  <a:alpha val="26667"/>
                </a:srgbClr>
              </a:solidFill>
              <a:prstDash val="solid"/>
              <a:headEnd type="none" w="sm" len="sm"/>
              <a:tailEnd type="none" w="sm" len="sm"/>
            </a:ln>
          </p:spPr>
          <p:txBody>
            <a:bodyPr/>
            <a:lstStyle/>
            <a:p>
              <a:endParaRPr lang="en-US"/>
            </a:p>
          </p:txBody>
        </p:sp>
        <p:sp>
          <p:nvSpPr>
            <p:cNvPr id="5" name="Freeform 5"/>
            <p:cNvSpPr/>
            <p:nvPr/>
          </p:nvSpPr>
          <p:spPr>
            <a:xfrm>
              <a:off x="0" y="6724554"/>
              <a:ext cx="400588" cy="266892"/>
            </a:xfrm>
            <a:custGeom>
              <a:avLst/>
              <a:gdLst/>
              <a:ahLst/>
              <a:cxnLst/>
              <a:rect l="l" t="t" r="r" b="b"/>
              <a:pathLst>
                <a:path w="400588" h="266892">
                  <a:moveTo>
                    <a:pt x="0" y="0"/>
                  </a:moveTo>
                  <a:lnTo>
                    <a:pt x="400588" y="0"/>
                  </a:lnTo>
                  <a:lnTo>
                    <a:pt x="400588" y="266892"/>
                  </a:lnTo>
                  <a:lnTo>
                    <a:pt x="0" y="26689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6" name="TextBox 6"/>
          <p:cNvSpPr txBox="1"/>
          <p:nvPr/>
        </p:nvSpPr>
        <p:spPr>
          <a:xfrm>
            <a:off x="1413208" y="227023"/>
            <a:ext cx="8264192" cy="1000274"/>
          </a:xfrm>
          <a:prstGeom prst="rect">
            <a:avLst/>
          </a:prstGeom>
        </p:spPr>
        <p:txBody>
          <a:bodyPr wrap="square" lIns="0" tIns="0" rIns="0" bIns="0" rtlCol="0" anchor="t">
            <a:spAutoFit/>
          </a:bodyPr>
          <a:lstStyle/>
          <a:p>
            <a:pPr>
              <a:lnSpc>
                <a:spcPts val="7800"/>
              </a:lnSpc>
              <a:spcBef>
                <a:spcPct val="0"/>
              </a:spcBef>
            </a:pPr>
            <a:r>
              <a:rPr lang="en-US" sz="6500" b="1" dirty="0">
                <a:solidFill>
                  <a:srgbClr val="000000"/>
                </a:solidFill>
                <a:latin typeface="Telegraf Bold"/>
                <a:ea typeface="Telegraf Bold"/>
                <a:cs typeface="Telegraf Bold"/>
                <a:sym typeface="Telegraf Bold"/>
              </a:rPr>
              <a:t>Sample values</a:t>
            </a:r>
          </a:p>
        </p:txBody>
      </p:sp>
      <p:sp>
        <p:nvSpPr>
          <p:cNvPr id="7" name="TextBox 7"/>
          <p:cNvSpPr txBox="1"/>
          <p:nvPr/>
        </p:nvSpPr>
        <p:spPr>
          <a:xfrm>
            <a:off x="1413208" y="1246198"/>
            <a:ext cx="2577121" cy="8444707"/>
          </a:xfrm>
          <a:prstGeom prst="rect">
            <a:avLst/>
          </a:prstGeom>
        </p:spPr>
        <p:txBody>
          <a:bodyPr lIns="0" tIns="0" rIns="0" bIns="0" rtlCol="0" anchor="t">
            <a:spAutoFit/>
          </a:bodyPr>
          <a:lstStyle/>
          <a:p>
            <a:pPr algn="l">
              <a:lnSpc>
                <a:spcPts val="2799"/>
              </a:lnSpc>
            </a:pPr>
            <a:r>
              <a:rPr lang="en-US" sz="1999">
                <a:solidFill>
                  <a:srgbClr val="000000"/>
                </a:solidFill>
                <a:latin typeface="Canva Sans"/>
                <a:ea typeface="Canva Sans"/>
                <a:cs typeface="Canva Sans"/>
                <a:sym typeface="Canva Sans"/>
              </a:rPr>
              <a:t>Accountability</a:t>
            </a:r>
          </a:p>
          <a:p>
            <a:pPr algn="l">
              <a:lnSpc>
                <a:spcPts val="2799"/>
              </a:lnSpc>
            </a:pPr>
            <a:r>
              <a:rPr lang="en-US" sz="1999">
                <a:solidFill>
                  <a:srgbClr val="000000"/>
                </a:solidFill>
                <a:latin typeface="Canva Sans"/>
                <a:ea typeface="Canva Sans"/>
                <a:cs typeface="Canva Sans"/>
                <a:sym typeface="Canva Sans"/>
              </a:rPr>
              <a:t>Achievement</a:t>
            </a:r>
          </a:p>
          <a:p>
            <a:pPr algn="l">
              <a:lnSpc>
                <a:spcPts val="2799"/>
              </a:lnSpc>
            </a:pPr>
            <a:r>
              <a:rPr lang="en-US" sz="1999">
                <a:solidFill>
                  <a:srgbClr val="000000"/>
                </a:solidFill>
                <a:latin typeface="Canva Sans"/>
                <a:ea typeface="Canva Sans"/>
                <a:cs typeface="Canva Sans"/>
                <a:sym typeface="Canva Sans"/>
              </a:rPr>
              <a:t>Adaptability</a:t>
            </a:r>
          </a:p>
          <a:p>
            <a:pPr algn="l">
              <a:lnSpc>
                <a:spcPts val="2799"/>
              </a:lnSpc>
            </a:pPr>
            <a:r>
              <a:rPr lang="en-US" sz="1999">
                <a:solidFill>
                  <a:srgbClr val="000000"/>
                </a:solidFill>
                <a:latin typeface="Canva Sans"/>
                <a:ea typeface="Canva Sans"/>
                <a:cs typeface="Canva Sans"/>
                <a:sym typeface="Canva Sans"/>
              </a:rPr>
              <a:t>Adventure</a:t>
            </a:r>
          </a:p>
          <a:p>
            <a:pPr algn="l">
              <a:lnSpc>
                <a:spcPts val="2799"/>
              </a:lnSpc>
            </a:pPr>
            <a:r>
              <a:rPr lang="en-US" sz="1999">
                <a:solidFill>
                  <a:srgbClr val="000000"/>
                </a:solidFill>
                <a:latin typeface="Canva Sans"/>
                <a:ea typeface="Canva Sans"/>
                <a:cs typeface="Canva Sans"/>
                <a:sym typeface="Canva Sans"/>
              </a:rPr>
              <a:t>Altruism</a:t>
            </a:r>
          </a:p>
          <a:p>
            <a:pPr algn="l">
              <a:lnSpc>
                <a:spcPts val="2799"/>
              </a:lnSpc>
            </a:pPr>
            <a:r>
              <a:rPr lang="en-US" sz="1999">
                <a:solidFill>
                  <a:srgbClr val="000000"/>
                </a:solidFill>
                <a:latin typeface="Canva Sans"/>
                <a:ea typeface="Canva Sans"/>
                <a:cs typeface="Canva Sans"/>
                <a:sym typeface="Canva Sans"/>
              </a:rPr>
              <a:t>Ambition</a:t>
            </a:r>
          </a:p>
          <a:p>
            <a:pPr algn="l">
              <a:lnSpc>
                <a:spcPts val="2799"/>
              </a:lnSpc>
            </a:pPr>
            <a:r>
              <a:rPr lang="en-US" sz="1999">
                <a:solidFill>
                  <a:srgbClr val="000000"/>
                </a:solidFill>
                <a:latin typeface="Canva Sans"/>
                <a:ea typeface="Canva Sans"/>
                <a:cs typeface="Canva Sans"/>
                <a:sym typeface="Canva Sans"/>
              </a:rPr>
              <a:t>Authenticity</a:t>
            </a:r>
          </a:p>
          <a:p>
            <a:pPr algn="l">
              <a:lnSpc>
                <a:spcPts val="2799"/>
              </a:lnSpc>
            </a:pPr>
            <a:r>
              <a:rPr lang="en-US" sz="1999">
                <a:solidFill>
                  <a:srgbClr val="000000"/>
                </a:solidFill>
                <a:latin typeface="Canva Sans"/>
                <a:ea typeface="Canva Sans"/>
                <a:cs typeface="Canva Sans"/>
                <a:sym typeface="Canva Sans"/>
              </a:rPr>
              <a:t>Balance</a:t>
            </a:r>
          </a:p>
          <a:p>
            <a:pPr algn="l">
              <a:lnSpc>
                <a:spcPts val="2799"/>
              </a:lnSpc>
            </a:pPr>
            <a:r>
              <a:rPr lang="en-US" sz="1999">
                <a:solidFill>
                  <a:srgbClr val="000000"/>
                </a:solidFill>
                <a:latin typeface="Canva Sans"/>
                <a:ea typeface="Canva Sans"/>
                <a:cs typeface="Canva Sans"/>
                <a:sym typeface="Canva Sans"/>
              </a:rPr>
              <a:t>Beauty</a:t>
            </a:r>
          </a:p>
          <a:p>
            <a:pPr algn="l">
              <a:lnSpc>
                <a:spcPts val="2799"/>
              </a:lnSpc>
            </a:pPr>
            <a:r>
              <a:rPr lang="en-US" sz="1999">
                <a:solidFill>
                  <a:srgbClr val="000000"/>
                </a:solidFill>
                <a:latin typeface="Canva Sans"/>
                <a:ea typeface="Canva Sans"/>
                <a:cs typeface="Canva Sans"/>
                <a:sym typeface="Canva Sans"/>
              </a:rPr>
              <a:t>Being the best</a:t>
            </a:r>
          </a:p>
          <a:p>
            <a:pPr algn="l">
              <a:lnSpc>
                <a:spcPts val="2799"/>
              </a:lnSpc>
            </a:pPr>
            <a:r>
              <a:rPr lang="en-US" sz="1999">
                <a:solidFill>
                  <a:srgbClr val="000000"/>
                </a:solidFill>
                <a:latin typeface="Canva Sans"/>
                <a:ea typeface="Canva Sans"/>
                <a:cs typeface="Canva Sans"/>
                <a:sym typeface="Canva Sans"/>
              </a:rPr>
              <a:t>Belonging</a:t>
            </a:r>
          </a:p>
          <a:p>
            <a:pPr algn="l">
              <a:lnSpc>
                <a:spcPts val="2799"/>
              </a:lnSpc>
            </a:pPr>
            <a:r>
              <a:rPr lang="en-US" sz="1999">
                <a:solidFill>
                  <a:srgbClr val="000000"/>
                </a:solidFill>
                <a:latin typeface="Canva Sans"/>
                <a:ea typeface="Canva Sans"/>
                <a:cs typeface="Canva Sans"/>
                <a:sym typeface="Canva Sans"/>
              </a:rPr>
              <a:t>Career</a:t>
            </a:r>
          </a:p>
          <a:p>
            <a:pPr algn="l">
              <a:lnSpc>
                <a:spcPts val="2799"/>
              </a:lnSpc>
            </a:pPr>
            <a:r>
              <a:rPr lang="en-US" sz="1999">
                <a:solidFill>
                  <a:srgbClr val="000000"/>
                </a:solidFill>
                <a:latin typeface="Canva Sans"/>
                <a:ea typeface="Canva Sans"/>
                <a:cs typeface="Canva Sans"/>
                <a:sym typeface="Canva Sans"/>
              </a:rPr>
              <a:t>Caring</a:t>
            </a:r>
          </a:p>
          <a:p>
            <a:pPr algn="l">
              <a:lnSpc>
                <a:spcPts val="2799"/>
              </a:lnSpc>
            </a:pPr>
            <a:r>
              <a:rPr lang="en-US" sz="1999">
                <a:solidFill>
                  <a:srgbClr val="000000"/>
                </a:solidFill>
                <a:latin typeface="Canva Sans"/>
                <a:ea typeface="Canva Sans"/>
                <a:cs typeface="Canva Sans"/>
                <a:sym typeface="Canva Sans"/>
              </a:rPr>
              <a:t>Collaboration</a:t>
            </a:r>
          </a:p>
          <a:p>
            <a:pPr algn="l">
              <a:lnSpc>
                <a:spcPts val="2799"/>
              </a:lnSpc>
            </a:pPr>
            <a:r>
              <a:rPr lang="en-US" sz="1999">
                <a:solidFill>
                  <a:srgbClr val="000000"/>
                </a:solidFill>
                <a:latin typeface="Canva Sans"/>
                <a:ea typeface="Canva Sans"/>
                <a:cs typeface="Canva Sans"/>
                <a:sym typeface="Canva Sans"/>
              </a:rPr>
              <a:t>Commitment</a:t>
            </a:r>
          </a:p>
          <a:p>
            <a:pPr algn="l">
              <a:lnSpc>
                <a:spcPts val="2799"/>
              </a:lnSpc>
            </a:pPr>
            <a:r>
              <a:rPr lang="en-US" sz="1999">
                <a:solidFill>
                  <a:srgbClr val="000000"/>
                </a:solidFill>
                <a:latin typeface="Canva Sans"/>
                <a:ea typeface="Canva Sans"/>
                <a:cs typeface="Canva Sans"/>
                <a:sym typeface="Canva Sans"/>
              </a:rPr>
              <a:t>Community</a:t>
            </a:r>
          </a:p>
          <a:p>
            <a:pPr algn="l">
              <a:lnSpc>
                <a:spcPts val="2799"/>
              </a:lnSpc>
            </a:pPr>
            <a:r>
              <a:rPr lang="en-US" sz="1999">
                <a:solidFill>
                  <a:srgbClr val="000000"/>
                </a:solidFill>
                <a:latin typeface="Canva Sans"/>
                <a:ea typeface="Canva Sans"/>
                <a:cs typeface="Canva Sans"/>
                <a:sym typeface="Canva Sans"/>
              </a:rPr>
              <a:t>Compassion</a:t>
            </a:r>
          </a:p>
          <a:p>
            <a:pPr algn="l">
              <a:lnSpc>
                <a:spcPts val="2799"/>
              </a:lnSpc>
            </a:pPr>
            <a:r>
              <a:rPr lang="en-US" sz="1999">
                <a:solidFill>
                  <a:srgbClr val="000000"/>
                </a:solidFill>
                <a:latin typeface="Canva Sans"/>
                <a:ea typeface="Canva Sans"/>
                <a:cs typeface="Canva Sans"/>
                <a:sym typeface="Canva Sans"/>
              </a:rPr>
              <a:t>Competence</a:t>
            </a:r>
          </a:p>
          <a:p>
            <a:pPr algn="l">
              <a:lnSpc>
                <a:spcPts val="2799"/>
              </a:lnSpc>
            </a:pPr>
            <a:r>
              <a:rPr lang="en-US" sz="1999">
                <a:solidFill>
                  <a:srgbClr val="000000"/>
                </a:solidFill>
                <a:latin typeface="Canva Sans"/>
                <a:ea typeface="Canva Sans"/>
                <a:cs typeface="Canva Sans"/>
                <a:sym typeface="Canva Sans"/>
              </a:rPr>
              <a:t>Confidence</a:t>
            </a:r>
          </a:p>
          <a:p>
            <a:pPr algn="l">
              <a:lnSpc>
                <a:spcPts val="2799"/>
              </a:lnSpc>
            </a:pPr>
            <a:r>
              <a:rPr lang="en-US" sz="1999">
                <a:solidFill>
                  <a:srgbClr val="000000"/>
                </a:solidFill>
                <a:latin typeface="Canva Sans"/>
                <a:ea typeface="Canva Sans"/>
                <a:cs typeface="Canva Sans"/>
                <a:sym typeface="Canva Sans"/>
              </a:rPr>
              <a:t>Connection</a:t>
            </a:r>
          </a:p>
          <a:p>
            <a:pPr algn="l">
              <a:lnSpc>
                <a:spcPts val="2799"/>
              </a:lnSpc>
            </a:pPr>
            <a:r>
              <a:rPr lang="en-US" sz="1999">
                <a:solidFill>
                  <a:srgbClr val="000000"/>
                </a:solidFill>
                <a:latin typeface="Canva Sans"/>
                <a:ea typeface="Canva Sans"/>
                <a:cs typeface="Canva Sans"/>
                <a:sym typeface="Canva Sans"/>
              </a:rPr>
              <a:t>Contentment</a:t>
            </a:r>
          </a:p>
          <a:p>
            <a:pPr algn="l">
              <a:lnSpc>
                <a:spcPts val="2799"/>
              </a:lnSpc>
            </a:pPr>
            <a:r>
              <a:rPr lang="en-US" sz="1999">
                <a:solidFill>
                  <a:srgbClr val="000000"/>
                </a:solidFill>
                <a:latin typeface="Canva Sans"/>
                <a:ea typeface="Canva Sans"/>
                <a:cs typeface="Canva Sans"/>
                <a:sym typeface="Canva Sans"/>
              </a:rPr>
              <a:t>Contribution</a:t>
            </a:r>
          </a:p>
          <a:p>
            <a:pPr algn="l">
              <a:lnSpc>
                <a:spcPts val="2799"/>
              </a:lnSpc>
            </a:pPr>
            <a:r>
              <a:rPr lang="en-US" sz="1999">
                <a:solidFill>
                  <a:srgbClr val="000000"/>
                </a:solidFill>
                <a:latin typeface="Canva Sans"/>
                <a:ea typeface="Canva Sans"/>
                <a:cs typeface="Canva Sans"/>
                <a:sym typeface="Canva Sans"/>
              </a:rPr>
              <a:t>Cooperation</a:t>
            </a:r>
          </a:p>
          <a:p>
            <a:pPr algn="l">
              <a:lnSpc>
                <a:spcPts val="2799"/>
              </a:lnSpc>
            </a:pPr>
            <a:r>
              <a:rPr lang="en-US" sz="1999">
                <a:solidFill>
                  <a:srgbClr val="000000"/>
                </a:solidFill>
                <a:latin typeface="Canva Sans"/>
                <a:ea typeface="Canva Sans"/>
                <a:cs typeface="Canva Sans"/>
                <a:sym typeface="Canva Sans"/>
              </a:rPr>
              <a:t>Courage</a:t>
            </a:r>
          </a:p>
        </p:txBody>
      </p:sp>
      <p:sp>
        <p:nvSpPr>
          <p:cNvPr id="8" name="TextBox 8"/>
          <p:cNvSpPr txBox="1"/>
          <p:nvPr/>
        </p:nvSpPr>
        <p:spPr>
          <a:xfrm>
            <a:off x="4742804" y="1246199"/>
            <a:ext cx="2750201" cy="8444707"/>
          </a:xfrm>
          <a:prstGeom prst="rect">
            <a:avLst/>
          </a:prstGeom>
        </p:spPr>
        <p:txBody>
          <a:bodyPr lIns="0" tIns="0" rIns="0" bIns="0" rtlCol="0" anchor="t">
            <a:spAutoFit/>
          </a:bodyPr>
          <a:lstStyle/>
          <a:p>
            <a:pPr algn="l">
              <a:lnSpc>
                <a:spcPts val="2799"/>
              </a:lnSpc>
            </a:pPr>
            <a:r>
              <a:rPr lang="en-US" sz="1999">
                <a:solidFill>
                  <a:srgbClr val="000000"/>
                </a:solidFill>
                <a:latin typeface="Canva Sans"/>
                <a:ea typeface="Canva Sans"/>
                <a:cs typeface="Canva Sans"/>
                <a:sym typeface="Canva Sans"/>
              </a:rPr>
              <a:t>Creativity</a:t>
            </a:r>
          </a:p>
          <a:p>
            <a:pPr algn="l">
              <a:lnSpc>
                <a:spcPts val="2799"/>
              </a:lnSpc>
            </a:pPr>
            <a:r>
              <a:rPr lang="en-US" sz="1999">
                <a:solidFill>
                  <a:srgbClr val="000000"/>
                </a:solidFill>
                <a:latin typeface="Canva Sans"/>
                <a:ea typeface="Canva Sans"/>
                <a:cs typeface="Canva Sans"/>
                <a:sym typeface="Canva Sans"/>
              </a:rPr>
              <a:t>Curiosity</a:t>
            </a:r>
          </a:p>
          <a:p>
            <a:pPr algn="l">
              <a:lnSpc>
                <a:spcPts val="2799"/>
              </a:lnSpc>
            </a:pPr>
            <a:r>
              <a:rPr lang="en-US" sz="1999">
                <a:solidFill>
                  <a:srgbClr val="000000"/>
                </a:solidFill>
                <a:latin typeface="Canva Sans"/>
                <a:ea typeface="Canva Sans"/>
                <a:cs typeface="Canva Sans"/>
                <a:sym typeface="Canva Sans"/>
              </a:rPr>
              <a:t>Dignity</a:t>
            </a:r>
          </a:p>
          <a:p>
            <a:pPr algn="l">
              <a:lnSpc>
                <a:spcPts val="2799"/>
              </a:lnSpc>
            </a:pPr>
            <a:r>
              <a:rPr lang="en-US" sz="1999">
                <a:solidFill>
                  <a:srgbClr val="000000"/>
                </a:solidFill>
                <a:latin typeface="Canva Sans"/>
                <a:ea typeface="Canva Sans"/>
                <a:cs typeface="Canva Sans"/>
                <a:sym typeface="Canva Sans"/>
              </a:rPr>
              <a:t>Diversity</a:t>
            </a:r>
          </a:p>
          <a:p>
            <a:pPr algn="l">
              <a:lnSpc>
                <a:spcPts val="2799"/>
              </a:lnSpc>
            </a:pPr>
            <a:r>
              <a:rPr lang="en-US" sz="1999">
                <a:solidFill>
                  <a:srgbClr val="000000"/>
                </a:solidFill>
                <a:latin typeface="Canva Sans"/>
                <a:ea typeface="Canva Sans"/>
                <a:cs typeface="Canva Sans"/>
                <a:sym typeface="Canva Sans"/>
              </a:rPr>
              <a:t>Environment</a:t>
            </a:r>
          </a:p>
          <a:p>
            <a:pPr algn="l">
              <a:lnSpc>
                <a:spcPts val="2799"/>
              </a:lnSpc>
            </a:pPr>
            <a:r>
              <a:rPr lang="en-US" sz="1999">
                <a:solidFill>
                  <a:srgbClr val="000000"/>
                </a:solidFill>
                <a:latin typeface="Canva Sans"/>
                <a:ea typeface="Canva Sans"/>
                <a:cs typeface="Canva Sans"/>
                <a:sym typeface="Canva Sans"/>
              </a:rPr>
              <a:t>Efficiency</a:t>
            </a:r>
          </a:p>
          <a:p>
            <a:pPr algn="l">
              <a:lnSpc>
                <a:spcPts val="2799"/>
              </a:lnSpc>
            </a:pPr>
            <a:r>
              <a:rPr lang="en-US" sz="1999">
                <a:solidFill>
                  <a:srgbClr val="000000"/>
                </a:solidFill>
                <a:latin typeface="Canva Sans"/>
                <a:ea typeface="Canva Sans"/>
                <a:cs typeface="Canva Sans"/>
                <a:sym typeface="Canva Sans"/>
              </a:rPr>
              <a:t>Equality</a:t>
            </a:r>
          </a:p>
          <a:p>
            <a:pPr algn="l">
              <a:lnSpc>
                <a:spcPts val="2799"/>
              </a:lnSpc>
            </a:pPr>
            <a:r>
              <a:rPr lang="en-US" sz="1999">
                <a:solidFill>
                  <a:srgbClr val="000000"/>
                </a:solidFill>
                <a:latin typeface="Canva Sans"/>
                <a:ea typeface="Canva Sans"/>
                <a:cs typeface="Canva Sans"/>
                <a:sym typeface="Canva Sans"/>
              </a:rPr>
              <a:t>Ethics</a:t>
            </a:r>
          </a:p>
          <a:p>
            <a:pPr algn="l">
              <a:lnSpc>
                <a:spcPts val="2799"/>
              </a:lnSpc>
            </a:pPr>
            <a:r>
              <a:rPr lang="en-US" sz="1999">
                <a:solidFill>
                  <a:srgbClr val="000000"/>
                </a:solidFill>
                <a:latin typeface="Canva Sans"/>
                <a:ea typeface="Canva Sans"/>
                <a:cs typeface="Canva Sans"/>
                <a:sym typeface="Canva Sans"/>
              </a:rPr>
              <a:t>Excellence</a:t>
            </a:r>
          </a:p>
          <a:p>
            <a:pPr algn="l">
              <a:lnSpc>
                <a:spcPts val="2799"/>
              </a:lnSpc>
            </a:pPr>
            <a:r>
              <a:rPr lang="en-US" sz="1999">
                <a:solidFill>
                  <a:srgbClr val="000000"/>
                </a:solidFill>
                <a:latin typeface="Canva Sans"/>
                <a:ea typeface="Canva Sans"/>
                <a:cs typeface="Canva Sans"/>
                <a:sym typeface="Canva Sans"/>
              </a:rPr>
              <a:t>Fairness</a:t>
            </a:r>
          </a:p>
          <a:p>
            <a:pPr algn="l">
              <a:lnSpc>
                <a:spcPts val="2799"/>
              </a:lnSpc>
            </a:pPr>
            <a:r>
              <a:rPr lang="en-US" sz="1999">
                <a:solidFill>
                  <a:srgbClr val="000000"/>
                </a:solidFill>
                <a:latin typeface="Canva Sans"/>
                <a:ea typeface="Canva Sans"/>
                <a:cs typeface="Canva Sans"/>
                <a:sym typeface="Canva Sans"/>
              </a:rPr>
              <a:t>Faith</a:t>
            </a:r>
          </a:p>
          <a:p>
            <a:pPr algn="l">
              <a:lnSpc>
                <a:spcPts val="2799"/>
              </a:lnSpc>
            </a:pPr>
            <a:r>
              <a:rPr lang="en-US" sz="1999">
                <a:solidFill>
                  <a:srgbClr val="000000"/>
                </a:solidFill>
                <a:latin typeface="Canva Sans"/>
                <a:ea typeface="Canva Sans"/>
                <a:cs typeface="Canva Sans"/>
                <a:sym typeface="Canva Sans"/>
              </a:rPr>
              <a:t>Family</a:t>
            </a:r>
          </a:p>
          <a:p>
            <a:pPr algn="l">
              <a:lnSpc>
                <a:spcPts val="2799"/>
              </a:lnSpc>
            </a:pPr>
            <a:r>
              <a:rPr lang="en-US" sz="1999">
                <a:solidFill>
                  <a:srgbClr val="000000"/>
                </a:solidFill>
                <a:latin typeface="Canva Sans"/>
                <a:ea typeface="Canva Sans"/>
                <a:cs typeface="Canva Sans"/>
                <a:sym typeface="Canva Sans"/>
              </a:rPr>
              <a:t>Financial stability</a:t>
            </a:r>
          </a:p>
          <a:p>
            <a:pPr algn="l">
              <a:lnSpc>
                <a:spcPts val="2799"/>
              </a:lnSpc>
            </a:pPr>
            <a:r>
              <a:rPr lang="en-US" sz="1999">
                <a:solidFill>
                  <a:srgbClr val="000000"/>
                </a:solidFill>
                <a:latin typeface="Canva Sans"/>
                <a:ea typeface="Canva Sans"/>
                <a:cs typeface="Canva Sans"/>
                <a:sym typeface="Canva Sans"/>
              </a:rPr>
              <a:t>Forgiveness</a:t>
            </a:r>
          </a:p>
          <a:p>
            <a:pPr algn="l">
              <a:lnSpc>
                <a:spcPts val="2799"/>
              </a:lnSpc>
            </a:pPr>
            <a:r>
              <a:rPr lang="en-US" sz="1999">
                <a:solidFill>
                  <a:srgbClr val="000000"/>
                </a:solidFill>
                <a:latin typeface="Canva Sans"/>
                <a:ea typeface="Canva Sans"/>
                <a:cs typeface="Canva Sans"/>
                <a:sym typeface="Canva Sans"/>
              </a:rPr>
              <a:t>Freedom</a:t>
            </a:r>
          </a:p>
          <a:p>
            <a:pPr algn="l">
              <a:lnSpc>
                <a:spcPts val="2799"/>
              </a:lnSpc>
            </a:pPr>
            <a:r>
              <a:rPr lang="en-US" sz="1999">
                <a:solidFill>
                  <a:srgbClr val="000000"/>
                </a:solidFill>
                <a:latin typeface="Canva Sans"/>
                <a:ea typeface="Canva Sans"/>
                <a:cs typeface="Canva Sans"/>
                <a:sym typeface="Canva Sans"/>
              </a:rPr>
              <a:t>Friendship</a:t>
            </a:r>
          </a:p>
          <a:p>
            <a:pPr algn="l">
              <a:lnSpc>
                <a:spcPts val="2799"/>
              </a:lnSpc>
            </a:pPr>
            <a:r>
              <a:rPr lang="en-US" sz="1999">
                <a:solidFill>
                  <a:srgbClr val="000000"/>
                </a:solidFill>
                <a:latin typeface="Canva Sans"/>
                <a:ea typeface="Canva Sans"/>
                <a:cs typeface="Canva Sans"/>
                <a:sym typeface="Canva Sans"/>
              </a:rPr>
              <a:t>Fun</a:t>
            </a:r>
          </a:p>
          <a:p>
            <a:pPr algn="l">
              <a:lnSpc>
                <a:spcPts val="2799"/>
              </a:lnSpc>
            </a:pPr>
            <a:r>
              <a:rPr lang="en-US" sz="1999">
                <a:solidFill>
                  <a:srgbClr val="000000"/>
                </a:solidFill>
                <a:latin typeface="Canva Sans"/>
                <a:ea typeface="Canva Sans"/>
                <a:cs typeface="Canva Sans"/>
                <a:sym typeface="Canva Sans"/>
              </a:rPr>
              <a:t>Future generations</a:t>
            </a:r>
          </a:p>
          <a:p>
            <a:pPr algn="l">
              <a:lnSpc>
                <a:spcPts val="2799"/>
              </a:lnSpc>
            </a:pPr>
            <a:r>
              <a:rPr lang="en-US" sz="1999">
                <a:solidFill>
                  <a:srgbClr val="000000"/>
                </a:solidFill>
                <a:latin typeface="Canva Sans"/>
                <a:ea typeface="Canva Sans"/>
                <a:cs typeface="Canva Sans"/>
                <a:sym typeface="Canva Sans"/>
              </a:rPr>
              <a:t>Generosity</a:t>
            </a:r>
          </a:p>
          <a:p>
            <a:pPr algn="l">
              <a:lnSpc>
                <a:spcPts val="2799"/>
              </a:lnSpc>
            </a:pPr>
            <a:r>
              <a:rPr lang="en-US" sz="1999">
                <a:solidFill>
                  <a:srgbClr val="000000"/>
                </a:solidFill>
                <a:latin typeface="Canva Sans"/>
                <a:ea typeface="Canva Sans"/>
                <a:cs typeface="Canva Sans"/>
                <a:sym typeface="Canva Sans"/>
              </a:rPr>
              <a:t>Giving back</a:t>
            </a:r>
          </a:p>
          <a:p>
            <a:pPr algn="l">
              <a:lnSpc>
                <a:spcPts val="2799"/>
              </a:lnSpc>
            </a:pPr>
            <a:r>
              <a:rPr lang="en-US" sz="1999">
                <a:solidFill>
                  <a:srgbClr val="000000"/>
                </a:solidFill>
                <a:latin typeface="Canva Sans"/>
                <a:ea typeface="Canva Sans"/>
                <a:cs typeface="Canva Sans"/>
                <a:sym typeface="Canva Sans"/>
              </a:rPr>
              <a:t>Grace</a:t>
            </a:r>
          </a:p>
          <a:p>
            <a:pPr algn="l">
              <a:lnSpc>
                <a:spcPts val="2799"/>
              </a:lnSpc>
            </a:pPr>
            <a:r>
              <a:rPr lang="en-US" sz="1999">
                <a:solidFill>
                  <a:srgbClr val="000000"/>
                </a:solidFill>
                <a:latin typeface="Canva Sans"/>
                <a:ea typeface="Canva Sans"/>
                <a:cs typeface="Canva Sans"/>
                <a:sym typeface="Canva Sans"/>
              </a:rPr>
              <a:t>Gratitude</a:t>
            </a:r>
          </a:p>
          <a:p>
            <a:pPr algn="l">
              <a:lnSpc>
                <a:spcPts val="2799"/>
              </a:lnSpc>
            </a:pPr>
            <a:r>
              <a:rPr lang="en-US" sz="1999">
                <a:solidFill>
                  <a:srgbClr val="000000"/>
                </a:solidFill>
                <a:latin typeface="Canva Sans"/>
                <a:ea typeface="Canva Sans"/>
                <a:cs typeface="Canva Sans"/>
                <a:sym typeface="Canva Sans"/>
              </a:rPr>
              <a:t>Growth</a:t>
            </a:r>
          </a:p>
          <a:p>
            <a:pPr algn="l">
              <a:lnSpc>
                <a:spcPts val="2799"/>
              </a:lnSpc>
            </a:pPr>
            <a:r>
              <a:rPr lang="en-US" sz="1999">
                <a:solidFill>
                  <a:srgbClr val="000000"/>
                </a:solidFill>
                <a:latin typeface="Canva Sans"/>
                <a:ea typeface="Canva Sans"/>
                <a:cs typeface="Canva Sans"/>
                <a:sym typeface="Canva Sans"/>
              </a:rPr>
              <a:t>Harmony</a:t>
            </a:r>
          </a:p>
        </p:txBody>
      </p:sp>
      <p:sp>
        <p:nvSpPr>
          <p:cNvPr id="9" name="TextBox 9"/>
          <p:cNvSpPr txBox="1"/>
          <p:nvPr/>
        </p:nvSpPr>
        <p:spPr>
          <a:xfrm>
            <a:off x="8323999" y="1236674"/>
            <a:ext cx="2663661" cy="8454231"/>
          </a:xfrm>
          <a:prstGeom prst="rect">
            <a:avLst/>
          </a:prstGeom>
        </p:spPr>
        <p:txBody>
          <a:bodyPr lIns="0" tIns="0" rIns="0" bIns="0" rtlCol="0" anchor="t">
            <a:spAutoFit/>
          </a:bodyPr>
          <a:lstStyle/>
          <a:p>
            <a:pPr algn="l">
              <a:lnSpc>
                <a:spcPts val="2800"/>
              </a:lnSpc>
            </a:pPr>
            <a:r>
              <a:rPr lang="en-US" sz="2000">
                <a:solidFill>
                  <a:srgbClr val="000000"/>
                </a:solidFill>
                <a:latin typeface="Canva Sans"/>
                <a:ea typeface="Canva Sans"/>
                <a:cs typeface="Canva Sans"/>
                <a:sym typeface="Canva Sans"/>
              </a:rPr>
              <a:t>Health</a:t>
            </a:r>
          </a:p>
          <a:p>
            <a:pPr algn="l">
              <a:lnSpc>
                <a:spcPts val="2800"/>
              </a:lnSpc>
            </a:pPr>
            <a:r>
              <a:rPr lang="en-US" sz="2000">
                <a:solidFill>
                  <a:srgbClr val="000000"/>
                </a:solidFill>
                <a:latin typeface="Canva Sans"/>
                <a:ea typeface="Canva Sans"/>
                <a:cs typeface="Canva Sans"/>
                <a:sym typeface="Canva Sans"/>
              </a:rPr>
              <a:t>Home</a:t>
            </a:r>
          </a:p>
          <a:p>
            <a:pPr algn="l">
              <a:lnSpc>
                <a:spcPts val="2800"/>
              </a:lnSpc>
            </a:pPr>
            <a:r>
              <a:rPr lang="en-US" sz="2000">
                <a:solidFill>
                  <a:srgbClr val="000000"/>
                </a:solidFill>
                <a:latin typeface="Canva Sans"/>
                <a:ea typeface="Canva Sans"/>
                <a:cs typeface="Canva Sans"/>
                <a:sym typeface="Canva Sans"/>
              </a:rPr>
              <a:t>Honesty</a:t>
            </a:r>
          </a:p>
          <a:p>
            <a:pPr algn="l">
              <a:lnSpc>
                <a:spcPts val="2800"/>
              </a:lnSpc>
            </a:pPr>
            <a:r>
              <a:rPr lang="en-US" sz="2000">
                <a:solidFill>
                  <a:srgbClr val="000000"/>
                </a:solidFill>
                <a:latin typeface="Canva Sans"/>
                <a:ea typeface="Canva Sans"/>
                <a:cs typeface="Canva Sans"/>
                <a:sym typeface="Canva Sans"/>
              </a:rPr>
              <a:t>Hope</a:t>
            </a:r>
          </a:p>
          <a:p>
            <a:pPr algn="l">
              <a:lnSpc>
                <a:spcPts val="2800"/>
              </a:lnSpc>
            </a:pPr>
            <a:r>
              <a:rPr lang="en-US" sz="2000">
                <a:solidFill>
                  <a:srgbClr val="000000"/>
                </a:solidFill>
                <a:latin typeface="Canva Sans"/>
                <a:ea typeface="Canva Sans"/>
                <a:cs typeface="Canva Sans"/>
                <a:sym typeface="Canva Sans"/>
              </a:rPr>
              <a:t>Humility</a:t>
            </a:r>
          </a:p>
          <a:p>
            <a:pPr algn="l">
              <a:lnSpc>
                <a:spcPts val="2800"/>
              </a:lnSpc>
            </a:pPr>
            <a:r>
              <a:rPr lang="en-US" sz="2000">
                <a:solidFill>
                  <a:srgbClr val="000000"/>
                </a:solidFill>
                <a:latin typeface="Canva Sans"/>
                <a:ea typeface="Canva Sans"/>
                <a:cs typeface="Canva Sans"/>
                <a:sym typeface="Canva Sans"/>
              </a:rPr>
              <a:t>Humor</a:t>
            </a:r>
          </a:p>
          <a:p>
            <a:pPr algn="l">
              <a:lnSpc>
                <a:spcPts val="2800"/>
              </a:lnSpc>
            </a:pPr>
            <a:r>
              <a:rPr lang="en-US" sz="2000">
                <a:solidFill>
                  <a:srgbClr val="000000"/>
                </a:solidFill>
                <a:latin typeface="Canva Sans"/>
                <a:ea typeface="Canva Sans"/>
                <a:cs typeface="Canva Sans"/>
                <a:sym typeface="Canva Sans"/>
              </a:rPr>
              <a:t>Inclusion</a:t>
            </a:r>
          </a:p>
          <a:p>
            <a:pPr algn="l">
              <a:lnSpc>
                <a:spcPts val="2800"/>
              </a:lnSpc>
            </a:pPr>
            <a:r>
              <a:rPr lang="en-US" sz="2000">
                <a:solidFill>
                  <a:srgbClr val="000000"/>
                </a:solidFill>
                <a:latin typeface="Canva Sans"/>
                <a:ea typeface="Canva Sans"/>
                <a:cs typeface="Canva Sans"/>
                <a:sym typeface="Canva Sans"/>
              </a:rPr>
              <a:t>Independence</a:t>
            </a:r>
          </a:p>
          <a:p>
            <a:pPr algn="l">
              <a:lnSpc>
                <a:spcPts val="2800"/>
              </a:lnSpc>
            </a:pPr>
            <a:r>
              <a:rPr lang="en-US" sz="2000">
                <a:solidFill>
                  <a:srgbClr val="000000"/>
                </a:solidFill>
                <a:latin typeface="Canva Sans"/>
                <a:ea typeface="Canva Sans"/>
                <a:cs typeface="Canva Sans"/>
                <a:sym typeface="Canva Sans"/>
              </a:rPr>
              <a:t>Initiative</a:t>
            </a:r>
          </a:p>
          <a:p>
            <a:pPr algn="l">
              <a:lnSpc>
                <a:spcPts val="2800"/>
              </a:lnSpc>
            </a:pPr>
            <a:r>
              <a:rPr lang="en-US" sz="2000">
                <a:solidFill>
                  <a:srgbClr val="000000"/>
                </a:solidFill>
                <a:latin typeface="Canva Sans"/>
                <a:ea typeface="Canva Sans"/>
                <a:cs typeface="Canva Sans"/>
                <a:sym typeface="Canva Sans"/>
              </a:rPr>
              <a:t>Integrity</a:t>
            </a:r>
          </a:p>
          <a:p>
            <a:pPr algn="l">
              <a:lnSpc>
                <a:spcPts val="2800"/>
              </a:lnSpc>
            </a:pPr>
            <a:r>
              <a:rPr lang="en-US" sz="2000">
                <a:solidFill>
                  <a:srgbClr val="000000"/>
                </a:solidFill>
                <a:latin typeface="Canva Sans"/>
                <a:ea typeface="Canva Sans"/>
                <a:cs typeface="Canva Sans"/>
                <a:sym typeface="Canva Sans"/>
              </a:rPr>
              <a:t>Intuition</a:t>
            </a:r>
          </a:p>
          <a:p>
            <a:pPr algn="l">
              <a:lnSpc>
                <a:spcPts val="2800"/>
              </a:lnSpc>
            </a:pPr>
            <a:r>
              <a:rPr lang="en-US" sz="2000">
                <a:solidFill>
                  <a:srgbClr val="000000"/>
                </a:solidFill>
                <a:latin typeface="Canva Sans"/>
                <a:ea typeface="Canva Sans"/>
                <a:cs typeface="Canva Sans"/>
                <a:sym typeface="Canva Sans"/>
              </a:rPr>
              <a:t>Job security</a:t>
            </a:r>
          </a:p>
          <a:p>
            <a:pPr algn="l">
              <a:lnSpc>
                <a:spcPts val="2800"/>
              </a:lnSpc>
            </a:pPr>
            <a:r>
              <a:rPr lang="en-US" sz="2000">
                <a:solidFill>
                  <a:srgbClr val="000000"/>
                </a:solidFill>
                <a:latin typeface="Canva Sans"/>
                <a:ea typeface="Canva Sans"/>
                <a:cs typeface="Canva Sans"/>
                <a:sym typeface="Canva Sans"/>
              </a:rPr>
              <a:t>Joy</a:t>
            </a:r>
          </a:p>
          <a:p>
            <a:pPr algn="l">
              <a:lnSpc>
                <a:spcPts val="2800"/>
              </a:lnSpc>
            </a:pPr>
            <a:r>
              <a:rPr lang="en-US" sz="2000">
                <a:solidFill>
                  <a:srgbClr val="000000"/>
                </a:solidFill>
                <a:latin typeface="Canva Sans"/>
                <a:ea typeface="Canva Sans"/>
                <a:cs typeface="Canva Sans"/>
                <a:sym typeface="Canva Sans"/>
              </a:rPr>
              <a:t>Justice</a:t>
            </a:r>
          </a:p>
          <a:p>
            <a:pPr algn="l">
              <a:lnSpc>
                <a:spcPts val="2800"/>
              </a:lnSpc>
            </a:pPr>
            <a:r>
              <a:rPr lang="en-US" sz="2000">
                <a:solidFill>
                  <a:srgbClr val="000000"/>
                </a:solidFill>
                <a:latin typeface="Canva Sans"/>
                <a:ea typeface="Canva Sans"/>
                <a:cs typeface="Canva Sans"/>
                <a:sym typeface="Canva Sans"/>
              </a:rPr>
              <a:t>Kindness</a:t>
            </a:r>
          </a:p>
          <a:p>
            <a:pPr algn="l">
              <a:lnSpc>
                <a:spcPts val="2800"/>
              </a:lnSpc>
            </a:pPr>
            <a:r>
              <a:rPr lang="en-US" sz="2000">
                <a:solidFill>
                  <a:srgbClr val="000000"/>
                </a:solidFill>
                <a:latin typeface="Canva Sans"/>
                <a:ea typeface="Canva Sans"/>
                <a:cs typeface="Canva Sans"/>
                <a:sym typeface="Canva Sans"/>
              </a:rPr>
              <a:t>Knowledge</a:t>
            </a:r>
          </a:p>
          <a:p>
            <a:pPr algn="l">
              <a:lnSpc>
                <a:spcPts val="2800"/>
              </a:lnSpc>
            </a:pPr>
            <a:r>
              <a:rPr lang="en-US" sz="2000">
                <a:solidFill>
                  <a:srgbClr val="000000"/>
                </a:solidFill>
                <a:latin typeface="Canva Sans"/>
                <a:ea typeface="Canva Sans"/>
                <a:cs typeface="Canva Sans"/>
                <a:sym typeface="Canva Sans"/>
              </a:rPr>
              <a:t>Leadership</a:t>
            </a:r>
          </a:p>
          <a:p>
            <a:pPr algn="l">
              <a:lnSpc>
                <a:spcPts val="2800"/>
              </a:lnSpc>
            </a:pPr>
            <a:r>
              <a:rPr lang="en-US" sz="2000">
                <a:solidFill>
                  <a:srgbClr val="000000"/>
                </a:solidFill>
                <a:latin typeface="Canva Sans"/>
                <a:ea typeface="Canva Sans"/>
                <a:cs typeface="Canva Sans"/>
                <a:sym typeface="Canva Sans"/>
              </a:rPr>
              <a:t>Learning</a:t>
            </a:r>
          </a:p>
          <a:p>
            <a:pPr algn="l">
              <a:lnSpc>
                <a:spcPts val="2800"/>
              </a:lnSpc>
            </a:pPr>
            <a:r>
              <a:rPr lang="en-US" sz="2000">
                <a:solidFill>
                  <a:srgbClr val="000000"/>
                </a:solidFill>
                <a:latin typeface="Canva Sans"/>
                <a:ea typeface="Canva Sans"/>
                <a:cs typeface="Canva Sans"/>
                <a:sym typeface="Canva Sans"/>
              </a:rPr>
              <a:t>Legacy</a:t>
            </a:r>
          </a:p>
          <a:p>
            <a:pPr algn="l">
              <a:lnSpc>
                <a:spcPts val="2800"/>
              </a:lnSpc>
            </a:pPr>
            <a:r>
              <a:rPr lang="en-US" sz="2000">
                <a:solidFill>
                  <a:srgbClr val="000000"/>
                </a:solidFill>
                <a:latin typeface="Canva Sans"/>
                <a:ea typeface="Canva Sans"/>
                <a:cs typeface="Canva Sans"/>
                <a:sym typeface="Canva Sans"/>
              </a:rPr>
              <a:t>Leisure</a:t>
            </a:r>
          </a:p>
          <a:p>
            <a:pPr algn="l">
              <a:lnSpc>
                <a:spcPts val="2800"/>
              </a:lnSpc>
            </a:pPr>
            <a:r>
              <a:rPr lang="en-US" sz="2000">
                <a:solidFill>
                  <a:srgbClr val="000000"/>
                </a:solidFill>
                <a:latin typeface="Canva Sans"/>
                <a:ea typeface="Canva Sans"/>
                <a:cs typeface="Canva Sans"/>
                <a:sym typeface="Canva Sans"/>
              </a:rPr>
              <a:t>Love</a:t>
            </a:r>
          </a:p>
          <a:p>
            <a:pPr algn="l">
              <a:lnSpc>
                <a:spcPts val="2800"/>
              </a:lnSpc>
            </a:pPr>
            <a:r>
              <a:rPr lang="en-US" sz="2000">
                <a:solidFill>
                  <a:srgbClr val="000000"/>
                </a:solidFill>
                <a:latin typeface="Canva Sans"/>
                <a:ea typeface="Canva Sans"/>
                <a:cs typeface="Canva Sans"/>
                <a:sym typeface="Canva Sans"/>
              </a:rPr>
              <a:t>Loyalty</a:t>
            </a:r>
          </a:p>
          <a:p>
            <a:pPr algn="l">
              <a:lnSpc>
                <a:spcPts val="2800"/>
              </a:lnSpc>
            </a:pPr>
            <a:r>
              <a:rPr lang="en-US" sz="2000">
                <a:solidFill>
                  <a:srgbClr val="000000"/>
                </a:solidFill>
                <a:latin typeface="Canva Sans"/>
                <a:ea typeface="Canva Sans"/>
                <a:cs typeface="Canva Sans"/>
                <a:sym typeface="Canva Sans"/>
              </a:rPr>
              <a:t>Making a difference</a:t>
            </a:r>
          </a:p>
          <a:p>
            <a:pPr algn="l">
              <a:lnSpc>
                <a:spcPts val="2800"/>
              </a:lnSpc>
            </a:pPr>
            <a:r>
              <a:rPr lang="en-US" sz="2000">
                <a:solidFill>
                  <a:srgbClr val="000000"/>
                </a:solidFill>
                <a:latin typeface="Canva Sans"/>
                <a:ea typeface="Canva Sans"/>
                <a:cs typeface="Canva Sans"/>
                <a:sym typeface="Canva Sans"/>
              </a:rPr>
              <a:t>Nature</a:t>
            </a:r>
          </a:p>
        </p:txBody>
      </p:sp>
      <p:sp>
        <p:nvSpPr>
          <p:cNvPr id="10" name="TextBox 10"/>
          <p:cNvSpPr txBox="1"/>
          <p:nvPr/>
        </p:nvSpPr>
        <p:spPr>
          <a:xfrm>
            <a:off x="11740135" y="1236674"/>
            <a:ext cx="2887223" cy="8454231"/>
          </a:xfrm>
          <a:prstGeom prst="rect">
            <a:avLst/>
          </a:prstGeom>
        </p:spPr>
        <p:txBody>
          <a:bodyPr lIns="0" tIns="0" rIns="0" bIns="0" rtlCol="0" anchor="t">
            <a:spAutoFit/>
          </a:bodyPr>
          <a:lstStyle/>
          <a:p>
            <a:pPr algn="l">
              <a:lnSpc>
                <a:spcPts val="2800"/>
              </a:lnSpc>
            </a:pPr>
            <a:r>
              <a:rPr lang="en-US" sz="2000">
                <a:solidFill>
                  <a:srgbClr val="000000"/>
                </a:solidFill>
                <a:latin typeface="Canva Sans"/>
                <a:ea typeface="Canva Sans"/>
                <a:cs typeface="Canva Sans"/>
                <a:sym typeface="Canva Sans"/>
              </a:rPr>
              <a:t>Openness</a:t>
            </a:r>
          </a:p>
          <a:p>
            <a:pPr algn="l">
              <a:lnSpc>
                <a:spcPts val="2800"/>
              </a:lnSpc>
            </a:pPr>
            <a:r>
              <a:rPr lang="en-US" sz="2000">
                <a:solidFill>
                  <a:srgbClr val="000000"/>
                </a:solidFill>
                <a:latin typeface="Canva Sans"/>
                <a:ea typeface="Canva Sans"/>
                <a:cs typeface="Canva Sans"/>
                <a:sym typeface="Canva Sans"/>
              </a:rPr>
              <a:t>Optimism</a:t>
            </a:r>
          </a:p>
          <a:p>
            <a:pPr algn="l">
              <a:lnSpc>
                <a:spcPts val="2800"/>
              </a:lnSpc>
            </a:pPr>
            <a:r>
              <a:rPr lang="en-US" sz="2000">
                <a:solidFill>
                  <a:srgbClr val="000000"/>
                </a:solidFill>
                <a:latin typeface="Canva Sans"/>
                <a:ea typeface="Canva Sans"/>
                <a:cs typeface="Canva Sans"/>
                <a:sym typeface="Canva Sans"/>
              </a:rPr>
              <a:t>Order</a:t>
            </a:r>
          </a:p>
          <a:p>
            <a:pPr algn="l">
              <a:lnSpc>
                <a:spcPts val="2800"/>
              </a:lnSpc>
            </a:pPr>
            <a:r>
              <a:rPr lang="en-US" sz="2000">
                <a:solidFill>
                  <a:srgbClr val="000000"/>
                </a:solidFill>
                <a:latin typeface="Canva Sans"/>
                <a:ea typeface="Canva Sans"/>
                <a:cs typeface="Canva Sans"/>
                <a:sym typeface="Canva Sans"/>
              </a:rPr>
              <a:t>Parenting</a:t>
            </a:r>
          </a:p>
          <a:p>
            <a:pPr algn="l">
              <a:lnSpc>
                <a:spcPts val="2800"/>
              </a:lnSpc>
            </a:pPr>
            <a:r>
              <a:rPr lang="en-US" sz="2000">
                <a:solidFill>
                  <a:srgbClr val="000000"/>
                </a:solidFill>
                <a:latin typeface="Canva Sans"/>
                <a:ea typeface="Canva Sans"/>
                <a:cs typeface="Canva Sans"/>
                <a:sym typeface="Canva Sans"/>
              </a:rPr>
              <a:t>Patience</a:t>
            </a:r>
          </a:p>
          <a:p>
            <a:pPr algn="l">
              <a:lnSpc>
                <a:spcPts val="2800"/>
              </a:lnSpc>
            </a:pPr>
            <a:r>
              <a:rPr lang="en-US" sz="2000">
                <a:solidFill>
                  <a:srgbClr val="000000"/>
                </a:solidFill>
                <a:latin typeface="Canva Sans"/>
                <a:ea typeface="Canva Sans"/>
                <a:cs typeface="Canva Sans"/>
                <a:sym typeface="Canva Sans"/>
              </a:rPr>
              <a:t>Patriotism</a:t>
            </a:r>
          </a:p>
          <a:p>
            <a:pPr algn="l">
              <a:lnSpc>
                <a:spcPts val="2800"/>
              </a:lnSpc>
            </a:pPr>
            <a:r>
              <a:rPr lang="en-US" sz="2000">
                <a:solidFill>
                  <a:srgbClr val="000000"/>
                </a:solidFill>
                <a:latin typeface="Canva Sans"/>
                <a:ea typeface="Canva Sans"/>
                <a:cs typeface="Canva Sans"/>
                <a:sym typeface="Canva Sans"/>
              </a:rPr>
              <a:t>Peace</a:t>
            </a:r>
          </a:p>
          <a:p>
            <a:pPr algn="l">
              <a:lnSpc>
                <a:spcPts val="2800"/>
              </a:lnSpc>
            </a:pPr>
            <a:r>
              <a:rPr lang="en-US" sz="2000">
                <a:solidFill>
                  <a:srgbClr val="000000"/>
                </a:solidFill>
                <a:latin typeface="Canva Sans"/>
                <a:ea typeface="Canva Sans"/>
                <a:cs typeface="Canva Sans"/>
                <a:sym typeface="Canva Sans"/>
              </a:rPr>
              <a:t>Perseverance</a:t>
            </a:r>
          </a:p>
          <a:p>
            <a:pPr algn="l">
              <a:lnSpc>
                <a:spcPts val="2800"/>
              </a:lnSpc>
            </a:pPr>
            <a:r>
              <a:rPr lang="en-US" sz="2000">
                <a:solidFill>
                  <a:srgbClr val="000000"/>
                </a:solidFill>
                <a:latin typeface="Canva Sans"/>
                <a:ea typeface="Canva Sans"/>
                <a:cs typeface="Canva Sans"/>
                <a:sym typeface="Canva Sans"/>
              </a:rPr>
              <a:t>Personal fulfillment</a:t>
            </a:r>
          </a:p>
          <a:p>
            <a:pPr algn="l">
              <a:lnSpc>
                <a:spcPts val="2800"/>
              </a:lnSpc>
            </a:pPr>
            <a:r>
              <a:rPr lang="en-US" sz="2000">
                <a:solidFill>
                  <a:srgbClr val="000000"/>
                </a:solidFill>
                <a:latin typeface="Canva Sans"/>
                <a:ea typeface="Canva Sans"/>
                <a:cs typeface="Canva Sans"/>
                <a:sym typeface="Canva Sans"/>
              </a:rPr>
              <a:t>Power</a:t>
            </a:r>
          </a:p>
          <a:p>
            <a:pPr algn="l">
              <a:lnSpc>
                <a:spcPts val="2800"/>
              </a:lnSpc>
            </a:pPr>
            <a:r>
              <a:rPr lang="en-US" sz="2000">
                <a:solidFill>
                  <a:srgbClr val="000000"/>
                </a:solidFill>
                <a:latin typeface="Canva Sans"/>
                <a:ea typeface="Canva Sans"/>
                <a:cs typeface="Canva Sans"/>
                <a:sym typeface="Canva Sans"/>
              </a:rPr>
              <a:t>Pride</a:t>
            </a:r>
          </a:p>
          <a:p>
            <a:pPr algn="l">
              <a:lnSpc>
                <a:spcPts val="2800"/>
              </a:lnSpc>
            </a:pPr>
            <a:r>
              <a:rPr lang="en-US" sz="2000">
                <a:solidFill>
                  <a:srgbClr val="000000"/>
                </a:solidFill>
                <a:latin typeface="Canva Sans"/>
                <a:ea typeface="Canva Sans"/>
                <a:cs typeface="Canva Sans"/>
                <a:sym typeface="Canva Sans"/>
              </a:rPr>
              <a:t>Recognition</a:t>
            </a:r>
          </a:p>
          <a:p>
            <a:pPr algn="l">
              <a:lnSpc>
                <a:spcPts val="2800"/>
              </a:lnSpc>
            </a:pPr>
            <a:r>
              <a:rPr lang="en-US" sz="2000">
                <a:solidFill>
                  <a:srgbClr val="000000"/>
                </a:solidFill>
                <a:latin typeface="Canva Sans"/>
                <a:ea typeface="Canva Sans"/>
                <a:cs typeface="Canva Sans"/>
                <a:sym typeface="Canva Sans"/>
              </a:rPr>
              <a:t>Reliability</a:t>
            </a:r>
          </a:p>
          <a:p>
            <a:pPr algn="l">
              <a:lnSpc>
                <a:spcPts val="2800"/>
              </a:lnSpc>
            </a:pPr>
            <a:r>
              <a:rPr lang="en-US" sz="2000">
                <a:solidFill>
                  <a:srgbClr val="000000"/>
                </a:solidFill>
                <a:latin typeface="Canva Sans"/>
                <a:ea typeface="Canva Sans"/>
                <a:cs typeface="Canva Sans"/>
                <a:sym typeface="Canva Sans"/>
              </a:rPr>
              <a:t>Resourcefulness</a:t>
            </a:r>
          </a:p>
          <a:p>
            <a:pPr algn="l">
              <a:lnSpc>
                <a:spcPts val="2800"/>
              </a:lnSpc>
            </a:pPr>
            <a:r>
              <a:rPr lang="en-US" sz="2000">
                <a:solidFill>
                  <a:srgbClr val="000000"/>
                </a:solidFill>
                <a:latin typeface="Canva Sans"/>
                <a:ea typeface="Canva Sans"/>
                <a:cs typeface="Canva Sans"/>
                <a:sym typeface="Canva Sans"/>
              </a:rPr>
              <a:t>Respect</a:t>
            </a:r>
          </a:p>
          <a:p>
            <a:pPr algn="l">
              <a:lnSpc>
                <a:spcPts val="2800"/>
              </a:lnSpc>
            </a:pPr>
            <a:r>
              <a:rPr lang="en-US" sz="2000">
                <a:solidFill>
                  <a:srgbClr val="000000"/>
                </a:solidFill>
                <a:latin typeface="Canva Sans"/>
                <a:ea typeface="Canva Sans"/>
                <a:cs typeface="Canva Sans"/>
                <a:sym typeface="Canva Sans"/>
              </a:rPr>
              <a:t>Responsibility</a:t>
            </a:r>
          </a:p>
          <a:p>
            <a:pPr algn="l">
              <a:lnSpc>
                <a:spcPts val="2800"/>
              </a:lnSpc>
            </a:pPr>
            <a:r>
              <a:rPr lang="en-US" sz="2000">
                <a:solidFill>
                  <a:srgbClr val="000000"/>
                </a:solidFill>
                <a:latin typeface="Canva Sans"/>
                <a:ea typeface="Canva Sans"/>
                <a:cs typeface="Canva Sans"/>
                <a:sym typeface="Canva Sans"/>
              </a:rPr>
              <a:t>Risk-taking</a:t>
            </a:r>
          </a:p>
          <a:p>
            <a:pPr algn="l">
              <a:lnSpc>
                <a:spcPts val="2800"/>
              </a:lnSpc>
            </a:pPr>
            <a:r>
              <a:rPr lang="en-US" sz="2000">
                <a:solidFill>
                  <a:srgbClr val="000000"/>
                </a:solidFill>
                <a:latin typeface="Canva Sans"/>
                <a:ea typeface="Canva Sans"/>
                <a:cs typeface="Canva Sans"/>
                <a:sym typeface="Canva Sans"/>
              </a:rPr>
              <a:t>Safety</a:t>
            </a:r>
          </a:p>
          <a:p>
            <a:pPr algn="l">
              <a:lnSpc>
                <a:spcPts val="2800"/>
              </a:lnSpc>
            </a:pPr>
            <a:r>
              <a:rPr lang="en-US" sz="2000">
                <a:solidFill>
                  <a:srgbClr val="000000"/>
                </a:solidFill>
                <a:latin typeface="Canva Sans"/>
                <a:ea typeface="Canva Sans"/>
                <a:cs typeface="Canva Sans"/>
                <a:sym typeface="Canva Sans"/>
              </a:rPr>
              <a:t>Security</a:t>
            </a:r>
          </a:p>
          <a:p>
            <a:pPr algn="l">
              <a:lnSpc>
                <a:spcPts val="2800"/>
              </a:lnSpc>
            </a:pPr>
            <a:r>
              <a:rPr lang="en-US" sz="2000">
                <a:solidFill>
                  <a:srgbClr val="000000"/>
                </a:solidFill>
                <a:latin typeface="Canva Sans"/>
                <a:ea typeface="Canva Sans"/>
                <a:cs typeface="Canva Sans"/>
                <a:sym typeface="Canva Sans"/>
              </a:rPr>
              <a:t>Self-discipline</a:t>
            </a:r>
          </a:p>
          <a:p>
            <a:pPr algn="l">
              <a:lnSpc>
                <a:spcPts val="2800"/>
              </a:lnSpc>
            </a:pPr>
            <a:r>
              <a:rPr lang="en-US" sz="2000">
                <a:solidFill>
                  <a:srgbClr val="000000"/>
                </a:solidFill>
                <a:latin typeface="Canva Sans"/>
                <a:ea typeface="Canva Sans"/>
                <a:cs typeface="Canva Sans"/>
                <a:sym typeface="Canva Sans"/>
              </a:rPr>
              <a:t>Self-expression</a:t>
            </a:r>
          </a:p>
          <a:p>
            <a:pPr algn="l">
              <a:lnSpc>
                <a:spcPts val="2800"/>
              </a:lnSpc>
            </a:pPr>
            <a:r>
              <a:rPr lang="en-US" sz="2000">
                <a:solidFill>
                  <a:srgbClr val="000000"/>
                </a:solidFill>
                <a:latin typeface="Canva Sans"/>
                <a:ea typeface="Canva Sans"/>
                <a:cs typeface="Canva Sans"/>
                <a:sym typeface="Canva Sans"/>
              </a:rPr>
              <a:t>Self-respect</a:t>
            </a:r>
          </a:p>
          <a:p>
            <a:pPr algn="l">
              <a:lnSpc>
                <a:spcPts val="2800"/>
              </a:lnSpc>
            </a:pPr>
            <a:r>
              <a:rPr lang="en-US" sz="2000">
                <a:solidFill>
                  <a:srgbClr val="000000"/>
                </a:solidFill>
                <a:latin typeface="Canva Sans"/>
                <a:ea typeface="Canva Sans"/>
                <a:cs typeface="Canva Sans"/>
                <a:sym typeface="Canva Sans"/>
              </a:rPr>
              <a:t>Serenity</a:t>
            </a:r>
          </a:p>
          <a:p>
            <a:pPr algn="l">
              <a:lnSpc>
                <a:spcPts val="2800"/>
              </a:lnSpc>
            </a:pPr>
            <a:r>
              <a:rPr lang="en-US" sz="2000">
                <a:solidFill>
                  <a:srgbClr val="000000"/>
                </a:solidFill>
                <a:latin typeface="Canva Sans"/>
                <a:ea typeface="Canva Sans"/>
                <a:cs typeface="Canva Sans"/>
                <a:sym typeface="Canva Sans"/>
              </a:rPr>
              <a:t>Service</a:t>
            </a:r>
          </a:p>
        </p:txBody>
      </p:sp>
      <p:sp>
        <p:nvSpPr>
          <p:cNvPr id="11" name="TextBox 11"/>
          <p:cNvSpPr txBox="1"/>
          <p:nvPr/>
        </p:nvSpPr>
        <p:spPr>
          <a:xfrm>
            <a:off x="15382285" y="1236674"/>
            <a:ext cx="2354291" cy="9330499"/>
          </a:xfrm>
          <a:prstGeom prst="rect">
            <a:avLst/>
          </a:prstGeom>
        </p:spPr>
        <p:txBody>
          <a:bodyPr lIns="0" tIns="0" rIns="0" bIns="0" rtlCol="0" anchor="t">
            <a:spAutoFit/>
          </a:bodyPr>
          <a:lstStyle/>
          <a:p>
            <a:pPr algn="l">
              <a:lnSpc>
                <a:spcPts val="2800"/>
              </a:lnSpc>
            </a:pPr>
            <a:r>
              <a:rPr lang="en-US" sz="2000">
                <a:solidFill>
                  <a:srgbClr val="000000"/>
                </a:solidFill>
                <a:latin typeface="Canva Sans"/>
                <a:ea typeface="Canva Sans"/>
                <a:cs typeface="Canva Sans"/>
                <a:sym typeface="Canva Sans"/>
              </a:rPr>
              <a:t>Service</a:t>
            </a:r>
          </a:p>
          <a:p>
            <a:pPr algn="l">
              <a:lnSpc>
                <a:spcPts val="2800"/>
              </a:lnSpc>
            </a:pPr>
            <a:r>
              <a:rPr lang="en-US" sz="2000">
                <a:solidFill>
                  <a:srgbClr val="000000"/>
                </a:solidFill>
                <a:latin typeface="Canva Sans"/>
                <a:ea typeface="Canva Sans"/>
                <a:cs typeface="Canva Sans"/>
                <a:sym typeface="Canva Sans"/>
              </a:rPr>
              <a:t>Simplicity</a:t>
            </a:r>
          </a:p>
          <a:p>
            <a:pPr algn="l">
              <a:lnSpc>
                <a:spcPts val="2800"/>
              </a:lnSpc>
            </a:pPr>
            <a:r>
              <a:rPr lang="en-US" sz="2000">
                <a:solidFill>
                  <a:srgbClr val="000000"/>
                </a:solidFill>
                <a:latin typeface="Canva Sans"/>
                <a:ea typeface="Canva Sans"/>
                <a:cs typeface="Canva Sans"/>
                <a:sym typeface="Canva Sans"/>
              </a:rPr>
              <a:t>Spirituality</a:t>
            </a:r>
          </a:p>
          <a:p>
            <a:pPr algn="l">
              <a:lnSpc>
                <a:spcPts val="2800"/>
              </a:lnSpc>
            </a:pPr>
            <a:r>
              <a:rPr lang="en-US" sz="2000">
                <a:solidFill>
                  <a:srgbClr val="000000"/>
                </a:solidFill>
                <a:latin typeface="Canva Sans"/>
                <a:ea typeface="Canva Sans"/>
                <a:cs typeface="Canva Sans"/>
                <a:sym typeface="Canva Sans"/>
              </a:rPr>
              <a:t>Sportsmanship</a:t>
            </a:r>
          </a:p>
          <a:p>
            <a:pPr algn="l">
              <a:lnSpc>
                <a:spcPts val="2800"/>
              </a:lnSpc>
            </a:pPr>
            <a:r>
              <a:rPr lang="en-US" sz="2000">
                <a:solidFill>
                  <a:srgbClr val="000000"/>
                </a:solidFill>
                <a:latin typeface="Canva Sans"/>
                <a:ea typeface="Canva Sans"/>
                <a:cs typeface="Canva Sans"/>
                <a:sym typeface="Canva Sans"/>
              </a:rPr>
              <a:t>Stewardship</a:t>
            </a:r>
          </a:p>
          <a:p>
            <a:pPr algn="l">
              <a:lnSpc>
                <a:spcPts val="2800"/>
              </a:lnSpc>
            </a:pPr>
            <a:r>
              <a:rPr lang="en-US" sz="2000">
                <a:solidFill>
                  <a:srgbClr val="000000"/>
                </a:solidFill>
                <a:latin typeface="Canva Sans"/>
                <a:ea typeface="Canva Sans"/>
                <a:cs typeface="Canva Sans"/>
                <a:sym typeface="Canva Sans"/>
              </a:rPr>
              <a:t>Success</a:t>
            </a:r>
          </a:p>
          <a:p>
            <a:pPr algn="l">
              <a:lnSpc>
                <a:spcPts val="2800"/>
              </a:lnSpc>
            </a:pPr>
            <a:r>
              <a:rPr lang="en-US" sz="2000">
                <a:solidFill>
                  <a:srgbClr val="000000"/>
                </a:solidFill>
                <a:latin typeface="Canva Sans"/>
                <a:ea typeface="Canva Sans"/>
                <a:cs typeface="Canva Sans"/>
                <a:sym typeface="Canva Sans"/>
              </a:rPr>
              <a:t>Teamwork</a:t>
            </a:r>
          </a:p>
          <a:p>
            <a:pPr algn="l">
              <a:lnSpc>
                <a:spcPts val="2800"/>
              </a:lnSpc>
            </a:pPr>
            <a:r>
              <a:rPr lang="en-US" sz="2000">
                <a:solidFill>
                  <a:srgbClr val="000000"/>
                </a:solidFill>
                <a:latin typeface="Canva Sans"/>
                <a:ea typeface="Canva Sans"/>
                <a:cs typeface="Canva Sans"/>
                <a:sym typeface="Canva Sans"/>
              </a:rPr>
              <a:t>Thrift</a:t>
            </a:r>
          </a:p>
          <a:p>
            <a:pPr algn="l">
              <a:lnSpc>
                <a:spcPts val="2800"/>
              </a:lnSpc>
            </a:pPr>
            <a:r>
              <a:rPr lang="en-US" sz="2000">
                <a:solidFill>
                  <a:srgbClr val="000000"/>
                </a:solidFill>
                <a:latin typeface="Canva Sans"/>
                <a:ea typeface="Canva Sans"/>
                <a:cs typeface="Canva Sans"/>
                <a:sym typeface="Canva Sans"/>
              </a:rPr>
              <a:t>Time</a:t>
            </a:r>
          </a:p>
          <a:p>
            <a:pPr algn="l">
              <a:lnSpc>
                <a:spcPts val="2800"/>
              </a:lnSpc>
            </a:pPr>
            <a:r>
              <a:rPr lang="en-US" sz="2000">
                <a:solidFill>
                  <a:srgbClr val="000000"/>
                </a:solidFill>
                <a:latin typeface="Canva Sans"/>
                <a:ea typeface="Canva Sans"/>
                <a:cs typeface="Canva Sans"/>
                <a:sym typeface="Canva Sans"/>
              </a:rPr>
              <a:t>Tradition</a:t>
            </a:r>
          </a:p>
          <a:p>
            <a:pPr algn="l">
              <a:lnSpc>
                <a:spcPts val="2800"/>
              </a:lnSpc>
            </a:pPr>
            <a:r>
              <a:rPr lang="en-US" sz="2000">
                <a:solidFill>
                  <a:srgbClr val="000000"/>
                </a:solidFill>
                <a:latin typeface="Canva Sans"/>
                <a:ea typeface="Canva Sans"/>
                <a:cs typeface="Canva Sans"/>
                <a:sym typeface="Canva Sans"/>
              </a:rPr>
              <a:t>Travel</a:t>
            </a:r>
          </a:p>
          <a:p>
            <a:pPr algn="l">
              <a:lnSpc>
                <a:spcPts val="2800"/>
              </a:lnSpc>
            </a:pPr>
            <a:r>
              <a:rPr lang="en-US" sz="2000">
                <a:solidFill>
                  <a:srgbClr val="000000"/>
                </a:solidFill>
                <a:latin typeface="Canva Sans"/>
                <a:ea typeface="Canva Sans"/>
                <a:cs typeface="Canva Sans"/>
                <a:sym typeface="Canva Sans"/>
              </a:rPr>
              <a:t>Trust</a:t>
            </a:r>
          </a:p>
          <a:p>
            <a:pPr algn="l">
              <a:lnSpc>
                <a:spcPts val="2800"/>
              </a:lnSpc>
            </a:pPr>
            <a:r>
              <a:rPr lang="en-US" sz="2000">
                <a:solidFill>
                  <a:srgbClr val="000000"/>
                </a:solidFill>
                <a:latin typeface="Canva Sans"/>
                <a:ea typeface="Canva Sans"/>
                <a:cs typeface="Canva Sans"/>
                <a:sym typeface="Canva Sans"/>
              </a:rPr>
              <a:t>Truth</a:t>
            </a:r>
          </a:p>
          <a:p>
            <a:pPr algn="l">
              <a:lnSpc>
                <a:spcPts val="2800"/>
              </a:lnSpc>
            </a:pPr>
            <a:r>
              <a:rPr lang="en-US" sz="2000">
                <a:solidFill>
                  <a:srgbClr val="000000"/>
                </a:solidFill>
                <a:latin typeface="Canva Sans"/>
                <a:ea typeface="Canva Sans"/>
                <a:cs typeface="Canva Sans"/>
                <a:sym typeface="Canva Sans"/>
              </a:rPr>
              <a:t>Understanding</a:t>
            </a:r>
          </a:p>
          <a:p>
            <a:pPr algn="l">
              <a:lnSpc>
                <a:spcPts val="2800"/>
              </a:lnSpc>
            </a:pPr>
            <a:r>
              <a:rPr lang="en-US" sz="2000">
                <a:solidFill>
                  <a:srgbClr val="000000"/>
                </a:solidFill>
                <a:latin typeface="Canva Sans"/>
                <a:ea typeface="Canva Sans"/>
                <a:cs typeface="Canva Sans"/>
                <a:sym typeface="Canva Sans"/>
              </a:rPr>
              <a:t>Uniqueness</a:t>
            </a:r>
          </a:p>
          <a:p>
            <a:pPr algn="l">
              <a:lnSpc>
                <a:spcPts val="2800"/>
              </a:lnSpc>
            </a:pPr>
            <a:r>
              <a:rPr lang="en-US" sz="2000">
                <a:solidFill>
                  <a:srgbClr val="000000"/>
                </a:solidFill>
                <a:latin typeface="Canva Sans"/>
                <a:ea typeface="Canva Sans"/>
                <a:cs typeface="Canva Sans"/>
                <a:sym typeface="Canva Sans"/>
              </a:rPr>
              <a:t>Usefulness</a:t>
            </a:r>
          </a:p>
          <a:p>
            <a:pPr algn="l">
              <a:lnSpc>
                <a:spcPts val="2800"/>
              </a:lnSpc>
            </a:pPr>
            <a:r>
              <a:rPr lang="en-US" sz="2000">
                <a:solidFill>
                  <a:srgbClr val="000000"/>
                </a:solidFill>
                <a:latin typeface="Canva Sans"/>
                <a:ea typeface="Canva Sans"/>
                <a:cs typeface="Canva Sans"/>
                <a:sym typeface="Canva Sans"/>
              </a:rPr>
              <a:t>Vision</a:t>
            </a:r>
          </a:p>
          <a:p>
            <a:pPr algn="l">
              <a:lnSpc>
                <a:spcPts val="2800"/>
              </a:lnSpc>
            </a:pPr>
            <a:r>
              <a:rPr lang="en-US" sz="2000">
                <a:solidFill>
                  <a:srgbClr val="000000"/>
                </a:solidFill>
                <a:latin typeface="Canva Sans"/>
                <a:ea typeface="Canva Sans"/>
                <a:cs typeface="Canva Sans"/>
                <a:sym typeface="Canva Sans"/>
              </a:rPr>
              <a:t>Vulnerability</a:t>
            </a:r>
          </a:p>
          <a:p>
            <a:pPr algn="l">
              <a:lnSpc>
                <a:spcPts val="2800"/>
              </a:lnSpc>
            </a:pPr>
            <a:r>
              <a:rPr lang="en-US" sz="2000">
                <a:solidFill>
                  <a:srgbClr val="000000"/>
                </a:solidFill>
                <a:latin typeface="Canva Sans"/>
                <a:ea typeface="Canva Sans"/>
                <a:cs typeface="Canva Sans"/>
                <a:sym typeface="Canva Sans"/>
              </a:rPr>
              <a:t>Wealth</a:t>
            </a:r>
          </a:p>
          <a:p>
            <a:pPr algn="l">
              <a:lnSpc>
                <a:spcPts val="2800"/>
              </a:lnSpc>
            </a:pPr>
            <a:r>
              <a:rPr lang="en-US" sz="2000">
                <a:solidFill>
                  <a:srgbClr val="000000"/>
                </a:solidFill>
                <a:latin typeface="Canva Sans"/>
                <a:ea typeface="Canva Sans"/>
                <a:cs typeface="Canva Sans"/>
                <a:sym typeface="Canva Sans"/>
              </a:rPr>
              <a:t>Well-being</a:t>
            </a:r>
          </a:p>
          <a:p>
            <a:pPr algn="l">
              <a:lnSpc>
                <a:spcPts val="2800"/>
              </a:lnSpc>
            </a:pPr>
            <a:r>
              <a:rPr lang="en-US" sz="2000">
                <a:solidFill>
                  <a:srgbClr val="000000"/>
                </a:solidFill>
                <a:latin typeface="Canva Sans"/>
                <a:ea typeface="Canva Sans"/>
                <a:cs typeface="Canva Sans"/>
                <a:sym typeface="Canva Sans"/>
              </a:rPr>
              <a:t>Wholeheartedness</a:t>
            </a:r>
          </a:p>
          <a:p>
            <a:pPr algn="l">
              <a:lnSpc>
                <a:spcPts val="2800"/>
              </a:lnSpc>
            </a:pPr>
            <a:r>
              <a:rPr lang="en-US" sz="2000">
                <a:solidFill>
                  <a:srgbClr val="000000"/>
                </a:solidFill>
                <a:latin typeface="Canva Sans"/>
                <a:ea typeface="Canva Sans"/>
                <a:cs typeface="Canva Sans"/>
                <a:sym typeface="Canva Sans"/>
              </a:rPr>
              <a:t>Wisdom</a:t>
            </a:r>
          </a:p>
          <a:p>
            <a:pPr algn="l">
              <a:lnSpc>
                <a:spcPts val="2800"/>
              </a:lnSpc>
            </a:pPr>
            <a:r>
              <a:rPr lang="en-US" sz="2000">
                <a:solidFill>
                  <a:srgbClr val="000000"/>
                </a:solidFill>
                <a:latin typeface="Canva Sans"/>
                <a:ea typeface="Canva Sans"/>
                <a:cs typeface="Canva Sans"/>
                <a:sym typeface="Canva Sans"/>
              </a:rPr>
              <a:t>Write your own!</a:t>
            </a:r>
          </a:p>
          <a:p>
            <a:pPr algn="l">
              <a:lnSpc>
                <a:spcPts val="2800"/>
              </a:lnSpc>
            </a:pPr>
            <a:endParaRPr lang="en-US" sz="2000">
              <a:solidFill>
                <a:srgbClr val="000000"/>
              </a:solidFill>
              <a:latin typeface="Canva Sans"/>
              <a:ea typeface="Canva Sans"/>
              <a:cs typeface="Canva Sans"/>
              <a:sym typeface="Canva Sans"/>
            </a:endParaRPr>
          </a:p>
          <a:p>
            <a:pPr algn="l">
              <a:lnSpc>
                <a:spcPts val="2800"/>
              </a:lnSpc>
            </a:pPr>
            <a:endParaRPr lang="en-US" sz="2000">
              <a:solidFill>
                <a:srgbClr val="000000"/>
              </a:solidFill>
              <a:latin typeface="Canva Sans"/>
              <a:ea typeface="Canva Sans"/>
              <a:cs typeface="Canva Sans"/>
              <a:sym typeface="Canva Sans"/>
            </a:endParaRPr>
          </a:p>
          <a:p>
            <a:pPr algn="l">
              <a:lnSpc>
                <a:spcPts val="1399"/>
              </a:lnSpc>
            </a:pPr>
            <a:r>
              <a:rPr lang="en-US" sz="999" i="1">
                <a:solidFill>
                  <a:srgbClr val="000000"/>
                </a:solidFill>
                <a:latin typeface="Canva Sans Italics"/>
                <a:ea typeface="Canva Sans Italics"/>
                <a:cs typeface="Canva Sans Italics"/>
                <a:sym typeface="Canva Sans Italics"/>
              </a:rPr>
              <a:t>Credit&gt; Brene Brown</a:t>
            </a:r>
          </a:p>
          <a:p>
            <a:pPr algn="l">
              <a:lnSpc>
                <a:spcPts val="2800"/>
              </a:lnSpc>
            </a:pPr>
            <a:endParaRPr lang="en-US" sz="999" i="1">
              <a:solidFill>
                <a:srgbClr val="000000"/>
              </a:solidFill>
              <a:latin typeface="Canva Sans Italics"/>
              <a:ea typeface="Canva Sans Italics"/>
              <a:cs typeface="Canva Sans Italics"/>
              <a:sym typeface="Canva Sans Itali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28700" cy="10287000"/>
          </a:xfrm>
          <a:custGeom>
            <a:avLst/>
            <a:gdLst/>
            <a:ahLst/>
            <a:cxnLst/>
            <a:rect l="l" t="t" r="r" b="b"/>
            <a:pathLst>
              <a:path w="1028700" h="10287000">
                <a:moveTo>
                  <a:pt x="0" y="0"/>
                </a:moveTo>
                <a:lnTo>
                  <a:pt x="1028700" y="0"/>
                </a:lnTo>
                <a:lnTo>
                  <a:pt x="1028700" y="10287000"/>
                </a:lnTo>
                <a:lnTo>
                  <a:pt x="0" y="10287000"/>
                </a:lnTo>
                <a:lnTo>
                  <a:pt x="0" y="0"/>
                </a:lnTo>
                <a:close/>
              </a:path>
            </a:pathLst>
          </a:custGeom>
          <a:blipFill>
            <a:blip r:embed="rId2"/>
            <a:stretch>
              <a:fillRect r="-900000"/>
            </a:stretch>
          </a:blipFill>
        </p:spPr>
        <p:txBody>
          <a:bodyPr/>
          <a:lstStyle/>
          <a:p>
            <a:endParaRPr lang="en-US"/>
          </a:p>
        </p:txBody>
      </p:sp>
      <p:grpSp>
        <p:nvGrpSpPr>
          <p:cNvPr id="3" name="Group 3"/>
          <p:cNvGrpSpPr/>
          <p:nvPr/>
        </p:nvGrpSpPr>
        <p:grpSpPr>
          <a:xfrm>
            <a:off x="340970" y="0"/>
            <a:ext cx="692493" cy="10287000"/>
            <a:chOff x="0" y="0"/>
            <a:chExt cx="923323" cy="13716000"/>
          </a:xfrm>
        </p:grpSpPr>
        <p:sp>
          <p:nvSpPr>
            <p:cNvPr id="4" name="AutoShape 4"/>
            <p:cNvSpPr/>
            <p:nvPr/>
          </p:nvSpPr>
          <p:spPr>
            <a:xfrm rot="-5400000">
              <a:off x="-5941027" y="6851650"/>
              <a:ext cx="13716000" cy="0"/>
            </a:xfrm>
            <a:prstGeom prst="line">
              <a:avLst/>
            </a:prstGeom>
            <a:ln w="12700" cap="rnd">
              <a:solidFill>
                <a:srgbClr val="000000">
                  <a:alpha val="26667"/>
                </a:srgbClr>
              </a:solidFill>
              <a:prstDash val="solid"/>
              <a:headEnd type="none" w="sm" len="sm"/>
              <a:tailEnd type="none" w="sm" len="sm"/>
            </a:ln>
          </p:spPr>
          <p:txBody>
            <a:bodyPr/>
            <a:lstStyle/>
            <a:p>
              <a:endParaRPr lang="en-US"/>
            </a:p>
          </p:txBody>
        </p:sp>
        <p:sp>
          <p:nvSpPr>
            <p:cNvPr id="5" name="Freeform 5"/>
            <p:cNvSpPr/>
            <p:nvPr/>
          </p:nvSpPr>
          <p:spPr>
            <a:xfrm>
              <a:off x="0" y="6724554"/>
              <a:ext cx="400588" cy="266892"/>
            </a:xfrm>
            <a:custGeom>
              <a:avLst/>
              <a:gdLst/>
              <a:ahLst/>
              <a:cxnLst/>
              <a:rect l="l" t="t" r="r" b="b"/>
              <a:pathLst>
                <a:path w="400588" h="266892">
                  <a:moveTo>
                    <a:pt x="0" y="0"/>
                  </a:moveTo>
                  <a:lnTo>
                    <a:pt x="400588" y="0"/>
                  </a:lnTo>
                  <a:lnTo>
                    <a:pt x="400588" y="266892"/>
                  </a:lnTo>
                  <a:lnTo>
                    <a:pt x="0" y="26689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grpSp>
      <p:graphicFrame>
        <p:nvGraphicFramePr>
          <p:cNvPr id="6" name="Table 6"/>
          <p:cNvGraphicFramePr>
            <a:graphicFrameLocks noGrp="1"/>
          </p:cNvGraphicFramePr>
          <p:nvPr/>
        </p:nvGraphicFramePr>
        <p:xfrm>
          <a:off x="9864294" y="1653788"/>
          <a:ext cx="7395006" cy="7112774"/>
        </p:xfrm>
        <a:graphic>
          <a:graphicData uri="http://schemas.openxmlformats.org/drawingml/2006/table">
            <a:tbl>
              <a:tblPr/>
              <a:tblGrid>
                <a:gridCol w="7395006">
                  <a:extLst>
                    <a:ext uri="{9D8B030D-6E8A-4147-A177-3AD203B41FA5}">
                      <a16:colId xmlns:a16="http://schemas.microsoft.com/office/drawing/2014/main" val="20000"/>
                    </a:ext>
                  </a:extLst>
                </a:gridCol>
              </a:tblGrid>
              <a:tr h="2270832">
                <a:tc>
                  <a:txBody>
                    <a:bodyPr/>
                    <a:lstStyle/>
                    <a:p>
                      <a:pPr algn="l">
                        <a:lnSpc>
                          <a:spcPts val="2803"/>
                        </a:lnSpc>
                        <a:defRPr/>
                      </a:pPr>
                      <a:r>
                        <a:rPr lang="en-US" sz="2002" b="1">
                          <a:solidFill>
                            <a:srgbClr val="000000"/>
                          </a:solidFill>
                          <a:latin typeface="Telegraf Bold"/>
                          <a:ea typeface="Telegraf Bold"/>
                          <a:cs typeface="Telegraf Bold"/>
                          <a:sym typeface="Telegraf Bold"/>
                        </a:rPr>
                        <a:t>01</a:t>
                      </a:r>
                      <a:endParaRPr lang="en-US" sz="1100"/>
                    </a:p>
                    <a:p>
                      <a:pPr algn="l">
                        <a:lnSpc>
                          <a:spcPts val="2803"/>
                        </a:lnSpc>
                      </a:pPr>
                      <a:endParaRPr lang="en-US" sz="1100"/>
                    </a:p>
                    <a:p>
                      <a:pPr algn="l">
                        <a:lnSpc>
                          <a:spcPts val="3363"/>
                        </a:lnSpc>
                      </a:pPr>
                      <a:r>
                        <a:rPr lang="en-US" sz="2402">
                          <a:solidFill>
                            <a:srgbClr val="000000"/>
                          </a:solidFill>
                          <a:latin typeface="Muli"/>
                          <a:ea typeface="Muli"/>
                          <a:cs typeface="Muli"/>
                          <a:sym typeface="Muli"/>
                        </a:rPr>
                        <a:t>Let’s make this a safe space together. Stories stay in this room – share only lessons learned. </a:t>
                      </a:r>
                    </a:p>
                  </a:txBody>
                  <a:tcPr marL="190500" marR="190500" marT="190500" marB="190500">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420971">
                <a:tc>
                  <a:txBody>
                    <a:bodyPr/>
                    <a:lstStyle/>
                    <a:p>
                      <a:pPr algn="l">
                        <a:lnSpc>
                          <a:spcPts val="2803"/>
                        </a:lnSpc>
                        <a:defRPr/>
                      </a:pPr>
                      <a:r>
                        <a:rPr lang="en-US" sz="2002" b="1">
                          <a:solidFill>
                            <a:srgbClr val="000000"/>
                          </a:solidFill>
                          <a:latin typeface="Telegraf Bold"/>
                          <a:ea typeface="Telegraf Bold"/>
                          <a:cs typeface="Telegraf Bold"/>
                          <a:sym typeface="Telegraf Bold"/>
                        </a:rPr>
                        <a:t>02</a:t>
                      </a:r>
                      <a:endParaRPr lang="en-US" sz="1100"/>
                    </a:p>
                    <a:p>
                      <a:pPr algn="l">
                        <a:lnSpc>
                          <a:spcPts val="2803"/>
                        </a:lnSpc>
                      </a:pPr>
                      <a:endParaRPr lang="en-US" sz="1100"/>
                    </a:p>
                    <a:p>
                      <a:pPr algn="l">
                        <a:lnSpc>
                          <a:spcPts val="3359"/>
                        </a:lnSpc>
                      </a:pPr>
                      <a:r>
                        <a:rPr lang="en-US" sz="2400">
                          <a:solidFill>
                            <a:srgbClr val="000000"/>
                          </a:solidFill>
                          <a:latin typeface="Muli"/>
                          <a:ea typeface="Muli"/>
                          <a:cs typeface="Muli"/>
                          <a:sym typeface="Muli"/>
                        </a:rPr>
                        <a:t>This is both an introspective and interactive session – meet yourself where you are today. </a:t>
                      </a:r>
                    </a:p>
                    <a:p>
                      <a:pPr algn="l">
                        <a:lnSpc>
                          <a:spcPts val="3359"/>
                        </a:lnSpc>
                      </a:pPr>
                      <a:endParaRPr lang="en-US" sz="2400">
                        <a:solidFill>
                          <a:srgbClr val="000000"/>
                        </a:solidFill>
                        <a:latin typeface="Muli"/>
                        <a:ea typeface="Muli"/>
                        <a:cs typeface="Muli"/>
                        <a:sym typeface="Muli"/>
                      </a:endParaRPr>
                    </a:p>
                  </a:txBody>
                  <a:tcPr marL="190500" marR="190500" marT="190500" marB="190500">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420971">
                <a:tc>
                  <a:txBody>
                    <a:bodyPr/>
                    <a:lstStyle/>
                    <a:p>
                      <a:pPr algn="l">
                        <a:lnSpc>
                          <a:spcPts val="2803"/>
                        </a:lnSpc>
                        <a:defRPr/>
                      </a:pPr>
                      <a:r>
                        <a:rPr lang="en-US" sz="2002" b="1">
                          <a:solidFill>
                            <a:srgbClr val="000000"/>
                          </a:solidFill>
                          <a:latin typeface="Telegraf Bold"/>
                          <a:ea typeface="Telegraf Bold"/>
                          <a:cs typeface="Telegraf Bold"/>
                          <a:sym typeface="Telegraf Bold"/>
                        </a:rPr>
                        <a:t>03</a:t>
                      </a:r>
                      <a:endParaRPr lang="en-US" sz="1100"/>
                    </a:p>
                    <a:p>
                      <a:pPr algn="l">
                        <a:lnSpc>
                          <a:spcPts val="2803"/>
                        </a:lnSpc>
                      </a:pPr>
                      <a:endParaRPr lang="en-US" sz="1100"/>
                    </a:p>
                    <a:p>
                      <a:pPr algn="l">
                        <a:lnSpc>
                          <a:spcPts val="3359"/>
                        </a:lnSpc>
                      </a:pPr>
                      <a:r>
                        <a:rPr lang="en-US" sz="2400">
                          <a:solidFill>
                            <a:srgbClr val="000000"/>
                          </a:solidFill>
                          <a:latin typeface="Muli"/>
                          <a:ea typeface="Muli"/>
                          <a:cs typeface="Muli"/>
                          <a:sym typeface="Muli"/>
                        </a:rPr>
                        <a:t>Hold space for different experiences. Burnout doesn't look the same for everyone in this room.</a:t>
                      </a:r>
                    </a:p>
                    <a:p>
                      <a:pPr algn="l">
                        <a:lnSpc>
                          <a:spcPts val="3359"/>
                        </a:lnSpc>
                      </a:pPr>
                      <a:endParaRPr lang="en-US" sz="2400">
                        <a:solidFill>
                          <a:srgbClr val="000000"/>
                        </a:solidFill>
                        <a:latin typeface="Muli"/>
                        <a:ea typeface="Muli"/>
                        <a:cs typeface="Muli"/>
                        <a:sym typeface="Muli"/>
                      </a:endParaRPr>
                    </a:p>
                  </a:txBody>
                  <a:tcPr marL="190500" marR="190500" marT="190500" marB="190500">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pSp>
        <p:nvGrpSpPr>
          <p:cNvPr id="7" name="Group 7"/>
          <p:cNvGrpSpPr/>
          <p:nvPr/>
        </p:nvGrpSpPr>
        <p:grpSpPr>
          <a:xfrm>
            <a:off x="1769796" y="994719"/>
            <a:ext cx="6759063" cy="4148781"/>
            <a:chOff x="0" y="0"/>
            <a:chExt cx="9012084" cy="5531708"/>
          </a:xfrm>
        </p:grpSpPr>
        <p:sp>
          <p:nvSpPr>
            <p:cNvPr id="8" name="TextBox 8"/>
            <p:cNvSpPr txBox="1"/>
            <p:nvPr/>
          </p:nvSpPr>
          <p:spPr>
            <a:xfrm>
              <a:off x="0" y="-66675"/>
              <a:ext cx="9012084" cy="2708275"/>
            </a:xfrm>
            <a:prstGeom prst="rect">
              <a:avLst/>
            </a:prstGeom>
          </p:spPr>
          <p:txBody>
            <a:bodyPr lIns="0" tIns="0" rIns="0" bIns="0" rtlCol="0" anchor="t">
              <a:spAutoFit/>
            </a:bodyPr>
            <a:lstStyle/>
            <a:p>
              <a:pPr algn="l">
                <a:lnSpc>
                  <a:spcPts val="7800"/>
                </a:lnSpc>
              </a:pPr>
              <a:r>
                <a:rPr lang="en-US" sz="6500" b="1" dirty="0">
                  <a:solidFill>
                    <a:srgbClr val="000000"/>
                  </a:solidFill>
                  <a:latin typeface="Telegraf Bold"/>
                  <a:ea typeface="Telegraf Bold"/>
                  <a:cs typeface="Telegraf Bold"/>
                  <a:sym typeface="Telegraf Bold"/>
                </a:rPr>
                <a:t>Gentle Reminders</a:t>
              </a:r>
            </a:p>
          </p:txBody>
        </p:sp>
        <p:sp>
          <p:nvSpPr>
            <p:cNvPr id="9" name="TextBox 9"/>
            <p:cNvSpPr txBox="1"/>
            <p:nvPr/>
          </p:nvSpPr>
          <p:spPr>
            <a:xfrm>
              <a:off x="0" y="3344556"/>
              <a:ext cx="7807390" cy="2187152"/>
            </a:xfrm>
            <a:prstGeom prst="rect">
              <a:avLst/>
            </a:prstGeom>
          </p:spPr>
          <p:txBody>
            <a:bodyPr lIns="0" tIns="0" rIns="0" bIns="0" rtlCol="0" anchor="t">
              <a:spAutoFit/>
            </a:bodyPr>
            <a:lstStyle/>
            <a:p>
              <a:pPr algn="l">
                <a:lnSpc>
                  <a:spcPts val="4480"/>
                </a:lnSpc>
              </a:pPr>
              <a:r>
                <a:rPr lang="en-US" sz="3200" dirty="0">
                  <a:solidFill>
                    <a:srgbClr val="000000"/>
                  </a:solidFill>
                  <a:latin typeface="Muli"/>
                  <a:ea typeface="Muli"/>
                  <a:cs typeface="Muli"/>
                  <a:sym typeface="Muli"/>
                </a:rPr>
                <a:t>Burnout is a sensitive topic –  here are some rules and reminders to keep in mind.</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0970" y="0"/>
            <a:ext cx="692493" cy="10287000"/>
            <a:chOff x="0" y="0"/>
            <a:chExt cx="923323" cy="13716000"/>
          </a:xfrm>
        </p:grpSpPr>
        <p:sp>
          <p:nvSpPr>
            <p:cNvPr id="3" name="AutoShape 3"/>
            <p:cNvSpPr/>
            <p:nvPr/>
          </p:nvSpPr>
          <p:spPr>
            <a:xfrm rot="-5400000">
              <a:off x="-5941027" y="6851650"/>
              <a:ext cx="13716000" cy="0"/>
            </a:xfrm>
            <a:prstGeom prst="line">
              <a:avLst/>
            </a:prstGeom>
            <a:ln w="12700" cap="rnd">
              <a:solidFill>
                <a:srgbClr val="000000">
                  <a:alpha val="26667"/>
                </a:srgbClr>
              </a:solidFill>
              <a:prstDash val="solid"/>
              <a:headEnd type="none" w="sm" len="sm"/>
              <a:tailEnd type="none" w="sm" len="sm"/>
            </a:ln>
          </p:spPr>
          <p:txBody>
            <a:bodyPr/>
            <a:lstStyle/>
            <a:p>
              <a:endParaRPr lang="en-US"/>
            </a:p>
          </p:txBody>
        </p:sp>
        <p:sp>
          <p:nvSpPr>
            <p:cNvPr id="4" name="Freeform 4"/>
            <p:cNvSpPr/>
            <p:nvPr/>
          </p:nvSpPr>
          <p:spPr>
            <a:xfrm>
              <a:off x="0" y="6724554"/>
              <a:ext cx="400588" cy="266892"/>
            </a:xfrm>
            <a:custGeom>
              <a:avLst/>
              <a:gdLst/>
              <a:ahLst/>
              <a:cxnLst/>
              <a:rect l="l" t="t" r="r" b="b"/>
              <a:pathLst>
                <a:path w="400588" h="266892">
                  <a:moveTo>
                    <a:pt x="0" y="0"/>
                  </a:moveTo>
                  <a:lnTo>
                    <a:pt x="400588" y="0"/>
                  </a:lnTo>
                  <a:lnTo>
                    <a:pt x="400588" y="266892"/>
                  </a:lnTo>
                  <a:lnTo>
                    <a:pt x="0" y="266892"/>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grpSp>
      <p:sp>
        <p:nvSpPr>
          <p:cNvPr id="5" name="Freeform 5"/>
          <p:cNvSpPr/>
          <p:nvPr/>
        </p:nvSpPr>
        <p:spPr>
          <a:xfrm>
            <a:off x="10470242" y="-4283161"/>
            <a:ext cx="13578116" cy="10023119"/>
          </a:xfrm>
          <a:custGeom>
            <a:avLst/>
            <a:gdLst/>
            <a:ahLst/>
            <a:cxnLst/>
            <a:rect l="l" t="t" r="r" b="b"/>
            <a:pathLst>
              <a:path w="13578116" h="10023119">
                <a:moveTo>
                  <a:pt x="0" y="0"/>
                </a:moveTo>
                <a:lnTo>
                  <a:pt x="13578116" y="0"/>
                </a:lnTo>
                <a:lnTo>
                  <a:pt x="13578116" y="10023118"/>
                </a:lnTo>
                <a:lnTo>
                  <a:pt x="0" y="10023118"/>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6"/>
          <p:cNvSpPr txBox="1"/>
          <p:nvPr/>
        </p:nvSpPr>
        <p:spPr>
          <a:xfrm>
            <a:off x="1962247" y="6166485"/>
            <a:ext cx="9138014" cy="1057275"/>
          </a:xfrm>
          <a:prstGeom prst="rect">
            <a:avLst/>
          </a:prstGeom>
        </p:spPr>
        <p:txBody>
          <a:bodyPr lIns="0" tIns="0" rIns="0" bIns="0" rtlCol="0" anchor="t">
            <a:spAutoFit/>
          </a:bodyPr>
          <a:lstStyle/>
          <a:p>
            <a:pPr algn="l">
              <a:lnSpc>
                <a:spcPts val="7800"/>
              </a:lnSpc>
            </a:pPr>
            <a:r>
              <a:rPr lang="en-US" sz="6500" b="1">
                <a:solidFill>
                  <a:srgbClr val="000000"/>
                </a:solidFill>
                <a:latin typeface="Telegraf Bold"/>
                <a:ea typeface="Telegraf Bold"/>
                <a:cs typeface="Telegraf Bold"/>
                <a:sym typeface="Telegraf Bold"/>
              </a:rPr>
              <a:t>Any surprises?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391654" y="6456946"/>
            <a:ext cx="8558951" cy="9284858"/>
          </a:xfrm>
          <a:custGeom>
            <a:avLst/>
            <a:gdLst/>
            <a:ahLst/>
            <a:cxnLst/>
            <a:rect l="l" t="t" r="r" b="b"/>
            <a:pathLst>
              <a:path w="8558951" h="9284858">
                <a:moveTo>
                  <a:pt x="0" y="0"/>
                </a:moveTo>
                <a:lnTo>
                  <a:pt x="8558950" y="0"/>
                </a:lnTo>
                <a:lnTo>
                  <a:pt x="8558950" y="9284858"/>
                </a:lnTo>
                <a:lnTo>
                  <a:pt x="0" y="928485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grpSp>
        <p:nvGrpSpPr>
          <p:cNvPr id="3" name="Group 3"/>
          <p:cNvGrpSpPr/>
          <p:nvPr/>
        </p:nvGrpSpPr>
        <p:grpSpPr>
          <a:xfrm>
            <a:off x="11434153" y="1987589"/>
            <a:ext cx="5825147" cy="5334000"/>
            <a:chOff x="0" y="0"/>
            <a:chExt cx="7766863" cy="7112000"/>
          </a:xfrm>
        </p:grpSpPr>
        <p:pic>
          <p:nvPicPr>
            <p:cNvPr id="4" name="Picture 4"/>
            <p:cNvPicPr>
              <a:picLocks noChangeAspect="1"/>
            </p:cNvPicPr>
            <p:nvPr/>
          </p:nvPicPr>
          <p:blipFill>
            <a:blip r:embed="rId3"/>
            <a:srcRect l="13620" r="13620"/>
            <a:stretch>
              <a:fillRect/>
            </a:stretch>
          </p:blipFill>
          <p:spPr>
            <a:xfrm>
              <a:off x="0" y="0"/>
              <a:ext cx="7766863" cy="7112000"/>
            </a:xfrm>
            <a:prstGeom prst="rect">
              <a:avLst/>
            </a:prstGeom>
          </p:spPr>
        </p:pic>
      </p:grpSp>
      <p:grpSp>
        <p:nvGrpSpPr>
          <p:cNvPr id="5" name="Group 5"/>
          <p:cNvGrpSpPr/>
          <p:nvPr/>
        </p:nvGrpSpPr>
        <p:grpSpPr>
          <a:xfrm>
            <a:off x="340970" y="0"/>
            <a:ext cx="692493" cy="10287000"/>
            <a:chOff x="0" y="0"/>
            <a:chExt cx="923323" cy="13716000"/>
          </a:xfrm>
        </p:grpSpPr>
        <p:sp>
          <p:nvSpPr>
            <p:cNvPr id="6" name="AutoShape 6"/>
            <p:cNvSpPr/>
            <p:nvPr/>
          </p:nvSpPr>
          <p:spPr>
            <a:xfrm rot="-5400000">
              <a:off x="-5941027" y="6851650"/>
              <a:ext cx="13716000" cy="0"/>
            </a:xfrm>
            <a:prstGeom prst="line">
              <a:avLst/>
            </a:prstGeom>
            <a:ln w="12700" cap="rnd">
              <a:solidFill>
                <a:srgbClr val="000000">
                  <a:alpha val="26667"/>
                </a:srgbClr>
              </a:solidFill>
              <a:prstDash val="solid"/>
              <a:headEnd type="none" w="sm" len="sm"/>
              <a:tailEnd type="none" w="sm" len="sm"/>
            </a:ln>
          </p:spPr>
          <p:txBody>
            <a:bodyPr/>
            <a:lstStyle/>
            <a:p>
              <a:endParaRPr lang="en-US"/>
            </a:p>
          </p:txBody>
        </p:sp>
        <p:sp>
          <p:nvSpPr>
            <p:cNvPr id="7" name="Freeform 7"/>
            <p:cNvSpPr/>
            <p:nvPr/>
          </p:nvSpPr>
          <p:spPr>
            <a:xfrm>
              <a:off x="0" y="6724554"/>
              <a:ext cx="400588" cy="266892"/>
            </a:xfrm>
            <a:custGeom>
              <a:avLst/>
              <a:gdLst/>
              <a:ahLst/>
              <a:cxnLst/>
              <a:rect l="l" t="t" r="r" b="b"/>
              <a:pathLst>
                <a:path w="400588" h="266892">
                  <a:moveTo>
                    <a:pt x="0" y="0"/>
                  </a:moveTo>
                  <a:lnTo>
                    <a:pt x="400588" y="0"/>
                  </a:lnTo>
                  <a:lnTo>
                    <a:pt x="400588" y="266892"/>
                  </a:lnTo>
                  <a:lnTo>
                    <a:pt x="0" y="26689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8" name="AutoShape 8"/>
          <p:cNvSpPr/>
          <p:nvPr/>
        </p:nvSpPr>
        <p:spPr>
          <a:xfrm rot="-5400000">
            <a:off x="5181600" y="5138738"/>
            <a:ext cx="10287000" cy="0"/>
          </a:xfrm>
          <a:prstGeom prst="line">
            <a:avLst/>
          </a:prstGeom>
          <a:ln w="9525" cap="flat">
            <a:solidFill>
              <a:srgbClr val="000000">
                <a:alpha val="26667"/>
              </a:srgbClr>
            </a:solidFill>
            <a:prstDash val="solid"/>
            <a:headEnd type="none" w="sm" len="sm"/>
            <a:tailEnd type="none" w="sm" len="sm"/>
          </a:ln>
        </p:spPr>
        <p:txBody>
          <a:bodyPr/>
          <a:lstStyle/>
          <a:p>
            <a:endParaRPr lang="en-US"/>
          </a:p>
        </p:txBody>
      </p:sp>
      <p:grpSp>
        <p:nvGrpSpPr>
          <p:cNvPr id="9" name="Group 9"/>
          <p:cNvGrpSpPr/>
          <p:nvPr/>
        </p:nvGrpSpPr>
        <p:grpSpPr>
          <a:xfrm>
            <a:off x="2056119" y="1028700"/>
            <a:ext cx="7873464" cy="6675602"/>
            <a:chOff x="0" y="0"/>
            <a:chExt cx="10497952" cy="8900802"/>
          </a:xfrm>
        </p:grpSpPr>
        <p:sp>
          <p:nvSpPr>
            <p:cNvPr id="10" name="TextBox 10"/>
            <p:cNvSpPr txBox="1"/>
            <p:nvPr/>
          </p:nvSpPr>
          <p:spPr>
            <a:xfrm>
              <a:off x="0" y="-66675"/>
              <a:ext cx="8383709" cy="2708275"/>
            </a:xfrm>
            <a:prstGeom prst="rect">
              <a:avLst/>
            </a:prstGeom>
          </p:spPr>
          <p:txBody>
            <a:bodyPr lIns="0" tIns="0" rIns="0" bIns="0" rtlCol="0" anchor="t">
              <a:spAutoFit/>
            </a:bodyPr>
            <a:lstStyle/>
            <a:p>
              <a:pPr algn="l">
                <a:lnSpc>
                  <a:spcPts val="7800"/>
                </a:lnSpc>
              </a:pPr>
              <a:r>
                <a:rPr lang="en-US" sz="6500" b="1">
                  <a:solidFill>
                    <a:srgbClr val="000000"/>
                  </a:solidFill>
                  <a:latin typeface="Telegraf Bold"/>
                  <a:ea typeface="Telegraf Bold"/>
                  <a:cs typeface="Telegraf Bold"/>
                  <a:sym typeface="Telegraf Bold"/>
                </a:rPr>
                <a:t>Exercise 2:</a:t>
              </a:r>
            </a:p>
            <a:p>
              <a:pPr algn="l">
                <a:lnSpc>
                  <a:spcPts val="7800"/>
                </a:lnSpc>
              </a:pPr>
              <a:r>
                <a:rPr lang="en-US" sz="6500" b="1">
                  <a:solidFill>
                    <a:srgbClr val="000000"/>
                  </a:solidFill>
                  <a:latin typeface="Telegraf Bold"/>
                  <a:ea typeface="Telegraf Bold"/>
                  <a:cs typeface="Telegraf Bold"/>
                  <a:sym typeface="Telegraf Bold"/>
                </a:rPr>
                <a:t>Energy Audit</a:t>
              </a:r>
            </a:p>
          </p:txBody>
        </p:sp>
        <p:sp>
          <p:nvSpPr>
            <p:cNvPr id="11" name="TextBox 11"/>
            <p:cNvSpPr txBox="1"/>
            <p:nvPr/>
          </p:nvSpPr>
          <p:spPr>
            <a:xfrm>
              <a:off x="0" y="2967151"/>
              <a:ext cx="10497952" cy="5933652"/>
            </a:xfrm>
            <a:prstGeom prst="rect">
              <a:avLst/>
            </a:prstGeom>
          </p:spPr>
          <p:txBody>
            <a:bodyPr lIns="0" tIns="0" rIns="0" bIns="0" rtlCol="0" anchor="t">
              <a:spAutoFit/>
            </a:bodyPr>
            <a:lstStyle/>
            <a:p>
              <a:pPr marL="690881" lvl="1" indent="-345440" algn="l">
                <a:lnSpc>
                  <a:spcPts val="4480"/>
                </a:lnSpc>
                <a:buFont typeface="Arial"/>
                <a:buChar char="•"/>
              </a:pPr>
              <a:r>
                <a:rPr lang="en-US" sz="3200">
                  <a:solidFill>
                    <a:srgbClr val="000000"/>
                  </a:solidFill>
                  <a:latin typeface="Muli"/>
                  <a:ea typeface="Muli"/>
                  <a:cs typeface="Muli"/>
                  <a:sym typeface="Muli"/>
                </a:rPr>
                <a:t>Think about your typical workweek. List out your top 5–7 recurring tasks or meetings.</a:t>
              </a:r>
            </a:p>
            <a:p>
              <a:pPr marL="690881" lvl="1" indent="-345440" algn="l">
                <a:lnSpc>
                  <a:spcPts val="4480"/>
                </a:lnSpc>
                <a:buFont typeface="Arial"/>
                <a:buChar char="•"/>
              </a:pPr>
              <a:r>
                <a:rPr lang="en-US" sz="3200">
                  <a:solidFill>
                    <a:srgbClr val="000000"/>
                  </a:solidFill>
                  <a:latin typeface="Muli"/>
                  <a:ea typeface="Muli"/>
                  <a:cs typeface="Muli"/>
                  <a:sym typeface="Muli"/>
                </a:rPr>
                <a:t>Mark each task as energizing, neutral, or draining</a:t>
              </a:r>
            </a:p>
            <a:p>
              <a:pPr marL="690881" lvl="1" indent="-345440" algn="l">
                <a:lnSpc>
                  <a:spcPts val="4480"/>
                </a:lnSpc>
                <a:buFont typeface="Arial"/>
                <a:buChar char="•"/>
              </a:pPr>
              <a:r>
                <a:rPr lang="en-US" sz="3200">
                  <a:solidFill>
                    <a:srgbClr val="000000"/>
                  </a:solidFill>
                  <a:latin typeface="Muli"/>
                  <a:ea typeface="Muli"/>
                  <a:cs typeface="Muli"/>
                  <a:sym typeface="Muli"/>
                </a:rPr>
                <a:t>Reflect on which draining tasks could be reduced, reassigned, or restructured?</a:t>
              </a:r>
            </a:p>
          </p:txBody>
        </p:sp>
      </p:grpSp>
      <p:sp>
        <p:nvSpPr>
          <p:cNvPr id="12" name="TextBox 12"/>
          <p:cNvSpPr txBox="1"/>
          <p:nvPr/>
        </p:nvSpPr>
        <p:spPr>
          <a:xfrm>
            <a:off x="11434153" y="7536141"/>
            <a:ext cx="5825147" cy="1153795"/>
          </a:xfrm>
          <a:prstGeom prst="rect">
            <a:avLst/>
          </a:prstGeom>
        </p:spPr>
        <p:txBody>
          <a:bodyPr lIns="0" tIns="0" rIns="0" bIns="0" rtlCol="0" anchor="t">
            <a:spAutoFit/>
          </a:bodyPr>
          <a:lstStyle/>
          <a:p>
            <a:pPr marL="0" lvl="0" indent="0" algn="l">
              <a:lnSpc>
                <a:spcPts val="3079"/>
              </a:lnSpc>
            </a:pPr>
            <a:r>
              <a:rPr lang="en-US" sz="2199" i="1">
                <a:solidFill>
                  <a:srgbClr val="000000"/>
                </a:solidFill>
                <a:latin typeface="Muli Italics"/>
                <a:ea typeface="Muli Italics"/>
                <a:cs typeface="Muli Italics"/>
                <a:sym typeface="Muli Italics"/>
              </a:rPr>
              <a:t>Check out </a:t>
            </a:r>
            <a:r>
              <a:rPr lang="en-US" sz="2199" b="1" i="1">
                <a:solidFill>
                  <a:srgbClr val="000000"/>
                </a:solidFill>
                <a:latin typeface="Muli Bold Italics"/>
                <a:ea typeface="Muli Bold Italics"/>
                <a:cs typeface="Muli Bold Italics"/>
                <a:sym typeface="Muli Bold Italics"/>
              </a:rPr>
              <a:t>Designing Your Life </a:t>
            </a:r>
            <a:r>
              <a:rPr lang="en-US" sz="2199" i="1">
                <a:solidFill>
                  <a:srgbClr val="000000"/>
                </a:solidFill>
                <a:latin typeface="Muli Italics"/>
                <a:ea typeface="Muli Italics"/>
                <a:cs typeface="Muli Italics"/>
                <a:sym typeface="Muli Italics"/>
              </a:rPr>
              <a:t>by Bill Burnett and Dave Evans for more exercises like this!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93576" y="3343275"/>
            <a:ext cx="10339799" cy="10649605"/>
          </a:xfrm>
          <a:custGeom>
            <a:avLst/>
            <a:gdLst/>
            <a:ahLst/>
            <a:cxnLst/>
            <a:rect l="l" t="t" r="r" b="b"/>
            <a:pathLst>
              <a:path w="10339799" h="10649605">
                <a:moveTo>
                  <a:pt x="0" y="0"/>
                </a:moveTo>
                <a:lnTo>
                  <a:pt x="10339799" y="0"/>
                </a:lnTo>
                <a:lnTo>
                  <a:pt x="10339799" y="10649605"/>
                </a:lnTo>
                <a:lnTo>
                  <a:pt x="0" y="10649605"/>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grpSp>
        <p:nvGrpSpPr>
          <p:cNvPr id="3" name="Group 3"/>
          <p:cNvGrpSpPr/>
          <p:nvPr/>
        </p:nvGrpSpPr>
        <p:grpSpPr>
          <a:xfrm>
            <a:off x="340970" y="0"/>
            <a:ext cx="692493" cy="10287000"/>
            <a:chOff x="0" y="0"/>
            <a:chExt cx="923323" cy="13716000"/>
          </a:xfrm>
        </p:grpSpPr>
        <p:sp>
          <p:nvSpPr>
            <p:cNvPr id="4" name="AutoShape 4"/>
            <p:cNvSpPr/>
            <p:nvPr/>
          </p:nvSpPr>
          <p:spPr>
            <a:xfrm rot="-5400000">
              <a:off x="-5941027" y="6851650"/>
              <a:ext cx="13716000" cy="0"/>
            </a:xfrm>
            <a:prstGeom prst="line">
              <a:avLst/>
            </a:prstGeom>
            <a:ln w="12700" cap="rnd">
              <a:solidFill>
                <a:srgbClr val="000000">
                  <a:alpha val="26667"/>
                </a:srgbClr>
              </a:solidFill>
              <a:prstDash val="solid"/>
              <a:headEnd type="none" w="sm" len="sm"/>
              <a:tailEnd type="none" w="sm" len="sm"/>
            </a:ln>
          </p:spPr>
          <p:txBody>
            <a:bodyPr/>
            <a:lstStyle/>
            <a:p>
              <a:endParaRPr lang="en-US"/>
            </a:p>
          </p:txBody>
        </p:sp>
        <p:sp>
          <p:nvSpPr>
            <p:cNvPr id="5" name="Freeform 5"/>
            <p:cNvSpPr/>
            <p:nvPr/>
          </p:nvSpPr>
          <p:spPr>
            <a:xfrm>
              <a:off x="0" y="6724554"/>
              <a:ext cx="400588" cy="266892"/>
            </a:xfrm>
            <a:custGeom>
              <a:avLst/>
              <a:gdLst/>
              <a:ahLst/>
              <a:cxnLst/>
              <a:rect l="l" t="t" r="r" b="b"/>
              <a:pathLst>
                <a:path w="400588" h="266892">
                  <a:moveTo>
                    <a:pt x="0" y="0"/>
                  </a:moveTo>
                  <a:lnTo>
                    <a:pt x="400588" y="0"/>
                  </a:lnTo>
                  <a:lnTo>
                    <a:pt x="400588" y="266892"/>
                  </a:lnTo>
                  <a:lnTo>
                    <a:pt x="0" y="26689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6" name="TextBox 6"/>
          <p:cNvSpPr txBox="1"/>
          <p:nvPr/>
        </p:nvSpPr>
        <p:spPr>
          <a:xfrm>
            <a:off x="9144000" y="3590925"/>
            <a:ext cx="8864583" cy="3038475"/>
          </a:xfrm>
          <a:prstGeom prst="rect">
            <a:avLst/>
          </a:prstGeom>
        </p:spPr>
        <p:txBody>
          <a:bodyPr lIns="0" tIns="0" rIns="0" bIns="0" rtlCol="0" anchor="t">
            <a:spAutoFit/>
          </a:bodyPr>
          <a:lstStyle/>
          <a:p>
            <a:pPr algn="l">
              <a:lnSpc>
                <a:spcPts val="7800"/>
              </a:lnSpc>
            </a:pPr>
            <a:r>
              <a:rPr lang="en-US" sz="6500" b="1">
                <a:solidFill>
                  <a:srgbClr val="000000"/>
                </a:solidFill>
                <a:latin typeface="Telegraf Bold"/>
                <a:ea typeface="Telegraf Bold"/>
                <a:cs typeface="Telegraf Bold"/>
                <a:sym typeface="Telegraf Bold"/>
              </a:rPr>
              <a:t>What patterns emerged from your energy audit?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grpSp>
        <p:nvGrpSpPr>
          <p:cNvPr id="2" name="Group 2"/>
          <p:cNvGrpSpPr/>
          <p:nvPr/>
        </p:nvGrpSpPr>
        <p:grpSpPr>
          <a:xfrm>
            <a:off x="340970" y="0"/>
            <a:ext cx="692493" cy="10287000"/>
            <a:chOff x="0" y="0"/>
            <a:chExt cx="923323" cy="13716000"/>
          </a:xfrm>
        </p:grpSpPr>
        <p:sp>
          <p:nvSpPr>
            <p:cNvPr id="3" name="AutoShape 3"/>
            <p:cNvSpPr/>
            <p:nvPr/>
          </p:nvSpPr>
          <p:spPr>
            <a:xfrm rot="-5400000">
              <a:off x="-5941027" y="6851650"/>
              <a:ext cx="13716000" cy="0"/>
            </a:xfrm>
            <a:prstGeom prst="line">
              <a:avLst/>
            </a:prstGeom>
            <a:ln w="12700" cap="rnd">
              <a:solidFill>
                <a:srgbClr val="000000">
                  <a:alpha val="26667"/>
                </a:srgbClr>
              </a:solidFill>
              <a:prstDash val="solid"/>
              <a:headEnd type="none" w="sm" len="sm"/>
              <a:tailEnd type="none" w="sm" len="sm"/>
            </a:ln>
          </p:spPr>
          <p:txBody>
            <a:bodyPr/>
            <a:lstStyle/>
            <a:p>
              <a:endParaRPr lang="en-US"/>
            </a:p>
          </p:txBody>
        </p:sp>
        <p:sp>
          <p:nvSpPr>
            <p:cNvPr id="4" name="Freeform 4"/>
            <p:cNvSpPr/>
            <p:nvPr/>
          </p:nvSpPr>
          <p:spPr>
            <a:xfrm>
              <a:off x="0" y="6724554"/>
              <a:ext cx="400588" cy="266892"/>
            </a:xfrm>
            <a:custGeom>
              <a:avLst/>
              <a:gdLst/>
              <a:ahLst/>
              <a:cxnLst/>
              <a:rect l="l" t="t" r="r" b="b"/>
              <a:pathLst>
                <a:path w="400588" h="266892">
                  <a:moveTo>
                    <a:pt x="0" y="0"/>
                  </a:moveTo>
                  <a:lnTo>
                    <a:pt x="400588" y="0"/>
                  </a:lnTo>
                  <a:lnTo>
                    <a:pt x="400588" y="266892"/>
                  </a:lnTo>
                  <a:lnTo>
                    <a:pt x="0" y="266892"/>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grpSp>
      <p:sp>
        <p:nvSpPr>
          <p:cNvPr id="5" name="Freeform 5"/>
          <p:cNvSpPr/>
          <p:nvPr/>
        </p:nvSpPr>
        <p:spPr>
          <a:xfrm>
            <a:off x="1033462" y="0"/>
            <a:ext cx="17254538" cy="10287000"/>
          </a:xfrm>
          <a:custGeom>
            <a:avLst/>
            <a:gdLst/>
            <a:ahLst/>
            <a:cxnLst/>
            <a:rect l="l" t="t" r="r" b="b"/>
            <a:pathLst>
              <a:path w="17254538" h="10287000">
                <a:moveTo>
                  <a:pt x="0" y="0"/>
                </a:moveTo>
                <a:lnTo>
                  <a:pt x="17254538" y="0"/>
                </a:lnTo>
                <a:lnTo>
                  <a:pt x="17254538" y="10287000"/>
                </a:lnTo>
                <a:lnTo>
                  <a:pt x="0" y="10287000"/>
                </a:lnTo>
                <a:lnTo>
                  <a:pt x="0" y="0"/>
                </a:lnTo>
                <a:close/>
              </a:path>
            </a:pathLst>
          </a:custGeom>
          <a:blipFill>
            <a:blip r:embed="rId3"/>
            <a:stretch>
              <a:fillRect t="-43865" b="-23865"/>
            </a:stretch>
          </a:blipFill>
        </p:spPr>
        <p:txBody>
          <a:bodyPr/>
          <a:lstStyle/>
          <a:p>
            <a:endParaRPr lang="en-US"/>
          </a:p>
        </p:txBody>
      </p:sp>
      <p:grpSp>
        <p:nvGrpSpPr>
          <p:cNvPr id="6" name="Group 6"/>
          <p:cNvGrpSpPr/>
          <p:nvPr/>
        </p:nvGrpSpPr>
        <p:grpSpPr>
          <a:xfrm>
            <a:off x="4098131" y="2282825"/>
            <a:ext cx="11125200" cy="5721350"/>
            <a:chOff x="0" y="0"/>
            <a:chExt cx="14833600" cy="7628467"/>
          </a:xfrm>
        </p:grpSpPr>
        <p:sp>
          <p:nvSpPr>
            <p:cNvPr id="7" name="TextBox 7"/>
            <p:cNvSpPr txBox="1"/>
            <p:nvPr/>
          </p:nvSpPr>
          <p:spPr>
            <a:xfrm>
              <a:off x="0" y="-66675"/>
              <a:ext cx="14833600" cy="2708275"/>
            </a:xfrm>
            <a:prstGeom prst="rect">
              <a:avLst/>
            </a:prstGeom>
          </p:spPr>
          <p:txBody>
            <a:bodyPr lIns="0" tIns="0" rIns="0" bIns="0" rtlCol="0" anchor="t">
              <a:spAutoFit/>
            </a:bodyPr>
            <a:lstStyle/>
            <a:p>
              <a:pPr algn="l">
                <a:lnSpc>
                  <a:spcPts val="7800"/>
                </a:lnSpc>
              </a:pPr>
              <a:r>
                <a:rPr lang="en-US" sz="6500" b="1">
                  <a:solidFill>
                    <a:srgbClr val="FFFFFF"/>
                  </a:solidFill>
                  <a:latin typeface="Telegraf Bold"/>
                  <a:ea typeface="Telegraf Bold"/>
                  <a:cs typeface="Telegraf Bold"/>
                  <a:sym typeface="Telegraf Bold"/>
                </a:rPr>
                <a:t>Exercise 3:</a:t>
              </a:r>
            </a:p>
            <a:p>
              <a:pPr algn="l">
                <a:lnSpc>
                  <a:spcPts val="7800"/>
                </a:lnSpc>
              </a:pPr>
              <a:r>
                <a:rPr lang="en-US" sz="6500" b="1">
                  <a:solidFill>
                    <a:srgbClr val="FFFFFF"/>
                  </a:solidFill>
                  <a:latin typeface="Telegraf Bold"/>
                  <a:ea typeface="Telegraf Bold"/>
                  <a:cs typeface="Telegraf Bold"/>
                  <a:sym typeface="Telegraf Bold"/>
                </a:rPr>
                <a:t>Boundary setting</a:t>
              </a:r>
            </a:p>
          </p:txBody>
        </p:sp>
        <p:sp>
          <p:nvSpPr>
            <p:cNvPr id="8" name="TextBox 8"/>
            <p:cNvSpPr txBox="1"/>
            <p:nvPr/>
          </p:nvSpPr>
          <p:spPr>
            <a:xfrm>
              <a:off x="0" y="3193415"/>
              <a:ext cx="13462000" cy="4435052"/>
            </a:xfrm>
            <a:prstGeom prst="rect">
              <a:avLst/>
            </a:prstGeom>
          </p:spPr>
          <p:txBody>
            <a:bodyPr lIns="0" tIns="0" rIns="0" bIns="0" rtlCol="0" anchor="t">
              <a:spAutoFit/>
            </a:bodyPr>
            <a:lstStyle/>
            <a:p>
              <a:pPr marL="690881" lvl="1" indent="-345440" algn="l">
                <a:lnSpc>
                  <a:spcPts val="4480"/>
                </a:lnSpc>
                <a:buFont typeface="Arial"/>
                <a:buChar char="•"/>
              </a:pPr>
              <a:r>
                <a:rPr lang="en-US" sz="3200">
                  <a:solidFill>
                    <a:srgbClr val="FFFFFF"/>
                  </a:solidFill>
                  <a:latin typeface="Muli"/>
                  <a:ea typeface="Muli"/>
                  <a:cs typeface="Muli"/>
                  <a:sym typeface="Muli"/>
                </a:rPr>
                <a:t>Look back at your values and energy audit: What is one boundary you want to set this week / month / year?</a:t>
              </a:r>
            </a:p>
            <a:p>
              <a:pPr marL="690881" lvl="1" indent="-345440" algn="l">
                <a:lnSpc>
                  <a:spcPts val="4480"/>
                </a:lnSpc>
                <a:buFont typeface="Arial"/>
                <a:buChar char="•"/>
              </a:pPr>
              <a:r>
                <a:rPr lang="en-US" sz="3200">
                  <a:solidFill>
                    <a:srgbClr val="FFFFFF"/>
                  </a:solidFill>
                  <a:latin typeface="Muli"/>
                  <a:ea typeface="Muli"/>
                  <a:cs typeface="Muli"/>
                  <a:sym typeface="Muli"/>
                </a:rPr>
                <a:t>Who do you need to communicate that boundary to, and how?</a:t>
              </a:r>
            </a:p>
            <a:p>
              <a:pPr algn="l">
                <a:lnSpc>
                  <a:spcPts val="4480"/>
                </a:lnSpc>
              </a:pPr>
              <a:endParaRPr lang="en-US" sz="3200">
                <a:solidFill>
                  <a:srgbClr val="FFFFFF"/>
                </a:solidFill>
                <a:latin typeface="Muli"/>
                <a:ea typeface="Muli"/>
                <a:cs typeface="Muli"/>
                <a:sym typeface="Muli"/>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833" t="-61481" b="-17777"/>
            </a:stretch>
          </a:blipFill>
        </p:spPr>
        <p:txBody>
          <a:bodyPr/>
          <a:lstStyle/>
          <a:p>
            <a:endParaRPr lang="en-US"/>
          </a:p>
        </p:txBody>
      </p:sp>
      <p:grpSp>
        <p:nvGrpSpPr>
          <p:cNvPr id="3" name="Group 3"/>
          <p:cNvGrpSpPr/>
          <p:nvPr/>
        </p:nvGrpSpPr>
        <p:grpSpPr>
          <a:xfrm>
            <a:off x="340970" y="0"/>
            <a:ext cx="692493" cy="10287000"/>
            <a:chOff x="0" y="0"/>
            <a:chExt cx="923323" cy="13716000"/>
          </a:xfrm>
        </p:grpSpPr>
        <p:sp>
          <p:nvSpPr>
            <p:cNvPr id="4" name="AutoShape 4"/>
            <p:cNvSpPr/>
            <p:nvPr/>
          </p:nvSpPr>
          <p:spPr>
            <a:xfrm rot="-5400000">
              <a:off x="-5941027" y="6851650"/>
              <a:ext cx="13716000" cy="0"/>
            </a:xfrm>
            <a:prstGeom prst="line">
              <a:avLst/>
            </a:prstGeom>
            <a:ln w="12700" cap="rnd">
              <a:solidFill>
                <a:srgbClr val="FFFFFF">
                  <a:alpha val="26667"/>
                </a:srgbClr>
              </a:solidFill>
              <a:prstDash val="solid"/>
              <a:headEnd type="none" w="sm" len="sm"/>
              <a:tailEnd type="none" w="sm" len="sm"/>
            </a:ln>
          </p:spPr>
          <p:txBody>
            <a:bodyPr/>
            <a:lstStyle/>
            <a:p>
              <a:endParaRPr lang="en-US"/>
            </a:p>
          </p:txBody>
        </p:sp>
        <p:sp>
          <p:nvSpPr>
            <p:cNvPr id="5" name="Freeform 5"/>
            <p:cNvSpPr/>
            <p:nvPr/>
          </p:nvSpPr>
          <p:spPr>
            <a:xfrm>
              <a:off x="0" y="6724554"/>
              <a:ext cx="400588" cy="266892"/>
            </a:xfrm>
            <a:custGeom>
              <a:avLst/>
              <a:gdLst/>
              <a:ahLst/>
              <a:cxnLst/>
              <a:rect l="l" t="t" r="r" b="b"/>
              <a:pathLst>
                <a:path w="400588" h="266892">
                  <a:moveTo>
                    <a:pt x="0" y="0"/>
                  </a:moveTo>
                  <a:lnTo>
                    <a:pt x="400588" y="0"/>
                  </a:lnTo>
                  <a:lnTo>
                    <a:pt x="400588" y="266892"/>
                  </a:lnTo>
                  <a:lnTo>
                    <a:pt x="0" y="26689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8" name="TextBox 8"/>
          <p:cNvSpPr txBox="1"/>
          <p:nvPr/>
        </p:nvSpPr>
        <p:spPr>
          <a:xfrm>
            <a:off x="2055891" y="4581525"/>
            <a:ext cx="8500059" cy="1057275"/>
          </a:xfrm>
          <a:prstGeom prst="rect">
            <a:avLst/>
          </a:prstGeom>
        </p:spPr>
        <p:txBody>
          <a:bodyPr lIns="0" tIns="0" rIns="0" bIns="0" rtlCol="0" anchor="t">
            <a:spAutoFit/>
          </a:bodyPr>
          <a:lstStyle/>
          <a:p>
            <a:pPr algn="l">
              <a:lnSpc>
                <a:spcPts val="7800"/>
              </a:lnSpc>
            </a:pPr>
            <a:r>
              <a:rPr lang="en-US" sz="6500" b="1">
                <a:solidFill>
                  <a:srgbClr val="FFFFFF"/>
                </a:solidFill>
                <a:latin typeface="Telegraf Bold"/>
                <a:ea typeface="Telegraf Bold"/>
                <a:cs typeface="Telegraf Bold"/>
                <a:sym typeface="Telegraf Bold"/>
              </a:rPr>
              <a:t>Any a-ha moments?</a:t>
            </a:r>
          </a:p>
        </p:txBody>
      </p:sp>
      <p:grpSp>
        <p:nvGrpSpPr>
          <p:cNvPr id="13" name="Group 6">
            <a:extLst>
              <a:ext uri="{FF2B5EF4-FFF2-40B4-BE49-F238E27FC236}">
                <a16:creationId xmlns:a16="http://schemas.microsoft.com/office/drawing/2014/main" id="{DFECF6B7-89B0-354B-CA03-9A8D75CCA889}"/>
              </a:ext>
            </a:extLst>
          </p:cNvPr>
          <p:cNvGrpSpPr/>
          <p:nvPr/>
        </p:nvGrpSpPr>
        <p:grpSpPr>
          <a:xfrm>
            <a:off x="11583140" y="-38100"/>
            <a:ext cx="6781060" cy="10325100"/>
            <a:chOff x="0" y="0"/>
            <a:chExt cx="8946162" cy="13716000"/>
          </a:xfrm>
        </p:grpSpPr>
        <p:pic>
          <p:nvPicPr>
            <p:cNvPr id="14" name="Picture 7">
              <a:extLst>
                <a:ext uri="{FF2B5EF4-FFF2-40B4-BE49-F238E27FC236}">
                  <a16:creationId xmlns:a16="http://schemas.microsoft.com/office/drawing/2014/main" id="{BFB881FA-FD42-D770-4B8D-2383DFB52AEA}"/>
                </a:ext>
              </a:extLst>
            </p:cNvPr>
            <p:cNvPicPr>
              <a:picLocks noChangeAspect="1"/>
            </p:cNvPicPr>
            <p:nvPr/>
          </p:nvPicPr>
          <p:blipFill>
            <a:blip r:embed="rId4"/>
            <a:srcRect l="11772" r="6697"/>
            <a:stretch>
              <a:fillRect/>
            </a:stretch>
          </p:blipFill>
          <p:spPr>
            <a:xfrm>
              <a:off x="0" y="0"/>
              <a:ext cx="8946162" cy="13716000"/>
            </a:xfrm>
            <a:prstGeom prst="rect">
              <a:avLst/>
            </a:prstGeom>
          </p:spPr>
        </p:pic>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0970" y="0"/>
            <a:ext cx="692493" cy="10287000"/>
            <a:chOff x="0" y="0"/>
            <a:chExt cx="923323" cy="13716000"/>
          </a:xfrm>
        </p:grpSpPr>
        <p:sp>
          <p:nvSpPr>
            <p:cNvPr id="3" name="AutoShape 3"/>
            <p:cNvSpPr/>
            <p:nvPr/>
          </p:nvSpPr>
          <p:spPr>
            <a:xfrm rot="-5400000">
              <a:off x="-5941027" y="6851650"/>
              <a:ext cx="13716000" cy="0"/>
            </a:xfrm>
            <a:prstGeom prst="line">
              <a:avLst/>
            </a:prstGeom>
            <a:ln w="12700" cap="rnd">
              <a:solidFill>
                <a:srgbClr val="000000">
                  <a:alpha val="26667"/>
                </a:srgbClr>
              </a:solidFill>
              <a:prstDash val="solid"/>
              <a:headEnd type="none" w="sm" len="sm"/>
              <a:tailEnd type="none" w="sm" len="sm"/>
            </a:ln>
          </p:spPr>
          <p:txBody>
            <a:bodyPr/>
            <a:lstStyle/>
            <a:p>
              <a:endParaRPr lang="en-US"/>
            </a:p>
          </p:txBody>
        </p:sp>
        <p:sp>
          <p:nvSpPr>
            <p:cNvPr id="4" name="Freeform 4"/>
            <p:cNvSpPr/>
            <p:nvPr/>
          </p:nvSpPr>
          <p:spPr>
            <a:xfrm>
              <a:off x="0" y="6724554"/>
              <a:ext cx="400588" cy="266892"/>
            </a:xfrm>
            <a:custGeom>
              <a:avLst/>
              <a:gdLst/>
              <a:ahLst/>
              <a:cxnLst/>
              <a:rect l="l" t="t" r="r" b="b"/>
              <a:pathLst>
                <a:path w="400588" h="266892">
                  <a:moveTo>
                    <a:pt x="0" y="0"/>
                  </a:moveTo>
                  <a:lnTo>
                    <a:pt x="400588" y="0"/>
                  </a:lnTo>
                  <a:lnTo>
                    <a:pt x="400588" y="266892"/>
                  </a:lnTo>
                  <a:lnTo>
                    <a:pt x="0" y="26689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5" name="Freeform 5"/>
          <p:cNvSpPr/>
          <p:nvPr/>
        </p:nvSpPr>
        <p:spPr>
          <a:xfrm rot="5248702">
            <a:off x="10301215" y="5005159"/>
            <a:ext cx="14310406" cy="10563682"/>
          </a:xfrm>
          <a:custGeom>
            <a:avLst/>
            <a:gdLst/>
            <a:ahLst/>
            <a:cxnLst/>
            <a:rect l="l" t="t" r="r" b="b"/>
            <a:pathLst>
              <a:path w="14310406" h="10563682">
                <a:moveTo>
                  <a:pt x="0" y="0"/>
                </a:moveTo>
                <a:lnTo>
                  <a:pt x="14310407" y="0"/>
                </a:lnTo>
                <a:lnTo>
                  <a:pt x="14310407" y="10563682"/>
                </a:lnTo>
                <a:lnTo>
                  <a:pt x="0" y="1056368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6"/>
          <p:cNvSpPr txBox="1"/>
          <p:nvPr/>
        </p:nvSpPr>
        <p:spPr>
          <a:xfrm>
            <a:off x="1983600" y="2966085"/>
            <a:ext cx="6712852" cy="4029075"/>
          </a:xfrm>
          <a:prstGeom prst="rect">
            <a:avLst/>
          </a:prstGeom>
        </p:spPr>
        <p:txBody>
          <a:bodyPr lIns="0" tIns="0" rIns="0" bIns="0" rtlCol="0" anchor="t">
            <a:spAutoFit/>
          </a:bodyPr>
          <a:lstStyle/>
          <a:p>
            <a:pPr algn="l">
              <a:lnSpc>
                <a:spcPts val="7800"/>
              </a:lnSpc>
            </a:pPr>
            <a:r>
              <a:rPr lang="en-US" sz="6500" b="1">
                <a:solidFill>
                  <a:srgbClr val="000000"/>
                </a:solidFill>
                <a:latin typeface="Telegraf Bold"/>
                <a:ea typeface="Telegraf Bold"/>
                <a:cs typeface="Telegraf Bold"/>
                <a:sym typeface="Telegraf Bold"/>
              </a:rPr>
              <a:t>How do you sustain your spark in activism?</a:t>
            </a:r>
          </a:p>
        </p:txBody>
      </p:sp>
      <p:sp>
        <p:nvSpPr>
          <p:cNvPr id="7" name="TextBox 7"/>
          <p:cNvSpPr txBox="1"/>
          <p:nvPr/>
        </p:nvSpPr>
        <p:spPr>
          <a:xfrm>
            <a:off x="10104730" y="3423285"/>
            <a:ext cx="6186780" cy="3354705"/>
          </a:xfrm>
          <a:prstGeom prst="rect">
            <a:avLst/>
          </a:prstGeom>
        </p:spPr>
        <p:txBody>
          <a:bodyPr lIns="0" tIns="0" rIns="0" bIns="0" rtlCol="0" anchor="t">
            <a:spAutoFit/>
          </a:bodyPr>
          <a:lstStyle/>
          <a:p>
            <a:pPr marL="1036320" lvl="1" indent="-518160" algn="l">
              <a:lnSpc>
                <a:spcPts val="6719"/>
              </a:lnSpc>
              <a:buAutoNum type="arabicPeriod"/>
            </a:pPr>
            <a:r>
              <a:rPr lang="en-US" sz="4800">
                <a:solidFill>
                  <a:srgbClr val="000000"/>
                </a:solidFill>
                <a:latin typeface="Muli"/>
                <a:ea typeface="Muli"/>
                <a:cs typeface="Muli"/>
                <a:sym typeface="Muli"/>
              </a:rPr>
              <a:t>Find a clearing</a:t>
            </a:r>
          </a:p>
          <a:p>
            <a:pPr marL="1036320" lvl="1" indent="-518160" algn="l">
              <a:lnSpc>
                <a:spcPts val="6719"/>
              </a:lnSpc>
              <a:buAutoNum type="arabicPeriod"/>
            </a:pPr>
            <a:r>
              <a:rPr lang="en-US" sz="4800">
                <a:solidFill>
                  <a:srgbClr val="000000"/>
                </a:solidFill>
                <a:latin typeface="Muli"/>
                <a:ea typeface="Muli"/>
                <a:cs typeface="Muli"/>
                <a:sym typeface="Muli"/>
              </a:rPr>
              <a:t>Gather the tinder</a:t>
            </a:r>
          </a:p>
          <a:p>
            <a:pPr marL="1036320" lvl="1" indent="-518160" algn="l">
              <a:lnSpc>
                <a:spcPts val="6719"/>
              </a:lnSpc>
              <a:buAutoNum type="arabicPeriod"/>
            </a:pPr>
            <a:r>
              <a:rPr lang="en-US" sz="4800">
                <a:solidFill>
                  <a:srgbClr val="000000"/>
                </a:solidFill>
                <a:latin typeface="Muli"/>
                <a:ea typeface="Muli"/>
                <a:cs typeface="Muli"/>
                <a:sym typeface="Muli"/>
              </a:rPr>
              <a:t>Find a spark</a:t>
            </a:r>
          </a:p>
          <a:p>
            <a:pPr marL="1036320" lvl="1" indent="-518160" algn="l">
              <a:lnSpc>
                <a:spcPts val="6719"/>
              </a:lnSpc>
              <a:buAutoNum type="arabicPeriod"/>
            </a:pPr>
            <a:r>
              <a:rPr lang="en-US" sz="4800">
                <a:solidFill>
                  <a:srgbClr val="000000"/>
                </a:solidFill>
                <a:latin typeface="Muli"/>
                <a:ea typeface="Muli"/>
                <a:cs typeface="Muli"/>
                <a:sym typeface="Muli"/>
              </a:rPr>
              <a:t>Tend the flames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833" t="-61481" b="-17777"/>
            </a:stretch>
          </a:blipFill>
        </p:spPr>
        <p:txBody>
          <a:bodyPr/>
          <a:lstStyle/>
          <a:p>
            <a:endParaRPr lang="en-US"/>
          </a:p>
        </p:txBody>
      </p:sp>
      <p:sp>
        <p:nvSpPr>
          <p:cNvPr id="3" name="TextBox 3"/>
          <p:cNvSpPr txBox="1"/>
          <p:nvPr/>
        </p:nvSpPr>
        <p:spPr>
          <a:xfrm>
            <a:off x="2130869" y="1714500"/>
            <a:ext cx="12383583" cy="6715125"/>
          </a:xfrm>
          <a:prstGeom prst="rect">
            <a:avLst/>
          </a:prstGeom>
        </p:spPr>
        <p:txBody>
          <a:bodyPr lIns="0" tIns="0" rIns="0" bIns="0" rtlCol="0" anchor="t">
            <a:spAutoFit/>
          </a:bodyPr>
          <a:lstStyle/>
          <a:p>
            <a:pPr algn="l">
              <a:lnSpc>
                <a:spcPts val="17280"/>
              </a:lnSpc>
            </a:pPr>
            <a:r>
              <a:rPr lang="en-US" sz="14400" b="1">
                <a:solidFill>
                  <a:srgbClr val="FFFFFF"/>
                </a:solidFill>
                <a:latin typeface="Telegraf Bold"/>
                <a:ea typeface="Telegraf Bold"/>
                <a:cs typeface="Telegraf Bold"/>
                <a:sym typeface="Telegraf Bold"/>
              </a:rPr>
              <a:t>Joy.</a:t>
            </a:r>
          </a:p>
          <a:p>
            <a:pPr algn="l">
              <a:lnSpc>
                <a:spcPts val="17280"/>
              </a:lnSpc>
            </a:pPr>
            <a:r>
              <a:rPr lang="en-US" sz="14400" b="1">
                <a:solidFill>
                  <a:srgbClr val="FFFFFF"/>
                </a:solidFill>
                <a:latin typeface="Telegraf Bold"/>
                <a:ea typeface="Telegraf Bold"/>
                <a:cs typeface="Telegraf Bold"/>
                <a:sym typeface="Telegraf Bold"/>
              </a:rPr>
              <a:t>Rest.</a:t>
            </a:r>
          </a:p>
          <a:p>
            <a:pPr algn="l">
              <a:lnSpc>
                <a:spcPts val="17280"/>
              </a:lnSpc>
            </a:pPr>
            <a:r>
              <a:rPr lang="en-US" sz="14400" b="1">
                <a:solidFill>
                  <a:srgbClr val="FFFFFF"/>
                </a:solidFill>
                <a:latin typeface="Telegraf Bold"/>
                <a:ea typeface="Telegraf Bold"/>
                <a:cs typeface="Telegraf Bold"/>
                <a:sym typeface="Telegraf Bold"/>
              </a:rPr>
              <a:t>Community.</a:t>
            </a:r>
          </a:p>
        </p:txBody>
      </p:sp>
      <p:grpSp>
        <p:nvGrpSpPr>
          <p:cNvPr id="4" name="Group 4"/>
          <p:cNvGrpSpPr/>
          <p:nvPr/>
        </p:nvGrpSpPr>
        <p:grpSpPr>
          <a:xfrm>
            <a:off x="340970" y="0"/>
            <a:ext cx="692493" cy="10287000"/>
            <a:chOff x="0" y="0"/>
            <a:chExt cx="923323" cy="13716000"/>
          </a:xfrm>
        </p:grpSpPr>
        <p:sp>
          <p:nvSpPr>
            <p:cNvPr id="5" name="AutoShape 5"/>
            <p:cNvSpPr/>
            <p:nvPr/>
          </p:nvSpPr>
          <p:spPr>
            <a:xfrm rot="-5400000">
              <a:off x="-5941027" y="6851650"/>
              <a:ext cx="13716000" cy="0"/>
            </a:xfrm>
            <a:prstGeom prst="line">
              <a:avLst/>
            </a:prstGeom>
            <a:ln w="12700" cap="rnd">
              <a:solidFill>
                <a:srgbClr val="FFFFFF">
                  <a:alpha val="26667"/>
                </a:srgbClr>
              </a:solidFill>
              <a:prstDash val="solid"/>
              <a:headEnd type="none" w="sm" len="sm"/>
              <a:tailEnd type="none" w="sm" len="sm"/>
            </a:ln>
          </p:spPr>
          <p:txBody>
            <a:bodyPr/>
            <a:lstStyle/>
            <a:p>
              <a:endParaRPr lang="en-US"/>
            </a:p>
          </p:txBody>
        </p:sp>
        <p:sp>
          <p:nvSpPr>
            <p:cNvPr id="6" name="Freeform 6"/>
            <p:cNvSpPr/>
            <p:nvPr/>
          </p:nvSpPr>
          <p:spPr>
            <a:xfrm>
              <a:off x="0" y="6724554"/>
              <a:ext cx="400588" cy="266892"/>
            </a:xfrm>
            <a:custGeom>
              <a:avLst/>
              <a:gdLst/>
              <a:ahLst/>
              <a:cxnLst/>
              <a:rect l="l" t="t" r="r" b="b"/>
              <a:pathLst>
                <a:path w="400588" h="266892">
                  <a:moveTo>
                    <a:pt x="0" y="0"/>
                  </a:moveTo>
                  <a:lnTo>
                    <a:pt x="400588" y="0"/>
                  </a:lnTo>
                  <a:lnTo>
                    <a:pt x="400588" y="266892"/>
                  </a:lnTo>
                  <a:lnTo>
                    <a:pt x="0" y="26689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028700" cy="10287000"/>
          </a:xfrm>
          <a:custGeom>
            <a:avLst/>
            <a:gdLst/>
            <a:ahLst/>
            <a:cxnLst/>
            <a:rect l="l" t="t" r="r" b="b"/>
            <a:pathLst>
              <a:path w="1028700" h="10287000">
                <a:moveTo>
                  <a:pt x="0" y="0"/>
                </a:moveTo>
                <a:lnTo>
                  <a:pt x="1028700" y="0"/>
                </a:lnTo>
                <a:lnTo>
                  <a:pt x="1028700" y="10287000"/>
                </a:lnTo>
                <a:lnTo>
                  <a:pt x="0" y="10287000"/>
                </a:lnTo>
                <a:lnTo>
                  <a:pt x="0" y="0"/>
                </a:lnTo>
                <a:close/>
              </a:path>
            </a:pathLst>
          </a:custGeom>
          <a:blipFill>
            <a:blip r:embed="rId3"/>
            <a:stretch>
              <a:fillRect r="-900000"/>
            </a:stretch>
          </a:blipFill>
        </p:spPr>
        <p:txBody>
          <a:bodyPr/>
          <a:lstStyle/>
          <a:p>
            <a:endParaRPr lang="en-US"/>
          </a:p>
        </p:txBody>
      </p:sp>
      <p:grpSp>
        <p:nvGrpSpPr>
          <p:cNvPr id="3" name="Group 3"/>
          <p:cNvGrpSpPr/>
          <p:nvPr/>
        </p:nvGrpSpPr>
        <p:grpSpPr>
          <a:xfrm>
            <a:off x="340970" y="0"/>
            <a:ext cx="692493" cy="10287000"/>
            <a:chOff x="0" y="0"/>
            <a:chExt cx="923323" cy="13716000"/>
          </a:xfrm>
        </p:grpSpPr>
        <p:sp>
          <p:nvSpPr>
            <p:cNvPr id="4" name="AutoShape 4"/>
            <p:cNvSpPr/>
            <p:nvPr/>
          </p:nvSpPr>
          <p:spPr>
            <a:xfrm rot="-5400000">
              <a:off x="-5941027" y="6851650"/>
              <a:ext cx="13716000" cy="0"/>
            </a:xfrm>
            <a:prstGeom prst="line">
              <a:avLst/>
            </a:prstGeom>
            <a:ln w="12700" cap="rnd">
              <a:solidFill>
                <a:srgbClr val="000000">
                  <a:alpha val="26667"/>
                </a:srgbClr>
              </a:solidFill>
              <a:prstDash val="solid"/>
              <a:headEnd type="none" w="sm" len="sm"/>
              <a:tailEnd type="none" w="sm" len="sm"/>
            </a:ln>
          </p:spPr>
          <p:txBody>
            <a:bodyPr/>
            <a:lstStyle/>
            <a:p>
              <a:endParaRPr lang="en-US"/>
            </a:p>
          </p:txBody>
        </p:sp>
        <p:sp>
          <p:nvSpPr>
            <p:cNvPr id="5" name="Freeform 5"/>
            <p:cNvSpPr/>
            <p:nvPr/>
          </p:nvSpPr>
          <p:spPr>
            <a:xfrm>
              <a:off x="0" y="6724554"/>
              <a:ext cx="400588" cy="266892"/>
            </a:xfrm>
            <a:custGeom>
              <a:avLst/>
              <a:gdLst/>
              <a:ahLst/>
              <a:cxnLst/>
              <a:rect l="l" t="t" r="r" b="b"/>
              <a:pathLst>
                <a:path w="400588" h="266892">
                  <a:moveTo>
                    <a:pt x="0" y="0"/>
                  </a:moveTo>
                  <a:lnTo>
                    <a:pt x="400588" y="0"/>
                  </a:lnTo>
                  <a:lnTo>
                    <a:pt x="400588" y="266892"/>
                  </a:lnTo>
                  <a:lnTo>
                    <a:pt x="0" y="26689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graphicFrame>
        <p:nvGraphicFramePr>
          <p:cNvPr id="6" name="Table 6"/>
          <p:cNvGraphicFramePr>
            <a:graphicFrameLocks noGrp="1"/>
          </p:cNvGraphicFramePr>
          <p:nvPr/>
        </p:nvGraphicFramePr>
        <p:xfrm>
          <a:off x="9864294" y="570366"/>
          <a:ext cx="7395006" cy="9146267"/>
        </p:xfrm>
        <a:graphic>
          <a:graphicData uri="http://schemas.openxmlformats.org/drawingml/2006/table">
            <a:tbl>
              <a:tblPr/>
              <a:tblGrid>
                <a:gridCol w="7395006">
                  <a:extLst>
                    <a:ext uri="{9D8B030D-6E8A-4147-A177-3AD203B41FA5}">
                      <a16:colId xmlns:a16="http://schemas.microsoft.com/office/drawing/2014/main" val="20000"/>
                    </a:ext>
                  </a:extLst>
                </a:gridCol>
              </a:tblGrid>
              <a:tr h="2270494">
                <a:tc>
                  <a:txBody>
                    <a:bodyPr/>
                    <a:lstStyle/>
                    <a:p>
                      <a:pPr algn="l">
                        <a:lnSpc>
                          <a:spcPts val="2803"/>
                        </a:lnSpc>
                        <a:defRPr/>
                      </a:pPr>
                      <a:r>
                        <a:rPr lang="en-US" sz="2002" b="1">
                          <a:solidFill>
                            <a:srgbClr val="000000"/>
                          </a:solidFill>
                          <a:latin typeface="Telegraf Bold"/>
                          <a:ea typeface="Telegraf Bold"/>
                          <a:cs typeface="Telegraf Bold"/>
                          <a:sym typeface="Telegraf Bold"/>
                        </a:rPr>
                        <a:t>01: Find your clearing</a:t>
                      </a:r>
                      <a:endParaRPr lang="en-US" sz="1100"/>
                    </a:p>
                    <a:p>
                      <a:pPr algn="l">
                        <a:lnSpc>
                          <a:spcPts val="2803"/>
                        </a:lnSpc>
                      </a:pPr>
                      <a:endParaRPr lang="en-US" sz="1100"/>
                    </a:p>
                    <a:p>
                      <a:pPr algn="l">
                        <a:lnSpc>
                          <a:spcPts val="3363"/>
                        </a:lnSpc>
                      </a:pPr>
                      <a:r>
                        <a:rPr lang="en-US" sz="2402">
                          <a:solidFill>
                            <a:srgbClr val="000000"/>
                          </a:solidFill>
                          <a:latin typeface="Muli"/>
                          <a:ea typeface="Muli"/>
                          <a:cs typeface="Muli"/>
                          <a:sym typeface="Muli"/>
                        </a:rPr>
                        <a:t>What's my realistic capacity right now? What boundaries do I need to protect my energy?</a:t>
                      </a:r>
                    </a:p>
                  </a:txBody>
                  <a:tcPr marL="190500" marR="190500" marT="190500" marB="190500">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334844">
                <a:tc>
                  <a:txBody>
                    <a:bodyPr/>
                    <a:lstStyle/>
                    <a:p>
                      <a:pPr algn="l">
                        <a:lnSpc>
                          <a:spcPts val="2803"/>
                        </a:lnSpc>
                        <a:defRPr/>
                      </a:pPr>
                      <a:r>
                        <a:rPr lang="en-US" sz="2002" b="1">
                          <a:solidFill>
                            <a:srgbClr val="000000"/>
                          </a:solidFill>
                          <a:latin typeface="Telegraf Bold"/>
                          <a:ea typeface="Telegraf Bold"/>
                          <a:cs typeface="Telegraf Bold"/>
                          <a:sym typeface="Telegraf Bold"/>
                        </a:rPr>
                        <a:t>02: Gather the tinder</a:t>
                      </a:r>
                      <a:endParaRPr lang="en-US" sz="1100"/>
                    </a:p>
                    <a:p>
                      <a:pPr algn="l">
                        <a:lnSpc>
                          <a:spcPts val="2803"/>
                        </a:lnSpc>
                      </a:pPr>
                      <a:endParaRPr lang="en-US" sz="1100"/>
                    </a:p>
                    <a:p>
                      <a:pPr algn="l">
                        <a:lnSpc>
                          <a:spcPts val="3359"/>
                        </a:lnSpc>
                      </a:pPr>
                      <a:r>
                        <a:rPr lang="en-US" sz="2400">
                          <a:solidFill>
                            <a:srgbClr val="000000"/>
                          </a:solidFill>
                          <a:latin typeface="Muli"/>
                          <a:ea typeface="Muli"/>
                          <a:cs typeface="Muli"/>
                          <a:sym typeface="Muli"/>
                        </a:rPr>
                        <a:t>What skills, strengths, or ways of engaging actually energize me?</a:t>
                      </a:r>
                    </a:p>
                  </a:txBody>
                  <a:tcPr marL="190500" marR="190500" marT="190500" marB="190500">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270465">
                <a:tc>
                  <a:txBody>
                    <a:bodyPr/>
                    <a:lstStyle/>
                    <a:p>
                      <a:pPr algn="l">
                        <a:lnSpc>
                          <a:spcPts val="2803"/>
                        </a:lnSpc>
                        <a:defRPr/>
                      </a:pPr>
                      <a:r>
                        <a:rPr lang="en-US" sz="2002" b="1">
                          <a:solidFill>
                            <a:srgbClr val="000000"/>
                          </a:solidFill>
                          <a:latin typeface="Telegraf Bold"/>
                          <a:ea typeface="Telegraf Bold"/>
                          <a:cs typeface="Telegraf Bold"/>
                          <a:sym typeface="Telegraf Bold"/>
                        </a:rPr>
                        <a:t>03: Find a spark</a:t>
                      </a:r>
                      <a:endParaRPr lang="en-US" sz="1100"/>
                    </a:p>
                    <a:p>
                      <a:pPr algn="l">
                        <a:lnSpc>
                          <a:spcPts val="2803"/>
                        </a:lnSpc>
                      </a:pPr>
                      <a:endParaRPr lang="en-US" sz="1100"/>
                    </a:p>
                    <a:p>
                      <a:pPr algn="l">
                        <a:lnSpc>
                          <a:spcPts val="3359"/>
                        </a:lnSpc>
                      </a:pPr>
                      <a:r>
                        <a:rPr lang="en-US" sz="2400">
                          <a:solidFill>
                            <a:srgbClr val="000000"/>
                          </a:solidFill>
                          <a:latin typeface="Muli"/>
                          <a:ea typeface="Muli"/>
                          <a:cs typeface="Muli"/>
                          <a:sym typeface="Muli"/>
                        </a:rPr>
                        <a:t>What specific cause/issue sits at the intersection of my gifts and what the world needs?</a:t>
                      </a:r>
                    </a:p>
                  </a:txBody>
                  <a:tcPr marL="190500" marR="190500" marT="190500" marB="190500">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270465">
                <a:tc>
                  <a:txBody>
                    <a:bodyPr/>
                    <a:lstStyle/>
                    <a:p>
                      <a:pPr algn="l">
                        <a:lnSpc>
                          <a:spcPts val="2803"/>
                        </a:lnSpc>
                        <a:defRPr/>
                      </a:pPr>
                      <a:r>
                        <a:rPr lang="en-US" sz="2002" b="1">
                          <a:solidFill>
                            <a:srgbClr val="000000"/>
                          </a:solidFill>
                          <a:latin typeface="Telegraf Bold"/>
                          <a:ea typeface="Telegraf Bold"/>
                          <a:cs typeface="Telegraf Bold"/>
                          <a:sym typeface="Telegraf Bold"/>
                        </a:rPr>
                        <a:t>04: Tend the flames</a:t>
                      </a:r>
                      <a:endParaRPr lang="en-US" sz="1100"/>
                    </a:p>
                    <a:p>
                      <a:pPr algn="l">
                        <a:lnSpc>
                          <a:spcPts val="2803"/>
                        </a:lnSpc>
                      </a:pPr>
                      <a:endParaRPr lang="en-US" sz="1100"/>
                    </a:p>
                    <a:p>
                      <a:pPr algn="l">
                        <a:lnSpc>
                          <a:spcPts val="3359"/>
                        </a:lnSpc>
                      </a:pPr>
                      <a:r>
                        <a:rPr lang="en-US" sz="2400">
                          <a:solidFill>
                            <a:srgbClr val="000000"/>
                          </a:solidFill>
                          <a:latin typeface="Muli"/>
                          <a:ea typeface="Muli"/>
                          <a:cs typeface="Muli"/>
                          <a:sym typeface="Muli"/>
                        </a:rPr>
                        <a:t>What's ONE thing I'll protect (i.e. rest, community, joy etc.) to stay in this for the long game?</a:t>
                      </a:r>
                    </a:p>
                  </a:txBody>
                  <a:tcPr marL="190500" marR="190500" marT="190500" marB="190500">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pSp>
        <p:nvGrpSpPr>
          <p:cNvPr id="7" name="Group 7"/>
          <p:cNvGrpSpPr/>
          <p:nvPr/>
        </p:nvGrpSpPr>
        <p:grpSpPr>
          <a:xfrm>
            <a:off x="1769796" y="994719"/>
            <a:ext cx="6759063" cy="4148781"/>
            <a:chOff x="0" y="0"/>
            <a:chExt cx="9012084" cy="5531708"/>
          </a:xfrm>
        </p:grpSpPr>
        <p:sp>
          <p:nvSpPr>
            <p:cNvPr id="8" name="TextBox 8"/>
            <p:cNvSpPr txBox="1"/>
            <p:nvPr/>
          </p:nvSpPr>
          <p:spPr>
            <a:xfrm>
              <a:off x="0" y="-66675"/>
              <a:ext cx="9012084" cy="2708275"/>
            </a:xfrm>
            <a:prstGeom prst="rect">
              <a:avLst/>
            </a:prstGeom>
          </p:spPr>
          <p:txBody>
            <a:bodyPr lIns="0" tIns="0" rIns="0" bIns="0" rtlCol="0" anchor="t">
              <a:spAutoFit/>
            </a:bodyPr>
            <a:lstStyle/>
            <a:p>
              <a:pPr algn="l">
                <a:lnSpc>
                  <a:spcPts val="7800"/>
                </a:lnSpc>
              </a:pPr>
              <a:r>
                <a:rPr lang="en-US" sz="6500" b="1">
                  <a:solidFill>
                    <a:srgbClr val="000000"/>
                  </a:solidFill>
                  <a:latin typeface="Telegraf Bold"/>
                  <a:ea typeface="Telegraf Bold"/>
                  <a:cs typeface="Telegraf Bold"/>
                  <a:sym typeface="Telegraf Bold"/>
                </a:rPr>
                <a:t>Build your campfire</a:t>
              </a:r>
            </a:p>
          </p:txBody>
        </p:sp>
        <p:sp>
          <p:nvSpPr>
            <p:cNvPr id="9" name="TextBox 9"/>
            <p:cNvSpPr txBox="1"/>
            <p:nvPr/>
          </p:nvSpPr>
          <p:spPr>
            <a:xfrm>
              <a:off x="0" y="3344556"/>
              <a:ext cx="7807390" cy="2187152"/>
            </a:xfrm>
            <a:prstGeom prst="rect">
              <a:avLst/>
            </a:prstGeom>
          </p:spPr>
          <p:txBody>
            <a:bodyPr lIns="0" tIns="0" rIns="0" bIns="0" rtlCol="0" anchor="t">
              <a:spAutoFit/>
            </a:bodyPr>
            <a:lstStyle/>
            <a:p>
              <a:pPr algn="l">
                <a:lnSpc>
                  <a:spcPts val="4480"/>
                </a:lnSpc>
              </a:pPr>
              <a:r>
                <a:rPr lang="en-US" sz="3200">
                  <a:solidFill>
                    <a:srgbClr val="000000"/>
                  </a:solidFill>
                  <a:latin typeface="Muli"/>
                  <a:ea typeface="Muli"/>
                  <a:cs typeface="Muli"/>
                  <a:sym typeface="Muli"/>
                </a:rPr>
                <a:t>Create a sustainable path ahead for your activism, or your community’s efforts.</a:t>
              </a: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93576" y="3343275"/>
            <a:ext cx="10339799" cy="10649605"/>
          </a:xfrm>
          <a:custGeom>
            <a:avLst/>
            <a:gdLst/>
            <a:ahLst/>
            <a:cxnLst/>
            <a:rect l="l" t="t" r="r" b="b"/>
            <a:pathLst>
              <a:path w="10339799" h="10649605">
                <a:moveTo>
                  <a:pt x="0" y="0"/>
                </a:moveTo>
                <a:lnTo>
                  <a:pt x="10339799" y="0"/>
                </a:lnTo>
                <a:lnTo>
                  <a:pt x="10339799" y="10649605"/>
                </a:lnTo>
                <a:lnTo>
                  <a:pt x="0" y="10649605"/>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grpSp>
        <p:nvGrpSpPr>
          <p:cNvPr id="3" name="Group 3"/>
          <p:cNvGrpSpPr/>
          <p:nvPr/>
        </p:nvGrpSpPr>
        <p:grpSpPr>
          <a:xfrm>
            <a:off x="340970" y="0"/>
            <a:ext cx="692493" cy="10287000"/>
            <a:chOff x="0" y="0"/>
            <a:chExt cx="923323" cy="13716000"/>
          </a:xfrm>
        </p:grpSpPr>
        <p:sp>
          <p:nvSpPr>
            <p:cNvPr id="4" name="AutoShape 4"/>
            <p:cNvSpPr/>
            <p:nvPr/>
          </p:nvSpPr>
          <p:spPr>
            <a:xfrm rot="-5400000">
              <a:off x="-5941027" y="6851650"/>
              <a:ext cx="13716000" cy="0"/>
            </a:xfrm>
            <a:prstGeom prst="line">
              <a:avLst/>
            </a:prstGeom>
            <a:ln w="12700" cap="rnd">
              <a:solidFill>
                <a:srgbClr val="000000">
                  <a:alpha val="26667"/>
                </a:srgbClr>
              </a:solidFill>
              <a:prstDash val="solid"/>
              <a:headEnd type="none" w="sm" len="sm"/>
              <a:tailEnd type="none" w="sm" len="sm"/>
            </a:ln>
          </p:spPr>
          <p:txBody>
            <a:bodyPr/>
            <a:lstStyle/>
            <a:p>
              <a:endParaRPr lang="en-US"/>
            </a:p>
          </p:txBody>
        </p:sp>
        <p:sp>
          <p:nvSpPr>
            <p:cNvPr id="5" name="Freeform 5"/>
            <p:cNvSpPr/>
            <p:nvPr/>
          </p:nvSpPr>
          <p:spPr>
            <a:xfrm>
              <a:off x="0" y="6724554"/>
              <a:ext cx="400588" cy="266892"/>
            </a:xfrm>
            <a:custGeom>
              <a:avLst/>
              <a:gdLst/>
              <a:ahLst/>
              <a:cxnLst/>
              <a:rect l="l" t="t" r="r" b="b"/>
              <a:pathLst>
                <a:path w="400588" h="266892">
                  <a:moveTo>
                    <a:pt x="0" y="0"/>
                  </a:moveTo>
                  <a:lnTo>
                    <a:pt x="400588" y="0"/>
                  </a:lnTo>
                  <a:lnTo>
                    <a:pt x="400588" y="266892"/>
                  </a:lnTo>
                  <a:lnTo>
                    <a:pt x="0" y="26689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grpSp>
      <p:graphicFrame>
        <p:nvGraphicFramePr>
          <p:cNvPr id="6" name="Table 6"/>
          <p:cNvGraphicFramePr>
            <a:graphicFrameLocks noGrp="1"/>
          </p:cNvGraphicFramePr>
          <p:nvPr/>
        </p:nvGraphicFramePr>
        <p:xfrm>
          <a:off x="10228663" y="1028700"/>
          <a:ext cx="7030637" cy="8196263"/>
        </p:xfrm>
        <a:graphic>
          <a:graphicData uri="http://schemas.openxmlformats.org/drawingml/2006/table">
            <a:tbl>
              <a:tblPr/>
              <a:tblGrid>
                <a:gridCol w="1109284">
                  <a:extLst>
                    <a:ext uri="{9D8B030D-6E8A-4147-A177-3AD203B41FA5}">
                      <a16:colId xmlns:a16="http://schemas.microsoft.com/office/drawing/2014/main" val="20000"/>
                    </a:ext>
                  </a:extLst>
                </a:gridCol>
                <a:gridCol w="5921353">
                  <a:extLst>
                    <a:ext uri="{9D8B030D-6E8A-4147-A177-3AD203B41FA5}">
                      <a16:colId xmlns:a16="http://schemas.microsoft.com/office/drawing/2014/main" val="20001"/>
                    </a:ext>
                  </a:extLst>
                </a:gridCol>
              </a:tblGrid>
              <a:tr h="1639253">
                <a:tc>
                  <a:txBody>
                    <a:bodyPr/>
                    <a:lstStyle/>
                    <a:p>
                      <a:pPr algn="ctr">
                        <a:lnSpc>
                          <a:spcPts val="2803"/>
                        </a:lnSpc>
                        <a:defRPr/>
                      </a:pPr>
                      <a:endParaRPr lang="en-US" sz="110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3079"/>
                        </a:lnSpc>
                        <a:defRPr/>
                      </a:pPr>
                      <a:r>
                        <a:rPr lang="en-US" sz="2199">
                          <a:solidFill>
                            <a:srgbClr val="000000"/>
                          </a:solidFill>
                          <a:latin typeface="Muli"/>
                          <a:ea typeface="Muli"/>
                          <a:cs typeface="Muli"/>
                          <a:sym typeface="Muli"/>
                        </a:rPr>
                        <a:t>Pick a lane - one primary activity you can commit to</a:t>
                      </a:r>
                      <a:endParaRPr lang="en-US" sz="110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639253">
                <a:tc>
                  <a:txBody>
                    <a:bodyPr/>
                    <a:lstStyle/>
                    <a:p>
                      <a:pPr algn="ctr">
                        <a:lnSpc>
                          <a:spcPts val="2803"/>
                        </a:lnSpc>
                        <a:defRPr/>
                      </a:pPr>
                      <a:endParaRPr lang="en-US" sz="110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3079"/>
                        </a:lnSpc>
                        <a:defRPr/>
                      </a:pPr>
                      <a:r>
                        <a:rPr lang="en-US" sz="2199">
                          <a:solidFill>
                            <a:srgbClr val="000000"/>
                          </a:solidFill>
                          <a:latin typeface="Muli"/>
                          <a:ea typeface="Muli"/>
                          <a:cs typeface="Muli"/>
                          <a:sym typeface="Muli"/>
                        </a:rPr>
                        <a:t>Reduce information overload by picking a few key news sources</a:t>
                      </a:r>
                      <a:endParaRPr lang="en-US" sz="110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639253">
                <a:tc>
                  <a:txBody>
                    <a:bodyPr/>
                    <a:lstStyle/>
                    <a:p>
                      <a:pPr algn="ctr">
                        <a:lnSpc>
                          <a:spcPts val="2803"/>
                        </a:lnSpc>
                        <a:defRPr/>
                      </a:pPr>
                      <a:endParaRPr lang="en-US" sz="110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3079"/>
                        </a:lnSpc>
                        <a:defRPr/>
                      </a:pPr>
                      <a:r>
                        <a:rPr lang="en-US" sz="2199">
                          <a:solidFill>
                            <a:srgbClr val="000000"/>
                          </a:solidFill>
                          <a:latin typeface="Muli"/>
                          <a:ea typeface="Muli"/>
                          <a:cs typeface="Muli"/>
                          <a:sym typeface="Muli"/>
                        </a:rPr>
                        <a:t>Take breaks when you need them</a:t>
                      </a:r>
                      <a:endParaRPr lang="en-US" sz="110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639253">
                <a:tc>
                  <a:txBody>
                    <a:bodyPr/>
                    <a:lstStyle/>
                    <a:p>
                      <a:pPr algn="ctr">
                        <a:lnSpc>
                          <a:spcPts val="2803"/>
                        </a:lnSpc>
                        <a:defRPr/>
                      </a:pPr>
                      <a:endParaRPr lang="en-US" sz="110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3079"/>
                        </a:lnSpc>
                        <a:defRPr/>
                      </a:pPr>
                      <a:r>
                        <a:rPr lang="en-US" sz="2199">
                          <a:solidFill>
                            <a:srgbClr val="000000"/>
                          </a:solidFill>
                          <a:latin typeface="Muli"/>
                          <a:ea typeface="Muli"/>
                          <a:cs typeface="Muli"/>
                          <a:sym typeface="Muli"/>
                        </a:rPr>
                        <a:t>Reconnect with nature</a:t>
                      </a:r>
                      <a:endParaRPr lang="en-US" sz="110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639253">
                <a:tc>
                  <a:txBody>
                    <a:bodyPr/>
                    <a:lstStyle/>
                    <a:p>
                      <a:pPr algn="ctr">
                        <a:lnSpc>
                          <a:spcPts val="2803"/>
                        </a:lnSpc>
                        <a:defRPr/>
                      </a:pPr>
                      <a:endParaRPr lang="en-US" sz="110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3079"/>
                        </a:lnSpc>
                        <a:defRPr/>
                      </a:pPr>
                      <a:r>
                        <a:rPr lang="en-US" sz="2199">
                          <a:solidFill>
                            <a:srgbClr val="000000"/>
                          </a:solidFill>
                          <a:latin typeface="Muli"/>
                          <a:ea typeface="Muli"/>
                          <a:cs typeface="Muli"/>
                          <a:sym typeface="Muli"/>
                        </a:rPr>
                        <a:t>Spend time in community</a:t>
                      </a:r>
                      <a:endParaRPr lang="en-US" sz="1100"/>
                    </a:p>
                  </a:txBody>
                  <a:tcPr marL="190500" marR="190500" marT="190500" marB="190500" anchor="ctr">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7" name="Freeform 7"/>
          <p:cNvSpPr/>
          <p:nvPr/>
        </p:nvSpPr>
        <p:spPr>
          <a:xfrm>
            <a:off x="10293357" y="3038324"/>
            <a:ext cx="738459" cy="867848"/>
          </a:xfrm>
          <a:custGeom>
            <a:avLst/>
            <a:gdLst/>
            <a:ahLst/>
            <a:cxnLst/>
            <a:rect l="l" t="t" r="r" b="b"/>
            <a:pathLst>
              <a:path w="738459" h="867848">
                <a:moveTo>
                  <a:pt x="0" y="0"/>
                </a:moveTo>
                <a:lnTo>
                  <a:pt x="738459" y="0"/>
                </a:lnTo>
                <a:lnTo>
                  <a:pt x="738459" y="867847"/>
                </a:lnTo>
                <a:lnTo>
                  <a:pt x="0" y="867847"/>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0293357" y="4733466"/>
            <a:ext cx="867848" cy="818932"/>
          </a:xfrm>
          <a:custGeom>
            <a:avLst/>
            <a:gdLst/>
            <a:ahLst/>
            <a:cxnLst/>
            <a:rect l="l" t="t" r="r" b="b"/>
            <a:pathLst>
              <a:path w="867848" h="818932">
                <a:moveTo>
                  <a:pt x="0" y="0"/>
                </a:moveTo>
                <a:lnTo>
                  <a:pt x="867848" y="0"/>
                </a:lnTo>
                <a:lnTo>
                  <a:pt x="867848" y="818933"/>
                </a:lnTo>
                <a:lnTo>
                  <a:pt x="0" y="818933"/>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TextBox 9"/>
          <p:cNvSpPr txBox="1"/>
          <p:nvPr/>
        </p:nvSpPr>
        <p:spPr>
          <a:xfrm>
            <a:off x="1856637" y="1221282"/>
            <a:ext cx="7555429" cy="2047875"/>
          </a:xfrm>
          <a:prstGeom prst="rect">
            <a:avLst/>
          </a:prstGeom>
        </p:spPr>
        <p:txBody>
          <a:bodyPr lIns="0" tIns="0" rIns="0" bIns="0" rtlCol="0" anchor="t">
            <a:spAutoFit/>
          </a:bodyPr>
          <a:lstStyle/>
          <a:p>
            <a:pPr algn="l">
              <a:lnSpc>
                <a:spcPts val="7800"/>
              </a:lnSpc>
            </a:pPr>
            <a:r>
              <a:rPr lang="en-US" sz="6500" b="1">
                <a:solidFill>
                  <a:srgbClr val="000000"/>
                </a:solidFill>
                <a:latin typeface="Telegraf Bold"/>
                <a:ea typeface="Telegraf Bold"/>
                <a:cs typeface="Telegraf Bold"/>
                <a:sym typeface="Telegraf Bold"/>
              </a:rPr>
              <a:t>Focus on what you can control</a:t>
            </a:r>
          </a:p>
        </p:txBody>
      </p:sp>
      <p:sp>
        <p:nvSpPr>
          <p:cNvPr id="10" name="Freeform 10"/>
          <p:cNvSpPr/>
          <p:nvPr/>
        </p:nvSpPr>
        <p:spPr>
          <a:xfrm>
            <a:off x="10261010" y="1368395"/>
            <a:ext cx="803153" cy="803153"/>
          </a:xfrm>
          <a:custGeom>
            <a:avLst/>
            <a:gdLst/>
            <a:ahLst/>
            <a:cxnLst/>
            <a:rect l="l" t="t" r="r" b="b"/>
            <a:pathLst>
              <a:path w="803153" h="803153">
                <a:moveTo>
                  <a:pt x="0" y="0"/>
                </a:moveTo>
                <a:lnTo>
                  <a:pt x="803154" y="0"/>
                </a:lnTo>
                <a:lnTo>
                  <a:pt x="803154" y="803154"/>
                </a:lnTo>
                <a:lnTo>
                  <a:pt x="0" y="803154"/>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a:off x="10314137" y="6467866"/>
            <a:ext cx="750027" cy="612295"/>
          </a:xfrm>
          <a:custGeom>
            <a:avLst/>
            <a:gdLst/>
            <a:ahLst/>
            <a:cxnLst/>
            <a:rect l="l" t="t" r="r" b="b"/>
            <a:pathLst>
              <a:path w="750027" h="612295">
                <a:moveTo>
                  <a:pt x="0" y="0"/>
                </a:moveTo>
                <a:lnTo>
                  <a:pt x="750027" y="0"/>
                </a:lnTo>
                <a:lnTo>
                  <a:pt x="750027" y="612295"/>
                </a:lnTo>
                <a:lnTo>
                  <a:pt x="0" y="612295"/>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a:off x="10409141" y="7994561"/>
            <a:ext cx="636279" cy="845298"/>
          </a:xfrm>
          <a:custGeom>
            <a:avLst/>
            <a:gdLst/>
            <a:ahLst/>
            <a:cxnLst/>
            <a:rect l="l" t="t" r="r" b="b"/>
            <a:pathLst>
              <a:path w="636279" h="845298">
                <a:moveTo>
                  <a:pt x="0" y="0"/>
                </a:moveTo>
                <a:lnTo>
                  <a:pt x="636279" y="0"/>
                </a:lnTo>
                <a:lnTo>
                  <a:pt x="636279" y="845298"/>
                </a:lnTo>
                <a:lnTo>
                  <a:pt x="0" y="845298"/>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33462" y="3019425"/>
            <a:ext cx="17254538" cy="0"/>
          </a:xfrm>
          <a:prstGeom prst="line">
            <a:avLst/>
          </a:prstGeom>
          <a:ln w="9525" cap="rnd">
            <a:solidFill>
              <a:srgbClr val="000000"/>
            </a:solidFill>
            <a:prstDash val="solid"/>
            <a:headEnd type="none" w="sm" len="sm"/>
            <a:tailEnd type="none" w="sm" len="sm"/>
          </a:ln>
        </p:spPr>
        <p:txBody>
          <a:bodyPr/>
          <a:lstStyle/>
          <a:p>
            <a:endParaRPr lang="en-US"/>
          </a:p>
        </p:txBody>
      </p:sp>
      <p:sp>
        <p:nvSpPr>
          <p:cNvPr id="3" name="Freeform 3"/>
          <p:cNvSpPr/>
          <p:nvPr/>
        </p:nvSpPr>
        <p:spPr>
          <a:xfrm>
            <a:off x="0" y="0"/>
            <a:ext cx="1028700" cy="10287000"/>
          </a:xfrm>
          <a:custGeom>
            <a:avLst/>
            <a:gdLst/>
            <a:ahLst/>
            <a:cxnLst/>
            <a:rect l="l" t="t" r="r" b="b"/>
            <a:pathLst>
              <a:path w="1028700" h="10287000">
                <a:moveTo>
                  <a:pt x="0" y="0"/>
                </a:moveTo>
                <a:lnTo>
                  <a:pt x="1028700" y="0"/>
                </a:lnTo>
                <a:lnTo>
                  <a:pt x="1028700" y="10287000"/>
                </a:lnTo>
                <a:lnTo>
                  <a:pt x="0" y="10287000"/>
                </a:lnTo>
                <a:lnTo>
                  <a:pt x="0" y="0"/>
                </a:lnTo>
                <a:close/>
              </a:path>
            </a:pathLst>
          </a:custGeom>
          <a:blipFill>
            <a:blip r:embed="rId2"/>
            <a:stretch>
              <a:fillRect r="-900000"/>
            </a:stretch>
          </a:blipFill>
        </p:spPr>
        <p:txBody>
          <a:bodyPr/>
          <a:lstStyle/>
          <a:p>
            <a:endParaRPr lang="en-US"/>
          </a:p>
        </p:txBody>
      </p:sp>
      <p:grpSp>
        <p:nvGrpSpPr>
          <p:cNvPr id="4" name="Group 4"/>
          <p:cNvGrpSpPr/>
          <p:nvPr/>
        </p:nvGrpSpPr>
        <p:grpSpPr>
          <a:xfrm>
            <a:off x="340970" y="0"/>
            <a:ext cx="692493" cy="10287000"/>
            <a:chOff x="0" y="0"/>
            <a:chExt cx="923323" cy="13716000"/>
          </a:xfrm>
        </p:grpSpPr>
        <p:sp>
          <p:nvSpPr>
            <p:cNvPr id="5" name="AutoShape 5"/>
            <p:cNvSpPr/>
            <p:nvPr/>
          </p:nvSpPr>
          <p:spPr>
            <a:xfrm rot="-5400000">
              <a:off x="-5941027" y="6851650"/>
              <a:ext cx="13716000" cy="0"/>
            </a:xfrm>
            <a:prstGeom prst="line">
              <a:avLst/>
            </a:prstGeom>
            <a:ln w="12700" cap="rnd">
              <a:solidFill>
                <a:srgbClr val="000000">
                  <a:alpha val="26667"/>
                </a:srgbClr>
              </a:solidFill>
              <a:prstDash val="solid"/>
              <a:headEnd type="none" w="sm" len="sm"/>
              <a:tailEnd type="none" w="sm" len="sm"/>
            </a:ln>
          </p:spPr>
          <p:txBody>
            <a:bodyPr/>
            <a:lstStyle/>
            <a:p>
              <a:endParaRPr lang="en-US"/>
            </a:p>
          </p:txBody>
        </p:sp>
        <p:sp>
          <p:nvSpPr>
            <p:cNvPr id="6" name="Freeform 6"/>
            <p:cNvSpPr/>
            <p:nvPr/>
          </p:nvSpPr>
          <p:spPr>
            <a:xfrm>
              <a:off x="0" y="6724554"/>
              <a:ext cx="400588" cy="266892"/>
            </a:xfrm>
            <a:custGeom>
              <a:avLst/>
              <a:gdLst/>
              <a:ahLst/>
              <a:cxnLst/>
              <a:rect l="l" t="t" r="r" b="b"/>
              <a:pathLst>
                <a:path w="400588" h="266892">
                  <a:moveTo>
                    <a:pt x="0" y="0"/>
                  </a:moveTo>
                  <a:lnTo>
                    <a:pt x="400588" y="0"/>
                  </a:lnTo>
                  <a:lnTo>
                    <a:pt x="400588" y="266892"/>
                  </a:lnTo>
                  <a:lnTo>
                    <a:pt x="0" y="26689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7" name="TextBox 7"/>
          <p:cNvSpPr txBox="1"/>
          <p:nvPr/>
        </p:nvSpPr>
        <p:spPr>
          <a:xfrm>
            <a:off x="2359748" y="962025"/>
            <a:ext cx="13718452" cy="1057275"/>
          </a:xfrm>
          <a:prstGeom prst="rect">
            <a:avLst/>
          </a:prstGeom>
        </p:spPr>
        <p:txBody>
          <a:bodyPr lIns="0" tIns="0" rIns="0" bIns="0" rtlCol="0" anchor="t">
            <a:spAutoFit/>
          </a:bodyPr>
          <a:lstStyle/>
          <a:p>
            <a:pPr algn="l">
              <a:lnSpc>
                <a:spcPts val="7800"/>
              </a:lnSpc>
            </a:pPr>
            <a:r>
              <a:rPr lang="en-US" sz="6500" b="1">
                <a:solidFill>
                  <a:srgbClr val="000000"/>
                </a:solidFill>
                <a:latin typeface="Telegraf Bold"/>
                <a:ea typeface="Telegraf Bold"/>
                <a:cs typeface="Telegraf Bold"/>
                <a:sym typeface="Telegraf Bold"/>
              </a:rPr>
              <a:t>Recap</a:t>
            </a:r>
          </a:p>
        </p:txBody>
      </p:sp>
      <p:graphicFrame>
        <p:nvGraphicFramePr>
          <p:cNvPr id="8" name="Table 8"/>
          <p:cNvGraphicFramePr>
            <a:graphicFrameLocks noGrp="1"/>
          </p:cNvGraphicFramePr>
          <p:nvPr/>
        </p:nvGraphicFramePr>
        <p:xfrm>
          <a:off x="2359748" y="4438650"/>
          <a:ext cx="14899551" cy="5238750"/>
        </p:xfrm>
        <a:graphic>
          <a:graphicData uri="http://schemas.openxmlformats.org/drawingml/2006/table">
            <a:tbl>
              <a:tblPr/>
              <a:tblGrid>
                <a:gridCol w="4966517">
                  <a:extLst>
                    <a:ext uri="{9D8B030D-6E8A-4147-A177-3AD203B41FA5}">
                      <a16:colId xmlns:a16="http://schemas.microsoft.com/office/drawing/2014/main" val="20000"/>
                    </a:ext>
                  </a:extLst>
                </a:gridCol>
                <a:gridCol w="4966517">
                  <a:extLst>
                    <a:ext uri="{9D8B030D-6E8A-4147-A177-3AD203B41FA5}">
                      <a16:colId xmlns:a16="http://schemas.microsoft.com/office/drawing/2014/main" val="20001"/>
                    </a:ext>
                  </a:extLst>
                </a:gridCol>
                <a:gridCol w="4966517">
                  <a:extLst>
                    <a:ext uri="{9D8B030D-6E8A-4147-A177-3AD203B41FA5}">
                      <a16:colId xmlns:a16="http://schemas.microsoft.com/office/drawing/2014/main" val="20002"/>
                    </a:ext>
                  </a:extLst>
                </a:gridCol>
              </a:tblGrid>
              <a:tr h="848678">
                <a:tc>
                  <a:txBody>
                    <a:bodyPr/>
                    <a:lstStyle/>
                    <a:p>
                      <a:pPr algn="l">
                        <a:lnSpc>
                          <a:spcPts val="2800"/>
                        </a:lnSpc>
                        <a:defRPr/>
                      </a:pPr>
                      <a:r>
                        <a:rPr lang="en-US" sz="2000" b="1">
                          <a:solidFill>
                            <a:srgbClr val="000000"/>
                          </a:solidFill>
                          <a:latin typeface="Telegraf Bold"/>
                          <a:ea typeface="Telegraf Bold"/>
                          <a:cs typeface="Telegraf Bold"/>
                          <a:sym typeface="Telegraf Bold"/>
                        </a:rPr>
                        <a:t>01</a:t>
                      </a:r>
                      <a:endParaRPr lang="en-US" sz="1100"/>
                    </a:p>
                  </a:txBody>
                  <a:tcPr marL="0" marR="0" marT="0" marB="0">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tcPr>
                </a:tc>
                <a:tc>
                  <a:txBody>
                    <a:bodyPr/>
                    <a:lstStyle/>
                    <a:p>
                      <a:pPr algn="l">
                        <a:lnSpc>
                          <a:spcPts val="2800"/>
                        </a:lnSpc>
                        <a:defRPr/>
                      </a:pPr>
                      <a:r>
                        <a:rPr lang="en-US" sz="2000" b="1">
                          <a:solidFill>
                            <a:srgbClr val="000000"/>
                          </a:solidFill>
                          <a:latin typeface="Telegraf Bold"/>
                          <a:ea typeface="Telegraf Bold"/>
                          <a:cs typeface="Telegraf Bold"/>
                          <a:sym typeface="Telegraf Bold"/>
                        </a:rPr>
                        <a:t>02</a:t>
                      </a:r>
                      <a:endParaRPr lang="en-US" sz="1100"/>
                    </a:p>
                  </a:txBody>
                  <a:tcPr marL="0" marR="0" marT="0" marB="0">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tcPr>
                </a:tc>
                <a:tc>
                  <a:txBody>
                    <a:bodyPr/>
                    <a:lstStyle/>
                    <a:p>
                      <a:pPr algn="l">
                        <a:lnSpc>
                          <a:spcPts val="2800"/>
                        </a:lnSpc>
                        <a:defRPr/>
                      </a:pPr>
                      <a:r>
                        <a:rPr lang="en-US" sz="2000" b="1">
                          <a:solidFill>
                            <a:srgbClr val="000000"/>
                          </a:solidFill>
                          <a:latin typeface="Telegraf Bold"/>
                          <a:ea typeface="Telegraf Bold"/>
                          <a:cs typeface="Telegraf Bold"/>
                          <a:sym typeface="Telegraf Bold"/>
                        </a:rPr>
                        <a:t>03</a:t>
                      </a:r>
                      <a:endParaRPr lang="en-US" sz="1100"/>
                    </a:p>
                  </a:txBody>
                  <a:tcPr marL="0" marR="0" marT="0" marB="0">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0"/>
                  </a:ext>
                </a:extLst>
              </a:tr>
              <a:tr h="2113231">
                <a:tc>
                  <a:txBody>
                    <a:bodyPr/>
                    <a:lstStyle/>
                    <a:p>
                      <a:pPr algn="l">
                        <a:lnSpc>
                          <a:spcPts val="3900"/>
                        </a:lnSpc>
                        <a:defRPr/>
                      </a:pPr>
                      <a:r>
                        <a:rPr lang="en-US" sz="3000" b="1">
                          <a:solidFill>
                            <a:srgbClr val="000000"/>
                          </a:solidFill>
                          <a:latin typeface="Telegraf Bold"/>
                          <a:ea typeface="Telegraf Bold"/>
                          <a:cs typeface="Telegraf Bold"/>
                          <a:sym typeface="Telegraf Bold"/>
                        </a:rPr>
                        <a:t>Values are your north star.</a:t>
                      </a:r>
                      <a:endParaRPr lang="en-US" sz="1100"/>
                    </a:p>
                  </a:txBody>
                  <a:tcPr marL="0" marR="0" marT="0" marB="0">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tcPr>
                </a:tc>
                <a:tc>
                  <a:txBody>
                    <a:bodyPr/>
                    <a:lstStyle/>
                    <a:p>
                      <a:pPr algn="l">
                        <a:lnSpc>
                          <a:spcPts val="3900"/>
                        </a:lnSpc>
                        <a:defRPr/>
                      </a:pPr>
                      <a:r>
                        <a:rPr lang="en-US" sz="3000" b="1">
                          <a:solidFill>
                            <a:srgbClr val="000000"/>
                          </a:solidFill>
                          <a:latin typeface="Telegraf Bold"/>
                          <a:ea typeface="Telegraf Bold"/>
                          <a:cs typeface="Telegraf Bold"/>
                          <a:sym typeface="Telegraf Bold"/>
                        </a:rPr>
                        <a:t>Energy = currency. Use yours wisely!</a:t>
                      </a:r>
                      <a:endParaRPr lang="en-US" sz="1100"/>
                    </a:p>
                  </a:txBody>
                  <a:tcPr marL="0" marR="0" marT="0" marB="0">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tcPr>
                </a:tc>
                <a:tc>
                  <a:txBody>
                    <a:bodyPr/>
                    <a:lstStyle/>
                    <a:p>
                      <a:pPr algn="l">
                        <a:lnSpc>
                          <a:spcPts val="3900"/>
                        </a:lnSpc>
                        <a:defRPr/>
                      </a:pPr>
                      <a:r>
                        <a:rPr lang="en-US" sz="3000" b="1">
                          <a:solidFill>
                            <a:srgbClr val="000000"/>
                          </a:solidFill>
                          <a:latin typeface="Telegraf Bold"/>
                          <a:ea typeface="Telegraf Bold"/>
                          <a:cs typeface="Telegraf Bold"/>
                          <a:sym typeface="Telegraf Bold"/>
                        </a:rPr>
                        <a:t>Boundaries turn  awareness into action.</a:t>
                      </a:r>
                      <a:endParaRPr lang="en-US" sz="1100"/>
                    </a:p>
                  </a:txBody>
                  <a:tcPr marL="0" marR="0" marT="0" marB="0">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1"/>
                  </a:ext>
                </a:extLst>
              </a:tr>
              <a:tr h="2276841">
                <a:tc>
                  <a:txBody>
                    <a:bodyPr/>
                    <a:lstStyle/>
                    <a:p>
                      <a:pPr algn="l">
                        <a:lnSpc>
                          <a:spcPts val="3359"/>
                        </a:lnSpc>
                        <a:defRPr/>
                      </a:pPr>
                      <a:r>
                        <a:rPr lang="en-US" sz="2400">
                          <a:solidFill>
                            <a:srgbClr val="000000"/>
                          </a:solidFill>
                          <a:latin typeface="Muli"/>
                          <a:ea typeface="Muli"/>
                          <a:cs typeface="Muli"/>
                          <a:sym typeface="Muli"/>
                        </a:rPr>
                        <a:t>If you feel out of alignment, start with your values. Where you out of alignment and what small actions can you take to change that.</a:t>
                      </a:r>
                      <a:endParaRPr lang="en-US" sz="1100"/>
                    </a:p>
                  </a:txBody>
                  <a:tcPr marL="0" marR="0" marT="0" marB="0">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tcPr>
                </a:tc>
                <a:tc>
                  <a:txBody>
                    <a:bodyPr/>
                    <a:lstStyle/>
                    <a:p>
                      <a:pPr algn="l">
                        <a:lnSpc>
                          <a:spcPts val="3359"/>
                        </a:lnSpc>
                        <a:defRPr/>
                      </a:pPr>
                      <a:r>
                        <a:rPr lang="en-US" sz="2400">
                          <a:solidFill>
                            <a:srgbClr val="000000"/>
                          </a:solidFill>
                          <a:latin typeface="Muli"/>
                          <a:ea typeface="Muli"/>
                          <a:cs typeface="Muli"/>
                          <a:sym typeface="Muli"/>
                        </a:rPr>
                        <a:t>A majority of draining tasks will increase risk of burnout. The more energizing tasks that you can focus on, the greater chance you have to sustain your spark.</a:t>
                      </a:r>
                      <a:endParaRPr lang="en-US" sz="1100"/>
                    </a:p>
                  </a:txBody>
                  <a:tcPr marL="0" marR="0" marT="0" marB="0">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tcPr>
                </a:tc>
                <a:tc>
                  <a:txBody>
                    <a:bodyPr/>
                    <a:lstStyle/>
                    <a:p>
                      <a:pPr algn="l">
                        <a:lnSpc>
                          <a:spcPts val="3359"/>
                        </a:lnSpc>
                        <a:defRPr/>
                      </a:pPr>
                      <a:r>
                        <a:rPr lang="en-US" sz="2400">
                          <a:solidFill>
                            <a:srgbClr val="000000"/>
                          </a:solidFill>
                          <a:latin typeface="Muli"/>
                          <a:ea typeface="Muli"/>
                          <a:cs typeface="Muli"/>
                          <a:sym typeface="Muli"/>
                        </a:rPr>
                        <a:t>Set boundaries to take action toward the behaviors that will prevent and protect you from burnout.</a:t>
                      </a:r>
                      <a:endParaRPr lang="en-US" sz="1100"/>
                    </a:p>
                  </a:txBody>
                  <a:tcPr marL="0" marR="0" marT="0" marB="0">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61481" b="-16296"/>
            </a:stretch>
          </a:blipFill>
        </p:spPr>
        <p:txBody>
          <a:bodyPr/>
          <a:lstStyle/>
          <a:p>
            <a:endParaRPr lang="en-US"/>
          </a:p>
        </p:txBody>
      </p:sp>
      <p:sp>
        <p:nvSpPr>
          <p:cNvPr id="3" name="TextBox 3"/>
          <p:cNvSpPr txBox="1"/>
          <p:nvPr/>
        </p:nvSpPr>
        <p:spPr>
          <a:xfrm>
            <a:off x="8050450" y="4610100"/>
            <a:ext cx="9220200" cy="1057275"/>
          </a:xfrm>
          <a:prstGeom prst="rect">
            <a:avLst/>
          </a:prstGeom>
        </p:spPr>
        <p:txBody>
          <a:bodyPr lIns="0" tIns="0" rIns="0" bIns="0" rtlCol="0" anchor="t">
            <a:spAutoFit/>
          </a:bodyPr>
          <a:lstStyle/>
          <a:p>
            <a:pPr algn="l">
              <a:lnSpc>
                <a:spcPts val="7800"/>
              </a:lnSpc>
            </a:pPr>
            <a:r>
              <a:rPr lang="en-US" sz="8000" b="1" dirty="0">
                <a:solidFill>
                  <a:srgbClr val="FFFFFF"/>
                </a:solidFill>
                <a:latin typeface="Telegraf Bold"/>
                <a:ea typeface="Telegraf Bold"/>
                <a:cs typeface="Telegraf Bold"/>
                <a:sym typeface="Telegraf Bold"/>
              </a:rPr>
              <a:t>Pulse check</a:t>
            </a:r>
          </a:p>
        </p:txBody>
      </p:sp>
      <p:grpSp>
        <p:nvGrpSpPr>
          <p:cNvPr id="4" name="Group 4"/>
          <p:cNvGrpSpPr/>
          <p:nvPr/>
        </p:nvGrpSpPr>
        <p:grpSpPr>
          <a:xfrm>
            <a:off x="340970" y="0"/>
            <a:ext cx="692493" cy="10287000"/>
            <a:chOff x="0" y="0"/>
            <a:chExt cx="923323" cy="13716000"/>
          </a:xfrm>
        </p:grpSpPr>
        <p:sp>
          <p:nvSpPr>
            <p:cNvPr id="5" name="AutoShape 5"/>
            <p:cNvSpPr/>
            <p:nvPr/>
          </p:nvSpPr>
          <p:spPr>
            <a:xfrm rot="-5400000">
              <a:off x="-5941027" y="6851650"/>
              <a:ext cx="13716000" cy="0"/>
            </a:xfrm>
            <a:prstGeom prst="line">
              <a:avLst/>
            </a:prstGeom>
            <a:ln w="12700" cap="rnd">
              <a:solidFill>
                <a:srgbClr val="FFFFFF">
                  <a:alpha val="26667"/>
                </a:srgbClr>
              </a:solidFill>
              <a:prstDash val="solid"/>
              <a:headEnd type="none" w="sm" len="sm"/>
              <a:tailEnd type="none" w="sm" len="sm"/>
            </a:ln>
          </p:spPr>
          <p:txBody>
            <a:bodyPr/>
            <a:lstStyle/>
            <a:p>
              <a:endParaRPr lang="en-US"/>
            </a:p>
          </p:txBody>
        </p:sp>
        <p:sp>
          <p:nvSpPr>
            <p:cNvPr id="6" name="Freeform 6"/>
            <p:cNvSpPr/>
            <p:nvPr/>
          </p:nvSpPr>
          <p:spPr>
            <a:xfrm>
              <a:off x="0" y="6724554"/>
              <a:ext cx="400588" cy="266892"/>
            </a:xfrm>
            <a:custGeom>
              <a:avLst/>
              <a:gdLst/>
              <a:ahLst/>
              <a:cxnLst/>
              <a:rect l="l" t="t" r="r" b="b"/>
              <a:pathLst>
                <a:path w="400588" h="266892">
                  <a:moveTo>
                    <a:pt x="0" y="0"/>
                  </a:moveTo>
                  <a:lnTo>
                    <a:pt x="400588" y="0"/>
                  </a:lnTo>
                  <a:lnTo>
                    <a:pt x="400588" y="266892"/>
                  </a:lnTo>
                  <a:lnTo>
                    <a:pt x="0" y="26689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3639168">
            <a:off x="-3214076" y="5974735"/>
            <a:ext cx="9636304" cy="9925033"/>
          </a:xfrm>
          <a:custGeom>
            <a:avLst/>
            <a:gdLst/>
            <a:ahLst/>
            <a:cxnLst/>
            <a:rect l="l" t="t" r="r" b="b"/>
            <a:pathLst>
              <a:path w="9636304" h="9925033">
                <a:moveTo>
                  <a:pt x="0" y="0"/>
                </a:moveTo>
                <a:lnTo>
                  <a:pt x="9636304" y="0"/>
                </a:lnTo>
                <a:lnTo>
                  <a:pt x="9636304" y="9925033"/>
                </a:lnTo>
                <a:lnTo>
                  <a:pt x="0" y="9925033"/>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8602999" y="941497"/>
            <a:ext cx="2576353" cy="3973236"/>
          </a:xfrm>
          <a:custGeom>
            <a:avLst/>
            <a:gdLst/>
            <a:ahLst/>
            <a:cxnLst/>
            <a:rect l="l" t="t" r="r" b="b"/>
            <a:pathLst>
              <a:path w="2576353" h="3973236">
                <a:moveTo>
                  <a:pt x="0" y="0"/>
                </a:moveTo>
                <a:lnTo>
                  <a:pt x="2576353" y="0"/>
                </a:lnTo>
                <a:lnTo>
                  <a:pt x="2576353" y="3973236"/>
                </a:lnTo>
                <a:lnTo>
                  <a:pt x="0" y="3973236"/>
                </a:lnTo>
                <a:lnTo>
                  <a:pt x="0" y="0"/>
                </a:lnTo>
                <a:close/>
              </a:path>
            </a:pathLst>
          </a:custGeom>
          <a:blipFill>
            <a:blip r:embed="rId4"/>
            <a:stretch>
              <a:fillRect/>
            </a:stretch>
          </a:blipFill>
        </p:spPr>
        <p:txBody>
          <a:bodyPr/>
          <a:lstStyle/>
          <a:p>
            <a:endParaRPr lang="en-US"/>
          </a:p>
        </p:txBody>
      </p:sp>
      <p:sp>
        <p:nvSpPr>
          <p:cNvPr id="4" name="Freeform 4"/>
          <p:cNvSpPr/>
          <p:nvPr/>
        </p:nvSpPr>
        <p:spPr>
          <a:xfrm rot="3639168">
            <a:off x="13048235" y="-4962517"/>
            <a:ext cx="9636304" cy="9925033"/>
          </a:xfrm>
          <a:custGeom>
            <a:avLst/>
            <a:gdLst/>
            <a:ahLst/>
            <a:cxnLst/>
            <a:rect l="l" t="t" r="r" b="b"/>
            <a:pathLst>
              <a:path w="9636304" h="9925033">
                <a:moveTo>
                  <a:pt x="0" y="0"/>
                </a:moveTo>
                <a:lnTo>
                  <a:pt x="9636304" y="0"/>
                </a:lnTo>
                <a:lnTo>
                  <a:pt x="9636304" y="9925032"/>
                </a:lnTo>
                <a:lnTo>
                  <a:pt x="0" y="992503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8615573" y="5732477"/>
            <a:ext cx="2551206" cy="3945819"/>
          </a:xfrm>
          <a:custGeom>
            <a:avLst/>
            <a:gdLst/>
            <a:ahLst/>
            <a:cxnLst/>
            <a:rect l="l" t="t" r="r" b="b"/>
            <a:pathLst>
              <a:path w="2554021" h="3884914">
                <a:moveTo>
                  <a:pt x="0" y="0"/>
                </a:moveTo>
                <a:lnTo>
                  <a:pt x="2554021" y="0"/>
                </a:lnTo>
                <a:lnTo>
                  <a:pt x="2554021" y="3884914"/>
                </a:lnTo>
                <a:lnTo>
                  <a:pt x="0" y="3884914"/>
                </a:lnTo>
                <a:lnTo>
                  <a:pt x="0" y="0"/>
                </a:lnTo>
                <a:close/>
              </a:path>
            </a:pathLst>
          </a:custGeom>
          <a:blipFill>
            <a:blip r:embed="rId5"/>
            <a:stretch>
              <a:fillRect r="-986"/>
            </a:stretch>
          </a:blipFill>
        </p:spPr>
        <p:txBody>
          <a:bodyPr/>
          <a:lstStyle/>
          <a:p>
            <a:endParaRPr lang="en-US"/>
          </a:p>
        </p:txBody>
      </p:sp>
      <p:sp>
        <p:nvSpPr>
          <p:cNvPr id="6" name="Freeform 6"/>
          <p:cNvSpPr/>
          <p:nvPr/>
        </p:nvSpPr>
        <p:spPr>
          <a:xfrm>
            <a:off x="11791613" y="952500"/>
            <a:ext cx="2557084" cy="3951231"/>
          </a:xfrm>
          <a:custGeom>
            <a:avLst/>
            <a:gdLst/>
            <a:ahLst/>
            <a:cxnLst/>
            <a:rect l="l" t="t" r="r" b="b"/>
            <a:pathLst>
              <a:path w="2708155" h="3951231">
                <a:moveTo>
                  <a:pt x="0" y="0"/>
                </a:moveTo>
                <a:lnTo>
                  <a:pt x="2708155" y="0"/>
                </a:lnTo>
                <a:lnTo>
                  <a:pt x="2708155" y="3951231"/>
                </a:lnTo>
                <a:lnTo>
                  <a:pt x="0" y="3951231"/>
                </a:lnTo>
                <a:lnTo>
                  <a:pt x="0" y="0"/>
                </a:lnTo>
                <a:close/>
              </a:path>
            </a:pathLst>
          </a:custGeom>
          <a:blipFill>
            <a:blip r:embed="rId6"/>
            <a:stretch>
              <a:fillRect l="-97567" r="-97767"/>
            </a:stretch>
          </a:blipFill>
        </p:spPr>
        <p:txBody>
          <a:bodyPr/>
          <a:lstStyle/>
          <a:p>
            <a:endParaRPr lang="en-US" dirty="0"/>
          </a:p>
        </p:txBody>
      </p:sp>
      <p:sp>
        <p:nvSpPr>
          <p:cNvPr id="7" name="Freeform 7"/>
          <p:cNvSpPr/>
          <p:nvPr/>
        </p:nvSpPr>
        <p:spPr>
          <a:xfrm>
            <a:off x="11815702" y="5732477"/>
            <a:ext cx="2591873" cy="3951231"/>
          </a:xfrm>
          <a:custGeom>
            <a:avLst/>
            <a:gdLst/>
            <a:ahLst/>
            <a:cxnLst/>
            <a:rect l="l" t="t" r="r" b="b"/>
            <a:pathLst>
              <a:path w="2515482" h="3884914">
                <a:moveTo>
                  <a:pt x="0" y="0"/>
                </a:moveTo>
                <a:lnTo>
                  <a:pt x="2515482" y="0"/>
                </a:lnTo>
                <a:lnTo>
                  <a:pt x="2515482" y="3884914"/>
                </a:lnTo>
                <a:lnTo>
                  <a:pt x="0" y="3884914"/>
                </a:lnTo>
                <a:lnTo>
                  <a:pt x="0" y="0"/>
                </a:lnTo>
                <a:close/>
              </a:path>
            </a:pathLst>
          </a:custGeom>
          <a:blipFill>
            <a:blip r:embed="rId7"/>
            <a:stretch>
              <a:fillRect/>
            </a:stretch>
          </a:blipFill>
        </p:spPr>
        <p:txBody>
          <a:bodyPr/>
          <a:lstStyle/>
          <a:p>
            <a:endParaRPr lang="en-US"/>
          </a:p>
        </p:txBody>
      </p:sp>
      <p:sp>
        <p:nvSpPr>
          <p:cNvPr id="8" name="Freeform 8"/>
          <p:cNvSpPr/>
          <p:nvPr/>
        </p:nvSpPr>
        <p:spPr>
          <a:xfrm>
            <a:off x="5415444" y="997943"/>
            <a:ext cx="2551206" cy="3951231"/>
          </a:xfrm>
          <a:custGeom>
            <a:avLst/>
            <a:gdLst/>
            <a:ahLst/>
            <a:cxnLst/>
            <a:rect l="l" t="t" r="r" b="b"/>
            <a:pathLst>
              <a:path w="2890253" h="3951231">
                <a:moveTo>
                  <a:pt x="0" y="0"/>
                </a:moveTo>
                <a:lnTo>
                  <a:pt x="2890252" y="0"/>
                </a:lnTo>
                <a:lnTo>
                  <a:pt x="2890252" y="3951231"/>
                </a:lnTo>
                <a:lnTo>
                  <a:pt x="0" y="3951231"/>
                </a:lnTo>
                <a:lnTo>
                  <a:pt x="0" y="0"/>
                </a:lnTo>
                <a:close/>
              </a:path>
            </a:pathLst>
          </a:custGeom>
          <a:blipFill>
            <a:blip r:embed="rId8"/>
            <a:stretch>
              <a:fillRect l="-7138" r="-6152"/>
            </a:stretch>
          </a:blipFill>
        </p:spPr>
        <p:txBody>
          <a:bodyPr/>
          <a:lstStyle/>
          <a:p>
            <a:endParaRPr lang="en-US"/>
          </a:p>
        </p:txBody>
      </p:sp>
      <p:sp>
        <p:nvSpPr>
          <p:cNvPr id="9" name="TextBox 9"/>
          <p:cNvSpPr txBox="1"/>
          <p:nvPr/>
        </p:nvSpPr>
        <p:spPr>
          <a:xfrm>
            <a:off x="442963" y="4656634"/>
            <a:ext cx="10631181" cy="1057275"/>
          </a:xfrm>
          <a:prstGeom prst="rect">
            <a:avLst/>
          </a:prstGeom>
        </p:spPr>
        <p:txBody>
          <a:bodyPr lIns="0" tIns="0" rIns="0" bIns="0" rtlCol="0" anchor="t">
            <a:spAutoFit/>
          </a:bodyPr>
          <a:lstStyle/>
          <a:p>
            <a:pPr algn="l">
              <a:lnSpc>
                <a:spcPts val="7800"/>
              </a:lnSpc>
            </a:pPr>
            <a:r>
              <a:rPr lang="en-US" sz="6500" b="1" dirty="0">
                <a:solidFill>
                  <a:srgbClr val="000000"/>
                </a:solidFill>
                <a:latin typeface="Telegraf Bold"/>
                <a:ea typeface="Telegraf Bold"/>
                <a:cs typeface="Telegraf Bold"/>
                <a:sym typeface="Telegraf Bold"/>
              </a:rPr>
              <a:t>Resources</a:t>
            </a:r>
          </a:p>
        </p:txBody>
      </p:sp>
      <p:pic>
        <p:nvPicPr>
          <p:cNvPr id="1026" name="Picture 2" descr="Resources — Intersectional Environmentalist">
            <a:extLst>
              <a:ext uri="{FF2B5EF4-FFF2-40B4-BE49-F238E27FC236}">
                <a16:creationId xmlns:a16="http://schemas.microsoft.com/office/drawing/2014/main" id="{33AFF6E4-8083-9CB2-2986-CBB4741E855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18" r="2809"/>
          <a:stretch>
            <a:fillRect/>
          </a:stretch>
        </p:blipFill>
        <p:spPr bwMode="auto">
          <a:xfrm>
            <a:off x="5390297" y="5732477"/>
            <a:ext cx="2576353" cy="39810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162805" y="-4941021"/>
            <a:ext cx="11592112" cy="11939442"/>
          </a:xfrm>
          <a:custGeom>
            <a:avLst/>
            <a:gdLst/>
            <a:ahLst/>
            <a:cxnLst/>
            <a:rect l="l" t="t" r="r" b="b"/>
            <a:pathLst>
              <a:path w="11592112" h="11939442">
                <a:moveTo>
                  <a:pt x="0" y="0"/>
                </a:moveTo>
                <a:lnTo>
                  <a:pt x="11592113" y="0"/>
                </a:lnTo>
                <a:lnTo>
                  <a:pt x="11592113" y="11939442"/>
                </a:lnTo>
                <a:lnTo>
                  <a:pt x="0" y="11939442"/>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grpSp>
        <p:nvGrpSpPr>
          <p:cNvPr id="3" name="Group 3"/>
          <p:cNvGrpSpPr/>
          <p:nvPr/>
        </p:nvGrpSpPr>
        <p:grpSpPr>
          <a:xfrm>
            <a:off x="340970" y="0"/>
            <a:ext cx="692493" cy="10287000"/>
            <a:chOff x="0" y="0"/>
            <a:chExt cx="923323" cy="13716000"/>
          </a:xfrm>
        </p:grpSpPr>
        <p:sp>
          <p:nvSpPr>
            <p:cNvPr id="4" name="AutoShape 4"/>
            <p:cNvSpPr/>
            <p:nvPr/>
          </p:nvSpPr>
          <p:spPr>
            <a:xfrm rot="-5400000">
              <a:off x="-5941027" y="6851650"/>
              <a:ext cx="13716000" cy="0"/>
            </a:xfrm>
            <a:prstGeom prst="line">
              <a:avLst/>
            </a:prstGeom>
            <a:ln w="12700" cap="rnd">
              <a:solidFill>
                <a:srgbClr val="000000">
                  <a:alpha val="26667"/>
                </a:srgbClr>
              </a:solidFill>
              <a:prstDash val="solid"/>
              <a:headEnd type="none" w="sm" len="sm"/>
              <a:tailEnd type="none" w="sm" len="sm"/>
            </a:ln>
          </p:spPr>
          <p:txBody>
            <a:bodyPr/>
            <a:lstStyle/>
            <a:p>
              <a:endParaRPr lang="en-US"/>
            </a:p>
          </p:txBody>
        </p:sp>
        <p:sp>
          <p:nvSpPr>
            <p:cNvPr id="5" name="Freeform 5"/>
            <p:cNvSpPr/>
            <p:nvPr/>
          </p:nvSpPr>
          <p:spPr>
            <a:xfrm>
              <a:off x="0" y="6724554"/>
              <a:ext cx="400588" cy="266892"/>
            </a:xfrm>
            <a:custGeom>
              <a:avLst/>
              <a:gdLst/>
              <a:ahLst/>
              <a:cxnLst/>
              <a:rect l="l" t="t" r="r" b="b"/>
              <a:pathLst>
                <a:path w="400588" h="266892">
                  <a:moveTo>
                    <a:pt x="0" y="0"/>
                  </a:moveTo>
                  <a:lnTo>
                    <a:pt x="400588" y="0"/>
                  </a:lnTo>
                  <a:lnTo>
                    <a:pt x="400588" y="266892"/>
                  </a:lnTo>
                  <a:lnTo>
                    <a:pt x="0" y="26689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grpSp>
      <p:sp>
        <p:nvSpPr>
          <p:cNvPr id="6" name="TextBox 6"/>
          <p:cNvSpPr txBox="1"/>
          <p:nvPr/>
        </p:nvSpPr>
        <p:spPr>
          <a:xfrm>
            <a:off x="12108569" y="1893565"/>
            <a:ext cx="5372145" cy="471805"/>
          </a:xfrm>
          <a:prstGeom prst="rect">
            <a:avLst/>
          </a:prstGeom>
        </p:spPr>
        <p:txBody>
          <a:bodyPr lIns="0" tIns="0" rIns="0" bIns="0" rtlCol="0" anchor="t">
            <a:spAutoFit/>
          </a:bodyPr>
          <a:lstStyle/>
          <a:p>
            <a:pPr algn="l">
              <a:lnSpc>
                <a:spcPts val="3920"/>
              </a:lnSpc>
            </a:pPr>
            <a:r>
              <a:rPr lang="en-US" sz="2800">
                <a:solidFill>
                  <a:srgbClr val="000000"/>
                </a:solidFill>
                <a:latin typeface="Muli"/>
                <a:ea typeface="Muli"/>
                <a:cs typeface="Muli"/>
                <a:sym typeface="Muli"/>
              </a:rPr>
              <a:t>colvin@aperiophilanthropy.com</a:t>
            </a:r>
          </a:p>
        </p:txBody>
      </p:sp>
      <p:grpSp>
        <p:nvGrpSpPr>
          <p:cNvPr id="7" name="Group 7"/>
          <p:cNvGrpSpPr/>
          <p:nvPr/>
        </p:nvGrpSpPr>
        <p:grpSpPr>
          <a:xfrm>
            <a:off x="2110464" y="6830393"/>
            <a:ext cx="5935980" cy="2741262"/>
            <a:chOff x="0" y="0"/>
            <a:chExt cx="7914640" cy="3655017"/>
          </a:xfrm>
        </p:grpSpPr>
        <p:sp>
          <p:nvSpPr>
            <p:cNvPr id="8" name="TextBox 8"/>
            <p:cNvSpPr txBox="1"/>
            <p:nvPr/>
          </p:nvSpPr>
          <p:spPr>
            <a:xfrm>
              <a:off x="0" y="-66675"/>
              <a:ext cx="7091792" cy="1387475"/>
            </a:xfrm>
            <a:prstGeom prst="rect">
              <a:avLst/>
            </a:prstGeom>
          </p:spPr>
          <p:txBody>
            <a:bodyPr lIns="0" tIns="0" rIns="0" bIns="0" rtlCol="0" anchor="t">
              <a:spAutoFit/>
            </a:bodyPr>
            <a:lstStyle/>
            <a:p>
              <a:pPr algn="l">
                <a:lnSpc>
                  <a:spcPts val="7800"/>
                </a:lnSpc>
              </a:pPr>
              <a:r>
                <a:rPr lang="en-US" sz="6500" b="1">
                  <a:solidFill>
                    <a:srgbClr val="000000"/>
                  </a:solidFill>
                  <a:latin typeface="Telegraf Bold"/>
                  <a:ea typeface="Telegraf Bold"/>
                  <a:cs typeface="Telegraf Bold"/>
                  <a:sym typeface="Telegraf Bold"/>
                </a:rPr>
                <a:t>Thank you!</a:t>
              </a:r>
            </a:p>
          </p:txBody>
        </p:sp>
        <p:sp>
          <p:nvSpPr>
            <p:cNvPr id="9" name="TextBox 9"/>
            <p:cNvSpPr txBox="1"/>
            <p:nvPr/>
          </p:nvSpPr>
          <p:spPr>
            <a:xfrm>
              <a:off x="0" y="1467865"/>
              <a:ext cx="7914640" cy="2187152"/>
            </a:xfrm>
            <a:prstGeom prst="rect">
              <a:avLst/>
            </a:prstGeom>
          </p:spPr>
          <p:txBody>
            <a:bodyPr lIns="0" tIns="0" rIns="0" bIns="0" rtlCol="0" anchor="t">
              <a:spAutoFit/>
            </a:bodyPr>
            <a:lstStyle/>
            <a:p>
              <a:pPr algn="l">
                <a:lnSpc>
                  <a:spcPts val="4480"/>
                </a:lnSpc>
              </a:pPr>
              <a:r>
                <a:rPr lang="en-US" sz="3200">
                  <a:solidFill>
                    <a:srgbClr val="000000"/>
                  </a:solidFill>
                  <a:latin typeface="Muli"/>
                  <a:ea typeface="Muli"/>
                  <a:cs typeface="Muli"/>
                  <a:sym typeface="Muli"/>
                </a:rPr>
                <a:t>I would absolutely LOVE to connect and provide support on your burnout journey.</a:t>
              </a:r>
            </a:p>
          </p:txBody>
        </p:sp>
      </p:grpSp>
      <p:sp>
        <p:nvSpPr>
          <p:cNvPr id="10" name="TextBox 10"/>
          <p:cNvSpPr txBox="1"/>
          <p:nvPr/>
        </p:nvSpPr>
        <p:spPr>
          <a:xfrm>
            <a:off x="12108569" y="5010026"/>
            <a:ext cx="4625941" cy="471805"/>
          </a:xfrm>
          <a:prstGeom prst="rect">
            <a:avLst/>
          </a:prstGeom>
        </p:spPr>
        <p:txBody>
          <a:bodyPr lIns="0" tIns="0" rIns="0" bIns="0" rtlCol="0" anchor="t">
            <a:spAutoFit/>
          </a:bodyPr>
          <a:lstStyle/>
          <a:p>
            <a:pPr algn="l">
              <a:lnSpc>
                <a:spcPts val="3920"/>
              </a:lnSpc>
            </a:pPr>
            <a:r>
              <a:rPr lang="en-US" sz="2800">
                <a:solidFill>
                  <a:srgbClr val="000000"/>
                </a:solidFill>
                <a:latin typeface="Muli"/>
                <a:ea typeface="Muli"/>
                <a:cs typeface="Muli"/>
                <a:sym typeface="Muli"/>
              </a:rPr>
              <a:t>linkedin.com/colvworld</a:t>
            </a:r>
          </a:p>
        </p:txBody>
      </p:sp>
      <p:sp>
        <p:nvSpPr>
          <p:cNvPr id="11" name="TextBox 11"/>
          <p:cNvSpPr txBox="1"/>
          <p:nvPr/>
        </p:nvSpPr>
        <p:spPr>
          <a:xfrm>
            <a:off x="12108569" y="7693660"/>
            <a:ext cx="4346115" cy="967105"/>
          </a:xfrm>
          <a:prstGeom prst="rect">
            <a:avLst/>
          </a:prstGeom>
        </p:spPr>
        <p:txBody>
          <a:bodyPr lIns="0" tIns="0" rIns="0" bIns="0" rtlCol="0" anchor="t">
            <a:spAutoFit/>
          </a:bodyPr>
          <a:lstStyle/>
          <a:p>
            <a:pPr algn="l">
              <a:lnSpc>
                <a:spcPts val="3920"/>
              </a:lnSpc>
            </a:pPr>
            <a:r>
              <a:rPr lang="en-US" sz="2800">
                <a:solidFill>
                  <a:srgbClr val="000000"/>
                </a:solidFill>
                <a:latin typeface="Muli"/>
                <a:ea typeface="Muli"/>
                <a:cs typeface="Muli"/>
                <a:sym typeface="Muli"/>
              </a:rPr>
              <a:t>calendly.com/colvin-aperio/30min</a:t>
            </a:r>
          </a:p>
        </p:txBody>
      </p:sp>
      <p:sp>
        <p:nvSpPr>
          <p:cNvPr id="12" name="AutoShape 12"/>
          <p:cNvSpPr/>
          <p:nvPr/>
        </p:nvSpPr>
        <p:spPr>
          <a:xfrm>
            <a:off x="9620250" y="3609975"/>
            <a:ext cx="7643812" cy="0"/>
          </a:xfrm>
          <a:prstGeom prst="line">
            <a:avLst/>
          </a:prstGeom>
          <a:ln w="9525" cap="rnd">
            <a:solidFill>
              <a:srgbClr val="000000">
                <a:alpha val="26667"/>
              </a:srgbClr>
            </a:solidFill>
            <a:prstDash val="solid"/>
            <a:headEnd type="none" w="sm" len="sm"/>
            <a:tailEnd type="none" w="sm" len="sm"/>
          </a:ln>
        </p:spPr>
        <p:txBody>
          <a:bodyPr/>
          <a:lstStyle/>
          <a:p>
            <a:endParaRPr lang="en-US"/>
          </a:p>
        </p:txBody>
      </p:sp>
      <p:sp>
        <p:nvSpPr>
          <p:cNvPr id="13" name="AutoShape 13"/>
          <p:cNvSpPr/>
          <p:nvPr/>
        </p:nvSpPr>
        <p:spPr>
          <a:xfrm>
            <a:off x="9620250" y="6667500"/>
            <a:ext cx="7643812" cy="0"/>
          </a:xfrm>
          <a:prstGeom prst="line">
            <a:avLst/>
          </a:prstGeom>
          <a:ln w="9525" cap="rnd">
            <a:solidFill>
              <a:srgbClr val="000000">
                <a:alpha val="26667"/>
              </a:srgbClr>
            </a:solidFill>
            <a:prstDash val="solid"/>
            <a:headEnd type="none" w="sm" len="sm"/>
            <a:tailEnd type="none" w="sm" len="sm"/>
          </a:ln>
        </p:spPr>
        <p:txBody>
          <a:bodyPr/>
          <a:lstStyle/>
          <a:p>
            <a:endParaRPr lang="en-US"/>
          </a:p>
        </p:txBody>
      </p:sp>
      <p:sp>
        <p:nvSpPr>
          <p:cNvPr id="14" name="Freeform 14"/>
          <p:cNvSpPr/>
          <p:nvPr/>
        </p:nvSpPr>
        <p:spPr>
          <a:xfrm>
            <a:off x="10046464" y="1719566"/>
            <a:ext cx="1262132" cy="867429"/>
          </a:xfrm>
          <a:custGeom>
            <a:avLst/>
            <a:gdLst/>
            <a:ahLst/>
            <a:cxnLst/>
            <a:rect l="l" t="t" r="r" b="b"/>
            <a:pathLst>
              <a:path w="1262132" h="867429">
                <a:moveTo>
                  <a:pt x="0" y="0"/>
                </a:moveTo>
                <a:lnTo>
                  <a:pt x="1262132" y="0"/>
                </a:lnTo>
                <a:lnTo>
                  <a:pt x="1262132" y="867429"/>
                </a:lnTo>
                <a:lnTo>
                  <a:pt x="0" y="867429"/>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5" name="Freeform 15"/>
          <p:cNvSpPr/>
          <p:nvPr/>
        </p:nvSpPr>
        <p:spPr>
          <a:xfrm>
            <a:off x="10202509" y="4638675"/>
            <a:ext cx="950041" cy="1262132"/>
          </a:xfrm>
          <a:custGeom>
            <a:avLst/>
            <a:gdLst/>
            <a:ahLst/>
            <a:cxnLst/>
            <a:rect l="l" t="t" r="r" b="b"/>
            <a:pathLst>
              <a:path w="950041" h="1262132">
                <a:moveTo>
                  <a:pt x="0" y="0"/>
                </a:moveTo>
                <a:lnTo>
                  <a:pt x="950041" y="0"/>
                </a:lnTo>
                <a:lnTo>
                  <a:pt x="950041" y="1262132"/>
                </a:lnTo>
                <a:lnTo>
                  <a:pt x="0" y="1262132"/>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6" name="Freeform 16"/>
          <p:cNvSpPr/>
          <p:nvPr/>
        </p:nvSpPr>
        <p:spPr>
          <a:xfrm>
            <a:off x="10046464" y="7599791"/>
            <a:ext cx="1262132" cy="1202467"/>
          </a:xfrm>
          <a:custGeom>
            <a:avLst/>
            <a:gdLst/>
            <a:ahLst/>
            <a:cxnLst/>
            <a:rect l="l" t="t" r="r" b="b"/>
            <a:pathLst>
              <a:path w="1262132" h="1202467">
                <a:moveTo>
                  <a:pt x="0" y="0"/>
                </a:moveTo>
                <a:lnTo>
                  <a:pt x="1262132" y="0"/>
                </a:lnTo>
                <a:lnTo>
                  <a:pt x="1262132" y="1202467"/>
                </a:lnTo>
                <a:lnTo>
                  <a:pt x="0" y="1202467"/>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2"/>
          <p:cNvSpPr txBox="1"/>
          <p:nvPr/>
        </p:nvSpPr>
        <p:spPr>
          <a:xfrm>
            <a:off x="1981200" y="962025"/>
            <a:ext cx="5059131" cy="2047875"/>
          </a:xfrm>
          <a:prstGeom prst="rect">
            <a:avLst/>
          </a:prstGeom>
        </p:spPr>
        <p:txBody>
          <a:bodyPr lIns="0" tIns="0" rIns="0" bIns="0" rtlCol="0" anchor="t">
            <a:spAutoFit/>
          </a:bodyPr>
          <a:lstStyle/>
          <a:p>
            <a:pPr algn="l">
              <a:lnSpc>
                <a:spcPts val="7800"/>
              </a:lnSpc>
            </a:pPr>
            <a:r>
              <a:rPr lang="en-US" sz="6500" b="1">
                <a:solidFill>
                  <a:srgbClr val="000000"/>
                </a:solidFill>
                <a:latin typeface="Telegraf Bold"/>
                <a:ea typeface="Telegraf Bold"/>
                <a:cs typeface="Telegraf Bold"/>
                <a:sym typeface="Telegraf Bold"/>
              </a:rPr>
              <a:t>Resource </a:t>
            </a:r>
          </a:p>
          <a:p>
            <a:pPr algn="l">
              <a:lnSpc>
                <a:spcPts val="7800"/>
              </a:lnSpc>
            </a:pPr>
            <a:r>
              <a:rPr lang="en-US" sz="6500" b="1">
                <a:solidFill>
                  <a:srgbClr val="000000"/>
                </a:solidFill>
                <a:latin typeface="Telegraf Bold"/>
                <a:ea typeface="Telegraf Bold"/>
                <a:cs typeface="Telegraf Bold"/>
                <a:sym typeface="Telegraf Bold"/>
              </a:rPr>
              <a:t>Page</a:t>
            </a:r>
          </a:p>
        </p:txBody>
      </p:sp>
      <p:sp>
        <p:nvSpPr>
          <p:cNvPr id="3" name="TextBox 3"/>
          <p:cNvSpPr txBox="1"/>
          <p:nvPr/>
        </p:nvSpPr>
        <p:spPr>
          <a:xfrm>
            <a:off x="1981200" y="8014335"/>
            <a:ext cx="4434021" cy="1243965"/>
          </a:xfrm>
          <a:prstGeom prst="rect">
            <a:avLst/>
          </a:prstGeom>
        </p:spPr>
        <p:txBody>
          <a:bodyPr lIns="0" tIns="0" rIns="0" bIns="0" rtlCol="0" anchor="t">
            <a:spAutoFit/>
          </a:bodyPr>
          <a:lstStyle/>
          <a:p>
            <a:pPr algn="l">
              <a:lnSpc>
                <a:spcPts val="3359"/>
              </a:lnSpc>
            </a:pPr>
            <a:r>
              <a:rPr lang="en-US" sz="2400">
                <a:solidFill>
                  <a:srgbClr val="000000"/>
                </a:solidFill>
                <a:latin typeface="Muli"/>
                <a:ea typeface="Muli"/>
                <a:cs typeface="Muli"/>
                <a:sym typeface="Muli"/>
              </a:rPr>
              <a:t>Use these icons and illustrations in your Canva Presentation. Happy designing!</a:t>
            </a:r>
          </a:p>
        </p:txBody>
      </p:sp>
      <p:grpSp>
        <p:nvGrpSpPr>
          <p:cNvPr id="4" name="Group 4"/>
          <p:cNvGrpSpPr/>
          <p:nvPr/>
        </p:nvGrpSpPr>
        <p:grpSpPr>
          <a:xfrm>
            <a:off x="340970" y="0"/>
            <a:ext cx="692493" cy="10287000"/>
            <a:chOff x="0" y="0"/>
            <a:chExt cx="923323" cy="13716000"/>
          </a:xfrm>
        </p:grpSpPr>
        <p:sp>
          <p:nvSpPr>
            <p:cNvPr id="5" name="AutoShape 5"/>
            <p:cNvSpPr/>
            <p:nvPr/>
          </p:nvSpPr>
          <p:spPr>
            <a:xfrm rot="-5400000">
              <a:off x="-5941027" y="6851650"/>
              <a:ext cx="13716000" cy="0"/>
            </a:xfrm>
            <a:prstGeom prst="line">
              <a:avLst/>
            </a:prstGeom>
            <a:ln w="12700" cap="rnd">
              <a:solidFill>
                <a:srgbClr val="000000">
                  <a:alpha val="26667"/>
                </a:srgbClr>
              </a:solidFill>
              <a:prstDash val="solid"/>
              <a:headEnd type="none" w="sm" len="sm"/>
              <a:tailEnd type="none" w="sm" len="sm"/>
            </a:ln>
          </p:spPr>
          <p:txBody>
            <a:bodyPr/>
            <a:lstStyle/>
            <a:p>
              <a:endParaRPr lang="en-US"/>
            </a:p>
          </p:txBody>
        </p:sp>
        <p:sp>
          <p:nvSpPr>
            <p:cNvPr id="6" name="Freeform 6"/>
            <p:cNvSpPr/>
            <p:nvPr/>
          </p:nvSpPr>
          <p:spPr>
            <a:xfrm>
              <a:off x="0" y="6724554"/>
              <a:ext cx="400588" cy="266892"/>
            </a:xfrm>
            <a:custGeom>
              <a:avLst/>
              <a:gdLst/>
              <a:ahLst/>
              <a:cxnLst/>
              <a:rect l="l" t="t" r="r" b="b"/>
              <a:pathLst>
                <a:path w="400588" h="266892">
                  <a:moveTo>
                    <a:pt x="0" y="0"/>
                  </a:moveTo>
                  <a:lnTo>
                    <a:pt x="400588" y="0"/>
                  </a:lnTo>
                  <a:lnTo>
                    <a:pt x="400588" y="266892"/>
                  </a:lnTo>
                  <a:lnTo>
                    <a:pt x="0" y="266892"/>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grpSp>
      <p:sp>
        <p:nvSpPr>
          <p:cNvPr id="7" name="Freeform 7"/>
          <p:cNvSpPr/>
          <p:nvPr/>
        </p:nvSpPr>
        <p:spPr>
          <a:xfrm>
            <a:off x="15656986" y="2812472"/>
            <a:ext cx="1262132" cy="1262132"/>
          </a:xfrm>
          <a:custGeom>
            <a:avLst/>
            <a:gdLst/>
            <a:ahLst/>
            <a:cxnLst/>
            <a:rect l="l" t="t" r="r" b="b"/>
            <a:pathLst>
              <a:path w="1262132" h="1262132">
                <a:moveTo>
                  <a:pt x="0" y="0"/>
                </a:moveTo>
                <a:lnTo>
                  <a:pt x="1262131" y="0"/>
                </a:lnTo>
                <a:lnTo>
                  <a:pt x="1262131" y="1262132"/>
                </a:lnTo>
                <a:lnTo>
                  <a:pt x="0" y="126213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3940637" y="2812472"/>
            <a:ext cx="1163456" cy="1262132"/>
          </a:xfrm>
          <a:custGeom>
            <a:avLst/>
            <a:gdLst/>
            <a:ahLst/>
            <a:cxnLst/>
            <a:rect l="l" t="t" r="r" b="b"/>
            <a:pathLst>
              <a:path w="1163456" h="1262132">
                <a:moveTo>
                  <a:pt x="0" y="0"/>
                </a:moveTo>
                <a:lnTo>
                  <a:pt x="1163456" y="0"/>
                </a:lnTo>
                <a:lnTo>
                  <a:pt x="1163456" y="1262132"/>
                </a:lnTo>
                <a:lnTo>
                  <a:pt x="0" y="126213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12125613" y="2850336"/>
            <a:ext cx="1262132" cy="1186404"/>
          </a:xfrm>
          <a:custGeom>
            <a:avLst/>
            <a:gdLst/>
            <a:ahLst/>
            <a:cxnLst/>
            <a:rect l="l" t="t" r="r" b="b"/>
            <a:pathLst>
              <a:path w="1262132" h="1186404">
                <a:moveTo>
                  <a:pt x="0" y="0"/>
                </a:moveTo>
                <a:lnTo>
                  <a:pt x="1262132" y="0"/>
                </a:lnTo>
                <a:lnTo>
                  <a:pt x="1262132" y="1186404"/>
                </a:lnTo>
                <a:lnTo>
                  <a:pt x="0" y="118640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10310589" y="2842304"/>
            <a:ext cx="1262132" cy="1202467"/>
          </a:xfrm>
          <a:custGeom>
            <a:avLst/>
            <a:gdLst/>
            <a:ahLst/>
            <a:cxnLst/>
            <a:rect l="l" t="t" r="r" b="b"/>
            <a:pathLst>
              <a:path w="1262132" h="1202467">
                <a:moveTo>
                  <a:pt x="0" y="0"/>
                </a:moveTo>
                <a:lnTo>
                  <a:pt x="1262132" y="0"/>
                </a:lnTo>
                <a:lnTo>
                  <a:pt x="1262132" y="1202467"/>
                </a:lnTo>
                <a:lnTo>
                  <a:pt x="0" y="1202467"/>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a:off x="8495565" y="2819356"/>
            <a:ext cx="1262132" cy="1248363"/>
          </a:xfrm>
          <a:custGeom>
            <a:avLst/>
            <a:gdLst/>
            <a:ahLst/>
            <a:cxnLst/>
            <a:rect l="l" t="t" r="r" b="b"/>
            <a:pathLst>
              <a:path w="1262132" h="1248363">
                <a:moveTo>
                  <a:pt x="0" y="0"/>
                </a:moveTo>
                <a:lnTo>
                  <a:pt x="1262132" y="0"/>
                </a:lnTo>
                <a:lnTo>
                  <a:pt x="1262132" y="1248363"/>
                </a:lnTo>
                <a:lnTo>
                  <a:pt x="0" y="1248363"/>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a:off x="8495565" y="1156110"/>
            <a:ext cx="1262132" cy="1119855"/>
          </a:xfrm>
          <a:custGeom>
            <a:avLst/>
            <a:gdLst/>
            <a:ahLst/>
            <a:cxnLst/>
            <a:rect l="l" t="t" r="r" b="b"/>
            <a:pathLst>
              <a:path w="1262132" h="1119855">
                <a:moveTo>
                  <a:pt x="0" y="0"/>
                </a:moveTo>
                <a:lnTo>
                  <a:pt x="1262132" y="0"/>
                </a:lnTo>
                <a:lnTo>
                  <a:pt x="1262132" y="1119855"/>
                </a:lnTo>
                <a:lnTo>
                  <a:pt x="0" y="1119855"/>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a:off x="14158068" y="1084972"/>
            <a:ext cx="1073959" cy="1262132"/>
          </a:xfrm>
          <a:custGeom>
            <a:avLst/>
            <a:gdLst/>
            <a:ahLst/>
            <a:cxnLst/>
            <a:rect l="l" t="t" r="r" b="b"/>
            <a:pathLst>
              <a:path w="1073959" h="1262132">
                <a:moveTo>
                  <a:pt x="0" y="0"/>
                </a:moveTo>
                <a:lnTo>
                  <a:pt x="1073960" y="0"/>
                </a:lnTo>
                <a:lnTo>
                  <a:pt x="1073960" y="1262132"/>
                </a:lnTo>
                <a:lnTo>
                  <a:pt x="0" y="1262132"/>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a:off x="8495565" y="8055783"/>
            <a:ext cx="1262132" cy="1030359"/>
          </a:xfrm>
          <a:custGeom>
            <a:avLst/>
            <a:gdLst/>
            <a:ahLst/>
            <a:cxnLst/>
            <a:rect l="l" t="t" r="r" b="b"/>
            <a:pathLst>
              <a:path w="1262132" h="1030359">
                <a:moveTo>
                  <a:pt x="0" y="0"/>
                </a:moveTo>
                <a:lnTo>
                  <a:pt x="1262132" y="0"/>
                </a:lnTo>
                <a:lnTo>
                  <a:pt x="1262132" y="1030358"/>
                </a:lnTo>
                <a:lnTo>
                  <a:pt x="0" y="1030358"/>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5" name="Freeform 15"/>
          <p:cNvSpPr/>
          <p:nvPr/>
        </p:nvSpPr>
        <p:spPr>
          <a:xfrm>
            <a:off x="12158888" y="1282323"/>
            <a:ext cx="1262132" cy="867429"/>
          </a:xfrm>
          <a:custGeom>
            <a:avLst/>
            <a:gdLst/>
            <a:ahLst/>
            <a:cxnLst/>
            <a:rect l="l" t="t" r="r" b="b"/>
            <a:pathLst>
              <a:path w="1262132" h="867429">
                <a:moveTo>
                  <a:pt x="0" y="0"/>
                </a:moveTo>
                <a:lnTo>
                  <a:pt x="1262131" y="0"/>
                </a:lnTo>
                <a:lnTo>
                  <a:pt x="1262131" y="867429"/>
                </a:lnTo>
                <a:lnTo>
                  <a:pt x="0" y="867429"/>
                </a:lnTo>
                <a:lnTo>
                  <a:pt x="0" y="0"/>
                </a:lnTo>
                <a:close/>
              </a:path>
            </a:pathLst>
          </a:custGeom>
          <a:blipFill>
            <a:blip>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6" name="Freeform 16"/>
          <p:cNvSpPr/>
          <p:nvPr/>
        </p:nvSpPr>
        <p:spPr>
          <a:xfrm>
            <a:off x="10494746" y="1084972"/>
            <a:ext cx="927093" cy="1262132"/>
          </a:xfrm>
          <a:custGeom>
            <a:avLst/>
            <a:gdLst/>
            <a:ahLst/>
            <a:cxnLst/>
            <a:rect l="l" t="t" r="r" b="b"/>
            <a:pathLst>
              <a:path w="927093" h="1262132">
                <a:moveTo>
                  <a:pt x="0" y="0"/>
                </a:moveTo>
                <a:lnTo>
                  <a:pt x="927093" y="0"/>
                </a:lnTo>
                <a:lnTo>
                  <a:pt x="927093" y="1262132"/>
                </a:lnTo>
                <a:lnTo>
                  <a:pt x="0" y="1262132"/>
                </a:lnTo>
                <a:lnTo>
                  <a:pt x="0" y="0"/>
                </a:lnTo>
                <a:close/>
              </a:path>
            </a:pathLst>
          </a:custGeom>
          <a:blipFill>
            <a:blip>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7" name="Freeform 17"/>
          <p:cNvSpPr/>
          <p:nvPr/>
        </p:nvSpPr>
        <p:spPr>
          <a:xfrm>
            <a:off x="15969076" y="1084972"/>
            <a:ext cx="950041" cy="1262132"/>
          </a:xfrm>
          <a:custGeom>
            <a:avLst/>
            <a:gdLst/>
            <a:ahLst/>
            <a:cxnLst/>
            <a:rect l="l" t="t" r="r" b="b"/>
            <a:pathLst>
              <a:path w="950041" h="1262132">
                <a:moveTo>
                  <a:pt x="0" y="0"/>
                </a:moveTo>
                <a:lnTo>
                  <a:pt x="950041" y="0"/>
                </a:lnTo>
                <a:lnTo>
                  <a:pt x="950041" y="1262132"/>
                </a:lnTo>
                <a:lnTo>
                  <a:pt x="0" y="1262132"/>
                </a:lnTo>
                <a:lnTo>
                  <a:pt x="0" y="0"/>
                </a:lnTo>
                <a:close/>
              </a:path>
            </a:pathLst>
          </a:custGeom>
          <a:blipFill>
            <a:blip>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8" name="Freeform 18"/>
          <p:cNvSpPr/>
          <p:nvPr/>
        </p:nvSpPr>
        <p:spPr>
          <a:xfrm>
            <a:off x="10287681" y="4570377"/>
            <a:ext cx="1262132" cy="1190993"/>
          </a:xfrm>
          <a:custGeom>
            <a:avLst/>
            <a:gdLst/>
            <a:ahLst/>
            <a:cxnLst/>
            <a:rect l="l" t="t" r="r" b="b"/>
            <a:pathLst>
              <a:path w="1262132" h="1190993">
                <a:moveTo>
                  <a:pt x="0" y="0"/>
                </a:moveTo>
                <a:lnTo>
                  <a:pt x="1262132" y="0"/>
                </a:lnTo>
                <a:lnTo>
                  <a:pt x="1262132" y="1190994"/>
                </a:lnTo>
                <a:lnTo>
                  <a:pt x="0" y="1190994"/>
                </a:lnTo>
                <a:lnTo>
                  <a:pt x="0" y="0"/>
                </a:lnTo>
                <a:close/>
              </a:path>
            </a:pathLst>
          </a:custGeom>
          <a:blipFill>
            <a:blip>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 name="Freeform 19"/>
          <p:cNvSpPr/>
          <p:nvPr/>
        </p:nvSpPr>
        <p:spPr>
          <a:xfrm>
            <a:off x="8495565" y="4537103"/>
            <a:ext cx="1262132" cy="1257542"/>
          </a:xfrm>
          <a:custGeom>
            <a:avLst/>
            <a:gdLst/>
            <a:ahLst/>
            <a:cxnLst/>
            <a:rect l="l" t="t" r="r" b="b"/>
            <a:pathLst>
              <a:path w="1262132" h="1257542">
                <a:moveTo>
                  <a:pt x="0" y="0"/>
                </a:moveTo>
                <a:lnTo>
                  <a:pt x="1262132" y="0"/>
                </a:lnTo>
                <a:lnTo>
                  <a:pt x="1262132" y="1257542"/>
                </a:lnTo>
                <a:lnTo>
                  <a:pt x="0" y="1257542"/>
                </a:lnTo>
                <a:lnTo>
                  <a:pt x="0" y="0"/>
                </a:lnTo>
                <a:close/>
              </a:path>
            </a:pathLst>
          </a:custGeom>
          <a:blipFill>
            <a:blip>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0" name="Freeform 20"/>
          <p:cNvSpPr/>
          <p:nvPr/>
        </p:nvSpPr>
        <p:spPr>
          <a:xfrm>
            <a:off x="12079798" y="4553167"/>
            <a:ext cx="1424901" cy="1225415"/>
          </a:xfrm>
          <a:custGeom>
            <a:avLst/>
            <a:gdLst/>
            <a:ahLst/>
            <a:cxnLst/>
            <a:rect l="l" t="t" r="r" b="b"/>
            <a:pathLst>
              <a:path w="1424901" h="1225415">
                <a:moveTo>
                  <a:pt x="0" y="0"/>
                </a:moveTo>
                <a:lnTo>
                  <a:pt x="1424901" y="0"/>
                </a:lnTo>
                <a:lnTo>
                  <a:pt x="1424901" y="1225415"/>
                </a:lnTo>
                <a:lnTo>
                  <a:pt x="0" y="1225415"/>
                </a:lnTo>
                <a:lnTo>
                  <a:pt x="0" y="0"/>
                </a:lnTo>
                <a:close/>
              </a:path>
            </a:pathLst>
          </a:custGeom>
          <a:blipFill>
            <a:blip>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21" name="Freeform 21"/>
          <p:cNvSpPr/>
          <p:nvPr/>
        </p:nvSpPr>
        <p:spPr>
          <a:xfrm>
            <a:off x="14034683" y="4534808"/>
            <a:ext cx="1092318" cy="1262132"/>
          </a:xfrm>
          <a:custGeom>
            <a:avLst/>
            <a:gdLst/>
            <a:ahLst/>
            <a:cxnLst/>
            <a:rect l="l" t="t" r="r" b="b"/>
            <a:pathLst>
              <a:path w="1092318" h="1262132">
                <a:moveTo>
                  <a:pt x="0" y="0"/>
                </a:moveTo>
                <a:lnTo>
                  <a:pt x="1092318" y="0"/>
                </a:lnTo>
                <a:lnTo>
                  <a:pt x="1092318" y="1262132"/>
                </a:lnTo>
                <a:lnTo>
                  <a:pt x="0" y="1262132"/>
                </a:lnTo>
                <a:lnTo>
                  <a:pt x="0" y="0"/>
                </a:lnTo>
                <a:close/>
              </a:path>
            </a:pathLst>
          </a:custGeom>
          <a:blipFill>
            <a:blip>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2" name="Freeform 22"/>
          <p:cNvSpPr/>
          <p:nvPr/>
        </p:nvSpPr>
        <p:spPr>
          <a:xfrm>
            <a:off x="15656986" y="4562346"/>
            <a:ext cx="1262132" cy="1207057"/>
          </a:xfrm>
          <a:custGeom>
            <a:avLst/>
            <a:gdLst/>
            <a:ahLst/>
            <a:cxnLst/>
            <a:rect l="l" t="t" r="r" b="b"/>
            <a:pathLst>
              <a:path w="1262132" h="1207057">
                <a:moveTo>
                  <a:pt x="0" y="0"/>
                </a:moveTo>
                <a:lnTo>
                  <a:pt x="1262131" y="0"/>
                </a:lnTo>
                <a:lnTo>
                  <a:pt x="1262131" y="1207057"/>
                </a:lnTo>
                <a:lnTo>
                  <a:pt x="0" y="1207057"/>
                </a:lnTo>
                <a:lnTo>
                  <a:pt x="0" y="0"/>
                </a:lnTo>
                <a:close/>
              </a:path>
            </a:pathLst>
          </a:custGeom>
          <a:blipFill>
            <a:blip>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23" name="Freeform 23"/>
          <p:cNvSpPr/>
          <p:nvPr/>
        </p:nvSpPr>
        <p:spPr>
          <a:xfrm>
            <a:off x="15817621" y="6250547"/>
            <a:ext cx="1101497" cy="1262132"/>
          </a:xfrm>
          <a:custGeom>
            <a:avLst/>
            <a:gdLst/>
            <a:ahLst/>
            <a:cxnLst/>
            <a:rect l="l" t="t" r="r" b="b"/>
            <a:pathLst>
              <a:path w="1101497" h="1262132">
                <a:moveTo>
                  <a:pt x="0" y="0"/>
                </a:moveTo>
                <a:lnTo>
                  <a:pt x="1101496" y="0"/>
                </a:lnTo>
                <a:lnTo>
                  <a:pt x="1101496" y="1262132"/>
                </a:lnTo>
                <a:lnTo>
                  <a:pt x="0" y="1262132"/>
                </a:lnTo>
                <a:lnTo>
                  <a:pt x="0" y="0"/>
                </a:lnTo>
                <a:close/>
              </a:path>
            </a:pathLst>
          </a:custGeom>
          <a:blipFill>
            <a:blip>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4" name="Freeform 24"/>
          <p:cNvSpPr/>
          <p:nvPr/>
        </p:nvSpPr>
        <p:spPr>
          <a:xfrm>
            <a:off x="14136268" y="6250547"/>
            <a:ext cx="950041" cy="1262132"/>
          </a:xfrm>
          <a:custGeom>
            <a:avLst/>
            <a:gdLst/>
            <a:ahLst/>
            <a:cxnLst/>
            <a:rect l="l" t="t" r="r" b="b"/>
            <a:pathLst>
              <a:path w="950041" h="1262132">
                <a:moveTo>
                  <a:pt x="0" y="0"/>
                </a:moveTo>
                <a:lnTo>
                  <a:pt x="950041" y="0"/>
                </a:lnTo>
                <a:lnTo>
                  <a:pt x="950041" y="1262132"/>
                </a:lnTo>
                <a:lnTo>
                  <a:pt x="0" y="1262132"/>
                </a:lnTo>
                <a:lnTo>
                  <a:pt x="0" y="0"/>
                </a:lnTo>
                <a:close/>
              </a:path>
            </a:pathLst>
          </a:custGeom>
          <a:blipFill>
            <a:blip>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25" name="Freeform 25"/>
          <p:cNvSpPr/>
          <p:nvPr/>
        </p:nvSpPr>
        <p:spPr>
          <a:xfrm>
            <a:off x="10526299" y="7939896"/>
            <a:ext cx="754984" cy="1262132"/>
          </a:xfrm>
          <a:custGeom>
            <a:avLst/>
            <a:gdLst/>
            <a:ahLst/>
            <a:cxnLst/>
            <a:rect l="l" t="t" r="r" b="b"/>
            <a:pathLst>
              <a:path w="754984" h="1262132">
                <a:moveTo>
                  <a:pt x="0" y="0"/>
                </a:moveTo>
                <a:lnTo>
                  <a:pt x="754984" y="0"/>
                </a:lnTo>
                <a:lnTo>
                  <a:pt x="754984" y="1262132"/>
                </a:lnTo>
                <a:lnTo>
                  <a:pt x="0" y="1262132"/>
                </a:lnTo>
                <a:lnTo>
                  <a:pt x="0" y="0"/>
                </a:lnTo>
                <a:close/>
              </a:path>
            </a:pathLst>
          </a:custGeom>
          <a:blipFill>
            <a:blip>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26" name="Freeform 26"/>
          <p:cNvSpPr/>
          <p:nvPr/>
        </p:nvSpPr>
        <p:spPr>
          <a:xfrm>
            <a:off x="12482452" y="6250547"/>
            <a:ext cx="922504" cy="1262132"/>
          </a:xfrm>
          <a:custGeom>
            <a:avLst/>
            <a:gdLst/>
            <a:ahLst/>
            <a:cxnLst/>
            <a:rect l="l" t="t" r="r" b="b"/>
            <a:pathLst>
              <a:path w="922504" h="1262132">
                <a:moveTo>
                  <a:pt x="0" y="0"/>
                </a:moveTo>
                <a:lnTo>
                  <a:pt x="922504" y="0"/>
                </a:lnTo>
                <a:lnTo>
                  <a:pt x="922504" y="1262132"/>
                </a:lnTo>
                <a:lnTo>
                  <a:pt x="0" y="1262132"/>
                </a:lnTo>
                <a:lnTo>
                  <a:pt x="0" y="0"/>
                </a:lnTo>
                <a:close/>
              </a:path>
            </a:pathLst>
          </a:custGeom>
          <a:blipFill>
            <a:blip>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27" name="Freeform 27"/>
          <p:cNvSpPr/>
          <p:nvPr/>
        </p:nvSpPr>
        <p:spPr>
          <a:xfrm>
            <a:off x="10489009" y="6250547"/>
            <a:ext cx="1262132" cy="1262132"/>
          </a:xfrm>
          <a:custGeom>
            <a:avLst/>
            <a:gdLst/>
            <a:ahLst/>
            <a:cxnLst/>
            <a:rect l="l" t="t" r="r" b="b"/>
            <a:pathLst>
              <a:path w="1262132" h="1262132">
                <a:moveTo>
                  <a:pt x="0" y="0"/>
                </a:moveTo>
                <a:lnTo>
                  <a:pt x="1262132" y="0"/>
                </a:lnTo>
                <a:lnTo>
                  <a:pt x="1262132" y="1262132"/>
                </a:lnTo>
                <a:lnTo>
                  <a:pt x="0" y="1262132"/>
                </a:lnTo>
                <a:lnTo>
                  <a:pt x="0" y="0"/>
                </a:lnTo>
                <a:close/>
              </a:path>
            </a:pathLst>
          </a:custGeom>
          <a:blipFill>
            <a:blip>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28" name="Freeform 28"/>
          <p:cNvSpPr/>
          <p:nvPr/>
        </p:nvSpPr>
        <p:spPr>
          <a:xfrm>
            <a:off x="8495565" y="6295296"/>
            <a:ext cx="1262132" cy="1172635"/>
          </a:xfrm>
          <a:custGeom>
            <a:avLst/>
            <a:gdLst/>
            <a:ahLst/>
            <a:cxnLst/>
            <a:rect l="l" t="t" r="r" b="b"/>
            <a:pathLst>
              <a:path w="1262132" h="1172635">
                <a:moveTo>
                  <a:pt x="0" y="0"/>
                </a:moveTo>
                <a:lnTo>
                  <a:pt x="1262132" y="0"/>
                </a:lnTo>
                <a:lnTo>
                  <a:pt x="1262132" y="1172635"/>
                </a:lnTo>
                <a:lnTo>
                  <a:pt x="0" y="1172635"/>
                </a:lnTo>
                <a:lnTo>
                  <a:pt x="0" y="0"/>
                </a:lnTo>
                <a:close/>
              </a:path>
            </a:pathLst>
          </a:custGeom>
          <a:blipFill>
            <a:blip>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29" name="Freeform 29"/>
          <p:cNvSpPr/>
          <p:nvPr/>
        </p:nvSpPr>
        <p:spPr>
          <a:xfrm>
            <a:off x="13630841" y="7939896"/>
            <a:ext cx="1257542" cy="1262132"/>
          </a:xfrm>
          <a:custGeom>
            <a:avLst/>
            <a:gdLst/>
            <a:ahLst/>
            <a:cxnLst/>
            <a:rect l="l" t="t" r="r" b="b"/>
            <a:pathLst>
              <a:path w="1257542" h="1262132">
                <a:moveTo>
                  <a:pt x="0" y="0"/>
                </a:moveTo>
                <a:lnTo>
                  <a:pt x="1257543" y="0"/>
                </a:lnTo>
                <a:lnTo>
                  <a:pt x="1257543" y="1262132"/>
                </a:lnTo>
                <a:lnTo>
                  <a:pt x="0" y="1262132"/>
                </a:lnTo>
                <a:lnTo>
                  <a:pt x="0" y="0"/>
                </a:lnTo>
                <a:close/>
              </a:path>
            </a:pathLst>
          </a:custGeom>
          <a:blipFill>
            <a:blip>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30" name="Freeform 30"/>
          <p:cNvSpPr/>
          <p:nvPr/>
        </p:nvSpPr>
        <p:spPr>
          <a:xfrm>
            <a:off x="12049885" y="7939896"/>
            <a:ext cx="812354" cy="1262132"/>
          </a:xfrm>
          <a:custGeom>
            <a:avLst/>
            <a:gdLst/>
            <a:ahLst/>
            <a:cxnLst/>
            <a:rect l="l" t="t" r="r" b="b"/>
            <a:pathLst>
              <a:path w="812354" h="1262132">
                <a:moveTo>
                  <a:pt x="0" y="0"/>
                </a:moveTo>
                <a:lnTo>
                  <a:pt x="812354" y="0"/>
                </a:lnTo>
                <a:lnTo>
                  <a:pt x="812354" y="1262132"/>
                </a:lnTo>
                <a:lnTo>
                  <a:pt x="0" y="1262132"/>
                </a:lnTo>
                <a:lnTo>
                  <a:pt x="0" y="0"/>
                </a:lnTo>
                <a:close/>
              </a:path>
            </a:pathLst>
          </a:custGeom>
          <a:blipFill>
            <a:blip>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31" name="Freeform 31"/>
          <p:cNvSpPr/>
          <p:nvPr/>
        </p:nvSpPr>
        <p:spPr>
          <a:xfrm>
            <a:off x="15656986" y="7939896"/>
            <a:ext cx="1262132" cy="1262132"/>
          </a:xfrm>
          <a:custGeom>
            <a:avLst/>
            <a:gdLst/>
            <a:ahLst/>
            <a:cxnLst/>
            <a:rect l="l" t="t" r="r" b="b"/>
            <a:pathLst>
              <a:path w="1262132" h="1262132">
                <a:moveTo>
                  <a:pt x="0" y="0"/>
                </a:moveTo>
                <a:lnTo>
                  <a:pt x="1262131" y="0"/>
                </a:lnTo>
                <a:lnTo>
                  <a:pt x="1262131" y="1262132"/>
                </a:lnTo>
                <a:lnTo>
                  <a:pt x="0" y="1262132"/>
                </a:lnTo>
                <a:lnTo>
                  <a:pt x="0" y="0"/>
                </a:lnTo>
                <a:close/>
              </a:path>
            </a:pathLst>
          </a:custGeom>
          <a:blipFill>
            <a:blip>
              <a:extLst>
                <a:ext uri="{96DAC541-7B7A-43D3-8B79-37D633B846F1}">
                  <asvg:svgBlip xmlns:asvg="http://schemas.microsoft.com/office/drawing/2016/SVG/main" r:embed="rId27"/>
                </a:ext>
              </a:extLst>
            </a:blip>
            <a:stretch>
              <a:fillRect/>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61481" b="-16296"/>
            </a:stretch>
          </a:blipFill>
        </p:spPr>
        <p:txBody>
          <a:bodyPr/>
          <a:lstStyle/>
          <a:p>
            <a:endParaRPr lang="en-US"/>
          </a:p>
        </p:txBody>
      </p:sp>
      <p:sp>
        <p:nvSpPr>
          <p:cNvPr id="3" name="TextBox 3"/>
          <p:cNvSpPr txBox="1"/>
          <p:nvPr/>
        </p:nvSpPr>
        <p:spPr>
          <a:xfrm>
            <a:off x="9139238" y="4238625"/>
            <a:ext cx="8115300" cy="5019675"/>
          </a:xfrm>
          <a:prstGeom prst="rect">
            <a:avLst/>
          </a:prstGeom>
        </p:spPr>
        <p:txBody>
          <a:bodyPr lIns="0" tIns="0" rIns="0" bIns="0" rtlCol="0" anchor="t">
            <a:spAutoFit/>
          </a:bodyPr>
          <a:lstStyle/>
          <a:p>
            <a:pPr algn="l">
              <a:lnSpc>
                <a:spcPts val="7800"/>
              </a:lnSpc>
            </a:pPr>
            <a:r>
              <a:rPr lang="en-US" sz="6500" b="1" dirty="0">
                <a:solidFill>
                  <a:srgbClr val="FFFFFF"/>
                </a:solidFill>
                <a:latin typeface="Telegraf Bold"/>
                <a:ea typeface="Telegraf Bold"/>
                <a:cs typeface="Telegraf Bold"/>
                <a:sym typeface="Telegraf Bold"/>
              </a:rPr>
              <a:t>drained, overwhelmed, or depleted by the demands placed on you.</a:t>
            </a:r>
          </a:p>
        </p:txBody>
      </p:sp>
      <p:grpSp>
        <p:nvGrpSpPr>
          <p:cNvPr id="4" name="Group 4"/>
          <p:cNvGrpSpPr/>
          <p:nvPr/>
        </p:nvGrpSpPr>
        <p:grpSpPr>
          <a:xfrm>
            <a:off x="340970" y="0"/>
            <a:ext cx="692493" cy="10287000"/>
            <a:chOff x="0" y="0"/>
            <a:chExt cx="923323" cy="13716000"/>
          </a:xfrm>
        </p:grpSpPr>
        <p:sp>
          <p:nvSpPr>
            <p:cNvPr id="5" name="AutoShape 5"/>
            <p:cNvSpPr/>
            <p:nvPr/>
          </p:nvSpPr>
          <p:spPr>
            <a:xfrm rot="-5400000">
              <a:off x="-5941027" y="6851650"/>
              <a:ext cx="13716000" cy="0"/>
            </a:xfrm>
            <a:prstGeom prst="line">
              <a:avLst/>
            </a:prstGeom>
            <a:ln w="12700" cap="rnd">
              <a:solidFill>
                <a:srgbClr val="FFFFFF">
                  <a:alpha val="26667"/>
                </a:srgbClr>
              </a:solidFill>
              <a:prstDash val="solid"/>
              <a:headEnd type="none" w="sm" len="sm"/>
              <a:tailEnd type="none" w="sm" len="sm"/>
            </a:ln>
          </p:spPr>
          <p:txBody>
            <a:bodyPr/>
            <a:lstStyle/>
            <a:p>
              <a:endParaRPr lang="en-US"/>
            </a:p>
          </p:txBody>
        </p:sp>
        <p:sp>
          <p:nvSpPr>
            <p:cNvPr id="6" name="Freeform 6"/>
            <p:cNvSpPr/>
            <p:nvPr/>
          </p:nvSpPr>
          <p:spPr>
            <a:xfrm>
              <a:off x="0" y="6724554"/>
              <a:ext cx="400588" cy="266892"/>
            </a:xfrm>
            <a:custGeom>
              <a:avLst/>
              <a:gdLst/>
              <a:ahLst/>
              <a:cxnLst/>
              <a:rect l="l" t="t" r="r" b="b"/>
              <a:pathLst>
                <a:path w="400588" h="266892">
                  <a:moveTo>
                    <a:pt x="0" y="0"/>
                  </a:moveTo>
                  <a:lnTo>
                    <a:pt x="400588" y="0"/>
                  </a:lnTo>
                  <a:lnTo>
                    <a:pt x="400588" y="266892"/>
                  </a:lnTo>
                  <a:lnTo>
                    <a:pt x="0" y="26689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7" name="TextBox 7"/>
          <p:cNvSpPr txBox="1"/>
          <p:nvPr/>
        </p:nvSpPr>
        <p:spPr>
          <a:xfrm>
            <a:off x="1028700" y="933450"/>
            <a:ext cx="8110538" cy="3752850"/>
          </a:xfrm>
          <a:prstGeom prst="rect">
            <a:avLst/>
          </a:prstGeom>
        </p:spPr>
        <p:txBody>
          <a:bodyPr lIns="0" tIns="0" rIns="0" bIns="0" rtlCol="0" anchor="t">
            <a:spAutoFit/>
          </a:bodyPr>
          <a:lstStyle/>
          <a:p>
            <a:pPr algn="l">
              <a:lnSpc>
                <a:spcPts val="9600"/>
              </a:lnSpc>
            </a:pPr>
            <a:r>
              <a:rPr lang="en-US" sz="8000" b="1" dirty="0">
                <a:solidFill>
                  <a:srgbClr val="FFFFFF"/>
                </a:solidFill>
                <a:latin typeface="Telegraf Bold"/>
                <a:ea typeface="Telegraf Bold"/>
                <a:cs typeface="Telegraf Bold"/>
                <a:sym typeface="Telegraf Bold"/>
              </a:rPr>
              <a:t>Raise your hand if you’ve ever felt…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61481" b="-16296"/>
            </a:stretch>
          </a:blipFill>
        </p:spPr>
        <p:txBody>
          <a:bodyPr/>
          <a:lstStyle/>
          <a:p>
            <a:endParaRPr lang="en-US"/>
          </a:p>
        </p:txBody>
      </p:sp>
      <p:sp>
        <p:nvSpPr>
          <p:cNvPr id="3" name="TextBox 3"/>
          <p:cNvSpPr txBox="1"/>
          <p:nvPr/>
        </p:nvSpPr>
        <p:spPr>
          <a:xfrm>
            <a:off x="9139238" y="4733925"/>
            <a:ext cx="8115300" cy="4029075"/>
          </a:xfrm>
          <a:prstGeom prst="rect">
            <a:avLst/>
          </a:prstGeom>
        </p:spPr>
        <p:txBody>
          <a:bodyPr lIns="0" tIns="0" rIns="0" bIns="0" rtlCol="0" anchor="t">
            <a:spAutoFit/>
          </a:bodyPr>
          <a:lstStyle/>
          <a:p>
            <a:pPr algn="l">
              <a:lnSpc>
                <a:spcPts val="7800"/>
              </a:lnSpc>
            </a:pPr>
            <a:r>
              <a:rPr lang="en-US" sz="6500" b="1" dirty="0">
                <a:solidFill>
                  <a:srgbClr val="FFFFFF"/>
                </a:solidFill>
                <a:latin typeface="Telegraf Bold"/>
                <a:ea typeface="Telegraf Bold"/>
                <a:cs typeface="Telegraf Bold"/>
                <a:sym typeface="Telegraf Bold"/>
              </a:rPr>
              <a:t>disconnected from your work, the people you serve, or your mission.</a:t>
            </a:r>
          </a:p>
        </p:txBody>
      </p:sp>
      <p:grpSp>
        <p:nvGrpSpPr>
          <p:cNvPr id="4" name="Group 4"/>
          <p:cNvGrpSpPr/>
          <p:nvPr/>
        </p:nvGrpSpPr>
        <p:grpSpPr>
          <a:xfrm>
            <a:off x="340970" y="0"/>
            <a:ext cx="692493" cy="10287000"/>
            <a:chOff x="0" y="0"/>
            <a:chExt cx="923323" cy="13716000"/>
          </a:xfrm>
        </p:grpSpPr>
        <p:sp>
          <p:nvSpPr>
            <p:cNvPr id="5" name="AutoShape 5"/>
            <p:cNvSpPr/>
            <p:nvPr/>
          </p:nvSpPr>
          <p:spPr>
            <a:xfrm rot="-5400000">
              <a:off x="-5941027" y="6851650"/>
              <a:ext cx="13716000" cy="0"/>
            </a:xfrm>
            <a:prstGeom prst="line">
              <a:avLst/>
            </a:prstGeom>
            <a:ln w="12700" cap="rnd">
              <a:solidFill>
                <a:srgbClr val="FFFFFF">
                  <a:alpha val="26667"/>
                </a:srgbClr>
              </a:solidFill>
              <a:prstDash val="solid"/>
              <a:headEnd type="none" w="sm" len="sm"/>
              <a:tailEnd type="none" w="sm" len="sm"/>
            </a:ln>
          </p:spPr>
          <p:txBody>
            <a:bodyPr/>
            <a:lstStyle/>
            <a:p>
              <a:endParaRPr lang="en-US"/>
            </a:p>
          </p:txBody>
        </p:sp>
        <p:sp>
          <p:nvSpPr>
            <p:cNvPr id="6" name="Freeform 6"/>
            <p:cNvSpPr/>
            <p:nvPr/>
          </p:nvSpPr>
          <p:spPr>
            <a:xfrm>
              <a:off x="0" y="6724554"/>
              <a:ext cx="400588" cy="266892"/>
            </a:xfrm>
            <a:custGeom>
              <a:avLst/>
              <a:gdLst/>
              <a:ahLst/>
              <a:cxnLst/>
              <a:rect l="l" t="t" r="r" b="b"/>
              <a:pathLst>
                <a:path w="400588" h="266892">
                  <a:moveTo>
                    <a:pt x="0" y="0"/>
                  </a:moveTo>
                  <a:lnTo>
                    <a:pt x="400588" y="0"/>
                  </a:lnTo>
                  <a:lnTo>
                    <a:pt x="400588" y="266892"/>
                  </a:lnTo>
                  <a:lnTo>
                    <a:pt x="0" y="26689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7" name="TextBox 7"/>
          <p:cNvSpPr txBox="1"/>
          <p:nvPr/>
        </p:nvSpPr>
        <p:spPr>
          <a:xfrm>
            <a:off x="1028700" y="933450"/>
            <a:ext cx="8110538" cy="3752850"/>
          </a:xfrm>
          <a:prstGeom prst="rect">
            <a:avLst/>
          </a:prstGeom>
        </p:spPr>
        <p:txBody>
          <a:bodyPr lIns="0" tIns="0" rIns="0" bIns="0" rtlCol="0" anchor="t">
            <a:spAutoFit/>
          </a:bodyPr>
          <a:lstStyle/>
          <a:p>
            <a:pPr algn="l">
              <a:lnSpc>
                <a:spcPts val="9600"/>
              </a:lnSpc>
            </a:pPr>
            <a:r>
              <a:rPr lang="en-US" sz="8000" b="1">
                <a:solidFill>
                  <a:srgbClr val="FFFFFF"/>
                </a:solidFill>
                <a:latin typeface="Telegraf Bold"/>
                <a:ea typeface="Telegraf Bold"/>
                <a:cs typeface="Telegraf Bold"/>
                <a:sym typeface="Telegraf Bold"/>
              </a:rPr>
              <a:t>Raise your hand if you’ve ever felt…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61481" b="-16296"/>
            </a:stretch>
          </a:blipFill>
        </p:spPr>
        <p:txBody>
          <a:bodyPr/>
          <a:lstStyle/>
          <a:p>
            <a:endParaRPr lang="en-US"/>
          </a:p>
        </p:txBody>
      </p:sp>
      <p:sp>
        <p:nvSpPr>
          <p:cNvPr id="3" name="TextBox 3"/>
          <p:cNvSpPr txBox="1"/>
          <p:nvPr/>
        </p:nvSpPr>
        <p:spPr>
          <a:xfrm>
            <a:off x="9139238" y="4238625"/>
            <a:ext cx="8115300" cy="5019675"/>
          </a:xfrm>
          <a:prstGeom prst="rect">
            <a:avLst/>
          </a:prstGeom>
        </p:spPr>
        <p:txBody>
          <a:bodyPr lIns="0" tIns="0" rIns="0" bIns="0" rtlCol="0" anchor="t">
            <a:spAutoFit/>
          </a:bodyPr>
          <a:lstStyle/>
          <a:p>
            <a:pPr algn="l">
              <a:lnSpc>
                <a:spcPts val="7800"/>
              </a:lnSpc>
            </a:pPr>
            <a:r>
              <a:rPr lang="en-US" sz="6500" b="1" dirty="0">
                <a:solidFill>
                  <a:srgbClr val="FFFFFF"/>
                </a:solidFill>
                <a:latin typeface="Telegraf Bold"/>
                <a:ea typeface="Telegraf Bold"/>
                <a:cs typeface="Telegraf Bold"/>
                <a:sym typeface="Telegraf Bold"/>
              </a:rPr>
              <a:t>...like your work doesn’t make a difference, no matter how hard you try.</a:t>
            </a:r>
          </a:p>
        </p:txBody>
      </p:sp>
      <p:grpSp>
        <p:nvGrpSpPr>
          <p:cNvPr id="4" name="Group 4"/>
          <p:cNvGrpSpPr/>
          <p:nvPr/>
        </p:nvGrpSpPr>
        <p:grpSpPr>
          <a:xfrm>
            <a:off x="340970" y="0"/>
            <a:ext cx="692493" cy="10287000"/>
            <a:chOff x="0" y="0"/>
            <a:chExt cx="923323" cy="13716000"/>
          </a:xfrm>
        </p:grpSpPr>
        <p:sp>
          <p:nvSpPr>
            <p:cNvPr id="5" name="AutoShape 5"/>
            <p:cNvSpPr/>
            <p:nvPr/>
          </p:nvSpPr>
          <p:spPr>
            <a:xfrm rot="-5400000">
              <a:off x="-5941027" y="6851650"/>
              <a:ext cx="13716000" cy="0"/>
            </a:xfrm>
            <a:prstGeom prst="line">
              <a:avLst/>
            </a:prstGeom>
            <a:ln w="12700" cap="rnd">
              <a:solidFill>
                <a:srgbClr val="FFFFFF">
                  <a:alpha val="26667"/>
                </a:srgbClr>
              </a:solidFill>
              <a:prstDash val="solid"/>
              <a:headEnd type="none" w="sm" len="sm"/>
              <a:tailEnd type="none" w="sm" len="sm"/>
            </a:ln>
          </p:spPr>
          <p:txBody>
            <a:bodyPr/>
            <a:lstStyle/>
            <a:p>
              <a:endParaRPr lang="en-US"/>
            </a:p>
          </p:txBody>
        </p:sp>
        <p:sp>
          <p:nvSpPr>
            <p:cNvPr id="6" name="Freeform 6"/>
            <p:cNvSpPr/>
            <p:nvPr/>
          </p:nvSpPr>
          <p:spPr>
            <a:xfrm>
              <a:off x="0" y="6724554"/>
              <a:ext cx="400588" cy="266892"/>
            </a:xfrm>
            <a:custGeom>
              <a:avLst/>
              <a:gdLst/>
              <a:ahLst/>
              <a:cxnLst/>
              <a:rect l="l" t="t" r="r" b="b"/>
              <a:pathLst>
                <a:path w="400588" h="266892">
                  <a:moveTo>
                    <a:pt x="0" y="0"/>
                  </a:moveTo>
                  <a:lnTo>
                    <a:pt x="400588" y="0"/>
                  </a:lnTo>
                  <a:lnTo>
                    <a:pt x="400588" y="266892"/>
                  </a:lnTo>
                  <a:lnTo>
                    <a:pt x="0" y="26689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7" name="TextBox 7"/>
          <p:cNvSpPr txBox="1"/>
          <p:nvPr/>
        </p:nvSpPr>
        <p:spPr>
          <a:xfrm>
            <a:off x="1028700" y="933450"/>
            <a:ext cx="8110538" cy="3752850"/>
          </a:xfrm>
          <a:prstGeom prst="rect">
            <a:avLst/>
          </a:prstGeom>
        </p:spPr>
        <p:txBody>
          <a:bodyPr lIns="0" tIns="0" rIns="0" bIns="0" rtlCol="0" anchor="t">
            <a:spAutoFit/>
          </a:bodyPr>
          <a:lstStyle/>
          <a:p>
            <a:pPr algn="l">
              <a:lnSpc>
                <a:spcPts val="9600"/>
              </a:lnSpc>
            </a:pPr>
            <a:r>
              <a:rPr lang="en-US" sz="8000" b="1">
                <a:solidFill>
                  <a:srgbClr val="FFFFFF"/>
                </a:solidFill>
                <a:latin typeface="Telegraf Bold"/>
                <a:ea typeface="Telegraf Bold"/>
                <a:cs typeface="Telegraf Bold"/>
                <a:sym typeface="Telegraf Bold"/>
              </a:rPr>
              <a:t>Raise your hand if you’ve ever felt…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61481" b="-16296"/>
            </a:stretch>
          </a:blipFill>
        </p:spPr>
        <p:txBody>
          <a:bodyPr/>
          <a:lstStyle/>
          <a:p>
            <a:endParaRPr lang="en-US"/>
          </a:p>
        </p:txBody>
      </p:sp>
      <p:sp>
        <p:nvSpPr>
          <p:cNvPr id="3" name="TextBox 3"/>
          <p:cNvSpPr txBox="1"/>
          <p:nvPr/>
        </p:nvSpPr>
        <p:spPr>
          <a:xfrm>
            <a:off x="9144000" y="8201025"/>
            <a:ext cx="8115300" cy="1057275"/>
          </a:xfrm>
          <a:prstGeom prst="rect">
            <a:avLst/>
          </a:prstGeom>
        </p:spPr>
        <p:txBody>
          <a:bodyPr lIns="0" tIns="0" rIns="0" bIns="0" rtlCol="0" anchor="t">
            <a:spAutoFit/>
          </a:bodyPr>
          <a:lstStyle/>
          <a:p>
            <a:pPr algn="l">
              <a:lnSpc>
                <a:spcPts val="7800"/>
              </a:lnSpc>
            </a:pPr>
            <a:r>
              <a:rPr lang="en-US" sz="6500" b="1" dirty="0">
                <a:solidFill>
                  <a:srgbClr val="FFFFFF"/>
                </a:solidFill>
                <a:latin typeface="Telegraf Bold"/>
                <a:ea typeface="Telegraf Bold"/>
                <a:cs typeface="Telegraf Bold"/>
                <a:sym typeface="Telegraf Bold"/>
              </a:rPr>
              <a:t>you are not alone.</a:t>
            </a:r>
          </a:p>
        </p:txBody>
      </p:sp>
      <p:grpSp>
        <p:nvGrpSpPr>
          <p:cNvPr id="4" name="Group 4"/>
          <p:cNvGrpSpPr/>
          <p:nvPr/>
        </p:nvGrpSpPr>
        <p:grpSpPr>
          <a:xfrm>
            <a:off x="340970" y="0"/>
            <a:ext cx="692493" cy="10287000"/>
            <a:chOff x="0" y="0"/>
            <a:chExt cx="923323" cy="13716000"/>
          </a:xfrm>
        </p:grpSpPr>
        <p:sp>
          <p:nvSpPr>
            <p:cNvPr id="5" name="AutoShape 5"/>
            <p:cNvSpPr/>
            <p:nvPr/>
          </p:nvSpPr>
          <p:spPr>
            <a:xfrm rot="-5400000">
              <a:off x="-5941027" y="6851650"/>
              <a:ext cx="13716000" cy="0"/>
            </a:xfrm>
            <a:prstGeom prst="line">
              <a:avLst/>
            </a:prstGeom>
            <a:ln w="12700" cap="rnd">
              <a:solidFill>
                <a:srgbClr val="FFFFFF">
                  <a:alpha val="26667"/>
                </a:srgbClr>
              </a:solidFill>
              <a:prstDash val="solid"/>
              <a:headEnd type="none" w="sm" len="sm"/>
              <a:tailEnd type="none" w="sm" len="sm"/>
            </a:ln>
          </p:spPr>
          <p:txBody>
            <a:bodyPr/>
            <a:lstStyle/>
            <a:p>
              <a:endParaRPr lang="en-US"/>
            </a:p>
          </p:txBody>
        </p:sp>
        <p:sp>
          <p:nvSpPr>
            <p:cNvPr id="6" name="Freeform 6"/>
            <p:cNvSpPr/>
            <p:nvPr/>
          </p:nvSpPr>
          <p:spPr>
            <a:xfrm>
              <a:off x="0" y="6724554"/>
              <a:ext cx="400588" cy="266892"/>
            </a:xfrm>
            <a:custGeom>
              <a:avLst/>
              <a:gdLst/>
              <a:ahLst/>
              <a:cxnLst/>
              <a:rect l="l" t="t" r="r" b="b"/>
              <a:pathLst>
                <a:path w="400588" h="266892">
                  <a:moveTo>
                    <a:pt x="0" y="0"/>
                  </a:moveTo>
                  <a:lnTo>
                    <a:pt x="400588" y="0"/>
                  </a:lnTo>
                  <a:lnTo>
                    <a:pt x="400588" y="266892"/>
                  </a:lnTo>
                  <a:lnTo>
                    <a:pt x="0" y="26689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7" name="TextBox 7"/>
          <p:cNvSpPr txBox="1"/>
          <p:nvPr/>
        </p:nvSpPr>
        <p:spPr>
          <a:xfrm>
            <a:off x="1028700" y="1543050"/>
            <a:ext cx="8110538" cy="2533650"/>
          </a:xfrm>
          <a:prstGeom prst="rect">
            <a:avLst/>
          </a:prstGeom>
        </p:spPr>
        <p:txBody>
          <a:bodyPr lIns="0" tIns="0" rIns="0" bIns="0" rtlCol="0" anchor="t">
            <a:spAutoFit/>
          </a:bodyPr>
          <a:lstStyle/>
          <a:p>
            <a:pPr algn="l">
              <a:lnSpc>
                <a:spcPts val="9600"/>
              </a:lnSpc>
            </a:pPr>
            <a:r>
              <a:rPr lang="en-US" sz="8000" b="1" dirty="0">
                <a:solidFill>
                  <a:srgbClr val="FFFFFF"/>
                </a:solidFill>
                <a:latin typeface="Telegraf Bold"/>
                <a:ea typeface="Telegraf Bold"/>
                <a:cs typeface="Telegraf Bold"/>
                <a:sym typeface="Telegraf Bold"/>
              </a:rPr>
              <a:t>Good &amp; bad news…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40970" y="6714797"/>
            <a:ext cx="8416234" cy="8668405"/>
          </a:xfrm>
          <a:custGeom>
            <a:avLst/>
            <a:gdLst/>
            <a:ahLst/>
            <a:cxnLst/>
            <a:rect l="l" t="t" r="r" b="b"/>
            <a:pathLst>
              <a:path w="8416234" h="8668405">
                <a:moveTo>
                  <a:pt x="0" y="0"/>
                </a:moveTo>
                <a:lnTo>
                  <a:pt x="8416234" y="0"/>
                </a:lnTo>
                <a:lnTo>
                  <a:pt x="8416234" y="8668406"/>
                </a:lnTo>
                <a:lnTo>
                  <a:pt x="0" y="8668406"/>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grpSp>
        <p:nvGrpSpPr>
          <p:cNvPr id="3" name="Group 3"/>
          <p:cNvGrpSpPr/>
          <p:nvPr/>
        </p:nvGrpSpPr>
        <p:grpSpPr>
          <a:xfrm>
            <a:off x="340970" y="0"/>
            <a:ext cx="692493" cy="10287000"/>
            <a:chOff x="0" y="0"/>
            <a:chExt cx="923323" cy="13716000"/>
          </a:xfrm>
        </p:grpSpPr>
        <p:sp>
          <p:nvSpPr>
            <p:cNvPr id="4" name="AutoShape 4"/>
            <p:cNvSpPr/>
            <p:nvPr/>
          </p:nvSpPr>
          <p:spPr>
            <a:xfrm rot="-5400000">
              <a:off x="-5941027" y="6851650"/>
              <a:ext cx="13716000" cy="0"/>
            </a:xfrm>
            <a:prstGeom prst="line">
              <a:avLst/>
            </a:prstGeom>
            <a:ln w="12700" cap="rnd">
              <a:solidFill>
                <a:srgbClr val="000000">
                  <a:alpha val="26667"/>
                </a:srgbClr>
              </a:solidFill>
              <a:prstDash val="solid"/>
              <a:headEnd type="none" w="sm" len="sm"/>
              <a:tailEnd type="none" w="sm" len="sm"/>
            </a:ln>
          </p:spPr>
          <p:txBody>
            <a:bodyPr/>
            <a:lstStyle/>
            <a:p>
              <a:endParaRPr lang="en-US"/>
            </a:p>
          </p:txBody>
        </p:sp>
        <p:sp>
          <p:nvSpPr>
            <p:cNvPr id="5" name="Freeform 5"/>
            <p:cNvSpPr/>
            <p:nvPr/>
          </p:nvSpPr>
          <p:spPr>
            <a:xfrm>
              <a:off x="0" y="6724554"/>
              <a:ext cx="400588" cy="266892"/>
            </a:xfrm>
            <a:custGeom>
              <a:avLst/>
              <a:gdLst/>
              <a:ahLst/>
              <a:cxnLst/>
              <a:rect l="l" t="t" r="r" b="b"/>
              <a:pathLst>
                <a:path w="400588" h="266892">
                  <a:moveTo>
                    <a:pt x="0" y="0"/>
                  </a:moveTo>
                  <a:lnTo>
                    <a:pt x="400588" y="0"/>
                  </a:lnTo>
                  <a:lnTo>
                    <a:pt x="400588" y="266892"/>
                  </a:lnTo>
                  <a:lnTo>
                    <a:pt x="0" y="26689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6" name="Group 6"/>
          <p:cNvGrpSpPr/>
          <p:nvPr/>
        </p:nvGrpSpPr>
        <p:grpSpPr>
          <a:xfrm>
            <a:off x="6865727" y="1028700"/>
            <a:ext cx="10393573" cy="3015410"/>
            <a:chOff x="0" y="0"/>
            <a:chExt cx="13858097" cy="4020547"/>
          </a:xfrm>
        </p:grpSpPr>
        <p:sp>
          <p:nvSpPr>
            <p:cNvPr id="7" name="TextBox 7"/>
            <p:cNvSpPr txBox="1"/>
            <p:nvPr/>
          </p:nvSpPr>
          <p:spPr>
            <a:xfrm>
              <a:off x="0" y="-66675"/>
              <a:ext cx="13858097" cy="2708275"/>
            </a:xfrm>
            <a:prstGeom prst="rect">
              <a:avLst/>
            </a:prstGeom>
          </p:spPr>
          <p:txBody>
            <a:bodyPr lIns="0" tIns="0" rIns="0" bIns="0" rtlCol="0" anchor="t">
              <a:spAutoFit/>
            </a:bodyPr>
            <a:lstStyle/>
            <a:p>
              <a:pPr algn="l">
                <a:lnSpc>
                  <a:spcPts val="7800"/>
                </a:lnSpc>
              </a:pPr>
              <a:r>
                <a:rPr lang="en-US" sz="6500" b="1">
                  <a:solidFill>
                    <a:srgbClr val="000000"/>
                  </a:solidFill>
                  <a:latin typeface="Telegraf Bold"/>
                  <a:ea typeface="Telegraf Bold"/>
                  <a:cs typeface="Telegraf Bold"/>
                  <a:sym typeface="Telegraf Bold"/>
                </a:rPr>
                <a:t>On our lineup for this session!</a:t>
              </a:r>
            </a:p>
          </p:txBody>
        </p:sp>
        <p:sp>
          <p:nvSpPr>
            <p:cNvPr id="8" name="TextBox 8"/>
            <p:cNvSpPr txBox="1"/>
            <p:nvPr/>
          </p:nvSpPr>
          <p:spPr>
            <a:xfrm>
              <a:off x="0" y="3331995"/>
              <a:ext cx="13858097" cy="688552"/>
            </a:xfrm>
            <a:prstGeom prst="rect">
              <a:avLst/>
            </a:prstGeom>
          </p:spPr>
          <p:txBody>
            <a:bodyPr lIns="0" tIns="0" rIns="0" bIns="0" rtlCol="0" anchor="t">
              <a:spAutoFit/>
            </a:bodyPr>
            <a:lstStyle/>
            <a:p>
              <a:pPr algn="l">
                <a:lnSpc>
                  <a:spcPts val="4480"/>
                </a:lnSpc>
              </a:pPr>
              <a:r>
                <a:rPr lang="en-US" sz="3200">
                  <a:solidFill>
                    <a:srgbClr val="000000"/>
                  </a:solidFill>
                  <a:latin typeface="Muli"/>
                  <a:ea typeface="Muli"/>
                  <a:cs typeface="Muli"/>
                  <a:sym typeface="Muli"/>
                </a:rPr>
                <a:t>Here are the topics we will be discussing:</a:t>
              </a:r>
            </a:p>
          </p:txBody>
        </p:sp>
      </p:grpSp>
      <p:sp>
        <p:nvSpPr>
          <p:cNvPr id="9" name="TextBox 9"/>
          <p:cNvSpPr txBox="1"/>
          <p:nvPr/>
        </p:nvSpPr>
        <p:spPr>
          <a:xfrm>
            <a:off x="6865727" y="6757035"/>
            <a:ext cx="9156595" cy="2501265"/>
          </a:xfrm>
          <a:prstGeom prst="rect">
            <a:avLst/>
          </a:prstGeom>
        </p:spPr>
        <p:txBody>
          <a:bodyPr lIns="0" tIns="0" rIns="0" bIns="0" rtlCol="0" anchor="t">
            <a:spAutoFit/>
          </a:bodyPr>
          <a:lstStyle/>
          <a:p>
            <a:pPr marL="518160" lvl="1" indent="-259080" algn="l">
              <a:lnSpc>
                <a:spcPts val="3359"/>
              </a:lnSpc>
              <a:buFont typeface="Arial"/>
              <a:buChar char="•"/>
            </a:pPr>
            <a:r>
              <a:rPr lang="en-US" sz="2400">
                <a:solidFill>
                  <a:srgbClr val="000000"/>
                </a:solidFill>
                <a:latin typeface="Muli"/>
                <a:ea typeface="Muli"/>
                <a:cs typeface="Muli"/>
                <a:sym typeface="Muli"/>
              </a:rPr>
              <a:t>Name and normalize burnout</a:t>
            </a:r>
          </a:p>
          <a:p>
            <a:pPr marL="518160" lvl="1" indent="-259080" algn="l">
              <a:lnSpc>
                <a:spcPts val="3359"/>
              </a:lnSpc>
              <a:buFont typeface="Arial"/>
              <a:buChar char="•"/>
            </a:pPr>
            <a:r>
              <a:rPr lang="en-US" sz="2400">
                <a:solidFill>
                  <a:srgbClr val="000000"/>
                </a:solidFill>
                <a:latin typeface="Muli"/>
                <a:ea typeface="Muli"/>
                <a:cs typeface="Muli"/>
                <a:sym typeface="Muli"/>
              </a:rPr>
              <a:t>Gain understanding on burnout </a:t>
            </a:r>
          </a:p>
          <a:p>
            <a:pPr marL="518160" lvl="1" indent="-259080" algn="l">
              <a:lnSpc>
                <a:spcPts val="3359"/>
              </a:lnSpc>
              <a:buFont typeface="Arial"/>
              <a:buChar char="•"/>
            </a:pPr>
            <a:r>
              <a:rPr lang="en-US" sz="2400">
                <a:solidFill>
                  <a:srgbClr val="000000"/>
                </a:solidFill>
                <a:latin typeface="Muli"/>
                <a:ea typeface="Muli"/>
                <a:cs typeface="Muli"/>
                <a:sym typeface="Muli"/>
              </a:rPr>
              <a:t>Identify values and energy drains</a:t>
            </a:r>
          </a:p>
          <a:p>
            <a:pPr marL="518160" lvl="1" indent="-259080" algn="l">
              <a:lnSpc>
                <a:spcPts val="3359"/>
              </a:lnSpc>
              <a:buFont typeface="Arial"/>
              <a:buChar char="•"/>
            </a:pPr>
            <a:r>
              <a:rPr lang="en-US" sz="2400">
                <a:solidFill>
                  <a:srgbClr val="000000"/>
                </a:solidFill>
                <a:latin typeface="Muli"/>
                <a:ea typeface="Muli"/>
                <a:cs typeface="Muli"/>
                <a:sym typeface="Muli"/>
              </a:rPr>
              <a:t>Explore boundaries</a:t>
            </a:r>
          </a:p>
          <a:p>
            <a:pPr marL="518160" lvl="1" indent="-259080" algn="l">
              <a:lnSpc>
                <a:spcPts val="3359"/>
              </a:lnSpc>
              <a:buFont typeface="Arial"/>
              <a:buChar char="•"/>
            </a:pPr>
            <a:r>
              <a:rPr lang="en-US" sz="2400">
                <a:solidFill>
                  <a:srgbClr val="000000"/>
                </a:solidFill>
                <a:latin typeface="Muli"/>
                <a:ea typeface="Muli"/>
                <a:cs typeface="Muli"/>
                <a:sym typeface="Muli"/>
              </a:rPr>
              <a:t>Apply learnings to grassroots activism</a:t>
            </a:r>
          </a:p>
          <a:p>
            <a:pPr marL="518160" lvl="1" indent="-259080" algn="l">
              <a:lnSpc>
                <a:spcPts val="3359"/>
              </a:lnSpc>
              <a:buFont typeface="Arial"/>
              <a:buChar char="•"/>
            </a:pPr>
            <a:r>
              <a:rPr lang="en-US" sz="2400">
                <a:solidFill>
                  <a:srgbClr val="000000"/>
                </a:solidFill>
                <a:latin typeface="Muli"/>
                <a:ea typeface="Muli"/>
                <a:cs typeface="Muli"/>
                <a:sym typeface="Muli"/>
              </a:rPr>
              <a:t>Walk away with ideas on how to sustain your spark</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0"/>
            <a:ext cx="6763322" cy="10287000"/>
            <a:chOff x="0" y="0"/>
            <a:chExt cx="9017763" cy="13716000"/>
          </a:xfrm>
        </p:grpSpPr>
        <p:pic>
          <p:nvPicPr>
            <p:cNvPr id="3" name="Picture 3"/>
            <p:cNvPicPr>
              <a:picLocks noChangeAspect="1"/>
            </p:cNvPicPr>
            <p:nvPr/>
          </p:nvPicPr>
          <p:blipFill>
            <a:blip r:embed="rId3"/>
            <a:srcRect l="34314" r="16375"/>
            <a:stretch>
              <a:fillRect/>
            </a:stretch>
          </p:blipFill>
          <p:spPr>
            <a:xfrm>
              <a:off x="0" y="0"/>
              <a:ext cx="9017763" cy="13716000"/>
            </a:xfrm>
            <a:prstGeom prst="rect">
              <a:avLst/>
            </a:prstGeom>
          </p:spPr>
        </p:pic>
      </p:grpSp>
      <p:grpSp>
        <p:nvGrpSpPr>
          <p:cNvPr id="4" name="Group 4"/>
          <p:cNvGrpSpPr/>
          <p:nvPr/>
        </p:nvGrpSpPr>
        <p:grpSpPr>
          <a:xfrm>
            <a:off x="340970" y="0"/>
            <a:ext cx="692493" cy="10287000"/>
            <a:chOff x="0" y="0"/>
            <a:chExt cx="923323" cy="13716000"/>
          </a:xfrm>
        </p:grpSpPr>
        <p:sp>
          <p:nvSpPr>
            <p:cNvPr id="5" name="AutoShape 5"/>
            <p:cNvSpPr/>
            <p:nvPr/>
          </p:nvSpPr>
          <p:spPr>
            <a:xfrm rot="-5400000">
              <a:off x="-5941027" y="6851650"/>
              <a:ext cx="13716000" cy="0"/>
            </a:xfrm>
            <a:prstGeom prst="line">
              <a:avLst/>
            </a:prstGeom>
            <a:ln w="12700" cap="rnd">
              <a:solidFill>
                <a:srgbClr val="000000">
                  <a:alpha val="26667"/>
                </a:srgbClr>
              </a:solidFill>
              <a:prstDash val="solid"/>
              <a:headEnd type="none" w="sm" len="sm"/>
              <a:tailEnd type="none" w="sm" len="sm"/>
            </a:ln>
          </p:spPr>
          <p:txBody>
            <a:bodyPr/>
            <a:lstStyle/>
            <a:p>
              <a:endParaRPr lang="en-US"/>
            </a:p>
          </p:txBody>
        </p:sp>
        <p:sp>
          <p:nvSpPr>
            <p:cNvPr id="6" name="Freeform 6"/>
            <p:cNvSpPr/>
            <p:nvPr/>
          </p:nvSpPr>
          <p:spPr>
            <a:xfrm>
              <a:off x="0" y="6724554"/>
              <a:ext cx="400588" cy="266892"/>
            </a:xfrm>
            <a:custGeom>
              <a:avLst/>
              <a:gdLst/>
              <a:ahLst/>
              <a:cxnLst/>
              <a:rect l="l" t="t" r="r" b="b"/>
              <a:pathLst>
                <a:path w="400588" h="266892">
                  <a:moveTo>
                    <a:pt x="0" y="0"/>
                  </a:moveTo>
                  <a:lnTo>
                    <a:pt x="400588" y="0"/>
                  </a:lnTo>
                  <a:lnTo>
                    <a:pt x="400588" y="266892"/>
                  </a:lnTo>
                  <a:lnTo>
                    <a:pt x="0" y="266892"/>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7" name="TextBox 7"/>
          <p:cNvSpPr txBox="1"/>
          <p:nvPr/>
        </p:nvSpPr>
        <p:spPr>
          <a:xfrm>
            <a:off x="9422161" y="962025"/>
            <a:ext cx="7837139" cy="1057275"/>
          </a:xfrm>
          <a:prstGeom prst="rect">
            <a:avLst/>
          </a:prstGeom>
        </p:spPr>
        <p:txBody>
          <a:bodyPr lIns="0" tIns="0" rIns="0" bIns="0" rtlCol="0" anchor="t">
            <a:spAutoFit/>
          </a:bodyPr>
          <a:lstStyle/>
          <a:p>
            <a:pPr algn="l">
              <a:lnSpc>
                <a:spcPts val="7800"/>
              </a:lnSpc>
            </a:pPr>
            <a:r>
              <a:rPr lang="en-US" sz="6500" b="1">
                <a:solidFill>
                  <a:srgbClr val="000000"/>
                </a:solidFill>
                <a:latin typeface="Telegraf Bold"/>
                <a:ea typeface="Telegraf Bold"/>
                <a:cs typeface="Telegraf Bold"/>
                <a:sym typeface="Telegraf Bold"/>
              </a:rPr>
              <a:t>A little about me...</a:t>
            </a:r>
          </a:p>
        </p:txBody>
      </p:sp>
      <p:sp>
        <p:nvSpPr>
          <p:cNvPr id="8" name="TextBox 8"/>
          <p:cNvSpPr txBox="1"/>
          <p:nvPr/>
        </p:nvSpPr>
        <p:spPr>
          <a:xfrm>
            <a:off x="9422161" y="3952291"/>
            <a:ext cx="6996681" cy="5120640"/>
          </a:xfrm>
          <a:prstGeom prst="rect">
            <a:avLst/>
          </a:prstGeom>
        </p:spPr>
        <p:txBody>
          <a:bodyPr lIns="0" tIns="0" rIns="0" bIns="0" rtlCol="0" anchor="t">
            <a:spAutoFit/>
          </a:bodyPr>
          <a:lstStyle/>
          <a:p>
            <a:pPr algn="l">
              <a:lnSpc>
                <a:spcPts val="3359"/>
              </a:lnSpc>
            </a:pPr>
            <a:r>
              <a:rPr lang="en-US" sz="2400">
                <a:solidFill>
                  <a:srgbClr val="000000"/>
                </a:solidFill>
                <a:latin typeface="Muli"/>
                <a:ea typeface="Muli"/>
                <a:cs typeface="Muli"/>
                <a:sym typeface="Muli"/>
              </a:rPr>
              <a:t>I’ve worked in the nonprofit sector for 15 years – from communications to events to finally fundraising, working with grassroots to international organizations.</a:t>
            </a:r>
          </a:p>
          <a:p>
            <a:pPr algn="l">
              <a:lnSpc>
                <a:spcPts val="3359"/>
              </a:lnSpc>
            </a:pPr>
            <a:endParaRPr lang="en-US" sz="2400">
              <a:solidFill>
                <a:srgbClr val="000000"/>
              </a:solidFill>
              <a:latin typeface="Muli"/>
              <a:ea typeface="Muli"/>
              <a:cs typeface="Muli"/>
              <a:sym typeface="Muli"/>
            </a:endParaRPr>
          </a:p>
          <a:p>
            <a:pPr algn="l">
              <a:lnSpc>
                <a:spcPts val="4199"/>
              </a:lnSpc>
            </a:pPr>
            <a:r>
              <a:rPr lang="en-US" sz="2999" b="1">
                <a:solidFill>
                  <a:srgbClr val="000000"/>
                </a:solidFill>
                <a:latin typeface="Muli Bold"/>
                <a:ea typeface="Muli Bold"/>
                <a:cs typeface="Muli Bold"/>
                <a:sym typeface="Muli Bold"/>
              </a:rPr>
              <a:t>And ... I’m wired to burn out.</a:t>
            </a:r>
          </a:p>
          <a:p>
            <a:pPr algn="l">
              <a:lnSpc>
                <a:spcPts val="3359"/>
              </a:lnSpc>
            </a:pPr>
            <a:endParaRPr lang="en-US" sz="2999" b="1">
              <a:solidFill>
                <a:srgbClr val="000000"/>
              </a:solidFill>
              <a:latin typeface="Muli Bold"/>
              <a:ea typeface="Muli Bold"/>
              <a:cs typeface="Muli Bold"/>
              <a:sym typeface="Muli Bold"/>
            </a:endParaRPr>
          </a:p>
          <a:p>
            <a:pPr algn="l">
              <a:lnSpc>
                <a:spcPts val="3359"/>
              </a:lnSpc>
            </a:pPr>
            <a:r>
              <a:rPr lang="en-US" sz="2400">
                <a:solidFill>
                  <a:srgbClr val="000000"/>
                </a:solidFill>
                <a:latin typeface="Muli"/>
                <a:ea typeface="Muli"/>
                <a:cs typeface="Muli"/>
                <a:sym typeface="Muli"/>
              </a:rPr>
              <a:t>Call it what you want – perfectionist, overachiever, control freak – I have a tendency to burn out. I’m passionate about sharing my learnings with other fundraisers and nonprofit folks to make this a more sustainable career.</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1422</TotalTime>
  <Words>4712</Words>
  <Application>Microsoft Macintosh PowerPoint</Application>
  <PresentationFormat>Custom</PresentationFormat>
  <Paragraphs>427</Paragraphs>
  <Slides>32</Slides>
  <Notes>19</Notes>
  <HiddenSlides>1</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32</vt:i4>
      </vt:variant>
    </vt:vector>
  </HeadingPairs>
  <TitlesOfParts>
    <vt:vector size="43" baseType="lpstr">
      <vt:lpstr>Calibri</vt:lpstr>
      <vt:lpstr>Telegraf</vt:lpstr>
      <vt:lpstr>Muli</vt:lpstr>
      <vt:lpstr>Muli Italics</vt:lpstr>
      <vt:lpstr>Muli Bold Italics</vt:lpstr>
      <vt:lpstr>Telegraf Bold</vt:lpstr>
      <vt:lpstr>Muli Bold</vt:lpstr>
      <vt:lpstr>Arial</vt:lpstr>
      <vt:lpstr>Canva Sans Italics</vt:lpstr>
      <vt:lpstr>Canva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2026 CLF Burnout Session</dc:title>
  <cp:lastModifiedBy>Colvin Hedgepeth</cp:lastModifiedBy>
  <cp:revision>5</cp:revision>
  <dcterms:created xsi:type="dcterms:W3CDTF">2006-08-16T00:00:00Z</dcterms:created>
  <dcterms:modified xsi:type="dcterms:W3CDTF">2026-05-11T18:07:26Z</dcterms:modified>
  <dc:identifier>DAHF1EdMrGM</dc:identifier>
</cp:coreProperties>
</file>