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C7C92DB-7AB8-4A73-A1FD-24B228C505F3}" v="1" dt="2026-08-25T20:30:19.911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150" d="100"/>
          <a:sy n="150" d="100"/>
        </p:scale>
        <p:origin x="516" y="-11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notesMaster" Target="notesMasters/notesMaster1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an Kidd" userId="721f6a44-f458-4dfc-8af9-fa0a45679ca6" providerId="ADAL" clId="{3517A050-056A-4F1A-B8B4-C0533A2DAF5E}"/>
    <pc:docChg chg="custSel modSld">
      <pc:chgData name="Bryan Kidd" userId="721f6a44-f458-4dfc-8af9-fa0a45679ca6" providerId="ADAL" clId="{3517A050-056A-4F1A-B8B4-C0533A2DAF5E}" dt="2026-08-25T20:31:39.260" v="26" actId="6549"/>
      <pc:docMkLst>
        <pc:docMk/>
      </pc:docMkLst>
      <pc:sldChg chg="addSp delSp modSp mod">
        <pc:chgData name="Bryan Kidd" userId="721f6a44-f458-4dfc-8af9-fa0a45679ca6" providerId="ADAL" clId="{3517A050-056A-4F1A-B8B4-C0533A2DAF5E}" dt="2026-08-25T20:31:23.740" v="19" actId="27614"/>
        <pc:sldMkLst>
          <pc:docMk/>
          <pc:sldMk cId="1678915467" sldId="256"/>
        </pc:sldMkLst>
        <pc:spChg chg="mod">
          <ac:chgData name="Bryan Kidd" userId="721f6a44-f458-4dfc-8af9-fa0a45679ca6" providerId="ADAL" clId="{3517A050-056A-4F1A-B8B4-C0533A2DAF5E}" dt="2026-08-25T20:31:17.137" v="16" actId="962"/>
          <ac:spMkLst>
            <pc:docMk/>
            <pc:sldMk cId="1678915467" sldId="256"/>
            <ac:spMk id="4" creationId="{2F1B5AB9-17B3-47EB-AE49-989715123B3B}"/>
          </ac:spMkLst>
        </pc:spChg>
        <pc:picChg chg="add mod">
          <ac:chgData name="Bryan Kidd" userId="721f6a44-f458-4dfc-8af9-fa0a45679ca6" providerId="ADAL" clId="{3517A050-056A-4F1A-B8B4-C0533A2DAF5E}" dt="2026-08-25T20:31:07.786" v="9" actId="27614"/>
          <ac:picMkLst>
            <pc:docMk/>
            <pc:sldMk cId="1678915467" sldId="256"/>
            <ac:picMk id="3" creationId="{823FD4C9-E7F9-AEF4-1609-67A23882909E}"/>
          </ac:picMkLst>
        </pc:picChg>
        <pc:picChg chg="add mod">
          <ac:chgData name="Bryan Kidd" userId="721f6a44-f458-4dfc-8af9-fa0a45679ca6" providerId="ADAL" clId="{3517A050-056A-4F1A-B8B4-C0533A2DAF5E}" dt="2026-08-25T20:31:23.740" v="19" actId="27614"/>
          <ac:picMkLst>
            <pc:docMk/>
            <pc:sldMk cId="1678915467" sldId="256"/>
            <ac:picMk id="13" creationId="{447AD2D4-EBB4-461E-93E4-4031A18F0139}"/>
          </ac:picMkLst>
        </pc:picChg>
        <pc:picChg chg="mod ord">
          <ac:chgData name="Bryan Kidd" userId="721f6a44-f458-4dfc-8af9-fa0a45679ca6" providerId="ADAL" clId="{3517A050-056A-4F1A-B8B4-C0533A2DAF5E}" dt="2026-08-25T20:30:47.592" v="4" actId="1076"/>
          <ac:picMkLst>
            <pc:docMk/>
            <pc:sldMk cId="1678915467" sldId="256"/>
            <ac:picMk id="78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1:19.388" v="17" actId="478"/>
          <ac:picMkLst>
            <pc:docMk/>
            <pc:sldMk cId="1678915467" sldId="256"/>
            <ac:picMk id="8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0:59.131" v="5" actId="478"/>
          <ac:picMkLst>
            <pc:docMk/>
            <pc:sldMk cId="1678915467" sldId="256"/>
            <ac:picMk id="135" creationId="{00000000-0000-0000-0000-000000000000}"/>
          </ac:picMkLst>
        </pc:picChg>
      </pc:sldChg>
      <pc:sldChg chg="addSp delSp modSp mod">
        <pc:chgData name="Bryan Kidd" userId="721f6a44-f458-4dfc-8af9-fa0a45679ca6" providerId="ADAL" clId="{3517A050-056A-4F1A-B8B4-C0533A2DAF5E}" dt="2026-08-25T20:31:39.260" v="26" actId="6549"/>
        <pc:sldMkLst>
          <pc:docMk/>
          <pc:sldMk cId="368845044" sldId="257"/>
        </pc:sldMkLst>
        <pc:graphicFrameChg chg="modGraphic">
          <ac:chgData name="Bryan Kidd" userId="721f6a44-f458-4dfc-8af9-fa0a45679ca6" providerId="ADAL" clId="{3517A050-056A-4F1A-B8B4-C0533A2DAF5E}" dt="2026-08-25T20:31:39.260" v="26" actId="6549"/>
          <ac:graphicFrameMkLst>
            <pc:docMk/>
            <pc:sldMk cId="368845044" sldId="257"/>
            <ac:graphicFrameMk id="65" creationId="{00000000-0000-0000-0000-000000000000}"/>
          </ac:graphicFrameMkLst>
        </pc:graphicFrameChg>
        <pc:picChg chg="add mod">
          <ac:chgData name="Bryan Kidd" userId="721f6a44-f458-4dfc-8af9-fa0a45679ca6" providerId="ADAL" clId="{3517A050-056A-4F1A-B8B4-C0533A2DAF5E}" dt="2026-08-25T20:31:13.229" v="13" actId="27614"/>
          <ac:picMkLst>
            <pc:docMk/>
            <pc:sldMk cId="368845044" sldId="257"/>
            <ac:picMk id="5" creationId="{05AD12DD-70BE-187C-6B05-422E68BB4118}"/>
          </ac:picMkLst>
        </pc:picChg>
        <pc:picChg chg="add mod">
          <ac:chgData name="Bryan Kidd" userId="721f6a44-f458-4dfc-8af9-fa0a45679ca6" providerId="ADAL" clId="{3517A050-056A-4F1A-B8B4-C0533A2DAF5E}" dt="2026-08-25T20:31:17.136" v="15" actId="27614"/>
          <ac:picMkLst>
            <pc:docMk/>
            <pc:sldMk cId="368845044" sldId="257"/>
            <ac:picMk id="13" creationId="{CEBAA8AE-AE0D-7987-7C55-C59C698571BA}"/>
          </ac:picMkLst>
        </pc:picChg>
        <pc:picChg chg="del">
          <ac:chgData name="Bryan Kidd" userId="721f6a44-f458-4dfc-8af9-fa0a45679ca6" providerId="ADAL" clId="{3517A050-056A-4F1A-B8B4-C0533A2DAF5E}" dt="2026-08-25T20:31:12.770" v="11" actId="478"/>
          <ac:picMkLst>
            <pc:docMk/>
            <pc:sldMk cId="368845044" sldId="257"/>
            <ac:picMk id="51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1:28.916" v="20" actId="478"/>
          <ac:picMkLst>
            <pc:docMk/>
            <pc:sldMk cId="368845044" sldId="257"/>
            <ac:picMk id="75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1:29.675" v="21" actId="478"/>
          <ac:picMkLst>
            <pc:docMk/>
            <pc:sldMk cId="368845044" sldId="257"/>
            <ac:picMk id="82" creationId="{00000000-0000-0000-0000-000000000000}"/>
          </ac:picMkLst>
        </pc:picChg>
        <pc:picChg chg="del">
          <ac:chgData name="Bryan Kidd" userId="721f6a44-f458-4dfc-8af9-fa0a45679ca6" providerId="ADAL" clId="{3517A050-056A-4F1A-B8B4-C0533A2DAF5E}" dt="2026-08-25T20:31:02.709" v="7" actId="478"/>
          <ac:picMkLst>
            <pc:docMk/>
            <pc:sldMk cId="368845044" sldId="257"/>
            <ac:picMk id="8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AX18 Brouchure(1).pdf (user-provided product imagery, product claims, and specifications).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AX18 Brouchure(1).pdf (user-provided technical specifications and product-detail imagery).</a:t>
            </a:r>
          </a:p>
          <a:p>
            <a:r>
              <a:t>- ATLAS IRON WHITE Hor_PNG 96 DPI.png (user-provided current logo).</a:t>
            </a:r>
          </a:p>
          <a:p>
            <a:r>
              <a:t>- Globe_PNG 96 DPI.png (user-provided current logo).</a:t>
            </a:r>
          </a:p>
          <a:p>
            <a:r>
              <a:t>[/Sources]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3ED24BB-212A-4910-B70F-AA2E12C84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F0CDD05A-1BA1-40B3-A152-61A3306FADE6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4A3CBFF8-59B4-46CF-B693-A415EA9E3903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34C7B880-C754-42A2-BBB4-3206F6F3200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E66933E1-B6B3-400B-8103-F8FD01081FDA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A7B0F28B-37C4-4C6E-9C7D-17A5CC02D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7271F66-FFA5-4C1A-8F34-AC965A63D0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5FD1B509-44EE-4930-818D-55AB3ACCA5B1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DF86A81D-D259-4F25-BF80-0651CA5D7516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D8382EE-7599-48DB-8829-9E993F3CF5D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B493F708-E2F3-48B4-82AC-ECD7579A2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006D5923-4146-4B6D-9E9E-1BA13F7A5080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7F0CC6B8-A516-4DE2-9D58-CC4F8095F1B3}"/>
              </a:ext>
            </a:extLst>
          </p:cNvPr>
          <p:cNvSpPr>
            <a:spLocks noGrp="1"/>
          </p:cNvSpPr>
          <p:nvPr>
            <p:ph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C8621099-D2EC-4D07-BDBE-4BEE8DC243FF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B0B1E48B-9890-452F-AC86-2F8344445FB1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7" name="Holder 7">
            <a:extLst>
              <a:ext uri="{FF2B5EF4-FFF2-40B4-BE49-F238E27FC236}">
                <a16:creationId xmlns:a16="http://schemas.microsoft.com/office/drawing/2014/main" id="{ADF094B4-3364-4B9F-9D4F-23D7B16D31E8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7F35AAA5-4790-43F3-8DDD-518238794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8FA6EC01-6BD6-4893-806B-A99A5D94DF4E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34942AB-07D3-4489-850E-087C0C847ECD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E990035-2728-4078-973F-6848AE5DAC30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C2287045-AF13-445D-8777-E1C4D4200FCC}"/>
              </a:ext>
            </a:extLst>
          </p:cNvPr>
          <p:cNvSpPr>
            <a:spLocks noGrp="1"/>
          </p:cNvSpPr>
          <p:nvPr>
            <p:ph type="ftr" idx="5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538F8D97-4EA0-4454-AF05-110B908FF383}"/>
              </a:ext>
            </a:extLst>
          </p:cNvPr>
          <p:cNvSpPr>
            <a:spLocks noGrp="1"/>
          </p:cNvSpPr>
          <p:nvPr>
            <p:ph type="dt" idx="6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85167776-84EF-4F39-860B-967F5B17DFCB}"/>
              </a:ext>
            </a:extLst>
          </p:cNvPr>
          <p:cNvSpPr>
            <a:spLocks noGrp="1"/>
          </p:cNvSpPr>
          <p:nvPr>
            <p:ph type="sldNum" idx="7"/>
          </p:nvPr>
        </p:nvSpPr>
        <p:spPr/>
        <p:txBody>
          <a:bodyPr lIns="0" tIns="0" rIns="0" bIns="0"/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>
            <a:extLst>
              <a:ext uri="{FF2B5EF4-FFF2-40B4-BE49-F238E27FC236}">
                <a16:creationId xmlns:a16="http://schemas.microsoft.com/office/drawing/2014/main" id="{3A4AB7AD-0A51-46C5-AE63-F90D8B0D0E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7" y="752541"/>
            <a:ext cx="2037714" cy="8521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340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>
            <a:extLst>
              <a:ext uri="{FF2B5EF4-FFF2-40B4-BE49-F238E27FC236}">
                <a16:creationId xmlns:a16="http://schemas.microsoft.com/office/drawing/2014/main" id="{D309D840-B394-40AA-9857-413BD6B4BE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/>
            </a:lvl1pPr>
          </a:lstStyle>
          <a:p>
            <a:endParaRPr/>
          </a:p>
        </p:txBody>
      </p:sp>
      <p:sp>
        <p:nvSpPr>
          <p:cNvPr id="4" name="Holder 4">
            <a:extLst>
              <a:ext uri="{FF2B5EF4-FFF2-40B4-BE49-F238E27FC236}">
                <a16:creationId xmlns:a16="http://schemas.microsoft.com/office/drawing/2014/main" id="{E91EDCF5-C08E-41B0-894E-DC5D63D24B51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500840" y="9616047"/>
            <a:ext cx="854075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5" name="Holder 5">
            <a:extLst>
              <a:ext uri="{FF2B5EF4-FFF2-40B4-BE49-F238E27FC236}">
                <a16:creationId xmlns:a16="http://schemas.microsoft.com/office/drawing/2014/main" id="{9BE0A904-9D59-4422-B356-3628F8A27AB2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xfrm>
            <a:off x="371347" y="9616047"/>
            <a:ext cx="2845435" cy="3067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1C1C1C"/>
                </a:solidFill>
                <a:latin typeface="Arial Black"/>
                <a:ea typeface="Arial Black"/>
                <a:cs typeface="Arial Black"/>
              </a:defRPr>
            </a:lvl1pPr>
          </a:lstStyle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" name="Holder 6">
            <a:extLst>
              <a:ext uri="{FF2B5EF4-FFF2-40B4-BE49-F238E27FC236}">
                <a16:creationId xmlns:a16="http://schemas.microsoft.com/office/drawing/2014/main" id="{903A250B-7A19-46D3-982F-99EBA4F13894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7438643" y="9643479"/>
            <a:ext cx="137159" cy="144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buNone/>
              <a:defRPr sz="650" b="0" i="0">
                <a:solidFill>
                  <a:srgbClr val="5F5F5F"/>
                </a:solidFill>
                <a:latin typeface="Lucida Sans"/>
                <a:ea typeface="Lucida Sans"/>
                <a:cs typeface="Lucida Sans"/>
              </a:defRPr>
            </a:lvl1pPr>
          </a:lstStyle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t>‹#›</a:t>
            </a:fld>
            <a:endParaRPr spc="-5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buNone/>
        <a:defRPr>
          <a:latin typeface="+mj-lt"/>
          <a:ea typeface="+mj-lt"/>
          <a:cs typeface="+mj-lt"/>
        </a:defRPr>
      </a:lvl1pPr>
    </p:titleStyle>
    <p:body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bodyStyle>
    <p:otherStyle>
      <a:lvl1pPr marL="0">
        <a:buNone/>
        <a:defRPr>
          <a:latin typeface="+mn-lt"/>
          <a:ea typeface="+mn-lt"/>
          <a:cs typeface="+mn-lt"/>
        </a:defRPr>
      </a:lvl1pPr>
      <a:lvl2pPr marL="457200">
        <a:buNone/>
        <a:defRPr>
          <a:latin typeface="+mn-lt"/>
          <a:ea typeface="+mn-lt"/>
          <a:cs typeface="+mn-lt"/>
        </a:defRPr>
      </a:lvl2pPr>
      <a:lvl3pPr marL="914400">
        <a:buNone/>
        <a:defRPr>
          <a:latin typeface="+mn-lt"/>
          <a:ea typeface="+mn-lt"/>
          <a:cs typeface="+mn-lt"/>
        </a:defRPr>
      </a:lvl3pPr>
      <a:lvl4pPr marL="1371600">
        <a:buNone/>
        <a:defRPr>
          <a:latin typeface="+mn-lt"/>
          <a:ea typeface="+mn-lt"/>
          <a:cs typeface="+mn-lt"/>
        </a:defRPr>
      </a:lvl4pPr>
      <a:lvl5pPr marL="1828800">
        <a:buNone/>
        <a:defRPr>
          <a:latin typeface="+mn-lt"/>
          <a:ea typeface="+mn-lt"/>
          <a:cs typeface="+mn-lt"/>
        </a:defRPr>
      </a:lvl5pPr>
      <a:lvl6pPr marL="2286000">
        <a:buNone/>
        <a:defRPr>
          <a:latin typeface="+mn-lt"/>
          <a:ea typeface="+mn-lt"/>
          <a:cs typeface="+mn-lt"/>
        </a:defRPr>
      </a:lvl6pPr>
      <a:lvl7pPr marL="2743200">
        <a:buNone/>
        <a:defRPr>
          <a:latin typeface="+mn-lt"/>
          <a:ea typeface="+mn-lt"/>
          <a:cs typeface="+mn-lt"/>
        </a:defRPr>
      </a:lvl7pPr>
      <a:lvl8pPr marL="3200400">
        <a:buNone/>
        <a:defRPr>
          <a:latin typeface="+mn-lt"/>
          <a:ea typeface="+mn-lt"/>
          <a:cs typeface="+mn-lt"/>
        </a:defRPr>
      </a:lvl8pPr>
      <a:lvl9pPr marL="3657600">
        <a:buNone/>
        <a:defRPr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object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32244" y="1631162"/>
            <a:ext cx="4996304" cy="4075454"/>
          </a:xfrm>
          <a:prstGeom prst="rect">
            <a:avLst/>
          </a:prstGeom>
        </p:spPr>
      </p:pic>
      <p:sp>
        <p:nvSpPr>
          <p:cNvPr id="4" name="object 4">
            <a:extLst>
              <a:ext uri="{FF2B5EF4-FFF2-40B4-BE49-F238E27FC236}">
                <a16:creationId xmlns:a16="http://schemas.microsoft.com/office/drawing/2014/main" id="{2F1B5AB9-17B3-47EB-AE49-989715123B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4DADB64B-D0A8-4BA7-8515-A060D3013F71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4772A1F4-AC24-49B9-A900-52AA5CBADDEC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AX18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28C1BCAF-6DBD-4786-AB5C-AAFCE75D0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80" y="752570"/>
            <a:ext cx="2381250" cy="852202"/>
          </a:xfrm>
          <a:prstGeom prst="rect">
            <a:avLst/>
          </a:prstGeom>
        </p:spPr>
        <p:txBody>
          <a:bodyPr vert="horz" wrap="square" lIns="0" tIns="9842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775"/>
              </a:spcBef>
              <a:buNone/>
            </a:pPr>
            <a:r>
              <a:t>AX18</a:t>
            </a:r>
          </a:p>
          <a:p>
            <a:pPr marL="40005">
              <a:lnSpc>
                <a:spcPct val="100000"/>
              </a:lnSpc>
              <a:spcBef>
                <a:spcPts val="250"/>
              </a:spcBef>
              <a:buNone/>
            </a:pPr>
            <a:r>
              <a:rPr sz="12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1250">
              <a:latin typeface="Calibri"/>
              <a:ea typeface="Calibri"/>
              <a:cs typeface="Calibri"/>
            </a:endParaRPr>
          </a:p>
        </p:txBody>
      </p:sp>
      <p:sp>
        <p:nvSpPr>
          <p:cNvPr id="9" name="object 9">
            <a:extLst>
              <a:ext uri="{FF2B5EF4-FFF2-40B4-BE49-F238E27FC236}">
                <a16:creationId xmlns:a16="http://schemas.microsoft.com/office/drawing/2014/main" id="{5067643F-48F5-472F-B71D-0B77937FE5EC}"/>
              </a:ext>
            </a:extLst>
          </p:cNvPr>
          <p:cNvSpPr>
            <a:spLocks noGrp="1"/>
          </p:cNvSpPr>
          <p:nvPr/>
        </p:nvSpPr>
        <p:spPr>
          <a:xfrm>
            <a:off x="4815332" y="985519"/>
            <a:ext cx="2540635" cy="22479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R="15240" algn="ctr">
              <a:lnSpc>
                <a:spcPts val="785"/>
              </a:lnSpc>
              <a:spcBef>
                <a:spcPts val="95"/>
              </a:spcBef>
              <a:buNone/>
            </a:pPr>
            <a:r>
              <a:rPr sz="70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RETRACTABLE TRACKS FOR TIGHT-ACCESS WORK.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0FA4D8E4-0728-497E-8D97-EB589889DEE9}"/>
              </a:ext>
            </a:extLst>
          </p:cNvPr>
          <p:cNvSpPr>
            <a:spLocks noGrp="1"/>
          </p:cNvSpPr>
          <p:nvPr/>
        </p:nvSpPr>
        <p:spPr>
          <a:xfrm>
            <a:off x="4187952" y="1280160"/>
            <a:ext cx="3154680" cy="182880"/>
          </a:xfrm>
          <a:custGeom>
            <a:avLst/>
            <a:gdLst/>
            <a:ahLst/>
            <a:cxnLst/>
            <a:rect l="l" t="t" r="r" b="b"/>
            <a:pathLst>
              <a:path w="3154679" h="182880">
                <a:moveTo>
                  <a:pt x="0" y="0"/>
                </a:moveTo>
                <a:lnTo>
                  <a:pt x="3154679" y="0"/>
                </a:lnTo>
                <a:lnTo>
                  <a:pt x="3154679" y="182879"/>
                </a:lnTo>
                <a:lnTo>
                  <a:pt x="0" y="182879"/>
                </a:lnTo>
                <a:lnTo>
                  <a:pt x="0" y="0"/>
                </a:lnTo>
                <a:close/>
              </a:path>
            </a:pathLst>
          </a:custGeom>
          <a:ln w="9525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5A2B0D37-736B-4FC7-B61C-2F9F2A340268}"/>
              </a:ext>
            </a:extLst>
          </p:cNvPr>
          <p:cNvSpPr>
            <a:spLocks noGrp="1"/>
          </p:cNvSpPr>
          <p:nvPr/>
        </p:nvSpPr>
        <p:spPr>
          <a:xfrm>
            <a:off x="4191000" y="1275397"/>
            <a:ext cx="3156394" cy="196208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1910" rIns="0" bIns="0">
            <a:spAutoFit/>
          </a:bodyPr>
          <a:lstStyle/>
          <a:p>
            <a:pPr marL="758825" algn="ctr">
              <a:lnSpc>
                <a:spcPct val="100000"/>
              </a:lnSpc>
              <a:spcBef>
                <a:spcPts val="330"/>
              </a:spcBef>
              <a:buNone/>
            </a:pPr>
            <a:r>
              <a:rPr sz="10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3-YEAR / 3,000-HOUR LIMITED WARRANTY</a:t>
            </a:r>
            <a:endParaRPr sz="1000">
              <a:latin typeface="Calibri"/>
              <a:ea typeface="Calibri"/>
              <a:cs typeface="Calibri"/>
            </a:endParaRPr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F2420EC4-820F-4FFF-9004-0D9B83F8B381}"/>
              </a:ext>
            </a:extLst>
          </p:cNvPr>
          <p:cNvSpPr>
            <a:spLocks noGrp="1"/>
          </p:cNvSpPr>
          <p:nvPr/>
        </p:nvSpPr>
        <p:spPr>
          <a:xfrm>
            <a:off x="415671" y="5723830"/>
            <a:ext cx="6977759" cy="291747"/>
          </a:xfrm>
          <a:prstGeom prst="rect">
            <a:avLst/>
          </a:prstGeom>
          <a:solidFill>
            <a:srgbClr val="1C1C1C">
              <a:alpha val="87841"/>
            </a:srgbClr>
          </a:solidFill>
        </p:spPr>
        <p:txBody>
          <a:bodyPr vert="horz" wrap="square" lIns="0" tIns="29845" rIns="0" bIns="0">
            <a:spAutoFit/>
          </a:bodyPr>
          <a:lstStyle/>
          <a:p>
            <a:pPr marL="805180" algn="ctr">
              <a:lnSpc>
                <a:spcPct val="100000"/>
              </a:lnSpc>
              <a:spcBef>
                <a:spcPts val="235"/>
              </a:spcBef>
              <a:buNone/>
            </a:pPr>
            <a:r>
              <a:rPr sz="85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 3,600 lb mini excavator with adjustable crawler width, 2,800 lbf digging force and dependable Kubota diesel power.</a:t>
            </a:r>
            <a:endParaRPr sz="850">
              <a:latin typeface="Arial Black"/>
              <a:ea typeface="Arial Black"/>
              <a:cs typeface="Arial Black"/>
            </a:endParaRPr>
          </a:p>
        </p:txBody>
      </p:sp>
      <p:pic>
        <p:nvPicPr>
          <p:cNvPr id="88" name="object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08" y="6239268"/>
            <a:ext cx="1702307" cy="752843"/>
          </a:xfrm>
          <a:prstGeom prst="rect">
            <a:avLst/>
          </a:prstGeom>
        </p:spPr>
      </p:pic>
      <p:sp>
        <p:nvSpPr>
          <p:cNvPr id="15" name="object 15">
            <a:extLst>
              <a:ext uri="{FF2B5EF4-FFF2-40B4-BE49-F238E27FC236}">
                <a16:creationId xmlns:a16="http://schemas.microsoft.com/office/drawing/2014/main" id="{C8D0B4F5-1DA6-451F-B19B-3B9A608B8AD4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F0C739BA-8539-4FFB-AF53-57796A6B0153}"/>
              </a:ext>
            </a:extLst>
          </p:cNvPr>
          <p:cNvSpPr>
            <a:spLocks noGrp="1"/>
          </p:cNvSpPr>
          <p:nvPr/>
        </p:nvSpPr>
        <p:spPr>
          <a:xfrm>
            <a:off x="384048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30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7" name="object 17">
            <a:extLst>
              <a:ext uri="{FF2B5EF4-FFF2-40B4-BE49-F238E27FC236}">
                <a16:creationId xmlns:a16="http://schemas.microsoft.com/office/drawing/2014/main" id="{8F87EF37-A4A5-449A-8161-817B03726F8F}"/>
              </a:ext>
            </a:extLst>
          </p:cNvPr>
          <p:cNvSpPr>
            <a:spLocks noGrp="1"/>
          </p:cNvSpPr>
          <p:nvPr/>
        </p:nvSpPr>
        <p:spPr>
          <a:xfrm>
            <a:off x="384048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4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52767F1-2C0C-4F0F-B8F9-716AC1DBABD4}"/>
              </a:ext>
            </a:extLst>
          </p:cNvPr>
          <p:cNvSpPr>
            <a:spLocks noGrp="1"/>
          </p:cNvSpPr>
          <p:nvPr/>
        </p:nvSpPr>
        <p:spPr>
          <a:xfrm>
            <a:off x="535940" y="6333236"/>
            <a:ext cx="64325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15.8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POWER (HP)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3" name="object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8839" y="6239268"/>
            <a:ext cx="1702307" cy="752843"/>
          </a:xfrm>
          <a:prstGeom prst="rect">
            <a:avLst/>
          </a:prstGeom>
        </p:spPr>
      </p:pic>
      <p:sp>
        <p:nvSpPr>
          <p:cNvPr id="21" name="object 21">
            <a:extLst>
              <a:ext uri="{FF2B5EF4-FFF2-40B4-BE49-F238E27FC236}">
                <a16:creationId xmlns:a16="http://schemas.microsoft.com/office/drawing/2014/main" id="{8D17FAD0-82AF-4B13-BD45-7181D8355466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92AAA3C6-96DC-4D96-8759-836F91F833D3}"/>
              </a:ext>
            </a:extLst>
          </p:cNvPr>
          <p:cNvSpPr>
            <a:spLocks noGrp="1"/>
          </p:cNvSpPr>
          <p:nvPr/>
        </p:nvSpPr>
        <p:spPr>
          <a:xfrm>
            <a:off x="2164841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2E121FAD-D059-4E09-8BBF-22E959B61D71}"/>
              </a:ext>
            </a:extLst>
          </p:cNvPr>
          <p:cNvSpPr>
            <a:spLocks noGrp="1"/>
          </p:cNvSpPr>
          <p:nvPr/>
        </p:nvSpPr>
        <p:spPr>
          <a:xfrm>
            <a:off x="2164841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7" y="0"/>
                </a:moveTo>
                <a:lnTo>
                  <a:pt x="0" y="0"/>
                </a:lnTo>
                <a:lnTo>
                  <a:pt x="0" y="713232"/>
                </a:lnTo>
                <a:lnTo>
                  <a:pt x="64007" y="713232"/>
                </a:lnTo>
                <a:lnTo>
                  <a:pt x="64007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AB5092C-72F8-4E1C-8CA8-8444C9C0CE5E}"/>
              </a:ext>
            </a:extLst>
          </p:cNvPr>
          <p:cNvSpPr>
            <a:spLocks noGrp="1"/>
          </p:cNvSpPr>
          <p:nvPr/>
        </p:nvSpPr>
        <p:spPr>
          <a:xfrm>
            <a:off x="2316733" y="6200920"/>
            <a:ext cx="1257935" cy="647065"/>
          </a:xfrm>
          <a:prstGeom prst="rect">
            <a:avLst/>
          </a:prstGeom>
        </p:spPr>
        <p:txBody>
          <a:bodyPr vert="horz" wrap="square" lIns="0" tIns="14795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16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3,600 LB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 marR="5080">
              <a:lnSpc>
                <a:spcPct val="100000"/>
              </a:lnSpc>
              <a:spcBef>
                <a:spcPts val="465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98" name="object 2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30396" y="6239268"/>
            <a:ext cx="1702307" cy="752843"/>
          </a:xfrm>
          <a:prstGeom prst="rect">
            <a:avLst/>
          </a:prstGeom>
        </p:spPr>
      </p:pic>
      <p:sp>
        <p:nvSpPr>
          <p:cNvPr id="27" name="object 27">
            <a:extLst>
              <a:ext uri="{FF2B5EF4-FFF2-40B4-BE49-F238E27FC236}">
                <a16:creationId xmlns:a16="http://schemas.microsoft.com/office/drawing/2014/main" id="{FD5793CF-C200-4362-AC32-8DAAFA9D4DF3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5C389FDB-32AC-4F91-99F9-A1A311B8F369}"/>
              </a:ext>
            </a:extLst>
          </p:cNvPr>
          <p:cNvSpPr>
            <a:spLocks noGrp="1"/>
          </p:cNvSpPr>
          <p:nvPr/>
        </p:nvSpPr>
        <p:spPr>
          <a:xfrm>
            <a:off x="3945636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73F76A66-D6C7-4EE5-AAB9-2A052937E405}"/>
              </a:ext>
            </a:extLst>
          </p:cNvPr>
          <p:cNvSpPr>
            <a:spLocks noGrp="1"/>
          </p:cNvSpPr>
          <p:nvPr/>
        </p:nvSpPr>
        <p:spPr>
          <a:xfrm>
            <a:off x="3945636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3294E895-1F88-4776-983A-7D9F9BE37AD9}"/>
              </a:ext>
            </a:extLst>
          </p:cNvPr>
          <p:cNvSpPr>
            <a:spLocks noGrp="1"/>
          </p:cNvSpPr>
          <p:nvPr/>
        </p:nvSpPr>
        <p:spPr>
          <a:xfrm>
            <a:off x="4097528" y="6333236"/>
            <a:ext cx="1368144" cy="462306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95 IN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50">
              <a:latin typeface="Calibri"/>
              <a:ea typeface="Calibri"/>
              <a:cs typeface="Calibri"/>
            </a:endParaRPr>
          </a:p>
        </p:txBody>
      </p:sp>
      <p:pic>
        <p:nvPicPr>
          <p:cNvPr id="103" name="object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10428" y="6239268"/>
            <a:ext cx="1702307" cy="752843"/>
          </a:xfrm>
          <a:prstGeom prst="rect">
            <a:avLst/>
          </a:prstGeom>
        </p:spPr>
      </p:pic>
      <p:sp>
        <p:nvSpPr>
          <p:cNvPr id="33" name="object 33">
            <a:extLst>
              <a:ext uri="{FF2B5EF4-FFF2-40B4-BE49-F238E27FC236}">
                <a16:creationId xmlns:a16="http://schemas.microsoft.com/office/drawing/2014/main" id="{79F14A86-B7CA-4D65-91EA-B05C462323DF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1616202" y="0"/>
                </a:moveTo>
                <a:lnTo>
                  <a:pt x="45720" y="0"/>
                </a:lnTo>
                <a:lnTo>
                  <a:pt x="27924" y="3593"/>
                </a:lnTo>
                <a:lnTo>
                  <a:pt x="13392" y="13392"/>
                </a:lnTo>
                <a:lnTo>
                  <a:pt x="3593" y="27924"/>
                </a:lnTo>
                <a:lnTo>
                  <a:pt x="0" y="45720"/>
                </a:lnTo>
                <a:lnTo>
                  <a:pt x="0" y="667512"/>
                </a:lnTo>
                <a:lnTo>
                  <a:pt x="3593" y="685312"/>
                </a:lnTo>
                <a:lnTo>
                  <a:pt x="13392" y="699844"/>
                </a:lnTo>
                <a:lnTo>
                  <a:pt x="27924" y="709640"/>
                </a:lnTo>
                <a:lnTo>
                  <a:pt x="45720" y="713232"/>
                </a:lnTo>
                <a:lnTo>
                  <a:pt x="1616202" y="713232"/>
                </a:lnTo>
                <a:lnTo>
                  <a:pt x="1633997" y="709640"/>
                </a:lnTo>
                <a:lnTo>
                  <a:pt x="1648529" y="699844"/>
                </a:lnTo>
                <a:lnTo>
                  <a:pt x="1658328" y="685312"/>
                </a:lnTo>
                <a:lnTo>
                  <a:pt x="1661922" y="667512"/>
                </a:lnTo>
                <a:lnTo>
                  <a:pt x="1661922" y="45720"/>
                </a:lnTo>
                <a:lnTo>
                  <a:pt x="1658328" y="27924"/>
                </a:lnTo>
                <a:lnTo>
                  <a:pt x="1648529" y="13392"/>
                </a:lnTo>
                <a:lnTo>
                  <a:pt x="1633997" y="3593"/>
                </a:lnTo>
                <a:lnTo>
                  <a:pt x="1616202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4" name="object 34">
            <a:extLst>
              <a:ext uri="{FF2B5EF4-FFF2-40B4-BE49-F238E27FC236}">
                <a16:creationId xmlns:a16="http://schemas.microsoft.com/office/drawing/2014/main" id="{F8C779C4-C089-482F-8E88-0F8A5FB0AB8B}"/>
              </a:ext>
            </a:extLst>
          </p:cNvPr>
          <p:cNvSpPr>
            <a:spLocks noGrp="1"/>
          </p:cNvSpPr>
          <p:nvPr/>
        </p:nvSpPr>
        <p:spPr>
          <a:xfrm>
            <a:off x="5726430" y="6254493"/>
            <a:ext cx="1662430" cy="713740"/>
          </a:xfrm>
          <a:custGeom>
            <a:avLst/>
            <a:gdLst/>
            <a:ahLst/>
            <a:cxnLst/>
            <a:rect l="l" t="t" r="r" b="b"/>
            <a:pathLst>
              <a:path w="1662429" h="713740">
                <a:moveTo>
                  <a:pt x="0" y="45720"/>
                </a:moveTo>
                <a:lnTo>
                  <a:pt x="3593" y="27924"/>
                </a:lnTo>
                <a:lnTo>
                  <a:pt x="13392" y="13392"/>
                </a:lnTo>
                <a:lnTo>
                  <a:pt x="27924" y="3593"/>
                </a:lnTo>
                <a:lnTo>
                  <a:pt x="45720" y="0"/>
                </a:lnTo>
                <a:lnTo>
                  <a:pt x="1616202" y="0"/>
                </a:lnTo>
                <a:lnTo>
                  <a:pt x="1633997" y="3593"/>
                </a:lnTo>
                <a:lnTo>
                  <a:pt x="1648529" y="13392"/>
                </a:lnTo>
                <a:lnTo>
                  <a:pt x="1658328" y="27924"/>
                </a:lnTo>
                <a:lnTo>
                  <a:pt x="1661922" y="45720"/>
                </a:lnTo>
                <a:lnTo>
                  <a:pt x="1661922" y="667512"/>
                </a:lnTo>
                <a:lnTo>
                  <a:pt x="1658328" y="685312"/>
                </a:lnTo>
                <a:lnTo>
                  <a:pt x="1648529" y="699844"/>
                </a:lnTo>
                <a:lnTo>
                  <a:pt x="1633997" y="709640"/>
                </a:lnTo>
                <a:lnTo>
                  <a:pt x="1616202" y="713232"/>
                </a:lnTo>
                <a:lnTo>
                  <a:pt x="45720" y="713232"/>
                </a:lnTo>
                <a:lnTo>
                  <a:pt x="27924" y="709640"/>
                </a:lnTo>
                <a:lnTo>
                  <a:pt x="13392" y="699844"/>
                </a:lnTo>
                <a:lnTo>
                  <a:pt x="3593" y="685312"/>
                </a:lnTo>
                <a:lnTo>
                  <a:pt x="0" y="667512"/>
                </a:lnTo>
                <a:lnTo>
                  <a:pt x="0" y="45720"/>
                </a:lnTo>
                <a:close/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EFF91974-8C87-4A08-81DE-74951441959C}"/>
              </a:ext>
            </a:extLst>
          </p:cNvPr>
          <p:cNvSpPr>
            <a:spLocks noGrp="1"/>
          </p:cNvSpPr>
          <p:nvPr/>
        </p:nvSpPr>
        <p:spPr>
          <a:xfrm>
            <a:off x="5726430" y="6254496"/>
            <a:ext cx="64135" cy="713740"/>
          </a:xfrm>
          <a:custGeom>
            <a:avLst/>
            <a:gdLst/>
            <a:ahLst/>
            <a:cxnLst/>
            <a:rect l="l" t="t" r="r" b="b"/>
            <a:pathLst>
              <a:path w="64135" h="713740">
                <a:moveTo>
                  <a:pt x="64008" y="0"/>
                </a:moveTo>
                <a:lnTo>
                  <a:pt x="0" y="0"/>
                </a:lnTo>
                <a:lnTo>
                  <a:pt x="0" y="713232"/>
                </a:lnTo>
                <a:lnTo>
                  <a:pt x="64008" y="713232"/>
                </a:lnTo>
                <a:lnTo>
                  <a:pt x="64008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7E7BFB4C-768C-45E9-BDEE-E420A3E10BF5}"/>
              </a:ext>
            </a:extLst>
          </p:cNvPr>
          <p:cNvSpPr>
            <a:spLocks noGrp="1"/>
          </p:cNvSpPr>
          <p:nvPr/>
        </p:nvSpPr>
        <p:spPr>
          <a:xfrm>
            <a:off x="5878321" y="6333236"/>
            <a:ext cx="1072515" cy="464820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15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2,800 LBF</a:t>
            </a:r>
            <a:endParaRPr sz="15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850"/>
              </a:spcBef>
              <a:buNone/>
            </a:pPr>
            <a:r>
              <a:rPr sz="65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DIGGING FORCE</a:t>
            </a:r>
            <a:endParaRPr sz="650">
              <a:latin typeface="Calibri"/>
              <a:ea typeface="Calibri"/>
              <a:cs typeface="Calibri"/>
            </a:endParaRP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765F5698-514A-4079-BC7C-0BFC7893C576}"/>
              </a:ext>
            </a:extLst>
          </p:cNvPr>
          <p:cNvSpPr>
            <a:spLocks noGrp="1"/>
          </p:cNvSpPr>
          <p:nvPr/>
        </p:nvSpPr>
        <p:spPr>
          <a:xfrm>
            <a:off x="371347" y="7041894"/>
            <a:ext cx="1346200" cy="170180"/>
          </a:xfrm>
          <a:prstGeom prst="rect">
            <a:avLst/>
          </a:prstGeom>
        </p:spPr>
        <p:txBody>
          <a:bodyPr vert="horz" wrap="square" lIns="0" tIns="1206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buNone/>
            </a:pPr>
            <a:r>
              <a:rPr sz="9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PRODUCT HIGHLIGHTS</a:t>
            </a:r>
            <a:endParaRPr sz="950">
              <a:latin typeface="Calibri"/>
              <a:ea typeface="Calibri"/>
              <a:cs typeface="Calibri"/>
            </a:endParaRPr>
          </a:p>
        </p:txBody>
      </p:sp>
      <p:sp>
        <p:nvSpPr>
          <p:cNvPr id="38" name="object 38">
            <a:extLst>
              <a:ext uri="{FF2B5EF4-FFF2-40B4-BE49-F238E27FC236}">
                <a16:creationId xmlns:a16="http://schemas.microsoft.com/office/drawing/2014/main" id="{5E4534F5-139E-4C31-AA67-979950A99AB2}"/>
              </a:ext>
            </a:extLst>
          </p:cNvPr>
          <p:cNvSpPr>
            <a:spLocks noGrp="1"/>
          </p:cNvSpPr>
          <p:nvPr/>
        </p:nvSpPr>
        <p:spPr>
          <a:xfrm>
            <a:off x="2606039" y="7160512"/>
            <a:ext cx="4782820" cy="0"/>
          </a:xfrm>
          <a:custGeom>
            <a:avLst/>
            <a:gdLst/>
            <a:ahLst/>
            <a:cxnLst/>
            <a:rect l="l" t="t" r="r" b="b"/>
            <a:pathLst>
              <a:path w="4782820">
                <a:moveTo>
                  <a:pt x="0" y="0"/>
                </a:moveTo>
                <a:lnTo>
                  <a:pt x="4782312" y="0"/>
                </a:lnTo>
              </a:path>
            </a:pathLst>
          </a:custGeom>
          <a:ln w="2540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0" name="object 40">
            <a:extLst>
              <a:ext uri="{FF2B5EF4-FFF2-40B4-BE49-F238E27FC236}">
                <a16:creationId xmlns:a16="http://schemas.microsoft.com/office/drawing/2014/main" id="{8AFD649A-8033-422F-BEF2-CBF84190B011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1" name="object 41">
            <a:extLst>
              <a:ext uri="{FF2B5EF4-FFF2-40B4-BE49-F238E27FC236}">
                <a16:creationId xmlns:a16="http://schemas.microsoft.com/office/drawing/2014/main" id="{41AFCCCC-CC4D-4CAA-B30D-072A1030AC4F}"/>
              </a:ext>
            </a:extLst>
          </p:cNvPr>
          <p:cNvSpPr>
            <a:spLocks noGrp="1"/>
          </p:cNvSpPr>
          <p:nvPr/>
        </p:nvSpPr>
        <p:spPr>
          <a:xfrm>
            <a:off x="384048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2" name="object 42">
            <a:extLst>
              <a:ext uri="{FF2B5EF4-FFF2-40B4-BE49-F238E27FC236}">
                <a16:creationId xmlns:a16="http://schemas.microsoft.com/office/drawing/2014/main" id="{8F49F22A-667D-489C-A3E5-1388B216B790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49CB2D93-33CD-4340-B53B-452E9E1247E3}"/>
              </a:ext>
            </a:extLst>
          </p:cNvPr>
          <p:cNvSpPr>
            <a:spLocks noGrp="1"/>
          </p:cNvSpPr>
          <p:nvPr/>
        </p:nvSpPr>
        <p:spPr>
          <a:xfrm>
            <a:off x="512062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CD68FDB2-B46A-4EB3-AA13-DC42F1657C65}"/>
              </a:ext>
            </a:extLst>
          </p:cNvPr>
          <p:cNvSpPr>
            <a:spLocks noGrp="1"/>
          </p:cNvSpPr>
          <p:nvPr/>
        </p:nvSpPr>
        <p:spPr>
          <a:xfrm>
            <a:off x="655675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1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EC238B3D-1E75-4F3A-BEC6-983BE195D024}"/>
              </a:ext>
            </a:extLst>
          </p:cNvPr>
          <p:cNvSpPr>
            <a:spLocks noGrp="1"/>
          </p:cNvSpPr>
          <p:nvPr/>
        </p:nvSpPr>
        <p:spPr>
          <a:xfrm>
            <a:off x="914400" y="7466448"/>
            <a:ext cx="1662430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VARIABLE BACKFILL BLADE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Pin-adjustable width matches the crawler stance for efficient grading coverage.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47" name="object 47">
            <a:extLst>
              <a:ext uri="{FF2B5EF4-FFF2-40B4-BE49-F238E27FC236}">
                <a16:creationId xmlns:a16="http://schemas.microsoft.com/office/drawing/2014/main" id="{F0735247-248C-49E3-AF93-182F666E68B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8" name="object 48">
            <a:extLst>
              <a:ext uri="{FF2B5EF4-FFF2-40B4-BE49-F238E27FC236}">
                <a16:creationId xmlns:a16="http://schemas.microsoft.com/office/drawing/2014/main" id="{355ADFFE-C03D-4093-86A7-DF07E0C74583}"/>
              </a:ext>
            </a:extLst>
          </p:cNvPr>
          <p:cNvSpPr>
            <a:spLocks noGrp="1"/>
          </p:cNvSpPr>
          <p:nvPr/>
        </p:nvSpPr>
        <p:spPr>
          <a:xfrm>
            <a:off x="2755392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9" name="object 49">
            <a:extLst>
              <a:ext uri="{FF2B5EF4-FFF2-40B4-BE49-F238E27FC236}">
                <a16:creationId xmlns:a16="http://schemas.microsoft.com/office/drawing/2014/main" id="{6FE4CEDD-6AC3-4528-BC68-DF47C4A0B524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0" name="object 50">
            <a:extLst>
              <a:ext uri="{FF2B5EF4-FFF2-40B4-BE49-F238E27FC236}">
                <a16:creationId xmlns:a16="http://schemas.microsoft.com/office/drawing/2014/main" id="{A5AE1970-879F-4614-9221-B361ED88A0AD}"/>
              </a:ext>
            </a:extLst>
          </p:cNvPr>
          <p:cNvSpPr>
            <a:spLocks noGrp="1"/>
          </p:cNvSpPr>
          <p:nvPr/>
        </p:nvSpPr>
        <p:spPr>
          <a:xfrm>
            <a:off x="2883406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69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1" name="object 51">
            <a:extLst>
              <a:ext uri="{FF2B5EF4-FFF2-40B4-BE49-F238E27FC236}">
                <a16:creationId xmlns:a16="http://schemas.microsoft.com/office/drawing/2014/main" id="{10C303A4-B56C-4534-A689-24E2BF54EBC6}"/>
              </a:ext>
            </a:extLst>
          </p:cNvPr>
          <p:cNvSpPr>
            <a:spLocks noGrp="1"/>
          </p:cNvSpPr>
          <p:nvPr/>
        </p:nvSpPr>
        <p:spPr>
          <a:xfrm>
            <a:off x="3027018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2" name="object 52">
            <a:extLst>
              <a:ext uri="{FF2B5EF4-FFF2-40B4-BE49-F238E27FC236}">
                <a16:creationId xmlns:a16="http://schemas.microsoft.com/office/drawing/2014/main" id="{A4FD6D8D-130C-4758-BD00-2E3B7F43D320}"/>
              </a:ext>
            </a:extLst>
          </p:cNvPr>
          <p:cNvSpPr>
            <a:spLocks noGrp="1"/>
          </p:cNvSpPr>
          <p:nvPr/>
        </p:nvSpPr>
        <p:spPr>
          <a:xfrm>
            <a:off x="3285744" y="7466448"/>
            <a:ext cx="1622425" cy="535402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CENTRALIZED CONTROLS </a:t>
            </a:r>
            <a:endParaRPr sz="800">
              <a:latin typeface="Arial Black"/>
              <a:ea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Grouped key functions support smooth operation and quick switching.</a:t>
            </a:r>
            <a:endParaRPr sz="800">
              <a:latin typeface="Lucida Sans"/>
              <a:ea typeface="Lucida Sans"/>
              <a:cs typeface="Lucida Sans"/>
            </a:endParaRPr>
          </a:p>
        </p:txBody>
      </p:sp>
      <p:sp>
        <p:nvSpPr>
          <p:cNvPr id="54" name="object 54">
            <a:extLst>
              <a:ext uri="{FF2B5EF4-FFF2-40B4-BE49-F238E27FC236}">
                <a16:creationId xmlns:a16="http://schemas.microsoft.com/office/drawing/2014/main" id="{FFD8BE9C-4F67-4A37-B3A8-51EAF2313C54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2459443" y="0"/>
                </a:moveTo>
                <a:lnTo>
                  <a:pt x="40170" y="0"/>
                </a:lnTo>
                <a:lnTo>
                  <a:pt x="24533" y="3156"/>
                </a:lnTo>
                <a:lnTo>
                  <a:pt x="11764" y="11764"/>
                </a:lnTo>
                <a:lnTo>
                  <a:pt x="3156" y="24533"/>
                </a:lnTo>
                <a:lnTo>
                  <a:pt x="0" y="40170"/>
                </a:lnTo>
                <a:lnTo>
                  <a:pt x="0" y="586460"/>
                </a:lnTo>
                <a:lnTo>
                  <a:pt x="3156" y="602095"/>
                </a:lnTo>
                <a:lnTo>
                  <a:pt x="11764" y="614859"/>
                </a:lnTo>
                <a:lnTo>
                  <a:pt x="24533" y="623463"/>
                </a:lnTo>
                <a:lnTo>
                  <a:pt x="40170" y="626618"/>
                </a:lnTo>
                <a:lnTo>
                  <a:pt x="2459443" y="626618"/>
                </a:lnTo>
                <a:lnTo>
                  <a:pt x="2475080" y="623463"/>
                </a:lnTo>
                <a:lnTo>
                  <a:pt x="2487849" y="614859"/>
                </a:lnTo>
                <a:lnTo>
                  <a:pt x="2496457" y="602095"/>
                </a:lnTo>
                <a:lnTo>
                  <a:pt x="2499614" y="586460"/>
                </a:lnTo>
                <a:lnTo>
                  <a:pt x="2499614" y="40170"/>
                </a:lnTo>
                <a:lnTo>
                  <a:pt x="2496457" y="24533"/>
                </a:lnTo>
                <a:lnTo>
                  <a:pt x="2487849" y="11764"/>
                </a:lnTo>
                <a:lnTo>
                  <a:pt x="2475080" y="3156"/>
                </a:lnTo>
                <a:lnTo>
                  <a:pt x="2459443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0CDDDF8A-07E0-47E2-9568-EADBB3E069DC}"/>
              </a:ext>
            </a:extLst>
          </p:cNvPr>
          <p:cNvSpPr>
            <a:spLocks noGrp="1"/>
          </p:cNvSpPr>
          <p:nvPr/>
        </p:nvSpPr>
        <p:spPr>
          <a:xfrm>
            <a:off x="5126736" y="7361675"/>
            <a:ext cx="2499995" cy="626745"/>
          </a:xfrm>
          <a:custGeom>
            <a:avLst/>
            <a:gdLst/>
            <a:ahLst/>
            <a:cxnLst/>
            <a:rect l="l" t="t" r="r" b="b"/>
            <a:pathLst>
              <a:path w="2499995" h="626745">
                <a:moveTo>
                  <a:pt x="0" y="40170"/>
                </a:moveTo>
                <a:lnTo>
                  <a:pt x="3156" y="24533"/>
                </a:lnTo>
                <a:lnTo>
                  <a:pt x="11764" y="11764"/>
                </a:lnTo>
                <a:lnTo>
                  <a:pt x="24533" y="3156"/>
                </a:lnTo>
                <a:lnTo>
                  <a:pt x="40170" y="0"/>
                </a:lnTo>
                <a:lnTo>
                  <a:pt x="2459443" y="0"/>
                </a:lnTo>
                <a:lnTo>
                  <a:pt x="2475080" y="3156"/>
                </a:lnTo>
                <a:lnTo>
                  <a:pt x="2487849" y="11764"/>
                </a:lnTo>
                <a:lnTo>
                  <a:pt x="2496457" y="24533"/>
                </a:lnTo>
                <a:lnTo>
                  <a:pt x="2499614" y="40170"/>
                </a:lnTo>
                <a:lnTo>
                  <a:pt x="2499614" y="586460"/>
                </a:lnTo>
                <a:lnTo>
                  <a:pt x="2496457" y="602095"/>
                </a:lnTo>
                <a:lnTo>
                  <a:pt x="2487849" y="614859"/>
                </a:lnTo>
                <a:lnTo>
                  <a:pt x="2475080" y="623463"/>
                </a:lnTo>
                <a:lnTo>
                  <a:pt x="2459443" y="626618"/>
                </a:lnTo>
                <a:lnTo>
                  <a:pt x="40170" y="626618"/>
                </a:lnTo>
                <a:lnTo>
                  <a:pt x="24533" y="623463"/>
                </a:lnTo>
                <a:lnTo>
                  <a:pt x="11764" y="614859"/>
                </a:lnTo>
                <a:lnTo>
                  <a:pt x="3156" y="602095"/>
                </a:lnTo>
                <a:lnTo>
                  <a:pt x="0" y="586460"/>
                </a:lnTo>
                <a:lnTo>
                  <a:pt x="0" y="40170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7425621D-7918-44EF-B9C1-F568D5AC3A81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171805" y="0"/>
                </a:moveTo>
                <a:lnTo>
                  <a:pt x="117503" y="6963"/>
                </a:lnTo>
                <a:lnTo>
                  <a:pt x="70341" y="26352"/>
                </a:lnTo>
                <a:lnTo>
                  <a:pt x="33149" y="55917"/>
                </a:lnTo>
                <a:lnTo>
                  <a:pt x="8759" y="93408"/>
                </a:lnTo>
                <a:lnTo>
                  <a:pt x="0" y="136575"/>
                </a:lnTo>
                <a:lnTo>
                  <a:pt x="8759" y="179742"/>
                </a:lnTo>
                <a:lnTo>
                  <a:pt x="33149" y="217234"/>
                </a:lnTo>
                <a:lnTo>
                  <a:pt x="70341" y="246799"/>
                </a:lnTo>
                <a:lnTo>
                  <a:pt x="117503" y="266188"/>
                </a:lnTo>
                <a:lnTo>
                  <a:pt x="171805" y="273151"/>
                </a:lnTo>
                <a:lnTo>
                  <a:pt x="226107" y="266188"/>
                </a:lnTo>
                <a:lnTo>
                  <a:pt x="273270" y="246799"/>
                </a:lnTo>
                <a:lnTo>
                  <a:pt x="310461" y="217234"/>
                </a:lnTo>
                <a:lnTo>
                  <a:pt x="334852" y="179742"/>
                </a:lnTo>
                <a:lnTo>
                  <a:pt x="343611" y="136575"/>
                </a:lnTo>
                <a:lnTo>
                  <a:pt x="334852" y="93408"/>
                </a:lnTo>
                <a:lnTo>
                  <a:pt x="310461" y="55917"/>
                </a:lnTo>
                <a:lnTo>
                  <a:pt x="273270" y="26352"/>
                </a:lnTo>
                <a:lnTo>
                  <a:pt x="226107" y="6963"/>
                </a:lnTo>
                <a:lnTo>
                  <a:pt x="171805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C49B1C94-0307-411A-93F4-24C537D85634}"/>
              </a:ext>
            </a:extLst>
          </p:cNvPr>
          <p:cNvSpPr>
            <a:spLocks noGrp="1"/>
          </p:cNvSpPr>
          <p:nvPr/>
        </p:nvSpPr>
        <p:spPr>
          <a:xfrm>
            <a:off x="5254750" y="7507979"/>
            <a:ext cx="344170" cy="273685"/>
          </a:xfrm>
          <a:custGeom>
            <a:avLst/>
            <a:gdLst/>
            <a:ahLst/>
            <a:cxnLst/>
            <a:rect l="l" t="t" r="r" b="b"/>
            <a:pathLst>
              <a:path w="344170" h="273684">
                <a:moveTo>
                  <a:pt x="0" y="136575"/>
                </a:moveTo>
                <a:lnTo>
                  <a:pt x="8759" y="93408"/>
                </a:lnTo>
                <a:lnTo>
                  <a:pt x="33149" y="55917"/>
                </a:lnTo>
                <a:lnTo>
                  <a:pt x="70341" y="26352"/>
                </a:lnTo>
                <a:lnTo>
                  <a:pt x="117503" y="6963"/>
                </a:lnTo>
                <a:lnTo>
                  <a:pt x="171805" y="0"/>
                </a:lnTo>
                <a:lnTo>
                  <a:pt x="226107" y="6963"/>
                </a:lnTo>
                <a:lnTo>
                  <a:pt x="273270" y="26352"/>
                </a:lnTo>
                <a:lnTo>
                  <a:pt x="310461" y="55917"/>
                </a:lnTo>
                <a:lnTo>
                  <a:pt x="334852" y="93408"/>
                </a:lnTo>
                <a:lnTo>
                  <a:pt x="343611" y="136575"/>
                </a:lnTo>
                <a:lnTo>
                  <a:pt x="334852" y="179742"/>
                </a:lnTo>
                <a:lnTo>
                  <a:pt x="310461" y="217234"/>
                </a:lnTo>
                <a:lnTo>
                  <a:pt x="273270" y="246799"/>
                </a:lnTo>
                <a:lnTo>
                  <a:pt x="226107" y="266188"/>
                </a:lnTo>
                <a:lnTo>
                  <a:pt x="171805" y="273151"/>
                </a:lnTo>
                <a:lnTo>
                  <a:pt x="117503" y="266188"/>
                </a:lnTo>
                <a:lnTo>
                  <a:pt x="70341" y="246799"/>
                </a:lnTo>
                <a:lnTo>
                  <a:pt x="33149" y="217234"/>
                </a:lnTo>
                <a:lnTo>
                  <a:pt x="8759" y="179742"/>
                </a:lnTo>
                <a:lnTo>
                  <a:pt x="0" y="136575"/>
                </a:lnTo>
                <a:close/>
              </a:path>
            </a:pathLst>
          </a:custGeom>
          <a:ln w="1270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26CC7F71-AEB9-4AF5-A032-4C9C865B3519}"/>
              </a:ext>
            </a:extLst>
          </p:cNvPr>
          <p:cNvSpPr>
            <a:spLocks noGrp="1"/>
          </p:cNvSpPr>
          <p:nvPr/>
        </p:nvSpPr>
        <p:spPr>
          <a:xfrm>
            <a:off x="5398362" y="7519102"/>
            <a:ext cx="67310" cy="144780"/>
          </a:xfrm>
          <a:prstGeom prst="rect">
            <a:avLst/>
          </a:prstGeom>
        </p:spPr>
        <p:txBody>
          <a:bodyPr vert="horz" wrap="square" lIns="0" tIns="16510" rIns="0" bIns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  <a:buNone/>
            </a:pPr>
            <a:r>
              <a:rPr sz="75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</a:t>
            </a:r>
            <a:endParaRPr sz="750">
              <a:latin typeface="Arial Black"/>
              <a:ea typeface="Arial Black"/>
              <a:cs typeface="Arial Black"/>
            </a:endParaRPr>
          </a:p>
        </p:txBody>
      </p:sp>
      <p:sp>
        <p:nvSpPr>
          <p:cNvPr id="59" name="object 59">
            <a:extLst>
              <a:ext uri="{FF2B5EF4-FFF2-40B4-BE49-F238E27FC236}">
                <a16:creationId xmlns:a16="http://schemas.microsoft.com/office/drawing/2014/main" id="{EF3014F8-76A6-4962-9743-BB7BEE13E447}"/>
              </a:ext>
            </a:extLst>
          </p:cNvPr>
          <p:cNvSpPr>
            <a:spLocks noGrp="1"/>
          </p:cNvSpPr>
          <p:nvPr/>
        </p:nvSpPr>
        <p:spPr>
          <a:xfrm>
            <a:off x="5657088" y="7466448"/>
            <a:ext cx="1550035" cy="428625"/>
          </a:xfrm>
          <a:prstGeom prst="rect">
            <a:avLst/>
          </a:prstGeom>
        </p:spPr>
        <p:txBody>
          <a:bodyPr vert="horz" wrap="square" lIns="0" tIns="14604" rIns="0" bIns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buNone/>
            </a:pPr>
            <a:r>
              <a:rPr sz="8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DURABLE TRACK SUPPORT</a:t>
            </a:r>
            <a:endParaRPr sz="800">
              <a:latin typeface="Arial Black"/>
              <a:ea typeface="Arial Black"/>
              <a:cs typeface="Arial Black"/>
            </a:endParaRPr>
          </a:p>
          <a:p>
            <a:pPr marR="5080">
              <a:lnSpc>
                <a:spcPct val="101499"/>
              </a:lnSpc>
              <a:spcBef>
                <a:spcPts val="610"/>
              </a:spcBef>
              <a:buNone/>
            </a:pPr>
            <a:r>
              <a:rPr sz="650">
                <a:solidFill>
                  <a:srgbClr val="5F5F5F"/>
                </a:solidFill>
                <a:latin typeface="Lucida Sans"/>
                <a:ea typeface="Lucida Sans"/>
                <a:cs typeface="Lucida Sans"/>
              </a:rPr>
              <a:t>Standard tensioning equipment improves rubber-track durability.</a:t>
            </a:r>
            <a:endParaRPr sz="650">
              <a:latin typeface="Lucida Sans"/>
              <a:ea typeface="Lucida Sans"/>
              <a:cs typeface="Lucida Sans"/>
            </a:endParaRPr>
          </a:p>
        </p:txBody>
      </p:sp>
      <p:sp>
        <p:nvSpPr>
          <p:cNvPr id="61" name="object 61">
            <a:extLst>
              <a:ext uri="{FF2B5EF4-FFF2-40B4-BE49-F238E27FC236}">
                <a16:creationId xmlns:a16="http://schemas.microsoft.com/office/drawing/2014/main" id="{765CBA92-35E1-42A8-8AB8-F9C896920E75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pic>
        <p:nvPicPr>
          <p:cNvPr id="129" name="object 62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395001" y="7988300"/>
            <a:ext cx="2234648" cy="1488833"/>
          </a:xfrm>
          <a:prstGeom prst="rect">
            <a:avLst/>
          </a:prstGeom>
        </p:spPr>
      </p:pic>
      <p:pic>
        <p:nvPicPr>
          <p:cNvPr id="130" name="object 63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627883" y="7982897"/>
            <a:ext cx="1805189" cy="1492752"/>
          </a:xfrm>
          <a:prstGeom prst="rect">
            <a:avLst/>
          </a:prstGeom>
        </p:spPr>
      </p:pic>
      <p:pic>
        <p:nvPicPr>
          <p:cNvPr id="131" name="object 64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4434840" y="8000625"/>
            <a:ext cx="3099354" cy="1488836"/>
          </a:xfrm>
          <a:prstGeom prst="rect">
            <a:avLst/>
          </a:prstGeom>
        </p:spPr>
      </p:pic>
      <p:sp>
        <p:nvSpPr>
          <p:cNvPr id="65" name="object 65">
            <a:extLst>
              <a:ext uri="{FF2B5EF4-FFF2-40B4-BE49-F238E27FC236}">
                <a16:creationId xmlns:a16="http://schemas.microsoft.com/office/drawing/2014/main" id="{95601700-6F0A-4D23-9A10-D709BCF4B085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66" name="object 66">
            <a:extLst>
              <a:ext uri="{FF2B5EF4-FFF2-40B4-BE49-F238E27FC236}">
                <a16:creationId xmlns:a16="http://schemas.microsoft.com/office/drawing/2014/main" id="{6CC89E7C-D414-4B21-8045-2E4EE3098D9D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407150" y="9616048"/>
            <a:ext cx="94776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67" name="object 67">
            <a:extLst>
              <a:ext uri="{FF2B5EF4-FFF2-40B4-BE49-F238E27FC236}">
                <a16:creationId xmlns:a16="http://schemas.microsoft.com/office/drawing/2014/main" id="{69796371-B17B-420A-B64E-485823020031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1</a:t>
            </a:fld>
            <a:endParaRPr spc="-50"/>
          </a:p>
        </p:txBody>
      </p:sp>
      <p:pic>
        <p:nvPicPr>
          <p:cNvPr id="3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823FD4C9-E7F9-AEF4-1609-67A23882909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447AD2D4-EBB4-461E-93E4-4031A18F013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8915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>
            <a:extLst>
              <a:ext uri="{FF2B5EF4-FFF2-40B4-BE49-F238E27FC236}">
                <a16:creationId xmlns:a16="http://schemas.microsoft.com/office/drawing/2014/main" id="{3AD6677B-8E25-487B-BAC1-C6F83D42569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772400" cy="658495"/>
          </a:xfrm>
          <a:custGeom>
            <a:avLst/>
            <a:gdLst/>
            <a:ahLst/>
            <a:cxnLst/>
            <a:rect l="l" t="t" r="r" b="b"/>
            <a:pathLst>
              <a:path w="7772400" h="658495">
                <a:moveTo>
                  <a:pt x="7772400" y="0"/>
                </a:moveTo>
                <a:lnTo>
                  <a:pt x="0" y="0"/>
                </a:lnTo>
                <a:lnTo>
                  <a:pt x="0" y="658368"/>
                </a:lnTo>
                <a:lnTo>
                  <a:pt x="7772400" y="658368"/>
                </a:lnTo>
                <a:lnTo>
                  <a:pt x="7772400" y="0"/>
                </a:lnTo>
                <a:close/>
              </a:path>
            </a:pathLst>
          </a:custGeom>
          <a:solidFill>
            <a:srgbClr val="1C1C1C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95522A1-5DBB-40AA-97EE-63E0C0C773DE}"/>
              </a:ext>
            </a:extLst>
          </p:cNvPr>
          <p:cNvSpPr>
            <a:spLocks noGrp="1"/>
          </p:cNvSpPr>
          <p:nvPr/>
        </p:nvSpPr>
        <p:spPr>
          <a:xfrm>
            <a:off x="0" y="658368"/>
            <a:ext cx="7772400" cy="73660"/>
          </a:xfrm>
          <a:custGeom>
            <a:avLst/>
            <a:gdLst/>
            <a:ahLst/>
            <a:cxnLst/>
            <a:rect l="l" t="t" r="r" b="b"/>
            <a:pathLst>
              <a:path w="7772400" h="73659">
                <a:moveTo>
                  <a:pt x="7772400" y="0"/>
                </a:moveTo>
                <a:lnTo>
                  <a:pt x="0" y="0"/>
                </a:lnTo>
                <a:lnTo>
                  <a:pt x="0" y="73151"/>
                </a:lnTo>
                <a:lnTo>
                  <a:pt x="7772400" y="73151"/>
                </a:lnTo>
                <a:lnTo>
                  <a:pt x="7772400" y="0"/>
                </a:lnTo>
                <a:close/>
              </a:path>
            </a:pathLst>
          </a:custGeom>
          <a:solidFill>
            <a:srgbClr val="F4C300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05A88305-69FB-4A2E-A694-AEC41EAA5CA3}"/>
              </a:ext>
            </a:extLst>
          </p:cNvPr>
          <p:cNvSpPr>
            <a:spLocks noGrp="1"/>
          </p:cNvSpPr>
          <p:nvPr/>
        </p:nvSpPr>
        <p:spPr>
          <a:xfrm>
            <a:off x="371347" y="39703"/>
            <a:ext cx="1386205" cy="594995"/>
          </a:xfrm>
          <a:prstGeom prst="rect">
            <a:avLst/>
          </a:prstGeom>
        </p:spPr>
        <p:txBody>
          <a:bodyPr vert="horz" wrap="square" lIns="0" tIns="6540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515"/>
              </a:spcBef>
              <a:buNone/>
            </a:pPr>
            <a:r>
              <a:rPr sz="1800">
                <a:solidFill>
                  <a:srgbClr val="FFFFFF"/>
                </a:solidFill>
                <a:latin typeface="Arial Black"/>
                <a:ea typeface="Arial Black"/>
                <a:cs typeface="Arial Black"/>
              </a:rPr>
              <a:t>AX18</a:t>
            </a:r>
            <a:endParaRPr sz="18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210"/>
              </a:spcBef>
              <a:buNone/>
            </a:pPr>
            <a:r>
              <a:rPr sz="750" b="1">
                <a:solidFill>
                  <a:srgbClr val="F4C300"/>
                </a:solidFill>
                <a:latin typeface="Calibri"/>
                <a:ea typeface="Calibri"/>
                <a:cs typeface="Calibri"/>
              </a:rPr>
              <a:t>COMPACT EXCAVATOR</a:t>
            </a:r>
            <a:endParaRPr sz="750">
              <a:latin typeface="Calibri"/>
              <a:ea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70DA4649-320F-4017-A586-B0DF820554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346" y="884173"/>
            <a:ext cx="4543553" cy="34544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2100"/>
              <a:t>TECHNICAL SPECIFICATIONS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19DA68E4-6C5E-4328-AF55-47C1A5312728}"/>
              </a:ext>
            </a:extLst>
          </p:cNvPr>
          <p:cNvSpPr>
            <a:spLocks noGrp="1"/>
          </p:cNvSpPr>
          <p:nvPr/>
        </p:nvSpPr>
        <p:spPr>
          <a:xfrm>
            <a:off x="384047" y="1325880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3175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0" name="object 10">
            <a:extLst>
              <a:ext uri="{FF2B5EF4-FFF2-40B4-BE49-F238E27FC236}">
                <a16:creationId xmlns:a16="http://schemas.microsoft.com/office/drawing/2014/main" id="{A51BAF67-24AB-464D-B048-446891D51AF9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1" name="object 11">
            <a:extLst>
              <a:ext uri="{FF2B5EF4-FFF2-40B4-BE49-F238E27FC236}">
                <a16:creationId xmlns:a16="http://schemas.microsoft.com/office/drawing/2014/main" id="{A97B844C-3887-413B-BEF3-07DFBFED2405}"/>
              </a:ext>
            </a:extLst>
          </p:cNvPr>
          <p:cNvSpPr>
            <a:spLocks noGrp="1"/>
          </p:cNvSpPr>
          <p:nvPr/>
        </p:nvSpPr>
        <p:spPr>
          <a:xfrm>
            <a:off x="384048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2" name="object 12">
            <a:extLst>
              <a:ext uri="{FF2B5EF4-FFF2-40B4-BE49-F238E27FC236}">
                <a16:creationId xmlns:a16="http://schemas.microsoft.com/office/drawing/2014/main" id="{5EBE37D0-F9F6-4851-8E46-567EFD687948}"/>
              </a:ext>
            </a:extLst>
          </p:cNvPr>
          <p:cNvSpPr>
            <a:spLocks noGrp="1"/>
          </p:cNvSpPr>
          <p:nvPr/>
        </p:nvSpPr>
        <p:spPr>
          <a:xfrm>
            <a:off x="961453" y="1582928"/>
            <a:ext cx="1101725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635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3,600 LB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algn="ctr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4" name="object 14">
            <a:extLst>
              <a:ext uri="{FF2B5EF4-FFF2-40B4-BE49-F238E27FC236}">
                <a16:creationId xmlns:a16="http://schemas.microsoft.com/office/drawing/2014/main" id="{CFD274F9-A5F5-448F-B84D-68992843785B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3" y="564052"/>
                </a:lnTo>
                <a:lnTo>
                  <a:pt x="2250900" y="556212"/>
                </a:lnTo>
                <a:lnTo>
                  <a:pt x="2258740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0" y="22336"/>
                </a:lnTo>
                <a:lnTo>
                  <a:pt x="2250900" y="10710"/>
                </a:lnTo>
                <a:lnTo>
                  <a:pt x="2239273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48B11789-9AD7-4A89-83DE-3FF29B85FEC1}"/>
              </a:ext>
            </a:extLst>
          </p:cNvPr>
          <p:cNvSpPr>
            <a:spLocks noGrp="1"/>
          </p:cNvSpPr>
          <p:nvPr/>
        </p:nvSpPr>
        <p:spPr>
          <a:xfrm>
            <a:off x="2755392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6" name="object 16">
            <a:extLst>
              <a:ext uri="{FF2B5EF4-FFF2-40B4-BE49-F238E27FC236}">
                <a16:creationId xmlns:a16="http://schemas.microsoft.com/office/drawing/2014/main" id="{7628FAED-9B9D-4504-8169-4A1B93E73D77}"/>
              </a:ext>
            </a:extLst>
          </p:cNvPr>
          <p:cNvSpPr>
            <a:spLocks noGrp="1"/>
          </p:cNvSpPr>
          <p:nvPr/>
        </p:nvSpPr>
        <p:spPr>
          <a:xfrm>
            <a:off x="3591845" y="1582928"/>
            <a:ext cx="1008730" cy="3556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95 IN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2794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MAX DIGGING DEPTH</a:t>
            </a:r>
            <a:endParaRPr sz="600">
              <a:latin typeface="Calibri"/>
              <a:ea typeface="Calibri"/>
              <a:cs typeface="Calibri"/>
            </a:endParaRPr>
          </a:p>
        </p:txBody>
      </p:sp>
      <p:sp>
        <p:nvSpPr>
          <p:cNvPr id="18" name="object 18">
            <a:extLst>
              <a:ext uri="{FF2B5EF4-FFF2-40B4-BE49-F238E27FC236}">
                <a16:creationId xmlns:a16="http://schemas.microsoft.com/office/drawing/2014/main" id="{BA8AFF29-ED53-4B4D-B14D-528BBABC2F8D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2225040" y="0"/>
                </a:moveTo>
                <a:lnTo>
                  <a:pt x="36576" y="0"/>
                </a:lnTo>
                <a:lnTo>
                  <a:pt x="22336" y="2873"/>
                </a:lnTo>
                <a:lnTo>
                  <a:pt x="10710" y="10710"/>
                </a:lnTo>
                <a:lnTo>
                  <a:pt x="2873" y="22336"/>
                </a:lnTo>
                <a:lnTo>
                  <a:pt x="0" y="36575"/>
                </a:lnTo>
                <a:lnTo>
                  <a:pt x="0" y="530352"/>
                </a:lnTo>
                <a:lnTo>
                  <a:pt x="2873" y="544585"/>
                </a:lnTo>
                <a:lnTo>
                  <a:pt x="10710" y="556212"/>
                </a:lnTo>
                <a:lnTo>
                  <a:pt x="22336" y="564052"/>
                </a:lnTo>
                <a:lnTo>
                  <a:pt x="36576" y="566927"/>
                </a:lnTo>
                <a:lnTo>
                  <a:pt x="2225040" y="566927"/>
                </a:lnTo>
                <a:lnTo>
                  <a:pt x="2239279" y="564052"/>
                </a:lnTo>
                <a:lnTo>
                  <a:pt x="2250905" y="556212"/>
                </a:lnTo>
                <a:lnTo>
                  <a:pt x="2258742" y="544585"/>
                </a:lnTo>
                <a:lnTo>
                  <a:pt x="2261616" y="530352"/>
                </a:lnTo>
                <a:lnTo>
                  <a:pt x="2261616" y="36575"/>
                </a:lnTo>
                <a:lnTo>
                  <a:pt x="2258742" y="22336"/>
                </a:lnTo>
                <a:lnTo>
                  <a:pt x="2250905" y="10710"/>
                </a:lnTo>
                <a:lnTo>
                  <a:pt x="2239279" y="2873"/>
                </a:lnTo>
                <a:lnTo>
                  <a:pt x="222504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19" name="object 19">
            <a:extLst>
              <a:ext uri="{FF2B5EF4-FFF2-40B4-BE49-F238E27FC236}">
                <a16:creationId xmlns:a16="http://schemas.microsoft.com/office/drawing/2014/main" id="{BE1BD0BD-6EB2-4EF5-B48F-9BE9B1EA04D3}"/>
              </a:ext>
            </a:extLst>
          </p:cNvPr>
          <p:cNvSpPr>
            <a:spLocks noGrp="1"/>
          </p:cNvSpPr>
          <p:nvPr/>
        </p:nvSpPr>
        <p:spPr>
          <a:xfrm>
            <a:off x="5126736" y="1499618"/>
            <a:ext cx="2261870" cy="567055"/>
          </a:xfrm>
          <a:custGeom>
            <a:avLst/>
            <a:gdLst/>
            <a:ahLst/>
            <a:cxnLst/>
            <a:rect l="l" t="t" r="r" b="b"/>
            <a:pathLst>
              <a:path w="2261870" h="567055">
                <a:moveTo>
                  <a:pt x="0" y="36575"/>
                </a:moveTo>
                <a:lnTo>
                  <a:pt x="2873" y="22336"/>
                </a:lnTo>
                <a:lnTo>
                  <a:pt x="10710" y="10710"/>
                </a:lnTo>
                <a:lnTo>
                  <a:pt x="22336" y="2873"/>
                </a:lnTo>
                <a:lnTo>
                  <a:pt x="36576" y="0"/>
                </a:lnTo>
                <a:lnTo>
                  <a:pt x="2225040" y="0"/>
                </a:lnTo>
                <a:lnTo>
                  <a:pt x="2239279" y="2873"/>
                </a:lnTo>
                <a:lnTo>
                  <a:pt x="2250905" y="10710"/>
                </a:lnTo>
                <a:lnTo>
                  <a:pt x="2258742" y="22336"/>
                </a:lnTo>
                <a:lnTo>
                  <a:pt x="2261616" y="36575"/>
                </a:lnTo>
                <a:lnTo>
                  <a:pt x="2261616" y="530352"/>
                </a:lnTo>
                <a:lnTo>
                  <a:pt x="2258742" y="544585"/>
                </a:lnTo>
                <a:lnTo>
                  <a:pt x="2250905" y="556212"/>
                </a:lnTo>
                <a:lnTo>
                  <a:pt x="2239279" y="564052"/>
                </a:lnTo>
                <a:lnTo>
                  <a:pt x="2225040" y="566927"/>
                </a:lnTo>
                <a:lnTo>
                  <a:pt x="36576" y="566927"/>
                </a:lnTo>
                <a:lnTo>
                  <a:pt x="22336" y="564052"/>
                </a:lnTo>
                <a:lnTo>
                  <a:pt x="10710" y="556212"/>
                </a:lnTo>
                <a:lnTo>
                  <a:pt x="2873" y="544585"/>
                </a:lnTo>
                <a:lnTo>
                  <a:pt x="0" y="530352"/>
                </a:lnTo>
                <a:lnTo>
                  <a:pt x="0" y="36575"/>
                </a:lnTo>
                <a:close/>
              </a:path>
            </a:pathLst>
          </a:custGeom>
          <a:ln w="762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E488D375-1319-4A74-981F-5B713798FB6E}"/>
              </a:ext>
            </a:extLst>
          </p:cNvPr>
          <p:cNvSpPr>
            <a:spLocks noGrp="1"/>
          </p:cNvSpPr>
          <p:nvPr/>
        </p:nvSpPr>
        <p:spPr>
          <a:xfrm>
            <a:off x="5925121" y="1582928"/>
            <a:ext cx="664210" cy="3683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9685">
              <a:lnSpc>
                <a:spcPct val="100000"/>
              </a:lnSpc>
              <a:spcBef>
                <a:spcPts val="100"/>
              </a:spcBef>
              <a:buNone/>
            </a:pPr>
            <a:r>
              <a:rPr sz="1200">
                <a:solidFill>
                  <a:srgbClr val="1C1C1C"/>
                </a:solidFill>
                <a:latin typeface="Arial Black"/>
                <a:ea typeface="Arial Black"/>
                <a:cs typeface="Arial Black"/>
              </a:rPr>
              <a:t>2,800</a:t>
            </a:r>
            <a:endParaRPr sz="1200">
              <a:latin typeface="Arial Black"/>
              <a:ea typeface="Arial Black"/>
              <a:cs typeface="Arial Black"/>
            </a:endParaRPr>
          </a:p>
          <a:p>
            <a:pPr marL="12700">
              <a:lnSpc>
                <a:spcPct val="100000"/>
              </a:lnSpc>
              <a:spcBef>
                <a:spcPts val="540"/>
              </a:spcBef>
              <a:buNone/>
            </a:pPr>
            <a:r>
              <a:rPr sz="600" b="1">
                <a:solidFill>
                  <a:srgbClr val="5F5F5F"/>
                </a:solidFill>
                <a:latin typeface="Calibri"/>
                <a:ea typeface="Calibri"/>
                <a:cs typeface="Calibri"/>
              </a:rPr>
              <a:t>DIG FORCE (LBF)</a:t>
            </a:r>
            <a:endParaRPr sz="600">
              <a:latin typeface="Calibri"/>
              <a:ea typeface="Calibri"/>
              <a:cs typeface="Calibri"/>
            </a:endParaRPr>
          </a:p>
        </p:txBody>
      </p:sp>
      <p:graphicFrame>
        <p:nvGraphicFramePr>
          <p:cNvPr id="64" name="object 21"/>
          <p:cNvGraphicFramePr/>
          <p:nvPr/>
        </p:nvGraphicFramePr>
        <p:xfrm>
          <a:off x="380872" y="2280602"/>
          <a:ext cx="3474083" cy="136715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500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961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279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ENGINE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Brand / Model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Kubota D722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Horsepower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2575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hp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15.8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Speed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57505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rpm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48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2,300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Displacement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lvl="1"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0.24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Number of Cylinders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06070" lvl="1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11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65" name="object 22"/>
          <p:cNvGraphicFramePr/>
          <p:nvPr>
            <p:extLst>
              <p:ext uri="{D42A27DB-BD31-4B8C-83A1-F6EECF244321}">
                <p14:modId xmlns:p14="http://schemas.microsoft.com/office/powerpoint/2010/main" val="424727989"/>
              </p:ext>
            </p:extLst>
          </p:nvPr>
        </p:nvGraphicFramePr>
        <p:xfrm>
          <a:off x="380872" y="3757358"/>
          <a:ext cx="3474719" cy="11436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18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59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904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OPERATING SPECIFICATIONS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Capacity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ft3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1.59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Speed Low / High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58775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mph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.93 / 1.74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Gradeability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%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Ground Pressure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346710" algn="ct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556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8575" algn="r">
                        <a:lnSpc>
                          <a:spcPct val="100000"/>
                        </a:lnSpc>
                        <a:spcBef>
                          <a:spcPts val="59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4.4</a:t>
                      </a:r>
                      <a:endParaRPr sz="55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556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66" name="object 23"/>
          <p:cNvGraphicFramePr/>
          <p:nvPr/>
        </p:nvGraphicFramePr>
        <p:xfrm>
          <a:off x="380872" y="5010086"/>
          <a:ext cx="3476624" cy="69659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70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77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8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DIGGING PERFORMANCE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Force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70205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63"/>
                        <a:t>lbf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3020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2,800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Radius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02590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365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 dirty="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150</a:t>
                      </a:r>
                      <a:endParaRPr sz="600" dirty="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67" name="object 24"/>
          <p:cNvGraphicFramePr/>
          <p:nvPr/>
        </p:nvGraphicFramePr>
        <p:xfrm>
          <a:off x="3910457" y="2280602"/>
          <a:ext cx="3473449" cy="159067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948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93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1932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WORKING RANGE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Depth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699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Digging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953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130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Maximum Unloading Height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00000"/>
                        </a:lnSpc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0" marR="0" marT="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84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Track Extension Range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8895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39-51.2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Bucket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260" algn="ct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63"/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15.7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Boom / Stick Length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L="46990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620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209" algn="r">
                        <a:lnSpc>
                          <a:spcPct val="100000"/>
                        </a:lnSpc>
                        <a:spcBef>
                          <a:spcPts val="60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58 / 31.5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620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graphicFrame>
        <p:nvGraphicFramePr>
          <p:cNvPr id="68" name="object 25"/>
          <p:cNvGraphicFramePr/>
          <p:nvPr/>
        </p:nvGraphicFramePr>
        <p:xfrm>
          <a:off x="3910457" y="3981386"/>
          <a:ext cx="3474085" cy="92011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906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87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TRANSPORT DIMENSIONS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Length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91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Width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755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5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39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755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3520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Transport Height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112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499109" algn="r">
                        <a:lnSpc>
                          <a:spcPct val="100000"/>
                        </a:lnSpc>
                        <a:spcBef>
                          <a:spcPts val="555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60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70485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56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95</a:t>
                      </a:r>
                      <a:endParaRPr sz="60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7112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6" name="object 26">
            <a:extLst>
              <a:ext uri="{FF2B5EF4-FFF2-40B4-BE49-F238E27FC236}">
                <a16:creationId xmlns:a16="http://schemas.microsoft.com/office/drawing/2014/main" id="{05398AB8-BD6A-441C-A65C-A82FA13378BC}"/>
              </a:ext>
            </a:extLst>
          </p:cNvPr>
          <p:cNvSpPr>
            <a:spLocks noGrp="1"/>
          </p:cNvSpPr>
          <p:nvPr/>
        </p:nvSpPr>
        <p:spPr>
          <a:xfrm>
            <a:off x="3913632" y="5015484"/>
            <a:ext cx="3474720" cy="247015"/>
          </a:xfrm>
          <a:custGeom>
            <a:avLst/>
            <a:gdLst/>
            <a:ahLst/>
            <a:cxnLst/>
            <a:rect l="l" t="t" r="r" b="b"/>
            <a:pathLst>
              <a:path w="3474720" h="247014">
                <a:moveTo>
                  <a:pt x="0" y="0"/>
                </a:moveTo>
                <a:lnTo>
                  <a:pt x="3474719" y="0"/>
                </a:lnTo>
                <a:lnTo>
                  <a:pt x="3474719" y="246887"/>
                </a:lnTo>
                <a:lnTo>
                  <a:pt x="0" y="246887"/>
                </a:lnTo>
                <a:lnTo>
                  <a:pt x="0" y="0"/>
                </a:lnTo>
                <a:close/>
              </a:path>
            </a:pathLst>
          </a:custGeom>
          <a:ln w="6350">
            <a:solidFill>
              <a:srgbClr val="1C1C1C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7" name="object 27">
            <a:extLst>
              <a:ext uri="{FF2B5EF4-FFF2-40B4-BE49-F238E27FC236}">
                <a16:creationId xmlns:a16="http://schemas.microsoft.com/office/drawing/2014/main" id="{4CD1C416-8756-4FDF-AFC8-667CF563379F}"/>
              </a:ext>
            </a:extLst>
          </p:cNvPr>
          <p:cNvSpPr>
            <a:spLocks noGrp="1"/>
          </p:cNvSpPr>
          <p:nvPr/>
        </p:nvSpPr>
        <p:spPr>
          <a:xfrm>
            <a:off x="3910457" y="5012309"/>
            <a:ext cx="3481070" cy="253365"/>
          </a:xfrm>
          <a:prstGeom prst="rect">
            <a:avLst/>
          </a:prstGeom>
          <a:solidFill>
            <a:srgbClr val="1C1C1C"/>
          </a:solidFill>
        </p:spPr>
        <p:txBody>
          <a:bodyPr vert="horz" wrap="square" lIns="0" tIns="49530" rIns="0" bIns="0">
            <a:spAutoFit/>
          </a:bodyPr>
          <a:lstStyle/>
          <a:p>
            <a:pPr marL="93980">
              <a:lnSpc>
                <a:spcPct val="100000"/>
              </a:lnSpc>
              <a:spcBef>
                <a:spcPts val="390"/>
              </a:spcBef>
              <a:buNone/>
            </a:pPr>
            <a:r>
              <a:rPr sz="700" b="1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OPERATING WEIGHT</a:t>
            </a:r>
            <a:endParaRPr sz="700">
              <a:latin typeface="Calibri"/>
              <a:ea typeface="Calibri"/>
              <a:cs typeface="Calibri"/>
            </a:endParaRPr>
          </a:p>
        </p:txBody>
      </p:sp>
      <p:sp>
        <p:nvSpPr>
          <p:cNvPr id="28" name="object 28">
            <a:extLst>
              <a:ext uri="{FF2B5EF4-FFF2-40B4-BE49-F238E27FC236}">
                <a16:creationId xmlns:a16="http://schemas.microsoft.com/office/drawing/2014/main" id="{9DD5E2A7-FF4A-44AD-AE11-9519998EA149}"/>
              </a:ext>
            </a:extLst>
          </p:cNvPr>
          <p:cNvSpPr>
            <a:spLocks noGrp="1"/>
          </p:cNvSpPr>
          <p:nvPr/>
        </p:nvSpPr>
        <p:spPr>
          <a:xfrm>
            <a:off x="3913632" y="5262371"/>
            <a:ext cx="3474720" cy="224154"/>
          </a:xfrm>
          <a:custGeom>
            <a:avLst/>
            <a:gdLst/>
            <a:ahLst/>
            <a:cxnLst/>
            <a:rect l="l" t="t" r="r" b="b"/>
            <a:pathLst>
              <a:path w="3474720" h="224154">
                <a:moveTo>
                  <a:pt x="0" y="0"/>
                </a:moveTo>
                <a:lnTo>
                  <a:pt x="3474719" y="0"/>
                </a:lnTo>
                <a:lnTo>
                  <a:pt x="3474719" y="224027"/>
                </a:lnTo>
                <a:lnTo>
                  <a:pt x="0" y="224027"/>
                </a:lnTo>
                <a:lnTo>
                  <a:pt x="0" y="0"/>
                </a:lnTo>
                <a:close/>
              </a:path>
            </a:pathLst>
          </a:custGeom>
          <a:ln w="4445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id="{F7B3EBBE-B26D-4B3C-ABCC-A011EC958EB9}"/>
              </a:ext>
            </a:extLst>
          </p:cNvPr>
          <p:cNvSpPr>
            <a:spLocks noGrp="1"/>
          </p:cNvSpPr>
          <p:nvPr/>
        </p:nvSpPr>
        <p:spPr>
          <a:xfrm>
            <a:off x="3968496" y="5319776"/>
            <a:ext cx="3394710" cy="106439"/>
          </a:xfrm>
          <a:prstGeom prst="rect">
            <a:avLst/>
          </a:prstGeom>
        </p:spPr>
        <p:txBody>
          <a:bodyPr vert="horz" wrap="square" lIns="0" tIns="13970" rIns="0" bIns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  <a:buNone/>
              <a:tabLst>
                <a:tab pos="2127885" algn="l"/>
                <a:tab pos="3145155" algn="l"/>
              </a:tabLst>
            </a:pPr>
            <a:r>
              <a:rPr sz="600">
                <a:solidFill>
                  <a:srgbClr val="1C1C1C"/>
                </a:solidFill>
                <a:latin typeface="Lucida Sans"/>
                <a:ea typeface="Lucida Sans"/>
                <a:cs typeface="Lucida Sans"/>
              </a:rPr>
              <a:t>Operating Weight	lb                                      3,600</a:t>
            </a:r>
            <a:endParaRPr sz="600">
              <a:latin typeface="Arial Black"/>
              <a:ea typeface="Arial Black"/>
              <a:cs typeface="Arial Black"/>
            </a:endParaRPr>
          </a:p>
        </p:txBody>
      </p:sp>
      <p:sp>
        <p:nvSpPr>
          <p:cNvPr id="30" name="object 30">
            <a:extLst>
              <a:ext uri="{FF2B5EF4-FFF2-40B4-BE49-F238E27FC236}">
                <a16:creationId xmlns:a16="http://schemas.microsoft.com/office/drawing/2014/main" id="{A3133F0B-B1F3-4EC0-858D-5F06B500813D}"/>
              </a:ext>
            </a:extLst>
          </p:cNvPr>
          <p:cNvSpPr>
            <a:spLocks noGrp="1"/>
          </p:cNvSpPr>
          <p:nvPr/>
        </p:nvSpPr>
        <p:spPr>
          <a:xfrm>
            <a:off x="371347" y="5872988"/>
            <a:ext cx="715010" cy="159385"/>
          </a:xfrm>
          <a:prstGeom prst="rect">
            <a:avLst/>
          </a:prstGeom>
        </p:spPr>
        <p:txBody>
          <a:bodyPr vert="horz" wrap="square" lIns="0" tIns="15875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buNone/>
            </a:pPr>
            <a:r>
              <a:rPr sz="850" b="1">
                <a:solidFill>
                  <a:srgbClr val="1C1C1C"/>
                </a:solidFill>
                <a:latin typeface="Calibri"/>
                <a:ea typeface="Calibri"/>
                <a:cs typeface="Calibri"/>
              </a:rPr>
              <a:t>DETAILS</a:t>
            </a:r>
            <a:endParaRPr sz="850">
              <a:latin typeface="Calibri"/>
              <a:ea typeface="Calibri"/>
              <a:cs typeface="Calibri"/>
            </a:endParaRPr>
          </a:p>
        </p:txBody>
      </p:sp>
      <p:sp>
        <p:nvSpPr>
          <p:cNvPr id="31" name="object 31">
            <a:extLst>
              <a:ext uri="{FF2B5EF4-FFF2-40B4-BE49-F238E27FC236}">
                <a16:creationId xmlns:a16="http://schemas.microsoft.com/office/drawing/2014/main" id="{25C2FEC6-F773-485A-AC26-B4A688D12408}"/>
              </a:ext>
            </a:extLst>
          </p:cNvPr>
          <p:cNvSpPr>
            <a:spLocks noGrp="1"/>
          </p:cNvSpPr>
          <p:nvPr/>
        </p:nvSpPr>
        <p:spPr>
          <a:xfrm>
            <a:off x="1499616" y="5984747"/>
            <a:ext cx="5888990" cy="0"/>
          </a:xfrm>
          <a:custGeom>
            <a:avLst/>
            <a:gdLst/>
            <a:ahLst/>
            <a:cxnLst/>
            <a:rect l="l" t="t" r="r" b="b"/>
            <a:pathLst>
              <a:path w="5888990">
                <a:moveTo>
                  <a:pt x="0" y="0"/>
                </a:moveTo>
                <a:lnTo>
                  <a:pt x="5888736" y="0"/>
                </a:lnTo>
              </a:path>
            </a:pathLst>
          </a:custGeom>
          <a:ln w="22860">
            <a:solidFill>
              <a:srgbClr val="F4C300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graphicFrame>
        <p:nvGraphicFramePr>
          <p:cNvPr id="76" name="object 33"/>
          <p:cNvGraphicFramePr/>
          <p:nvPr/>
        </p:nvGraphicFramePr>
        <p:xfrm>
          <a:off x="3910457" y="6171374"/>
          <a:ext cx="3474085" cy="168020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919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44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76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49554">
                <a:tc gridSpan="3">
                  <a:txBody>
                    <a:bodyPr/>
                    <a:lstStyle/>
                    <a:p>
                      <a:pPr marL="90805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DIMENSIONS &amp; SUPPORT</a:t>
                      </a:r>
                      <a:endParaRPr sz="700">
                        <a:latin typeface="Calibri"/>
                        <a:ea typeface="Calibri"/>
                        <a:cs typeface="Calibri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1C1C1C"/>
                      </a:solidFill>
                      <a:prstDash val="solid"/>
                    </a:lnL>
                    <a:lnR w="6350">
                      <a:solidFill>
                        <a:srgbClr val="1C1C1C"/>
                      </a:solidFill>
                      <a:prstDash val="solid"/>
                    </a:lnR>
                    <a:lnB w="6350">
                      <a:solidFill>
                        <a:srgbClr val="1C1C1C"/>
                      </a:solidFill>
                      <a:prstDash val="solid"/>
                    </a:lnB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Backfill Blade Width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47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1C1C1C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Cooling Method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Water cooling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Engine Oil Change Amount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gal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Type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Diesel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Fuel Grade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0/-10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Theoretical Fuel Consumption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gph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0.4-0.48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Hydraulic Motor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Built-in LTM02PA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73355">
                <a:tc>
                  <a:txBody>
                    <a:bodyPr/>
                    <a:lstStyle/>
                    <a:p>
                      <a:pPr marL="54610" algn="l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Travel Motor Displacement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L w="6350">
                      <a:solidFill>
                        <a:srgbClr val="D9D9D9"/>
                      </a:solidFill>
                      <a:prstDash val="solid"/>
                    </a:lnL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349250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in3</a:t>
                      </a:r>
                      <a:endParaRPr sz="550">
                        <a:latin typeface="Lucida Sans"/>
                        <a:ea typeface="Lucida Sans"/>
                        <a:cs typeface="Lucida Sans"/>
                      </a:endParaRPr>
                    </a:p>
                  </a:txBody>
                  <a:tcPr marL="0" marR="0" marT="49530" marB="0" anchor="ctr"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marR="29845" algn="r">
                        <a:lnSpc>
                          <a:spcPct val="100000"/>
                        </a:lnSpc>
                        <a:spcBef>
                          <a:spcPts val="390"/>
                        </a:spcBef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14.95</a:t>
                      </a:r>
                      <a:endParaRPr sz="550">
                        <a:latin typeface="Arial Black"/>
                        <a:ea typeface="Arial Black"/>
                        <a:cs typeface="Arial Black"/>
                      </a:endParaRPr>
                    </a:p>
                  </a:txBody>
                  <a:tcPr marL="0" marR="0" marT="49530" marB="0" anchor="ctr">
                    <a:lnR w="6350">
                      <a:solidFill>
                        <a:srgbClr val="D9D9D9"/>
                      </a:solidFill>
                      <a:prstDash val="solid"/>
                    </a:lnR>
                    <a:lnT w="6350">
                      <a:solidFill>
                        <a:srgbClr val="D9D9D9"/>
                      </a:solidFill>
                      <a:prstDash val="solid"/>
                    </a:lnT>
                    <a:lnB w="6350">
                      <a:solidFill>
                        <a:srgbClr val="D9D9D9"/>
                      </a:solidFill>
                      <a:prstDash val="solid"/>
                    </a:lnB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4" name="object 34">
            <a:extLst>
              <a:ext uri="{FF2B5EF4-FFF2-40B4-BE49-F238E27FC236}">
                <a16:creationId xmlns:a16="http://schemas.microsoft.com/office/drawing/2014/main" id="{76276A7A-55E9-440E-B3AA-57C621B2B916}"/>
              </a:ext>
            </a:extLst>
          </p:cNvPr>
          <p:cNvSpPr>
            <a:spLocks noGrp="1"/>
          </p:cNvSpPr>
          <p:nvPr/>
        </p:nvSpPr>
        <p:spPr>
          <a:xfrm>
            <a:off x="384047" y="9528047"/>
            <a:ext cx="7004684" cy="0"/>
          </a:xfrm>
          <a:custGeom>
            <a:avLst/>
            <a:gdLst/>
            <a:ahLst/>
            <a:cxnLst/>
            <a:rect l="l" t="t" r="r" b="b"/>
            <a:pathLst>
              <a:path w="7004684">
                <a:moveTo>
                  <a:pt x="0" y="0"/>
                </a:moveTo>
                <a:lnTo>
                  <a:pt x="7004304" y="0"/>
                </a:lnTo>
              </a:path>
            </a:pathLst>
          </a:custGeom>
          <a:ln w="10160">
            <a:solidFill>
              <a:srgbClr val="D9D9D9"/>
            </a:solidFill>
          </a:ln>
        </p:spPr>
        <p:txBody>
          <a:bodyPr wrap="square" lIns="0" tIns="0" rIns="0" bIns="0"/>
          <a:lstStyle/>
          <a:p>
            <a:endParaRPr/>
          </a:p>
        </p:txBody>
      </p:sp>
      <p:sp>
        <p:nvSpPr>
          <p:cNvPr id="35" name="object 35">
            <a:extLst>
              <a:ext uri="{FF2B5EF4-FFF2-40B4-BE49-F238E27FC236}">
                <a16:creationId xmlns:a16="http://schemas.microsoft.com/office/drawing/2014/main" id="{CE206BCA-E13F-4F14-8DC1-6C7DB35BEF8A}"/>
              </a:ext>
            </a:extLst>
          </p:cNvPr>
          <p:cNvSpPr>
            <a:spLocks noGrp="1"/>
          </p:cNvSpPr>
          <p:nvPr>
            <p:ph type="dt" idx="6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BUILT TO WORK. SUPPORT FIRST.</a:t>
            </a:r>
          </a:p>
          <a:p>
            <a:pPr marL="12700">
              <a:lnSpc>
                <a:spcPct val="100000"/>
              </a:lnSpc>
              <a:spcBef>
                <a:spcPts val="695"/>
              </a:spcBef>
              <a:buNone/>
            </a:pPr>
            <a:r>
              <a:rPr sz="500" i="1">
                <a:solidFill>
                  <a:srgbClr val="5F5F5F"/>
                </a:solidFill>
                <a:latin typeface="Arial"/>
                <a:ea typeface="Arial"/>
                <a:cs typeface="Arial"/>
              </a:rPr>
              <a:t>Specifications are subject to change without notice. Images may show optional configurations.</a:t>
            </a:r>
            <a:endParaRPr sz="500">
              <a:latin typeface="Arial"/>
              <a:ea typeface="Arial"/>
              <a:cs typeface="Arial"/>
            </a:endParaRPr>
          </a:p>
        </p:txBody>
      </p:sp>
      <p:sp>
        <p:nvSpPr>
          <p:cNvPr id="36" name="object 36">
            <a:extLst>
              <a:ext uri="{FF2B5EF4-FFF2-40B4-BE49-F238E27FC236}">
                <a16:creationId xmlns:a16="http://schemas.microsoft.com/office/drawing/2014/main" id="{D0AB23B1-FB68-4263-9ECE-2C7385535EE8}"/>
              </a:ext>
            </a:extLst>
          </p:cNvPr>
          <p:cNvSpPr>
            <a:spLocks noGrp="1"/>
          </p:cNvSpPr>
          <p:nvPr>
            <p:ph type="ftr" idx="5"/>
          </p:nvPr>
        </p:nvSpPr>
        <p:spPr>
          <a:xfrm>
            <a:off x="6395720" y="9616047"/>
            <a:ext cx="959195" cy="123111"/>
          </a:xfrm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12700">
              <a:lnSpc>
                <a:spcPct val="100000"/>
              </a:lnSpc>
              <a:spcBef>
                <a:spcPts val="180"/>
              </a:spcBef>
              <a:buNone/>
            </a:pPr>
            <a:r>
              <a:t>ATLASIRONCE.COM</a:t>
            </a:r>
          </a:p>
        </p:txBody>
      </p:sp>
      <p:sp>
        <p:nvSpPr>
          <p:cNvPr id="37" name="object 37">
            <a:extLst>
              <a:ext uri="{FF2B5EF4-FFF2-40B4-BE49-F238E27FC236}">
                <a16:creationId xmlns:a16="http://schemas.microsoft.com/office/drawing/2014/main" id="{EE64D022-8585-4F0C-A153-9D1EC99AE5A9}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prstGeom prst="rect">
            <a:avLst/>
          </a:prstGeom>
        </p:spPr>
        <p:txBody>
          <a:bodyPr vert="horz" wrap="square" lIns="0" tIns="22860" rIns="0" bIns="0">
            <a:spAutoFit/>
          </a:bodyPr>
          <a:lstStyle/>
          <a:p>
            <a:pPr marL="38100">
              <a:lnSpc>
                <a:spcPct val="100000"/>
              </a:lnSpc>
              <a:spcBef>
                <a:spcPts val="180"/>
              </a:spcBef>
              <a:buNone/>
            </a:pPr>
            <a:fld id="{81D60167-4931-47E6-BA6A-407CBD079E47}" type="slidenum">
              <a:rPr/>
              <a:t>2</a:t>
            </a:fld>
            <a:endParaRPr spc="-50"/>
          </a:p>
        </p:txBody>
      </p:sp>
      <p:graphicFrame>
        <p:nvGraphicFramePr>
          <p:cNvPr id="81" name="ATH519 Additional Dimensions"/>
          <p:cNvGraphicFramePr/>
          <p:nvPr/>
        </p:nvGraphicFramePr>
        <p:xfrm>
          <a:off x="3910489" y="7905750"/>
          <a:ext cx="3474053" cy="1508379"/>
        </p:xfrm>
        <a:graphic>
          <a:graphicData uri="http://schemas.openxmlformats.org/drawingml/2006/table">
            <a:tbl>
              <a:tblPr/>
              <a:tblGrid>
                <a:gridCol w="179261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517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66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3365">
                <a:tc gridSpan="3"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700" b="1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</a:rPr>
                        <a:t>HYDRAULIC &amp; DRIVE</a:t>
                      </a:r>
                    </a:p>
                  </a:txBody>
                  <a:tcPr marL="54293" marR="42863" marT="0" marB="0" anchor="ctr">
                    <a:solidFill>
                      <a:srgbClr val="1C1C1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54293" marR="42863" marT="0" marB="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Type / Model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Variable piston / 18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Brand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Taifeng Hydraulics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Main Pump Maximum Flow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gpm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10.9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Multi-Way Valve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endParaRPr/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9-way hydraulic control</a:t>
                      </a:r>
                    </a:p>
                  </a:txBody>
                  <a:tcPr marL="54293" marR="42863" marT="0" marB="0" anchor="ctr">
                    <a:solidFill>
                      <a:srgbClr val="F9F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16027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Rated / Maximum Pressure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5F5F5F"/>
                          </a:solidFill>
                          <a:latin typeface="Arial"/>
                          <a:ea typeface="Arial"/>
                          <a:cs typeface="Arial"/>
                        </a:rPr>
                        <a:t>psi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buNone/>
                      </a:pPr>
                      <a:r>
                        <a:rPr sz="550">
                          <a:solidFill>
                            <a:srgbClr val="1C1C1C"/>
                          </a:solidFill>
                          <a:latin typeface="Arial"/>
                          <a:ea typeface="Arial"/>
                          <a:cs typeface="Arial"/>
                        </a:rPr>
                        <a:t>2,610 / 3,190</a:t>
                      </a:r>
                    </a:p>
                  </a:txBody>
                  <a:tcPr marL="54293" marR="42863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5" name="Picture 1" descr="The image depicts a stylized, metallic gear with a yellow sun symbol overlaid on a blue globe, symbolizing the integration of machinery and global unity.&#10;&#10;AI-generated content may be incorrect.">
            <a:extLst>
              <a:ext uri="{FF2B5EF4-FFF2-40B4-BE49-F238E27FC236}">
                <a16:creationId xmlns:a16="http://schemas.microsoft.com/office/drawing/2014/main" id="{05AD12DD-70BE-187C-6B05-422E68BB41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30641" y="64829"/>
            <a:ext cx="547818" cy="528709"/>
          </a:xfrm>
          <a:prstGeom prst="rect">
            <a:avLst/>
          </a:prstGeom>
        </p:spPr>
      </p:pic>
      <p:pic>
        <p:nvPicPr>
          <p:cNvPr id="13" name="object 6" descr="The image shows a vibrant bouquet of colorful flowers arranged in a circular pattern.&#10;&#10;AI-generated content may be incorrect.">
            <a:extLst>
              <a:ext uri="{FF2B5EF4-FFF2-40B4-BE49-F238E27FC236}">
                <a16:creationId xmlns:a16="http://schemas.microsoft.com/office/drawing/2014/main" id="{CEBAA8AE-AE0D-7987-7C55-C59C698571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98362" y="21373"/>
            <a:ext cx="1750065" cy="6058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45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459</Words>
  <Application>Microsoft Office PowerPoint</Application>
  <DocSecurity>0</DocSecurity>
  <PresentationFormat>Custom</PresentationFormat>
  <Paragraphs>152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Arial Black</vt:lpstr>
      <vt:lpstr>Calibri</vt:lpstr>
      <vt:lpstr>Lucida Sans</vt:lpstr>
      <vt:lpstr>Times New Roman</vt:lpstr>
      <vt:lpstr>Office Theme</vt:lpstr>
      <vt:lpstr>AX18 COMPACT EXCAVATOR</vt:lpstr>
      <vt:lpstr>TECHNICAL SPECIFICATIONS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Bryan Kidd</cp:lastModifiedBy>
  <cp:revision>1</cp:revision>
  <dcterms:created xsi:type="dcterms:W3CDTF">2026-08-19T01:22:56Z</dcterms:created>
  <dcterms:modified xsi:type="dcterms:W3CDTF">2026-08-25T20:31:44Z</dcterms:modified>
</cp:coreProperties>
</file>