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1430" r:id="rId1"/>
  </p:sldMasterIdLst>
  <p:notesMasterIdLst>
    <p:notesMasterId r:id="rId36"/>
  </p:notesMasterIdLst>
  <p:handoutMasterIdLst>
    <p:handoutMasterId r:id="rId37"/>
  </p:handoutMasterIdLst>
  <p:sldIdLst>
    <p:sldId id="475" r:id="rId2"/>
    <p:sldId id="409" r:id="rId3"/>
    <p:sldId id="485" r:id="rId4"/>
    <p:sldId id="510" r:id="rId5"/>
    <p:sldId id="534" r:id="rId6"/>
    <p:sldId id="535" r:id="rId7"/>
    <p:sldId id="542" r:id="rId8"/>
    <p:sldId id="536" r:id="rId9"/>
    <p:sldId id="537" r:id="rId10"/>
    <p:sldId id="539" r:id="rId11"/>
    <p:sldId id="538" r:id="rId12"/>
    <p:sldId id="544" r:id="rId13"/>
    <p:sldId id="540" r:id="rId14"/>
    <p:sldId id="541" r:id="rId15"/>
    <p:sldId id="406" r:id="rId16"/>
    <p:sldId id="337" r:id="rId17"/>
    <p:sldId id="543" r:id="rId18"/>
    <p:sldId id="545" r:id="rId19"/>
    <p:sldId id="529" r:id="rId20"/>
    <p:sldId id="495" r:id="rId21"/>
    <p:sldId id="352" r:id="rId22"/>
    <p:sldId id="530" r:id="rId23"/>
    <p:sldId id="533" r:id="rId24"/>
    <p:sldId id="531" r:id="rId25"/>
    <p:sldId id="532" r:id="rId26"/>
    <p:sldId id="261" r:id="rId27"/>
    <p:sldId id="505" r:id="rId28"/>
    <p:sldId id="466" r:id="rId29"/>
    <p:sldId id="546" r:id="rId30"/>
    <p:sldId id="467" r:id="rId31"/>
    <p:sldId id="487" r:id="rId32"/>
    <p:sldId id="386" r:id="rId33"/>
    <p:sldId id="506" r:id="rId34"/>
    <p:sldId id="484" r:id="rId35"/>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005D7E"/>
    <a:srgbClr val="FF33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439" autoAdjust="0"/>
    <p:restoredTop sz="95356" autoAdjust="0"/>
  </p:normalViewPr>
  <p:slideViewPr>
    <p:cSldViewPr snapToGrid="0">
      <p:cViewPr varScale="1">
        <p:scale>
          <a:sx n="102" d="100"/>
          <a:sy n="102" d="100"/>
        </p:scale>
        <p:origin x="192" y="72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3"/>
    </p:cViewPr>
  </p:sorterViewPr>
  <p:notesViewPr>
    <p:cSldViewPr snapToGrid="0">
      <p:cViewPr varScale="1">
        <p:scale>
          <a:sx n="66" d="100"/>
          <a:sy n="66" d="100"/>
        </p:scale>
        <p:origin x="32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686b4562ee25c28b/Documents/WLT%20Annual%20Meeting%202025/Financial%20Info%20FY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686b4562ee25c28b/Documents/WLT%20Annual%20Meeting%202025/Financial%20Info%20FY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686b4562ee25c28b/Documents/WLT%20Annual%20Meeting%202024/Financials%20FY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686b4562ee25c28b/Documents/WLT%20Annual%20Meeting%202025/Financial%20Info%20FY2025.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FY24 Revenue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27F-4F12-B5BC-3DE416E08C4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27F-4F12-B5BC-3DE416E08C4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27F-4F12-B5BC-3DE416E08C4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27F-4F12-B5BC-3DE416E08C4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27F-4F12-B5BC-3DE416E08C48}"/>
              </c:ext>
            </c:extLst>
          </c:dPt>
          <c:dLbls>
            <c:dLbl>
              <c:idx val="0"/>
              <c:tx>
                <c:rich>
                  <a:bodyPr/>
                  <a:lstStyle/>
                  <a:p>
                    <a:r>
                      <a:rPr lang="en-US" baseline="0" dirty="0"/>
                      <a:t> </a:t>
                    </a:r>
                    <a:fld id="{5BF62CE4-32CF-4822-8766-55243101E8FB}" type="PERCENTAGE">
                      <a:rPr lang="en-US" baseline="0"/>
                      <a:pPr/>
                      <a:t>[PERCENTAGE]</a:t>
                    </a:fld>
                    <a:endParaRPr lang="en-US" baseline="0"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27F-4F12-B5BC-3DE416E08C48}"/>
                </c:ext>
              </c:extLst>
            </c:dLbl>
            <c:dLbl>
              <c:idx val="1"/>
              <c:tx>
                <c:rich>
                  <a:bodyPr/>
                  <a:lstStyle/>
                  <a:p>
                    <a:r>
                      <a:rPr lang="en-US" dirty="0"/>
                      <a:t> </a:t>
                    </a:r>
                    <a:fld id="{1AAF2B86-B493-44EE-8616-0BE162610316}" type="PERCENTAGE">
                      <a:rPr lang="en-US" baseline="0"/>
                      <a:pPr/>
                      <a:t>[PERCENTAGE]</a:t>
                    </a:fld>
                    <a:endParaRPr lang="en-US"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27F-4F12-B5BC-3DE416E08C48}"/>
                </c:ext>
              </c:extLst>
            </c:dLbl>
            <c:dLbl>
              <c:idx val="2"/>
              <c:tx>
                <c:rich>
                  <a:bodyPr/>
                  <a:lstStyle/>
                  <a:p>
                    <a:fld id="{208E3BE7-F677-485F-BFB7-DBA690B2052C}" type="PERCENTAGE">
                      <a:rPr lang="en-US" baseline="0"/>
                      <a:pPr/>
                      <a:t>[PERCENTAGE]</a:t>
                    </a:fld>
                    <a:endParaRPr lang="en-US"/>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27F-4F12-B5BC-3DE416E08C48}"/>
                </c:ext>
              </c:extLst>
            </c:dLbl>
            <c:dLbl>
              <c:idx val="3"/>
              <c:tx>
                <c:rich>
                  <a:bodyPr/>
                  <a:lstStyle/>
                  <a:p>
                    <a:fld id="{117CFBC2-EFDE-4E80-90DF-221A74043178}" type="PERCENTAGE">
                      <a:rPr lang="en-US" baseline="0"/>
                      <a:pPr/>
                      <a:t>[PERCENTAGE]</a:t>
                    </a:fld>
                    <a:endParaRPr lang="en-US"/>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27F-4F12-B5BC-3DE416E08C48}"/>
                </c:ext>
              </c:extLst>
            </c:dLbl>
            <c:dLbl>
              <c:idx val="4"/>
              <c:tx>
                <c:rich>
                  <a:bodyPr/>
                  <a:lstStyle/>
                  <a:p>
                    <a:fld id="{8DEE1BC2-4858-4193-8978-1D72322CB01D}" type="PERCENTAGE">
                      <a:rPr lang="en-US" baseline="0"/>
                      <a:pPr/>
                      <a:t>[PERCENTAGE]</a:t>
                    </a:fld>
                    <a:endParaRPr lang="en-US"/>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27F-4F12-B5BC-3DE416E08C48}"/>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Revenue!$A$2:$A$6</c:f>
              <c:strCache>
                <c:ptCount val="5"/>
                <c:pt idx="0">
                  <c:v>Contributions </c:v>
                </c:pt>
                <c:pt idx="1">
                  <c:v>Special Events</c:v>
                </c:pt>
                <c:pt idx="2">
                  <c:v>Membership Dues</c:v>
                </c:pt>
                <c:pt idx="3">
                  <c:v>Grants</c:v>
                </c:pt>
                <c:pt idx="4">
                  <c:v>Other</c:v>
                </c:pt>
              </c:strCache>
            </c:strRef>
          </c:cat>
          <c:val>
            <c:numRef>
              <c:f>Revenue!$B$2:$B$6</c:f>
              <c:numCache>
                <c:formatCode>"$"#,##0</c:formatCode>
                <c:ptCount val="5"/>
                <c:pt idx="0">
                  <c:v>40752</c:v>
                </c:pt>
                <c:pt idx="1">
                  <c:v>33096</c:v>
                </c:pt>
                <c:pt idx="2">
                  <c:v>24733</c:v>
                </c:pt>
                <c:pt idx="3">
                  <c:v>77163</c:v>
                </c:pt>
                <c:pt idx="4">
                  <c:v>12843</c:v>
                </c:pt>
              </c:numCache>
            </c:numRef>
          </c:val>
          <c:extLst>
            <c:ext xmlns:c16="http://schemas.microsoft.com/office/drawing/2014/chart" uri="{C3380CC4-5D6E-409C-BE32-E72D297353CC}">
              <c16:uniqueId val="{0000000A-227F-4F12-B5BC-3DE416E08C48}"/>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FY25 REVENUE</a:t>
            </a:r>
          </a:p>
        </c:rich>
      </c:tx>
      <c:layout>
        <c:manualLayout>
          <c:xMode val="edge"/>
          <c:yMode val="edge"/>
          <c:x val="0.3657290026246719"/>
          <c:y val="6.481481481481481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8475412647625045E-2"/>
          <c:y val="0.2689739310602477"/>
          <c:w val="0.61843556535006672"/>
          <c:h val="0.60476289119258653"/>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191-4274-A963-AD7D56B87FF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191-4274-A963-AD7D56B87FF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191-4274-A963-AD7D56B87FF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191-4274-A963-AD7D56B87FF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191-4274-A963-AD7D56B87FFE}"/>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191-4274-A963-AD7D56B87FF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Sheet2!$A$3:$A$8</c:f>
              <c:strCache>
                <c:ptCount val="6"/>
                <c:pt idx="0">
                  <c:v>Contributions </c:v>
                </c:pt>
                <c:pt idx="1">
                  <c:v>Special Events</c:v>
                </c:pt>
                <c:pt idx="2">
                  <c:v>Membership Dues</c:v>
                </c:pt>
                <c:pt idx="3">
                  <c:v>Grants</c:v>
                </c:pt>
                <c:pt idx="4">
                  <c:v>Capital Contributions</c:v>
                </c:pt>
                <c:pt idx="5">
                  <c:v>Other</c:v>
                </c:pt>
              </c:strCache>
            </c:strRef>
          </c:cat>
          <c:val>
            <c:numRef>
              <c:f>Sheet2!$B$3:$B$8</c:f>
              <c:numCache>
                <c:formatCode>_("$"* #,##0_);_("$"* \(#,##0\);_("$"* "-"??_);_(@_)</c:formatCode>
                <c:ptCount val="6"/>
                <c:pt idx="0">
                  <c:v>53133</c:v>
                </c:pt>
                <c:pt idx="1">
                  <c:v>35912</c:v>
                </c:pt>
                <c:pt idx="2">
                  <c:v>26370</c:v>
                </c:pt>
                <c:pt idx="3">
                  <c:v>10218</c:v>
                </c:pt>
                <c:pt idx="4">
                  <c:v>144806</c:v>
                </c:pt>
                <c:pt idx="5">
                  <c:v>8654</c:v>
                </c:pt>
              </c:numCache>
            </c:numRef>
          </c:val>
          <c:extLst>
            <c:ext xmlns:c16="http://schemas.microsoft.com/office/drawing/2014/chart" uri="{C3380CC4-5D6E-409C-BE32-E72D297353CC}">
              <c16:uniqueId val="{0000000C-4191-4274-A963-AD7D56B87FF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FY24 Expenses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C8-4505-89AC-BE72B27857D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C8-4505-89AC-BE72B27857D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8C8-4505-89AC-BE72B27857D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8C8-4505-89AC-BE72B27857D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8C8-4505-89AC-BE72B27857D0}"/>
              </c:ext>
            </c:extLst>
          </c:dPt>
          <c:dLbls>
            <c:dLbl>
              <c:idx val="0"/>
              <c:tx>
                <c:rich>
                  <a:bodyPr/>
                  <a:lstStyle/>
                  <a:p>
                    <a:r>
                      <a:rPr lang="en-US" baseline="0" dirty="0"/>
                      <a:t> </a:t>
                    </a:r>
                    <a:fld id="{5BF62CE4-32CF-4822-8766-55243101E8FB}" type="PERCENTAGE">
                      <a:rPr lang="en-US" baseline="0"/>
                      <a:pPr/>
                      <a:t>[PERCENTAGE]</a:t>
                    </a:fld>
                    <a:endParaRPr lang="en-US" baseline="0"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8C8-4505-89AC-BE72B27857D0}"/>
                </c:ext>
              </c:extLst>
            </c:dLbl>
            <c:dLbl>
              <c:idx val="1"/>
              <c:tx>
                <c:rich>
                  <a:bodyPr/>
                  <a:lstStyle/>
                  <a:p>
                    <a:r>
                      <a:rPr lang="en-US" dirty="0"/>
                      <a:t> </a:t>
                    </a:r>
                    <a:fld id="{1AAF2B86-B493-44EE-8616-0BE162610316}" type="PERCENTAGE">
                      <a:rPr lang="en-US" baseline="0"/>
                      <a:pPr/>
                      <a:t>[PERCENTAGE]</a:t>
                    </a:fld>
                    <a:endParaRPr lang="en-US"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C8-4505-89AC-BE72B27857D0}"/>
                </c:ext>
              </c:extLst>
            </c:dLbl>
            <c:dLbl>
              <c:idx val="2"/>
              <c:tx>
                <c:rich>
                  <a:bodyPr/>
                  <a:lstStyle/>
                  <a:p>
                    <a:fld id="{0E9C661D-6359-4E27-984A-842C49D65FC7}" type="PERCENTAGE">
                      <a:rPr lang="en-US" baseline="0"/>
                      <a:pPr/>
                      <a:t>[PERCENTAGE]</a:t>
                    </a:fld>
                    <a:endParaRPr lang="en-US"/>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8C8-4505-89AC-BE72B27857D0}"/>
                </c:ext>
              </c:extLst>
            </c:dLbl>
            <c:dLbl>
              <c:idx val="3"/>
              <c:tx>
                <c:rich>
                  <a:bodyPr/>
                  <a:lstStyle/>
                  <a:p>
                    <a:fld id="{F00AABA8-89A2-43C6-95E6-5F0AE9096F31}" type="PERCENTAGE">
                      <a:rPr lang="en-US" baseline="0"/>
                      <a:pPr/>
                      <a:t>[PERCENTAGE]</a:t>
                    </a:fld>
                    <a:endParaRPr lang="en-US"/>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8C8-4505-89AC-BE72B27857D0}"/>
                </c:ext>
              </c:extLst>
            </c:dLbl>
            <c:dLbl>
              <c:idx val="4"/>
              <c:tx>
                <c:rich>
                  <a:bodyPr/>
                  <a:lstStyle/>
                  <a:p>
                    <a:fld id="{208E3BE7-F677-485F-BFB7-DBA690B2052C}" type="PERCENTAGE">
                      <a:rPr lang="en-US" baseline="0"/>
                      <a:pPr/>
                      <a:t>[PERCENTAGE]</a:t>
                    </a:fld>
                    <a:endParaRPr lang="en-US"/>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8C8-4505-89AC-BE72B27857D0}"/>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Expenses!$A$2:$A$6</c:f>
              <c:strCache>
                <c:ptCount val="5"/>
                <c:pt idx="0">
                  <c:v>Payroll</c:v>
                </c:pt>
                <c:pt idx="1">
                  <c:v>Program</c:v>
                </c:pt>
                <c:pt idx="2">
                  <c:v>Office</c:v>
                </c:pt>
                <c:pt idx="3">
                  <c:v>Administrative</c:v>
                </c:pt>
                <c:pt idx="4">
                  <c:v>Fundraising</c:v>
                </c:pt>
              </c:strCache>
            </c:strRef>
          </c:cat>
          <c:val>
            <c:numRef>
              <c:f>Expenses!$B$2:$B$6</c:f>
              <c:numCache>
                <c:formatCode>"$"#,##0</c:formatCode>
                <c:ptCount val="5"/>
                <c:pt idx="0">
                  <c:v>68566</c:v>
                </c:pt>
                <c:pt idx="1">
                  <c:v>86073</c:v>
                </c:pt>
                <c:pt idx="2">
                  <c:v>20805</c:v>
                </c:pt>
                <c:pt idx="3">
                  <c:v>4972</c:v>
                </c:pt>
                <c:pt idx="4">
                  <c:v>667</c:v>
                </c:pt>
              </c:numCache>
            </c:numRef>
          </c:val>
          <c:extLst>
            <c:ext xmlns:c16="http://schemas.microsoft.com/office/drawing/2014/chart" uri="{C3380CC4-5D6E-409C-BE32-E72D297353CC}">
              <c16:uniqueId val="{0000000A-38C8-4505-89AC-BE72B27857D0}"/>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FY25</a:t>
            </a:r>
            <a:r>
              <a:rPr lang="en-US" baseline="0" dirty="0"/>
              <a:t> EX</a:t>
            </a:r>
            <a:r>
              <a:rPr lang="en-US" dirty="0"/>
              <a:t>PENSES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9.9120660692084375E-2"/>
          <c:y val="0.18996668021843566"/>
          <c:w val="0.55120350809807317"/>
          <c:h val="0.69053550597841939"/>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C5A-4EB4-A89C-43C272069DF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C5A-4EB4-A89C-43C272069DF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C5A-4EB4-A89C-43C272069DF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C5A-4EB4-A89C-43C272069DF5}"/>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C5A-4EB4-A89C-43C272069DF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Sheet1!$A$3:$A$7</c:f>
              <c:strCache>
                <c:ptCount val="5"/>
                <c:pt idx="0">
                  <c:v>Payroll</c:v>
                </c:pt>
                <c:pt idx="1">
                  <c:v>Program</c:v>
                </c:pt>
                <c:pt idx="2">
                  <c:v>Office</c:v>
                </c:pt>
                <c:pt idx="3">
                  <c:v>Administrative</c:v>
                </c:pt>
                <c:pt idx="4">
                  <c:v>Fundraising</c:v>
                </c:pt>
              </c:strCache>
            </c:strRef>
          </c:cat>
          <c:val>
            <c:numRef>
              <c:f>Sheet1!$B$3:$B$7</c:f>
              <c:numCache>
                <c:formatCode>_("$"* #,##0.00_);_("$"* \(#,##0.00\);_("$"* "-"??_);_(@_)</c:formatCode>
                <c:ptCount val="5"/>
                <c:pt idx="0">
                  <c:v>89901</c:v>
                </c:pt>
                <c:pt idx="1">
                  <c:v>20256</c:v>
                </c:pt>
                <c:pt idx="2">
                  <c:v>19207</c:v>
                </c:pt>
                <c:pt idx="3">
                  <c:v>6613</c:v>
                </c:pt>
                <c:pt idx="4">
                  <c:v>693</c:v>
                </c:pt>
              </c:numCache>
            </c:numRef>
          </c:val>
          <c:extLst>
            <c:ext xmlns:c16="http://schemas.microsoft.com/office/drawing/2014/chart" uri="{C3380CC4-5D6E-409C-BE32-E72D297353CC}">
              <c16:uniqueId val="{0000000A-9C5A-4EB4-A89C-43C272069DF5}"/>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4B7B78-3E46-01D6-BD8A-13D54F612675}"/>
              </a:ext>
            </a:extLst>
          </p:cNvPr>
          <p:cNvSpPr>
            <a:spLocks noGrp="1"/>
          </p:cNvSpPr>
          <p:nvPr>
            <p:ph type="hdr" sz="quarter"/>
          </p:nvPr>
        </p:nvSpPr>
        <p:spPr>
          <a:xfrm>
            <a:off x="0" y="0"/>
            <a:ext cx="3067050" cy="469900"/>
          </a:xfrm>
          <a:prstGeom prst="rect">
            <a:avLst/>
          </a:prstGeom>
        </p:spPr>
        <p:txBody>
          <a:bodyPr vert="horz" lIns="91430" tIns="45714" rIns="91430" bIns="45714" rtlCol="0"/>
          <a:lstStyle>
            <a:lvl1pPr algn="l">
              <a:defRPr sz="1200">
                <a:ea typeface="ヒラギノ角ゴ Pro W3" pitchFamily="2"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EB21F7A1-175F-B8D0-1BE8-EA0D8DC63F06}"/>
              </a:ext>
            </a:extLst>
          </p:cNvPr>
          <p:cNvSpPr>
            <a:spLocks noGrp="1"/>
          </p:cNvSpPr>
          <p:nvPr>
            <p:ph type="dt" sz="quarter" idx="1"/>
          </p:nvPr>
        </p:nvSpPr>
        <p:spPr>
          <a:xfrm>
            <a:off x="4008438" y="0"/>
            <a:ext cx="3067050" cy="469900"/>
          </a:xfrm>
          <a:prstGeom prst="rect">
            <a:avLst/>
          </a:prstGeom>
        </p:spPr>
        <p:txBody>
          <a:bodyPr vert="horz" lIns="91430" tIns="45714" rIns="91430" bIns="45714" rtlCol="0"/>
          <a:lstStyle>
            <a:lvl1pPr algn="r">
              <a:defRPr sz="1200">
                <a:ea typeface="ヒラギノ角ゴ Pro W3" pitchFamily="2" charset="-128"/>
                <a:cs typeface="+mn-cs"/>
              </a:defRPr>
            </a:lvl1pPr>
          </a:lstStyle>
          <a:p>
            <a:pPr>
              <a:defRPr/>
            </a:pPr>
            <a:fld id="{0DC88406-5237-4A07-A105-1F1C81B617B5}" type="datetimeFigureOut">
              <a:rPr lang="en-US"/>
              <a:pPr>
                <a:defRPr/>
              </a:pPr>
              <a:t>12/16/25</a:t>
            </a:fld>
            <a:endParaRPr lang="en-US" dirty="0"/>
          </a:p>
        </p:txBody>
      </p:sp>
      <p:sp>
        <p:nvSpPr>
          <p:cNvPr id="4" name="Footer Placeholder 3">
            <a:extLst>
              <a:ext uri="{FF2B5EF4-FFF2-40B4-BE49-F238E27FC236}">
                <a16:creationId xmlns:a16="http://schemas.microsoft.com/office/drawing/2014/main" id="{796DE122-A68F-001D-24E8-028AA837A60D}"/>
              </a:ext>
            </a:extLst>
          </p:cNvPr>
          <p:cNvSpPr>
            <a:spLocks noGrp="1"/>
          </p:cNvSpPr>
          <p:nvPr>
            <p:ph type="ftr" sz="quarter" idx="2"/>
          </p:nvPr>
        </p:nvSpPr>
        <p:spPr>
          <a:xfrm>
            <a:off x="0" y="8893175"/>
            <a:ext cx="3067050" cy="469900"/>
          </a:xfrm>
          <a:prstGeom prst="rect">
            <a:avLst/>
          </a:prstGeom>
        </p:spPr>
        <p:txBody>
          <a:bodyPr vert="horz" lIns="91430" tIns="45714" rIns="91430" bIns="45714" rtlCol="0" anchor="b"/>
          <a:lstStyle>
            <a:lvl1pPr algn="l">
              <a:defRPr sz="1200">
                <a:ea typeface="ヒラギノ角ゴ Pro W3" pitchFamily="2" charset="-128"/>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BCC86CCC-131D-3F11-2851-396BC0E662B8}"/>
              </a:ext>
            </a:extLst>
          </p:cNvPr>
          <p:cNvSpPr>
            <a:spLocks noGrp="1"/>
          </p:cNvSpPr>
          <p:nvPr>
            <p:ph type="sldNum" sz="quarter" idx="3"/>
          </p:nvPr>
        </p:nvSpPr>
        <p:spPr>
          <a:xfrm>
            <a:off x="4008438" y="8893175"/>
            <a:ext cx="3067050" cy="469900"/>
          </a:xfrm>
          <a:prstGeom prst="rect">
            <a:avLst/>
          </a:prstGeom>
        </p:spPr>
        <p:txBody>
          <a:bodyPr vert="horz" wrap="square" lIns="91430" tIns="45714" rIns="91430" bIns="45714" numCol="1" anchor="b" anchorCtr="0" compatLnSpc="1">
            <a:prstTxWarp prst="textNoShape">
              <a:avLst/>
            </a:prstTxWarp>
          </a:bodyPr>
          <a:lstStyle>
            <a:lvl1pPr algn="r">
              <a:defRPr sz="1200">
                <a:ea typeface="ヒラギノ角ゴ Pro W3" pitchFamily="2" charset="-128"/>
                <a:cs typeface="+mn-cs"/>
              </a:defRPr>
            </a:lvl1pPr>
          </a:lstStyle>
          <a:p>
            <a:pPr>
              <a:defRPr/>
            </a:pPr>
            <a:fld id="{54157FCA-BFC6-4402-A7E5-0AD20104FB25}"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0600BA-AE14-4FF1-ED6D-592BC7C13633}"/>
              </a:ext>
            </a:extLst>
          </p:cNvPr>
          <p:cNvSpPr>
            <a:spLocks noGrp="1"/>
          </p:cNvSpPr>
          <p:nvPr>
            <p:ph type="hdr" sz="quarter"/>
          </p:nvPr>
        </p:nvSpPr>
        <p:spPr>
          <a:xfrm>
            <a:off x="0" y="0"/>
            <a:ext cx="3067050" cy="469900"/>
          </a:xfrm>
          <a:prstGeom prst="rect">
            <a:avLst/>
          </a:prstGeom>
        </p:spPr>
        <p:txBody>
          <a:bodyPr vert="horz" lIns="93925" tIns="46962" rIns="93925" bIns="46962" rtlCol="0"/>
          <a:lstStyle>
            <a:lvl1pPr algn="l">
              <a:defRPr sz="1200">
                <a:latin typeface="Arial" panose="020B0604020202020204" pitchFamily="34" charset="0"/>
                <a:ea typeface="ヒラギノ角ゴ Pro W3"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D23D59D3-B9D8-C5D9-3B4E-7A0AEE7960B2}"/>
              </a:ext>
            </a:extLst>
          </p:cNvPr>
          <p:cNvSpPr>
            <a:spLocks noGrp="1"/>
          </p:cNvSpPr>
          <p:nvPr>
            <p:ph type="dt" idx="1"/>
          </p:nvPr>
        </p:nvSpPr>
        <p:spPr>
          <a:xfrm>
            <a:off x="4008438" y="0"/>
            <a:ext cx="3067050" cy="469900"/>
          </a:xfrm>
          <a:prstGeom prst="rect">
            <a:avLst/>
          </a:prstGeom>
        </p:spPr>
        <p:txBody>
          <a:bodyPr vert="horz" wrap="square" lIns="93925" tIns="46962" rIns="93925" bIns="46962" numCol="1" anchor="t" anchorCtr="0" compatLnSpc="1">
            <a:prstTxWarp prst="textNoShape">
              <a:avLst/>
            </a:prstTxWarp>
          </a:bodyPr>
          <a:lstStyle>
            <a:lvl1pPr algn="r">
              <a:defRPr sz="1200">
                <a:ea typeface="ヒラギノ角ゴ Pro W3" pitchFamily="2" charset="-128"/>
                <a:cs typeface="+mn-cs"/>
              </a:defRPr>
            </a:lvl1pPr>
          </a:lstStyle>
          <a:p>
            <a:pPr>
              <a:defRPr/>
            </a:pPr>
            <a:fld id="{2667ACA2-F893-474B-9A9A-0584DE294EAF}" type="datetimeFigureOut">
              <a:rPr lang="en-US" altLang="en-US"/>
              <a:pPr>
                <a:defRPr/>
              </a:pPr>
              <a:t>12/16/25</a:t>
            </a:fld>
            <a:endParaRPr lang="en-US" altLang="en-US" dirty="0"/>
          </a:p>
        </p:txBody>
      </p:sp>
      <p:sp>
        <p:nvSpPr>
          <p:cNvPr id="4" name="Slide Image Placeholder 3">
            <a:extLst>
              <a:ext uri="{FF2B5EF4-FFF2-40B4-BE49-F238E27FC236}">
                <a16:creationId xmlns:a16="http://schemas.microsoft.com/office/drawing/2014/main" id="{0B2493AA-2709-03FA-C6A5-65188C14A81E}"/>
              </a:ext>
            </a:extLst>
          </p:cNvPr>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25" tIns="46962" rIns="93925" bIns="46962" rtlCol="0" anchor="ctr"/>
          <a:lstStyle/>
          <a:p>
            <a:pPr lvl="0"/>
            <a:endParaRPr lang="en-US" noProof="0" dirty="0"/>
          </a:p>
        </p:txBody>
      </p:sp>
      <p:sp>
        <p:nvSpPr>
          <p:cNvPr id="5" name="Notes Placeholder 4">
            <a:extLst>
              <a:ext uri="{FF2B5EF4-FFF2-40B4-BE49-F238E27FC236}">
                <a16:creationId xmlns:a16="http://schemas.microsoft.com/office/drawing/2014/main" id="{745BBB6D-AE9E-C96D-9A09-7E2687995DEC}"/>
              </a:ext>
            </a:extLst>
          </p:cNvPr>
          <p:cNvSpPr>
            <a:spLocks noGrp="1"/>
          </p:cNvSpPr>
          <p:nvPr>
            <p:ph type="body" sz="quarter" idx="3"/>
          </p:nvPr>
        </p:nvSpPr>
        <p:spPr>
          <a:xfrm>
            <a:off x="708025" y="4505325"/>
            <a:ext cx="5661025" cy="3687763"/>
          </a:xfrm>
          <a:prstGeom prst="rect">
            <a:avLst/>
          </a:prstGeom>
        </p:spPr>
        <p:txBody>
          <a:bodyPr vert="horz" lIns="93925" tIns="46962" rIns="93925" bIns="469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701A25-B80F-953E-F455-548BB310E2E9}"/>
              </a:ext>
            </a:extLst>
          </p:cNvPr>
          <p:cNvSpPr>
            <a:spLocks noGrp="1"/>
          </p:cNvSpPr>
          <p:nvPr>
            <p:ph type="ftr" sz="quarter" idx="4"/>
          </p:nvPr>
        </p:nvSpPr>
        <p:spPr>
          <a:xfrm>
            <a:off x="0" y="8893175"/>
            <a:ext cx="3067050" cy="469900"/>
          </a:xfrm>
          <a:prstGeom prst="rect">
            <a:avLst/>
          </a:prstGeom>
        </p:spPr>
        <p:txBody>
          <a:bodyPr vert="horz" lIns="93925" tIns="46962" rIns="93925" bIns="46962" rtlCol="0" anchor="b"/>
          <a:lstStyle>
            <a:lvl1pPr algn="l">
              <a:defRPr sz="1200">
                <a:latin typeface="Arial" panose="020B0604020202020204" pitchFamily="34" charset="0"/>
                <a:ea typeface="ヒラギノ角ゴ Pro W3" charset="-128"/>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35069F5A-36F9-956F-D493-06B6ADAA261F}"/>
              </a:ext>
            </a:extLst>
          </p:cNvPr>
          <p:cNvSpPr>
            <a:spLocks noGrp="1"/>
          </p:cNvSpPr>
          <p:nvPr>
            <p:ph type="sldNum" sz="quarter" idx="5"/>
          </p:nvPr>
        </p:nvSpPr>
        <p:spPr>
          <a:xfrm>
            <a:off x="4008438" y="8893175"/>
            <a:ext cx="3067050" cy="469900"/>
          </a:xfrm>
          <a:prstGeom prst="rect">
            <a:avLst/>
          </a:prstGeom>
        </p:spPr>
        <p:txBody>
          <a:bodyPr vert="horz" wrap="square" lIns="93925" tIns="46962" rIns="93925" bIns="46962" numCol="1" anchor="b" anchorCtr="0" compatLnSpc="1">
            <a:prstTxWarp prst="textNoShape">
              <a:avLst/>
            </a:prstTxWarp>
          </a:bodyPr>
          <a:lstStyle>
            <a:lvl1pPr algn="r">
              <a:defRPr sz="1200">
                <a:ea typeface="ヒラギノ角ゴ Pro W3" pitchFamily="2" charset="-128"/>
                <a:cs typeface="+mn-cs"/>
              </a:defRPr>
            </a:lvl1pPr>
          </a:lstStyle>
          <a:p>
            <a:pPr>
              <a:defRPr/>
            </a:pPr>
            <a:fld id="{B19942BD-D4E4-4FD7-88CB-11658C85100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D039BD7-B935-33C1-CCB9-67C5607EB6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5" name="Notes Placeholder 2">
            <a:extLst>
              <a:ext uri="{FF2B5EF4-FFF2-40B4-BE49-F238E27FC236}">
                <a16:creationId xmlns:a16="http://schemas.microsoft.com/office/drawing/2014/main" id="{4BE1DB1B-21CD-CC90-E552-7ADA02208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41CC6492-5DA7-E8B9-91F5-AD75BF0B94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1363" indent="-284163">
              <a:defRPr>
                <a:solidFill>
                  <a:schemeClr val="tx1"/>
                </a:solidFill>
                <a:latin typeface="Arial" panose="020B0604020202020204" pitchFamily="34" charset="0"/>
                <a:ea typeface="ヒラギノ角ゴ Pro W3"/>
                <a:cs typeface="ヒラギノ角ゴ Pro W3"/>
              </a:defRPr>
            </a:lvl2pPr>
            <a:lvl3pPr marL="1141413" indent="-227013">
              <a:defRPr>
                <a:solidFill>
                  <a:schemeClr val="tx1"/>
                </a:solidFill>
                <a:latin typeface="Arial" panose="020B0604020202020204" pitchFamily="34" charset="0"/>
                <a:ea typeface="ヒラギノ角ゴ Pro W3"/>
                <a:cs typeface="ヒラギノ角ゴ Pro W3"/>
              </a:defRPr>
            </a:lvl3pPr>
            <a:lvl4pPr marL="1598613" indent="-227013">
              <a:defRPr>
                <a:solidFill>
                  <a:schemeClr val="tx1"/>
                </a:solidFill>
                <a:latin typeface="Arial" panose="020B0604020202020204" pitchFamily="34" charset="0"/>
                <a:ea typeface="ヒラギノ角ゴ Pro W3"/>
                <a:cs typeface="ヒラギノ角ゴ Pro W3"/>
              </a:defRPr>
            </a:lvl4pPr>
            <a:lvl5pPr marL="2055813" indent="-227013">
              <a:defRPr>
                <a:solidFill>
                  <a:schemeClr val="tx1"/>
                </a:solidFill>
                <a:latin typeface="Arial" panose="020B0604020202020204" pitchFamily="34" charset="0"/>
                <a:ea typeface="ヒラギノ角ゴ Pro W3"/>
                <a:cs typeface="ヒラギノ角ゴ Pro W3"/>
              </a:defRPr>
            </a:lvl5pPr>
            <a:lvl6pPr marL="25130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02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74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46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444B3AD9-D2EA-494A-B401-3F8569BB0C19}" type="slidenum">
              <a:rPr lang="en-US" altLang="en-US" smtClean="0"/>
              <a:pPr/>
              <a:t>2</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3A813D4-1D5E-FEBA-61D9-83F0EB5FFA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67" name="Notes Placeholder 2">
            <a:extLst>
              <a:ext uri="{FF2B5EF4-FFF2-40B4-BE49-F238E27FC236}">
                <a16:creationId xmlns:a16="http://schemas.microsoft.com/office/drawing/2014/main" id="{AEC5FA9B-8FD0-997A-6159-45FF66CB74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a:extLst>
              <a:ext uri="{FF2B5EF4-FFF2-40B4-BE49-F238E27FC236}">
                <a16:creationId xmlns:a16="http://schemas.microsoft.com/office/drawing/2014/main" id="{B0B7E3CB-4795-27A8-5806-75FC153445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1363" indent="-284163">
              <a:defRPr>
                <a:solidFill>
                  <a:schemeClr val="tx1"/>
                </a:solidFill>
                <a:latin typeface="Arial" panose="020B0604020202020204" pitchFamily="34" charset="0"/>
                <a:ea typeface="ヒラギノ角ゴ Pro W3"/>
                <a:cs typeface="ヒラギノ角ゴ Pro W3"/>
              </a:defRPr>
            </a:lvl2pPr>
            <a:lvl3pPr marL="1141413" indent="-227013">
              <a:defRPr>
                <a:solidFill>
                  <a:schemeClr val="tx1"/>
                </a:solidFill>
                <a:latin typeface="Arial" panose="020B0604020202020204" pitchFamily="34" charset="0"/>
                <a:ea typeface="ヒラギノ角ゴ Pro W3"/>
                <a:cs typeface="ヒラギノ角ゴ Pro W3"/>
              </a:defRPr>
            </a:lvl3pPr>
            <a:lvl4pPr marL="1598613" indent="-227013">
              <a:defRPr>
                <a:solidFill>
                  <a:schemeClr val="tx1"/>
                </a:solidFill>
                <a:latin typeface="Arial" panose="020B0604020202020204" pitchFamily="34" charset="0"/>
                <a:ea typeface="ヒラギノ角ゴ Pro W3"/>
                <a:cs typeface="ヒラギノ角ゴ Pro W3"/>
              </a:defRPr>
            </a:lvl4pPr>
            <a:lvl5pPr marL="2055813" indent="-227013">
              <a:defRPr>
                <a:solidFill>
                  <a:schemeClr val="tx1"/>
                </a:solidFill>
                <a:latin typeface="Arial" panose="020B0604020202020204" pitchFamily="34" charset="0"/>
                <a:ea typeface="ヒラギノ角ゴ Pro W3"/>
                <a:cs typeface="ヒラギノ角ゴ Pro W3"/>
              </a:defRPr>
            </a:lvl5pPr>
            <a:lvl6pPr marL="25130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02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74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46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2162AC66-BB10-48A5-A31F-9D8D388BA299}" type="slidenum">
              <a:rPr lang="en-US" altLang="en-US" smtClean="0"/>
              <a:pPr/>
              <a:t>3</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F2C186D-CF64-4612-6D05-E620895EB0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3" name="Notes Placeholder 2">
            <a:extLst>
              <a:ext uri="{FF2B5EF4-FFF2-40B4-BE49-F238E27FC236}">
                <a16:creationId xmlns:a16="http://schemas.microsoft.com/office/drawing/2014/main" id="{210B3353-2F20-8546-E13B-17F596AA62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6324" name="Slide Number Placeholder 3">
            <a:extLst>
              <a:ext uri="{FF2B5EF4-FFF2-40B4-BE49-F238E27FC236}">
                <a16:creationId xmlns:a16="http://schemas.microsoft.com/office/drawing/2014/main" id="{3D5AD20A-5DA9-AB5E-3EF1-DC515B148D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1363" indent="-284163">
              <a:defRPr>
                <a:solidFill>
                  <a:schemeClr val="tx1"/>
                </a:solidFill>
                <a:latin typeface="Arial" panose="020B0604020202020204" pitchFamily="34" charset="0"/>
                <a:ea typeface="ヒラギノ角ゴ Pro W3"/>
                <a:cs typeface="ヒラギノ角ゴ Pro W3"/>
              </a:defRPr>
            </a:lvl2pPr>
            <a:lvl3pPr marL="1141413" indent="-227013">
              <a:defRPr>
                <a:solidFill>
                  <a:schemeClr val="tx1"/>
                </a:solidFill>
                <a:latin typeface="Arial" panose="020B0604020202020204" pitchFamily="34" charset="0"/>
                <a:ea typeface="ヒラギノ角ゴ Pro W3"/>
                <a:cs typeface="ヒラギノ角ゴ Pro W3"/>
              </a:defRPr>
            </a:lvl3pPr>
            <a:lvl4pPr marL="1598613" indent="-227013">
              <a:defRPr>
                <a:solidFill>
                  <a:schemeClr val="tx1"/>
                </a:solidFill>
                <a:latin typeface="Arial" panose="020B0604020202020204" pitchFamily="34" charset="0"/>
                <a:ea typeface="ヒラギノ角ゴ Pro W3"/>
                <a:cs typeface="ヒラギノ角ゴ Pro W3"/>
              </a:defRPr>
            </a:lvl4pPr>
            <a:lvl5pPr marL="2055813" indent="-227013">
              <a:defRPr>
                <a:solidFill>
                  <a:schemeClr val="tx1"/>
                </a:solidFill>
                <a:latin typeface="Arial" panose="020B0604020202020204" pitchFamily="34" charset="0"/>
                <a:ea typeface="ヒラギノ角ゴ Pro W3"/>
                <a:cs typeface="ヒラギノ角ゴ Pro W3"/>
              </a:defRPr>
            </a:lvl5pPr>
            <a:lvl6pPr marL="25130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02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74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4613" indent="-227013"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7B403D8D-84A8-480B-AFF1-0AEDC05B4873}" type="slidenum">
              <a:rPr lang="en-US" altLang="en-US" smtClean="0"/>
              <a:pPr/>
              <a:t>32</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B5DB401-13DF-49E2-949C-7B5642314541}"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6F51CBB-9ADD-489C-9597-549E9F9AAC5D}" type="slidenum">
              <a:rPr lang="en-US" altLang="en-US" smtClean="0"/>
              <a:pPr>
                <a:defRPr/>
              </a:pPr>
              <a:t>‹#›</a:t>
            </a:fld>
            <a:endParaRPr lang="en-US" altLang="en-US" dirty="0"/>
          </a:p>
        </p:txBody>
      </p:sp>
    </p:spTree>
    <p:extLst>
      <p:ext uri="{BB962C8B-B14F-4D97-AF65-F5344CB8AC3E}">
        <p14:creationId xmlns:p14="http://schemas.microsoft.com/office/powerpoint/2010/main" val="410566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982D188-907E-4C73-922A-E8E13D25EBF6}" type="datetimeFigureOut">
              <a:rPr lang="en-US" smtClean="0"/>
              <a:pPr>
                <a:defRPr/>
              </a:pPr>
              <a:t>12/16/25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C47B570-C6AA-4404-A093-8EE457B6E6B4}" type="slidenum">
              <a:rPr lang="en-US" altLang="en-US" smtClean="0"/>
              <a:pPr>
                <a:defRPr/>
              </a:pPr>
              <a:t>‹#›</a:t>
            </a:fld>
            <a:endParaRPr lang="en-US" altLang="en-US" b="1" dirty="0"/>
          </a:p>
        </p:txBody>
      </p:sp>
    </p:spTree>
    <p:extLst>
      <p:ext uri="{BB962C8B-B14F-4D97-AF65-F5344CB8AC3E}">
        <p14:creationId xmlns:p14="http://schemas.microsoft.com/office/powerpoint/2010/main" val="308219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982D188-907E-4C73-922A-E8E13D25EBF6}"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C47B570-C6AA-4404-A093-8EE457B6E6B4}" type="slidenum">
              <a:rPr lang="en-US" altLang="en-US" smtClean="0"/>
              <a:pPr>
                <a:defRPr/>
              </a:pPr>
              <a:t>‹#›</a:t>
            </a:fld>
            <a:endParaRPr lang="en-US" altLang="en-US" b="1" dirty="0"/>
          </a:p>
        </p:txBody>
      </p:sp>
    </p:spTree>
    <p:extLst>
      <p:ext uri="{BB962C8B-B14F-4D97-AF65-F5344CB8AC3E}">
        <p14:creationId xmlns:p14="http://schemas.microsoft.com/office/powerpoint/2010/main" val="1473405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982D188-907E-4C73-922A-E8E13D25EBF6}"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C47B570-C6AA-4404-A093-8EE457B6E6B4}" type="slidenum">
              <a:rPr lang="en-US" altLang="en-US" smtClean="0"/>
              <a:pPr>
                <a:defRPr/>
              </a:pPr>
              <a:t>‹#›</a:t>
            </a:fld>
            <a:endParaRPr lang="en-US" altLang="en-US" b="1"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46510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982D188-907E-4C73-922A-E8E13D25EBF6}"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C47B570-C6AA-4404-A093-8EE457B6E6B4}" type="slidenum">
              <a:rPr lang="en-US" altLang="en-US" smtClean="0"/>
              <a:pPr>
                <a:defRPr/>
              </a:pPr>
              <a:t>‹#›</a:t>
            </a:fld>
            <a:endParaRPr lang="en-US" altLang="en-US" b="1" dirty="0"/>
          </a:p>
        </p:txBody>
      </p:sp>
    </p:spTree>
    <p:extLst>
      <p:ext uri="{BB962C8B-B14F-4D97-AF65-F5344CB8AC3E}">
        <p14:creationId xmlns:p14="http://schemas.microsoft.com/office/powerpoint/2010/main" val="140647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A982D188-907E-4C73-922A-E8E13D25EBF6}" type="datetimeFigureOut">
              <a:rPr lang="en-US" smtClean="0"/>
              <a:pPr>
                <a:defRPr/>
              </a:pPr>
              <a:t>12/16/25</a:t>
            </a:fld>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C47B570-C6AA-4404-A093-8EE457B6E6B4}" type="slidenum">
              <a:rPr lang="en-US" altLang="en-US" smtClean="0"/>
              <a:pPr>
                <a:defRPr/>
              </a:pPr>
              <a:t>‹#›</a:t>
            </a:fld>
            <a:endParaRPr lang="en-US" altLang="en-US" b="1" dirty="0"/>
          </a:p>
        </p:txBody>
      </p:sp>
    </p:spTree>
    <p:extLst>
      <p:ext uri="{BB962C8B-B14F-4D97-AF65-F5344CB8AC3E}">
        <p14:creationId xmlns:p14="http://schemas.microsoft.com/office/powerpoint/2010/main" val="2038152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A982D188-907E-4C73-922A-E8E13D25EBF6}" type="datetimeFigureOut">
              <a:rPr lang="en-US" smtClean="0"/>
              <a:pPr>
                <a:defRPr/>
              </a:pPr>
              <a:t>12/16/25</a:t>
            </a:fld>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C47B570-C6AA-4404-A093-8EE457B6E6B4}" type="slidenum">
              <a:rPr lang="en-US" altLang="en-US" smtClean="0"/>
              <a:pPr>
                <a:defRPr/>
              </a:pPr>
              <a:t>‹#›</a:t>
            </a:fld>
            <a:endParaRPr lang="en-US" altLang="en-US" b="1" dirty="0"/>
          </a:p>
        </p:txBody>
      </p:sp>
    </p:spTree>
    <p:extLst>
      <p:ext uri="{BB962C8B-B14F-4D97-AF65-F5344CB8AC3E}">
        <p14:creationId xmlns:p14="http://schemas.microsoft.com/office/powerpoint/2010/main" val="914757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A82E00F-BE02-4CED-BDB0-8308D3AEA534}"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7FEA018-5C37-4C8D-91EE-1AD124914764}" type="slidenum">
              <a:rPr lang="en-US" altLang="en-US" smtClean="0"/>
              <a:pPr>
                <a:defRPr/>
              </a:pPr>
              <a:t>‹#›</a:t>
            </a:fld>
            <a:endParaRPr lang="en-US" altLang="en-US" dirty="0"/>
          </a:p>
        </p:txBody>
      </p:sp>
    </p:spTree>
    <p:extLst>
      <p:ext uri="{BB962C8B-B14F-4D97-AF65-F5344CB8AC3E}">
        <p14:creationId xmlns:p14="http://schemas.microsoft.com/office/powerpoint/2010/main" val="964141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680B6BE-38A0-44BE-8DF0-82EF6674C908}"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89BBCBA-8C77-46E3-844D-36A0DB929756}" type="slidenum">
              <a:rPr lang="en-US" altLang="en-US" smtClean="0"/>
              <a:pPr>
                <a:defRPr/>
              </a:pPr>
              <a:t>‹#›</a:t>
            </a:fld>
            <a:endParaRPr lang="en-US" altLang="en-US" dirty="0"/>
          </a:p>
        </p:txBody>
      </p:sp>
    </p:spTree>
    <p:extLst>
      <p:ext uri="{BB962C8B-B14F-4D97-AF65-F5344CB8AC3E}">
        <p14:creationId xmlns:p14="http://schemas.microsoft.com/office/powerpoint/2010/main" val="16699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417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8478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417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710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C1CA99CC-A929-4227-A158-5939ECEC924D}"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2732190-78E6-4F67-B36C-62DBD246F1A2}" type="slidenum">
              <a:rPr lang="en-US" altLang="en-US" smtClean="0"/>
              <a:pPr>
                <a:defRPr/>
              </a:pPr>
              <a:t>‹#›</a:t>
            </a:fld>
            <a:endParaRPr lang="en-US" altLang="en-US" dirty="0"/>
          </a:p>
        </p:txBody>
      </p:sp>
    </p:spTree>
    <p:extLst>
      <p:ext uri="{BB962C8B-B14F-4D97-AF65-F5344CB8AC3E}">
        <p14:creationId xmlns:p14="http://schemas.microsoft.com/office/powerpoint/2010/main" val="3711057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417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42230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417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999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417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41421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417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67861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417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35443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294C6AC-FF8A-46FF-8D3A-4C0E14DC8BFC}" type="datetimeFigureOut">
              <a:rPr lang="en-US" smtClean="0"/>
              <a:pPr>
                <a:defRPr/>
              </a:pPr>
              <a:t>12/16/25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0482014-080F-4F9F-8EC4-B5D5BD4D4D7C}" type="slidenum">
              <a:rPr lang="en-US" altLang="en-US" smtClean="0"/>
              <a:pPr>
                <a:defRPr/>
              </a:pPr>
              <a:t>‹#›</a:t>
            </a:fld>
            <a:endParaRPr lang="en-US" altLang="en-US" dirty="0"/>
          </a:p>
        </p:txBody>
      </p:sp>
    </p:spTree>
    <p:extLst>
      <p:ext uri="{BB962C8B-B14F-4D97-AF65-F5344CB8AC3E}">
        <p14:creationId xmlns:p14="http://schemas.microsoft.com/office/powerpoint/2010/main" val="415358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AF43578-208E-43D4-88A9-75286CDA31F4}" type="datetimeFigureOut">
              <a:rPr lang="en-US" smtClean="0"/>
              <a:pPr>
                <a:defRPr/>
              </a:pPr>
              <a:t>12/16/25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D4A68BE-FDBE-4517-BA4D-D4F773558EB2}" type="slidenum">
              <a:rPr lang="en-US" altLang="en-US" smtClean="0"/>
              <a:pPr>
                <a:defRPr/>
              </a:pPr>
              <a:t>‹#›</a:t>
            </a:fld>
            <a:endParaRPr lang="en-US" altLang="en-US" dirty="0"/>
          </a:p>
        </p:txBody>
      </p:sp>
    </p:spTree>
    <p:extLst>
      <p:ext uri="{BB962C8B-B14F-4D97-AF65-F5344CB8AC3E}">
        <p14:creationId xmlns:p14="http://schemas.microsoft.com/office/powerpoint/2010/main" val="1911235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E1668DA-5DAF-4CFD-BE54-CA25AB792A58}" type="datetimeFigureOut">
              <a:rPr lang="en-US" smtClean="0"/>
              <a:pPr>
                <a:defRPr/>
              </a:pPr>
              <a:t>12/16/25</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79C07C66-C14A-4166-9E08-8D05EA82930C}" type="slidenum">
              <a:rPr lang="en-US" altLang="en-US" smtClean="0"/>
              <a:pPr>
                <a:defRPr/>
              </a:pPr>
              <a:t>‹#›</a:t>
            </a:fld>
            <a:endParaRPr lang="en-US" altLang="en-US" dirty="0"/>
          </a:p>
        </p:txBody>
      </p:sp>
    </p:spTree>
    <p:extLst>
      <p:ext uri="{BB962C8B-B14F-4D97-AF65-F5344CB8AC3E}">
        <p14:creationId xmlns:p14="http://schemas.microsoft.com/office/powerpoint/2010/main" val="183292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C7100161-205D-4A65-B5EA-32DAFDD01FED}" type="datetimeFigureOut">
              <a:rPr lang="en-US" smtClean="0"/>
              <a:pPr>
                <a:defRPr/>
              </a:pPr>
              <a:t>12/16/25</a:t>
            </a:fld>
            <a:endParaRPr lang="en-US" dirty="0"/>
          </a:p>
        </p:txBody>
      </p:sp>
      <p:sp>
        <p:nvSpPr>
          <p:cNvPr id="5" name="Footer Placeholder 3"/>
          <p:cNvSpPr>
            <a:spLocks noGrp="1"/>
          </p:cNvSpPr>
          <p:nvPr>
            <p:ph type="ftr" sz="quarter" idx="11"/>
          </p:nvPr>
        </p:nvSpPr>
        <p:spPr/>
        <p:txBody>
          <a:bodyPr/>
          <a:lstStyle/>
          <a:p>
            <a:pPr>
              <a:defRPr/>
            </a:pPr>
            <a:endParaRPr lang="en-US" dirty="0"/>
          </a:p>
        </p:txBody>
      </p:sp>
      <p:sp>
        <p:nvSpPr>
          <p:cNvPr id="6" name="Slide Number Placeholder 4"/>
          <p:cNvSpPr>
            <a:spLocks noGrp="1"/>
          </p:cNvSpPr>
          <p:nvPr>
            <p:ph type="sldNum" sz="quarter" idx="12"/>
          </p:nvPr>
        </p:nvSpPr>
        <p:spPr/>
        <p:txBody>
          <a:bodyPr/>
          <a:lstStyle/>
          <a:p>
            <a:pPr>
              <a:defRPr/>
            </a:pPr>
            <a:fld id="{34201C8B-EA43-4DD1-9AC6-EA893AB6AC28}" type="slidenum">
              <a:rPr lang="en-US" altLang="en-US" smtClean="0"/>
              <a:pPr>
                <a:defRPr/>
              </a:pPr>
              <a:t>‹#›</a:t>
            </a:fld>
            <a:endParaRPr lang="en-US" altLang="en-US" dirty="0"/>
          </a:p>
        </p:txBody>
      </p:sp>
    </p:spTree>
    <p:extLst>
      <p:ext uri="{BB962C8B-B14F-4D97-AF65-F5344CB8AC3E}">
        <p14:creationId xmlns:p14="http://schemas.microsoft.com/office/powerpoint/2010/main" val="263051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ECB82A45-49E8-46C3-B004-C9DF1B0A9F02}" type="datetimeFigureOut">
              <a:rPr lang="en-US" smtClean="0"/>
              <a:pPr>
                <a:defRPr/>
              </a:pPr>
              <a:t>12/16/25</a:t>
            </a:fld>
            <a:endParaRPr lang="en-US" dirty="0"/>
          </a:p>
        </p:txBody>
      </p:sp>
      <p:sp>
        <p:nvSpPr>
          <p:cNvPr id="5" name="Footer Placeholder 2"/>
          <p:cNvSpPr>
            <a:spLocks noGrp="1"/>
          </p:cNvSpPr>
          <p:nvPr>
            <p:ph type="ftr" sz="quarter" idx="11"/>
          </p:nvPr>
        </p:nvSpPr>
        <p:spPr/>
        <p:txBody>
          <a:bodyPr/>
          <a:lstStyle/>
          <a:p>
            <a:pPr>
              <a:defRPr/>
            </a:pPr>
            <a:endParaRPr lang="en-US" dirty="0"/>
          </a:p>
        </p:txBody>
      </p:sp>
      <p:sp>
        <p:nvSpPr>
          <p:cNvPr id="6" name="Slide Number Placeholder 3"/>
          <p:cNvSpPr>
            <a:spLocks noGrp="1"/>
          </p:cNvSpPr>
          <p:nvPr>
            <p:ph type="sldNum" sz="quarter" idx="12"/>
          </p:nvPr>
        </p:nvSpPr>
        <p:spPr/>
        <p:txBody>
          <a:bodyPr/>
          <a:lstStyle/>
          <a:p>
            <a:pPr>
              <a:defRPr/>
            </a:pPr>
            <a:fld id="{9FAEC833-EE3D-425E-A57B-3606E04FA8BC}" type="slidenum">
              <a:rPr lang="en-US" altLang="en-US" smtClean="0"/>
              <a:pPr>
                <a:defRPr/>
              </a:pPr>
              <a:t>‹#›</a:t>
            </a:fld>
            <a:endParaRPr lang="en-US" altLang="en-US" dirty="0"/>
          </a:p>
        </p:txBody>
      </p:sp>
    </p:spTree>
    <p:extLst>
      <p:ext uri="{BB962C8B-B14F-4D97-AF65-F5344CB8AC3E}">
        <p14:creationId xmlns:p14="http://schemas.microsoft.com/office/powerpoint/2010/main" val="296919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66F455B0-6A64-45A7-8E4F-0B0CF0879FC8}" type="datetimeFigureOut">
              <a:rPr lang="en-US" smtClean="0"/>
              <a:pPr>
                <a:defRPr/>
              </a:pPr>
              <a:t>12/16/25</a:t>
            </a:fld>
            <a:endParaRPr lang="en-US" dirty="0"/>
          </a:p>
        </p:txBody>
      </p:sp>
      <p:sp>
        <p:nvSpPr>
          <p:cNvPr id="5" name="Footer Placeholder 5"/>
          <p:cNvSpPr>
            <a:spLocks noGrp="1"/>
          </p:cNvSpPr>
          <p:nvPr>
            <p:ph type="ftr" sz="quarter" idx="11"/>
          </p:nvPr>
        </p:nvSpPr>
        <p:spPr/>
        <p:txBody>
          <a:bodyPr/>
          <a:lstStyle/>
          <a:p>
            <a:pPr>
              <a:defRPr/>
            </a:pPr>
            <a:endParaRPr lang="en-US" dirty="0"/>
          </a:p>
        </p:txBody>
      </p:sp>
      <p:sp>
        <p:nvSpPr>
          <p:cNvPr id="6" name="Slide Number Placeholder 6"/>
          <p:cNvSpPr>
            <a:spLocks noGrp="1"/>
          </p:cNvSpPr>
          <p:nvPr>
            <p:ph type="sldNum" sz="quarter" idx="12"/>
          </p:nvPr>
        </p:nvSpPr>
        <p:spPr/>
        <p:txBody>
          <a:bodyPr/>
          <a:lstStyle/>
          <a:p>
            <a:pPr>
              <a:defRPr/>
            </a:pPr>
            <a:fld id="{330A4DDA-FFD6-4BBF-95F9-F9A0930506E3}" type="slidenum">
              <a:rPr lang="en-US" altLang="en-US" smtClean="0"/>
              <a:pPr>
                <a:defRPr/>
              </a:pPr>
              <a:t>‹#›</a:t>
            </a:fld>
            <a:endParaRPr lang="en-US" altLang="en-US" dirty="0"/>
          </a:p>
        </p:txBody>
      </p:sp>
    </p:spTree>
    <p:extLst>
      <p:ext uri="{BB962C8B-B14F-4D97-AF65-F5344CB8AC3E}">
        <p14:creationId xmlns:p14="http://schemas.microsoft.com/office/powerpoint/2010/main" val="3787699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B8345A-7F57-4438-BC31-62508EE6B0FB}" type="datetimeFigureOut">
              <a:rPr lang="en-US" smtClean="0"/>
              <a:pPr>
                <a:defRPr/>
              </a:pPr>
              <a:t>12/16/25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0C3AC28-F0F7-45F2-9983-0657B6606EA5}" type="slidenum">
              <a:rPr lang="en-US" altLang="en-US" smtClean="0"/>
              <a:pPr>
                <a:defRPr/>
              </a:pPr>
              <a:t>‹#›</a:t>
            </a:fld>
            <a:endParaRPr lang="en-US" altLang="en-US" dirty="0"/>
          </a:p>
        </p:txBody>
      </p:sp>
    </p:spTree>
    <p:extLst>
      <p:ext uri="{BB962C8B-B14F-4D97-AF65-F5344CB8AC3E}">
        <p14:creationId xmlns:p14="http://schemas.microsoft.com/office/powerpoint/2010/main" val="257619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9" name="Picture 8"/>
          <p:cNvPicPr>
            <a:picLocks noChangeAspect="1"/>
          </p:cNvPicPr>
          <p:nvPr/>
        </p:nvPicPr>
        <p:blipFill rotWithShape="1">
          <a:blip r:embed="rId2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A982D188-907E-4C73-922A-E8E13D25EBF6}" type="datetimeFigureOut">
              <a:rPr lang="en-US" smtClean="0"/>
              <a:pPr>
                <a:defRPr/>
              </a:pPr>
              <a:t>12/16/25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defRPr/>
            </a:pPr>
            <a:fld id="{BC47B570-C6AA-4404-A093-8EE457B6E6B4}" type="slidenum">
              <a:rPr lang="en-US" altLang="en-US" smtClean="0"/>
              <a:pPr>
                <a:defRPr/>
              </a:pPr>
              <a:t>‹#›</a:t>
            </a:fld>
            <a:endParaRPr lang="en-US" altLang="en-US" b="1" dirty="0"/>
          </a:p>
        </p:txBody>
      </p:sp>
    </p:spTree>
    <p:extLst>
      <p:ext uri="{BB962C8B-B14F-4D97-AF65-F5344CB8AC3E}">
        <p14:creationId xmlns:p14="http://schemas.microsoft.com/office/powerpoint/2010/main" val="1705012212"/>
      </p:ext>
    </p:extLst>
  </p:cSld>
  <p:clrMap bg1="dk1" tx1="lt1" bg2="dk2" tx2="lt2" accent1="accent1" accent2="accent2" accent3="accent3" accent4="accent4" accent5="accent5" accent6="accent6" hlink="hlink" folHlink="folHlink"/>
  <p:sldLayoutIdLst>
    <p:sldLayoutId id="2147491431" r:id="rId1"/>
    <p:sldLayoutId id="2147491432" r:id="rId2"/>
    <p:sldLayoutId id="2147491433" r:id="rId3"/>
    <p:sldLayoutId id="2147491434" r:id="rId4"/>
    <p:sldLayoutId id="2147491435" r:id="rId5"/>
    <p:sldLayoutId id="2147491436" r:id="rId6"/>
    <p:sldLayoutId id="2147491437" r:id="rId7"/>
    <p:sldLayoutId id="2147491438" r:id="rId8"/>
    <p:sldLayoutId id="2147491439" r:id="rId9"/>
    <p:sldLayoutId id="2147491440" r:id="rId10"/>
    <p:sldLayoutId id="2147491441" r:id="rId11"/>
    <p:sldLayoutId id="2147491442" r:id="rId12"/>
    <p:sldLayoutId id="2147491443" r:id="rId13"/>
    <p:sldLayoutId id="2147491444" r:id="rId14"/>
    <p:sldLayoutId id="2147491445" r:id="rId15"/>
    <p:sldLayoutId id="2147491446" r:id="rId16"/>
    <p:sldLayoutId id="2147491447" r:id="rId17"/>
    <p:sldLayoutId id="2147491375" r:id="rId18"/>
    <p:sldLayoutId id="2147490945" r:id="rId19"/>
    <p:sldLayoutId id="2147490947" r:id="rId20"/>
    <p:sldLayoutId id="2147490930" r:id="rId21"/>
    <p:sldLayoutId id="2147490931" r:id="rId22"/>
    <p:sldLayoutId id="2147490932" r:id="rId23"/>
    <p:sldLayoutId id="2147490933" r:id="rId24"/>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0.emf"/><Relationship Id="rId2" Type="http://schemas.openxmlformats.org/officeDocument/2006/relationships/package" Target="../embeddings/Microsoft_Excel_Worksheet.xlsx"/><Relationship Id="rId1" Type="http://schemas.openxmlformats.org/officeDocument/2006/relationships/slideLayout" Target="../slideLayouts/slideLayout6.xml"/><Relationship Id="rId6" Type="http://schemas.openxmlformats.org/officeDocument/2006/relationships/package" Target="../embeddings/Microsoft_Excel_Worksheet2.xlsx"/><Relationship Id="rId5" Type="http://schemas.openxmlformats.org/officeDocument/2006/relationships/image" Target="../media/image29.emf"/><Relationship Id="rId4" Type="http://schemas.openxmlformats.org/officeDocument/2006/relationships/package" Target="../embeddings/Microsoft_Excel_Worksheet1.xlsx"/></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Excel_Worksheet3.xlsx"/><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73506-29F1-354C-944E-77C0DC4271D2}"/>
              </a:ext>
            </a:extLst>
          </p:cNvPr>
          <p:cNvSpPr/>
          <p:nvPr/>
        </p:nvSpPr>
        <p:spPr>
          <a:xfrm>
            <a:off x="803030" y="2239107"/>
            <a:ext cx="10585939" cy="3293209"/>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a:tabLst>
                <a:tab pos="1487488" algn="l"/>
              </a:tabLst>
              <a:defRPr/>
            </a:pPr>
            <a:r>
              <a:rPr lang="en-US" sz="6600" b="1" dirty="0">
                <a:ln/>
                <a:ea typeface="ヒラギノ角ゴ Pro W3" pitchFamily="2" charset="-128"/>
                <a:cs typeface="+mn-cs"/>
              </a:rPr>
              <a:t>WALTHAM LAND TRUST</a:t>
            </a:r>
          </a:p>
          <a:p>
            <a:pPr algn="ctr">
              <a:tabLst>
                <a:tab pos="1487488" algn="l"/>
              </a:tabLst>
              <a:defRPr/>
            </a:pPr>
            <a:r>
              <a:rPr lang="en-US" sz="5400" b="1" dirty="0">
                <a:ln/>
                <a:ea typeface="ヒラギノ角ゴ Pro W3" pitchFamily="2" charset="-128"/>
                <a:cs typeface="+mn-cs"/>
              </a:rPr>
              <a:t>2025 Annual Meeting</a:t>
            </a:r>
          </a:p>
          <a:p>
            <a:pPr algn="ctr">
              <a:tabLst>
                <a:tab pos="1487488" algn="l"/>
              </a:tabLst>
              <a:defRPr/>
            </a:pPr>
            <a:r>
              <a:rPr lang="en-US" sz="4400" b="1" dirty="0">
                <a:ln/>
                <a:ea typeface="ヒラギノ角ゴ Pro W3" pitchFamily="2" charset="-128"/>
                <a:cs typeface="+mn-cs"/>
              </a:rPr>
              <a:t>Our 26</a:t>
            </a:r>
            <a:r>
              <a:rPr lang="en-US" sz="4400" b="1" baseline="30000" dirty="0">
                <a:ln/>
                <a:ea typeface="ヒラギノ角ゴ Pro W3" pitchFamily="2" charset="-128"/>
                <a:cs typeface="+mn-cs"/>
              </a:rPr>
              <a:t>th </a:t>
            </a:r>
            <a:r>
              <a:rPr lang="en-US" sz="4400" b="1" dirty="0">
                <a:ln/>
                <a:ea typeface="ヒラギノ角ゴ Pro W3" pitchFamily="2" charset="-128"/>
                <a:cs typeface="+mn-cs"/>
              </a:rPr>
              <a:t>Anniversary</a:t>
            </a:r>
          </a:p>
          <a:p>
            <a:pPr algn="ctr">
              <a:tabLst>
                <a:tab pos="1487488" algn="l"/>
              </a:tabLst>
              <a:defRPr/>
            </a:pPr>
            <a:r>
              <a:rPr lang="en-US" sz="4400" b="1" dirty="0">
                <a:ln/>
                <a:ea typeface="ヒラギノ角ゴ Pro W3" pitchFamily="2" charset="-128"/>
                <a:cs typeface="+mn-cs"/>
              </a:rPr>
              <a:t>Novembe</a:t>
            </a:r>
            <a:r>
              <a:rPr lang="en-US" sz="4400" b="1" dirty="0">
                <a:ln/>
                <a:ea typeface="ヒラギノ角ゴ Pro W3" pitchFamily="2" charset="-128"/>
              </a:rPr>
              <a:t>r 18, 2025</a:t>
            </a:r>
            <a:endParaRPr lang="en-US" sz="4400" b="1" dirty="0">
              <a:ln/>
              <a:ea typeface="ヒラギノ角ゴ Pro W3" pitchFamily="2" charset="-128"/>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30">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3" name="Oval 32">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5" name="Picture 34">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7" name="Picture 36">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9" name="Rectangle 38">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229B9FCF-8D91-83DC-19A3-2F46097B6E00}"/>
              </a:ext>
            </a:extLst>
          </p:cNvPr>
          <p:cNvSpPr>
            <a:spLocks noGrp="1"/>
          </p:cNvSpPr>
          <p:nvPr>
            <p:ph type="title"/>
          </p:nvPr>
        </p:nvSpPr>
        <p:spPr>
          <a:xfrm>
            <a:off x="635458" y="4542502"/>
            <a:ext cx="9181185" cy="1189985"/>
          </a:xfrm>
        </p:spPr>
        <p:txBody>
          <a:bodyPr vert="horz" lIns="91440" tIns="45720" rIns="91440" bIns="45720" rtlCol="0" anchor="b">
            <a:normAutofit/>
          </a:bodyPr>
          <a:lstStyle/>
          <a:p>
            <a:pPr>
              <a:lnSpc>
                <a:spcPct val="90000"/>
              </a:lnSpc>
            </a:pPr>
            <a:r>
              <a:rPr lang="en-US" sz="3800" dirty="0"/>
              <a:t>Wellington Fields Work Parties and Lemonade Social in July</a:t>
            </a:r>
          </a:p>
        </p:txBody>
      </p:sp>
      <p:pic>
        <p:nvPicPr>
          <p:cNvPr id="3" name="Picture 2" descr="A group of people in a park&#10;&#10;AI-generated content may be incorrect.">
            <a:extLst>
              <a:ext uri="{FF2B5EF4-FFF2-40B4-BE49-F238E27FC236}">
                <a16:creationId xmlns:a16="http://schemas.microsoft.com/office/drawing/2014/main" id="{66C26BDF-0730-FA00-A1B2-542DF0F82FA8}"/>
              </a:ext>
            </a:extLst>
          </p:cNvPr>
          <p:cNvPicPr>
            <a:picLocks noChangeAspect="1"/>
          </p:cNvPicPr>
          <p:nvPr/>
        </p:nvPicPr>
        <p:blipFill>
          <a:blip r:embed="rId7">
            <a:extLst>
              <a:ext uri="{28A0092B-C50C-407E-A947-70E740481C1C}">
                <a14:useLocalDpi xmlns:a14="http://schemas.microsoft.com/office/drawing/2010/main" val="0"/>
              </a:ext>
            </a:extLst>
          </a:blip>
          <a:srcRect r="247"/>
          <a:stretch>
            <a:fillRect/>
          </a:stretch>
        </p:blipFill>
        <p:spPr>
          <a:xfrm>
            <a:off x="6392596" y="1127490"/>
            <a:ext cx="4426563" cy="3328143"/>
          </a:xfrm>
          <a:prstGeom prst="rect">
            <a:avLst/>
          </a:prstGeom>
          <a:effectLst>
            <a:outerShdw blurRad="50800" dist="38100" dir="5400000" algn="t" rotWithShape="0">
              <a:prstClr val="black">
                <a:alpha val="43000"/>
              </a:prstClr>
            </a:outerShdw>
          </a:effectLst>
        </p:spPr>
      </p:pic>
      <p:pic>
        <p:nvPicPr>
          <p:cNvPr id="4" name="Picture 3" descr="A group of people in a field&#10;&#10;AI-generated content may be incorrect.">
            <a:extLst>
              <a:ext uri="{FF2B5EF4-FFF2-40B4-BE49-F238E27FC236}">
                <a16:creationId xmlns:a16="http://schemas.microsoft.com/office/drawing/2014/main" id="{B12349EF-88FB-54A7-5CDD-65A537A74C60}"/>
              </a:ext>
            </a:extLst>
          </p:cNvPr>
          <p:cNvPicPr>
            <a:picLocks noChangeAspect="1"/>
          </p:cNvPicPr>
          <p:nvPr/>
        </p:nvPicPr>
        <p:blipFill>
          <a:blip r:embed="rId8">
            <a:extLst>
              <a:ext uri="{28A0092B-C50C-407E-A947-70E740481C1C}">
                <a14:useLocalDpi xmlns:a14="http://schemas.microsoft.com/office/drawing/2010/main" val="0"/>
              </a:ext>
            </a:extLst>
          </a:blip>
          <a:srcRect l="2292" r="6636" b="-1"/>
          <a:stretch>
            <a:fillRect/>
          </a:stretch>
        </p:blipFill>
        <p:spPr>
          <a:xfrm>
            <a:off x="909653" y="707584"/>
            <a:ext cx="4374735" cy="360273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3888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7" name="Picture 46">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8" name="Oval 47">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9" name="Picture 48">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0" name="Picture 49">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descr="A person sitting on a bicycle under a tree&#10;&#10;AI-generated content may be incorrect.">
            <a:extLst>
              <a:ext uri="{FF2B5EF4-FFF2-40B4-BE49-F238E27FC236}">
                <a16:creationId xmlns:a16="http://schemas.microsoft.com/office/drawing/2014/main" id="{969C293F-9F28-9C99-1903-939B78127AC8}"/>
              </a:ext>
            </a:extLst>
          </p:cNvPr>
          <p:cNvPicPr>
            <a:picLocks noChangeAspect="1"/>
          </p:cNvPicPr>
          <p:nvPr/>
        </p:nvPicPr>
        <p:blipFill>
          <a:blip r:embed="rId7">
            <a:extLst>
              <a:ext uri="{28A0092B-C50C-407E-A947-70E740481C1C}">
                <a14:useLocalDpi xmlns:a14="http://schemas.microsoft.com/office/drawing/2010/main" val="0"/>
              </a:ext>
            </a:extLst>
          </a:blip>
          <a:srcRect t="26501" b="11735"/>
          <a:stretch>
            <a:fillRect/>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5" name="Picture 4" descr="A group of people sitting on grass&#10;&#10;AI-generated content may be incorrect.">
            <a:extLst>
              <a:ext uri="{FF2B5EF4-FFF2-40B4-BE49-F238E27FC236}">
                <a16:creationId xmlns:a16="http://schemas.microsoft.com/office/drawing/2014/main" id="{12C73C93-3939-4A44-46B7-248D6D3FFA28}"/>
              </a:ext>
            </a:extLst>
          </p:cNvPr>
          <p:cNvPicPr>
            <a:picLocks noChangeAspect="1"/>
          </p:cNvPicPr>
          <p:nvPr/>
        </p:nvPicPr>
        <p:blipFill>
          <a:blip r:embed="rId8">
            <a:extLst>
              <a:ext uri="{28A0092B-C50C-407E-A947-70E740481C1C}">
                <a14:useLocalDpi xmlns:a14="http://schemas.microsoft.com/office/drawing/2010/main" val="0"/>
              </a:ext>
            </a:extLst>
          </a:blip>
          <a:srcRect r="247"/>
          <a:stretch>
            <a:fillRect/>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4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dirty="0">
              <a:solidFill>
                <a:schemeClr val="tx1"/>
              </a:solidFill>
            </a:endParaRPr>
          </a:p>
        </p:txBody>
      </p:sp>
      <p:sp>
        <p:nvSpPr>
          <p:cNvPr id="46" name="Freeform: Shape 4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75F132-08CE-2242-0036-15B3244B3BAC}"/>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4100" dirty="0">
                <a:solidFill>
                  <a:srgbClr val="EBEBEB"/>
                </a:solidFill>
              </a:rPr>
              <a:t>Forest Bathing at Paine Estate in August</a:t>
            </a:r>
          </a:p>
        </p:txBody>
      </p:sp>
    </p:spTree>
    <p:extLst>
      <p:ext uri="{BB962C8B-B14F-4D97-AF65-F5344CB8AC3E}">
        <p14:creationId xmlns:p14="http://schemas.microsoft.com/office/powerpoint/2010/main" val="172641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7" name="Picture 16">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3C8F5EA2-6BED-AC1D-F81D-9ABA4A9EAAD1}"/>
              </a:ext>
            </a:extLst>
          </p:cNvPr>
          <p:cNvSpPr>
            <a:spLocks noGrp="1"/>
          </p:cNvSpPr>
          <p:nvPr>
            <p:ph type="title"/>
          </p:nvPr>
        </p:nvSpPr>
        <p:spPr>
          <a:xfrm>
            <a:off x="635458" y="4542502"/>
            <a:ext cx="9181185" cy="1553280"/>
          </a:xfrm>
        </p:spPr>
        <p:txBody>
          <a:bodyPr vert="horz" lIns="91440" tIns="45720" rIns="91440" bIns="45720" rtlCol="0" anchor="b">
            <a:normAutofit fontScale="90000"/>
          </a:bodyPr>
          <a:lstStyle/>
          <a:p>
            <a:pPr>
              <a:lnSpc>
                <a:spcPct val="90000"/>
              </a:lnSpc>
            </a:pPr>
            <a:r>
              <a:rPr lang="en-US" sz="3800" dirty="0"/>
              <a:t>Brandeis Students Take Pledge re: </a:t>
            </a:r>
            <a:br>
              <a:rPr lang="en-US" sz="3800" dirty="0"/>
            </a:br>
            <a:r>
              <a:rPr lang="en-US" sz="3800" dirty="0"/>
              <a:t>Trash Disposal and Rodent Control </a:t>
            </a:r>
            <a:br>
              <a:rPr lang="en-US" sz="3800" dirty="0"/>
            </a:br>
            <a:r>
              <a:rPr lang="en-US" sz="3800" dirty="0"/>
              <a:t>in September</a:t>
            </a:r>
            <a:br>
              <a:rPr lang="en-US" sz="3800" dirty="0"/>
            </a:br>
            <a:endParaRPr lang="en-US" sz="3800" dirty="0"/>
          </a:p>
        </p:txBody>
      </p:sp>
      <p:pic>
        <p:nvPicPr>
          <p:cNvPr id="6" name="Picture 5" descr="A screenshot of a phone&#10;&#10;AI-generated content may be incorrect.">
            <a:extLst>
              <a:ext uri="{FF2B5EF4-FFF2-40B4-BE49-F238E27FC236}">
                <a16:creationId xmlns:a16="http://schemas.microsoft.com/office/drawing/2014/main" id="{C089600D-7600-C689-3A2A-39412A405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5139" y="674368"/>
            <a:ext cx="3764634" cy="5618856"/>
          </a:xfrm>
          <a:prstGeom prst="rect">
            <a:avLst/>
          </a:prstGeom>
          <a:effectLst>
            <a:outerShdw blurRad="50800" dist="38100" dir="5400000" algn="t" rotWithShape="0">
              <a:prstClr val="black">
                <a:alpha val="43000"/>
              </a:prstClr>
            </a:outerShdw>
          </a:effectLst>
        </p:spPr>
      </p:pic>
      <p:pic>
        <p:nvPicPr>
          <p:cNvPr id="4" name="Picture 3" descr="A group of people holding up papers&#10;&#10;AI-generated content may be incorrect.">
            <a:extLst>
              <a:ext uri="{FF2B5EF4-FFF2-40B4-BE49-F238E27FC236}">
                <a16:creationId xmlns:a16="http://schemas.microsoft.com/office/drawing/2014/main" id="{98EE1C3D-4105-7B19-EA70-D69CE01CEF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153" y="762218"/>
            <a:ext cx="7265053" cy="33055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13067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6" name="Picture 15">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itle 4">
            <a:extLst>
              <a:ext uri="{FF2B5EF4-FFF2-40B4-BE49-F238E27FC236}">
                <a16:creationId xmlns:a16="http://schemas.microsoft.com/office/drawing/2014/main" id="{F0F3048A-A200-A249-F5FD-31834D5B13B7}"/>
              </a:ext>
            </a:extLst>
          </p:cNvPr>
          <p:cNvSpPr>
            <a:spLocks noGrp="1"/>
          </p:cNvSpPr>
          <p:nvPr>
            <p:ph type="title"/>
          </p:nvPr>
        </p:nvSpPr>
        <p:spPr>
          <a:xfrm>
            <a:off x="1256627" y="5027935"/>
            <a:ext cx="9181185" cy="1189985"/>
          </a:xfrm>
        </p:spPr>
        <p:txBody>
          <a:bodyPr vert="horz" lIns="91440" tIns="45720" rIns="91440" bIns="45720" rtlCol="0" anchor="b">
            <a:normAutofit/>
          </a:bodyPr>
          <a:lstStyle/>
          <a:p>
            <a:pPr>
              <a:lnSpc>
                <a:spcPct val="90000"/>
              </a:lnSpc>
            </a:pPr>
            <a:r>
              <a:rPr lang="en-US" sz="3800" dirty="0"/>
              <a:t>Lakeview Preserve Party at Hardy in late September</a:t>
            </a:r>
          </a:p>
        </p:txBody>
      </p:sp>
      <p:pic>
        <p:nvPicPr>
          <p:cNvPr id="4" name="Picture 3" descr="A path in a forest&#10;&#10;AI-generated content may be incorrect.">
            <a:extLst>
              <a:ext uri="{FF2B5EF4-FFF2-40B4-BE49-F238E27FC236}">
                <a16:creationId xmlns:a16="http://schemas.microsoft.com/office/drawing/2014/main" id="{95A3A444-D26D-D608-2A20-01FE93E682F8}"/>
              </a:ext>
            </a:extLst>
          </p:cNvPr>
          <p:cNvPicPr>
            <a:picLocks noChangeAspect="1"/>
          </p:cNvPicPr>
          <p:nvPr/>
        </p:nvPicPr>
        <p:blipFill>
          <a:blip r:embed="rId7">
            <a:extLst>
              <a:ext uri="{28A0092B-C50C-407E-A947-70E740481C1C}">
                <a14:useLocalDpi xmlns:a14="http://schemas.microsoft.com/office/drawing/2010/main" val="0"/>
              </a:ext>
            </a:extLst>
          </a:blip>
          <a:srcRect r="5954" b="-1"/>
          <a:stretch>
            <a:fillRect/>
          </a:stretch>
        </p:blipFill>
        <p:spPr>
          <a:xfrm>
            <a:off x="635458" y="640079"/>
            <a:ext cx="5010686" cy="3995973"/>
          </a:xfrm>
          <a:prstGeom prst="rect">
            <a:avLst/>
          </a:prstGeom>
          <a:effectLst>
            <a:outerShdw blurRad="50800" dist="38100" dir="5400000" algn="t" rotWithShape="0">
              <a:prstClr val="black">
                <a:alpha val="43000"/>
              </a:prstClr>
            </a:outerShdw>
          </a:effectLst>
        </p:spPr>
      </p:pic>
      <p:pic>
        <p:nvPicPr>
          <p:cNvPr id="3" name="Picture 2" descr="A group of people sitting around a table&#10;&#10;AI-generated content may be incorrect.">
            <a:extLst>
              <a:ext uri="{FF2B5EF4-FFF2-40B4-BE49-F238E27FC236}">
                <a16:creationId xmlns:a16="http://schemas.microsoft.com/office/drawing/2014/main" id="{A31DAB03-B882-DE86-196F-FE97AE11F707}"/>
              </a:ext>
            </a:extLst>
          </p:cNvPr>
          <p:cNvPicPr>
            <a:picLocks noChangeAspect="1"/>
          </p:cNvPicPr>
          <p:nvPr/>
        </p:nvPicPr>
        <p:blipFill>
          <a:blip r:embed="rId8">
            <a:extLst>
              <a:ext uri="{28A0092B-C50C-407E-A947-70E740481C1C}">
                <a14:useLocalDpi xmlns:a14="http://schemas.microsoft.com/office/drawing/2010/main" val="0"/>
              </a:ext>
            </a:extLst>
          </a:blip>
          <a:srcRect l="5955" r="-1" b="-1"/>
          <a:stretch>
            <a:fillRect/>
          </a:stretch>
        </p:blipFill>
        <p:spPr>
          <a:xfrm>
            <a:off x="5988065" y="664102"/>
            <a:ext cx="4980564" cy="397195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01716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30">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3" name="Oval 32">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5" name="Picture 34">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7" name="Picture 36">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9" name="Rectangle 38">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Picture 4" descr="A couple of women running in the woods&#10;&#10;AI-generated content may be incorrect.">
            <a:extLst>
              <a:ext uri="{FF2B5EF4-FFF2-40B4-BE49-F238E27FC236}">
                <a16:creationId xmlns:a16="http://schemas.microsoft.com/office/drawing/2014/main" id="{B4330C50-CF10-5DA2-14EF-EF63934008C2}"/>
              </a:ext>
            </a:extLst>
          </p:cNvPr>
          <p:cNvPicPr>
            <a:picLocks noChangeAspect="1"/>
          </p:cNvPicPr>
          <p:nvPr/>
        </p:nvPicPr>
        <p:blipFill>
          <a:blip r:embed="rId7">
            <a:extLst>
              <a:ext uri="{28A0092B-C50C-407E-A947-70E740481C1C}">
                <a14:useLocalDpi xmlns:a14="http://schemas.microsoft.com/office/drawing/2010/main" val="0"/>
              </a:ext>
            </a:extLst>
          </a:blip>
          <a:srcRect l="8929" r="-1" b="-1"/>
          <a:stretch>
            <a:fillRect/>
          </a:stretch>
        </p:blipFill>
        <p:spPr>
          <a:xfrm>
            <a:off x="0" y="-17180"/>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3" name="Picture 2" descr="A group of people standing in a field&#10;&#10;AI-generated content may be incorrect.">
            <a:extLst>
              <a:ext uri="{FF2B5EF4-FFF2-40B4-BE49-F238E27FC236}">
                <a16:creationId xmlns:a16="http://schemas.microsoft.com/office/drawing/2014/main" id="{7C92EDF4-F657-C4A8-8A6D-7F639CB93B55}"/>
              </a:ext>
            </a:extLst>
          </p:cNvPr>
          <p:cNvPicPr>
            <a:picLocks noChangeAspect="1"/>
          </p:cNvPicPr>
          <p:nvPr/>
        </p:nvPicPr>
        <p:blipFill>
          <a:blip r:embed="rId8">
            <a:extLst>
              <a:ext uri="{28A0092B-C50C-407E-A947-70E740481C1C}">
                <a14:useLocalDpi xmlns:a14="http://schemas.microsoft.com/office/drawing/2010/main" val="0"/>
              </a:ext>
            </a:extLst>
          </a:blip>
          <a:srcRect l="247"/>
          <a:stretch>
            <a:fillRect/>
          </a:stretch>
        </p:blipFill>
        <p:spPr>
          <a:xfrm>
            <a:off x="6096000" y="6724"/>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4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dirty="0">
              <a:solidFill>
                <a:schemeClr val="tx1"/>
              </a:solidFill>
            </a:endParaRPr>
          </a:p>
        </p:txBody>
      </p:sp>
      <p:sp>
        <p:nvSpPr>
          <p:cNvPr id="43" name="Freeform: Shape 4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51A49C-9CAB-B51C-A143-DF931AD8AF3A}"/>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2600" dirty="0">
                <a:solidFill>
                  <a:srgbClr val="EBEBEB"/>
                </a:solidFill>
              </a:rPr>
              <a:t>Western Greenway 5K Trail Run/Walk &amp; Kids’ Monster Dash in October</a:t>
            </a:r>
          </a:p>
        </p:txBody>
      </p:sp>
    </p:spTree>
    <p:extLst>
      <p:ext uri="{BB962C8B-B14F-4D97-AF65-F5344CB8AC3E}">
        <p14:creationId xmlns:p14="http://schemas.microsoft.com/office/powerpoint/2010/main" val="36233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F33DFD9C-DFB4-FA78-A408-63998CF514AB}"/>
              </a:ext>
            </a:extLst>
          </p:cNvPr>
          <p:cNvSpPr>
            <a:spLocks noGrp="1" noChangeArrowheads="1"/>
          </p:cNvSpPr>
          <p:nvPr>
            <p:ph type="title"/>
          </p:nvPr>
        </p:nvSpPr>
        <p:spPr/>
        <p:txBody>
          <a:bodyPr>
            <a:normAutofit fontScale="90000"/>
          </a:bodyPr>
          <a:lstStyle/>
          <a:p>
            <a:r>
              <a:rPr lang="en-US" altLang="en-US" sz="6600" i="1" dirty="0">
                <a:solidFill>
                  <a:schemeClr val="tx1"/>
                </a:solidFill>
                <a:ea typeface="ヒラギノ角ゴ Pro W3"/>
                <a:cs typeface="ヒラギノ角ゴ Pro W3"/>
              </a:rPr>
              <a:t>Inge Uhlir Environmentalist </a:t>
            </a:r>
            <a:br>
              <a:rPr lang="en-US" altLang="en-US" sz="6600" i="1" dirty="0">
                <a:solidFill>
                  <a:schemeClr val="tx1"/>
                </a:solidFill>
                <a:ea typeface="ヒラギノ角ゴ Pro W3"/>
                <a:cs typeface="ヒラギノ角ゴ Pro W3"/>
              </a:rPr>
            </a:br>
            <a:r>
              <a:rPr lang="en-US" altLang="en-US" sz="6600" i="1" dirty="0">
                <a:solidFill>
                  <a:schemeClr val="tx1"/>
                </a:solidFill>
                <a:ea typeface="ヒラギノ角ゴ Pro W3"/>
                <a:cs typeface="ヒラギノ角ゴ Pro W3"/>
              </a:rPr>
              <a:t>of the Year </a:t>
            </a:r>
          </a:p>
        </p:txBody>
      </p:sp>
      <p:sp>
        <p:nvSpPr>
          <p:cNvPr id="4" name="Subtitle 3">
            <a:extLst>
              <a:ext uri="{FF2B5EF4-FFF2-40B4-BE49-F238E27FC236}">
                <a16:creationId xmlns:a16="http://schemas.microsoft.com/office/drawing/2014/main" id="{606A00B7-1BF3-071A-C04E-0CB22BEA42B2}"/>
              </a:ext>
            </a:extLst>
          </p:cNvPr>
          <p:cNvSpPr>
            <a:spLocks noGrp="1"/>
          </p:cNvSpPr>
          <p:nvPr>
            <p:ph type="body" idx="1"/>
          </p:nvPr>
        </p:nvSpPr>
        <p:spPr/>
        <p:txBody>
          <a:bodyPr rtlCol="0">
            <a:normAutofit fontScale="92500" lnSpcReduction="20000"/>
          </a:bodyPr>
          <a:lstStyle/>
          <a:p>
            <a:pPr fontAlgn="auto">
              <a:spcAft>
                <a:spcPts val="0"/>
              </a:spcAft>
              <a:buClr>
                <a:schemeClr val="bg2">
                  <a:lumMod val="40000"/>
                  <a:lumOff val="60000"/>
                </a:schemeClr>
              </a:buClr>
              <a:buFont typeface="Wingdings 3" charset="2"/>
              <a:buNone/>
              <a:defRPr/>
            </a:pPr>
            <a:endParaRPr lang="en-US" dirty="0"/>
          </a:p>
          <a:p>
            <a:pPr fontAlgn="auto">
              <a:spcAft>
                <a:spcPts val="0"/>
              </a:spcAft>
              <a:buClr>
                <a:schemeClr val="bg2">
                  <a:lumMod val="40000"/>
                  <a:lumOff val="60000"/>
                </a:schemeClr>
              </a:buClr>
              <a:buFont typeface="Wingdings 3" charset="2"/>
              <a:buNone/>
              <a:defRPr/>
            </a:pPr>
            <a:r>
              <a:rPr lang="en-US" sz="3200" dirty="0">
                <a:solidFill>
                  <a:schemeClr val="tx1"/>
                </a:solidFill>
              </a:rPr>
              <a:t>Sonja Wadman, Executive Director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23452-3D67-51C3-621E-E3E69567D0CA}"/>
              </a:ext>
            </a:extLst>
          </p:cNvPr>
          <p:cNvSpPr>
            <a:spLocks noGrp="1"/>
          </p:cNvSpPr>
          <p:nvPr>
            <p:ph type="title"/>
          </p:nvPr>
        </p:nvSpPr>
        <p:spPr/>
        <p:txBody>
          <a:bodyPr/>
          <a:lstStyle/>
          <a:p>
            <a:r>
              <a:rPr lang="en-US" altLang="en-US" dirty="0">
                <a:solidFill>
                  <a:schemeClr val="tx1"/>
                </a:solidFill>
              </a:rPr>
              <a:t>History of this Award</a:t>
            </a:r>
            <a:endParaRPr lang="en-US" dirty="0">
              <a:solidFill>
                <a:schemeClr val="tx1"/>
              </a:solidFill>
            </a:endParaRPr>
          </a:p>
        </p:txBody>
      </p:sp>
      <p:sp>
        <p:nvSpPr>
          <p:cNvPr id="3" name="Content Placeholder 2">
            <a:extLst>
              <a:ext uri="{FF2B5EF4-FFF2-40B4-BE49-F238E27FC236}">
                <a16:creationId xmlns:a16="http://schemas.microsoft.com/office/drawing/2014/main" id="{BDF78982-30EE-49F3-4F02-4E54B0AE64D5}"/>
              </a:ext>
            </a:extLst>
          </p:cNvPr>
          <p:cNvSpPr>
            <a:spLocks noGrp="1"/>
          </p:cNvSpPr>
          <p:nvPr>
            <p:ph idx="1"/>
          </p:nvPr>
        </p:nvSpPr>
        <p:spPr/>
        <p:txBody>
          <a:bodyPr>
            <a:normAutofit fontScale="92500"/>
          </a:bodyPr>
          <a:lstStyle/>
          <a:p>
            <a:pPr eaLnBrk="1" hangingPunct="1"/>
            <a:r>
              <a:rPr lang="en-US" altLang="en-US" sz="2400" dirty="0">
                <a:solidFill>
                  <a:schemeClr val="tx1"/>
                </a:solidFill>
              </a:rPr>
              <a:t>Named for Inge Uhlir, a founding director, in 2011 to recognize her retirement from the Board.</a:t>
            </a:r>
            <a:r>
              <a:rPr lang="en-US" altLang="en-US" sz="3200" dirty="0"/>
              <a:t> </a:t>
            </a:r>
            <a:r>
              <a:rPr lang="en-US" altLang="en-US" sz="2400" dirty="0"/>
              <a:t>Sadly, Inge passed in April 2024</a:t>
            </a:r>
            <a:endParaRPr lang="en-US" altLang="en-US" sz="2400" dirty="0">
              <a:solidFill>
                <a:schemeClr val="tx1"/>
              </a:solidFill>
            </a:endParaRPr>
          </a:p>
          <a:p>
            <a:pPr eaLnBrk="1" hangingPunct="1"/>
            <a:r>
              <a:rPr lang="en-US" altLang="en-US" sz="2400" dirty="0">
                <a:solidFill>
                  <a:schemeClr val="tx1"/>
                </a:solidFill>
              </a:rPr>
              <a:t>Not necessarily ‘Volunteer of the Year’ or a WLT member</a:t>
            </a:r>
          </a:p>
          <a:p>
            <a:pPr eaLnBrk="1" hangingPunct="1"/>
            <a:r>
              <a:rPr lang="en-US" altLang="en-US" sz="2400" dirty="0">
                <a:solidFill>
                  <a:schemeClr val="tx1"/>
                </a:solidFill>
              </a:rPr>
              <a:t>Recent previous recipients include:</a:t>
            </a:r>
          </a:p>
          <a:p>
            <a:pPr lvl="1" eaLnBrk="1" hangingPunct="1"/>
            <a:r>
              <a:rPr lang="en-US" altLang="en-US" sz="2400" dirty="0">
                <a:solidFill>
                  <a:schemeClr val="tx1"/>
                </a:solidFill>
              </a:rPr>
              <a:t>Stewards: Emily Szczypek, Betty MacKenzie, Bob Primak, </a:t>
            </a:r>
            <a:r>
              <a:rPr lang="en-US" sz="2400" dirty="0">
                <a:solidFill>
                  <a:schemeClr val="tx1"/>
                </a:solidFill>
              </a:rPr>
              <a:t>Naoe Suzuki</a:t>
            </a:r>
            <a:endParaRPr lang="en-US" altLang="en-US" sz="2400" dirty="0">
              <a:solidFill>
                <a:schemeClr val="tx1"/>
              </a:solidFill>
            </a:endParaRPr>
          </a:p>
          <a:p>
            <a:pPr lvl="1" eaLnBrk="1" hangingPunct="1"/>
            <a:r>
              <a:rPr lang="en-US" altLang="en-US" sz="2400" dirty="0">
                <a:solidFill>
                  <a:schemeClr val="tx1"/>
                </a:solidFill>
              </a:rPr>
              <a:t>Advocates: Dee Kricker</a:t>
            </a:r>
          </a:p>
          <a:p>
            <a:pPr lvl="1" eaLnBrk="1" hangingPunct="1"/>
            <a:r>
              <a:rPr lang="en-US" altLang="en-US" sz="2400" dirty="0">
                <a:solidFill>
                  <a:schemeClr val="tx1"/>
                </a:solidFill>
              </a:rPr>
              <a:t>City officials: George Darcy </a:t>
            </a:r>
          </a:p>
          <a:p>
            <a:pPr lvl="1" eaLnBrk="1" hangingPunct="1"/>
            <a:r>
              <a:rPr lang="en-US" altLang="en-US" sz="2400" dirty="0">
                <a:solidFill>
                  <a:schemeClr val="tx1"/>
                </a:solidFill>
              </a:rPr>
              <a:t>Others: Ann Clifford</a:t>
            </a:r>
          </a:p>
          <a:p>
            <a:pPr lvl="1" eaLnBrk="1" hangingPunct="1"/>
            <a:endParaRPr lang="en-US" altLang="en-US" dirty="0"/>
          </a:p>
          <a:p>
            <a:endParaRPr lang="en-US" dirty="0"/>
          </a:p>
        </p:txBody>
      </p:sp>
    </p:spTree>
    <p:extLst>
      <p:ext uri="{BB962C8B-B14F-4D97-AF65-F5344CB8AC3E}">
        <p14:creationId xmlns:p14="http://schemas.microsoft.com/office/powerpoint/2010/main" val="663306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D918-52A8-9047-E63F-0F8920717346}"/>
              </a:ext>
            </a:extLst>
          </p:cNvPr>
          <p:cNvSpPr>
            <a:spLocks noGrp="1"/>
          </p:cNvSpPr>
          <p:nvPr>
            <p:ph type="title"/>
          </p:nvPr>
        </p:nvSpPr>
        <p:spPr>
          <a:xfrm>
            <a:off x="1154954" y="551330"/>
            <a:ext cx="9562352" cy="1546411"/>
          </a:xfrm>
        </p:spPr>
        <p:txBody>
          <a:bodyPr>
            <a:normAutofit fontScale="90000"/>
          </a:bodyPr>
          <a:lstStyle/>
          <a:p>
            <a:r>
              <a:rPr lang="en-US" dirty="0"/>
              <a:t>And This Year’s Environmentalist of the Year Is…Michele Grzenda!</a:t>
            </a:r>
            <a:br>
              <a:rPr lang="en-US" dirty="0"/>
            </a:br>
            <a:endParaRPr lang="en-US" dirty="0"/>
          </a:p>
        </p:txBody>
      </p:sp>
      <p:sp>
        <p:nvSpPr>
          <p:cNvPr id="3" name="Content Placeholder 2">
            <a:extLst>
              <a:ext uri="{FF2B5EF4-FFF2-40B4-BE49-F238E27FC236}">
                <a16:creationId xmlns:a16="http://schemas.microsoft.com/office/drawing/2014/main" id="{84DD295B-59C4-8A84-2FED-E7B3B4228A41}"/>
              </a:ext>
            </a:extLst>
          </p:cNvPr>
          <p:cNvSpPr>
            <a:spLocks noGrp="1"/>
          </p:cNvSpPr>
          <p:nvPr>
            <p:ph type="body" sz="half" idx="2"/>
          </p:nvPr>
        </p:nvSpPr>
        <p:spPr>
          <a:xfrm>
            <a:off x="273453" y="2622176"/>
            <a:ext cx="8825659" cy="3411071"/>
          </a:xfrm>
        </p:spPr>
        <p:txBody>
          <a:bodyPr>
            <a:normAutofit/>
          </a:bodyPr>
          <a:lstStyle/>
          <a:p>
            <a:pPr marL="342900" indent="-342900">
              <a:buFont typeface="Wingdings" pitchFamily="2" charset="2"/>
              <a:buChar char="Ø"/>
            </a:pPr>
            <a:r>
              <a:rPr lang="en-US" sz="2400" dirty="0"/>
              <a:t>Michele and husband Josh joined WLT in 2023</a:t>
            </a:r>
          </a:p>
          <a:p>
            <a:pPr marL="342900" indent="-342900">
              <a:buFont typeface="Wingdings" pitchFamily="2" charset="2"/>
              <a:buChar char="Ø"/>
            </a:pPr>
            <a:r>
              <a:rPr lang="en-US" sz="2400" dirty="0"/>
              <a:t>Currently Conservation Director for Town of Lincoln, worked for Sudbury Valley Trustees and Mass Audubon</a:t>
            </a:r>
          </a:p>
          <a:p>
            <a:pPr marL="342900" indent="-342900">
              <a:buFont typeface="Wingdings" pitchFamily="2" charset="2"/>
              <a:buChar char="Ø"/>
            </a:pPr>
            <a:r>
              <a:rPr lang="en-US" sz="2400" dirty="0"/>
              <a:t>Offered to lead bird Zooms and walks—Yes, please!</a:t>
            </a:r>
          </a:p>
          <a:p>
            <a:pPr marL="342900" indent="-342900">
              <a:buFont typeface="Wingdings" pitchFamily="2" charset="2"/>
              <a:buChar char="Ø"/>
            </a:pPr>
            <a:r>
              <a:rPr lang="en-US" sz="2400" dirty="0"/>
              <a:t>”Getting to Know Your Feathered Friends” Zoom in May 2024, followed by walks in Sear’s Land in Weston and BBN. Additional walks happened in 2025.</a:t>
            </a:r>
          </a:p>
          <a:p>
            <a:endParaRPr lang="en-US" dirty="0"/>
          </a:p>
        </p:txBody>
      </p:sp>
      <p:pic>
        <p:nvPicPr>
          <p:cNvPr id="7" name="Picture 6" descr="A group of people posing for a photo&#10;&#10;AI-generated content may be incorrect.">
            <a:extLst>
              <a:ext uri="{FF2B5EF4-FFF2-40B4-BE49-F238E27FC236}">
                <a16:creationId xmlns:a16="http://schemas.microsoft.com/office/drawing/2014/main" id="{159C4E9A-4CA5-0799-AF50-EBE8F3F53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6747" y="2989730"/>
            <a:ext cx="2971800" cy="3238500"/>
          </a:xfrm>
          <a:prstGeom prst="rect">
            <a:avLst/>
          </a:prstGeom>
        </p:spPr>
      </p:pic>
    </p:spTree>
    <p:extLst>
      <p:ext uri="{BB962C8B-B14F-4D97-AF65-F5344CB8AC3E}">
        <p14:creationId xmlns:p14="http://schemas.microsoft.com/office/powerpoint/2010/main" val="46564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8" name="Picture 1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865786-E104-B89D-700B-FBCF66105383}"/>
              </a:ext>
            </a:extLst>
          </p:cNvPr>
          <p:cNvSpPr>
            <a:spLocks noGrp="1"/>
          </p:cNvSpPr>
          <p:nvPr>
            <p:ph type="title" idx="4294967295"/>
          </p:nvPr>
        </p:nvSpPr>
        <p:spPr>
          <a:xfrm>
            <a:off x="648930" y="629266"/>
            <a:ext cx="6188190" cy="1622321"/>
          </a:xfrm>
        </p:spPr>
        <p:txBody>
          <a:bodyPr vert="horz" lIns="91440" tIns="45720" rIns="91440" bIns="45720" rtlCol="0" anchor="t">
            <a:normAutofit/>
          </a:bodyPr>
          <a:lstStyle/>
          <a:p>
            <a:r>
              <a:rPr lang="en-US" dirty="0">
                <a:solidFill>
                  <a:srgbClr val="EBEBEB"/>
                </a:solidFill>
              </a:rPr>
              <a:t>More about Michele</a:t>
            </a:r>
          </a:p>
        </p:txBody>
      </p:sp>
      <p:sp>
        <p:nvSpPr>
          <p:cNvPr id="3" name="Content Placeholder 2">
            <a:extLst>
              <a:ext uri="{FF2B5EF4-FFF2-40B4-BE49-F238E27FC236}">
                <a16:creationId xmlns:a16="http://schemas.microsoft.com/office/drawing/2014/main" id="{C684797E-7B5A-EC4D-36EC-43AAC9C110C8}"/>
              </a:ext>
            </a:extLst>
          </p:cNvPr>
          <p:cNvSpPr>
            <a:spLocks noGrp="1"/>
          </p:cNvSpPr>
          <p:nvPr>
            <p:ph idx="4294967295"/>
          </p:nvPr>
        </p:nvSpPr>
        <p:spPr>
          <a:xfrm>
            <a:off x="257295" y="1560473"/>
            <a:ext cx="6971460" cy="5029200"/>
          </a:xfrm>
        </p:spPr>
        <p:txBody>
          <a:bodyPr vert="horz" lIns="91440" tIns="45720" rIns="91440" bIns="45720" rtlCol="0">
            <a:normAutofit lnSpcReduction="10000"/>
          </a:bodyPr>
          <a:lstStyle/>
          <a:p>
            <a:pPr>
              <a:lnSpc>
                <a:spcPct val="90000"/>
              </a:lnSpc>
            </a:pPr>
            <a:r>
              <a:rPr lang="en-US" sz="2200" dirty="0">
                <a:solidFill>
                  <a:srgbClr val="FFFFFF"/>
                </a:solidFill>
              </a:rPr>
              <a:t>Organized Zooms re: dangers of rodenticide for fellow municipal employees, Conservation Commissioners</a:t>
            </a:r>
          </a:p>
          <a:p>
            <a:pPr>
              <a:lnSpc>
                <a:spcPct val="90000"/>
              </a:lnSpc>
            </a:pPr>
            <a:r>
              <a:rPr lang="en-US" sz="2200" dirty="0">
                <a:solidFill>
                  <a:srgbClr val="FFFFFF"/>
                </a:solidFill>
              </a:rPr>
              <a:t>Started researching/emailing officials about Waltham’s rodenticide use in Fall, 2024</a:t>
            </a:r>
          </a:p>
          <a:p>
            <a:pPr>
              <a:lnSpc>
                <a:spcPct val="90000"/>
              </a:lnSpc>
            </a:pPr>
            <a:r>
              <a:rPr lang="en-US" sz="2200" dirty="0">
                <a:solidFill>
                  <a:srgbClr val="FFFFFF"/>
                </a:solidFill>
              </a:rPr>
              <a:t>Joined Save Waltham Wildlife Steering Committee December 2024</a:t>
            </a:r>
          </a:p>
          <a:p>
            <a:pPr>
              <a:lnSpc>
                <a:spcPct val="90000"/>
              </a:lnSpc>
            </a:pPr>
            <a:r>
              <a:rPr lang="en-US" sz="2200" dirty="0">
                <a:solidFill>
                  <a:srgbClr val="FFFFFF"/>
                </a:solidFill>
              </a:rPr>
              <a:t>We quickly realized she was a LEADER!!!!</a:t>
            </a:r>
          </a:p>
          <a:p>
            <a:pPr>
              <a:lnSpc>
                <a:spcPct val="90000"/>
              </a:lnSpc>
            </a:pPr>
            <a:r>
              <a:rPr lang="en-US" sz="2200" dirty="0">
                <a:solidFill>
                  <a:srgbClr val="FFFFFF"/>
                </a:solidFill>
              </a:rPr>
              <a:t>Organizes our files, runs SWW meetings and public Zooms, helps guide our plan of attack</a:t>
            </a:r>
          </a:p>
          <a:p>
            <a:pPr>
              <a:lnSpc>
                <a:spcPct val="90000"/>
              </a:lnSpc>
            </a:pPr>
            <a:r>
              <a:rPr lang="en-US" sz="2200" dirty="0">
                <a:solidFill>
                  <a:srgbClr val="FFFFFF"/>
                </a:solidFill>
              </a:rPr>
              <a:t>Was a major part of SWW Lobby Day team </a:t>
            </a:r>
          </a:p>
          <a:p>
            <a:pPr>
              <a:lnSpc>
                <a:spcPct val="90000"/>
              </a:lnSpc>
            </a:pPr>
            <a:r>
              <a:rPr lang="en-US" sz="2200" dirty="0">
                <a:solidFill>
                  <a:srgbClr val="FFFFFF"/>
                </a:solidFill>
              </a:rPr>
              <a:t>Developed the Brandeis Campus Champion Pledge, other materials that would become model Tool Kit promoted by Mass Audubon</a:t>
            </a:r>
          </a:p>
          <a:p>
            <a:pPr>
              <a:lnSpc>
                <a:spcPct val="90000"/>
              </a:lnSpc>
            </a:pPr>
            <a:endParaRPr lang="en-US" sz="1400" dirty="0">
              <a:solidFill>
                <a:srgbClr val="FFFFFF"/>
              </a:solidFill>
            </a:endParaRPr>
          </a:p>
        </p:txBody>
      </p:sp>
      <p:sp>
        <p:nvSpPr>
          <p:cNvPr id="2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dirty="0"/>
          </a:p>
        </p:txBody>
      </p:sp>
      <p:pic>
        <p:nvPicPr>
          <p:cNvPr id="7" name="Picture 6">
            <a:extLst>
              <a:ext uri="{FF2B5EF4-FFF2-40B4-BE49-F238E27FC236}">
                <a16:creationId xmlns:a16="http://schemas.microsoft.com/office/drawing/2014/main" id="{26AC0202-2DE2-89E3-24E6-DEB64A76997D}"/>
              </a:ext>
            </a:extLst>
          </p:cNvPr>
          <p:cNvPicPr>
            <a:picLocks noChangeAspect="1"/>
          </p:cNvPicPr>
          <p:nvPr/>
        </p:nvPicPr>
        <p:blipFill>
          <a:blip r:embed="rId7">
            <a:extLst>
              <a:ext uri="{28A0092B-C50C-407E-A947-70E740481C1C}">
                <a14:useLocalDpi xmlns:a14="http://schemas.microsoft.com/office/drawing/2010/main" val="0"/>
              </a:ext>
            </a:extLst>
          </a:blip>
          <a:srcRect t="17807" b="17807"/>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434552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1B6C83-0533-F395-928B-59E8DB58D023}"/>
              </a:ext>
            </a:extLst>
          </p:cNvPr>
          <p:cNvSpPr>
            <a:spLocks noGrp="1"/>
          </p:cNvSpPr>
          <p:nvPr>
            <p:ph type="ctrTitle"/>
          </p:nvPr>
        </p:nvSpPr>
        <p:spPr/>
        <p:txBody>
          <a:bodyPr/>
          <a:lstStyle/>
          <a:p>
            <a:r>
              <a:rPr lang="en-US" sz="5900" i="1" dirty="0"/>
              <a:t>“Building Climate Resilience through Collective Memory”</a:t>
            </a:r>
          </a:p>
        </p:txBody>
      </p:sp>
      <p:sp>
        <p:nvSpPr>
          <p:cNvPr id="5" name="Subtitle 4">
            <a:extLst>
              <a:ext uri="{FF2B5EF4-FFF2-40B4-BE49-F238E27FC236}">
                <a16:creationId xmlns:a16="http://schemas.microsoft.com/office/drawing/2014/main" id="{748D58BB-202A-AAFF-671D-9F3520B28523}"/>
              </a:ext>
            </a:extLst>
          </p:cNvPr>
          <p:cNvSpPr>
            <a:spLocks noGrp="1"/>
          </p:cNvSpPr>
          <p:nvPr>
            <p:ph type="subTitle" idx="1"/>
          </p:nvPr>
        </p:nvSpPr>
        <p:spPr>
          <a:xfrm>
            <a:off x="1154955" y="5029199"/>
            <a:ext cx="8825658" cy="1427747"/>
          </a:xfrm>
        </p:spPr>
        <p:txBody>
          <a:bodyPr>
            <a:normAutofit/>
          </a:bodyPr>
          <a:lstStyle/>
          <a:p>
            <a:r>
              <a:rPr lang="en-US" sz="3000" dirty="0">
                <a:solidFill>
                  <a:schemeClr val="tx1"/>
                </a:solidFill>
              </a:rPr>
              <a:t>Waltham climate study team, Brandeis university</a:t>
            </a:r>
          </a:p>
        </p:txBody>
      </p:sp>
    </p:spTree>
    <p:extLst>
      <p:ext uri="{BB962C8B-B14F-4D97-AF65-F5344CB8AC3E}">
        <p14:creationId xmlns:p14="http://schemas.microsoft.com/office/powerpoint/2010/main" val="27159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6B6B640F-8CA5-DEF0-4033-755903CF9B86}"/>
              </a:ext>
            </a:extLst>
          </p:cNvPr>
          <p:cNvSpPr>
            <a:spLocks noGrp="1" noChangeArrowheads="1"/>
          </p:cNvSpPr>
          <p:nvPr>
            <p:ph type="title"/>
          </p:nvPr>
        </p:nvSpPr>
        <p:spPr/>
        <p:txBody>
          <a:bodyPr/>
          <a:lstStyle/>
          <a:p>
            <a:r>
              <a:rPr lang="en-US" altLang="en-US" sz="8800" b="1" dirty="0">
                <a:solidFill>
                  <a:schemeClr val="tx1"/>
                </a:solidFill>
                <a:ea typeface="ヒラギノ角ゴ Pro W3"/>
                <a:cs typeface="ヒラギノ角ゴ Pro W3"/>
              </a:rPr>
              <a:t>Welcome!</a:t>
            </a:r>
          </a:p>
        </p:txBody>
      </p:sp>
      <p:sp>
        <p:nvSpPr>
          <p:cNvPr id="4" name="Subtitle 3">
            <a:extLst>
              <a:ext uri="{FF2B5EF4-FFF2-40B4-BE49-F238E27FC236}">
                <a16:creationId xmlns:a16="http://schemas.microsoft.com/office/drawing/2014/main" id="{47AC1B53-EAC4-D046-ED9F-C2199D109C0D}"/>
              </a:ext>
            </a:extLst>
          </p:cNvPr>
          <p:cNvSpPr>
            <a:spLocks noGrp="1"/>
          </p:cNvSpPr>
          <p:nvPr>
            <p:ph type="body" idx="1"/>
          </p:nvPr>
        </p:nvSpPr>
        <p:spPr/>
        <p:txBody>
          <a:bodyPr rtlCol="0">
            <a:normAutofit fontScale="77500" lnSpcReduction="20000"/>
          </a:bodyPr>
          <a:lstStyle/>
          <a:p>
            <a:pPr fontAlgn="auto">
              <a:spcAft>
                <a:spcPts val="0"/>
              </a:spcAft>
              <a:buClr>
                <a:schemeClr val="bg2">
                  <a:lumMod val="40000"/>
                  <a:lumOff val="60000"/>
                </a:schemeClr>
              </a:buClr>
              <a:buFont typeface="Wingdings 3" charset="2"/>
              <a:buNone/>
              <a:defRPr/>
            </a:pPr>
            <a:endParaRPr lang="en-US" sz="3200" dirty="0"/>
          </a:p>
          <a:p>
            <a:pPr fontAlgn="auto">
              <a:spcAft>
                <a:spcPts val="0"/>
              </a:spcAft>
              <a:buClr>
                <a:schemeClr val="bg2">
                  <a:lumMod val="40000"/>
                  <a:lumOff val="60000"/>
                </a:schemeClr>
              </a:buClr>
              <a:buFont typeface="Wingdings 3" charset="2"/>
              <a:buNone/>
              <a:defRPr/>
            </a:pPr>
            <a:r>
              <a:rPr lang="en-US" sz="3200" dirty="0">
                <a:solidFill>
                  <a:schemeClr val="tx1"/>
                </a:solidFill>
              </a:rPr>
              <a:t>Dr. Nadene Stein, President of the Board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C8AB7E0B-B45C-471E-C4AB-FF2B074B73AF}"/>
              </a:ext>
            </a:extLst>
          </p:cNvPr>
          <p:cNvSpPr>
            <a:spLocks noGrp="1" noChangeArrowheads="1"/>
          </p:cNvSpPr>
          <p:nvPr>
            <p:ph type="title"/>
          </p:nvPr>
        </p:nvSpPr>
        <p:spPr/>
        <p:txBody>
          <a:bodyPr/>
          <a:lstStyle/>
          <a:p>
            <a:r>
              <a:rPr lang="en-US" altLang="en-US" sz="6600" dirty="0">
                <a:solidFill>
                  <a:schemeClr val="tx1"/>
                </a:solidFill>
              </a:rPr>
              <a:t>MCRT Update</a:t>
            </a:r>
          </a:p>
        </p:txBody>
      </p:sp>
      <p:sp>
        <p:nvSpPr>
          <p:cNvPr id="3" name="Text Placeholder 2">
            <a:extLst>
              <a:ext uri="{FF2B5EF4-FFF2-40B4-BE49-F238E27FC236}">
                <a16:creationId xmlns:a16="http://schemas.microsoft.com/office/drawing/2014/main" id="{FE0BBBB7-4FAD-7EE6-844D-3C75F93523F6}"/>
              </a:ext>
            </a:extLst>
          </p:cNvPr>
          <p:cNvSpPr>
            <a:spLocks noGrp="1"/>
          </p:cNvSpPr>
          <p:nvPr>
            <p:ph type="body" idx="1"/>
          </p:nvPr>
        </p:nvSpPr>
        <p:spPr>
          <a:xfrm>
            <a:off x="1154956" y="4981074"/>
            <a:ext cx="8825658" cy="1095716"/>
          </a:xfrm>
        </p:spPr>
        <p:txBody>
          <a:bodyPr rtlCol="0">
            <a:noAutofit/>
          </a:bodyPr>
          <a:lstStyle/>
          <a:p>
            <a:pPr fontAlgn="auto">
              <a:spcAft>
                <a:spcPts val="0"/>
              </a:spcAft>
              <a:defRPr/>
            </a:pPr>
            <a:r>
              <a:rPr lang="en-US" sz="3000" dirty="0">
                <a:solidFill>
                  <a:schemeClr val="tx1"/>
                </a:solidFill>
              </a:rPr>
              <a:t>Sonja Wadman, Executive director for Laurel Carpenter, WLT Lead Steward and </a:t>
            </a:r>
          </a:p>
          <a:p>
            <a:pPr fontAlgn="auto">
              <a:spcAft>
                <a:spcPts val="0"/>
              </a:spcAft>
              <a:defRPr/>
            </a:pPr>
            <a:r>
              <a:rPr lang="en-US" sz="3000" dirty="0">
                <a:solidFill>
                  <a:schemeClr val="tx1"/>
                </a:solidFill>
              </a:rPr>
              <a:t>Rail trail advisory committee member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D07A9B16-9689-9228-FF9E-0950DF4F9248}"/>
              </a:ext>
            </a:extLst>
          </p:cNvPr>
          <p:cNvSpPr>
            <a:spLocks noGrp="1" noChangeArrowheads="1"/>
          </p:cNvSpPr>
          <p:nvPr>
            <p:ph type="title"/>
          </p:nvPr>
        </p:nvSpPr>
        <p:spPr/>
        <p:txBody>
          <a:bodyPr/>
          <a:lstStyle/>
          <a:p>
            <a:r>
              <a:rPr lang="en-US" altLang="en-US" sz="5900" dirty="0">
                <a:solidFill>
                  <a:schemeClr val="tx1"/>
                </a:solidFill>
                <a:ea typeface="ヒラギノ角ゴ Pro W3"/>
                <a:cs typeface="ヒラギノ角ゴ Pro W3"/>
              </a:rPr>
              <a:t>FY 25 Financial Results</a:t>
            </a:r>
          </a:p>
        </p:txBody>
      </p:sp>
      <p:sp>
        <p:nvSpPr>
          <p:cNvPr id="21507" name="Subtitle 2">
            <a:extLst>
              <a:ext uri="{FF2B5EF4-FFF2-40B4-BE49-F238E27FC236}">
                <a16:creationId xmlns:a16="http://schemas.microsoft.com/office/drawing/2014/main" id="{54085B6C-09C2-0C74-2B46-C59E0E05FC68}"/>
              </a:ext>
            </a:extLst>
          </p:cNvPr>
          <p:cNvSpPr>
            <a:spLocks noGrp="1"/>
          </p:cNvSpPr>
          <p:nvPr>
            <p:ph type="body" idx="1"/>
          </p:nvPr>
        </p:nvSpPr>
        <p:spPr/>
        <p:txBody>
          <a:bodyPr rtlCol="0">
            <a:normAutofit fontScale="92500" lnSpcReduction="20000"/>
          </a:bodyPr>
          <a:lstStyle/>
          <a:p>
            <a:pPr indent="61913" fontAlgn="auto">
              <a:spcAft>
                <a:spcPts val="0"/>
              </a:spcAft>
              <a:buClr>
                <a:schemeClr val="bg2">
                  <a:lumMod val="40000"/>
                  <a:lumOff val="60000"/>
                </a:schemeClr>
              </a:buClr>
              <a:buFont typeface="Wingdings 3" charset="2"/>
              <a:buNone/>
              <a:defRPr/>
            </a:pPr>
            <a:endParaRPr lang="en-US" altLang="en-US" dirty="0">
              <a:solidFill>
                <a:schemeClr val="tx1"/>
              </a:solidFill>
            </a:endParaRPr>
          </a:p>
          <a:p>
            <a:pPr indent="61913" fontAlgn="auto">
              <a:spcAft>
                <a:spcPts val="0"/>
              </a:spcAft>
              <a:buClr>
                <a:schemeClr val="bg2">
                  <a:lumMod val="40000"/>
                  <a:lumOff val="60000"/>
                </a:schemeClr>
              </a:buClr>
              <a:buFont typeface="Wingdings 3" charset="2"/>
              <a:buNone/>
              <a:defRPr/>
            </a:pPr>
            <a:r>
              <a:rPr lang="en-US" altLang="en-US" sz="3200" dirty="0">
                <a:solidFill>
                  <a:schemeClr val="tx1"/>
                </a:solidFill>
              </a:rPr>
              <a:t>Marc Rudnick, WLT Treasurer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3D51C8-84A1-3F76-FA3C-D37F1A134725}"/>
              </a:ext>
            </a:extLst>
          </p:cNvPr>
          <p:cNvSpPr>
            <a:spLocks noGrp="1"/>
          </p:cNvSpPr>
          <p:nvPr>
            <p:ph type="title"/>
          </p:nvPr>
        </p:nvSpPr>
        <p:spPr>
          <a:xfrm>
            <a:off x="838200" y="365126"/>
            <a:ext cx="10515600" cy="557742"/>
          </a:xfrm>
        </p:spPr>
        <p:txBody>
          <a:bodyPr>
            <a:normAutofit fontScale="90000"/>
          </a:bodyPr>
          <a:lstStyle/>
          <a:p>
            <a:r>
              <a:rPr lang="en-US" dirty="0">
                <a:solidFill>
                  <a:schemeClr val="bg1"/>
                </a:solidFill>
              </a:rPr>
              <a:t>Waltham Land Trust FY25 Financials</a:t>
            </a:r>
          </a:p>
        </p:txBody>
      </p:sp>
      <p:graphicFrame>
        <p:nvGraphicFramePr>
          <p:cNvPr id="13" name="Object 12">
            <a:extLst>
              <a:ext uri="{FF2B5EF4-FFF2-40B4-BE49-F238E27FC236}">
                <a16:creationId xmlns:a16="http://schemas.microsoft.com/office/drawing/2014/main" id="{4A0EE8A8-1A82-B4AC-AD2C-5E40BCD32621}"/>
              </a:ext>
            </a:extLst>
          </p:cNvPr>
          <p:cNvGraphicFramePr>
            <a:graphicFrameLocks noChangeAspect="1"/>
          </p:cNvGraphicFramePr>
          <p:nvPr>
            <p:extLst>
              <p:ext uri="{D42A27DB-BD31-4B8C-83A1-F6EECF244321}">
                <p14:modId xmlns:p14="http://schemas.microsoft.com/office/powerpoint/2010/main" val="1335485038"/>
              </p:ext>
            </p:extLst>
          </p:nvPr>
        </p:nvGraphicFramePr>
        <p:xfrm>
          <a:off x="981076" y="999065"/>
          <a:ext cx="4591050" cy="5493809"/>
        </p:xfrm>
        <a:graphic>
          <a:graphicData uri="http://schemas.openxmlformats.org/presentationml/2006/ole">
            <mc:AlternateContent xmlns:mc="http://schemas.openxmlformats.org/markup-compatibility/2006">
              <mc:Choice xmlns:v="urn:schemas-microsoft-com:vml" Requires="v">
                <p:oleObj name="Worksheet" r:id="rId2" imgW="4434920" imgH="5554874" progId="Excel.Sheet.12">
                  <p:embed/>
                </p:oleObj>
              </mc:Choice>
              <mc:Fallback>
                <p:oleObj name="Worksheet" r:id="rId2" imgW="4434920" imgH="5554874" progId="Excel.Sheet.12">
                  <p:embed/>
                  <p:pic>
                    <p:nvPicPr>
                      <p:cNvPr id="0" name=""/>
                      <p:cNvPicPr/>
                      <p:nvPr/>
                    </p:nvPicPr>
                    <p:blipFill>
                      <a:blip r:embed="rId3"/>
                      <a:stretch>
                        <a:fillRect/>
                      </a:stretch>
                    </p:blipFill>
                    <p:spPr>
                      <a:xfrm>
                        <a:off x="981076" y="999065"/>
                        <a:ext cx="4591050" cy="5493809"/>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87FD36A-FDC6-8BDF-A616-EB2F819FD18E}"/>
              </a:ext>
            </a:extLst>
          </p:cNvPr>
          <p:cNvGraphicFramePr>
            <a:graphicFrameLocks noChangeAspect="1"/>
          </p:cNvGraphicFramePr>
          <p:nvPr>
            <p:extLst>
              <p:ext uri="{D42A27DB-BD31-4B8C-83A1-F6EECF244321}">
                <p14:modId xmlns:p14="http://schemas.microsoft.com/office/powerpoint/2010/main" val="1751390477"/>
              </p:ext>
            </p:extLst>
          </p:nvPr>
        </p:nvGraphicFramePr>
        <p:xfrm>
          <a:off x="5762626" y="999065"/>
          <a:ext cx="4143374" cy="5493809"/>
        </p:xfrm>
        <a:graphic>
          <a:graphicData uri="http://schemas.openxmlformats.org/presentationml/2006/ole">
            <mc:AlternateContent xmlns:mc="http://schemas.openxmlformats.org/markup-compatibility/2006">
              <mc:Choice xmlns:v="urn:schemas-microsoft-com:vml" Requires="v">
                <p:oleObj name="Worksheet" r:id="rId4" imgW="4091847" imgH="5554874" progId="Excel.Sheet.12">
                  <p:embed/>
                </p:oleObj>
              </mc:Choice>
              <mc:Fallback>
                <p:oleObj name="Worksheet" r:id="rId4" imgW="4091847" imgH="5554874" progId="Excel.Sheet.12">
                  <p:embed/>
                  <p:pic>
                    <p:nvPicPr>
                      <p:cNvPr id="0" name=""/>
                      <p:cNvPicPr/>
                      <p:nvPr/>
                    </p:nvPicPr>
                    <p:blipFill>
                      <a:blip r:embed="rId5"/>
                      <a:stretch>
                        <a:fillRect/>
                      </a:stretch>
                    </p:blipFill>
                    <p:spPr>
                      <a:xfrm>
                        <a:off x="5762626" y="999065"/>
                        <a:ext cx="4143374" cy="549380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B2D15CB-F675-BD36-B3EF-8D35195AF220}"/>
              </a:ext>
            </a:extLst>
          </p:cNvPr>
          <p:cNvGraphicFramePr>
            <a:graphicFrameLocks noChangeAspect="1"/>
          </p:cNvGraphicFramePr>
          <p:nvPr>
            <p:extLst>
              <p:ext uri="{D42A27DB-BD31-4B8C-83A1-F6EECF244321}">
                <p14:modId xmlns:p14="http://schemas.microsoft.com/office/powerpoint/2010/main" val="110165514"/>
              </p:ext>
            </p:extLst>
          </p:nvPr>
        </p:nvGraphicFramePr>
        <p:xfrm>
          <a:off x="9980613" y="968637"/>
          <a:ext cx="974725" cy="5524237"/>
        </p:xfrm>
        <a:graphic>
          <a:graphicData uri="http://schemas.openxmlformats.org/presentationml/2006/ole">
            <mc:AlternateContent xmlns:mc="http://schemas.openxmlformats.org/markup-compatibility/2006">
              <mc:Choice xmlns:v="urn:schemas-microsoft-com:vml" Requires="v">
                <p:oleObj name="Worksheet" r:id="rId6" imgW="975360" imgH="5554874" progId="Excel.Sheet.12">
                  <p:embed/>
                </p:oleObj>
              </mc:Choice>
              <mc:Fallback>
                <p:oleObj name="Worksheet" r:id="rId6" imgW="975360" imgH="5554874" progId="Excel.Sheet.12">
                  <p:embed/>
                  <p:pic>
                    <p:nvPicPr>
                      <p:cNvPr id="0" name=""/>
                      <p:cNvPicPr/>
                      <p:nvPr/>
                    </p:nvPicPr>
                    <p:blipFill>
                      <a:blip r:embed="rId7"/>
                      <a:stretch>
                        <a:fillRect/>
                      </a:stretch>
                    </p:blipFill>
                    <p:spPr>
                      <a:xfrm>
                        <a:off x="9980613" y="968637"/>
                        <a:ext cx="974725" cy="5524237"/>
                      </a:xfrm>
                      <a:prstGeom prst="rect">
                        <a:avLst/>
                      </a:prstGeom>
                    </p:spPr>
                  </p:pic>
                </p:oleObj>
              </mc:Fallback>
            </mc:AlternateContent>
          </a:graphicData>
        </a:graphic>
      </p:graphicFrame>
    </p:spTree>
    <p:extLst>
      <p:ext uri="{BB962C8B-B14F-4D97-AF65-F5344CB8AC3E}">
        <p14:creationId xmlns:p14="http://schemas.microsoft.com/office/powerpoint/2010/main" val="3343872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E8C7F82-0E8A-4A7A-AAE9-F10C6A99FCCC}"/>
              </a:ext>
            </a:extLst>
          </p:cNvPr>
          <p:cNvGraphicFramePr>
            <a:graphicFrameLocks/>
          </p:cNvGraphicFramePr>
          <p:nvPr>
            <p:extLst>
              <p:ext uri="{D42A27DB-BD31-4B8C-83A1-F6EECF244321}">
                <p14:modId xmlns:p14="http://schemas.microsoft.com/office/powerpoint/2010/main" val="928838800"/>
              </p:ext>
            </p:extLst>
          </p:nvPr>
        </p:nvGraphicFramePr>
        <p:xfrm>
          <a:off x="1034716" y="2550695"/>
          <a:ext cx="3128210" cy="26790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B56A2D90-89E1-C308-6C14-5CDC3F45AB14}"/>
              </a:ext>
            </a:extLst>
          </p:cNvPr>
          <p:cNvGraphicFramePr>
            <a:graphicFrameLocks/>
          </p:cNvGraphicFramePr>
          <p:nvPr>
            <p:extLst>
              <p:ext uri="{D42A27DB-BD31-4B8C-83A1-F6EECF244321}">
                <p14:modId xmlns:p14="http://schemas.microsoft.com/office/powerpoint/2010/main" val="2748312572"/>
              </p:ext>
            </p:extLst>
          </p:nvPr>
        </p:nvGraphicFramePr>
        <p:xfrm>
          <a:off x="5542546" y="1379621"/>
          <a:ext cx="4965033" cy="47163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298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0BC712-9AFE-4B23-9035-4F253B035E28}"/>
              </a:ext>
            </a:extLst>
          </p:cNvPr>
          <p:cNvGraphicFramePr>
            <a:graphicFrameLocks/>
          </p:cNvGraphicFramePr>
          <p:nvPr/>
        </p:nvGraphicFramePr>
        <p:xfrm>
          <a:off x="880533" y="2556933"/>
          <a:ext cx="3412067" cy="26077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CCD93F1C-7384-DCB9-9007-2A0DCD0825A3}"/>
              </a:ext>
            </a:extLst>
          </p:cNvPr>
          <p:cNvGraphicFramePr>
            <a:graphicFrameLocks/>
          </p:cNvGraphicFramePr>
          <p:nvPr/>
        </p:nvGraphicFramePr>
        <p:xfrm>
          <a:off x="5402155" y="1193800"/>
          <a:ext cx="5460577" cy="4580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962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FEFABAD1-9DB8-380C-B84E-D6AA026234ED}"/>
              </a:ext>
            </a:extLst>
          </p:cNvPr>
          <p:cNvGraphicFramePr>
            <a:graphicFrameLocks noChangeAspect="1"/>
          </p:cNvGraphicFramePr>
          <p:nvPr>
            <p:extLst>
              <p:ext uri="{D42A27DB-BD31-4B8C-83A1-F6EECF244321}">
                <p14:modId xmlns:p14="http://schemas.microsoft.com/office/powerpoint/2010/main" val="4017818207"/>
              </p:ext>
            </p:extLst>
          </p:nvPr>
        </p:nvGraphicFramePr>
        <p:xfrm>
          <a:off x="1819275" y="857250"/>
          <a:ext cx="8391525" cy="5305425"/>
        </p:xfrm>
        <a:graphic>
          <a:graphicData uri="http://schemas.openxmlformats.org/presentationml/2006/ole">
            <mc:AlternateContent xmlns:mc="http://schemas.openxmlformats.org/markup-compatibility/2006">
              <mc:Choice xmlns:v="urn:schemas-microsoft-com:vml" Requires="v">
                <p:oleObj name="Worksheet" r:id="rId2" imgW="3314528" imgH="2781477" progId="Excel.Sheet.12">
                  <p:embed/>
                </p:oleObj>
              </mc:Choice>
              <mc:Fallback>
                <p:oleObj name="Worksheet" r:id="rId2" imgW="3314528" imgH="2781477" progId="Excel.Sheet.12">
                  <p:embed/>
                  <p:pic>
                    <p:nvPicPr>
                      <p:cNvPr id="0" name=""/>
                      <p:cNvPicPr/>
                      <p:nvPr/>
                    </p:nvPicPr>
                    <p:blipFill>
                      <a:blip r:embed="rId3"/>
                      <a:stretch>
                        <a:fillRect/>
                      </a:stretch>
                    </p:blipFill>
                    <p:spPr>
                      <a:xfrm>
                        <a:off x="1819275" y="857250"/>
                        <a:ext cx="8391525" cy="5305425"/>
                      </a:xfrm>
                      <a:prstGeom prst="rect">
                        <a:avLst/>
                      </a:prstGeom>
                    </p:spPr>
                  </p:pic>
                </p:oleObj>
              </mc:Fallback>
            </mc:AlternateContent>
          </a:graphicData>
        </a:graphic>
      </p:graphicFrame>
    </p:spTree>
    <p:extLst>
      <p:ext uri="{BB962C8B-B14F-4D97-AF65-F5344CB8AC3E}">
        <p14:creationId xmlns:p14="http://schemas.microsoft.com/office/powerpoint/2010/main" val="3739607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044A-DFF6-8176-A66D-F722E343C3C4}"/>
              </a:ext>
            </a:extLst>
          </p:cNvPr>
          <p:cNvSpPr>
            <a:spLocks noGrp="1"/>
          </p:cNvSpPr>
          <p:nvPr>
            <p:ph type="title"/>
          </p:nvPr>
        </p:nvSpPr>
        <p:spPr>
          <a:xfrm>
            <a:off x="838200" y="365125"/>
            <a:ext cx="10515600" cy="904875"/>
          </a:xfrm>
        </p:spPr>
        <p:txBody>
          <a:bodyPr/>
          <a:lstStyle/>
          <a:p>
            <a:r>
              <a:rPr lang="en-US" dirty="0"/>
              <a:t>Additional Financial Information</a:t>
            </a:r>
          </a:p>
        </p:txBody>
      </p:sp>
      <p:sp>
        <p:nvSpPr>
          <p:cNvPr id="3" name="Content Placeholder 2">
            <a:extLst>
              <a:ext uri="{FF2B5EF4-FFF2-40B4-BE49-F238E27FC236}">
                <a16:creationId xmlns:a16="http://schemas.microsoft.com/office/drawing/2014/main" id="{73DE0462-AC27-82AB-627B-2F54A0021E4F}"/>
              </a:ext>
            </a:extLst>
          </p:cNvPr>
          <p:cNvSpPr>
            <a:spLocks noGrp="1"/>
          </p:cNvSpPr>
          <p:nvPr>
            <p:ph idx="1"/>
          </p:nvPr>
        </p:nvSpPr>
        <p:spPr>
          <a:xfrm>
            <a:off x="376989" y="1363579"/>
            <a:ext cx="11125200" cy="4813384"/>
          </a:xfrm>
        </p:spPr>
        <p:txBody>
          <a:bodyPr>
            <a:normAutofit/>
          </a:bodyPr>
          <a:lstStyle/>
          <a:p>
            <a:r>
              <a:rPr lang="en-US" dirty="0"/>
              <a:t>In FY25, the Land Trust received a $75,000 grant from Senator Barrett which was used to purchase property on Hardy Pond.</a:t>
            </a:r>
          </a:p>
          <a:p>
            <a:r>
              <a:rPr lang="en-US" dirty="0"/>
              <a:t>We also received a $69,000 donation from an anonymous donor. A portion of these funds were used for land acquisition/improvements, with the majority held as restricted funds for future land acquisition/improvements.  Restricted funds are not available to pay payroll, rent, or other operating expenses.</a:t>
            </a:r>
          </a:p>
          <a:p>
            <a:r>
              <a:rPr lang="en-US" dirty="0"/>
              <a:t>These two donations were recorded as a capital contributions, but without offsetting expenses. This resulted in an extraordinary profit of $142,423. </a:t>
            </a:r>
          </a:p>
          <a:p>
            <a:r>
              <a:rPr lang="en-US" dirty="0"/>
              <a:t>The balance sheet has increased by almost $139,892 and is primarily on the balance sheet as additional property holdings and increased restricted funds.</a:t>
            </a:r>
          </a:p>
          <a:p>
            <a:endParaRPr lang="en-US" dirty="0"/>
          </a:p>
          <a:p>
            <a:endParaRPr lang="en-US" dirty="0"/>
          </a:p>
        </p:txBody>
      </p:sp>
    </p:spTree>
    <p:extLst>
      <p:ext uri="{BB962C8B-B14F-4D97-AF65-F5344CB8AC3E}">
        <p14:creationId xmlns:p14="http://schemas.microsoft.com/office/powerpoint/2010/main" val="420431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B01C089D-C410-AB6E-493D-6470C3919681}"/>
              </a:ext>
            </a:extLst>
          </p:cNvPr>
          <p:cNvSpPr>
            <a:spLocks noGrp="1" noChangeArrowheads="1"/>
          </p:cNvSpPr>
          <p:nvPr>
            <p:ph type="title"/>
          </p:nvPr>
        </p:nvSpPr>
        <p:spPr/>
        <p:txBody>
          <a:bodyPr/>
          <a:lstStyle/>
          <a:p>
            <a:r>
              <a:rPr lang="en-US" altLang="en-US" dirty="0">
                <a:solidFill>
                  <a:schemeClr val="accent3"/>
                </a:solidFill>
              </a:rPr>
              <a:t>Now, for a commercial break…</a:t>
            </a:r>
          </a:p>
        </p:txBody>
      </p:sp>
      <p:pic>
        <p:nvPicPr>
          <p:cNvPr id="49155" name="Content Placeholder 3">
            <a:extLst>
              <a:ext uri="{FF2B5EF4-FFF2-40B4-BE49-F238E27FC236}">
                <a16:creationId xmlns:a16="http://schemas.microsoft.com/office/drawing/2014/main" id="{0834DD75-FA77-EFD6-1A8A-ED55C32F80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336631" y="1572126"/>
            <a:ext cx="4748464" cy="4684295"/>
          </a:xfrm>
        </p:spPr>
      </p:pic>
      <p:sp>
        <p:nvSpPr>
          <p:cNvPr id="49156" name="TextBox 4">
            <a:extLst>
              <a:ext uri="{FF2B5EF4-FFF2-40B4-BE49-F238E27FC236}">
                <a16:creationId xmlns:a16="http://schemas.microsoft.com/office/drawing/2014/main" id="{0E536AC5-D924-0442-0662-B2A9A42DFB96}"/>
              </a:ext>
            </a:extLst>
          </p:cNvPr>
          <p:cNvSpPr txBox="1">
            <a:spLocks noChangeArrowheads="1"/>
          </p:cNvSpPr>
          <p:nvPr/>
        </p:nvSpPr>
        <p:spPr bwMode="auto">
          <a:xfrm>
            <a:off x="869950" y="2379663"/>
            <a:ext cx="595788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dirty="0">
                <a:latin typeface="Arial" panose="020B0604020202020204" pitchFamily="34" charset="0"/>
              </a:rPr>
              <a:t>Please remember the Waltham Land Trust</a:t>
            </a:r>
          </a:p>
          <a:p>
            <a:pPr>
              <a:lnSpc>
                <a:spcPct val="100000"/>
              </a:lnSpc>
              <a:spcBef>
                <a:spcPct val="0"/>
              </a:spcBef>
              <a:buFontTx/>
              <a:buNone/>
            </a:pPr>
            <a:r>
              <a:rPr lang="en-US" altLang="en-US" sz="2400" dirty="0">
                <a:latin typeface="Arial" panose="020B0604020202020204" pitchFamily="34" charset="0"/>
              </a:rPr>
              <a:t>on Giving Tuesday, December 2.</a:t>
            </a:r>
            <a:endParaRPr lang="en-US" altLang="en-US" sz="2000" dirty="0">
              <a:latin typeface="Arial" panose="020B0604020202020204" pitchFamily="34" charset="0"/>
            </a:endParaRPr>
          </a:p>
          <a:p>
            <a:pPr>
              <a:lnSpc>
                <a:spcPct val="100000"/>
              </a:lnSpc>
              <a:spcBef>
                <a:spcPct val="0"/>
              </a:spcBef>
              <a:buFontTx/>
              <a:buNone/>
            </a:pPr>
            <a:endParaRPr lang="en-US" altLang="en-US" sz="2000" dirty="0">
              <a:latin typeface="Arial" panose="020B0604020202020204" pitchFamily="34" charset="0"/>
            </a:endParaRPr>
          </a:p>
          <a:p>
            <a:pPr>
              <a:lnSpc>
                <a:spcPct val="100000"/>
              </a:lnSpc>
              <a:spcBef>
                <a:spcPct val="0"/>
              </a:spcBef>
              <a:buFontTx/>
              <a:buNone/>
            </a:pPr>
            <a:r>
              <a:rPr lang="en-US" altLang="en-US" sz="2400" dirty="0">
                <a:latin typeface="Arial" panose="020B0604020202020204" pitchFamily="34" charset="0"/>
              </a:rPr>
              <a:t>We also appreciate your contributions </a:t>
            </a:r>
          </a:p>
          <a:p>
            <a:pPr>
              <a:lnSpc>
                <a:spcPct val="100000"/>
              </a:lnSpc>
              <a:spcBef>
                <a:spcPct val="0"/>
              </a:spcBef>
              <a:buFontTx/>
              <a:buNone/>
            </a:pPr>
            <a:r>
              <a:rPr lang="en-US" altLang="en-US" sz="2400" dirty="0">
                <a:latin typeface="Arial" panose="020B0604020202020204" pitchFamily="34" charset="0"/>
              </a:rPr>
              <a:t>on any other day of the year, too!</a:t>
            </a:r>
          </a:p>
          <a:p>
            <a:pPr>
              <a:lnSpc>
                <a:spcPct val="100000"/>
              </a:lnSpc>
              <a:spcBef>
                <a:spcPct val="0"/>
              </a:spcBef>
              <a:buFontTx/>
              <a:buNone/>
            </a:pPr>
            <a:endParaRPr lang="en-US" altLang="en-US" sz="1800" dirty="0">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216F036E-D985-BF67-D9D4-F2B1EE7E7C62}"/>
              </a:ext>
            </a:extLst>
          </p:cNvPr>
          <p:cNvSpPr>
            <a:spLocks noGrp="1" noChangeArrowheads="1"/>
          </p:cNvSpPr>
          <p:nvPr>
            <p:ph type="title"/>
          </p:nvPr>
        </p:nvSpPr>
        <p:spPr/>
        <p:txBody>
          <a:bodyPr/>
          <a:lstStyle/>
          <a:p>
            <a:r>
              <a:rPr lang="en-US" altLang="en-US" sz="5900" dirty="0">
                <a:solidFill>
                  <a:schemeClr val="tx1"/>
                </a:solidFill>
                <a:ea typeface="ヒラギノ角ゴ Pro W3"/>
                <a:cs typeface="ヒラギノ角ゴ Pro W3"/>
              </a:rPr>
              <a:t>Business Meeting </a:t>
            </a:r>
          </a:p>
        </p:txBody>
      </p:sp>
      <p:sp>
        <p:nvSpPr>
          <p:cNvPr id="36867" name="Text Placeholder 2">
            <a:extLst>
              <a:ext uri="{FF2B5EF4-FFF2-40B4-BE49-F238E27FC236}">
                <a16:creationId xmlns:a16="http://schemas.microsoft.com/office/drawing/2014/main" id="{F4205283-660B-BC3B-5B77-A3160C6ADFDA}"/>
              </a:ext>
            </a:extLst>
          </p:cNvPr>
          <p:cNvSpPr>
            <a:spLocks noGrp="1"/>
          </p:cNvSpPr>
          <p:nvPr>
            <p:ph type="body" idx="1"/>
          </p:nvPr>
        </p:nvSpPr>
        <p:spPr>
          <a:xfrm>
            <a:off x="1155700" y="4776788"/>
            <a:ext cx="9523413" cy="860425"/>
          </a:xfrm>
        </p:spPr>
        <p:txBody>
          <a:bodyPr rtlCol="0">
            <a:normAutofit/>
          </a:bodyPr>
          <a:lstStyle/>
          <a:p>
            <a:pPr fontAlgn="auto">
              <a:spcAft>
                <a:spcPts val="0"/>
              </a:spcAft>
              <a:buClr>
                <a:schemeClr val="bg2">
                  <a:lumMod val="40000"/>
                  <a:lumOff val="60000"/>
                </a:schemeClr>
              </a:buClr>
              <a:buFont typeface="Wingdings 3" charset="2"/>
              <a:buNone/>
              <a:defRPr/>
            </a:pPr>
            <a:r>
              <a:rPr lang="en-US" altLang="en-US" sz="3000" dirty="0">
                <a:solidFill>
                  <a:schemeClr val="tx1"/>
                </a:solidFill>
              </a:rPr>
              <a:t>Nadene Stein, WLT President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A44AB-0C66-3C03-F6A7-2DCA354179E4}"/>
              </a:ext>
            </a:extLst>
          </p:cNvPr>
          <p:cNvSpPr>
            <a:spLocks noGrp="1"/>
          </p:cNvSpPr>
          <p:nvPr>
            <p:ph type="title"/>
          </p:nvPr>
        </p:nvSpPr>
        <p:spPr/>
        <p:txBody>
          <a:bodyPr/>
          <a:lstStyle/>
          <a:p>
            <a:r>
              <a:rPr lang="en-US" dirty="0"/>
              <a:t>Departing Board Member</a:t>
            </a:r>
          </a:p>
        </p:txBody>
      </p:sp>
      <p:sp>
        <p:nvSpPr>
          <p:cNvPr id="5" name="Content Placeholder 4">
            <a:extLst>
              <a:ext uri="{FF2B5EF4-FFF2-40B4-BE49-F238E27FC236}">
                <a16:creationId xmlns:a16="http://schemas.microsoft.com/office/drawing/2014/main" id="{E6D62429-EF0A-A446-A8DB-CFD8712DF9E9}"/>
              </a:ext>
            </a:extLst>
          </p:cNvPr>
          <p:cNvSpPr>
            <a:spLocks noGrp="1"/>
          </p:cNvSpPr>
          <p:nvPr>
            <p:ph idx="1"/>
          </p:nvPr>
        </p:nvSpPr>
        <p:spPr/>
        <p:txBody>
          <a:bodyPr/>
          <a:lstStyle/>
          <a:p>
            <a:r>
              <a:rPr lang="en-US" sz="2400" dirty="0"/>
              <a:t>Barabara Jacobs</a:t>
            </a:r>
            <a:r>
              <a:rPr lang="en-US" dirty="0"/>
              <a:t>, a board member since 2019, has decided not  to run for a third term.</a:t>
            </a:r>
          </a:p>
          <a:p>
            <a:endParaRPr lang="en-US" dirty="0"/>
          </a:p>
          <a:p>
            <a:r>
              <a:rPr lang="en-US" dirty="0"/>
              <a:t>Thank you to Barbara for all her work on the board, including being the very successful chair of the Development Committee, dealing with the contractors on the Lyman Estate trail project, leading many walks, being a member of the Program Committee, and so much more.</a:t>
            </a:r>
          </a:p>
          <a:p>
            <a:endParaRPr lang="en-US" dirty="0"/>
          </a:p>
          <a:p>
            <a:r>
              <a:rPr lang="en-US" dirty="0"/>
              <a:t>Happy Travels, Barbara and Ted!</a:t>
            </a:r>
          </a:p>
        </p:txBody>
      </p:sp>
    </p:spTree>
    <p:extLst>
      <p:ext uri="{BB962C8B-B14F-4D97-AF65-F5344CB8AC3E}">
        <p14:creationId xmlns:p14="http://schemas.microsoft.com/office/powerpoint/2010/main" val="766939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a:extLst>
              <a:ext uri="{FF2B5EF4-FFF2-40B4-BE49-F238E27FC236}">
                <a16:creationId xmlns:a16="http://schemas.microsoft.com/office/drawing/2014/main" id="{6089A66F-EB1B-085C-7300-28ABB354B59A}"/>
              </a:ext>
            </a:extLst>
          </p:cNvPr>
          <p:cNvSpPr txBox="1">
            <a:spLocks noChangeArrowheads="1"/>
          </p:cNvSpPr>
          <p:nvPr/>
        </p:nvSpPr>
        <p:spPr bwMode="auto">
          <a:xfrm>
            <a:off x="1078675" y="498765"/>
            <a:ext cx="10034649" cy="571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spcAft>
                <a:spcPts val="1400"/>
              </a:spcAft>
              <a:buFontTx/>
              <a:buNone/>
            </a:pPr>
            <a:r>
              <a:rPr lang="en-US" altLang="en-US" sz="1800" b="1" dirty="0">
                <a:latin typeface="+mn-lt"/>
                <a:cs typeface="Times New Roman" panose="02020603050405020304" pitchFamily="18" charset="0"/>
              </a:rPr>
              <a:t>Annual Meeting Agenda</a:t>
            </a:r>
          </a:p>
          <a:p>
            <a:pPr>
              <a:lnSpc>
                <a:spcPct val="100000"/>
              </a:lnSpc>
              <a:spcBef>
                <a:spcPts val="13"/>
              </a:spcBef>
              <a:spcAft>
                <a:spcPts val="13"/>
              </a:spcAft>
              <a:buFontTx/>
              <a:buNone/>
            </a:pPr>
            <a:endParaRPr lang="en-US" altLang="en-US" sz="1800" b="1" dirty="0">
              <a:latin typeface="+mn-lt"/>
              <a:cs typeface="Times New Roman" panose="02020603050405020304" pitchFamily="18" charset="0"/>
            </a:endParaRPr>
          </a:p>
          <a:p>
            <a:pPr>
              <a:lnSpc>
                <a:spcPct val="100000"/>
              </a:lnSpc>
              <a:spcBef>
                <a:spcPts val="13"/>
              </a:spcBef>
              <a:spcAft>
                <a:spcPts val="13"/>
              </a:spcAft>
              <a:buFontTx/>
              <a:buNone/>
            </a:pPr>
            <a:r>
              <a:rPr lang="en-US" altLang="en-US" sz="1800" b="1" dirty="0">
                <a:latin typeface="+mn-lt"/>
                <a:cs typeface="Times New Roman" panose="02020603050405020304" pitchFamily="18" charset="0"/>
              </a:rPr>
              <a:t>Welcome &amp; Opening Comments		         	                                              Dr. Nadene Stein 												</a:t>
            </a:r>
          </a:p>
          <a:p>
            <a:pPr>
              <a:lnSpc>
                <a:spcPct val="100000"/>
              </a:lnSpc>
              <a:spcBef>
                <a:spcPts val="13"/>
              </a:spcBef>
              <a:spcAft>
                <a:spcPts val="13"/>
              </a:spcAft>
              <a:buFontTx/>
              <a:buNone/>
            </a:pPr>
            <a:r>
              <a:rPr lang="en-US" altLang="en-US" sz="1800" b="1" dirty="0">
                <a:latin typeface="+mn-lt"/>
                <a:cs typeface="Times New Roman" panose="02020603050405020304" pitchFamily="18" charset="0"/>
              </a:rPr>
              <a:t>Highlights of the Past Year 				                                                        Sonja Wadman</a:t>
            </a:r>
          </a:p>
          <a:p>
            <a:pPr>
              <a:lnSpc>
                <a:spcPct val="100000"/>
              </a:lnSpc>
              <a:spcBef>
                <a:spcPts val="13"/>
              </a:spcBef>
              <a:spcAft>
                <a:spcPts val="13"/>
              </a:spcAft>
              <a:buFontTx/>
              <a:buNone/>
            </a:pPr>
            <a:endParaRPr lang="en-US" altLang="en-US" sz="1200" b="1" dirty="0">
              <a:latin typeface="+mn-lt"/>
              <a:cs typeface="Times New Roman" panose="02020603050405020304" pitchFamily="18" charset="0"/>
            </a:endParaRPr>
          </a:p>
          <a:p>
            <a:pPr>
              <a:lnSpc>
                <a:spcPct val="100000"/>
              </a:lnSpc>
              <a:spcBef>
                <a:spcPts val="13"/>
              </a:spcBef>
              <a:spcAft>
                <a:spcPts val="13"/>
              </a:spcAft>
              <a:buFontTx/>
              <a:buNone/>
            </a:pPr>
            <a:r>
              <a:rPr lang="en-US" altLang="en-US" sz="1800" b="1" dirty="0">
                <a:latin typeface="+mn-lt"/>
                <a:cs typeface="Times New Roman" panose="02020603050405020304" pitchFamily="18" charset="0"/>
              </a:rPr>
              <a:t>Inge Uhlir Environmentalist of the Year</a:t>
            </a:r>
            <a:r>
              <a:rPr lang="en-US" altLang="en-US" sz="1800" b="1" i="1" dirty="0">
                <a:latin typeface="+mn-lt"/>
                <a:cs typeface="Times New Roman" panose="02020603050405020304" pitchFamily="18" charset="0"/>
              </a:rPr>
              <a:t>                                                               S</a:t>
            </a:r>
            <a:r>
              <a:rPr lang="en-US" altLang="en-US" sz="1800" b="1" dirty="0">
                <a:latin typeface="+mn-lt"/>
                <a:cs typeface="Times New Roman" panose="02020603050405020304" pitchFamily="18" charset="0"/>
              </a:rPr>
              <a:t>onja Wadman </a:t>
            </a:r>
          </a:p>
          <a:p>
            <a:pPr>
              <a:lnSpc>
                <a:spcPct val="100000"/>
              </a:lnSpc>
              <a:spcBef>
                <a:spcPts val="13"/>
              </a:spcBef>
              <a:spcAft>
                <a:spcPts val="13"/>
              </a:spcAft>
              <a:buFontTx/>
              <a:buNone/>
            </a:pPr>
            <a:r>
              <a:rPr lang="en-US" altLang="en-US" sz="1800" b="1" dirty="0">
                <a:latin typeface="+mn-lt"/>
                <a:cs typeface="Times New Roman" panose="02020603050405020304" pitchFamily="18" charset="0"/>
              </a:rPr>
              <a:t>				</a:t>
            </a:r>
            <a:endParaRPr lang="en-US" altLang="en-US" sz="1200" b="1" dirty="0">
              <a:latin typeface="+mn-lt"/>
              <a:cs typeface="Times New Roman" panose="02020603050405020304" pitchFamily="18" charset="0"/>
            </a:endParaRPr>
          </a:p>
          <a:p>
            <a:pPr>
              <a:lnSpc>
                <a:spcPct val="100000"/>
              </a:lnSpc>
              <a:spcBef>
                <a:spcPts val="13"/>
              </a:spcBef>
              <a:spcAft>
                <a:spcPts val="13"/>
              </a:spcAft>
              <a:buNone/>
            </a:pPr>
            <a:r>
              <a:rPr lang="en-US" altLang="en-US" sz="1800" b="1" i="1" dirty="0">
                <a:latin typeface="+mn-lt"/>
                <a:cs typeface="Times New Roman" panose="02020603050405020304" pitchFamily="18" charset="0"/>
              </a:rPr>
              <a:t>“Building Climate Resilience via Collective Memory”</a:t>
            </a:r>
            <a:r>
              <a:rPr lang="en-US" altLang="en-US" sz="1800" b="1" dirty="0">
                <a:latin typeface="+mn-lt"/>
                <a:cs typeface="Times New Roman" panose="02020603050405020304" pitchFamily="18" charset="0"/>
              </a:rPr>
              <a:t>		  </a:t>
            </a:r>
            <a:r>
              <a:rPr lang="en-US" sz="1800" b="1" dirty="0">
                <a:latin typeface="+mn-lt"/>
              </a:rPr>
              <a:t>Waltham Climate Study Team,  																	Brandeis University</a:t>
            </a:r>
          </a:p>
          <a:p>
            <a:pPr>
              <a:lnSpc>
                <a:spcPct val="100000"/>
              </a:lnSpc>
              <a:spcBef>
                <a:spcPts val="13"/>
              </a:spcBef>
              <a:spcAft>
                <a:spcPts val="13"/>
              </a:spcAft>
              <a:buFontTx/>
              <a:buNone/>
            </a:pPr>
            <a:r>
              <a:rPr lang="en-US" altLang="en-US" sz="1800" b="1" dirty="0">
                <a:latin typeface="+mn-lt"/>
                <a:cs typeface="Times New Roman" panose="02020603050405020304" pitchFamily="18" charset="0"/>
              </a:rPr>
              <a:t>											   </a:t>
            </a:r>
          </a:p>
          <a:p>
            <a:pPr>
              <a:lnSpc>
                <a:spcPct val="100000"/>
              </a:lnSpc>
              <a:spcBef>
                <a:spcPts val="13"/>
              </a:spcBef>
              <a:spcAft>
                <a:spcPts val="13"/>
              </a:spcAft>
              <a:buFontTx/>
              <a:buNone/>
              <a:tabLst>
                <a:tab pos="9605963" algn="l"/>
              </a:tabLst>
            </a:pPr>
            <a:r>
              <a:rPr lang="en-US" altLang="en-US" sz="1800" b="1" dirty="0">
                <a:latin typeface="+mn-lt"/>
                <a:cs typeface="Times New Roman" panose="02020603050405020304" pitchFamily="18" charset="0"/>
              </a:rPr>
              <a:t>Mass Central Rail Trail Update                                                                             Sonja Wadman</a:t>
            </a:r>
            <a:endParaRPr lang="en-US" altLang="en-US" sz="1200" b="1" dirty="0">
              <a:latin typeface="+mn-lt"/>
              <a:cs typeface="Times New Roman" panose="02020603050405020304" pitchFamily="18" charset="0"/>
            </a:endParaRPr>
          </a:p>
          <a:p>
            <a:pPr>
              <a:lnSpc>
                <a:spcPct val="100000"/>
              </a:lnSpc>
              <a:spcBef>
                <a:spcPts val="13"/>
              </a:spcBef>
              <a:spcAft>
                <a:spcPts val="13"/>
              </a:spcAft>
              <a:buFontTx/>
              <a:buNone/>
            </a:pPr>
            <a:r>
              <a:rPr lang="en-US" altLang="en-US" sz="1800" b="1" dirty="0">
                <a:latin typeface="+mn-lt"/>
                <a:cs typeface="Times New Roman" panose="02020603050405020304" pitchFamily="18" charset="0"/>
              </a:rPr>
              <a:t>													</a:t>
            </a:r>
            <a:endParaRPr lang="en-US" altLang="en-US" sz="1200" b="1" dirty="0">
              <a:latin typeface="+mn-lt"/>
              <a:cs typeface="Times New Roman" panose="02020603050405020304" pitchFamily="18" charset="0"/>
            </a:endParaRPr>
          </a:p>
          <a:p>
            <a:pPr>
              <a:lnSpc>
                <a:spcPct val="100000"/>
              </a:lnSpc>
              <a:spcBef>
                <a:spcPts val="13"/>
              </a:spcBef>
              <a:spcAft>
                <a:spcPts val="13"/>
              </a:spcAft>
              <a:buFontTx/>
              <a:buNone/>
            </a:pPr>
            <a:r>
              <a:rPr lang="en-US" altLang="en-US" sz="1800" b="1" dirty="0">
                <a:latin typeface="+mn-lt"/>
                <a:cs typeface="Times New Roman" panose="02020603050405020304" pitchFamily="18" charset="0"/>
              </a:rPr>
              <a:t>Financial Status of the WLT											        Marc Rudnick</a:t>
            </a:r>
          </a:p>
          <a:p>
            <a:pPr>
              <a:lnSpc>
                <a:spcPct val="100000"/>
              </a:lnSpc>
              <a:spcBef>
                <a:spcPts val="13"/>
              </a:spcBef>
              <a:spcAft>
                <a:spcPts val="13"/>
              </a:spcAft>
              <a:buFontTx/>
              <a:buNone/>
            </a:pPr>
            <a:r>
              <a:rPr lang="en-US" altLang="en-US" sz="1800" b="1" dirty="0">
                <a:latin typeface="+mn-lt"/>
                <a:cs typeface="Times New Roman" panose="02020603050405020304" pitchFamily="18" charset="0"/>
              </a:rPr>
              <a:t>											</a:t>
            </a:r>
          </a:p>
          <a:p>
            <a:pPr>
              <a:lnSpc>
                <a:spcPct val="100000"/>
              </a:lnSpc>
              <a:spcBef>
                <a:spcPts val="13"/>
              </a:spcBef>
              <a:spcAft>
                <a:spcPts val="13"/>
              </a:spcAft>
              <a:buFontTx/>
              <a:buNone/>
            </a:pPr>
            <a:r>
              <a:rPr lang="en-US" altLang="en-US" sz="1800" b="1" dirty="0">
                <a:latin typeface="+mn-lt"/>
                <a:cs typeface="Times New Roman" panose="02020603050405020304" pitchFamily="18" charset="0"/>
              </a:rPr>
              <a:t>Business Meeting:  Vote on Returning and New Directors  			                Nadene Stein		</a:t>
            </a:r>
          </a:p>
          <a:p>
            <a:pPr>
              <a:lnSpc>
                <a:spcPct val="100000"/>
              </a:lnSpc>
              <a:spcBef>
                <a:spcPct val="0"/>
              </a:spcBef>
              <a:buFontTx/>
              <a:buNone/>
            </a:pPr>
            <a:r>
              <a:rPr lang="en-US" altLang="en-US" sz="1800" b="1" dirty="0">
                <a:latin typeface="+mn-lt"/>
                <a:cs typeface="Times New Roman" panose="02020603050405020304" pitchFamily="18" charset="0"/>
              </a:rPr>
              <a:t>Q&amp;A</a:t>
            </a:r>
            <a:r>
              <a:rPr lang="en-US" altLang="en-US" sz="1800" dirty="0">
                <a:latin typeface="+mn-lt"/>
                <a:cs typeface="Times New Roman" panose="02020603050405020304" pitchFamily="18" charset="0"/>
              </a:rPr>
              <a:t> 															         </a:t>
            </a:r>
            <a:r>
              <a:rPr lang="en-US" altLang="en-US" sz="1800" b="1" dirty="0">
                <a:latin typeface="+mn-lt"/>
                <a:cs typeface="Times New Roman" panose="02020603050405020304" pitchFamily="18" charset="0"/>
              </a:rPr>
              <a:t>Various members</a:t>
            </a:r>
          </a:p>
          <a:p>
            <a:pPr>
              <a:lnSpc>
                <a:spcPct val="100000"/>
              </a:lnSpc>
              <a:spcBef>
                <a:spcPct val="0"/>
              </a:spcBef>
              <a:buFontTx/>
              <a:buNone/>
            </a:pPr>
            <a:endParaRPr lang="en-US" altLang="en-US" sz="1800" dirty="0">
              <a:latin typeface="+mn-lt"/>
              <a:cs typeface="Times New Roman" panose="02020603050405020304" pitchFamily="18" charset="0"/>
            </a:endParaRPr>
          </a:p>
          <a:p>
            <a:pPr>
              <a:lnSpc>
                <a:spcPct val="100000"/>
              </a:lnSpc>
              <a:spcBef>
                <a:spcPct val="0"/>
              </a:spcBef>
              <a:buFontTx/>
              <a:buNone/>
            </a:pPr>
            <a:r>
              <a:rPr lang="en-US" altLang="en-US" sz="1800" b="1" dirty="0">
                <a:latin typeface="+mn-lt"/>
                <a:cs typeface="Times New Roman" panose="02020603050405020304" pitchFamily="18" charset="0"/>
              </a:rPr>
              <a:t>Conversations and ice cream</a:t>
            </a:r>
            <a:endParaRPr lang="en-US" altLang="en-US" sz="1800" dirty="0">
              <a:latin typeface="+mn-lt"/>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3">
            <a:extLst>
              <a:ext uri="{FF2B5EF4-FFF2-40B4-BE49-F238E27FC236}">
                <a16:creationId xmlns:a16="http://schemas.microsoft.com/office/drawing/2014/main" id="{A1CC1191-586D-3205-750E-6EB44D7B4073}"/>
              </a:ext>
            </a:extLst>
          </p:cNvPr>
          <p:cNvSpPr>
            <a:spLocks noGrp="1"/>
          </p:cNvSpPr>
          <p:nvPr>
            <p:ph type="title"/>
          </p:nvPr>
        </p:nvSpPr>
        <p:spPr/>
        <p:txBody>
          <a:bodyPr rtlCol="0">
            <a:noAutofit/>
          </a:bodyPr>
          <a:lstStyle/>
          <a:p>
            <a:pPr fontAlgn="auto">
              <a:spcAft>
                <a:spcPts val="0"/>
              </a:spcAft>
              <a:defRPr/>
            </a:pPr>
            <a:r>
              <a:rPr lang="en-US" altLang="en-US" dirty="0">
                <a:solidFill>
                  <a:schemeClr val="tx1">
                    <a:lumMod val="75000"/>
                    <a:lumOff val="25000"/>
                  </a:schemeClr>
                </a:solidFill>
                <a:ea typeface="ヒラギノ角ゴ Pro W3" pitchFamily="2" charset="-128"/>
              </a:rPr>
              <a:t>And the Nominees are…</a:t>
            </a:r>
          </a:p>
        </p:txBody>
      </p:sp>
      <p:sp>
        <p:nvSpPr>
          <p:cNvPr id="74755" name="Content Placeholder 4">
            <a:extLst>
              <a:ext uri="{FF2B5EF4-FFF2-40B4-BE49-F238E27FC236}">
                <a16:creationId xmlns:a16="http://schemas.microsoft.com/office/drawing/2014/main" id="{8F23C955-DF97-F22B-5281-3D4FE7EC8CE5}"/>
              </a:ext>
            </a:extLst>
          </p:cNvPr>
          <p:cNvSpPr>
            <a:spLocks noGrp="1"/>
          </p:cNvSpPr>
          <p:nvPr>
            <p:ph sz="half" idx="1"/>
          </p:nvPr>
        </p:nvSpPr>
        <p:spPr>
          <a:xfrm>
            <a:off x="818148" y="2060575"/>
            <a:ext cx="4681504" cy="4195763"/>
          </a:xfrm>
        </p:spPr>
        <p:txBody>
          <a:bodyPr rtlCol="0">
            <a:normAutofit/>
          </a:bodyPr>
          <a:lstStyle/>
          <a:p>
            <a:pPr marL="0" lvl="1" indent="0" fontAlgn="auto">
              <a:spcAft>
                <a:spcPts val="0"/>
              </a:spcAft>
              <a:buClr>
                <a:schemeClr val="bg2">
                  <a:lumMod val="40000"/>
                  <a:lumOff val="60000"/>
                </a:schemeClr>
              </a:buClr>
              <a:buNone/>
              <a:defRPr/>
            </a:pPr>
            <a:r>
              <a:rPr lang="en-US" altLang="en-US" sz="2800" u="sng" dirty="0">
                <a:solidFill>
                  <a:schemeClr val="tx1"/>
                </a:solidFill>
                <a:ea typeface="ヒラギノ角ゴ Pro W3" pitchFamily="2" charset="-128"/>
              </a:rPr>
              <a:t>New Board Nominees:</a:t>
            </a:r>
          </a:p>
          <a:p>
            <a:pPr marL="0" lvl="1" indent="0" fontAlgn="auto">
              <a:spcAft>
                <a:spcPts val="0"/>
              </a:spcAft>
              <a:buClr>
                <a:schemeClr val="bg2">
                  <a:lumMod val="40000"/>
                  <a:lumOff val="60000"/>
                </a:schemeClr>
              </a:buClr>
              <a:buNone/>
              <a:defRPr/>
            </a:pPr>
            <a:r>
              <a:rPr lang="en-US" altLang="en-US" sz="2800" dirty="0">
                <a:ea typeface="ヒラギノ角ゴ Pro W3" pitchFamily="2" charset="-128"/>
              </a:rPr>
              <a:t>Tom Benavides</a:t>
            </a:r>
          </a:p>
          <a:p>
            <a:pPr marL="0" lvl="1" indent="0" fontAlgn="auto">
              <a:spcAft>
                <a:spcPts val="0"/>
              </a:spcAft>
              <a:buClr>
                <a:schemeClr val="bg2">
                  <a:lumMod val="40000"/>
                  <a:lumOff val="60000"/>
                </a:schemeClr>
              </a:buClr>
              <a:buNone/>
              <a:defRPr/>
            </a:pPr>
            <a:r>
              <a:rPr lang="en-US" altLang="en-US" sz="2800" dirty="0">
                <a:ea typeface="ヒラギノ角ゴ Pro W3" pitchFamily="2" charset="-128"/>
              </a:rPr>
              <a:t>Barbara Marriott</a:t>
            </a:r>
          </a:p>
          <a:p>
            <a:pPr marL="0" lvl="1" indent="0" fontAlgn="auto">
              <a:spcAft>
                <a:spcPts val="0"/>
              </a:spcAft>
              <a:buClr>
                <a:schemeClr val="bg2">
                  <a:lumMod val="40000"/>
                  <a:lumOff val="60000"/>
                </a:schemeClr>
              </a:buClr>
              <a:buNone/>
              <a:defRPr/>
            </a:pPr>
            <a:r>
              <a:rPr lang="en-US" altLang="en-US" sz="2800" dirty="0">
                <a:ea typeface="ヒラギノ角ゴ Pro W3" pitchFamily="2" charset="-128"/>
              </a:rPr>
              <a:t>Meghan Sullivan</a:t>
            </a:r>
          </a:p>
        </p:txBody>
      </p:sp>
      <p:sp>
        <p:nvSpPr>
          <p:cNvPr id="2" name="Content Placeholder 1">
            <a:extLst>
              <a:ext uri="{FF2B5EF4-FFF2-40B4-BE49-F238E27FC236}">
                <a16:creationId xmlns:a16="http://schemas.microsoft.com/office/drawing/2014/main" id="{9F81D9E5-8856-AD60-9DB7-8541B85FC7B9}"/>
              </a:ext>
            </a:extLst>
          </p:cNvPr>
          <p:cNvSpPr>
            <a:spLocks noGrp="1"/>
          </p:cNvSpPr>
          <p:nvPr>
            <p:ph sz="half" idx="2"/>
          </p:nvPr>
        </p:nvSpPr>
        <p:spPr>
          <a:xfrm>
            <a:off x="5654493" y="2056092"/>
            <a:ext cx="4804960" cy="4200245"/>
          </a:xfrm>
        </p:spPr>
        <p:txBody>
          <a:bodyPr>
            <a:normAutofit/>
          </a:bodyPr>
          <a:lstStyle/>
          <a:p>
            <a:pPr marL="45720" indent="0">
              <a:buNone/>
            </a:pPr>
            <a:r>
              <a:rPr lang="en-US" sz="2800" u="sng" dirty="0">
                <a:solidFill>
                  <a:schemeClr val="tx1"/>
                </a:solidFill>
              </a:rPr>
              <a:t>Returning Board Members:</a:t>
            </a:r>
          </a:p>
          <a:p>
            <a:pPr marL="45720" indent="0">
              <a:buNone/>
            </a:pPr>
            <a:r>
              <a:rPr lang="en-US" sz="2800" dirty="0">
                <a:solidFill>
                  <a:schemeClr val="tx1"/>
                </a:solidFill>
              </a:rPr>
              <a:t>John Dieckmann</a:t>
            </a:r>
          </a:p>
          <a:p>
            <a:pPr marL="45720" indent="0">
              <a:buNone/>
            </a:pPr>
            <a:r>
              <a:rPr lang="en-US" sz="2800" dirty="0"/>
              <a:t>Anna Richardson</a:t>
            </a:r>
          </a:p>
          <a:p>
            <a:pPr marL="45720" indent="0">
              <a:buNone/>
            </a:pPr>
            <a:r>
              <a:rPr lang="en-US" sz="2800" dirty="0">
                <a:solidFill>
                  <a:schemeClr val="tx1"/>
                </a:solidFill>
              </a:rPr>
              <a:t>Mark Sivers</a:t>
            </a:r>
          </a:p>
          <a:p>
            <a:pPr marL="45720" indent="0">
              <a:buNone/>
            </a:pPr>
            <a:endParaRPr lang="en-US" sz="2800" dirty="0"/>
          </a:p>
          <a:p>
            <a:pPr marL="45720" indent="0">
              <a:buNone/>
            </a:pPr>
            <a:endParaRPr lang="en-US" sz="28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C1634C30-A1DA-99F1-4B05-DAF9E7DC28F7}"/>
              </a:ext>
            </a:extLst>
          </p:cNvPr>
          <p:cNvSpPr>
            <a:spLocks noGrp="1" noChangeArrowheads="1"/>
          </p:cNvSpPr>
          <p:nvPr>
            <p:ph type="title"/>
          </p:nvPr>
        </p:nvSpPr>
        <p:spPr/>
        <p:txBody>
          <a:bodyPr/>
          <a:lstStyle/>
          <a:p>
            <a:r>
              <a:rPr lang="en-US" altLang="en-US" dirty="0">
                <a:solidFill>
                  <a:schemeClr val="tx1"/>
                </a:solidFill>
              </a:rPr>
              <a:t>Now to Vote…</a:t>
            </a:r>
          </a:p>
        </p:txBody>
      </p:sp>
      <p:sp>
        <p:nvSpPr>
          <p:cNvPr id="3" name="Content Placeholder 2">
            <a:extLst>
              <a:ext uri="{FF2B5EF4-FFF2-40B4-BE49-F238E27FC236}">
                <a16:creationId xmlns:a16="http://schemas.microsoft.com/office/drawing/2014/main" id="{2B66E035-9808-56E1-9409-BA442A5EF7E5}"/>
              </a:ext>
            </a:extLst>
          </p:cNvPr>
          <p:cNvSpPr>
            <a:spLocks noGrp="1"/>
          </p:cNvSpPr>
          <p:nvPr>
            <p:ph idx="1"/>
          </p:nvPr>
        </p:nvSpPr>
        <p:spPr/>
        <p:txBody>
          <a:bodyPr rtlCol="0">
            <a:normAutofit/>
          </a:bodyPr>
          <a:lstStyle/>
          <a:p>
            <a:pPr marL="0" indent="0" fontAlgn="auto">
              <a:spcAft>
                <a:spcPts val="0"/>
              </a:spcAft>
              <a:buClr>
                <a:schemeClr val="bg2">
                  <a:lumMod val="40000"/>
                  <a:lumOff val="60000"/>
                </a:schemeClr>
              </a:buClr>
              <a:buFont typeface="Wingdings 3" panose="05040102010807070707" pitchFamily="18" charset="2"/>
              <a:buNone/>
              <a:defRPr/>
            </a:pPr>
            <a:r>
              <a:rPr lang="en-US" dirty="0"/>
              <a:t> </a:t>
            </a:r>
          </a:p>
          <a:p>
            <a:pPr fontAlgn="auto">
              <a:spcAft>
                <a:spcPts val="0"/>
              </a:spcAft>
              <a:buClr>
                <a:schemeClr val="bg2">
                  <a:lumMod val="40000"/>
                  <a:lumOff val="60000"/>
                </a:schemeClr>
              </a:buClr>
              <a:buFont typeface="Wingdings 3" charset="2"/>
              <a:buChar char=""/>
              <a:defRPr/>
            </a:pPr>
            <a:r>
              <a:rPr lang="en-US" sz="2400" dirty="0">
                <a:solidFill>
                  <a:schemeClr val="tx1"/>
                </a:solidFill>
              </a:rPr>
              <a:t>If you are a MEMBER</a:t>
            </a:r>
            <a:r>
              <a:rPr lang="en-US" sz="2400" b="1" dirty="0">
                <a:solidFill>
                  <a:schemeClr val="tx1"/>
                </a:solidFill>
              </a:rPr>
              <a:t> </a:t>
            </a:r>
            <a:r>
              <a:rPr lang="en-US" sz="2400" dirty="0">
                <a:solidFill>
                  <a:schemeClr val="tx1"/>
                </a:solidFill>
              </a:rPr>
              <a:t>of the Land Trust, please vote:</a:t>
            </a:r>
          </a:p>
          <a:p>
            <a:pPr marL="457200" indent="0" fontAlgn="auto">
              <a:spcAft>
                <a:spcPts val="0"/>
              </a:spcAft>
              <a:buClr>
                <a:schemeClr val="bg2">
                  <a:lumMod val="40000"/>
                  <a:lumOff val="60000"/>
                </a:schemeClr>
              </a:buClr>
              <a:buFont typeface="Wingdings 3" panose="05040102010807070707" pitchFamily="18" charset="2"/>
              <a:buNone/>
              <a:defRPr/>
            </a:pPr>
            <a:endParaRPr lang="en-US" sz="2400" dirty="0">
              <a:solidFill>
                <a:schemeClr val="tx1"/>
              </a:solidFill>
            </a:endParaRPr>
          </a:p>
          <a:p>
            <a:pPr marL="457200" indent="0" fontAlgn="auto">
              <a:spcAft>
                <a:spcPts val="0"/>
              </a:spcAft>
              <a:buClr>
                <a:schemeClr val="bg2">
                  <a:lumMod val="40000"/>
                  <a:lumOff val="60000"/>
                </a:schemeClr>
              </a:buClr>
              <a:buFont typeface="Wingdings 3" panose="05040102010807070707" pitchFamily="18" charset="2"/>
              <a:buNone/>
              <a:defRPr/>
            </a:pPr>
            <a:r>
              <a:rPr lang="en-US" sz="2400" dirty="0"/>
              <a:t>P</a:t>
            </a:r>
            <a:r>
              <a:rPr lang="en-US" sz="2400" dirty="0">
                <a:solidFill>
                  <a:schemeClr val="tx1"/>
                </a:solidFill>
              </a:rPr>
              <a:t>lease raise your hand to record if you accept the slate of </a:t>
            </a:r>
            <a:r>
              <a:rPr lang="en-US" sz="2400" dirty="0"/>
              <a:t>John Dieckmann, Anna Richardson, Mark Sivers, Tom Benavides, Barbara Marriott, and Meghan Sullivan, </a:t>
            </a:r>
            <a:r>
              <a:rPr lang="en-US" sz="2400" dirty="0">
                <a:solidFill>
                  <a:schemeClr val="tx1"/>
                </a:solidFill>
              </a:rPr>
              <a:t>for three-year terms. </a:t>
            </a:r>
            <a:endParaRPr lang="en-US" dirty="0"/>
          </a:p>
          <a:p>
            <a:pPr marL="457200" indent="234950" fontAlgn="auto">
              <a:spcAft>
                <a:spcPts val="0"/>
              </a:spcAft>
              <a:buClr>
                <a:schemeClr val="bg2">
                  <a:lumMod val="40000"/>
                  <a:lumOff val="60000"/>
                </a:schemeClr>
              </a:buClr>
              <a:buFont typeface="Wingdings" panose="05000000000000000000" pitchFamily="2" charset="2"/>
              <a:buChar char="§"/>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94181E01-C30C-B19C-A1F1-86B914F3555E}"/>
              </a:ext>
            </a:extLst>
          </p:cNvPr>
          <p:cNvSpPr>
            <a:spLocks noGrp="1" noChangeArrowheads="1"/>
          </p:cNvSpPr>
          <p:nvPr>
            <p:ph type="title"/>
          </p:nvPr>
        </p:nvSpPr>
        <p:spPr>
          <a:xfrm>
            <a:off x="1112520" y="1140524"/>
            <a:ext cx="9966960" cy="2926080"/>
          </a:xfrm>
        </p:spPr>
        <p:txBody>
          <a:bodyPr/>
          <a:lstStyle/>
          <a:p>
            <a:r>
              <a:rPr lang="en-US" altLang="en-US" dirty="0">
                <a:solidFill>
                  <a:schemeClr val="tx1"/>
                </a:solidFill>
                <a:ea typeface="ヒラギノ角ゴ Pro W3"/>
                <a:cs typeface="ヒラギノ角ゴ Pro W3"/>
              </a:rPr>
              <a:t>Q&amp;A</a:t>
            </a:r>
          </a:p>
        </p:txBody>
      </p:sp>
      <p:sp>
        <p:nvSpPr>
          <p:cNvPr id="4" name="Subtitle 3">
            <a:extLst>
              <a:ext uri="{FF2B5EF4-FFF2-40B4-BE49-F238E27FC236}">
                <a16:creationId xmlns:a16="http://schemas.microsoft.com/office/drawing/2014/main" id="{E1999914-4C9D-91CB-6F95-C09F79E18119}"/>
              </a:ext>
            </a:extLst>
          </p:cNvPr>
          <p:cNvSpPr>
            <a:spLocks noGrp="1"/>
          </p:cNvSpPr>
          <p:nvPr>
            <p:ph type="body" idx="1"/>
          </p:nvPr>
        </p:nvSpPr>
        <p:spPr/>
        <p:txBody>
          <a:bodyPr rtlCol="0">
            <a:normAutofit fontScale="77500" lnSpcReduction="20000"/>
          </a:bodyPr>
          <a:lstStyle/>
          <a:p>
            <a:pPr fontAlgn="auto">
              <a:spcAft>
                <a:spcPts val="0"/>
              </a:spcAft>
              <a:buClr>
                <a:schemeClr val="bg2">
                  <a:lumMod val="40000"/>
                  <a:lumOff val="60000"/>
                </a:schemeClr>
              </a:buClr>
              <a:buFont typeface="Wingdings 3" charset="2"/>
              <a:buNone/>
              <a:defRPr/>
            </a:pPr>
            <a:endParaRPr lang="en-US" sz="3200" dirty="0">
              <a:solidFill>
                <a:schemeClr val="tx1"/>
              </a:solidFill>
            </a:endParaRPr>
          </a:p>
          <a:p>
            <a:pPr fontAlgn="auto">
              <a:spcAft>
                <a:spcPts val="0"/>
              </a:spcAft>
              <a:buClr>
                <a:schemeClr val="bg2">
                  <a:lumMod val="40000"/>
                  <a:lumOff val="60000"/>
                </a:schemeClr>
              </a:buClr>
              <a:buFont typeface="Wingdings 3" charset="2"/>
              <a:buNone/>
              <a:defRPr/>
            </a:pPr>
            <a:r>
              <a:rPr lang="en-US" sz="3200" dirty="0">
                <a:solidFill>
                  <a:schemeClr val="tx1"/>
                </a:solidFill>
              </a:rPr>
              <a:t>Sonja Wadman and Board Members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a:extLst>
              <a:ext uri="{FF2B5EF4-FFF2-40B4-BE49-F238E27FC236}">
                <a16:creationId xmlns:a16="http://schemas.microsoft.com/office/drawing/2014/main" id="{B7796021-9A1F-BCE2-7D57-49F96933D1B9}"/>
              </a:ext>
            </a:extLst>
          </p:cNvPr>
          <p:cNvSpPr>
            <a:spLocks noGrp="1" noChangeArrowheads="1"/>
          </p:cNvSpPr>
          <p:nvPr>
            <p:ph type="title"/>
          </p:nvPr>
        </p:nvSpPr>
        <p:spPr/>
        <p:txBody>
          <a:bodyPr>
            <a:normAutofit/>
          </a:bodyPr>
          <a:lstStyle/>
          <a:p>
            <a:r>
              <a:rPr lang="en-US" altLang="en-US" sz="4800" b="1" dirty="0">
                <a:solidFill>
                  <a:schemeClr val="tx1"/>
                </a:solidFill>
              </a:rPr>
              <a:t>Join us for some special treats</a:t>
            </a:r>
          </a:p>
        </p:txBody>
      </p:sp>
      <p:sp>
        <p:nvSpPr>
          <p:cNvPr id="60419" name="Content Placeholder 5">
            <a:extLst>
              <a:ext uri="{FF2B5EF4-FFF2-40B4-BE49-F238E27FC236}">
                <a16:creationId xmlns:a16="http://schemas.microsoft.com/office/drawing/2014/main" id="{CEF64801-343D-9540-3A0E-30703B0FC282}"/>
              </a:ext>
            </a:extLst>
          </p:cNvPr>
          <p:cNvSpPr>
            <a:spLocks noGrp="1" noChangeArrowheads="1"/>
          </p:cNvSpPr>
          <p:nvPr>
            <p:ph idx="1"/>
          </p:nvPr>
        </p:nvSpPr>
        <p:spPr/>
        <p:txBody>
          <a:bodyPr/>
          <a:lstStyle/>
          <a:p>
            <a:pPr marL="0" indent="0">
              <a:buFont typeface="Wingdings 3" panose="05040102010807070707" pitchFamily="18" charset="2"/>
              <a:buNone/>
            </a:pPr>
            <a:r>
              <a:rPr lang="en-US" altLang="en-US" sz="4000" b="1" dirty="0">
                <a:solidFill>
                  <a:schemeClr val="tx1"/>
                </a:solidFill>
              </a:rPr>
              <a:t>Toscanini’s Ice cream </a:t>
            </a:r>
          </a:p>
          <a:p>
            <a:pPr marL="0" indent="0">
              <a:buFont typeface="Wingdings 3" panose="05040102010807070707" pitchFamily="18" charset="2"/>
              <a:buNone/>
            </a:pPr>
            <a:endParaRPr lang="en-US" altLang="en-US" sz="4000" dirty="0">
              <a:solidFill>
                <a:schemeClr val="tx1"/>
              </a:solidFill>
            </a:endParaRPr>
          </a:p>
          <a:p>
            <a:pPr marL="0" indent="0">
              <a:buFont typeface="Wingdings 3" panose="05040102010807070707" pitchFamily="18" charset="2"/>
              <a:buNone/>
            </a:pPr>
            <a:r>
              <a:rPr lang="en-US" altLang="en-US" sz="3200" dirty="0">
                <a:solidFill>
                  <a:schemeClr val="tx1"/>
                </a:solidFill>
              </a:rPr>
              <a:t>Complements of Sally Wetzler and Marc Rudnick (and Toscanini’s)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a:extLst>
              <a:ext uri="{FF2B5EF4-FFF2-40B4-BE49-F238E27FC236}">
                <a16:creationId xmlns:a16="http://schemas.microsoft.com/office/drawing/2014/main" id="{DF52A3BE-2E6A-AFD6-7B11-FAC9909DD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975" y="1120967"/>
            <a:ext cx="2928937"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59ECB6C-BBD1-FC35-0751-ED06D060FEF0}"/>
              </a:ext>
            </a:extLst>
          </p:cNvPr>
          <p:cNvSpPr txBox="1"/>
          <p:nvPr/>
        </p:nvSpPr>
        <p:spPr>
          <a:xfrm>
            <a:off x="609600" y="5216525"/>
            <a:ext cx="10961688" cy="707886"/>
          </a:xfrm>
          <a:prstGeom prst="rect">
            <a:avLst/>
          </a:prstGeom>
          <a:noFill/>
        </p:spPr>
        <p:txBody>
          <a:bodyPr>
            <a:spAutoFit/>
          </a:bodyPr>
          <a:lstStyle/>
          <a:p>
            <a:pPr algn="ctr">
              <a:defRPr/>
            </a:pPr>
            <a:r>
              <a:rPr lang="en-US" sz="4000" dirty="0">
                <a:latin typeface="+mn-lt"/>
                <a:ea typeface="ヒラギノ角ゴ Pro W3" pitchFamily="2" charset="-128"/>
                <a:cs typeface="+mn-cs"/>
              </a:rPr>
              <a:t>Thanks for coming!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5D6DD3-056A-5480-0FB9-D34A58528936}"/>
              </a:ext>
            </a:extLst>
          </p:cNvPr>
          <p:cNvSpPr>
            <a:spLocks noGrp="1"/>
          </p:cNvSpPr>
          <p:nvPr>
            <p:ph type="title"/>
          </p:nvPr>
        </p:nvSpPr>
        <p:spPr/>
        <p:txBody>
          <a:bodyPr>
            <a:normAutofit/>
          </a:bodyPr>
          <a:lstStyle/>
          <a:p>
            <a:r>
              <a:rPr lang="en-US" sz="6600" dirty="0">
                <a:solidFill>
                  <a:schemeClr val="tx1"/>
                </a:solidFill>
              </a:rPr>
              <a:t>2025 Highlights</a:t>
            </a:r>
          </a:p>
        </p:txBody>
      </p:sp>
      <p:sp>
        <p:nvSpPr>
          <p:cNvPr id="5" name="Text Placeholder 4">
            <a:extLst>
              <a:ext uri="{FF2B5EF4-FFF2-40B4-BE49-F238E27FC236}">
                <a16:creationId xmlns:a16="http://schemas.microsoft.com/office/drawing/2014/main" id="{94BB16D6-8140-E6F7-89E3-DFBE5AC04DA3}"/>
              </a:ext>
            </a:extLst>
          </p:cNvPr>
          <p:cNvSpPr>
            <a:spLocks noGrp="1"/>
          </p:cNvSpPr>
          <p:nvPr>
            <p:ph type="body" idx="1"/>
          </p:nvPr>
        </p:nvSpPr>
        <p:spPr/>
        <p:txBody>
          <a:bodyPr>
            <a:normAutofit fontScale="92500" lnSpcReduction="20000"/>
          </a:bodyPr>
          <a:lstStyle/>
          <a:p>
            <a:endParaRPr lang="en-US" dirty="0"/>
          </a:p>
          <a:p>
            <a:r>
              <a:rPr lang="en-US" sz="3200" dirty="0">
                <a:solidFill>
                  <a:schemeClr val="tx1"/>
                </a:solidFill>
              </a:rPr>
              <a:t>Sonja Wadman, Executive Director</a:t>
            </a:r>
          </a:p>
        </p:txBody>
      </p:sp>
    </p:spTree>
    <p:extLst>
      <p:ext uri="{BB962C8B-B14F-4D97-AF65-F5344CB8AC3E}">
        <p14:creationId xmlns:p14="http://schemas.microsoft.com/office/powerpoint/2010/main" val="48202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1" name="Picture 50">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3" name="Oval 52">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5" name="Picture 54">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7" name="Picture 56">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9" name="Rectangle 58">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8" name="Picture 17" descr="A group of people walking on a path in the woods&#10;&#10;AI-generated content may be incorrect.">
            <a:extLst>
              <a:ext uri="{FF2B5EF4-FFF2-40B4-BE49-F238E27FC236}">
                <a16:creationId xmlns:a16="http://schemas.microsoft.com/office/drawing/2014/main" id="{273920E9-DC5A-E32E-83A9-6B7A733CD1DE}"/>
              </a:ext>
            </a:extLst>
          </p:cNvPr>
          <p:cNvPicPr>
            <a:picLocks noChangeAspect="1"/>
          </p:cNvPicPr>
          <p:nvPr/>
        </p:nvPicPr>
        <p:blipFill>
          <a:blip r:embed="rId7">
            <a:extLst>
              <a:ext uri="{28A0092B-C50C-407E-A947-70E740481C1C}">
                <a14:useLocalDpi xmlns:a14="http://schemas.microsoft.com/office/drawing/2010/main" val="0"/>
              </a:ext>
            </a:extLst>
          </a:blip>
          <a:srcRect l="1012" r="7916" b="-1"/>
          <a:stretch>
            <a:fillRect/>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16" name="Picture 15" descr="A group of people posing for a photo&#10;&#10;AI-generated content may be incorrect.">
            <a:extLst>
              <a:ext uri="{FF2B5EF4-FFF2-40B4-BE49-F238E27FC236}">
                <a16:creationId xmlns:a16="http://schemas.microsoft.com/office/drawing/2014/main" id="{BDF20FA9-83DC-125B-86AF-583FFB45F020}"/>
              </a:ext>
            </a:extLst>
          </p:cNvPr>
          <p:cNvPicPr>
            <a:picLocks noChangeAspect="1"/>
          </p:cNvPicPr>
          <p:nvPr/>
        </p:nvPicPr>
        <p:blipFill>
          <a:blip r:embed="rId8">
            <a:extLst>
              <a:ext uri="{28A0092B-C50C-407E-A947-70E740481C1C}">
                <a14:useLocalDpi xmlns:a14="http://schemas.microsoft.com/office/drawing/2010/main" val="0"/>
              </a:ext>
            </a:extLst>
          </a:blip>
          <a:srcRect l="247"/>
          <a:stretch>
            <a:fillRect/>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6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dirty="0">
              <a:solidFill>
                <a:schemeClr val="tx1"/>
              </a:solidFill>
            </a:endParaRPr>
          </a:p>
        </p:txBody>
      </p:sp>
      <p:sp>
        <p:nvSpPr>
          <p:cNvPr id="63" name="Freeform: Shape 6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1BE318-DFF0-2B2E-91D2-19A35BD2E7C5}"/>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3700" dirty="0">
                <a:solidFill>
                  <a:srgbClr val="EBEBEB"/>
                </a:solidFill>
              </a:rPr>
              <a:t>New Year’s Day Hikes at Prospect Hill Park</a:t>
            </a:r>
          </a:p>
        </p:txBody>
      </p:sp>
    </p:spTree>
    <p:extLst>
      <p:ext uri="{BB962C8B-B14F-4D97-AF65-F5344CB8AC3E}">
        <p14:creationId xmlns:p14="http://schemas.microsoft.com/office/powerpoint/2010/main" val="17459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8" name="Picture 17">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descr="A group of people posing for a photo&#10;&#10;AI-generated content may be incorrect.">
            <a:extLst>
              <a:ext uri="{FF2B5EF4-FFF2-40B4-BE49-F238E27FC236}">
                <a16:creationId xmlns:a16="http://schemas.microsoft.com/office/drawing/2014/main" id="{24AFE116-A059-26A0-27DA-6628B15C246A}"/>
              </a:ext>
            </a:extLst>
          </p:cNvPr>
          <p:cNvPicPr>
            <a:picLocks noChangeAspect="1"/>
          </p:cNvPicPr>
          <p:nvPr/>
        </p:nvPicPr>
        <p:blipFill>
          <a:blip r:embed="rId7">
            <a:extLst>
              <a:ext uri="{28A0092B-C50C-407E-A947-70E740481C1C}">
                <a14:useLocalDpi xmlns:a14="http://schemas.microsoft.com/office/drawing/2010/main" val="0"/>
              </a:ext>
            </a:extLst>
          </a:blip>
          <a:srcRect l="751" r="8177" b="-1"/>
          <a:stretch>
            <a:fillRect/>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3" name="Picture 2" descr="A person holding a snake&#10;&#10;AI-generated content may be incorrect.">
            <a:extLst>
              <a:ext uri="{FF2B5EF4-FFF2-40B4-BE49-F238E27FC236}">
                <a16:creationId xmlns:a16="http://schemas.microsoft.com/office/drawing/2014/main" id="{3257F511-4747-484D-37E4-024125406697}"/>
              </a:ext>
            </a:extLst>
          </p:cNvPr>
          <p:cNvPicPr>
            <a:picLocks noChangeAspect="1"/>
          </p:cNvPicPr>
          <p:nvPr/>
        </p:nvPicPr>
        <p:blipFill>
          <a:blip r:embed="rId8">
            <a:extLst>
              <a:ext uri="{28A0092B-C50C-407E-A947-70E740481C1C}">
                <a14:useLocalDpi xmlns:a14="http://schemas.microsoft.com/office/drawing/2010/main" val="0"/>
              </a:ext>
            </a:extLst>
          </a:blip>
          <a:srcRect r="247"/>
          <a:stretch>
            <a:fillRect/>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dirty="0">
              <a:solidFill>
                <a:schemeClr val="tx1"/>
              </a:solidFill>
            </a:endParaRPr>
          </a:p>
        </p:txBody>
      </p:sp>
      <p:sp>
        <p:nvSpPr>
          <p:cNvPr id="26" name="Freeform: Shape 2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4DC2A2-9C34-14FC-5302-82CAD642BAAE}"/>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2600" dirty="0">
                <a:solidFill>
                  <a:srgbClr val="EBEBEB"/>
                </a:solidFill>
              </a:rPr>
              <a:t>Stewards’ Appreciation Party at Mighty Squirrel in January</a:t>
            </a:r>
            <a:br>
              <a:rPr lang="en-US" sz="2600" dirty="0">
                <a:solidFill>
                  <a:srgbClr val="EBEBEB"/>
                </a:solidFill>
              </a:rPr>
            </a:br>
            <a:r>
              <a:rPr lang="en-US" sz="2600" dirty="0">
                <a:solidFill>
                  <a:srgbClr val="EBEBEB"/>
                </a:solidFill>
              </a:rPr>
              <a:t>Kids’ Animals program in February</a:t>
            </a:r>
          </a:p>
        </p:txBody>
      </p:sp>
    </p:spTree>
    <p:extLst>
      <p:ext uri="{BB962C8B-B14F-4D97-AF65-F5344CB8AC3E}">
        <p14:creationId xmlns:p14="http://schemas.microsoft.com/office/powerpoint/2010/main" val="255881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5" name="Picture 34">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7" name="Oval 36">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9" name="Picture 38">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1" name="Picture 40">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3" name="Rectangle 42">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itle 12">
            <a:extLst>
              <a:ext uri="{FF2B5EF4-FFF2-40B4-BE49-F238E27FC236}">
                <a16:creationId xmlns:a16="http://schemas.microsoft.com/office/drawing/2014/main" id="{485E06F6-10DA-7A5A-35D3-55845836B9E9}"/>
              </a:ext>
            </a:extLst>
          </p:cNvPr>
          <p:cNvSpPr>
            <a:spLocks noGrp="1"/>
          </p:cNvSpPr>
          <p:nvPr>
            <p:ph type="title"/>
          </p:nvPr>
        </p:nvSpPr>
        <p:spPr>
          <a:xfrm>
            <a:off x="635458" y="4542502"/>
            <a:ext cx="9186063" cy="1189985"/>
          </a:xfrm>
        </p:spPr>
        <p:txBody>
          <a:bodyPr vert="horz" lIns="91440" tIns="45720" rIns="91440" bIns="45720" rtlCol="0" anchor="b">
            <a:normAutofit/>
          </a:bodyPr>
          <a:lstStyle/>
          <a:p>
            <a:pPr>
              <a:lnSpc>
                <a:spcPct val="90000"/>
              </a:lnSpc>
            </a:pPr>
            <a:r>
              <a:rPr lang="en-US" sz="2400" dirty="0"/>
              <a:t>Finally, our Duck Walk, in March!</a:t>
            </a:r>
            <a:br>
              <a:rPr lang="en-US" sz="2400" dirty="0"/>
            </a:br>
            <a:r>
              <a:rPr lang="en-US" sz="2400" dirty="0"/>
              <a:t>Earth Day Charles River Cleanup</a:t>
            </a:r>
            <a:br>
              <a:rPr lang="en-US" sz="2400" dirty="0"/>
            </a:br>
            <a:endParaRPr lang="en-US" sz="2400" dirty="0"/>
          </a:p>
        </p:txBody>
      </p:sp>
      <p:pic>
        <p:nvPicPr>
          <p:cNvPr id="9" name="Picture 8" descr="A group of people standing on a path&#10;&#10;AI-generated content may be incorrect.">
            <a:extLst>
              <a:ext uri="{FF2B5EF4-FFF2-40B4-BE49-F238E27FC236}">
                <a16:creationId xmlns:a16="http://schemas.microsoft.com/office/drawing/2014/main" id="{C179FA71-2B06-0FCD-C197-D5774D9FCE77}"/>
              </a:ext>
            </a:extLst>
          </p:cNvPr>
          <p:cNvPicPr>
            <a:picLocks noChangeAspect="1"/>
          </p:cNvPicPr>
          <p:nvPr/>
        </p:nvPicPr>
        <p:blipFill>
          <a:blip r:embed="rId7">
            <a:extLst>
              <a:ext uri="{28A0092B-C50C-407E-A947-70E740481C1C}">
                <a14:useLocalDpi xmlns:a14="http://schemas.microsoft.com/office/drawing/2010/main" val="0"/>
              </a:ext>
            </a:extLst>
          </a:blip>
          <a:srcRect t="297" r="-3" b="1155"/>
          <a:stretch>
            <a:fillRect/>
          </a:stretch>
        </p:blipFill>
        <p:spPr>
          <a:xfrm>
            <a:off x="635458" y="640080"/>
            <a:ext cx="5696676" cy="3662979"/>
          </a:xfrm>
          <a:prstGeom prst="rect">
            <a:avLst/>
          </a:prstGeom>
          <a:effectLst>
            <a:outerShdw blurRad="50800" dist="38100" dir="5400000" algn="t" rotWithShape="0">
              <a:prstClr val="black">
                <a:alpha val="43000"/>
              </a:prstClr>
            </a:outerShdw>
          </a:effectLst>
        </p:spPr>
      </p:pic>
      <p:pic>
        <p:nvPicPr>
          <p:cNvPr id="12" name="Picture 11" descr="A person holding a rope and a chair from a railing&#10;&#10;AI-generated content may be incorrect.">
            <a:extLst>
              <a:ext uri="{FF2B5EF4-FFF2-40B4-BE49-F238E27FC236}">
                <a16:creationId xmlns:a16="http://schemas.microsoft.com/office/drawing/2014/main" id="{BAB4CB5A-DE58-8922-2130-F10673F4F3B7}"/>
              </a:ext>
            </a:extLst>
          </p:cNvPr>
          <p:cNvPicPr>
            <a:picLocks noChangeAspect="1"/>
          </p:cNvPicPr>
          <p:nvPr/>
        </p:nvPicPr>
        <p:blipFill>
          <a:blip r:embed="rId8">
            <a:extLst>
              <a:ext uri="{28A0092B-C50C-407E-A947-70E740481C1C}">
                <a14:useLocalDpi xmlns:a14="http://schemas.microsoft.com/office/drawing/2010/main" val="0"/>
              </a:ext>
            </a:extLst>
          </a:blip>
          <a:srcRect r="8543" b="-1"/>
          <a:stretch>
            <a:fillRect/>
          </a:stretch>
        </p:blipFill>
        <p:spPr>
          <a:xfrm>
            <a:off x="7169250" y="1125513"/>
            <a:ext cx="4259161" cy="44707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2684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20" name="Picture 19">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descr="A group of people standing outside a building&#10;&#10;AI-generated content may be incorrect.">
            <a:extLst>
              <a:ext uri="{FF2B5EF4-FFF2-40B4-BE49-F238E27FC236}">
                <a16:creationId xmlns:a16="http://schemas.microsoft.com/office/drawing/2014/main" id="{D29882BA-92B0-CAC9-DFDB-4C0CF1D371BF}"/>
              </a:ext>
            </a:extLst>
          </p:cNvPr>
          <p:cNvPicPr>
            <a:picLocks noChangeAspect="1"/>
          </p:cNvPicPr>
          <p:nvPr/>
        </p:nvPicPr>
        <p:blipFill>
          <a:blip r:embed="rId7">
            <a:extLst>
              <a:ext uri="{28A0092B-C50C-407E-A947-70E740481C1C}">
                <a14:useLocalDpi xmlns:a14="http://schemas.microsoft.com/office/drawing/2010/main" val="0"/>
              </a:ext>
            </a:extLst>
          </a:blip>
          <a:srcRect l="7692" r="11252" b="-2"/>
          <a:stretch>
            <a:fillRect/>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9" name="Picture 8" descr="A group of people in chairs in a room&#10;&#10;AI-generated content may be incorrect.">
            <a:extLst>
              <a:ext uri="{FF2B5EF4-FFF2-40B4-BE49-F238E27FC236}">
                <a16:creationId xmlns:a16="http://schemas.microsoft.com/office/drawing/2014/main" id="{B25CD83F-F9CB-2C2A-C14C-56926A13D0C6}"/>
              </a:ext>
            </a:extLst>
          </p:cNvPr>
          <p:cNvPicPr>
            <a:picLocks noChangeAspect="1"/>
          </p:cNvPicPr>
          <p:nvPr/>
        </p:nvPicPr>
        <p:blipFill>
          <a:blip r:embed="rId8">
            <a:extLst>
              <a:ext uri="{28A0092B-C50C-407E-A947-70E740481C1C}">
                <a14:useLocalDpi xmlns:a14="http://schemas.microsoft.com/office/drawing/2010/main" val="0"/>
              </a:ext>
            </a:extLst>
          </a:blip>
          <a:srcRect l="7780" r="3439" b="-1"/>
          <a:stretch>
            <a:fillRect/>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dirty="0">
              <a:solidFill>
                <a:schemeClr val="tx1"/>
              </a:solidFill>
            </a:endParaRPr>
          </a:p>
        </p:txBody>
      </p:sp>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ADFC2E-E548-3F98-6785-55FCFF087872}"/>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3400" dirty="0">
                <a:solidFill>
                  <a:srgbClr val="EBEBEB"/>
                </a:solidFill>
              </a:rPr>
              <a:t>Green Space Blues Jam at Paine Estate in May</a:t>
            </a:r>
          </a:p>
        </p:txBody>
      </p:sp>
    </p:spTree>
    <p:extLst>
      <p:ext uri="{BB962C8B-B14F-4D97-AF65-F5344CB8AC3E}">
        <p14:creationId xmlns:p14="http://schemas.microsoft.com/office/powerpoint/2010/main" val="1963215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6" name="Picture 15">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AB3089B-B1FD-2A60-E566-A721394C80BF}"/>
              </a:ext>
            </a:extLst>
          </p:cNvPr>
          <p:cNvSpPr>
            <a:spLocks noGrp="1"/>
          </p:cNvSpPr>
          <p:nvPr>
            <p:ph type="title"/>
          </p:nvPr>
        </p:nvSpPr>
        <p:spPr>
          <a:xfrm>
            <a:off x="413549" y="5365900"/>
            <a:ext cx="10296015" cy="1189985"/>
          </a:xfrm>
        </p:spPr>
        <p:txBody>
          <a:bodyPr vert="horz" lIns="91440" tIns="45720" rIns="91440" bIns="45720" rtlCol="0" anchor="b">
            <a:normAutofit/>
          </a:bodyPr>
          <a:lstStyle/>
          <a:p>
            <a:pPr>
              <a:lnSpc>
                <a:spcPct val="90000"/>
              </a:lnSpc>
            </a:pPr>
            <a:r>
              <a:rPr lang="en-US" sz="2900" dirty="0"/>
              <a:t>Email from Brandeis re: Ending Rodenticide Use and</a:t>
            </a:r>
            <a:br>
              <a:rPr lang="en-US" sz="2900" dirty="0"/>
            </a:br>
            <a:r>
              <a:rPr lang="en-US" sz="2900" dirty="0"/>
              <a:t>Lobby Day at MA State House in July</a:t>
            </a:r>
          </a:p>
        </p:txBody>
      </p:sp>
      <p:pic>
        <p:nvPicPr>
          <p:cNvPr id="5" name="Picture 4" descr="A group of people sitting in a room&#10;&#10;AI-generated content may be incorrect.">
            <a:extLst>
              <a:ext uri="{FF2B5EF4-FFF2-40B4-BE49-F238E27FC236}">
                <a16:creationId xmlns:a16="http://schemas.microsoft.com/office/drawing/2014/main" id="{5E57E59E-1DDA-CC4D-5504-BF6CC19D3ADB}"/>
              </a:ext>
            </a:extLst>
          </p:cNvPr>
          <p:cNvPicPr>
            <a:picLocks noChangeAspect="1"/>
          </p:cNvPicPr>
          <p:nvPr/>
        </p:nvPicPr>
        <p:blipFill>
          <a:blip r:embed="rId7">
            <a:extLst>
              <a:ext uri="{28A0092B-C50C-407E-A947-70E740481C1C}">
                <a14:useLocalDpi xmlns:a14="http://schemas.microsoft.com/office/drawing/2010/main" val="0"/>
              </a:ext>
            </a:extLst>
          </a:blip>
          <a:srcRect t="9396" r="3" b="11879"/>
          <a:stretch>
            <a:fillRect/>
          </a:stretch>
        </p:blipFill>
        <p:spPr>
          <a:xfrm>
            <a:off x="6969793" y="640080"/>
            <a:ext cx="4326548" cy="4541520"/>
          </a:xfrm>
          <a:prstGeom prst="rect">
            <a:avLst/>
          </a:prstGeom>
          <a:effectLst>
            <a:outerShdw blurRad="50800" dist="38100" dir="5400000" algn="t" rotWithShape="0">
              <a:prstClr val="black">
                <a:alpha val="43000"/>
              </a:prstClr>
            </a:outerShdw>
          </a:effectLst>
        </p:spPr>
      </p:pic>
      <p:pic>
        <p:nvPicPr>
          <p:cNvPr id="1028" name="Picture 4" descr="Text&#10;&#10;AI-generated content may be incorrect.">
            <a:extLst>
              <a:ext uri="{FF2B5EF4-FFF2-40B4-BE49-F238E27FC236}">
                <a16:creationId xmlns:a16="http://schemas.microsoft.com/office/drawing/2014/main" id="{620F24D4-AF9B-2394-E5F6-1915AF0114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981" y="302115"/>
            <a:ext cx="4861474" cy="531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1621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9870</TotalTime>
  <Words>1036</Words>
  <Application>Microsoft Macintosh PowerPoint</Application>
  <PresentationFormat>Widescreen</PresentationFormat>
  <Paragraphs>128</Paragraphs>
  <Slides>34</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Arial</vt:lpstr>
      <vt:lpstr>Calibri</vt:lpstr>
      <vt:lpstr>Century Gothic</vt:lpstr>
      <vt:lpstr>Wingdings</vt:lpstr>
      <vt:lpstr>Wingdings 3</vt:lpstr>
      <vt:lpstr>ヒラギノ角ゴ Pro W3</vt:lpstr>
      <vt:lpstr>Ion</vt:lpstr>
      <vt:lpstr>Worksheet</vt:lpstr>
      <vt:lpstr>PowerPoint Presentation</vt:lpstr>
      <vt:lpstr>Welcome!</vt:lpstr>
      <vt:lpstr>PowerPoint Presentation</vt:lpstr>
      <vt:lpstr>2025 Highlights</vt:lpstr>
      <vt:lpstr>New Year’s Day Hikes at Prospect Hill Park</vt:lpstr>
      <vt:lpstr>Stewards’ Appreciation Party at Mighty Squirrel in January Kids’ Animals program in February</vt:lpstr>
      <vt:lpstr>Finally, our Duck Walk, in March! Earth Day Charles River Cleanup </vt:lpstr>
      <vt:lpstr>Green Space Blues Jam at Paine Estate in May</vt:lpstr>
      <vt:lpstr>Email from Brandeis re: Ending Rodenticide Use and Lobby Day at MA State House in July</vt:lpstr>
      <vt:lpstr>Wellington Fields Work Parties and Lemonade Social in July</vt:lpstr>
      <vt:lpstr>Forest Bathing at Paine Estate in August</vt:lpstr>
      <vt:lpstr>Brandeis Students Take Pledge re:  Trash Disposal and Rodent Control  in September </vt:lpstr>
      <vt:lpstr>Lakeview Preserve Party at Hardy in late September</vt:lpstr>
      <vt:lpstr>Western Greenway 5K Trail Run/Walk &amp; Kids’ Monster Dash in October</vt:lpstr>
      <vt:lpstr>Inge Uhlir Environmentalist  of the Year </vt:lpstr>
      <vt:lpstr>History of this Award</vt:lpstr>
      <vt:lpstr>And This Year’s Environmentalist of the Year Is…Michele Grzenda! </vt:lpstr>
      <vt:lpstr>More about Michele</vt:lpstr>
      <vt:lpstr>“Building Climate Resilience through Collective Memory”</vt:lpstr>
      <vt:lpstr>MCRT Update</vt:lpstr>
      <vt:lpstr>FY 25 Financial Results</vt:lpstr>
      <vt:lpstr>Waltham Land Trust FY25 Financials</vt:lpstr>
      <vt:lpstr>PowerPoint Presentation</vt:lpstr>
      <vt:lpstr>PowerPoint Presentation</vt:lpstr>
      <vt:lpstr>PowerPoint Presentation</vt:lpstr>
      <vt:lpstr>Additional Financial Information</vt:lpstr>
      <vt:lpstr>Now, for a commercial break…</vt:lpstr>
      <vt:lpstr>Business Meeting </vt:lpstr>
      <vt:lpstr>Departing Board Member</vt:lpstr>
      <vt:lpstr>And the Nominees are…</vt:lpstr>
      <vt:lpstr>Now to Vote…</vt:lpstr>
      <vt:lpstr>Q&amp;A</vt:lpstr>
      <vt:lpstr>Join us for some special treats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Waltham Land Trust</dc:title>
  <dc:creator>Diana Young</dc:creator>
  <cp:lastModifiedBy>Sonja Wadman</cp:lastModifiedBy>
  <cp:revision>279</cp:revision>
  <cp:lastPrinted>2025-11-07T18:01:26Z</cp:lastPrinted>
  <dcterms:created xsi:type="dcterms:W3CDTF">2014-10-20T17:10:58Z</dcterms:created>
  <dcterms:modified xsi:type="dcterms:W3CDTF">2025-12-16T22:28:25Z</dcterms:modified>
</cp:coreProperties>
</file>