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26"/>
  </p:normalViewPr>
  <p:slideViewPr>
    <p:cSldViewPr snapToGrid="0">
      <p:cViewPr varScale="1">
        <p:scale>
          <a:sx n="120" d="100"/>
          <a:sy n="120"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5EF1-1740-A412-A6DD-7B3AECB6C7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531DB-8885-6332-C4F2-F4A4F027A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277896-0131-D3D7-0AD6-C52915464095}"/>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912222CA-17FA-D30C-7B2E-A71BF112E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90EB-66D5-9FEA-F2EF-79256B7B1D56}"/>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95463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A3FB-135F-AE3D-3BE7-7AC0563A7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406709-9256-A918-4F88-339267270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107B7-F0F9-0092-CF47-0EBDF2779411}"/>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656F5484-3695-2F60-FFA6-55C8D413D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9FDC-86F9-9DED-8ED1-170CF221AFB9}"/>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78287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78647-E4F1-DBC7-55C7-81645FDAB1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392DD-9AB7-E3E3-DA02-EB8C61402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9933E-6E41-DB3B-F66C-F2CC51B0A7B5}"/>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CDD8C325-A44D-6C19-0352-D4FEFBFFD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24D99-80BA-E09E-D0F8-2840AEFCC9F0}"/>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287922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AE24-385E-2673-B913-11915BEFE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3C2A9-FF3C-EE3E-C7B2-F40DBC562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C8FA8-9F1C-552E-126A-0F8600CFE99C}"/>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CB38FAEB-BAC6-B627-036C-EA36783BF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E68F-54F9-73EC-0493-0620702B92E9}"/>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7766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79D3-0710-7149-E28B-4C769F29D2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4E3924-A956-CEBD-46E6-4FE792D5C9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A68DE-8643-DEFC-F931-38512E97BDEA}"/>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C5308188-1E46-9A6A-EB8D-2FF9FAD4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781BF-83CB-3F69-C234-DD9D007156EC}"/>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1107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FFDE-4A7C-F8D7-E89D-7992F5F8E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1E3EA-5542-CB48-F406-D378BEE6A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63B1B-65DB-BC73-38CC-B6421C215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97168-C80E-AD74-E9DF-9982BDFB315D}"/>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6" name="Footer Placeholder 5">
            <a:extLst>
              <a:ext uri="{FF2B5EF4-FFF2-40B4-BE49-F238E27FC236}">
                <a16:creationId xmlns:a16="http://schemas.microsoft.com/office/drawing/2014/main" id="{106F2FC1-23F3-96CF-ED9F-5040CDAFB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18C69-3C8E-FBF3-824E-970CD269760D}"/>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1742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EDDE-7282-D31C-0AE7-D69450501F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1E387-794B-26D7-0EF9-7A0874915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EC79D-BA29-2F2E-F97C-282DC30E7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0989D-342D-7719-76CD-FA23DCFA8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6C4DF-2ED7-DD90-6201-D5AF7D45B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E8F9A-52CB-CA0D-F371-57990D921A90}"/>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8" name="Footer Placeholder 7">
            <a:extLst>
              <a:ext uri="{FF2B5EF4-FFF2-40B4-BE49-F238E27FC236}">
                <a16:creationId xmlns:a16="http://schemas.microsoft.com/office/drawing/2014/main" id="{57E66503-3EFF-AB72-B7C6-2146CA85B3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1328D-7593-B6D6-57CB-3C08B85787D7}"/>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57050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E89C-2F23-98F3-9AFF-185AF9A52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D6A85-FD4B-A47F-1149-2C2E95F21BD8}"/>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4" name="Footer Placeholder 3">
            <a:extLst>
              <a:ext uri="{FF2B5EF4-FFF2-40B4-BE49-F238E27FC236}">
                <a16:creationId xmlns:a16="http://schemas.microsoft.com/office/drawing/2014/main" id="{670C61FF-78ED-2071-88F8-40ECEF1EE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B0153-418D-364D-8405-606A0495FFDB}"/>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30279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787A7-D9BE-5FA4-1CAF-D6BB18711DAB}"/>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3" name="Footer Placeholder 2">
            <a:extLst>
              <a:ext uri="{FF2B5EF4-FFF2-40B4-BE49-F238E27FC236}">
                <a16:creationId xmlns:a16="http://schemas.microsoft.com/office/drawing/2014/main" id="{6D5D5FDE-6A8D-62ED-EF34-D889FEC71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1958C-23F2-7256-FDEC-6AACCB86C2F7}"/>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72109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42D5-293F-BC4F-5530-16BE97563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31A974-4F93-E0A7-752C-449E5CFF4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CA659-F558-FB1D-C110-E05D49775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38681-929D-E3E8-8723-9E719B5CDB39}"/>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6" name="Footer Placeholder 5">
            <a:extLst>
              <a:ext uri="{FF2B5EF4-FFF2-40B4-BE49-F238E27FC236}">
                <a16:creationId xmlns:a16="http://schemas.microsoft.com/office/drawing/2014/main" id="{6DD791B5-3DCD-552B-6C27-1AC604F8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FCB00-6F02-F08F-7881-69F0A45CDB9D}"/>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82401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C458-95DD-7545-71E8-DE49BF0B0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E799F-6763-7759-954C-C2BC82DF1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89206-76CC-5234-DBBE-45805CFB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BDB37-D33B-646B-92D7-EC9C1D25997B}"/>
              </a:ext>
            </a:extLst>
          </p:cNvPr>
          <p:cNvSpPr>
            <a:spLocks noGrp="1"/>
          </p:cNvSpPr>
          <p:nvPr>
            <p:ph type="dt" sz="half" idx="10"/>
          </p:nvPr>
        </p:nvSpPr>
        <p:spPr/>
        <p:txBody>
          <a:bodyPr/>
          <a:lstStyle/>
          <a:p>
            <a:fld id="{B78C56A2-2D3A-4149-B3B3-3D14B969D4C9}" type="datetimeFigureOut">
              <a:rPr lang="en-US" smtClean="0"/>
              <a:t>8/23/24</a:t>
            </a:fld>
            <a:endParaRPr lang="en-US"/>
          </a:p>
        </p:txBody>
      </p:sp>
      <p:sp>
        <p:nvSpPr>
          <p:cNvPr id="6" name="Footer Placeholder 5">
            <a:extLst>
              <a:ext uri="{FF2B5EF4-FFF2-40B4-BE49-F238E27FC236}">
                <a16:creationId xmlns:a16="http://schemas.microsoft.com/office/drawing/2014/main" id="{4A8549B4-9D76-F5DD-9BC0-F910750D8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69230-7EF9-A4BD-51E6-8E41F77AD44E}"/>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00425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40EBD-A7E9-C7CC-1065-1BBEE1A4F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6D8F9-33B4-DE78-D3E3-BFEB767B1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945F9-F48C-BF27-2DC6-149306235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8C56A2-2D3A-4149-B3B3-3D14B969D4C9}" type="datetimeFigureOut">
              <a:rPr lang="en-US" smtClean="0"/>
              <a:t>8/23/24</a:t>
            </a:fld>
            <a:endParaRPr lang="en-US"/>
          </a:p>
        </p:txBody>
      </p:sp>
      <p:sp>
        <p:nvSpPr>
          <p:cNvPr id="5" name="Footer Placeholder 4">
            <a:extLst>
              <a:ext uri="{FF2B5EF4-FFF2-40B4-BE49-F238E27FC236}">
                <a16:creationId xmlns:a16="http://schemas.microsoft.com/office/drawing/2014/main" id="{B6226BDA-8117-5C5B-7BC3-6A67A4564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DF4A29-179E-5950-4337-A3997022A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AE9699-6B10-A14B-A0A8-0CA1893D7D7D}" type="slidenum">
              <a:rPr lang="en-US" smtClean="0"/>
              <a:t>‹#›</a:t>
            </a:fld>
            <a:endParaRPr lang="en-US"/>
          </a:p>
        </p:txBody>
      </p:sp>
    </p:spTree>
    <p:extLst>
      <p:ext uri="{BB962C8B-B14F-4D97-AF65-F5344CB8AC3E}">
        <p14:creationId xmlns:p14="http://schemas.microsoft.com/office/powerpoint/2010/main" val="14827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56F-61AB-7DDB-B542-ACDB9303B342}"/>
              </a:ext>
            </a:extLst>
          </p:cNvPr>
          <p:cNvSpPr>
            <a:spLocks noGrp="1"/>
          </p:cNvSpPr>
          <p:nvPr>
            <p:ph type="ctrTitle"/>
          </p:nvPr>
        </p:nvSpPr>
        <p:spPr>
          <a:xfrm>
            <a:off x="920758" y="168011"/>
            <a:ext cx="10515600" cy="963573"/>
          </a:xfrm>
          <a:ln w="28575">
            <a:solidFill>
              <a:schemeClr val="accent2"/>
            </a:solidFill>
          </a:ln>
        </p:spPr>
        <p:txBody>
          <a:bodyPr vert="horz" lIns="91440" tIns="45720" rIns="91440" bIns="45720" rtlCol="0" anchor="ctr">
            <a:normAutofit/>
          </a:bodyPr>
          <a:lstStyle/>
          <a:p>
            <a:r>
              <a:rPr lang="en-US" sz="5200" kern="1200" dirty="0">
                <a:solidFill>
                  <a:schemeClr val="tx1"/>
                </a:solidFill>
                <a:latin typeface="+mj-lt"/>
                <a:ea typeface="+mj-ea"/>
                <a:cs typeface="+mj-cs"/>
              </a:rPr>
              <a:t>Save Waltham Wildlife</a:t>
            </a:r>
          </a:p>
        </p:txBody>
      </p:sp>
      <p:pic>
        <p:nvPicPr>
          <p:cNvPr id="19" name="Picture 18">
            <a:extLst>
              <a:ext uri="{FF2B5EF4-FFF2-40B4-BE49-F238E27FC236}">
                <a16:creationId xmlns:a16="http://schemas.microsoft.com/office/drawing/2014/main" id="{2D0AAF82-915C-CC3C-0101-E063EF4740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8520" y="4542587"/>
            <a:ext cx="2348252" cy="1827764"/>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133C5C16-A152-2BA1-14BC-76EDE624E7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8599" y="4559541"/>
            <a:ext cx="2592091" cy="1997728"/>
          </a:xfrm>
          <a:prstGeom prst="rect">
            <a:avLst/>
          </a:prstGeom>
          <a:ln>
            <a:noFill/>
          </a:ln>
          <a:effectLst>
            <a:outerShdw blurRad="292100" dist="139700" dir="2700000" algn="tl" rotWithShape="0">
              <a:srgbClr val="333333">
                <a:alpha val="65000"/>
              </a:srgbClr>
            </a:outerShdw>
          </a:effectLst>
        </p:spPr>
      </p:pic>
      <p:pic>
        <p:nvPicPr>
          <p:cNvPr id="27" name="Picture 26" descr="A green tree with white text&#10;&#10;Description automatically generated">
            <a:extLst>
              <a:ext uri="{FF2B5EF4-FFF2-40B4-BE49-F238E27FC236}">
                <a16:creationId xmlns:a16="http://schemas.microsoft.com/office/drawing/2014/main" id="{FB5C0332-6DCE-7FD7-9B7C-042191096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803" y="5051281"/>
            <a:ext cx="1056225" cy="1331727"/>
          </a:xfrm>
          <a:prstGeom prst="rect">
            <a:avLst/>
          </a:prstGeom>
        </p:spPr>
      </p:pic>
      <p:sp>
        <p:nvSpPr>
          <p:cNvPr id="29" name="TextBox 28">
            <a:extLst>
              <a:ext uri="{FF2B5EF4-FFF2-40B4-BE49-F238E27FC236}">
                <a16:creationId xmlns:a16="http://schemas.microsoft.com/office/drawing/2014/main" id="{5431F198-2B9E-CBB6-E83F-ECDD8C5A6B03}"/>
              </a:ext>
            </a:extLst>
          </p:cNvPr>
          <p:cNvSpPr txBox="1"/>
          <p:nvPr/>
        </p:nvSpPr>
        <p:spPr>
          <a:xfrm>
            <a:off x="3476772" y="5836434"/>
            <a:ext cx="1487717" cy="338554"/>
          </a:xfrm>
          <a:prstGeom prst="rect">
            <a:avLst/>
          </a:prstGeom>
          <a:noFill/>
        </p:spPr>
        <p:txBody>
          <a:bodyPr wrap="square" rtlCol="0">
            <a:spAutoFit/>
          </a:bodyPr>
          <a:lstStyle/>
          <a:p>
            <a:pPr defTabSz="685800">
              <a:spcAft>
                <a:spcPts val="600"/>
              </a:spcAft>
            </a:pPr>
            <a:r>
              <a:rPr lang="en-US" sz="900" kern="1200" dirty="0">
                <a:solidFill>
                  <a:schemeClr val="tx1"/>
                </a:solidFill>
                <a:latin typeface="+mn-lt"/>
                <a:ea typeface="+mn-ea"/>
                <a:cs typeface="+mn-cs"/>
              </a:rPr>
              <a:t>Photos by Emily</a:t>
            </a:r>
            <a:r>
              <a:rPr lang="en-US" sz="1600" kern="1200" dirty="0">
                <a:solidFill>
                  <a:schemeClr val="tx1"/>
                </a:solidFill>
                <a:latin typeface="+mn-lt"/>
                <a:ea typeface="+mn-ea"/>
                <a:cs typeface="+mn-cs"/>
              </a:rPr>
              <a:t> </a:t>
            </a:r>
            <a:r>
              <a:rPr lang="en-US" sz="900" kern="1200" dirty="0" err="1">
                <a:solidFill>
                  <a:schemeClr val="tx1"/>
                </a:solidFill>
                <a:latin typeface="+mn-lt"/>
                <a:ea typeface="+mn-ea"/>
                <a:cs typeface="+mn-cs"/>
              </a:rPr>
              <a:t>Szczypek</a:t>
            </a:r>
            <a:endParaRPr lang="en-US" dirty="0"/>
          </a:p>
        </p:txBody>
      </p:sp>
      <p:pic>
        <p:nvPicPr>
          <p:cNvPr id="3" name="Picture 2">
            <a:extLst>
              <a:ext uri="{FF2B5EF4-FFF2-40B4-BE49-F238E27FC236}">
                <a16:creationId xmlns:a16="http://schemas.microsoft.com/office/drawing/2014/main" id="{49450868-9FED-FB06-33F9-D35921E8B0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4617" y="1299595"/>
            <a:ext cx="2995440" cy="3057847"/>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868449C-13C3-3730-8864-C50BDE008D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26658" y="1299595"/>
            <a:ext cx="2822509" cy="2847053"/>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DC04BC2-E040-76BD-7E4E-59D26F537CDE}"/>
              </a:ext>
            </a:extLst>
          </p:cNvPr>
          <p:cNvPicPr>
            <a:picLocks noChangeAspect="1"/>
          </p:cNvPicPr>
          <p:nvPr/>
        </p:nvPicPr>
        <p:blipFill>
          <a:blip r:embed="rId7">
            <a:extLst>
              <a:ext uri="{28A0092B-C50C-407E-A947-70E740481C1C}">
                <a14:useLocalDpi xmlns:a14="http://schemas.microsoft.com/office/drawing/2010/main" val="0"/>
              </a:ext>
            </a:extLst>
          </a:blip>
          <a:srcRect t="9177" b="9177"/>
          <a:stretch/>
        </p:blipFill>
        <p:spPr>
          <a:xfrm flipH="1">
            <a:off x="3507357" y="2584349"/>
            <a:ext cx="3997004" cy="31947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F4B69CC-866D-850B-B5C9-E67602505EB3}"/>
              </a:ext>
            </a:extLst>
          </p:cNvPr>
          <p:cNvSpPr txBox="1"/>
          <p:nvPr/>
        </p:nvSpPr>
        <p:spPr>
          <a:xfrm rot="16200000">
            <a:off x="9903792" y="3662708"/>
            <a:ext cx="1174023" cy="215444"/>
          </a:xfrm>
          <a:prstGeom prst="rect">
            <a:avLst/>
          </a:prstGeom>
          <a:noFill/>
        </p:spPr>
        <p:txBody>
          <a:bodyPr wrap="square" rtlCol="0">
            <a:spAutoFit/>
          </a:bodyPr>
          <a:lstStyle/>
          <a:p>
            <a:pPr defTabSz="685800">
              <a:spcAft>
                <a:spcPts val="600"/>
              </a:spcAft>
            </a:pPr>
            <a:r>
              <a:rPr lang="en-US" sz="800" kern="1200" dirty="0">
                <a:solidFill>
                  <a:schemeClr val="tx1"/>
                </a:solidFill>
                <a:latin typeface="+mn-lt"/>
                <a:ea typeface="+mn-ea"/>
                <a:cs typeface="+mn-cs"/>
              </a:rPr>
              <a:t>Photo: Linda </a:t>
            </a:r>
            <a:r>
              <a:rPr lang="en-US" sz="800" kern="1200" dirty="0" err="1">
                <a:solidFill>
                  <a:schemeClr val="tx1"/>
                </a:solidFill>
                <a:latin typeface="+mn-lt"/>
                <a:ea typeface="+mn-ea"/>
                <a:cs typeface="+mn-cs"/>
              </a:rPr>
              <a:t>Graetz</a:t>
            </a:r>
            <a:endParaRPr lang="en-US" dirty="0"/>
          </a:p>
        </p:txBody>
      </p:sp>
    </p:spTree>
    <p:extLst>
      <p:ext uri="{BB962C8B-B14F-4D97-AF65-F5344CB8AC3E}">
        <p14:creationId xmlns:p14="http://schemas.microsoft.com/office/powerpoint/2010/main" val="407827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56F-61AB-7DDB-B542-ACDB9303B342}"/>
              </a:ext>
            </a:extLst>
          </p:cNvPr>
          <p:cNvSpPr>
            <a:spLocks noGrp="1"/>
          </p:cNvSpPr>
          <p:nvPr>
            <p:ph type="ctrTitle"/>
          </p:nvPr>
        </p:nvSpPr>
        <p:spPr>
          <a:xfrm>
            <a:off x="640080" y="908722"/>
            <a:ext cx="4567540" cy="1203542"/>
          </a:xfrm>
        </p:spPr>
        <p:txBody>
          <a:bodyPr vert="horz" lIns="91440" tIns="45720" rIns="91440" bIns="45720" rtlCol="0" anchor="b">
            <a:normAutofit/>
          </a:bodyPr>
          <a:lstStyle/>
          <a:p>
            <a:pPr algn="l"/>
            <a:r>
              <a:rPr lang="en-US" sz="5400" dirty="0"/>
              <a:t>  SWW Mission</a:t>
            </a:r>
          </a:p>
        </p:txBody>
      </p:sp>
      <p:sp>
        <p:nvSpPr>
          <p:cNvPr id="3" name="TextBox 2">
            <a:extLst>
              <a:ext uri="{FF2B5EF4-FFF2-40B4-BE49-F238E27FC236}">
                <a16:creationId xmlns:a16="http://schemas.microsoft.com/office/drawing/2014/main" id="{5CE3DCD2-2B87-BCF2-469D-FF5BD6A7FEF5}"/>
              </a:ext>
            </a:extLst>
          </p:cNvPr>
          <p:cNvSpPr txBox="1"/>
          <p:nvPr/>
        </p:nvSpPr>
        <p:spPr>
          <a:xfrm>
            <a:off x="503786" y="2567030"/>
            <a:ext cx="6928860" cy="3382247"/>
          </a:xfrm>
          <a:prstGeom prst="rect">
            <a:avLst/>
          </a:prstGeom>
        </p:spPr>
        <p:txBody>
          <a:bodyPr vert="horz" lIns="91440" tIns="45720" rIns="91440" bIns="45720" rtlCol="0">
            <a:normAutofit fontScale="92500" lnSpcReduction="10000"/>
          </a:bodyPr>
          <a:lstStyle/>
          <a:p>
            <a:pPr>
              <a:lnSpc>
                <a:spcPct val="90000"/>
              </a:lnSpc>
              <a:spcAft>
                <a:spcPts val="600"/>
              </a:spcAft>
            </a:pPr>
            <a:endParaRPr lang="en-US" sz="3200" dirty="0"/>
          </a:p>
          <a:p>
            <a:pPr>
              <a:lnSpc>
                <a:spcPct val="90000"/>
              </a:lnSpc>
              <a:spcAft>
                <a:spcPts val="600"/>
              </a:spcAft>
            </a:pPr>
            <a:r>
              <a:rPr lang="en-US" sz="3000" dirty="0"/>
              <a:t>To save Waltham Wildlife by reducing the need for, and eventually ending, the use of SGAR rodenticides in the City of Waltham. </a:t>
            </a:r>
          </a:p>
          <a:p>
            <a:pPr>
              <a:lnSpc>
                <a:spcPct val="90000"/>
              </a:lnSpc>
              <a:spcAft>
                <a:spcPts val="600"/>
              </a:spcAft>
            </a:pPr>
            <a:endParaRPr lang="en-US" sz="1000" dirty="0"/>
          </a:p>
          <a:p>
            <a:pPr>
              <a:lnSpc>
                <a:spcPct val="90000"/>
              </a:lnSpc>
              <a:spcAft>
                <a:spcPts val="600"/>
              </a:spcAft>
            </a:pPr>
            <a:r>
              <a:rPr lang="en-US" sz="3000" dirty="0"/>
              <a:t>We work to achieve this goal through education, advocacy and promoting alternative methods of effective rodent control.</a:t>
            </a:r>
          </a:p>
        </p:txBody>
      </p:sp>
      <p:pic>
        <p:nvPicPr>
          <p:cNvPr id="5" name="Picture 4">
            <a:extLst>
              <a:ext uri="{FF2B5EF4-FFF2-40B4-BE49-F238E27FC236}">
                <a16:creationId xmlns:a16="http://schemas.microsoft.com/office/drawing/2014/main" id="{D0E9A74C-35D5-EDA0-2F16-A8FE54699F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2148" y="775516"/>
            <a:ext cx="3297821" cy="3228392"/>
          </a:xfrm>
          <a:prstGeom prst="rect">
            <a:avLst/>
          </a:prstGeom>
          <a:ln>
            <a:noFill/>
          </a:ln>
          <a:effectLst>
            <a:outerShdw blurRad="292100" dist="139700" dir="2700000" algn="tl" rotWithShape="0">
              <a:srgbClr val="333333">
                <a:alpha val="65000"/>
              </a:srgbClr>
            </a:outerShdw>
          </a:effectLst>
        </p:spPr>
      </p:pic>
      <p:pic>
        <p:nvPicPr>
          <p:cNvPr id="6" name="Picture 5" descr="A green tree with white text&#10;&#10;Description automatically generated">
            <a:extLst>
              <a:ext uri="{FF2B5EF4-FFF2-40B4-BE49-F238E27FC236}">
                <a16:creationId xmlns:a16="http://schemas.microsoft.com/office/drawing/2014/main" id="{0F0EE514-8C0E-B594-ECF2-4329FEAEB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782" y="4724377"/>
            <a:ext cx="1315501" cy="1658632"/>
          </a:xfrm>
          <a:prstGeom prst="rect">
            <a:avLst/>
          </a:prstGeom>
        </p:spPr>
      </p:pic>
    </p:spTree>
    <p:extLst>
      <p:ext uri="{BB962C8B-B14F-4D97-AF65-F5344CB8AC3E}">
        <p14:creationId xmlns:p14="http://schemas.microsoft.com/office/powerpoint/2010/main" val="411144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B9071-0DFA-410D-1808-FD2DA01DC80A}"/>
              </a:ext>
            </a:extLst>
          </p:cNvPr>
          <p:cNvSpPr txBox="1"/>
          <p:nvPr/>
        </p:nvSpPr>
        <p:spPr>
          <a:xfrm>
            <a:off x="374572" y="2213016"/>
            <a:ext cx="11512625" cy="4616648"/>
          </a:xfrm>
          <a:prstGeom prst="rect">
            <a:avLst/>
          </a:prstGeom>
          <a:noFill/>
        </p:spPr>
        <p:txBody>
          <a:bodyPr wrap="square">
            <a:spAutoFit/>
          </a:bodyPr>
          <a:lstStyle/>
          <a:p>
            <a:pPr algn="ctr"/>
            <a:r>
              <a:rPr lang="en-US" sz="2400" b="1" dirty="0">
                <a:highlight>
                  <a:srgbClr val="FFFFFF"/>
                </a:highlight>
                <a:latin typeface="Calibri" panose="020F0502020204030204" pitchFamily="34" charset="0"/>
              </a:rPr>
              <a:t>HOW YOU CAN HELP</a:t>
            </a:r>
          </a:p>
          <a:p>
            <a:pPr algn="ctr"/>
            <a:endParaRPr lang="en-US" sz="700" b="1" dirty="0">
              <a:highlight>
                <a:srgbClr val="FFFFFF"/>
              </a:highlight>
              <a:latin typeface="Calibri" panose="020F0502020204030204" pitchFamily="34" charset="0"/>
            </a:endParaRPr>
          </a:p>
          <a:p>
            <a:r>
              <a:rPr lang="en-US" b="1" dirty="0">
                <a:highlight>
                  <a:srgbClr val="FFFFFF"/>
                </a:highlight>
                <a:latin typeface="Calibri" panose="020F0502020204030204" pitchFamily="34" charset="0"/>
              </a:rPr>
              <a:t>REPORT </a:t>
            </a:r>
            <a:r>
              <a:rPr lang="en-US" b="1" i="1" dirty="0">
                <a:highlight>
                  <a:srgbClr val="FFFFFF"/>
                </a:highlight>
                <a:latin typeface="Calibri" panose="020F0502020204030204" pitchFamily="34" charset="0"/>
              </a:rPr>
              <a:t>any</a:t>
            </a:r>
            <a:r>
              <a:rPr lang="en-US" b="1" dirty="0">
                <a:highlight>
                  <a:srgbClr val="FFFFFF"/>
                </a:highlight>
                <a:latin typeface="Calibri" panose="020F0502020204030204" pitchFamily="34" charset="0"/>
              </a:rPr>
              <a:t> l</a:t>
            </a:r>
            <a:r>
              <a:rPr lang="en-US" sz="1800" b="1" dirty="0">
                <a:effectLst/>
                <a:highlight>
                  <a:srgbClr val="FFFFFF"/>
                </a:highlight>
              </a:rPr>
              <a:t>ethargic or injured hawk, owl, or other wildlife that you see. </a:t>
            </a:r>
            <a:r>
              <a:rPr lang="en-US" sz="1800" b="1" dirty="0">
                <a:highlight>
                  <a:srgbClr val="FFFFFF"/>
                </a:highlight>
              </a:rPr>
              <a:t> </a:t>
            </a:r>
          </a:p>
          <a:p>
            <a:pPr marL="285750" indent="-285750">
              <a:buFont typeface="Arial" panose="020B0604020202020204" pitchFamily="34" charset="0"/>
              <a:buChar char="•"/>
            </a:pPr>
            <a:r>
              <a:rPr lang="en-US" sz="1800" dirty="0">
                <a:highlight>
                  <a:srgbClr val="FFFFFF"/>
                </a:highlight>
              </a:rPr>
              <a:t>Contact</a:t>
            </a:r>
            <a:r>
              <a:rPr lang="en-US" sz="1800" b="1" dirty="0">
                <a:highlight>
                  <a:srgbClr val="FFFFFF"/>
                </a:highlight>
              </a:rPr>
              <a:t> </a:t>
            </a:r>
            <a:r>
              <a:rPr lang="en-US" dirty="0">
                <a:highlight>
                  <a:srgbClr val="FFFFFF"/>
                </a:highlight>
              </a:rPr>
              <a:t>a wildlife rehabilitator:  </a:t>
            </a:r>
            <a:r>
              <a:rPr lang="en-US" sz="1800" dirty="0">
                <a:solidFill>
                  <a:srgbClr val="0260BF"/>
                </a:solidFill>
                <a:effectLst/>
                <a:highlight>
                  <a:srgbClr val="FFFFFF"/>
                </a:highlight>
              </a:rPr>
              <a:t>https://</a:t>
            </a:r>
            <a:r>
              <a:rPr lang="en-US" sz="1800" dirty="0" err="1">
                <a:solidFill>
                  <a:srgbClr val="0260BF"/>
                </a:solidFill>
                <a:effectLst/>
                <a:highlight>
                  <a:srgbClr val="FFFFFF"/>
                </a:highlight>
              </a:rPr>
              <a:t>www.mass.gov</a:t>
            </a:r>
            <a:r>
              <a:rPr lang="en-US" sz="1800" dirty="0">
                <a:solidFill>
                  <a:srgbClr val="0260BF"/>
                </a:solidFill>
                <a:effectLst/>
                <a:highlight>
                  <a:srgbClr val="FFFFFF"/>
                </a:highlight>
              </a:rPr>
              <a:t>/info-details/find-a-wildlife-rehabilitator </a:t>
            </a:r>
          </a:p>
          <a:p>
            <a:r>
              <a:rPr lang="en-US" dirty="0">
                <a:highlight>
                  <a:srgbClr val="FFFFFF"/>
                </a:highlight>
              </a:rPr>
              <a:t>         or call Cape Ann Wildlife:   1-978-325-2501         </a:t>
            </a:r>
            <a:r>
              <a:rPr lang="en-US" dirty="0">
                <a:solidFill>
                  <a:srgbClr val="0260BF"/>
                </a:solidFill>
                <a:highlight>
                  <a:srgbClr val="FFFFFF"/>
                </a:highlight>
              </a:rPr>
              <a:t>http://www.caw2.org/</a:t>
            </a:r>
            <a:endParaRPr lang="en-US" dirty="0">
              <a:highlight>
                <a:srgbClr val="FFFFFF"/>
              </a:highlight>
            </a:endParaRPr>
          </a:p>
          <a:p>
            <a:pPr marL="285750" indent="-285750">
              <a:buFont typeface="Arial" panose="020B0604020202020204" pitchFamily="34" charset="0"/>
              <a:buChar char="•"/>
            </a:pPr>
            <a:r>
              <a:rPr lang="en-US" dirty="0">
                <a:highlight>
                  <a:srgbClr val="FFFFFF"/>
                </a:highlight>
              </a:rPr>
              <a:t>It’s important that you stay with the bird until someone comes to pick it up.  If for some reason you feel you can’t do this, photograph the bird, make note of its location and call someone who can stay with it until help arrives.</a:t>
            </a:r>
          </a:p>
          <a:p>
            <a:endParaRPr lang="en-US" sz="900" dirty="0">
              <a:effectLst/>
              <a:highlight>
                <a:srgbClr val="FFFFFF"/>
              </a:highlight>
            </a:endParaRPr>
          </a:p>
          <a:p>
            <a:r>
              <a:rPr lang="en-US" sz="1800" b="1" dirty="0">
                <a:effectLst/>
                <a:highlight>
                  <a:srgbClr val="FFFFFF"/>
                </a:highlight>
                <a:latin typeface="Calibri" panose="020F0502020204030204" pitchFamily="34" charset="0"/>
              </a:rPr>
              <a:t>ALSO REPORT: </a:t>
            </a:r>
            <a:endParaRPr lang="en-US" sz="1800" dirty="0">
              <a:effectLst/>
              <a:highlight>
                <a:srgbClr val="FFFFFF"/>
              </a:highlight>
              <a:latin typeface="ArialMT"/>
            </a:endParaRPr>
          </a:p>
          <a:p>
            <a:pPr marL="285750" indent="-285750">
              <a:buFont typeface="Arial" panose="020B0604020202020204" pitchFamily="34" charset="0"/>
              <a:buChar char="•"/>
            </a:pPr>
            <a:r>
              <a:rPr lang="en-US" b="1" dirty="0">
                <a:highlight>
                  <a:srgbClr val="FFFFFF"/>
                </a:highlight>
                <a:latin typeface="Calibri" panose="020F0502020204030204" pitchFamily="34" charset="0"/>
              </a:rPr>
              <a:t>Any</a:t>
            </a:r>
            <a:r>
              <a:rPr lang="en-US" sz="1800" dirty="0">
                <a:effectLst/>
                <a:highlight>
                  <a:srgbClr val="FFFFFF"/>
                </a:highlight>
                <a:latin typeface="Calibri" panose="020F0502020204030204" pitchFamily="34" charset="0"/>
              </a:rPr>
              <a:t> </a:t>
            </a:r>
            <a:r>
              <a:rPr lang="en-US" sz="1800" b="1" dirty="0">
                <a:effectLst/>
                <a:highlight>
                  <a:srgbClr val="FFFFFF"/>
                </a:highlight>
                <a:latin typeface="Calibri" panose="020F0502020204030204" pitchFamily="34" charset="0"/>
              </a:rPr>
              <a:t>dead rat/rodent on city property </a:t>
            </a:r>
            <a:r>
              <a:rPr lang="en-US" sz="1800" dirty="0">
                <a:effectLst/>
                <a:highlight>
                  <a:srgbClr val="FFFFFF"/>
                </a:highlight>
                <a:latin typeface="Calibri" panose="020F0502020204030204" pitchFamily="34" charset="0"/>
              </a:rPr>
              <a:t>(conservation land, sidewalk, street, parking lot, around a public building). Immediately contact Public Works at 781-314-3855 for its removal.  Photograph and make note of location.</a:t>
            </a:r>
            <a:endParaRPr lang="en-US" dirty="0">
              <a:effectLst/>
              <a:highlight>
                <a:srgbClr val="FFFFFF"/>
              </a:highlight>
            </a:endParaRPr>
          </a:p>
          <a:p>
            <a:r>
              <a:rPr lang="en-US" sz="1800" dirty="0">
                <a:effectLst/>
                <a:highlight>
                  <a:srgbClr val="FFFFFF"/>
                </a:highlight>
                <a:latin typeface="ArialMT"/>
              </a:rPr>
              <a:t>•  </a:t>
            </a:r>
            <a:r>
              <a:rPr lang="en-US" sz="1800" b="1" dirty="0">
                <a:effectLst/>
                <a:highlight>
                  <a:srgbClr val="FFFFFF"/>
                </a:highlight>
                <a:latin typeface="Calibri" panose="020F0502020204030204" pitchFamily="34" charset="0"/>
              </a:rPr>
              <a:t>Note and record</a:t>
            </a:r>
            <a:r>
              <a:rPr lang="en-US" sz="1800" dirty="0">
                <a:effectLst/>
                <a:highlight>
                  <a:srgbClr val="FFFFFF"/>
                </a:highlight>
                <a:latin typeface="Calibri" panose="020F0502020204030204" pitchFamily="34" charset="0"/>
              </a:rPr>
              <a:t> any animal (wild bird, mammal, or pet) consuming or feeding on a dead rat or mouse.</a:t>
            </a:r>
            <a:endParaRPr lang="en-US" b="1" dirty="0">
              <a:highlight>
                <a:srgbClr val="FFFFFF"/>
              </a:highlight>
              <a:latin typeface="Calibri" panose="020F0502020204030204" pitchFamily="34" charset="0"/>
            </a:endParaRPr>
          </a:p>
          <a:p>
            <a:endParaRPr lang="en-US" sz="1400" b="1" dirty="0">
              <a:highlight>
                <a:srgbClr val="FFFFFF"/>
              </a:highlight>
              <a:latin typeface="Calibri" panose="020F0502020204030204" pitchFamily="34" charset="0"/>
            </a:endParaRPr>
          </a:p>
          <a:p>
            <a:r>
              <a:rPr lang="en-US" b="1" dirty="0">
                <a:highlight>
                  <a:srgbClr val="FFFFFF"/>
                </a:highlight>
                <a:latin typeface="Calibri" panose="020F0502020204030204" pitchFamily="34" charset="0"/>
              </a:rPr>
              <a:t>Report your wildlife sightings. </a:t>
            </a:r>
            <a:r>
              <a:rPr lang="en-US" dirty="0">
                <a:highlight>
                  <a:srgbClr val="FFFFFF"/>
                </a:highlight>
                <a:latin typeface="Calibri" panose="020F0502020204030204" pitchFamily="34" charset="0"/>
              </a:rPr>
              <a:t>Start using </a:t>
            </a:r>
            <a:r>
              <a:rPr lang="en-US" dirty="0" err="1">
                <a:highlight>
                  <a:srgbClr val="FFFFFF"/>
                </a:highlight>
                <a:latin typeface="Calibri" panose="020F0502020204030204" pitchFamily="34" charset="0"/>
              </a:rPr>
              <a:t>iNaturalist</a:t>
            </a:r>
            <a:r>
              <a:rPr lang="en-US" dirty="0">
                <a:highlight>
                  <a:srgbClr val="FFFFFF"/>
                </a:highlight>
                <a:latin typeface="Calibri" panose="020F0502020204030204" pitchFamily="34" charset="0"/>
              </a:rPr>
              <a:t>! Submit photos (for owls you can also submit audio) and report your Waltham wildlife sightings.  As far as we know, no bird or wildlife survey has ever been done in Waltham. So how can we know what has disappeared?  For example, we do know that Barred, Great Horned, even Screech Owls have been seen and/or heard in Prospect Hill Park.  But are they still there?  We need documentation. </a:t>
            </a:r>
          </a:p>
        </p:txBody>
      </p:sp>
      <p:sp>
        <p:nvSpPr>
          <p:cNvPr id="4" name="TextBox 3">
            <a:extLst>
              <a:ext uri="{FF2B5EF4-FFF2-40B4-BE49-F238E27FC236}">
                <a16:creationId xmlns:a16="http://schemas.microsoft.com/office/drawing/2014/main" id="{9210FDE6-D5E7-1E31-EAA9-42417B18B2CC}"/>
              </a:ext>
            </a:extLst>
          </p:cNvPr>
          <p:cNvSpPr txBox="1"/>
          <p:nvPr/>
        </p:nvSpPr>
        <p:spPr>
          <a:xfrm>
            <a:off x="374572" y="443835"/>
            <a:ext cx="11347375" cy="1723549"/>
          </a:xfrm>
          <a:prstGeom prst="rect">
            <a:avLst/>
          </a:prstGeom>
          <a:noFill/>
          <a:ln w="28575">
            <a:solidFill>
              <a:schemeClr val="accent2"/>
            </a:solidFill>
          </a:ln>
        </p:spPr>
        <p:txBody>
          <a:bodyPr wrap="square" rtlCol="0">
            <a:spAutoFit/>
          </a:bodyPr>
          <a:lstStyle/>
          <a:p>
            <a:pPr algn="ctr"/>
            <a:r>
              <a:rPr lang="en-US" sz="2400" b="1" dirty="0"/>
              <a:t>Second Generation Anti-coagulant Rodenticides - </a:t>
            </a:r>
            <a:r>
              <a:rPr lang="en-US" sz="2400" b="1" dirty="0">
                <a:highlight>
                  <a:srgbClr val="FFFF00"/>
                </a:highlight>
              </a:rPr>
              <a:t>SGARs </a:t>
            </a:r>
          </a:p>
          <a:p>
            <a:pPr algn="ctr"/>
            <a:r>
              <a:rPr lang="en-US" sz="2400" b="1" dirty="0"/>
              <a:t>ARE KILLING BIRDS OF PREY AT AN ALARMING RATE. </a:t>
            </a:r>
          </a:p>
          <a:p>
            <a:pPr marL="285750" indent="-285750">
              <a:buFont typeface="Arial" panose="020B0604020202020204" pitchFamily="34" charset="0"/>
              <a:buChar char="•"/>
            </a:pPr>
            <a:r>
              <a:rPr lang="en-US" dirty="0">
                <a:highlight>
                  <a:srgbClr val="FFFFFF"/>
                </a:highlight>
              </a:rPr>
              <a:t>Recent documented deaths include 3 Bald Eagles who once lived and nested in Waltham, and a female </a:t>
            </a:r>
          </a:p>
          <a:p>
            <a:r>
              <a:rPr lang="en-US" dirty="0">
                <a:highlight>
                  <a:srgbClr val="FFFFFF"/>
                </a:highlight>
              </a:rPr>
              <a:t>      Red-Tailed Hawk found at Gore Place that succumbed </a:t>
            </a:r>
            <a:r>
              <a:rPr lang="en-US">
                <a:highlight>
                  <a:srgbClr val="FFFFFF"/>
                </a:highlight>
              </a:rPr>
              <a:t>on March 29, 2024. </a:t>
            </a:r>
            <a:endParaRPr lang="en-US" dirty="0">
              <a:highlight>
                <a:srgbClr val="FFFFFF"/>
              </a:highlight>
            </a:endParaRPr>
          </a:p>
          <a:p>
            <a:pPr marL="285750" indent="-285750">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In 2020 Tufts Wildlife Clinic reported that 100% of Red-tailed </a:t>
            </a:r>
            <a:r>
              <a:rPr lang="en-US" kern="100" dirty="0">
                <a:ea typeface="Aptos" panose="020B0004020202020204" pitchFamily="34" charset="0"/>
                <a:cs typeface="Times New Roman" panose="02020603050405020304" pitchFamily="18" charset="0"/>
              </a:rPr>
              <a:t>H</a:t>
            </a:r>
            <a:r>
              <a:rPr lang="en-US" kern="100" dirty="0">
                <a:effectLst/>
                <a:ea typeface="Aptos" panose="020B0004020202020204" pitchFamily="34" charset="0"/>
                <a:cs typeface="Times New Roman" panose="02020603050405020304" pitchFamily="18" charset="0"/>
              </a:rPr>
              <a:t>awks they studied had been exposed to SGARs. </a:t>
            </a:r>
            <a:endParaRPr lang="en-US" dirty="0">
              <a:highlight>
                <a:srgbClr val="FFFFFF"/>
              </a:highlight>
              <a:latin typeface="Calibri" panose="020F0502020204030204" pitchFamily="34" charset="0"/>
            </a:endParaRPr>
          </a:p>
        </p:txBody>
      </p:sp>
    </p:spTree>
    <p:extLst>
      <p:ext uri="{BB962C8B-B14F-4D97-AF65-F5344CB8AC3E}">
        <p14:creationId xmlns:p14="http://schemas.microsoft.com/office/powerpoint/2010/main" val="206111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387</Words>
  <Application>Microsoft Macintosh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ArialMT</vt:lpstr>
      <vt:lpstr>Calibri</vt:lpstr>
      <vt:lpstr>Office Theme</vt:lpstr>
      <vt:lpstr>Save Waltham Wildlife</vt:lpstr>
      <vt:lpstr>  SWW Mission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Waltham Wildlife</dc:title>
  <dc:creator>lrg2534 lrg2534</dc:creator>
  <cp:lastModifiedBy>Sonja Wadman</cp:lastModifiedBy>
  <cp:revision>5</cp:revision>
  <dcterms:created xsi:type="dcterms:W3CDTF">2024-04-08T02:50:55Z</dcterms:created>
  <dcterms:modified xsi:type="dcterms:W3CDTF">2024-08-23T17:43:43Z</dcterms:modified>
</cp:coreProperties>
</file>