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8" r:id="rId3"/>
    <p:sldId id="264"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726"/>
  </p:normalViewPr>
  <p:slideViewPr>
    <p:cSldViewPr snapToGrid="0">
      <p:cViewPr varScale="1">
        <p:scale>
          <a:sx n="121" d="100"/>
          <a:sy n="121" d="100"/>
        </p:scale>
        <p:origin x="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5EF1-1740-A412-A6DD-7B3AECB6C7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B531DB-8885-6332-C4F2-F4A4F027A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277896-0131-D3D7-0AD6-C52915464095}"/>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5" name="Footer Placeholder 4">
            <a:extLst>
              <a:ext uri="{FF2B5EF4-FFF2-40B4-BE49-F238E27FC236}">
                <a16:creationId xmlns:a16="http://schemas.microsoft.com/office/drawing/2014/main" id="{912222CA-17FA-D30C-7B2E-A71BF112E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990EB-66D5-9FEA-F2EF-79256B7B1D56}"/>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95463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A3FB-135F-AE3D-3BE7-7AC0563A70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406709-9256-A918-4F88-339267270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107B7-F0F9-0092-CF47-0EBDF2779411}"/>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5" name="Footer Placeholder 4">
            <a:extLst>
              <a:ext uri="{FF2B5EF4-FFF2-40B4-BE49-F238E27FC236}">
                <a16:creationId xmlns:a16="http://schemas.microsoft.com/office/drawing/2014/main" id="{656F5484-3695-2F60-FFA6-55C8D413D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9FDC-86F9-9DED-8ED1-170CF221AFB9}"/>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78287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78647-E4F1-DBC7-55C7-81645FDAB1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2392DD-9AB7-E3E3-DA02-EB8C61402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9933E-6E41-DB3B-F66C-F2CC51B0A7B5}"/>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5" name="Footer Placeholder 4">
            <a:extLst>
              <a:ext uri="{FF2B5EF4-FFF2-40B4-BE49-F238E27FC236}">
                <a16:creationId xmlns:a16="http://schemas.microsoft.com/office/drawing/2014/main" id="{CDD8C325-A44D-6C19-0352-D4FEFBFFD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24D99-80BA-E09E-D0F8-2840AEFCC9F0}"/>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287922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AE24-385E-2673-B913-11915BEFE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3C2A9-FF3C-EE3E-C7B2-F40DBC5621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C8FA8-9F1C-552E-126A-0F8600CFE99C}"/>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5" name="Footer Placeholder 4">
            <a:extLst>
              <a:ext uri="{FF2B5EF4-FFF2-40B4-BE49-F238E27FC236}">
                <a16:creationId xmlns:a16="http://schemas.microsoft.com/office/drawing/2014/main" id="{CB38FAEB-BAC6-B627-036C-EA36783BF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8E68F-54F9-73EC-0493-0620702B92E9}"/>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7766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79D3-0710-7149-E28B-4C769F29D2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4E3924-A956-CEBD-46E6-4FE792D5C9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A68DE-8643-DEFC-F931-38512E97BDEA}"/>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5" name="Footer Placeholder 4">
            <a:extLst>
              <a:ext uri="{FF2B5EF4-FFF2-40B4-BE49-F238E27FC236}">
                <a16:creationId xmlns:a16="http://schemas.microsoft.com/office/drawing/2014/main" id="{C5308188-1E46-9A6A-EB8D-2FF9FAD41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781BF-83CB-3F69-C234-DD9D007156EC}"/>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31107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FFDE-4A7C-F8D7-E89D-7992F5F8E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1E3EA-5542-CB48-F406-D378BEE6AA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63B1B-65DB-BC73-38CC-B6421C215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F97168-C80E-AD74-E9DF-9982BDFB315D}"/>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6" name="Footer Placeholder 5">
            <a:extLst>
              <a:ext uri="{FF2B5EF4-FFF2-40B4-BE49-F238E27FC236}">
                <a16:creationId xmlns:a16="http://schemas.microsoft.com/office/drawing/2014/main" id="{106F2FC1-23F3-96CF-ED9F-5040CDAFB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18C69-3C8E-FBF3-824E-970CD269760D}"/>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17427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EDDE-7282-D31C-0AE7-D69450501F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41E387-794B-26D7-0EF9-7A0874915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EEC79D-BA29-2F2E-F97C-282DC30E7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0989D-342D-7719-76CD-FA23DCFA8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6C4DF-2ED7-DD90-6201-D5AF7D45B7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7E8F9A-52CB-CA0D-F371-57990D921A90}"/>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8" name="Footer Placeholder 7">
            <a:extLst>
              <a:ext uri="{FF2B5EF4-FFF2-40B4-BE49-F238E27FC236}">
                <a16:creationId xmlns:a16="http://schemas.microsoft.com/office/drawing/2014/main" id="{57E66503-3EFF-AB72-B7C6-2146CA85B3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41328D-7593-B6D6-57CB-3C08B85787D7}"/>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57050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E89C-2F23-98F3-9AFF-185AF9A52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ED6A85-FD4B-A47F-1149-2C2E95F21BD8}"/>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4" name="Footer Placeholder 3">
            <a:extLst>
              <a:ext uri="{FF2B5EF4-FFF2-40B4-BE49-F238E27FC236}">
                <a16:creationId xmlns:a16="http://schemas.microsoft.com/office/drawing/2014/main" id="{670C61FF-78ED-2071-88F8-40ECEF1EE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CB0153-418D-364D-8405-606A0495FFDB}"/>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130279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787A7-D9BE-5FA4-1CAF-D6BB18711DAB}"/>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3" name="Footer Placeholder 2">
            <a:extLst>
              <a:ext uri="{FF2B5EF4-FFF2-40B4-BE49-F238E27FC236}">
                <a16:creationId xmlns:a16="http://schemas.microsoft.com/office/drawing/2014/main" id="{6D5D5FDE-6A8D-62ED-EF34-D889FEC71E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E1958C-23F2-7256-FDEC-6AACCB86C2F7}"/>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372109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42D5-293F-BC4F-5530-16BE97563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31A974-4F93-E0A7-752C-449E5CFF4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CA659-F558-FB1D-C110-E05D49775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38681-929D-E3E8-8723-9E719B5CDB39}"/>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6" name="Footer Placeholder 5">
            <a:extLst>
              <a:ext uri="{FF2B5EF4-FFF2-40B4-BE49-F238E27FC236}">
                <a16:creationId xmlns:a16="http://schemas.microsoft.com/office/drawing/2014/main" id="{6DD791B5-3DCD-552B-6C27-1AC604F89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1FCB00-6F02-F08F-7881-69F0A45CDB9D}"/>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382401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C458-95DD-7545-71E8-DE49BF0B0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0E799F-6763-7759-954C-C2BC82DF1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389206-76CC-5234-DBBE-45805CFB5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6BDB37-D33B-646B-92D7-EC9C1D25997B}"/>
              </a:ext>
            </a:extLst>
          </p:cNvPr>
          <p:cNvSpPr>
            <a:spLocks noGrp="1"/>
          </p:cNvSpPr>
          <p:nvPr>
            <p:ph type="dt" sz="half" idx="10"/>
          </p:nvPr>
        </p:nvSpPr>
        <p:spPr/>
        <p:txBody>
          <a:bodyPr/>
          <a:lstStyle/>
          <a:p>
            <a:fld id="{B78C56A2-2D3A-4149-B3B3-3D14B969D4C9}" type="datetimeFigureOut">
              <a:rPr lang="en-US" smtClean="0"/>
              <a:t>6/10/26</a:t>
            </a:fld>
            <a:endParaRPr lang="en-US"/>
          </a:p>
        </p:txBody>
      </p:sp>
      <p:sp>
        <p:nvSpPr>
          <p:cNvPr id="6" name="Footer Placeholder 5">
            <a:extLst>
              <a:ext uri="{FF2B5EF4-FFF2-40B4-BE49-F238E27FC236}">
                <a16:creationId xmlns:a16="http://schemas.microsoft.com/office/drawing/2014/main" id="{4A8549B4-9D76-F5DD-9BC0-F910750D8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69230-7EF9-A4BD-51E6-8E41F77AD44E}"/>
              </a:ext>
            </a:extLst>
          </p:cNvPr>
          <p:cNvSpPr>
            <a:spLocks noGrp="1"/>
          </p:cNvSpPr>
          <p:nvPr>
            <p:ph type="sldNum" sz="quarter" idx="12"/>
          </p:nvPr>
        </p:nvSpPr>
        <p:spPr/>
        <p:txBody>
          <a:bodyPr/>
          <a:lstStyle/>
          <a:p>
            <a:fld id="{7DAE9699-6B10-A14B-A0A8-0CA1893D7D7D}" type="slidenum">
              <a:rPr lang="en-US" smtClean="0"/>
              <a:t>‹#›</a:t>
            </a:fld>
            <a:endParaRPr lang="en-US"/>
          </a:p>
        </p:txBody>
      </p:sp>
    </p:spTree>
    <p:extLst>
      <p:ext uri="{BB962C8B-B14F-4D97-AF65-F5344CB8AC3E}">
        <p14:creationId xmlns:p14="http://schemas.microsoft.com/office/powerpoint/2010/main" val="300425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40EBD-A7E9-C7CC-1065-1BBEE1A4F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D6D8F9-33B4-DE78-D3E3-BFEB767B1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945F9-F48C-BF27-2DC6-1493062350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8C56A2-2D3A-4149-B3B3-3D14B969D4C9}" type="datetimeFigureOut">
              <a:rPr lang="en-US" smtClean="0"/>
              <a:t>6/10/26</a:t>
            </a:fld>
            <a:endParaRPr lang="en-US"/>
          </a:p>
        </p:txBody>
      </p:sp>
      <p:sp>
        <p:nvSpPr>
          <p:cNvPr id="5" name="Footer Placeholder 4">
            <a:extLst>
              <a:ext uri="{FF2B5EF4-FFF2-40B4-BE49-F238E27FC236}">
                <a16:creationId xmlns:a16="http://schemas.microsoft.com/office/drawing/2014/main" id="{B6226BDA-8117-5C5B-7BC3-6A67A4564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DF4A29-179E-5950-4337-A3997022A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AE9699-6B10-A14B-A0A8-0CA1893D7D7D}" type="slidenum">
              <a:rPr lang="en-US" smtClean="0"/>
              <a:t>‹#›</a:t>
            </a:fld>
            <a:endParaRPr lang="en-US"/>
          </a:p>
        </p:txBody>
      </p:sp>
    </p:spTree>
    <p:extLst>
      <p:ext uri="{BB962C8B-B14F-4D97-AF65-F5344CB8AC3E}">
        <p14:creationId xmlns:p14="http://schemas.microsoft.com/office/powerpoint/2010/main" val="14827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aw2.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056F-61AB-7DDB-B542-ACDB9303B342}"/>
              </a:ext>
            </a:extLst>
          </p:cNvPr>
          <p:cNvSpPr>
            <a:spLocks noGrp="1"/>
          </p:cNvSpPr>
          <p:nvPr>
            <p:ph type="ctrTitle"/>
          </p:nvPr>
        </p:nvSpPr>
        <p:spPr>
          <a:xfrm>
            <a:off x="920758" y="168011"/>
            <a:ext cx="10515600" cy="963573"/>
          </a:xfrm>
          <a:ln w="28575">
            <a:solidFill>
              <a:schemeClr val="accent2"/>
            </a:solidFill>
          </a:ln>
        </p:spPr>
        <p:txBody>
          <a:bodyPr vert="horz" lIns="91440" tIns="45720" rIns="91440" bIns="45720" rtlCol="0" anchor="ctr">
            <a:normAutofit/>
          </a:bodyPr>
          <a:lstStyle/>
          <a:p>
            <a:r>
              <a:rPr lang="en-US" sz="5200" kern="1200" dirty="0">
                <a:solidFill>
                  <a:schemeClr val="tx1"/>
                </a:solidFill>
                <a:latin typeface="+mj-lt"/>
                <a:ea typeface="+mj-ea"/>
                <a:cs typeface="+mj-cs"/>
              </a:rPr>
              <a:t>Save Waltham Wildlife</a:t>
            </a:r>
          </a:p>
        </p:txBody>
      </p:sp>
      <p:pic>
        <p:nvPicPr>
          <p:cNvPr id="19" name="Picture 18">
            <a:extLst>
              <a:ext uri="{FF2B5EF4-FFF2-40B4-BE49-F238E27FC236}">
                <a16:creationId xmlns:a16="http://schemas.microsoft.com/office/drawing/2014/main" id="{2D0AAF82-915C-CC3C-0101-E063EF4740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8520" y="4542587"/>
            <a:ext cx="2348252" cy="1827764"/>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133C5C16-A152-2BA1-14BC-76EDE624E7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8599" y="4559541"/>
            <a:ext cx="2592091" cy="1997728"/>
          </a:xfrm>
          <a:prstGeom prst="rect">
            <a:avLst/>
          </a:prstGeom>
          <a:ln>
            <a:noFill/>
          </a:ln>
          <a:effectLst>
            <a:outerShdw blurRad="292100" dist="139700" dir="2700000" algn="tl" rotWithShape="0">
              <a:srgbClr val="333333">
                <a:alpha val="65000"/>
              </a:srgbClr>
            </a:outerShdw>
          </a:effectLst>
        </p:spPr>
      </p:pic>
      <p:pic>
        <p:nvPicPr>
          <p:cNvPr id="27" name="Picture 26" descr="A green tree with white text&#10;&#10;Description automatically generated">
            <a:extLst>
              <a:ext uri="{FF2B5EF4-FFF2-40B4-BE49-F238E27FC236}">
                <a16:creationId xmlns:a16="http://schemas.microsoft.com/office/drawing/2014/main" id="{FB5C0332-6DCE-7FD7-9B7C-042191096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0803" y="5051281"/>
            <a:ext cx="1056225" cy="1331727"/>
          </a:xfrm>
          <a:prstGeom prst="rect">
            <a:avLst/>
          </a:prstGeom>
        </p:spPr>
      </p:pic>
      <p:sp>
        <p:nvSpPr>
          <p:cNvPr id="29" name="TextBox 28">
            <a:extLst>
              <a:ext uri="{FF2B5EF4-FFF2-40B4-BE49-F238E27FC236}">
                <a16:creationId xmlns:a16="http://schemas.microsoft.com/office/drawing/2014/main" id="{5431F198-2B9E-CBB6-E83F-ECDD8C5A6B03}"/>
              </a:ext>
            </a:extLst>
          </p:cNvPr>
          <p:cNvSpPr txBox="1"/>
          <p:nvPr/>
        </p:nvSpPr>
        <p:spPr>
          <a:xfrm>
            <a:off x="3476772" y="5836434"/>
            <a:ext cx="1487717" cy="338554"/>
          </a:xfrm>
          <a:prstGeom prst="rect">
            <a:avLst/>
          </a:prstGeom>
          <a:noFill/>
        </p:spPr>
        <p:txBody>
          <a:bodyPr wrap="square" rtlCol="0">
            <a:spAutoFit/>
          </a:bodyPr>
          <a:lstStyle/>
          <a:p>
            <a:pPr defTabSz="685800">
              <a:spcAft>
                <a:spcPts val="600"/>
              </a:spcAft>
            </a:pPr>
            <a:r>
              <a:rPr lang="en-US" sz="900" kern="1200" dirty="0">
                <a:solidFill>
                  <a:schemeClr val="tx1"/>
                </a:solidFill>
                <a:latin typeface="+mn-lt"/>
                <a:ea typeface="+mn-ea"/>
                <a:cs typeface="+mn-cs"/>
              </a:rPr>
              <a:t>Photos by Emily</a:t>
            </a:r>
            <a:r>
              <a:rPr lang="en-US" sz="1600" kern="1200" dirty="0">
                <a:solidFill>
                  <a:schemeClr val="tx1"/>
                </a:solidFill>
                <a:latin typeface="+mn-lt"/>
                <a:ea typeface="+mn-ea"/>
                <a:cs typeface="+mn-cs"/>
              </a:rPr>
              <a:t> </a:t>
            </a:r>
            <a:r>
              <a:rPr lang="en-US" sz="900" kern="1200" dirty="0" err="1">
                <a:solidFill>
                  <a:schemeClr val="tx1"/>
                </a:solidFill>
                <a:latin typeface="+mn-lt"/>
                <a:ea typeface="+mn-ea"/>
                <a:cs typeface="+mn-cs"/>
              </a:rPr>
              <a:t>Szczypek</a:t>
            </a:r>
            <a:endParaRPr lang="en-US" dirty="0"/>
          </a:p>
        </p:txBody>
      </p:sp>
      <p:pic>
        <p:nvPicPr>
          <p:cNvPr id="3" name="Picture 2">
            <a:extLst>
              <a:ext uri="{FF2B5EF4-FFF2-40B4-BE49-F238E27FC236}">
                <a16:creationId xmlns:a16="http://schemas.microsoft.com/office/drawing/2014/main" id="{49450868-9FED-FB06-33F9-D35921E8B0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04617" y="1299595"/>
            <a:ext cx="2995440" cy="3057847"/>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3868449C-13C3-3730-8864-C50BDE008D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26658" y="1299595"/>
            <a:ext cx="2822509" cy="2847053"/>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DDC04BC2-E040-76BD-7E4E-59D26F537CDE}"/>
              </a:ext>
            </a:extLst>
          </p:cNvPr>
          <p:cNvPicPr>
            <a:picLocks noChangeAspect="1"/>
          </p:cNvPicPr>
          <p:nvPr/>
        </p:nvPicPr>
        <p:blipFill>
          <a:blip r:embed="rId7">
            <a:extLst>
              <a:ext uri="{28A0092B-C50C-407E-A947-70E740481C1C}">
                <a14:useLocalDpi xmlns:a14="http://schemas.microsoft.com/office/drawing/2010/main" val="0"/>
              </a:ext>
            </a:extLst>
          </a:blip>
          <a:srcRect t="9177" b="9177"/>
          <a:stretch/>
        </p:blipFill>
        <p:spPr>
          <a:xfrm flipH="1">
            <a:off x="3507357" y="2584349"/>
            <a:ext cx="3997004" cy="31947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F4B69CC-866D-850B-B5C9-E67602505EB3}"/>
              </a:ext>
            </a:extLst>
          </p:cNvPr>
          <p:cNvSpPr txBox="1"/>
          <p:nvPr/>
        </p:nvSpPr>
        <p:spPr>
          <a:xfrm rot="16200000">
            <a:off x="9903792" y="3662708"/>
            <a:ext cx="1174023" cy="215444"/>
          </a:xfrm>
          <a:prstGeom prst="rect">
            <a:avLst/>
          </a:prstGeom>
          <a:noFill/>
        </p:spPr>
        <p:txBody>
          <a:bodyPr wrap="square" rtlCol="0">
            <a:spAutoFit/>
          </a:bodyPr>
          <a:lstStyle/>
          <a:p>
            <a:pPr defTabSz="685800">
              <a:spcAft>
                <a:spcPts val="600"/>
              </a:spcAft>
            </a:pPr>
            <a:r>
              <a:rPr lang="en-US" sz="800" kern="1200" dirty="0">
                <a:solidFill>
                  <a:schemeClr val="tx1"/>
                </a:solidFill>
                <a:latin typeface="+mn-lt"/>
                <a:ea typeface="+mn-ea"/>
                <a:cs typeface="+mn-cs"/>
              </a:rPr>
              <a:t>Photo: Linda </a:t>
            </a:r>
            <a:r>
              <a:rPr lang="en-US" sz="800" kern="1200" dirty="0" err="1">
                <a:solidFill>
                  <a:schemeClr val="tx1"/>
                </a:solidFill>
                <a:latin typeface="+mn-lt"/>
                <a:ea typeface="+mn-ea"/>
                <a:cs typeface="+mn-cs"/>
              </a:rPr>
              <a:t>Graetz</a:t>
            </a:r>
            <a:endParaRPr lang="en-US" dirty="0"/>
          </a:p>
        </p:txBody>
      </p:sp>
    </p:spTree>
    <p:extLst>
      <p:ext uri="{BB962C8B-B14F-4D97-AF65-F5344CB8AC3E}">
        <p14:creationId xmlns:p14="http://schemas.microsoft.com/office/powerpoint/2010/main" val="407827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056F-61AB-7DDB-B542-ACDB9303B342}"/>
              </a:ext>
            </a:extLst>
          </p:cNvPr>
          <p:cNvSpPr>
            <a:spLocks noGrp="1"/>
          </p:cNvSpPr>
          <p:nvPr>
            <p:ph type="ctrTitle"/>
          </p:nvPr>
        </p:nvSpPr>
        <p:spPr>
          <a:xfrm>
            <a:off x="640080" y="908722"/>
            <a:ext cx="4567540" cy="1203542"/>
          </a:xfrm>
        </p:spPr>
        <p:txBody>
          <a:bodyPr vert="horz" lIns="91440" tIns="45720" rIns="91440" bIns="45720" rtlCol="0" anchor="b">
            <a:normAutofit/>
          </a:bodyPr>
          <a:lstStyle/>
          <a:p>
            <a:pPr algn="l"/>
            <a:r>
              <a:rPr lang="en-US" sz="5400" dirty="0"/>
              <a:t>  SWW Mission</a:t>
            </a:r>
          </a:p>
        </p:txBody>
      </p:sp>
      <p:sp>
        <p:nvSpPr>
          <p:cNvPr id="3" name="TextBox 2">
            <a:extLst>
              <a:ext uri="{FF2B5EF4-FFF2-40B4-BE49-F238E27FC236}">
                <a16:creationId xmlns:a16="http://schemas.microsoft.com/office/drawing/2014/main" id="{5CE3DCD2-2B87-BCF2-469D-FF5BD6A7FEF5}"/>
              </a:ext>
            </a:extLst>
          </p:cNvPr>
          <p:cNvSpPr txBox="1"/>
          <p:nvPr/>
        </p:nvSpPr>
        <p:spPr>
          <a:xfrm>
            <a:off x="503786" y="2567030"/>
            <a:ext cx="6928860" cy="3382247"/>
          </a:xfrm>
          <a:prstGeom prst="rect">
            <a:avLst/>
          </a:prstGeom>
        </p:spPr>
        <p:txBody>
          <a:bodyPr vert="horz" lIns="91440" tIns="45720" rIns="91440" bIns="45720" rtlCol="0">
            <a:normAutofit fontScale="92500" lnSpcReduction="10000"/>
          </a:bodyPr>
          <a:lstStyle/>
          <a:p>
            <a:pPr>
              <a:lnSpc>
                <a:spcPct val="90000"/>
              </a:lnSpc>
              <a:spcAft>
                <a:spcPts val="600"/>
              </a:spcAft>
            </a:pPr>
            <a:endParaRPr lang="en-US" sz="3200" dirty="0"/>
          </a:p>
          <a:p>
            <a:pPr>
              <a:lnSpc>
                <a:spcPct val="90000"/>
              </a:lnSpc>
              <a:spcAft>
                <a:spcPts val="600"/>
              </a:spcAft>
            </a:pPr>
            <a:r>
              <a:rPr lang="en-US" sz="3000" dirty="0"/>
              <a:t>To save Waltham Wildlife by reducing the need for, and eventually ending, the use of SGAR rodenticides in the City of Waltham. </a:t>
            </a:r>
          </a:p>
          <a:p>
            <a:pPr>
              <a:lnSpc>
                <a:spcPct val="90000"/>
              </a:lnSpc>
              <a:spcAft>
                <a:spcPts val="600"/>
              </a:spcAft>
            </a:pPr>
            <a:endParaRPr lang="en-US" sz="1000" dirty="0"/>
          </a:p>
          <a:p>
            <a:pPr>
              <a:lnSpc>
                <a:spcPct val="90000"/>
              </a:lnSpc>
              <a:spcAft>
                <a:spcPts val="600"/>
              </a:spcAft>
            </a:pPr>
            <a:r>
              <a:rPr lang="en-US" sz="3000" dirty="0"/>
              <a:t>We work to achieve this goal through education, advocacy and promoting alternative methods of effective rodent control.</a:t>
            </a:r>
          </a:p>
        </p:txBody>
      </p:sp>
      <p:pic>
        <p:nvPicPr>
          <p:cNvPr id="5" name="Picture 4">
            <a:extLst>
              <a:ext uri="{FF2B5EF4-FFF2-40B4-BE49-F238E27FC236}">
                <a16:creationId xmlns:a16="http://schemas.microsoft.com/office/drawing/2014/main" id="{D0E9A74C-35D5-EDA0-2F16-A8FE54699F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02148" y="775516"/>
            <a:ext cx="3297821" cy="3228392"/>
          </a:xfrm>
          <a:prstGeom prst="rect">
            <a:avLst/>
          </a:prstGeom>
          <a:ln>
            <a:noFill/>
          </a:ln>
          <a:effectLst>
            <a:outerShdw blurRad="292100" dist="139700" dir="2700000" algn="tl" rotWithShape="0">
              <a:srgbClr val="333333">
                <a:alpha val="65000"/>
              </a:srgbClr>
            </a:outerShdw>
          </a:effectLst>
        </p:spPr>
      </p:pic>
      <p:pic>
        <p:nvPicPr>
          <p:cNvPr id="6" name="Picture 5" descr="A green tree with white text&#10;&#10;Description automatically generated">
            <a:extLst>
              <a:ext uri="{FF2B5EF4-FFF2-40B4-BE49-F238E27FC236}">
                <a16:creationId xmlns:a16="http://schemas.microsoft.com/office/drawing/2014/main" id="{0F0EE514-8C0E-B594-ECF2-4329FEAEB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782" y="4724377"/>
            <a:ext cx="1315501" cy="1658632"/>
          </a:xfrm>
          <a:prstGeom prst="rect">
            <a:avLst/>
          </a:prstGeom>
        </p:spPr>
      </p:pic>
    </p:spTree>
    <p:extLst>
      <p:ext uri="{BB962C8B-B14F-4D97-AF65-F5344CB8AC3E}">
        <p14:creationId xmlns:p14="http://schemas.microsoft.com/office/powerpoint/2010/main" val="411144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8E04-3C6C-DEEA-F7F4-323597D4228B}"/>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D7CCED64-0D3B-11AB-F6F4-0CA1E54CA0AB}"/>
              </a:ext>
            </a:extLst>
          </p:cNvPr>
          <p:cNvSpPr>
            <a:spLocks noGrp="1"/>
          </p:cNvSpPr>
          <p:nvPr>
            <p:ph idx="1"/>
          </p:nvPr>
        </p:nvSpPr>
        <p:spPr>
          <a:xfrm>
            <a:off x="838200" y="1825625"/>
            <a:ext cx="10974572" cy="4351338"/>
          </a:xfrm>
        </p:spPr>
        <p:txBody>
          <a:bodyPr>
            <a:normAutofit fontScale="92500"/>
          </a:bodyPr>
          <a:lstStyle/>
          <a:p>
            <a:r>
              <a:rPr lang="en-US" dirty="0"/>
              <a:t>Rodent populations are growing all over the country</a:t>
            </a:r>
          </a:p>
          <a:p>
            <a:r>
              <a:rPr lang="en-US" dirty="0"/>
              <a:t>Many property owners are hiring pest control companies</a:t>
            </a:r>
          </a:p>
          <a:p>
            <a:r>
              <a:rPr lang="en-US" dirty="0"/>
              <a:t>Some believe cheapest and easiest solution is anticoagulant rodenticides (sometimes call ARs or SGARs) in black bait boxes or fake rocks</a:t>
            </a:r>
          </a:p>
          <a:p>
            <a:r>
              <a:rPr lang="en-US" dirty="0"/>
              <a:t>Poison slows down rodent who eats it, making it easy prey, and/or kills the rodent </a:t>
            </a:r>
          </a:p>
          <a:p>
            <a:r>
              <a:rPr lang="en-US" dirty="0"/>
              <a:t>Affects natural predators and outdoor pets who consume rodents, often slowly killing them by causing them to bleed out when injured</a:t>
            </a:r>
          </a:p>
          <a:p>
            <a:r>
              <a:rPr lang="en-US" dirty="0"/>
              <a:t>There are alternatives! Seal entrances, remove food sources, use snap or electronic traps, inject CO2 into burrows, last resort is </a:t>
            </a:r>
            <a:r>
              <a:rPr lang="en-US" dirty="0" err="1"/>
              <a:t>RatX</a:t>
            </a:r>
            <a:r>
              <a:rPr lang="en-US" dirty="0"/>
              <a:t> (nontoxic)</a:t>
            </a:r>
          </a:p>
        </p:txBody>
      </p:sp>
    </p:spTree>
    <p:extLst>
      <p:ext uri="{BB962C8B-B14F-4D97-AF65-F5344CB8AC3E}">
        <p14:creationId xmlns:p14="http://schemas.microsoft.com/office/powerpoint/2010/main" val="115394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B9071-0DFA-410D-1808-FD2DA01DC80A}"/>
              </a:ext>
            </a:extLst>
          </p:cNvPr>
          <p:cNvSpPr txBox="1"/>
          <p:nvPr/>
        </p:nvSpPr>
        <p:spPr>
          <a:xfrm>
            <a:off x="374572" y="2213016"/>
            <a:ext cx="11512625" cy="4616648"/>
          </a:xfrm>
          <a:prstGeom prst="rect">
            <a:avLst/>
          </a:prstGeom>
          <a:noFill/>
        </p:spPr>
        <p:txBody>
          <a:bodyPr wrap="square">
            <a:spAutoFit/>
          </a:bodyPr>
          <a:lstStyle/>
          <a:p>
            <a:pPr algn="ctr"/>
            <a:r>
              <a:rPr lang="en-US" sz="2400" b="1" dirty="0">
                <a:highlight>
                  <a:srgbClr val="FFFFFF"/>
                </a:highlight>
                <a:latin typeface="Calibri" panose="020F0502020204030204" pitchFamily="34" charset="0"/>
              </a:rPr>
              <a:t>HOW YOU CAN HELP</a:t>
            </a:r>
          </a:p>
          <a:p>
            <a:pPr algn="ctr"/>
            <a:r>
              <a:rPr lang="en-US" sz="2000" b="1" dirty="0">
                <a:highlight>
                  <a:srgbClr val="FFFFFF"/>
                </a:highlight>
                <a:latin typeface="Calibri" panose="020F0502020204030204" pitchFamily="34" charset="0"/>
              </a:rPr>
              <a:t>Join Save Waltham Wildlife to get on its e-list: </a:t>
            </a:r>
            <a:r>
              <a:rPr lang="en-US" sz="2000" b="1" dirty="0" err="1">
                <a:highlight>
                  <a:srgbClr val="FFFFFF"/>
                </a:highlight>
                <a:latin typeface="Calibri" panose="020F0502020204030204" pitchFamily="34" charset="0"/>
              </a:rPr>
              <a:t>savewalthamwildlife@gmail.com</a:t>
            </a:r>
            <a:endParaRPr lang="en-US" sz="2000" b="1" dirty="0">
              <a:highlight>
                <a:srgbClr val="FFFFFF"/>
              </a:highlight>
              <a:latin typeface="Calibri" panose="020F0502020204030204" pitchFamily="34" charset="0"/>
            </a:endParaRPr>
          </a:p>
          <a:p>
            <a:pPr algn="ctr"/>
            <a:endParaRPr lang="en-US" sz="700" b="1" dirty="0">
              <a:highlight>
                <a:srgbClr val="FFFFFF"/>
              </a:highlight>
              <a:latin typeface="Calibri" panose="020F0502020204030204" pitchFamily="34" charset="0"/>
            </a:endParaRPr>
          </a:p>
          <a:p>
            <a:r>
              <a:rPr lang="en-US" b="1" dirty="0">
                <a:highlight>
                  <a:srgbClr val="FFFFFF"/>
                </a:highlight>
                <a:latin typeface="Calibri" panose="020F0502020204030204" pitchFamily="34" charset="0"/>
              </a:rPr>
              <a:t>REPORT </a:t>
            </a:r>
            <a:r>
              <a:rPr lang="en-US" b="1" i="1" dirty="0">
                <a:highlight>
                  <a:srgbClr val="FFFFFF"/>
                </a:highlight>
                <a:latin typeface="Calibri" panose="020F0502020204030204" pitchFamily="34" charset="0"/>
              </a:rPr>
              <a:t>any</a:t>
            </a:r>
            <a:r>
              <a:rPr lang="en-US" b="1" dirty="0">
                <a:highlight>
                  <a:srgbClr val="FFFFFF"/>
                </a:highlight>
                <a:latin typeface="Calibri" panose="020F0502020204030204" pitchFamily="34" charset="0"/>
              </a:rPr>
              <a:t> l</a:t>
            </a:r>
            <a:r>
              <a:rPr lang="en-US" sz="1800" b="1" dirty="0">
                <a:effectLst/>
                <a:highlight>
                  <a:srgbClr val="FFFFFF"/>
                </a:highlight>
              </a:rPr>
              <a:t>ethargic or injured hawk, owl, or other wildlife that you see. </a:t>
            </a:r>
            <a:r>
              <a:rPr lang="en-US" sz="1800" b="1" dirty="0">
                <a:highlight>
                  <a:srgbClr val="FFFFFF"/>
                </a:highlight>
              </a:rPr>
              <a:t> </a:t>
            </a:r>
          </a:p>
          <a:p>
            <a:pPr marL="285750" indent="-285750">
              <a:buFont typeface="Arial" panose="020B0604020202020204" pitchFamily="34" charset="0"/>
              <a:buChar char="•"/>
            </a:pPr>
            <a:r>
              <a:rPr lang="en-US" sz="1800" dirty="0">
                <a:highlight>
                  <a:srgbClr val="FFFFFF"/>
                </a:highlight>
              </a:rPr>
              <a:t>Contact</a:t>
            </a:r>
            <a:r>
              <a:rPr lang="en-US" sz="1800" b="1" dirty="0">
                <a:highlight>
                  <a:srgbClr val="FFFFFF"/>
                </a:highlight>
              </a:rPr>
              <a:t> </a:t>
            </a:r>
            <a:r>
              <a:rPr lang="en-US" dirty="0">
                <a:highlight>
                  <a:srgbClr val="FFFFFF"/>
                </a:highlight>
              </a:rPr>
              <a:t>a wildlife rehabilitator:  </a:t>
            </a:r>
            <a:r>
              <a:rPr lang="en-US" sz="1800" dirty="0">
                <a:solidFill>
                  <a:srgbClr val="0260BF"/>
                </a:solidFill>
                <a:effectLst/>
                <a:highlight>
                  <a:srgbClr val="FFFFFF"/>
                </a:highlight>
              </a:rPr>
              <a:t>https://</a:t>
            </a:r>
            <a:r>
              <a:rPr lang="en-US" sz="1800" dirty="0" err="1">
                <a:solidFill>
                  <a:srgbClr val="0260BF"/>
                </a:solidFill>
                <a:effectLst/>
                <a:highlight>
                  <a:srgbClr val="FFFFFF"/>
                </a:highlight>
              </a:rPr>
              <a:t>www.mass.gov</a:t>
            </a:r>
            <a:r>
              <a:rPr lang="en-US" sz="1800" dirty="0">
                <a:solidFill>
                  <a:srgbClr val="0260BF"/>
                </a:solidFill>
                <a:effectLst/>
                <a:highlight>
                  <a:srgbClr val="FFFFFF"/>
                </a:highlight>
              </a:rPr>
              <a:t>/info-details/find-a-wildlife-rehabilitator </a:t>
            </a:r>
          </a:p>
          <a:p>
            <a:r>
              <a:rPr lang="en-US" dirty="0">
                <a:highlight>
                  <a:srgbClr val="FFFFFF"/>
                </a:highlight>
              </a:rPr>
              <a:t>         or call Cape Ann Wildlife:   1-978-325-2501         </a:t>
            </a:r>
            <a:r>
              <a:rPr lang="en-US" dirty="0">
                <a:solidFill>
                  <a:srgbClr val="0260BF"/>
                </a:solidFill>
                <a:highlight>
                  <a:srgbClr val="FFFFFF"/>
                </a:highlight>
              </a:rPr>
              <a:t>http://www.caw2.org/</a:t>
            </a:r>
            <a:endParaRPr lang="en-US" dirty="0">
              <a:highlight>
                <a:srgbClr val="FFFFFF"/>
              </a:highlight>
            </a:endParaRPr>
          </a:p>
          <a:p>
            <a:pPr marL="285750" indent="-285750">
              <a:buFont typeface="Arial" panose="020B0604020202020204" pitchFamily="34" charset="0"/>
              <a:buChar char="•"/>
            </a:pPr>
            <a:r>
              <a:rPr lang="en-US" dirty="0">
                <a:highlight>
                  <a:srgbClr val="FFFFFF"/>
                </a:highlight>
              </a:rPr>
              <a:t>It’s important that you stay with the bird until someone comes to pick it up.  If for some reason you feel you can’t do this, photograph the bird, make note of its location, and call someone who can stay with it until help arrives.</a:t>
            </a:r>
          </a:p>
          <a:p>
            <a:endParaRPr lang="en-US" sz="900" dirty="0">
              <a:effectLst/>
              <a:highlight>
                <a:srgbClr val="FFFFFF"/>
              </a:highlight>
            </a:endParaRPr>
          </a:p>
          <a:p>
            <a:r>
              <a:rPr lang="en-US" sz="1800" b="1" dirty="0">
                <a:effectLst/>
                <a:highlight>
                  <a:srgbClr val="FFFFFF"/>
                </a:highlight>
                <a:latin typeface="Calibri" panose="020F0502020204030204" pitchFamily="34" charset="0"/>
              </a:rPr>
              <a:t>ALSO REPORT: </a:t>
            </a:r>
            <a:endParaRPr lang="en-US" sz="1800" dirty="0">
              <a:effectLst/>
              <a:highlight>
                <a:srgbClr val="FFFFFF"/>
              </a:highlight>
              <a:latin typeface="ArialMT"/>
            </a:endParaRPr>
          </a:p>
          <a:p>
            <a:pPr marL="285750" indent="-285750">
              <a:buFont typeface="Arial" panose="020B0604020202020204" pitchFamily="34" charset="0"/>
              <a:buChar char="•"/>
            </a:pPr>
            <a:r>
              <a:rPr lang="en-US" b="1" dirty="0">
                <a:highlight>
                  <a:srgbClr val="FFFFFF"/>
                </a:highlight>
                <a:latin typeface="Calibri" panose="020F0502020204030204" pitchFamily="34" charset="0"/>
              </a:rPr>
              <a:t>Any</a:t>
            </a:r>
            <a:r>
              <a:rPr lang="en-US" sz="1800" dirty="0">
                <a:effectLst/>
                <a:highlight>
                  <a:srgbClr val="FFFFFF"/>
                </a:highlight>
                <a:latin typeface="Calibri" panose="020F0502020204030204" pitchFamily="34" charset="0"/>
              </a:rPr>
              <a:t> </a:t>
            </a:r>
            <a:r>
              <a:rPr lang="en-US" sz="1800" b="1" dirty="0">
                <a:effectLst/>
                <a:highlight>
                  <a:srgbClr val="FFFFFF"/>
                </a:highlight>
                <a:latin typeface="Calibri" panose="020F0502020204030204" pitchFamily="34" charset="0"/>
              </a:rPr>
              <a:t>dead rodent/animal on city property </a:t>
            </a:r>
            <a:r>
              <a:rPr lang="en-US" sz="1800" dirty="0">
                <a:effectLst/>
                <a:highlight>
                  <a:srgbClr val="FFFFFF"/>
                </a:highlight>
                <a:latin typeface="Calibri" panose="020F0502020204030204" pitchFamily="34" charset="0"/>
              </a:rPr>
              <a:t>(conservation land, sidewalk, street, parking lot, around a public building): </a:t>
            </a:r>
            <a:r>
              <a:rPr lang="en-US" dirty="0">
                <a:highlight>
                  <a:srgbClr val="FFFFFF"/>
                </a:highlight>
                <a:latin typeface="Calibri" panose="020F0502020204030204" pitchFamily="34" charset="0"/>
              </a:rPr>
              <a:t>i</a:t>
            </a:r>
            <a:r>
              <a:rPr lang="en-US" sz="1800" dirty="0">
                <a:effectLst/>
                <a:highlight>
                  <a:srgbClr val="FFFFFF"/>
                </a:highlight>
                <a:latin typeface="Calibri" panose="020F0502020204030204" pitchFamily="34" charset="0"/>
              </a:rPr>
              <a:t>mmediately contact Public Works at 781-314-3855 for its removal.  Photograph and make note of location.</a:t>
            </a:r>
          </a:p>
          <a:p>
            <a:pPr marL="285750" indent="-285750">
              <a:buFont typeface="Arial" panose="020B0604020202020204" pitchFamily="34" charset="0"/>
              <a:buChar char="•"/>
            </a:pPr>
            <a:r>
              <a:rPr lang="en-US" b="1" dirty="0">
                <a:highlight>
                  <a:srgbClr val="FFFFFF"/>
                </a:highlight>
                <a:latin typeface="Calibri" panose="020F0502020204030204" pitchFamily="34" charset="0"/>
              </a:rPr>
              <a:t>Dead raptor:</a:t>
            </a:r>
            <a:r>
              <a:rPr lang="en-US" dirty="0">
                <a:highlight>
                  <a:srgbClr val="FFFFFF"/>
                </a:highlight>
                <a:latin typeface="Calibri" panose="020F0502020204030204" pitchFamily="34" charset="0"/>
              </a:rPr>
              <a:t> contact </a:t>
            </a:r>
            <a:r>
              <a:rPr lang="en-US" dirty="0">
                <a:highlight>
                  <a:srgbClr val="FFFFFF"/>
                </a:highlight>
              </a:rPr>
              <a:t>Cape Ann Wildlife:   1-978-325-2501         </a:t>
            </a:r>
            <a:r>
              <a:rPr lang="en-US" dirty="0">
                <a:solidFill>
                  <a:srgbClr val="0260BF"/>
                </a:solidFill>
                <a:highlight>
                  <a:srgbClr val="FFFFFF"/>
                </a:highlight>
                <a:hlinkClick r:id="rId2"/>
              </a:rPr>
              <a:t>http://www.caw2.org/</a:t>
            </a:r>
            <a:endParaRPr lang="en-US" dirty="0">
              <a:solidFill>
                <a:srgbClr val="0260BF"/>
              </a:solidFill>
              <a:highlight>
                <a:srgbClr val="FFFFFF"/>
              </a:highlight>
            </a:endParaRPr>
          </a:p>
          <a:p>
            <a:pPr marL="285750" indent="-285750">
              <a:buFont typeface="Arial" panose="020B0604020202020204" pitchFamily="34" charset="0"/>
              <a:buChar char="•"/>
            </a:pPr>
            <a:r>
              <a:rPr lang="en-US" sz="1800" b="1" dirty="0">
                <a:effectLst/>
                <a:highlight>
                  <a:srgbClr val="FFFFFF"/>
                </a:highlight>
                <a:latin typeface="Calibri" panose="020F0502020204030204" pitchFamily="34" charset="0"/>
              </a:rPr>
              <a:t>Note and record</a:t>
            </a:r>
            <a:r>
              <a:rPr lang="en-US" sz="1800" dirty="0">
                <a:effectLst/>
                <a:highlight>
                  <a:srgbClr val="FFFFFF"/>
                </a:highlight>
                <a:latin typeface="Calibri" panose="020F0502020204030204" pitchFamily="34" charset="0"/>
              </a:rPr>
              <a:t> any animal (wild bird, mammal, or pet) consuming or feeding on a dead rat or mouse.</a:t>
            </a:r>
            <a:endParaRPr lang="en-US" b="1" dirty="0">
              <a:highlight>
                <a:srgbClr val="FFFFFF"/>
              </a:highlight>
              <a:latin typeface="Calibri" panose="020F0502020204030204" pitchFamily="34" charset="0"/>
            </a:endParaRPr>
          </a:p>
          <a:p>
            <a:endParaRPr lang="en-US" sz="1400" b="1" dirty="0">
              <a:highlight>
                <a:srgbClr val="FFFFFF"/>
              </a:highlight>
              <a:latin typeface="Calibri" panose="020F0502020204030204" pitchFamily="34" charset="0"/>
            </a:endParaRPr>
          </a:p>
          <a:p>
            <a:r>
              <a:rPr lang="en-US" b="1" dirty="0">
                <a:highlight>
                  <a:srgbClr val="FFFFFF"/>
                </a:highlight>
                <a:latin typeface="Calibri" panose="020F0502020204030204" pitchFamily="34" charset="0"/>
              </a:rPr>
              <a:t>Report your wildlife sightings. </a:t>
            </a:r>
            <a:r>
              <a:rPr lang="en-US" dirty="0">
                <a:highlight>
                  <a:srgbClr val="FFFFFF"/>
                </a:highlight>
                <a:latin typeface="Calibri" panose="020F0502020204030204" pitchFamily="34" charset="0"/>
              </a:rPr>
              <a:t>Start using </a:t>
            </a:r>
            <a:r>
              <a:rPr lang="en-US" dirty="0" err="1">
                <a:highlight>
                  <a:srgbClr val="FFFFFF"/>
                </a:highlight>
                <a:latin typeface="Calibri" panose="020F0502020204030204" pitchFamily="34" charset="0"/>
              </a:rPr>
              <a:t>iNaturalist</a:t>
            </a:r>
            <a:r>
              <a:rPr lang="en-US" dirty="0">
                <a:highlight>
                  <a:srgbClr val="FFFFFF"/>
                </a:highlight>
                <a:latin typeface="Calibri" panose="020F0502020204030204" pitchFamily="34" charset="0"/>
              </a:rPr>
              <a:t>! Submit photos (for owls you can also submit audio) and report your Waltham wildlife sightings.  We need documentation! </a:t>
            </a:r>
          </a:p>
        </p:txBody>
      </p:sp>
      <p:sp>
        <p:nvSpPr>
          <p:cNvPr id="4" name="TextBox 3">
            <a:extLst>
              <a:ext uri="{FF2B5EF4-FFF2-40B4-BE49-F238E27FC236}">
                <a16:creationId xmlns:a16="http://schemas.microsoft.com/office/drawing/2014/main" id="{9210FDE6-D5E7-1E31-EAA9-42417B18B2CC}"/>
              </a:ext>
            </a:extLst>
          </p:cNvPr>
          <p:cNvSpPr txBox="1"/>
          <p:nvPr/>
        </p:nvSpPr>
        <p:spPr>
          <a:xfrm>
            <a:off x="374572" y="443835"/>
            <a:ext cx="11347375" cy="1384995"/>
          </a:xfrm>
          <a:prstGeom prst="rect">
            <a:avLst/>
          </a:prstGeom>
          <a:noFill/>
          <a:ln w="28575">
            <a:solidFill>
              <a:schemeClr val="accent2"/>
            </a:solidFill>
          </a:ln>
        </p:spPr>
        <p:txBody>
          <a:bodyPr wrap="square" rtlCol="0">
            <a:spAutoFit/>
          </a:bodyPr>
          <a:lstStyle/>
          <a:p>
            <a:pPr algn="ctr"/>
            <a:r>
              <a:rPr lang="en-US" sz="2400" b="1" dirty="0"/>
              <a:t>Second Generation Anti-coagulant Rodenticides - </a:t>
            </a:r>
            <a:r>
              <a:rPr lang="en-US" sz="2400" b="1" dirty="0">
                <a:highlight>
                  <a:srgbClr val="FFFF00"/>
                </a:highlight>
              </a:rPr>
              <a:t>SGARs </a:t>
            </a:r>
          </a:p>
          <a:p>
            <a:pPr algn="ctr"/>
            <a:r>
              <a:rPr lang="en-US" sz="2400" b="1" dirty="0"/>
              <a:t>ARE KILLING BIRDS OF PREY AT AN ALARMING RATE. </a:t>
            </a:r>
          </a:p>
          <a:p>
            <a:pPr marL="285750" indent="-285750">
              <a:buFont typeface="Arial" panose="020B0604020202020204" pitchFamily="34" charset="0"/>
              <a:buChar char="•"/>
            </a:pPr>
            <a:r>
              <a:rPr lang="en-US" dirty="0">
                <a:highlight>
                  <a:srgbClr val="FFFFFF"/>
                </a:highlight>
              </a:rPr>
              <a:t>Documented deaths include three Bald Eagles who once lived/nested in Waltham, many Red-tailed Hawks. </a:t>
            </a:r>
          </a:p>
          <a:p>
            <a:pPr marL="285750" indent="-285750">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In 2020 Tufts Wildlife Clinic reported that 100% of Red-tailed </a:t>
            </a:r>
            <a:r>
              <a:rPr lang="en-US" kern="100" dirty="0">
                <a:ea typeface="Aptos" panose="020B0004020202020204" pitchFamily="34" charset="0"/>
                <a:cs typeface="Times New Roman" panose="02020603050405020304" pitchFamily="18" charset="0"/>
              </a:rPr>
              <a:t>H</a:t>
            </a:r>
            <a:r>
              <a:rPr lang="en-US" kern="100" dirty="0">
                <a:effectLst/>
                <a:ea typeface="Aptos" panose="020B0004020202020204" pitchFamily="34" charset="0"/>
                <a:cs typeface="Times New Roman" panose="02020603050405020304" pitchFamily="18" charset="0"/>
              </a:rPr>
              <a:t>awks they studied had been exposed to SGARs. </a:t>
            </a:r>
            <a:endParaRPr lang="en-US" dirty="0">
              <a:highlight>
                <a:srgbClr val="FFFFFF"/>
              </a:highlight>
              <a:latin typeface="Calibri" panose="020F0502020204030204" pitchFamily="34" charset="0"/>
            </a:endParaRPr>
          </a:p>
        </p:txBody>
      </p:sp>
    </p:spTree>
    <p:extLst>
      <p:ext uri="{BB962C8B-B14F-4D97-AF65-F5344CB8AC3E}">
        <p14:creationId xmlns:p14="http://schemas.microsoft.com/office/powerpoint/2010/main" val="2061119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455</Words>
  <Application>Microsoft Macintosh PowerPoint</Application>
  <PresentationFormat>Widescreen</PresentationFormat>
  <Paragraphs>33</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ArialMT</vt:lpstr>
      <vt:lpstr>Calibri</vt:lpstr>
      <vt:lpstr>Office Theme</vt:lpstr>
      <vt:lpstr>Save Waltham Wildlife</vt:lpstr>
      <vt:lpstr>  SWW Mission</vt:lpstr>
      <vt:lpstr>The Problem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Waltham Wildlife</dc:title>
  <dc:creator>lrg2534 lrg2534</dc:creator>
  <cp:lastModifiedBy>Sonja Wadman</cp:lastModifiedBy>
  <cp:revision>7</cp:revision>
  <dcterms:created xsi:type="dcterms:W3CDTF">2024-04-08T02:50:55Z</dcterms:created>
  <dcterms:modified xsi:type="dcterms:W3CDTF">2026-06-10T21:32:35Z</dcterms:modified>
</cp:coreProperties>
</file>