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954838" cy="92408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1WoBlwff8+MTjF0L3AVigG+IQ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307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40175" y="0"/>
            <a:ext cx="301307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7288"/>
            <a:ext cx="301307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Near 1265 Main Street</a:t>
            </a: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Between Bacon and Hammond St, owned by Gloria and Peter Ryan</a:t>
            </a: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 Hammond St.</a:t>
            </a: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Led by Rick Kfoury, president of the Boston &amp; Maine Railroad Historical Society,</a:t>
            </a: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I-95 bridge expected to cost $80 million! </a:t>
            </a: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95325" y="4389438"/>
            <a:ext cx="5564188" cy="41576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rgbClr val="878878">
              <a:alpha val="64705"/>
            </a:srgbClr>
          </a:solidFill>
          <a:ln w="11000" cap="rnd" cmpd="sng">
            <a:solidFill>
              <a:srgbClr val="9B9F8D">
                <a:alpha val="8784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" name="Google Shape;18;p21"/>
          <p:cNvSpPr txBox="1"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228600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800"/>
              <a:buFont typeface="Rockwel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24687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40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SzPts val="1620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8638952" y="6509004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1600200" y="6509004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0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body" idx="1"/>
          </p:nvPr>
        </p:nvSpPr>
        <p:spPr>
          <a:xfrm rot="5400000">
            <a:off x="2308860" y="-205423"/>
            <a:ext cx="452628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0"/>
              </a:spcBef>
              <a:spcAft>
                <a:spcPts val="0"/>
              </a:spcAft>
              <a:buSzPts val="1260"/>
              <a:buChar char="⦿"/>
              <a:defRPr/>
            </a:lvl1pPr>
            <a:lvl2pPr marL="914400" lvl="1" indent="-331469" algn="l"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0"/>
              </a:spcBef>
              <a:spcAft>
                <a:spcPts val="0"/>
              </a:spcAft>
              <a:buSzPts val="1260"/>
              <a:buChar char="⦿"/>
              <a:defRPr/>
            </a:lvl1pPr>
            <a:lvl2pPr marL="914400" lvl="1" indent="-331469" algn="l"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1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0"/>
              </a:spcBef>
              <a:spcAft>
                <a:spcPts val="0"/>
              </a:spcAft>
              <a:buSzPts val="1260"/>
              <a:buChar char="⦿"/>
              <a:defRPr/>
            </a:lvl1pPr>
            <a:lvl2pPr marL="914400" lvl="1" indent="-331469" algn="l"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6" name="Google Shape;36;p24"/>
          <p:cNvSpPr txBox="1"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0057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68BE6E"/>
              </a:buClr>
              <a:buSzPts val="4000"/>
              <a:buFont typeface="Rockwell"/>
              <a:buNone/>
              <a:defRPr sz="4000" b="1" cap="none">
                <a:solidFill>
                  <a:srgbClr val="68BE6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28000" bIns="45700" anchor="t" anchorCtr="0">
            <a:norm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20"/>
              <a:buFont typeface="Rockwell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dt" idx="10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38952" y="6513670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ftr" idx="11"/>
          </p:nvPr>
        </p:nvSpPr>
        <p:spPr>
          <a:xfrm>
            <a:off x="1600200" y="6513670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1"/>
          </p:nvPr>
        </p:nvSpPr>
        <p:spPr>
          <a:xfrm>
            <a:off x="457200" y="1645920"/>
            <a:ext cx="4038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3060" algn="l">
              <a:spcBef>
                <a:spcPts val="0"/>
              </a:spcBef>
              <a:spcAft>
                <a:spcPts val="0"/>
              </a:spcAft>
              <a:buSzPts val="1960"/>
              <a:buChar char="⦿"/>
              <a:defRPr sz="2800"/>
            </a:lvl1pPr>
            <a:lvl2pPr marL="914400" lvl="1" indent="-365760" algn="l">
              <a:spcBef>
                <a:spcPts val="400"/>
              </a:spcBef>
              <a:spcAft>
                <a:spcPts val="0"/>
              </a:spcAft>
              <a:buSzPts val="2160"/>
              <a:buFont typeface="Rockwell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2"/>
          </p:nvPr>
        </p:nvSpPr>
        <p:spPr>
          <a:xfrm>
            <a:off x="4648200" y="1645920"/>
            <a:ext cx="4038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3060" algn="l">
              <a:spcBef>
                <a:spcPts val="0"/>
              </a:spcBef>
              <a:spcAft>
                <a:spcPts val="0"/>
              </a:spcAft>
              <a:buSzPts val="1960"/>
              <a:buChar char="⦿"/>
              <a:defRPr sz="2800"/>
            </a:lvl1pPr>
            <a:lvl2pPr marL="914400" lvl="1" indent="-365760" algn="l">
              <a:spcBef>
                <a:spcPts val="400"/>
              </a:spcBef>
              <a:spcAft>
                <a:spcPts val="0"/>
              </a:spcAft>
              <a:buSzPts val="2160"/>
              <a:buFont typeface="Rockwell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sldNum" idx="12"/>
          </p:nvPr>
        </p:nvSpPr>
        <p:spPr>
          <a:xfrm>
            <a:off x="8641080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25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1" name="Google Shape;51;p26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2" name="Google Shape;52;p26"/>
          <p:cNvSpPr txBox="1"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40"/>
              <a:buNone/>
              <a:defRPr sz="2200" b="0" cap="none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Font typeface="Rockwell"/>
              <a:buNone/>
              <a:defRPr sz="20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2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40"/>
              <a:buNone/>
              <a:defRPr sz="2200" b="0" cap="none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Font typeface="Rockwell"/>
              <a:buNone/>
              <a:defRPr sz="20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6390" algn="l">
              <a:spcBef>
                <a:spcPts val="0"/>
              </a:spcBef>
              <a:spcAft>
                <a:spcPts val="0"/>
              </a:spcAft>
              <a:buSzPts val="1540"/>
              <a:buChar char="⦿"/>
              <a:defRPr sz="22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Font typeface="Rockwell"/>
              <a:buChar char="•"/>
              <a:defRPr sz="20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6390" algn="l">
              <a:spcBef>
                <a:spcPts val="0"/>
              </a:spcBef>
              <a:spcAft>
                <a:spcPts val="0"/>
              </a:spcAft>
              <a:buSzPts val="1540"/>
              <a:buChar char="⦿"/>
              <a:defRPr sz="22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Font typeface="Rockwell"/>
              <a:buChar char="•"/>
              <a:defRPr sz="20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sldNum" idx="12"/>
          </p:nvPr>
        </p:nvSpPr>
        <p:spPr>
          <a:xfrm>
            <a:off x="8641080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 txBox="1"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27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solidFill>
          <a:schemeClr val="dk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8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000000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8" name="Google Shape;68;p28"/>
          <p:cNvSpPr txBox="1"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2000"/>
              <a:buFont typeface="Rockwel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body" idx="1"/>
          </p:nvPr>
        </p:nvSpPr>
        <p:spPr>
          <a:xfrm>
            <a:off x="4963136" y="1107560"/>
            <a:ext cx="393192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80"/>
              <a:buFont typeface="Rockwell"/>
              <a:buNone/>
              <a:defRPr sz="12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2"/>
          </p:nvPr>
        </p:nvSpPr>
        <p:spPr>
          <a:xfrm>
            <a:off x="228600" y="2209800"/>
            <a:ext cx="8666456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spcBef>
                <a:spcPts val="0"/>
              </a:spcBef>
              <a:spcAft>
                <a:spcPts val="0"/>
              </a:spcAft>
              <a:buSzPts val="2240"/>
              <a:buChar char="⦿"/>
              <a:defRPr sz="3200"/>
            </a:lvl1pPr>
            <a:lvl2pPr marL="914400" lvl="1" indent="-388619" algn="l">
              <a:spcBef>
                <a:spcPts val="400"/>
              </a:spcBef>
              <a:spcAft>
                <a:spcPts val="0"/>
              </a:spcAft>
              <a:buSzPts val="2520"/>
              <a:buFont typeface="Rockwell"/>
              <a:buChar char="•"/>
              <a:defRPr sz="2800"/>
            </a:lvl2pPr>
            <a:lvl3pPr marL="1371600" lvl="2" indent="-381000" algn="l">
              <a:spcBef>
                <a:spcPts val="40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sldNum" idx="12"/>
          </p:nvPr>
        </p:nvSpPr>
        <p:spPr>
          <a:xfrm>
            <a:off x="8638952" y="6513670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ftr" idx="11"/>
          </p:nvPr>
        </p:nvSpPr>
        <p:spPr>
          <a:xfrm>
            <a:off x="1600200" y="6513670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2000"/>
              <a:buFont typeface="Rockwel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>
            <a:off x="3040443" y="5388936"/>
            <a:ext cx="5486400" cy="912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97180" algn="l">
              <a:spcBef>
                <a:spcPts val="400"/>
              </a:spcBef>
              <a:spcAft>
                <a:spcPts val="0"/>
              </a:spcAft>
              <a:buSzPts val="1080"/>
              <a:buFont typeface="Rockwell"/>
              <a:buChar char="•"/>
              <a:defRPr sz="1200"/>
            </a:lvl2pPr>
            <a:lvl3pPr marL="1371600" lvl="2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85750" algn="l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>
            <a:spLocks noGrp="1"/>
          </p:cNvSpPr>
          <p:nvPr>
            <p:ph type="pic" idx="2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rgbClr val="878878">
              <a:alpha val="64705"/>
            </a:srgbClr>
          </a:solidFill>
          <a:ln w="11000" cap="rnd" cmpd="sng">
            <a:solidFill>
              <a:srgbClr val="9B9F8D">
                <a:alpha val="87843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29"/>
          <p:cNvSpPr txBox="1">
            <a:spLocks noGrp="1"/>
          </p:cNvSpPr>
          <p:nvPr>
            <p:ph type="dt" idx="10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38952" y="6509004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ftr" idx="11"/>
          </p:nvPr>
        </p:nvSpPr>
        <p:spPr>
          <a:xfrm>
            <a:off x="1600200" y="6509004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50000" sy="50000" flip="none" algn="t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rgbClr val="878878">
              <a:alpha val="64705"/>
            </a:srgbClr>
          </a:solidFill>
          <a:ln w="11000" cap="rnd" cmpd="sng">
            <a:solidFill>
              <a:srgbClr val="9B9F8D">
                <a:alpha val="8784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" name="Google Shape;11;p20"/>
          <p:cNvSpPr txBox="1">
            <a:spLocks noGrp="1"/>
          </p:cNvSpPr>
          <p:nvPr>
            <p:ph type="ft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ldNum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/>
          </a:p>
        </p:txBody>
      </p:sp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sz="4600" b="0" i="0" u="none" strike="noStrike" cap="non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7719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Char char="•"/>
              <a:defRPr sz="2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746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Char char="●"/>
              <a:defRPr sz="23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92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>
            <a:spLocks noGrp="1"/>
          </p:cNvSpPr>
          <p:nvPr>
            <p:ph type="ctrTitle"/>
          </p:nvPr>
        </p:nvSpPr>
        <p:spPr>
          <a:xfrm>
            <a:off x="464234" y="381001"/>
            <a:ext cx="8229600" cy="190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228600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EBE7D4"/>
              </a:buClr>
              <a:buSzPts val="4800"/>
              <a:buFont typeface="Rockwell"/>
              <a:buNone/>
            </a:pPr>
            <a:r>
              <a:rPr lang="en-US">
                <a:solidFill>
                  <a:srgbClr val="EBE7D4"/>
                </a:solidFill>
              </a:rPr>
              <a:t>MASS CENTRAL RAIL TRAIL </a:t>
            </a:r>
            <a:br>
              <a:rPr lang="en-US">
                <a:solidFill>
                  <a:srgbClr val="EBE7D4"/>
                </a:solidFill>
              </a:rPr>
            </a:br>
            <a:r>
              <a:rPr lang="en-US" sz="3600">
                <a:solidFill>
                  <a:srgbClr val="EBE7D4"/>
                </a:solidFill>
              </a:rPr>
              <a:t>Update and Status</a:t>
            </a:r>
            <a:br>
              <a:rPr lang="en-US" sz="3600">
                <a:solidFill>
                  <a:srgbClr val="EBE7D4"/>
                </a:solidFill>
              </a:rPr>
            </a:br>
            <a:r>
              <a:rPr lang="en-US" sz="3100">
                <a:solidFill>
                  <a:srgbClr val="EBE7D4"/>
                </a:solidFill>
              </a:rPr>
              <a:t>2025 Waltham Land Trust Annual Meeting</a:t>
            </a:r>
            <a:endParaRPr sz="6000">
              <a:solidFill>
                <a:srgbClr val="EBE7D4"/>
              </a:solidFill>
            </a:endParaRPr>
          </a:p>
        </p:txBody>
      </p:sp>
      <p:pic>
        <p:nvPicPr>
          <p:cNvPr id="98" name="Google Shape;98;p1" descr="DCRLogo_color_tran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400" y="5354130"/>
            <a:ext cx="884044" cy="104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 descr="http://upload.wikimedia.org/wikipedia/commons/e/ee/1888_Central_Mass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64092"/>
            <a:ext cx="7632700" cy="419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endParaRPr/>
          </a:p>
        </p:txBody>
      </p:sp>
      <p:pic>
        <p:nvPicPr>
          <p:cNvPr id="156" name="Google Shape;156;p10" descr="A wall with colorful paintings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482600"/>
            <a:ext cx="9144000" cy="61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1219200" y="914400"/>
            <a:ext cx="75438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2025 Highlights: Public Art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Mural by Sophy Tuttle on DCF building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63" name="Google Shape;163;p11" descr="A mural of a cat and a flower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685800"/>
            <a:ext cx="83058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ct val="100000"/>
              <a:buFont typeface="Rockwell"/>
              <a:buNone/>
            </a:pPr>
            <a:r>
              <a:rPr lang="en-US"/>
              <a:t>Trail features Waltham’s </a:t>
            </a:r>
            <a:br>
              <a:rPr lang="en-US"/>
            </a:br>
            <a:r>
              <a:rPr lang="en-US"/>
              <a:t>history &amp; present</a:t>
            </a:r>
            <a:endParaRPr/>
          </a:p>
        </p:txBody>
      </p:sp>
      <p:pic>
        <p:nvPicPr>
          <p:cNvPr id="169" name="Google Shape;16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524000"/>
            <a:ext cx="8534400" cy="5080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28600"/>
            <a:ext cx="8686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3"/>
          <p:cNvSpPr txBox="1"/>
          <p:nvPr/>
        </p:nvSpPr>
        <p:spPr>
          <a:xfrm>
            <a:off x="1219200" y="457200"/>
            <a:ext cx="69889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Detail of David O’Gara mural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en-US"/>
              <a:t>Highlands Station</a:t>
            </a:r>
            <a:endParaRPr/>
          </a:p>
        </p:txBody>
      </p:sp>
      <p:pic>
        <p:nvPicPr>
          <p:cNvPr id="181" name="Google Shape;18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315110"/>
            <a:ext cx="7924800" cy="5390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5" descr="A group of people standing in front of a train statio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5"/>
          <p:cNvSpPr txBox="1"/>
          <p:nvPr/>
        </p:nvSpPr>
        <p:spPr>
          <a:xfrm>
            <a:off x="5829300" y="228600"/>
            <a:ext cx="3352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00"/>
                </a:solidFill>
                <a:latin typeface="Rockwell"/>
                <a:ea typeface="Rockwell"/>
                <a:cs typeface="Rockwell"/>
                <a:sym typeface="Rockwell"/>
              </a:rPr>
              <a:t>October 5, 2025 WLT/CRMII walk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en-US"/>
              <a:t>Community spaces</a:t>
            </a:r>
            <a:endParaRPr/>
          </a:p>
        </p:txBody>
      </p:sp>
      <p:pic>
        <p:nvPicPr>
          <p:cNvPr id="193" name="Google Shape;193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43000"/>
            <a:ext cx="8771640" cy="5390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en-US"/>
              <a:t>Linear park &amp; connections</a:t>
            </a:r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92100" lvl="0" indent="-260096" algn="l" rtl="0">
              <a:spcBef>
                <a:spcPts val="0"/>
              </a:spcBef>
              <a:spcAft>
                <a:spcPts val="0"/>
              </a:spcAft>
              <a:buSzPct val="70000"/>
              <a:buChar char="⦿"/>
            </a:pPr>
            <a:r>
              <a:rPr lang="en-US"/>
              <a:t>Busy trail counter at Lexington Street: walkers, strollers, wheelchairs, etc</a:t>
            </a:r>
            <a:endParaRPr/>
          </a:p>
          <a:p>
            <a:pPr marL="2921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92100" lvl="0" indent="-260096" algn="l" rtl="0">
              <a:spcBef>
                <a:spcPts val="0"/>
              </a:spcBef>
              <a:spcAft>
                <a:spcPts val="0"/>
              </a:spcAft>
              <a:buSzPct val="70000"/>
              <a:buChar char="⦿"/>
            </a:pPr>
            <a:r>
              <a:rPr lang="en-US"/>
              <a:t>Access to schools: Plympton, Fitzgerald, McDevitt and Bentley</a:t>
            </a:r>
            <a:endParaRPr/>
          </a:p>
          <a:p>
            <a:pPr marL="2921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92100" lvl="0" indent="-260096" algn="l" rtl="0">
              <a:spcBef>
                <a:spcPts val="0"/>
              </a:spcBef>
              <a:spcAft>
                <a:spcPts val="0"/>
              </a:spcAft>
              <a:buSzPct val="70000"/>
              <a:buChar char="⦿"/>
            </a:pPr>
            <a:r>
              <a:rPr lang="en-US"/>
              <a:t>Access to open spaces: Field Station, Lyman Estate, Prospect Hill Park,  Berry Park, Charles River path</a:t>
            </a:r>
            <a:endParaRPr/>
          </a:p>
          <a:p>
            <a:pPr marL="2921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92100" lvl="0" indent="-260096" algn="l" rtl="0">
              <a:spcBef>
                <a:spcPts val="0"/>
              </a:spcBef>
              <a:spcAft>
                <a:spcPts val="0"/>
              </a:spcAft>
              <a:buSzPct val="70000"/>
              <a:buChar char="⦿"/>
            </a:pPr>
            <a:r>
              <a:rPr lang="en-US"/>
              <a:t>Access to trails in Weston &amp; beyond</a:t>
            </a:r>
            <a:endParaRPr/>
          </a:p>
          <a:p>
            <a:pPr marL="292100" lvl="0" indent="-149860" algn="l" rtl="0">
              <a:spcBef>
                <a:spcPts val="0"/>
              </a:spcBef>
              <a:spcAft>
                <a:spcPts val="0"/>
              </a:spcAft>
              <a:buSzPct val="700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70000"/>
              <a:buNone/>
            </a:pPr>
            <a:endParaRPr/>
          </a:p>
          <a:p>
            <a:pPr marL="292100" lvl="0" indent="-149860" algn="l" rtl="0">
              <a:spcBef>
                <a:spcPts val="0"/>
              </a:spcBef>
              <a:spcAft>
                <a:spcPts val="0"/>
              </a:spcAft>
              <a:buSzPct val="70000"/>
              <a:buNone/>
            </a:pPr>
            <a:endParaRPr/>
          </a:p>
          <a:p>
            <a:pPr marL="292100" lvl="0" indent="-149860" algn="l" rtl="0">
              <a:spcBef>
                <a:spcPts val="0"/>
              </a:spcBef>
              <a:spcAft>
                <a:spcPts val="0"/>
              </a:spcAft>
              <a:buSzPct val="70000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8" descr="A path with a tree and bushes&#10;&#10;AI-generated content may be incorrect.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76200"/>
            <a:ext cx="85344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8"/>
          <p:cNvSpPr txBox="1"/>
          <p:nvPr/>
        </p:nvSpPr>
        <p:spPr>
          <a:xfrm>
            <a:off x="3810000" y="304800"/>
            <a:ext cx="3962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Fall color 2025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04800"/>
            <a:ext cx="86868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/>
          <p:nvPr/>
        </p:nvSpPr>
        <p:spPr>
          <a:xfrm>
            <a:off x="381000" y="533400"/>
            <a:ext cx="702551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Thank you to all MCRT trail stewards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through the years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en-US"/>
              <a:t>MCRT Across the State</a:t>
            </a:r>
            <a:endParaRPr/>
          </a:p>
        </p:txBody>
      </p:sp>
      <p:pic>
        <p:nvPicPr>
          <p:cNvPr id="105" name="Google Shape;105;p2" descr="A map of a route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828800"/>
            <a:ext cx="868680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en-US"/>
              <a:t>MCRT Wayside (DCR)</a:t>
            </a: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800"/>
              <a:buChar char="⦿"/>
            </a:pPr>
            <a:r>
              <a:rPr lang="en-US" sz="4000"/>
              <a:t>Waltham 3 miles (2.5 complete)</a:t>
            </a:r>
            <a:endParaRPr/>
          </a:p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800"/>
              <a:buChar char="⦿"/>
            </a:pPr>
            <a:r>
              <a:rPr lang="en-US" sz="4000"/>
              <a:t>Weston 3 miles (complete)</a:t>
            </a:r>
            <a:endParaRPr/>
          </a:p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800"/>
              <a:buChar char="⦿"/>
            </a:pPr>
            <a:r>
              <a:rPr lang="en-US" sz="4000"/>
              <a:t>Wayland 3 miles (complete)</a:t>
            </a:r>
            <a:endParaRPr/>
          </a:p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800"/>
              <a:buChar char="⦿"/>
            </a:pPr>
            <a:r>
              <a:rPr lang="en-US" sz="4000"/>
              <a:t>Sudbury 4.6 miles (~4 complete)</a:t>
            </a:r>
            <a:endParaRPr/>
          </a:p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800"/>
              <a:buChar char="⦿"/>
            </a:pPr>
            <a:r>
              <a:rPr lang="en-US" sz="4000"/>
              <a:t>Hudson 7 miles (~complete)</a:t>
            </a:r>
            <a:endParaRPr/>
          </a:p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800"/>
              <a:buChar char="⦿"/>
            </a:pPr>
            <a:r>
              <a:rPr lang="en-US" sz="4000"/>
              <a:t>Berlin 2.3 miles (not started)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14400" y="253536"/>
            <a:ext cx="7772400" cy="73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400"/>
              <a:buFont typeface="Rockwell"/>
              <a:buNone/>
            </a:pPr>
            <a:r>
              <a:rPr lang="en-US" sz="4400"/>
              <a:t>Waltham Status</a:t>
            </a:r>
            <a:endParaRPr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533400" y="1524000"/>
            <a:ext cx="8382000" cy="502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100"/>
              <a:buChar char="⦿"/>
            </a:pPr>
            <a:r>
              <a:rPr lang="en-US" sz="3000"/>
              <a:t>Core segment open: Linden St to 1265 Main</a:t>
            </a:r>
            <a:endParaRPr/>
          </a:p>
          <a:p>
            <a:pPr marL="292100" lvl="0" indent="-158750" algn="l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sz="3000"/>
          </a:p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100"/>
              <a:buChar char="⦿"/>
            </a:pPr>
            <a:r>
              <a:rPr lang="en-US" sz="3000"/>
              <a:t>Linden Street ramp now open!</a:t>
            </a:r>
            <a:endParaRPr/>
          </a:p>
          <a:p>
            <a:pPr marL="292100" lvl="0" indent="-167640" algn="l" rtl="0">
              <a:spcBef>
                <a:spcPts val="0"/>
              </a:spcBef>
              <a:spcAft>
                <a:spcPts val="0"/>
              </a:spcAft>
              <a:buSzPts val="1960"/>
              <a:buNone/>
            </a:pPr>
            <a:endParaRPr sz="2800"/>
          </a:p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100"/>
              <a:buChar char="⦿"/>
            </a:pPr>
            <a:r>
              <a:rPr lang="en-US" sz="3000"/>
              <a:t>Jones Road now open! </a:t>
            </a:r>
            <a:endParaRPr/>
          </a:p>
          <a:p>
            <a:pPr marL="640080" lvl="1" indent="-228600" algn="l" rtl="0">
              <a:spcBef>
                <a:spcPts val="400"/>
              </a:spcBef>
              <a:spcAft>
                <a:spcPts val="0"/>
              </a:spcAft>
              <a:buSzPts val="2340"/>
              <a:buFont typeface="Rockwell"/>
              <a:buChar char="•"/>
            </a:pPr>
            <a:r>
              <a:rPr lang="en-US"/>
              <a:t>Provides access to trail in Weston and Wayland</a:t>
            </a:r>
            <a:endParaRPr/>
          </a:p>
          <a:p>
            <a:pPr marL="292100" lvl="0" indent="-167640" algn="l" rtl="0">
              <a:spcBef>
                <a:spcPts val="0"/>
              </a:spcBef>
              <a:spcAft>
                <a:spcPts val="0"/>
              </a:spcAft>
              <a:buSzPts val="1960"/>
              <a:buNone/>
            </a:pPr>
            <a:endParaRPr sz="2800"/>
          </a:p>
          <a:p>
            <a:pPr marL="292100" lvl="0" indent="-292100" algn="l" rtl="0">
              <a:spcBef>
                <a:spcPts val="0"/>
              </a:spcBef>
              <a:spcAft>
                <a:spcPts val="0"/>
              </a:spcAft>
              <a:buSzPts val="2100"/>
              <a:buChar char="⦿"/>
            </a:pPr>
            <a:r>
              <a:rPr lang="en-US" sz="3000"/>
              <a:t>Gaps remain</a:t>
            </a:r>
            <a:endParaRPr/>
          </a:p>
          <a:p>
            <a:pPr marL="640080" lvl="1" indent="-228600" algn="l" rtl="0">
              <a:spcBef>
                <a:spcPts val="400"/>
              </a:spcBef>
              <a:spcAft>
                <a:spcPts val="0"/>
              </a:spcAft>
              <a:buSzPts val="2340"/>
              <a:buFont typeface="Rockwell"/>
              <a:buChar char="•"/>
            </a:pPr>
            <a:r>
              <a:rPr lang="en-US"/>
              <a:t>Linden Street Bridge—projected end of 2025</a:t>
            </a:r>
            <a:endParaRPr/>
          </a:p>
          <a:p>
            <a:pPr marL="640080" lvl="1" indent="-228600" algn="l" rtl="0">
              <a:spcBef>
                <a:spcPts val="400"/>
              </a:spcBef>
              <a:spcAft>
                <a:spcPts val="0"/>
              </a:spcAft>
              <a:buSzPts val="2340"/>
              <a:buFont typeface="Rockwell"/>
              <a:buChar char="•"/>
            </a:pPr>
            <a:r>
              <a:rPr lang="en-US"/>
              <a:t>I-95 bridge/MassDOT project: in design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 descr="A stone post with a sign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0"/>
            <a:ext cx="632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447800" y="152400"/>
            <a:ext cx="3886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2025 </a:t>
            </a:r>
            <a:r>
              <a:rPr lang="en-US" sz="2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</a:t>
            </a:r>
            <a:r>
              <a:rPr lang="en-US"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ighlights</a:t>
            </a:r>
            <a:r>
              <a:rPr lang="en-US" sz="2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US"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Linden St. ramp open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6" descr="A sidewalk and sign on a sidewal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55814"/>
            <a:ext cx="8382000" cy="634637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6096000" y="2667000"/>
            <a:ext cx="19812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Jones Road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now open</a:t>
            </a:r>
            <a:endParaRPr/>
          </a:p>
        </p:txBody>
      </p:sp>
      <p:sp>
        <p:nvSpPr>
          <p:cNvPr id="130" name="Google Shape;130;p6"/>
          <p:cNvSpPr txBox="1"/>
          <p:nvPr/>
        </p:nvSpPr>
        <p:spPr>
          <a:xfrm>
            <a:off x="685800" y="533400"/>
            <a:ext cx="422583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2025 Highlights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ct val="100000"/>
              <a:buFont typeface="Rockwell"/>
              <a:buNone/>
            </a:pPr>
            <a:r>
              <a:rPr lang="en-US"/>
              <a:t>Waltham - Weston connection in 2024</a:t>
            </a:r>
            <a:endParaRPr/>
          </a:p>
        </p:txBody>
      </p:sp>
      <p:pic>
        <p:nvPicPr>
          <p:cNvPr id="136" name="Google Shape;136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4539"/>
          <a:stretch/>
        </p:blipFill>
        <p:spPr>
          <a:xfrm>
            <a:off x="533401" y="1447800"/>
            <a:ext cx="8077198" cy="519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endParaRPr/>
          </a:p>
        </p:txBody>
      </p:sp>
      <p:pic>
        <p:nvPicPr>
          <p:cNvPr id="142" name="Google Shape;142;p8" descr="A bridge over a river&#10;&#10;AI-generated content may be incorrect.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53999"/>
            <a:ext cx="8763000" cy="714265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533400" y="533400"/>
            <a:ext cx="744280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Waltham – Weston bridge 2025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 idx="4294967295"/>
          </p:nvPr>
        </p:nvSpPr>
        <p:spPr>
          <a:xfrm>
            <a:off x="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54864" lvl="0" indent="0" algn="ctr" rtl="0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endParaRPr/>
          </a:p>
        </p:txBody>
      </p:sp>
      <p:pic>
        <p:nvPicPr>
          <p:cNvPr id="149" name="Google Shape;149;p9" descr="A person standing on a bicycle&#10;&#10;AI-generated content may be incorrect.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b="12435"/>
          <a:stretch/>
        </p:blipFill>
        <p:spPr>
          <a:xfrm>
            <a:off x="1524000" y="304800"/>
            <a:ext cx="6410324" cy="6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2286000" y="533400"/>
            <a:ext cx="5486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Waltham – Weston bridge 2025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undry">
  <a:themeElements>
    <a:clrScheme name="Foundry">
      <a:dk1>
        <a:srgbClr val="000000"/>
      </a:dk1>
      <a:lt1>
        <a:srgbClr val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Microsoft Macintosh PowerPoint</Application>
  <PresentationFormat>On-screen Show (4:3)</PresentationFormat>
  <Paragraphs>53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Noto Sans Symbols</vt:lpstr>
      <vt:lpstr>Rockwell</vt:lpstr>
      <vt:lpstr>Foundry</vt:lpstr>
      <vt:lpstr>MASS CENTRAL RAIL TRAIL  Update and Status 2025 Waltham Land Trust Annual Meeting</vt:lpstr>
      <vt:lpstr>MCRT Across the State</vt:lpstr>
      <vt:lpstr>MCRT Wayside (DCR)</vt:lpstr>
      <vt:lpstr>Waltham Status</vt:lpstr>
      <vt:lpstr>PowerPoint Presentation</vt:lpstr>
      <vt:lpstr>PowerPoint Presentation</vt:lpstr>
      <vt:lpstr>Waltham - Weston connection in 2024</vt:lpstr>
      <vt:lpstr>PowerPoint Presentation</vt:lpstr>
      <vt:lpstr>PowerPoint Presentation</vt:lpstr>
      <vt:lpstr>PowerPoint Presentation</vt:lpstr>
      <vt:lpstr> </vt:lpstr>
      <vt:lpstr>Trail features Waltham’s  history &amp; present</vt:lpstr>
      <vt:lpstr>PowerPoint Presentation</vt:lpstr>
      <vt:lpstr>Highlands Station</vt:lpstr>
      <vt:lpstr>PowerPoint Presentation</vt:lpstr>
      <vt:lpstr>Community spaces</vt:lpstr>
      <vt:lpstr>Linear park &amp; connections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pjahnige</dc:creator>
  <cp:lastModifiedBy>Daniel Melnechuk</cp:lastModifiedBy>
  <cp:revision>1</cp:revision>
  <dcterms:created xsi:type="dcterms:W3CDTF">2012-05-30T13:08:58Z</dcterms:created>
  <dcterms:modified xsi:type="dcterms:W3CDTF">2025-11-17T22:43:02Z</dcterms:modified>
</cp:coreProperties>
</file>