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2" r:id="rId6"/>
    <p:sldId id="273" r:id="rId7"/>
    <p:sldId id="265" r:id="rId8"/>
    <p:sldId id="275" r:id="rId9"/>
    <p:sldId id="267" r:id="rId10"/>
    <p:sldId id="264" r:id="rId11"/>
    <p:sldId id="269" r:id="rId12"/>
    <p:sldId id="276" r:id="rId13"/>
    <p:sldId id="277" r:id="rId14"/>
    <p:sldId id="278" r:id="rId15"/>
    <p:sldId id="279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247" autoAdjust="0"/>
  </p:normalViewPr>
  <p:slideViewPr>
    <p:cSldViewPr>
      <p:cViewPr varScale="1">
        <p:scale>
          <a:sx n="120" d="100"/>
          <a:sy n="120" d="100"/>
        </p:scale>
        <p:origin x="536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6/10/26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6/10/26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6/10/26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Invasive Plants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Green</a:t>
            </a:r>
          </a:p>
          <a:p>
            <a:r>
              <a:rPr lang="en-US" dirty="0"/>
              <a:t>Park Ranger</a:t>
            </a:r>
          </a:p>
          <a:p>
            <a:r>
              <a:rPr lang="en-US" dirty="0"/>
              <a:t>City Of Waltham, MA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D28E-FC98-07DB-9B41-A424C319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Garlic Mustard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7DDF-30A6-6565-36A5-7D84B468D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An herbaceous member of the mustard family (Brassicaceae) brought over by early European settlers. </a:t>
            </a:r>
          </a:p>
          <a:p>
            <a:r>
              <a:rPr lang="en-US" dirty="0"/>
              <a:t>First documented in New York in 1868, it was used as a source of food and medicine. </a:t>
            </a:r>
          </a:p>
          <a:p>
            <a:r>
              <a:rPr lang="en-US" dirty="0"/>
              <a:t>This plant's biennial life cycle consists of a ground-level, or "basal," year and a reproductive, or "bolt," year. </a:t>
            </a:r>
          </a:p>
          <a:p>
            <a:r>
              <a:rPr lang="en-US" dirty="0"/>
              <a:t>Garlic mustard's vigorous reproduction has enabled it to spread from coast to coast, where it blankets habitats.</a:t>
            </a:r>
          </a:p>
          <a:p>
            <a:r>
              <a:rPr lang="en-US" dirty="0"/>
              <a:t>Is allelopathic, releasing chemicals (specifically glucosinolates and flavonoids like sinigrin) into the soil—to inhibit the growth of native plants and beneficial mycorrhizal fungi.</a:t>
            </a:r>
          </a:p>
          <a:p>
            <a:r>
              <a:rPr lang="en-US" dirty="0"/>
              <a:t>A prolific seeder it forms dense monocultures, leaving little room for native plants.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63D078-DC11-4963-0E02-4AFF3E2F37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" name="Picture 4" descr="Year one, basal rosettes">
            <a:extLst>
              <a:ext uri="{FF2B5EF4-FFF2-40B4-BE49-F238E27FC236}">
                <a16:creationId xmlns:a16="http://schemas.microsoft.com/office/drawing/2014/main" id="{5DE27C46-7A52-2650-CA38-3DF6DEA8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569" y="3527953"/>
            <a:ext cx="2456444" cy="2670700"/>
          </a:xfrm>
          <a:prstGeom prst="rect">
            <a:avLst/>
          </a:prstGeom>
        </p:spPr>
      </p:pic>
      <p:pic>
        <p:nvPicPr>
          <p:cNvPr id="2050" name="Picture 2" descr="Invasive garlic mustard hurts native ...">
            <a:extLst>
              <a:ext uri="{FF2B5EF4-FFF2-40B4-BE49-F238E27FC236}">
                <a16:creationId xmlns:a16="http://schemas.microsoft.com/office/drawing/2014/main" id="{6883FE32-63C1-2612-6172-46A3980F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98" y="3527952"/>
            <a:ext cx="2261614" cy="26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rlic Mustard ...">
            <a:extLst>
              <a:ext uri="{FF2B5EF4-FFF2-40B4-BE49-F238E27FC236}">
                <a16:creationId xmlns:a16="http://schemas.microsoft.com/office/drawing/2014/main" id="{D4B02146-7E2A-EFB9-800B-761DC9DB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97" y="746652"/>
            <a:ext cx="4700016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88AD-F797-2BD6-7038-8B00D400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Garlic Mustard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FDC6C-2B97-814C-4E2E-0AE29AEE1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Garlic mustard has a taproot, and unlike some invasive herbaceous perennials, it does not regenerate from root fragments. </a:t>
            </a:r>
          </a:p>
          <a:p>
            <a:r>
              <a:rPr lang="en-US" dirty="0"/>
              <a:t>This is one of the few invasive plant species that can be controlled manually by pulling.</a:t>
            </a:r>
          </a:p>
          <a:p>
            <a:r>
              <a:rPr lang="en-US" dirty="0"/>
              <a:t>Manual operations that completely remove shoot tissue will prevent regrowth. </a:t>
            </a:r>
          </a:p>
          <a:p>
            <a:r>
              <a:rPr lang="en-US" dirty="0"/>
              <a:t>Ideally, plants should be pulled before flowers </a:t>
            </a:r>
          </a:p>
          <a:p>
            <a:r>
              <a:rPr lang="en-US" dirty="0"/>
              <a:t>It is best practice to bag and remove pulled plants from the site, as even early pulling treatments probably include some plants that have, or will develop, viable seed.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B3B09-2828-C662-3A4A-D4890C8CE11D}"/>
              </a:ext>
            </a:extLst>
          </p:cNvPr>
          <p:cNvSpPr txBox="1"/>
          <p:nvPr/>
        </p:nvSpPr>
        <p:spPr>
          <a:xfrm>
            <a:off x="2360612" y="2053239"/>
            <a:ext cx="7239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Questions?</a:t>
            </a:r>
          </a:p>
          <a:p>
            <a:pPr algn="ctr"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My contact information</a:t>
            </a:r>
          </a:p>
          <a:p>
            <a:pPr algn="ctr"/>
            <a:r>
              <a:rPr lang="en-US" sz="2400" dirty="0"/>
              <a:t>Adam Green</a:t>
            </a:r>
          </a:p>
          <a:p>
            <a:pPr algn="ctr"/>
            <a:r>
              <a:rPr lang="en-US" sz="2400" dirty="0"/>
              <a:t>Park Ranger</a:t>
            </a:r>
          </a:p>
          <a:p>
            <a:pPr algn="ctr"/>
            <a:r>
              <a:rPr lang="en-US" sz="2400" dirty="0"/>
              <a:t>Waltham Recreation</a:t>
            </a:r>
          </a:p>
          <a:p>
            <a:pPr algn="ctr"/>
            <a:r>
              <a:rPr lang="en-US" sz="2400" dirty="0"/>
              <a:t>314 Totten Pond Rd</a:t>
            </a:r>
          </a:p>
          <a:p>
            <a:pPr algn="ctr"/>
            <a:r>
              <a:rPr lang="en-US" sz="2400" dirty="0"/>
              <a:t>Waltham, MA 02453</a:t>
            </a:r>
          </a:p>
          <a:p>
            <a:pPr algn="ctr"/>
            <a:r>
              <a:rPr lang="en-US" sz="2400" dirty="0"/>
              <a:t>Office Phone: 781-314-3452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Native vs Invasive vs Non-native</a:t>
            </a:r>
          </a:p>
          <a:p>
            <a:r>
              <a:rPr lang="en-US" dirty="0"/>
              <a:t>What are Invasive plants?</a:t>
            </a:r>
          </a:p>
          <a:p>
            <a:r>
              <a:rPr lang="en-US" dirty="0"/>
              <a:t>Invasive plant ID</a:t>
            </a:r>
          </a:p>
          <a:p>
            <a:r>
              <a:rPr lang="en-US" dirty="0"/>
              <a:t>Control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vs non-native vs invasive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8E0C8A-43D8-ABD7-04F6-23FFCBE106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33" y="1905000"/>
            <a:ext cx="5600698" cy="3733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76F06F-9A30-B1C3-5254-B2B0AEFE6523}"/>
              </a:ext>
            </a:extLst>
          </p:cNvPr>
          <p:cNvSpPr txBox="1"/>
          <p:nvPr/>
        </p:nvSpPr>
        <p:spPr>
          <a:xfrm>
            <a:off x="1278370" y="2011689"/>
            <a:ext cx="481532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More than 2,200 plants have been documented in Massachusetts.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725 of them are non-natives that are considered naturalized (established).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72 plant species have been categorized by the Massachusetts Invasive Plant Advisory Group (MIPAG) as "Invasive," "Likely Invasive," or "Potentially Invasive."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Nearly all of these invasive species have been banned for importation, propagation and sale in Massachusetts by the MA Department of Agricultural Resources. </a:t>
            </a:r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Invasive plants?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DD545-FB33-BAC7-38BC-F8E2EC6CD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Invasive species are non-native plants that disrupt native plant ecosystems.</a:t>
            </a:r>
          </a:p>
          <a:p>
            <a:r>
              <a:rPr lang="en-US" sz="2000" dirty="0"/>
              <a:t>They do real damage to the ecosystem where they have been introduced. </a:t>
            </a:r>
          </a:p>
          <a:p>
            <a:r>
              <a:rPr lang="en-US" sz="2000" dirty="0"/>
              <a:t>They establish away from the diseases and predators that helped to keep them in check in their home environments.</a:t>
            </a:r>
          </a:p>
          <a:p>
            <a:r>
              <a:rPr lang="en-US" sz="2000" dirty="0"/>
              <a:t>They are so aggressive that they quickly out-compete native species and significantly alter ecosystem relationships. </a:t>
            </a:r>
          </a:p>
          <a:p>
            <a:r>
              <a:rPr lang="en-US" sz="2000" dirty="0"/>
              <a:t>Their dominance reduces biodiversity—threatening or eliminating local plant and animal species. </a:t>
            </a:r>
          </a:p>
          <a:p>
            <a:r>
              <a:rPr lang="en-US" sz="2000" dirty="0"/>
              <a:t>Often, they spread extensively enough to form “monocultures,” areas where they literally are the only plant growing.</a:t>
            </a: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Plant 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ADCD16-0CC9-3D3C-6A02-9F52ADB1D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1" y="1676400"/>
            <a:ext cx="9608239" cy="4495800"/>
          </a:xfrm>
        </p:spPr>
        <p:txBody>
          <a:bodyPr/>
          <a:lstStyle/>
          <a:p>
            <a:r>
              <a:rPr lang="en-US" dirty="0"/>
              <a:t>It is important to properly ID plants prior to working on them.</a:t>
            </a:r>
          </a:p>
          <a:p>
            <a:r>
              <a:rPr lang="en-US" dirty="0"/>
              <a:t>Different species require different management techniques.</a:t>
            </a:r>
          </a:p>
          <a:p>
            <a:r>
              <a:rPr lang="en-US" dirty="0"/>
              <a:t>Improper ID can lead to mismanagement during treatment and/or removal , this can cause more harm.</a:t>
            </a:r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knotweed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7" name="AutoShape 2" descr="Image of Reynoutria japonica - Wikipedia">
            <a:extLst>
              <a:ext uri="{FF2B5EF4-FFF2-40B4-BE49-F238E27FC236}">
                <a16:creationId xmlns:a16="http://schemas.microsoft.com/office/drawing/2014/main" id="{216CBCFD-43DB-25F5-0E8A-6E6E1A430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Japanese Knotweed">
            <a:extLst>
              <a:ext uri="{FF2B5EF4-FFF2-40B4-BE49-F238E27FC236}">
                <a16:creationId xmlns:a16="http://schemas.microsoft.com/office/drawing/2014/main" id="{AF3B2808-5B41-7464-0073-ADE41006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865247"/>
            <a:ext cx="2706648" cy="20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8EE849-C435-190F-32C2-0CC03628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1676400"/>
            <a:ext cx="4701142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Japanese knotweed is native to eastern Asia.</a:t>
            </a:r>
          </a:p>
          <a:p>
            <a:r>
              <a:rPr lang="en-US" dirty="0"/>
              <a:t>It was introduced to North America in the late 19th century as an ornamental plant and, crucially, for erosion control along roadways, rivers, and embankments. </a:t>
            </a:r>
          </a:p>
          <a:p>
            <a:r>
              <a:rPr lang="en-US" dirty="0"/>
              <a:t>While initially prized for its fast growth and deep, dense root systems that can stabilize soil, it soon escaped cultivation to become one of the most destructive invasive species.</a:t>
            </a:r>
          </a:p>
          <a:p>
            <a:r>
              <a:rPr lang="en-US" dirty="0"/>
              <a:t>It can grow in a wide range of habitats including riparian areas, wetlands, roadsides, ditches, and fence lines. </a:t>
            </a:r>
          </a:p>
          <a:p>
            <a:r>
              <a:rPr lang="en-US" dirty="0"/>
              <a:t>It forms dense thickets of bamboo-like vegetation that aggressively outcompetes native plants and negatively impacts wetland and riparian areas. </a:t>
            </a:r>
          </a:p>
          <a:p>
            <a:r>
              <a:rPr lang="en-US" dirty="0"/>
              <a:t>This invasive plant has hollow, smooth, purple to green colored stems.</a:t>
            </a:r>
          </a:p>
          <a:p>
            <a:r>
              <a:rPr lang="en-US" dirty="0"/>
              <a:t>Knotweed can grow to over 10 feet in height. </a:t>
            </a:r>
          </a:p>
          <a:p>
            <a:r>
              <a:rPr lang="en-US" dirty="0"/>
              <a:t>Growth rates are generally 3 to 4 inches per day during the summer.</a:t>
            </a:r>
          </a:p>
        </p:txBody>
      </p:sp>
      <p:pic>
        <p:nvPicPr>
          <p:cNvPr id="12" name="Picture 11" descr="Japanese Knotweed Control | Missouri ...">
            <a:extLst>
              <a:ext uri="{FF2B5EF4-FFF2-40B4-BE49-F238E27FC236}">
                <a16:creationId xmlns:a16="http://schemas.microsoft.com/office/drawing/2014/main" id="{1B4EC709-80B4-3B79-07BA-BBD9E9879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061" y="1865247"/>
            <a:ext cx="2428875" cy="2097152"/>
          </a:xfrm>
          <a:prstGeom prst="rect">
            <a:avLst/>
          </a:prstGeom>
        </p:spPr>
      </p:pic>
      <p:pic>
        <p:nvPicPr>
          <p:cNvPr id="13" name="Picture 12" descr="Japanese Knotweed Michigan - Invasive ...">
            <a:extLst>
              <a:ext uri="{FF2B5EF4-FFF2-40B4-BE49-F238E27FC236}">
                <a16:creationId xmlns:a16="http://schemas.microsoft.com/office/drawing/2014/main" id="{E6E1AA2D-89AE-CF1B-97F1-8C3786E91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95" y="3953163"/>
            <a:ext cx="2708766" cy="2219037"/>
          </a:xfrm>
          <a:prstGeom prst="rect">
            <a:avLst/>
          </a:prstGeom>
        </p:spPr>
      </p:pic>
      <p:pic>
        <p:nvPicPr>
          <p:cNvPr id="14" name="Picture 13" descr="Japanese Knotweed Removal: Myths, Facts ...">
            <a:extLst>
              <a:ext uri="{FF2B5EF4-FFF2-40B4-BE49-F238E27FC236}">
                <a16:creationId xmlns:a16="http://schemas.microsoft.com/office/drawing/2014/main" id="{F7711F01-D01B-5412-A4E5-AB254D01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061" y="3962398"/>
            <a:ext cx="2466975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knotweed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D4D7A-331A-E4B0-4917-5E29436B9F12}"/>
              </a:ext>
            </a:extLst>
          </p:cNvPr>
          <p:cNvSpPr txBox="1"/>
          <p:nvPr/>
        </p:nvSpPr>
        <p:spPr>
          <a:xfrm>
            <a:off x="1522412" y="1828800"/>
            <a:ext cx="9753600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primary objective in controlling Japanese knotweed is eliminating the rhizome system. Rhizomes are creeping underground stems that give rise to new shoots and roots.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two phases of knotweed management: initial control and maintenance. The control phase for knotweed takes at least two seasons and consists of either two applications of herbicide or a cutting with a follow up of herbicide.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 season application of herbicide in the control phase is especially effective because this is when the foliage is sending sugars produced through photosynthesis to the roots and rhizomes.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Cutting alone is not as effective; sites must be visited multiple times during the growing season over many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Cutting prior to an herbicide application can be very helpful. Cut in June and wait at least eight weeks after cutting to treat the resprouting plants with herbicide.</a:t>
            </a: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BF08-4B36-9CBE-7913-A11D332D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Asiatic bittersweet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D42B-B5A2-8CA6-A22B-F6B730C665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Introduced to the United States in the 1860s from East Asia. </a:t>
            </a:r>
          </a:p>
          <a:p>
            <a:r>
              <a:rPr lang="en-US" dirty="0"/>
              <a:t>Chokes out desirable native plants by smothering them with its dense foliage and strangling stems and trunks. </a:t>
            </a:r>
          </a:p>
          <a:p>
            <a:r>
              <a:rPr lang="en-US" dirty="0"/>
              <a:t>In some areas, it forms nearly continuous blankets along entire stretches of woodlands.</a:t>
            </a:r>
          </a:p>
          <a:p>
            <a:r>
              <a:rPr lang="en-US" dirty="0"/>
              <a:t>Single vines can reach 60 feet in length, though it will only grow as high as the vegetation it is climbing. </a:t>
            </a:r>
          </a:p>
          <a:p>
            <a:r>
              <a:rPr lang="en-US" dirty="0"/>
              <a:t>As a perennial vine, it puts on yearly growth and can reach diameters of over 10 inches.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844BD-CFA1-86EF-5EB2-8A61B13303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Asiatic Bittersweet | Vermont Invasives">
            <a:extLst>
              <a:ext uri="{FF2B5EF4-FFF2-40B4-BE49-F238E27FC236}">
                <a16:creationId xmlns:a16="http://schemas.microsoft.com/office/drawing/2014/main" id="{F48C1E27-9C8A-85B9-6375-A4EFBB55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696" y="1708729"/>
            <a:ext cx="2392401" cy="2247900"/>
          </a:xfrm>
          <a:prstGeom prst="rect">
            <a:avLst/>
          </a:prstGeom>
        </p:spPr>
      </p:pic>
      <p:pic>
        <p:nvPicPr>
          <p:cNvPr id="6" name="Picture 5" descr="Oriental Bittersweet (Celastrus ...">
            <a:extLst>
              <a:ext uri="{FF2B5EF4-FFF2-40B4-BE49-F238E27FC236}">
                <a16:creationId xmlns:a16="http://schemas.microsoft.com/office/drawing/2014/main" id="{AD27CA71-FA9E-2310-26B5-1D7C11266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11" y="3920115"/>
            <a:ext cx="2252085" cy="2252085"/>
          </a:xfrm>
          <a:prstGeom prst="rect">
            <a:avLst/>
          </a:prstGeom>
        </p:spPr>
      </p:pic>
      <p:pic>
        <p:nvPicPr>
          <p:cNvPr id="7" name="Picture 6" descr="Concord, MA">
            <a:extLst>
              <a:ext uri="{FF2B5EF4-FFF2-40B4-BE49-F238E27FC236}">
                <a16:creationId xmlns:a16="http://schemas.microsoft.com/office/drawing/2014/main" id="{3F93F032-5B2A-6872-197F-48AF4C105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64" y="1672214"/>
            <a:ext cx="2274031" cy="2247900"/>
          </a:xfrm>
          <a:prstGeom prst="rect">
            <a:avLst/>
          </a:prstGeom>
        </p:spPr>
      </p:pic>
      <p:pic>
        <p:nvPicPr>
          <p:cNvPr id="8" name="Picture 7" descr="Oriental Bittersweet ...">
            <a:extLst>
              <a:ext uri="{FF2B5EF4-FFF2-40B4-BE49-F238E27FC236}">
                <a16:creationId xmlns:a16="http://schemas.microsoft.com/office/drawing/2014/main" id="{FA473171-BD16-C9FF-AD5A-DA4617AC8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695" y="3920114"/>
            <a:ext cx="2466975" cy="2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CDBB-B1C9-AD78-CD0D-6321E6EB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Asiatic bittersweet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84A9-D1FD-F5EA-CF0E-CBCBD203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Attacking the root system is the only way to kill the vine,.</a:t>
            </a:r>
          </a:p>
          <a:p>
            <a:r>
              <a:rPr lang="en-US" dirty="0"/>
              <a:t>However freeing surrounding trees and other vegetation from the weight of the aerial stems by cutting them at ground level is typically the first step in controlling the vine.</a:t>
            </a:r>
          </a:p>
          <a:p>
            <a:r>
              <a:rPr lang="en-US" dirty="0"/>
              <a:t>Cut as low to the ground as you can, then make another cut as high up the tree as you can.</a:t>
            </a:r>
          </a:p>
          <a:p>
            <a:r>
              <a:rPr lang="en-US" dirty="0"/>
              <a:t>The most practical method to injure the root system of is to treat the regrowth following cutting with a foliar herbicide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979</Words>
  <Application>Microsoft Macintosh PowerPoint</Application>
  <PresentationFormat>Custom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Euphemia</vt:lpstr>
      <vt:lpstr>Serenity 16x9</vt:lpstr>
      <vt:lpstr>Invasive Plants </vt:lpstr>
      <vt:lpstr>Overview</vt:lpstr>
      <vt:lpstr>Native vs non-native vs invasive</vt:lpstr>
      <vt:lpstr>What are Invasive plants?</vt:lpstr>
      <vt:lpstr>Invasive Plant ID</vt:lpstr>
      <vt:lpstr>Japanese knotweed</vt:lpstr>
      <vt:lpstr>Japanese knotweed control</vt:lpstr>
      <vt:lpstr>Asiatic bittersweet</vt:lpstr>
      <vt:lpstr>Asiatic bittersweet control</vt:lpstr>
      <vt:lpstr>Garlic Mustard</vt:lpstr>
      <vt:lpstr>Garlic Mustard Control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Green, Adam</dc:creator>
  <cp:lastModifiedBy>Sonja Wadman</cp:lastModifiedBy>
  <cp:revision>11</cp:revision>
  <dcterms:created xsi:type="dcterms:W3CDTF">2026-04-17T17:23:40Z</dcterms:created>
  <dcterms:modified xsi:type="dcterms:W3CDTF">2026-06-10T21:32:06Z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defa4170-0d19-0005-0004-bc88714345d2_Enabled">
    <vt:lpwstr>true</vt:lpwstr>
  </property>
  <property fmtid="{D5CDD505-2E9C-101B-9397-08002B2CF9AE}" pid="9" name="MSIP_Label_defa4170-0d19-0005-0004-bc88714345d2_SetDate">
    <vt:lpwstr>2026-04-17T17:24:31Z</vt:lpwstr>
  </property>
  <property fmtid="{D5CDD505-2E9C-101B-9397-08002B2CF9AE}" pid="10" name="MSIP_Label_defa4170-0d19-0005-0004-bc88714345d2_Method">
    <vt:lpwstr>Standard</vt:lpwstr>
  </property>
  <property fmtid="{D5CDD505-2E9C-101B-9397-08002B2CF9AE}" pid="11" name="MSIP_Label_defa4170-0d19-0005-0004-bc88714345d2_Name">
    <vt:lpwstr>defa4170-0d19-0005-0004-bc88714345d2</vt:lpwstr>
  </property>
  <property fmtid="{D5CDD505-2E9C-101B-9397-08002B2CF9AE}" pid="12" name="MSIP_Label_defa4170-0d19-0005-0004-bc88714345d2_SiteId">
    <vt:lpwstr>ccf42a60-55f7-49f0-aaee-3f23558a6604</vt:lpwstr>
  </property>
  <property fmtid="{D5CDD505-2E9C-101B-9397-08002B2CF9AE}" pid="13" name="MSIP_Label_defa4170-0d19-0005-0004-bc88714345d2_ActionId">
    <vt:lpwstr>597ce66f-3660-4270-924b-70be6925356f</vt:lpwstr>
  </property>
  <property fmtid="{D5CDD505-2E9C-101B-9397-08002B2CF9AE}" pid="14" name="MSIP_Label_defa4170-0d19-0005-0004-bc88714345d2_ContentBits">
    <vt:lpwstr>0</vt:lpwstr>
  </property>
  <property fmtid="{D5CDD505-2E9C-101B-9397-08002B2CF9AE}" pid="15" name="MSIP_Label_defa4170-0d19-0005-0004-bc88714345d2_Tag">
    <vt:lpwstr>10, 3, 0, 1</vt:lpwstr>
  </property>
</Properties>
</file>