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8" r:id="rId3"/>
    <p:sldId id="257" r:id="rId4"/>
    <p:sldId id="259" r:id="rId5"/>
    <p:sldId id="266" r:id="rId6"/>
    <p:sldId id="267" r:id="rId7"/>
    <p:sldId id="271" r:id="rId8"/>
    <p:sldId id="297" r:id="rId9"/>
    <p:sldId id="294" r:id="rId10"/>
    <p:sldId id="296" r:id="rId11"/>
    <p:sldId id="317" r:id="rId12"/>
    <p:sldId id="316" r:id="rId13"/>
    <p:sldId id="310" r:id="rId14"/>
    <p:sldId id="311" r:id="rId15"/>
    <p:sldId id="315" r:id="rId16"/>
    <p:sldId id="312" r:id="rId17"/>
    <p:sldId id="313" r:id="rId18"/>
    <p:sldId id="309" r:id="rId19"/>
    <p:sldId id="314" r:id="rId20"/>
    <p:sldId id="302" r:id="rId21"/>
    <p:sldId id="304" r:id="rId22"/>
    <p:sldId id="305" r:id="rId23"/>
    <p:sldId id="298" r:id="rId24"/>
    <p:sldId id="306" r:id="rId25"/>
    <p:sldId id="27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2"/>
    <p:restoredTop sz="94726"/>
  </p:normalViewPr>
  <p:slideViewPr>
    <p:cSldViewPr snapToGrid="0" snapToObjects="1">
      <p:cViewPr varScale="1">
        <p:scale>
          <a:sx n="121" d="100"/>
          <a:sy n="121" d="100"/>
        </p:scale>
        <p:origin x="154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C4EC9-E4C2-DA4E-BAF7-3A760BD95EAD}" type="datetimeFigureOut">
              <a:rPr lang="en-US" smtClean="0"/>
              <a:t>6/10/26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961FD-6C36-BB4F-987B-8DB6B093C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20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87BA-D161-824F-B22C-64666F96EC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45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part of page describes program, where we steward</a:t>
            </a:r>
          </a:p>
          <a:p>
            <a:r>
              <a:rPr lang="en-US" dirty="0"/>
              <a:t>Links to training materials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961FD-6C36-BB4F-987B-8DB6B093CD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6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87BA-D161-824F-B22C-64666F96EC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23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for each location (owner, contacts), PHP looks different </a:t>
            </a:r>
            <a:r>
              <a:rPr lang="en-US" dirty="0" err="1"/>
              <a:t>bc</a:t>
            </a:r>
            <a:r>
              <a:rPr lang="en-US" dirty="0"/>
              <a:t> City </a:t>
            </a:r>
          </a:p>
          <a:p>
            <a:r>
              <a:rPr lang="en-US" dirty="0"/>
              <a:t>Contain description of location (owner, history), WLT, stewardship program,  Basic Do’s and Don’ts, what to bring &amp; take note of, dealing w/</a:t>
            </a:r>
            <a:r>
              <a:rPr lang="en-US" dirty="0" err="1"/>
              <a:t>HazMats</a:t>
            </a:r>
            <a:r>
              <a:rPr lang="en-US" dirty="0"/>
              <a:t>, meeting people, </a:t>
            </a:r>
            <a:r>
              <a:rPr lang="en-US" dirty="0" err="1"/>
              <a:t>invasives</a:t>
            </a:r>
            <a:r>
              <a:rPr lang="en-US" dirty="0"/>
              <a:t>, trimming, owner/emergency contacts.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87BA-D161-824F-B22C-64666F96EC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3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swadman@walthamlandtrust.or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mailmeform.com/builder/form/RT2UV5Kl4D75y99ad0X5p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Waltham Land Trust’s Stewardship Training</a:t>
            </a:r>
            <a:br>
              <a:rPr lang="en-US" dirty="0"/>
            </a:br>
            <a:r>
              <a:rPr lang="en-US" sz="2400" dirty="0"/>
              <a:t>April 18, 2026</a:t>
            </a:r>
          </a:p>
        </p:txBody>
      </p:sp>
    </p:spTree>
    <p:extLst>
      <p:ext uri="{BB962C8B-B14F-4D97-AF65-F5344CB8AC3E}">
        <p14:creationId xmlns:p14="http://schemas.microsoft.com/office/powerpoint/2010/main" val="2221430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" y="79468"/>
            <a:ext cx="7859077" cy="1417638"/>
          </a:xfrm>
        </p:spPr>
        <p:txBody>
          <a:bodyPr/>
          <a:lstStyle/>
          <a:p>
            <a:r>
              <a:rPr lang="en-US" dirty="0"/>
              <a:t>WLT’s Stewardship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20" y="2070846"/>
            <a:ext cx="8757919" cy="4182035"/>
          </a:xfrm>
        </p:spPr>
        <p:txBody>
          <a:bodyPr>
            <a:normAutofit/>
          </a:bodyPr>
          <a:lstStyle/>
          <a:p>
            <a:pPr marL="349250" lvl="1" indent="0">
              <a:buNone/>
            </a:pPr>
            <a:r>
              <a:rPr lang="en-US" b="1" dirty="0"/>
              <a:t>Hardy Pond wetlands, shoreline, Smith Point, and Lakeview Avenue properties</a:t>
            </a:r>
          </a:p>
          <a:p>
            <a:pPr lvl="2"/>
            <a:r>
              <a:rPr lang="en-US" b="1" dirty="0"/>
              <a:t>Stewards est. 2017</a:t>
            </a:r>
          </a:p>
          <a:p>
            <a:pPr lvl="2"/>
            <a:r>
              <a:rPr lang="en-US" b="1" dirty="0"/>
              <a:t>Hardy Pond itself, wetlands and shorelines owned by public</a:t>
            </a:r>
          </a:p>
          <a:p>
            <a:pPr lvl="2"/>
            <a:r>
              <a:rPr lang="en-US" b="1" dirty="0" err="1"/>
              <a:t>Lazazzero</a:t>
            </a:r>
            <a:r>
              <a:rPr lang="en-US" b="1" dirty="0"/>
              <a:t> and </a:t>
            </a:r>
            <a:r>
              <a:rPr lang="en-US" b="1" dirty="0" err="1"/>
              <a:t>Graverson</a:t>
            </a:r>
            <a:r>
              <a:rPr lang="en-US" b="1" dirty="0"/>
              <a:t> parks owned by City of Waltham, Recreation Dept.</a:t>
            </a:r>
          </a:p>
          <a:p>
            <a:pPr lvl="2"/>
            <a:r>
              <a:rPr lang="en-US" b="1" dirty="0"/>
              <a:t>Smith Point and Lakeview Preserve owned by WLT</a:t>
            </a:r>
          </a:p>
          <a:p>
            <a:pPr lvl="2"/>
            <a:r>
              <a:rPr lang="en-US" b="1" dirty="0"/>
              <a:t>Online Reporting Form goes to Sonja</a:t>
            </a:r>
          </a:p>
          <a:p>
            <a:pPr lvl="3">
              <a:buFont typeface="Wingdings" pitchFamily="2" charset="2"/>
              <a:buChar char="Ø"/>
            </a:pPr>
            <a:r>
              <a:rPr lang="en-US" sz="2000" b="1" dirty="0"/>
              <a:t>No “official” receives report if problem</a:t>
            </a:r>
          </a:p>
          <a:p>
            <a:pPr marL="1035050" lvl="3" indent="0"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10132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a park&#10;&#10;AI-generated content may be incorrect.">
            <a:extLst>
              <a:ext uri="{FF2B5EF4-FFF2-40B4-BE49-F238E27FC236}">
                <a16:creationId xmlns:a16="http://schemas.microsoft.com/office/drawing/2014/main" id="{D8B62BB0-A680-F369-D2AE-5D2B8D3B9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7" y="68263"/>
            <a:ext cx="7406586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1277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B1FB1-DB26-87B5-E088-F7917E905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WLT’s Stewardship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94C3E-8238-4AAC-52F9-232EAB45C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175" y="2070846"/>
            <a:ext cx="7811266" cy="4182035"/>
          </a:xfrm>
        </p:spPr>
        <p:txBody>
          <a:bodyPr/>
          <a:lstStyle/>
          <a:p>
            <a:pPr marL="349250" lvl="1" indent="0">
              <a:buNone/>
            </a:pPr>
            <a:r>
              <a:rPr lang="en-US" b="1" dirty="0"/>
              <a:t>Wellington Fields</a:t>
            </a:r>
          </a:p>
          <a:p>
            <a:pPr lvl="2"/>
            <a:r>
              <a:rPr lang="en-US" b="1" dirty="0"/>
              <a:t>Located at 775 </a:t>
            </a:r>
            <a:r>
              <a:rPr lang="en-US" b="1" dirty="0" err="1"/>
              <a:t>Trapelo</a:t>
            </a:r>
            <a:r>
              <a:rPr lang="en-US" b="1" dirty="0"/>
              <a:t> Road next to historic house</a:t>
            </a:r>
          </a:p>
          <a:p>
            <a:pPr lvl="2"/>
            <a:r>
              <a:rPr lang="en-US" b="1" dirty="0"/>
              <a:t>Stewards est. 2021	</a:t>
            </a:r>
          </a:p>
          <a:p>
            <a:pPr lvl="2"/>
            <a:r>
              <a:rPr lang="en-US" b="1" dirty="0"/>
              <a:t>Owned by City of Waltham</a:t>
            </a:r>
          </a:p>
          <a:p>
            <a:pPr lvl="2"/>
            <a:r>
              <a:rPr lang="en-US" b="1" dirty="0"/>
              <a:t>Work closely with Ranger, Recreation Dept., Rec. Board</a:t>
            </a:r>
          </a:p>
          <a:p>
            <a:pPr lvl="2"/>
            <a:r>
              <a:rPr lang="en-US" b="1" dirty="0"/>
              <a:t>Lots of corporate/group volunteer work sessions</a:t>
            </a:r>
          </a:p>
          <a:p>
            <a:pPr lvl="2"/>
            <a:r>
              <a:rPr lang="en-US" b="1" dirty="0"/>
              <a:t>Online Reporting Form goes to Sonja</a:t>
            </a:r>
          </a:p>
          <a:p>
            <a:pPr lvl="3">
              <a:buFont typeface="Wingdings" pitchFamily="2" charset="2"/>
              <a:buChar char="Ø"/>
            </a:pPr>
            <a:r>
              <a:rPr lang="en-US" sz="2000" b="1" dirty="0"/>
              <a:t>No “official” receives report if problem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11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B2E1E-D45F-0746-85BF-E8BFE1E0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Becoming an Official </a:t>
            </a:r>
            <a:br>
              <a:rPr lang="en-US" dirty="0"/>
            </a:br>
            <a:r>
              <a:rPr lang="en-US" dirty="0"/>
              <a:t>WLT Steward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ED814-75B5-6946-AB75-65D942778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All must complete WLT interest form! </a:t>
            </a:r>
          </a:p>
          <a:p>
            <a:pPr marL="0" indent="0">
              <a:buNone/>
            </a:pPr>
            <a:r>
              <a:rPr lang="en-US" dirty="0"/>
              <a:t>Once WLT gets form, added to the stewards e-list:</a:t>
            </a:r>
          </a:p>
          <a:p>
            <a:pPr lvl="1"/>
            <a:r>
              <a:rPr lang="en-US" dirty="0"/>
              <a:t>mainly used by me to remind folks of activities</a:t>
            </a:r>
          </a:p>
          <a:p>
            <a:pPr lvl="1"/>
            <a:r>
              <a:rPr lang="en-US" dirty="0"/>
              <a:t>stewards use it to organize small cleanups, ask ?s</a:t>
            </a:r>
          </a:p>
          <a:p>
            <a:pPr lvl="1"/>
            <a:r>
              <a:rPr lang="en-US" dirty="0"/>
              <a:t>sometimes can be lots of emails</a:t>
            </a:r>
          </a:p>
          <a:p>
            <a:pPr lvl="1"/>
            <a:r>
              <a:rPr lang="en-US" dirty="0"/>
              <a:t>”digest” option link at bottom of each email</a:t>
            </a:r>
          </a:p>
          <a:p>
            <a:pPr marL="0" indent="0">
              <a:buNone/>
            </a:pPr>
            <a:r>
              <a:rPr lang="en-US" dirty="0"/>
              <a:t>Meet at office for supplies and orientation if can’t make annual training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476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24993-82A6-0548-973E-583294A4D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 Steward Resources @</a:t>
            </a:r>
            <a:r>
              <a:rPr lang="en-US" dirty="0" err="1"/>
              <a:t>walthamlandtrust.org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A4EE2-599A-844C-8E7C-22C9EFDFE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175" y="1734208"/>
            <a:ext cx="7612064" cy="4518674"/>
          </a:xfrm>
        </p:spPr>
        <p:txBody>
          <a:bodyPr/>
          <a:lstStyle/>
          <a:p>
            <a:pPr marL="349250" lvl="1" indent="0">
              <a:buNone/>
            </a:pPr>
            <a:r>
              <a:rPr lang="en-US" dirty="0">
                <a:effectLst/>
              </a:rPr>
              <a:t>Projects → Trail Stewards → program description, form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718D79B1-80EA-DFBF-65AF-AC7D0E11A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" y="1577453"/>
            <a:ext cx="7772400" cy="520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08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E68FE-752F-9043-1F07-635564ED6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 Steward Resources @</a:t>
            </a:r>
            <a:r>
              <a:rPr lang="en-US" dirty="0" err="1"/>
              <a:t>walthamlandtrust.org</a:t>
            </a:r>
            <a:endParaRPr lang="en-US" dirty="0"/>
          </a:p>
        </p:txBody>
      </p:sp>
      <p:pic>
        <p:nvPicPr>
          <p:cNvPr id="5" name="Content Placeholder 4" descr="A screenshot of a web page&#10;&#10;Description automatically generated">
            <a:extLst>
              <a:ext uri="{FF2B5EF4-FFF2-40B4-BE49-F238E27FC236}">
                <a16:creationId xmlns:a16="http://schemas.microsoft.com/office/drawing/2014/main" id="{C864B459-798C-6E51-E6F3-EFAE65B0A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41" y="1597572"/>
            <a:ext cx="7700468" cy="5180960"/>
          </a:xfrm>
        </p:spPr>
      </p:pic>
    </p:spTree>
    <p:extLst>
      <p:ext uri="{BB962C8B-B14F-4D97-AF65-F5344CB8AC3E}">
        <p14:creationId xmlns:p14="http://schemas.microsoft.com/office/powerpoint/2010/main" val="943749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1C7B3-D9E9-FF48-887D-1109CB260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walthamlandtrust.org</a:t>
            </a:r>
            <a:r>
              <a:rPr lang="en-US" dirty="0"/>
              <a:t>/invasive-plants/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62AE8FA-0C91-5D43-B009-1971B06A7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40" y="1576114"/>
            <a:ext cx="7170033" cy="5202418"/>
          </a:xfrm>
        </p:spPr>
      </p:pic>
    </p:spTree>
    <p:extLst>
      <p:ext uri="{BB962C8B-B14F-4D97-AF65-F5344CB8AC3E}">
        <p14:creationId xmlns:p14="http://schemas.microsoft.com/office/powerpoint/2010/main" val="3551468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0431C-BA82-3F40-B12D-126C14969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Reporting Form</a:t>
            </a:r>
          </a:p>
        </p:txBody>
      </p:sp>
      <p:pic>
        <p:nvPicPr>
          <p:cNvPr id="16" name="Content Placeholder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7B8C57D-DBAF-8940-8B80-9F9B372F4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1" y="1197740"/>
            <a:ext cx="4980467" cy="5580791"/>
          </a:xfrm>
        </p:spPr>
      </p:pic>
    </p:spTree>
    <p:extLst>
      <p:ext uri="{BB962C8B-B14F-4D97-AF65-F5344CB8AC3E}">
        <p14:creationId xmlns:p14="http://schemas.microsoft.com/office/powerpoint/2010/main" val="3289078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0431C-BA82-3F40-B12D-126C14969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Reporting Form</a:t>
            </a:r>
          </a:p>
        </p:txBody>
      </p:sp>
      <p:pic>
        <p:nvPicPr>
          <p:cNvPr id="15" name="Content Placeholder 1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16B2AB-DC11-FD4F-87B8-D965EAEAC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22" y="1218762"/>
            <a:ext cx="6886753" cy="5559770"/>
          </a:xfrm>
        </p:spPr>
      </p:pic>
    </p:spTree>
    <p:extLst>
      <p:ext uri="{BB962C8B-B14F-4D97-AF65-F5344CB8AC3E}">
        <p14:creationId xmlns:p14="http://schemas.microsoft.com/office/powerpoint/2010/main" val="3681740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A93C0-36D7-114E-9B49-BE8164600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Stewardship Handbooks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E454B623-52FF-3648-BFB1-8DEB1C2A4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07" y="1176720"/>
            <a:ext cx="6821510" cy="5601812"/>
          </a:xfrm>
        </p:spPr>
      </p:pic>
    </p:spTree>
    <p:extLst>
      <p:ext uri="{BB962C8B-B14F-4D97-AF65-F5344CB8AC3E}">
        <p14:creationId xmlns:p14="http://schemas.microsoft.com/office/powerpoint/2010/main" val="3338459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WLT’s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The Waltham Land Trust’s mission is to create a legacy of land conservation in Waltham by promoting, protecting, restoring, and acquiring open space.</a:t>
            </a:r>
            <a:br>
              <a:rPr lang="en-US" b="1" dirty="0"/>
            </a:br>
            <a:endParaRPr lang="en-US" b="1" dirty="0"/>
          </a:p>
          <a:p>
            <a:pPr marL="0" indent="0">
              <a:buNone/>
            </a:pPr>
            <a:r>
              <a:rPr lang="en-US" b="1" dirty="0"/>
              <a:t>We envision growth in public appreciation of natural resources, preservation and restoration of native habitat, and increased biodiversity to foster a healthier environment.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985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18751-1964-D34D-A914-86B0D9283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 Guides &amp; Maps @</a:t>
            </a:r>
            <a:r>
              <a:rPr lang="en-US" dirty="0" err="1"/>
              <a:t>walthamlandtrust.org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5F574-0689-EA45-9C0B-4B52F30A0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175" y="1765738"/>
            <a:ext cx="7612064" cy="448714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effectLst/>
              </a:rPr>
              <a:t>Trails→ Choose the proper locale</a:t>
            </a:r>
          </a:p>
          <a:p>
            <a:pPr lvl="1"/>
            <a:endParaRPr lang="en-US" dirty="0">
              <a:effectLst/>
            </a:endParaRPr>
          </a:p>
          <a:p>
            <a:pPr marL="349250" lvl="1" indent="0">
              <a:buNone/>
            </a:pP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8" name="Picture 7" descr="A picture containing screenshot, sitting, table&#10;&#10;Description automatically generated">
            <a:extLst>
              <a:ext uri="{FF2B5EF4-FFF2-40B4-BE49-F238E27FC236}">
                <a16:creationId xmlns:a16="http://schemas.microsoft.com/office/drawing/2014/main" id="{2A1C12BE-E4C2-5041-9328-A2EB38478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" y="2210927"/>
            <a:ext cx="9144000" cy="582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63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D69-76E2-204E-804B-5F2F78232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Trail Guides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A8813828-FA50-7548-A038-59951B001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3" y="1271752"/>
            <a:ext cx="8605454" cy="5506780"/>
          </a:xfrm>
        </p:spPr>
      </p:pic>
    </p:spTree>
    <p:extLst>
      <p:ext uri="{BB962C8B-B14F-4D97-AF65-F5344CB8AC3E}">
        <p14:creationId xmlns:p14="http://schemas.microsoft.com/office/powerpoint/2010/main" val="2851232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B40F-8C3E-6043-ACE1-A6D75A21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Trail Guides</a:t>
            </a:r>
          </a:p>
        </p:txBody>
      </p:sp>
      <p:pic>
        <p:nvPicPr>
          <p:cNvPr id="5" name="Content Placeholder 4" descr="A picture containing computer, small, computer, table&#10;&#10;Description automatically generated">
            <a:extLst>
              <a:ext uri="{FF2B5EF4-FFF2-40B4-BE49-F238E27FC236}">
                <a16:creationId xmlns:a16="http://schemas.microsoft.com/office/drawing/2014/main" id="{EDF09133-C72C-024D-95FB-592F75F3F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50" y="1733769"/>
            <a:ext cx="8292029" cy="5124231"/>
          </a:xfrm>
        </p:spPr>
      </p:pic>
    </p:spTree>
    <p:extLst>
      <p:ext uri="{BB962C8B-B14F-4D97-AF65-F5344CB8AC3E}">
        <p14:creationId xmlns:p14="http://schemas.microsoft.com/office/powerpoint/2010/main" val="4217419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A632-7F99-F44C-A221-1BB160CD5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Group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755CF-ECA8-3549-BB89-B893D15EE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174" y="2070846"/>
            <a:ext cx="8038583" cy="4182035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/>
              <a:t>Charles River Earth Day Cleanup Sat. April 25, </a:t>
            </a:r>
            <a:r>
              <a:rPr lang="en-US" b="1" dirty="0"/>
              <a:t>10-noon, park/meet @ Shaw’s, 130 River St. </a:t>
            </a:r>
            <a:r>
              <a:rPr lang="en-US" b="1" i="1" dirty="0"/>
              <a:t>ATTENDANCE HIGHLY DESIRED</a:t>
            </a:r>
          </a:p>
          <a:p>
            <a:r>
              <a:rPr lang="en-US" b="1" dirty="0"/>
              <a:t>Friends of PHP </a:t>
            </a:r>
            <a:r>
              <a:rPr lang="en-US" dirty="0"/>
              <a:t>kickoff event </a:t>
            </a:r>
            <a:r>
              <a:rPr lang="en-US" b="1" dirty="0"/>
              <a:t>Sun April 19, 10-noon</a:t>
            </a:r>
          </a:p>
          <a:p>
            <a:r>
              <a:rPr lang="en-US" b="1" dirty="0"/>
              <a:t>We encourage stewards to self-organize small events on your own (with WLT support/supplies)</a:t>
            </a:r>
          </a:p>
          <a:p>
            <a:r>
              <a:rPr lang="en-US" b="1" dirty="0"/>
              <a:t>Active stewards will organize work parties</a:t>
            </a:r>
          </a:p>
          <a:p>
            <a:pPr lvl="1"/>
            <a:r>
              <a:rPr lang="en-US" b="1" dirty="0"/>
              <a:t>Hardy Pond area and Wellington (Betty </a:t>
            </a:r>
            <a:r>
              <a:rPr lang="en-US" b="1" dirty="0" err="1"/>
              <a:t>MacKenzie</a:t>
            </a:r>
            <a:r>
              <a:rPr lang="en-US" b="1" dirty="0"/>
              <a:t>)</a:t>
            </a:r>
          </a:p>
          <a:p>
            <a:pPr lvl="1"/>
            <a:r>
              <a:rPr lang="en-US" b="1" dirty="0"/>
              <a:t>Along Charles River (Emily S. &amp; Jeremy P.)</a:t>
            </a:r>
          </a:p>
          <a:p>
            <a:pPr lvl="1"/>
            <a:r>
              <a:rPr lang="en-US" b="1" dirty="0"/>
              <a:t>MCRT, Chester Brook Corridor, and Lyman (Charlie)</a:t>
            </a:r>
          </a:p>
        </p:txBody>
      </p:sp>
    </p:spTree>
    <p:extLst>
      <p:ext uri="{BB962C8B-B14F-4D97-AF65-F5344CB8AC3E}">
        <p14:creationId xmlns:p14="http://schemas.microsoft.com/office/powerpoint/2010/main" val="3876744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D4526-5586-624D-87C8-9F06594C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 anchor="ctr">
            <a:normAutofit/>
          </a:bodyPr>
          <a:lstStyle/>
          <a:p>
            <a:r>
              <a:rPr lang="en-US" dirty="0"/>
              <a:t>Stewardship Supplies</a:t>
            </a:r>
          </a:p>
        </p:txBody>
      </p:sp>
      <p:pic>
        <p:nvPicPr>
          <p:cNvPr id="9" name="Picture 8" descr="A picture containing sitting, shirt, green, table&#10;&#10;Description automatically generated">
            <a:extLst>
              <a:ext uri="{FF2B5EF4-FFF2-40B4-BE49-F238E27FC236}">
                <a16:creationId xmlns:a16="http://schemas.microsoft.com/office/drawing/2014/main" id="{62531EC5-1822-5D43-B978-409AFF422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5"/>
          <a:stretch/>
        </p:blipFill>
        <p:spPr>
          <a:xfrm>
            <a:off x="765175" y="2084388"/>
            <a:ext cx="3657600" cy="4183062"/>
          </a:xfrm>
          <a:prstGeom prst="rect">
            <a:avLst/>
          </a:prstGeom>
          <a:noFill/>
        </p:spPr>
      </p:pic>
      <p:pic>
        <p:nvPicPr>
          <p:cNvPr id="5" name="Content Placeholder 4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CC01D0BB-989A-2E43-8034-89D49D9789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" r="1" b="6846"/>
          <a:stretch/>
        </p:blipFill>
        <p:spPr>
          <a:xfrm>
            <a:off x="4719637" y="2084388"/>
            <a:ext cx="3661876" cy="4187952"/>
          </a:xfrm>
          <a:noFill/>
        </p:spPr>
      </p:pic>
    </p:spTree>
    <p:extLst>
      <p:ext uri="{BB962C8B-B14F-4D97-AF65-F5344CB8AC3E}">
        <p14:creationId xmlns:p14="http://schemas.microsoft.com/office/powerpoint/2010/main" val="1415447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Supplies &amp; 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2070846"/>
            <a:ext cx="7612064" cy="4655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Trash bags, gloves, WLT Steward business cards, Band-Aids, poison ivy wipes, WLT safety vest</a:t>
            </a:r>
            <a:endParaRPr lang="is-IS" b="1" dirty="0"/>
          </a:p>
          <a:p>
            <a:pPr marL="0" indent="0">
              <a:buNone/>
            </a:pPr>
            <a:r>
              <a:rPr lang="en-US" b="1" dirty="0"/>
              <a:t>Hand tools: small loppers, a few Nifty grabbers</a:t>
            </a:r>
          </a:p>
          <a:p>
            <a:pPr marL="0" indent="0">
              <a:buNone/>
            </a:pPr>
            <a:r>
              <a:rPr lang="en-US" b="1" dirty="0"/>
              <a:t>Monthly (optional) Stewards meeting</a:t>
            </a:r>
          </a:p>
          <a:p>
            <a:pPr lvl="1"/>
            <a:r>
              <a:rPr lang="en-US" b="1" dirty="0"/>
              <a:t>Second Wednesday, 6:30 - 7:30 pm</a:t>
            </a:r>
          </a:p>
          <a:p>
            <a:pPr lvl="1"/>
            <a:r>
              <a:rPr lang="en-US" b="1" dirty="0"/>
              <a:t>Virtually via Zoom</a:t>
            </a:r>
          </a:p>
          <a:p>
            <a:pPr marL="0" indent="0">
              <a:buNone/>
            </a:pPr>
            <a:r>
              <a:rPr lang="en-US" b="1" dirty="0"/>
              <a:t>Email Sonja (</a:t>
            </a:r>
            <a:r>
              <a:rPr lang="en-US" b="1" dirty="0">
                <a:hlinkClick r:id="rId2"/>
              </a:rPr>
              <a:t>swadman@walthamlandtrust.org</a:t>
            </a:r>
            <a:r>
              <a:rPr lang="en-US" b="1" dirty="0"/>
              <a:t>) or call office (781-893-3355) to schedule appointment</a:t>
            </a:r>
          </a:p>
          <a:p>
            <a:pPr marL="0" indent="0">
              <a:buNone/>
            </a:pPr>
            <a:r>
              <a:rPr lang="en-US" b="1" dirty="0"/>
              <a:t>	THANK YOU FOR HELPING OUR TRAILS! </a:t>
            </a:r>
          </a:p>
        </p:txBody>
      </p:sp>
    </p:spTree>
    <p:extLst>
      <p:ext uri="{BB962C8B-B14F-4D97-AF65-F5344CB8AC3E}">
        <p14:creationId xmlns:p14="http://schemas.microsoft.com/office/powerpoint/2010/main" val="2943286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79468"/>
            <a:ext cx="8133397" cy="1417638"/>
          </a:xfrm>
        </p:spPr>
        <p:txBody>
          <a:bodyPr/>
          <a:lstStyle/>
          <a:p>
            <a:r>
              <a:rPr lang="en-US" dirty="0"/>
              <a:t>Waltham Land Trust’s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4" y="2070846"/>
            <a:ext cx="8216265" cy="4553238"/>
          </a:xfrm>
        </p:spPr>
        <p:txBody>
          <a:bodyPr>
            <a:normAutofit/>
          </a:bodyPr>
          <a:lstStyle/>
          <a:p>
            <a:pPr lvl="0"/>
            <a:r>
              <a:rPr lang="en-US" b="1" dirty="0"/>
              <a:t>Founded in 1999 by neighborhood associations (HPA, PHAG, Beaver Brook, Island), community activists, environmentalists, and “just plain folks“</a:t>
            </a:r>
          </a:p>
          <a:p>
            <a:pPr lvl="0">
              <a:lnSpc>
                <a:spcPct val="60000"/>
              </a:lnSpc>
            </a:pPr>
            <a:r>
              <a:rPr lang="en-US" b="1" dirty="0"/>
              <a:t>Currently 15 Board Directors, 8 Advisors</a:t>
            </a:r>
          </a:p>
          <a:p>
            <a:pPr lvl="0">
              <a:lnSpc>
                <a:spcPct val="60000"/>
              </a:lnSpc>
            </a:pPr>
            <a:r>
              <a:rPr lang="en-US" b="1" dirty="0"/>
              <a:t>Executive Director, 30 hours/week.                              Tech &amp; Development Manager, ~10 hours/week</a:t>
            </a:r>
          </a:p>
          <a:p>
            <a:pPr lvl="0">
              <a:lnSpc>
                <a:spcPct val="60000"/>
              </a:lnSpc>
            </a:pPr>
            <a:r>
              <a:rPr lang="en-US" b="1" dirty="0"/>
              <a:t>6 committees of board members, ED, others</a:t>
            </a:r>
          </a:p>
          <a:p>
            <a:pPr lvl="0">
              <a:lnSpc>
                <a:spcPct val="60000"/>
              </a:lnSpc>
            </a:pPr>
            <a:r>
              <a:rPr lang="en-US" b="1" dirty="0"/>
              <a:t>440 paying members receive </a:t>
            </a:r>
            <a:r>
              <a:rPr lang="en-US" b="1" i="1" dirty="0"/>
              <a:t>The Journal</a:t>
            </a:r>
          </a:p>
          <a:p>
            <a:pPr lvl="0">
              <a:lnSpc>
                <a:spcPct val="60000"/>
              </a:lnSpc>
            </a:pPr>
            <a:r>
              <a:rPr lang="en-US" b="1" dirty="0"/>
              <a:t>3000 supporters receive upcoming event e-blasts</a:t>
            </a:r>
          </a:p>
          <a:p>
            <a:pPr lvl="0">
              <a:lnSpc>
                <a:spcPct val="60000"/>
              </a:lnSpc>
            </a:pPr>
            <a:r>
              <a:rPr lang="en-US" b="1" dirty="0"/>
              <a:t>400 trained volunteer stewards--including you!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181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WLT’s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2070846"/>
            <a:ext cx="7901120" cy="4182035"/>
          </a:xfrm>
        </p:spPr>
        <p:txBody>
          <a:bodyPr>
            <a:normAutofit/>
          </a:bodyPr>
          <a:lstStyle/>
          <a:p>
            <a:r>
              <a:rPr lang="en-US" b="1" dirty="0"/>
              <a:t>Membership dues (individuals and businesses) and individual contributions</a:t>
            </a:r>
          </a:p>
          <a:p>
            <a:r>
              <a:rPr lang="en-US" b="1" dirty="0"/>
              <a:t>Major special events -- </a:t>
            </a:r>
            <a:r>
              <a:rPr lang="en-US" b="1" i="1" dirty="0"/>
              <a:t>Green Space Blues Jam </a:t>
            </a:r>
            <a:r>
              <a:rPr lang="en-US" b="1" dirty="0"/>
              <a:t>May 15 band, snacks, drinks, auction. </a:t>
            </a:r>
            <a:r>
              <a:rPr lang="en-US" b="1" i="1" dirty="0"/>
              <a:t>WG5K</a:t>
            </a:r>
            <a:r>
              <a:rPr lang="en-US" b="1" dirty="0"/>
              <a:t> in October. </a:t>
            </a:r>
          </a:p>
          <a:p>
            <a:r>
              <a:rPr lang="en-US" b="1" dirty="0"/>
              <a:t>Grants from local foundations, family foundations, the Commonwealth</a:t>
            </a:r>
          </a:p>
          <a:p>
            <a:r>
              <a:rPr lang="en-US" b="1" dirty="0"/>
              <a:t>Fundraisers: Wed. 4/29 Jake n JOES, group table @ 6 p.m. (WLT gets 20% when you tell them to “flag your check” in person or pick ”fundraiser” online)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762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79468"/>
            <a:ext cx="8873065" cy="1417638"/>
          </a:xfrm>
        </p:spPr>
        <p:txBody>
          <a:bodyPr/>
          <a:lstStyle/>
          <a:p>
            <a:r>
              <a:rPr lang="en-US" dirty="0"/>
              <a:t>WLT’s Volunteer Stewards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97" y="1713592"/>
            <a:ext cx="8085603" cy="4182035"/>
          </a:xfrm>
        </p:spPr>
        <p:txBody>
          <a:bodyPr>
            <a:noAutofit/>
          </a:bodyPr>
          <a:lstStyle/>
          <a:p>
            <a:pPr lvl="1">
              <a:lnSpc>
                <a:spcPct val="130000"/>
              </a:lnSpc>
            </a:pPr>
            <a:r>
              <a:rPr lang="en-US" sz="2800" dirty="0"/>
              <a:t>Regularly monitor section of trail 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On your own or with others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Complete </a:t>
            </a:r>
            <a:r>
              <a:rPr lang="en-US" sz="2800" dirty="0">
                <a:hlinkClick r:id="rId2"/>
              </a:rPr>
              <a:t>Reporting Form online </a:t>
            </a:r>
            <a:r>
              <a:rPr lang="en-US" sz="2800" dirty="0"/>
              <a:t> every time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Remove trash (we provide bags &amp; gloves)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Can remove invasive plants once trained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Plant natives, mainly during group activities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Ideally recruit new stewards while working!</a:t>
            </a:r>
          </a:p>
        </p:txBody>
      </p:sp>
    </p:spTree>
    <p:extLst>
      <p:ext uri="{BB962C8B-B14F-4D97-AF65-F5344CB8AC3E}">
        <p14:creationId xmlns:p14="http://schemas.microsoft.com/office/powerpoint/2010/main" val="546281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9468"/>
            <a:ext cx="8805333" cy="1417638"/>
          </a:xfrm>
        </p:spPr>
        <p:txBody>
          <a:bodyPr/>
          <a:lstStyle/>
          <a:p>
            <a:r>
              <a:rPr lang="en-US" dirty="0"/>
              <a:t>WLT’s Stewardship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Western Greenway Trail</a:t>
            </a:r>
          </a:p>
          <a:p>
            <a:pPr lvl="1"/>
            <a:r>
              <a:rPr lang="en-US" b="1" dirty="0"/>
              <a:t>Stewards established 2012</a:t>
            </a:r>
          </a:p>
          <a:p>
            <a:pPr lvl="1"/>
            <a:r>
              <a:rPr lang="en-US" b="1" dirty="0"/>
              <a:t>In Waltham, from Metropolitan Parkway west to  Lot 1, south to Beaver Street (map on next slide)</a:t>
            </a:r>
          </a:p>
          <a:p>
            <a:pPr lvl="1"/>
            <a:r>
              <a:rPr lang="en-US" b="1" dirty="0"/>
              <a:t>Easements “owned” by WLT</a:t>
            </a:r>
          </a:p>
          <a:p>
            <a:pPr lvl="1"/>
            <a:r>
              <a:rPr lang="en-US" b="1" dirty="0"/>
              <a:t>Waltham Police, Fire, and Public Works help out</a:t>
            </a:r>
          </a:p>
          <a:p>
            <a:pPr lvl="1"/>
            <a:r>
              <a:rPr lang="en-US" b="1" dirty="0"/>
              <a:t>Online Reporting Form goes to Sonja</a:t>
            </a:r>
          </a:p>
          <a:p>
            <a:pPr lvl="2">
              <a:buFont typeface="Wingdings" pitchFamily="2" charset="2"/>
              <a:buChar char="Ø"/>
            </a:pPr>
            <a:r>
              <a:rPr lang="en-US" b="1" dirty="0"/>
              <a:t>No “official” receives report if problem</a:t>
            </a:r>
          </a:p>
        </p:txBody>
      </p:sp>
    </p:spTree>
    <p:extLst>
      <p:ext uri="{BB962C8B-B14F-4D97-AF65-F5344CB8AC3E}">
        <p14:creationId xmlns:p14="http://schemas.microsoft.com/office/powerpoint/2010/main" val="2367359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70623-40B2-A3E3-C73B-94457446C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" y="70945"/>
            <a:ext cx="9004840" cy="671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62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9468"/>
            <a:ext cx="7970837" cy="1417638"/>
          </a:xfrm>
        </p:spPr>
        <p:txBody>
          <a:bodyPr/>
          <a:lstStyle/>
          <a:p>
            <a:r>
              <a:rPr lang="en-US" dirty="0"/>
              <a:t>WLT’s Stewardship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2060686"/>
            <a:ext cx="7970836" cy="418203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Prospect Hill Park </a:t>
            </a:r>
          </a:p>
          <a:p>
            <a:pPr lvl="1"/>
            <a:r>
              <a:rPr lang="en-US" b="1" dirty="0"/>
              <a:t>Stewards est. 2014</a:t>
            </a:r>
          </a:p>
          <a:p>
            <a:pPr lvl="1"/>
            <a:r>
              <a:rPr lang="en-US" b="1" dirty="0"/>
              <a:t>Owned by City of Waltham</a:t>
            </a:r>
          </a:p>
          <a:p>
            <a:pPr lvl="1"/>
            <a:r>
              <a:rPr lang="en-US" b="1" dirty="0"/>
              <a:t>Work closely with Ranger, Recreation Dept., Rec. Board</a:t>
            </a:r>
          </a:p>
          <a:p>
            <a:pPr lvl="1"/>
            <a:r>
              <a:rPr lang="en-US" b="1" dirty="0"/>
              <a:t>Online Reporting form goes to Sonja &amp; Ranger Adam</a:t>
            </a:r>
          </a:p>
          <a:p>
            <a:pPr marL="0" indent="0">
              <a:buNone/>
            </a:pPr>
            <a:r>
              <a:rPr lang="en-US" b="1" dirty="0"/>
              <a:t>Charles River paths (incl. </a:t>
            </a:r>
            <a:r>
              <a:rPr lang="en-US" b="1" dirty="0" err="1"/>
              <a:t>Woerd</a:t>
            </a:r>
            <a:r>
              <a:rPr lang="en-US" b="1" dirty="0"/>
              <a:t> Woods by Watch Factory)</a:t>
            </a:r>
          </a:p>
          <a:p>
            <a:pPr lvl="1"/>
            <a:r>
              <a:rPr lang="en-US" b="1" dirty="0"/>
              <a:t>Stewards est. 2014</a:t>
            </a:r>
          </a:p>
          <a:p>
            <a:pPr lvl="1"/>
            <a:r>
              <a:rPr lang="en-US" b="1" dirty="0"/>
              <a:t>Owned by MA Dept. Conservation &amp; Recreation (DCR)</a:t>
            </a:r>
          </a:p>
          <a:p>
            <a:pPr lvl="1"/>
            <a:r>
              <a:rPr lang="en-US" b="1" dirty="0"/>
              <a:t>Online Reporting Form goes to Sonja </a:t>
            </a:r>
          </a:p>
          <a:p>
            <a:pPr lvl="2">
              <a:buFont typeface="Wingdings" pitchFamily="2" charset="2"/>
              <a:buChar char="Ø"/>
            </a:pPr>
            <a:r>
              <a:rPr lang="en-US" b="1" dirty="0"/>
              <a:t>DCR (Erica) receives if problem needs addressing  </a:t>
            </a:r>
          </a:p>
          <a:p>
            <a:pPr marL="685800" lvl="2" indent="0">
              <a:buNone/>
            </a:pPr>
            <a:endParaRPr lang="en-US" b="1" dirty="0"/>
          </a:p>
          <a:p>
            <a:pPr lvl="1"/>
            <a:endParaRPr lang="en-US" b="1" dirty="0"/>
          </a:p>
          <a:p>
            <a:pPr marL="34925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763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929778" cy="1417638"/>
          </a:xfrm>
        </p:spPr>
        <p:txBody>
          <a:bodyPr/>
          <a:lstStyle/>
          <a:p>
            <a:r>
              <a:rPr lang="en-US" dirty="0"/>
              <a:t>WLT’s Stewardship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2082288"/>
            <a:ext cx="7612064" cy="41820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Mass Central Rail Trail (MCRT)</a:t>
            </a:r>
            <a:endParaRPr lang="en-US" b="1" i="1" dirty="0">
              <a:solidFill>
                <a:srgbClr val="FF0000"/>
              </a:solidFill>
            </a:endParaRPr>
          </a:p>
          <a:p>
            <a:pPr lvl="1"/>
            <a:r>
              <a:rPr lang="en-US" b="1" dirty="0"/>
              <a:t>Stewards est. 2015</a:t>
            </a:r>
          </a:p>
          <a:p>
            <a:pPr lvl="1"/>
            <a:r>
              <a:rPr lang="en-US" b="1" dirty="0"/>
              <a:t>Owned by MBTA, leased by DCR</a:t>
            </a:r>
          </a:p>
          <a:p>
            <a:pPr lvl="1"/>
            <a:r>
              <a:rPr lang="en-US" b="1" dirty="0"/>
              <a:t>Online Reporting Form goes to Sonja </a:t>
            </a:r>
          </a:p>
          <a:p>
            <a:pPr lvl="2">
              <a:buFont typeface="Wingdings" pitchFamily="2" charset="2"/>
              <a:buChar char="Ø"/>
            </a:pPr>
            <a:r>
              <a:rPr lang="en-US" b="1" dirty="0"/>
              <a:t>DCR (Erica) receives if problem needs addressing  </a:t>
            </a:r>
          </a:p>
          <a:p>
            <a:pPr marL="0" indent="0">
              <a:buNone/>
            </a:pPr>
            <a:r>
              <a:rPr lang="en-US" b="1" dirty="0"/>
              <a:t>Beaver Brook North and Historic reservations</a:t>
            </a:r>
          </a:p>
          <a:p>
            <a:pPr lvl="1"/>
            <a:r>
              <a:rPr lang="en-US" b="1" dirty="0"/>
              <a:t>Stewards est. 2015</a:t>
            </a:r>
          </a:p>
          <a:p>
            <a:pPr lvl="1"/>
            <a:r>
              <a:rPr lang="en-US" b="1" dirty="0"/>
              <a:t>Owned by DCR</a:t>
            </a:r>
          </a:p>
          <a:p>
            <a:pPr lvl="1"/>
            <a:r>
              <a:rPr lang="en-US" b="1" dirty="0"/>
              <a:t>Online Reporting Form goes to Sonja </a:t>
            </a:r>
          </a:p>
          <a:p>
            <a:pPr lvl="2">
              <a:buFont typeface="Wingdings" pitchFamily="2" charset="2"/>
              <a:buChar char="Ø"/>
            </a:pPr>
            <a:r>
              <a:rPr lang="en-US" b="1" dirty="0"/>
              <a:t>DCR (Chris) receives if problem   </a:t>
            </a:r>
          </a:p>
          <a:p>
            <a:pPr marL="685800" lvl="2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86539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</TotalTime>
  <Words>981</Words>
  <Application>Microsoft Macintosh PowerPoint</Application>
  <PresentationFormat>On-screen Show (4:3)</PresentationFormat>
  <Paragraphs>119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Book Antiqua</vt:lpstr>
      <vt:lpstr>Calibri</vt:lpstr>
      <vt:lpstr>Wingdings</vt:lpstr>
      <vt:lpstr>Wingdings 2</vt:lpstr>
      <vt:lpstr>Habitat</vt:lpstr>
      <vt:lpstr>Waltham Land Trust’s Stewardship Training April 18, 2026</vt:lpstr>
      <vt:lpstr>WLT’s Mission</vt:lpstr>
      <vt:lpstr>Waltham Land Trust’s People</vt:lpstr>
      <vt:lpstr>WLT’s Funding</vt:lpstr>
      <vt:lpstr>WLT’s Volunteer Stewards</vt:lpstr>
      <vt:lpstr>WLT’s Stewardship Projects</vt:lpstr>
      <vt:lpstr>PowerPoint Presentation</vt:lpstr>
      <vt:lpstr>WLT’s Stewardship Projects</vt:lpstr>
      <vt:lpstr>WLT’s Stewardship Projects</vt:lpstr>
      <vt:lpstr>WLT’s Stewardship Projects</vt:lpstr>
      <vt:lpstr>PowerPoint Presentation</vt:lpstr>
      <vt:lpstr>WLT’s Stewardship Projects</vt:lpstr>
      <vt:lpstr>Becoming an Official  WLT Steward</vt:lpstr>
      <vt:lpstr>Trail Steward Resources @walthamlandtrust.org</vt:lpstr>
      <vt:lpstr>Trail Steward Resources @walthamlandtrust.org</vt:lpstr>
      <vt:lpstr>https://walthamlandtrust.org/invasive-plants/</vt:lpstr>
      <vt:lpstr>Online Reporting Form</vt:lpstr>
      <vt:lpstr>Online Reporting Form</vt:lpstr>
      <vt:lpstr>Stewardship Handbooks</vt:lpstr>
      <vt:lpstr>Trail Guides &amp; Maps @walthamlandtrust.org</vt:lpstr>
      <vt:lpstr>More Trail Guides</vt:lpstr>
      <vt:lpstr>More Trail Guides</vt:lpstr>
      <vt:lpstr>Upcoming Group Events</vt:lpstr>
      <vt:lpstr>Stewardship Supplies</vt:lpstr>
      <vt:lpstr>Supplies &amp; Meetings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Waltham Land Trust’s Stewardship Training June 27, 2020</dc:title>
  <dc:creator>Sonja Wadman</dc:creator>
  <cp:lastModifiedBy>Sonja Wadman</cp:lastModifiedBy>
  <cp:revision>10</cp:revision>
  <dcterms:created xsi:type="dcterms:W3CDTF">2020-06-26T19:56:28Z</dcterms:created>
  <dcterms:modified xsi:type="dcterms:W3CDTF">2026-06-10T21:31:40Z</dcterms:modified>
</cp:coreProperties>
</file>