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9" r:id="rId7"/>
    <p:sldId id="270" r:id="rId8"/>
    <p:sldId id="271" r:id="rId9"/>
    <p:sldId id="272" r:id="rId10"/>
    <p:sldId id="262" r:id="rId11"/>
    <p:sldId id="263" r:id="rId12"/>
    <p:sldId id="264" r:id="rId13"/>
    <p:sldId id="265" r:id="rId14"/>
    <p:sldId id="266" r:id="rId15"/>
    <p:sldId id="267" r:id="rId16"/>
    <p:sldId id="268"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97" autoAdjust="0"/>
    <p:restoredTop sz="94662" autoAdjust="0"/>
  </p:normalViewPr>
  <p:slideViewPr>
    <p:cSldViewPr>
      <p:cViewPr>
        <p:scale>
          <a:sx n="66" d="100"/>
          <a:sy n="66" d="100"/>
        </p:scale>
        <p:origin x="-1452" y="-1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D3578A-623A-4E76-B27E-E57ECCB8DE08}"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2077280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3578A-623A-4E76-B27E-E57ECCB8DE08}"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2266756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3578A-623A-4E76-B27E-E57ECCB8DE08}"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85652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3578A-623A-4E76-B27E-E57ECCB8DE08}"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9758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3578A-623A-4E76-B27E-E57ECCB8DE08}"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1278337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D3578A-623A-4E76-B27E-E57ECCB8DE08}"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3566366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D3578A-623A-4E76-B27E-E57ECCB8DE08}" type="datetimeFigureOut">
              <a:rPr lang="en-US" smtClean="0"/>
              <a:t>12/10/2025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1151054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D3578A-623A-4E76-B27E-E57ECCB8DE08}"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2913515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D3578A-623A-4E76-B27E-E57ECCB8DE08}" type="datetimeFigureOut">
              <a:rPr lang="en-US" smtClean="0"/>
              <a:t>12/10/2025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3624612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D3578A-623A-4E76-B27E-E57ECCB8DE08}"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277781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D3578A-623A-4E76-B27E-E57ECCB8DE08}"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37558-8F93-4DA0-9865-629277B4DAF0}" type="slidenum">
              <a:rPr lang="en-US" smtClean="0"/>
              <a:t>‹#›</a:t>
            </a:fld>
            <a:endParaRPr lang="en-US"/>
          </a:p>
        </p:txBody>
      </p:sp>
    </p:spTree>
    <p:extLst>
      <p:ext uri="{BB962C8B-B14F-4D97-AF65-F5344CB8AC3E}">
        <p14:creationId xmlns:p14="http://schemas.microsoft.com/office/powerpoint/2010/main" val="1907245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D3578A-623A-4E76-B27E-E57ECCB8DE08}" type="datetimeFigureOut">
              <a:rPr lang="en-US" smtClean="0"/>
              <a:t>12/10/2025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837558-8F93-4DA0-9865-629277B4DAF0}" type="slidenum">
              <a:rPr lang="en-US" smtClean="0"/>
              <a:t>‹#›</a:t>
            </a:fld>
            <a:endParaRPr lang="en-US"/>
          </a:p>
        </p:txBody>
      </p:sp>
    </p:spTree>
    <p:extLst>
      <p:ext uri="{BB962C8B-B14F-4D97-AF65-F5344CB8AC3E}">
        <p14:creationId xmlns:p14="http://schemas.microsoft.com/office/powerpoint/2010/main" val="3591358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Worldview Matters</a:t>
            </a:r>
            <a:endParaRPr lang="en-US" dirty="0"/>
          </a:p>
        </p:txBody>
      </p:sp>
      <p:sp>
        <p:nvSpPr>
          <p:cNvPr id="3" name="Subtitle 2"/>
          <p:cNvSpPr>
            <a:spLocks noGrp="1"/>
          </p:cNvSpPr>
          <p:nvPr>
            <p:ph type="subTitle" idx="1"/>
          </p:nvPr>
        </p:nvSpPr>
        <p:spPr/>
        <p:txBody>
          <a:bodyPr/>
          <a:lstStyle/>
          <a:p>
            <a:r>
              <a:rPr lang="en-US" dirty="0" err="1" smtClean="0"/>
              <a:t>Missiological</a:t>
            </a:r>
            <a:r>
              <a:rPr lang="en-US" dirty="0" smtClean="0"/>
              <a:t> insights into the worldview of the Chewa people of South-central Malawi</a:t>
            </a:r>
            <a:endParaRPr lang="en-US" dirty="0"/>
          </a:p>
        </p:txBody>
      </p:sp>
    </p:spTree>
    <p:extLst>
      <p:ext uri="{BB962C8B-B14F-4D97-AF65-F5344CB8AC3E}">
        <p14:creationId xmlns:p14="http://schemas.microsoft.com/office/powerpoint/2010/main" val="1533611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aim?</a:t>
            </a:r>
            <a:endParaRPr lang="en-US" dirty="0"/>
          </a:p>
        </p:txBody>
      </p:sp>
      <p:sp>
        <p:nvSpPr>
          <p:cNvPr id="3" name="Content Placeholder 2"/>
          <p:cNvSpPr>
            <a:spLocks noGrp="1"/>
          </p:cNvSpPr>
          <p:nvPr>
            <p:ph idx="1"/>
          </p:nvPr>
        </p:nvSpPr>
        <p:spPr/>
        <p:txBody>
          <a:bodyPr>
            <a:normAutofit lnSpcReduction="10000"/>
          </a:bodyPr>
          <a:lstStyle/>
          <a:p>
            <a:r>
              <a:rPr lang="en-US" dirty="0" smtClean="0"/>
              <a:t>To facilitate the transformation of an existing worldview, towards a more Biblical worldview and praxis (Rom. 12:2; Col. 3:16).</a:t>
            </a:r>
          </a:p>
          <a:p>
            <a:r>
              <a:rPr lang="en-US" dirty="0" smtClean="0"/>
              <a:t>Why? We are called to participate in God’s mission (‘</a:t>
            </a:r>
            <a:r>
              <a:rPr lang="en-US" dirty="0" err="1" smtClean="0"/>
              <a:t>missio</a:t>
            </a:r>
            <a:r>
              <a:rPr lang="en-US" dirty="0" smtClean="0"/>
              <a:t> Dei’): we have been divinely sent into the world to proclaim the gospel of our Lord Jesus Christ in word and deed.</a:t>
            </a:r>
          </a:p>
          <a:p>
            <a:r>
              <a:rPr lang="en-US" dirty="0" smtClean="0"/>
              <a:t>Our commission is to “</a:t>
            </a:r>
            <a:r>
              <a:rPr lang="en-US" b="1" dirty="0" smtClean="0"/>
              <a:t>make disciples</a:t>
            </a:r>
            <a:r>
              <a:rPr lang="en-US" dirty="0" smtClean="0"/>
              <a:t>” (Matt. 28:19) not just converts: discipleship matters!  </a:t>
            </a:r>
          </a:p>
          <a:p>
            <a:endParaRPr lang="en-US" dirty="0"/>
          </a:p>
        </p:txBody>
      </p:sp>
    </p:spTree>
    <p:extLst>
      <p:ext uri="{BB962C8B-B14F-4D97-AF65-F5344CB8AC3E}">
        <p14:creationId xmlns:p14="http://schemas.microsoft.com/office/powerpoint/2010/main" val="17037828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Sobering Facts</a:t>
            </a:r>
            <a:endParaRPr lang="en-US" dirty="0"/>
          </a:p>
        </p:txBody>
      </p:sp>
      <p:sp>
        <p:nvSpPr>
          <p:cNvPr id="3" name="Content Placeholder 2"/>
          <p:cNvSpPr>
            <a:spLocks noGrp="1"/>
          </p:cNvSpPr>
          <p:nvPr>
            <p:ph idx="1"/>
          </p:nvPr>
        </p:nvSpPr>
        <p:spPr/>
        <p:txBody>
          <a:bodyPr>
            <a:normAutofit fontScale="92500"/>
          </a:bodyPr>
          <a:lstStyle/>
          <a:p>
            <a:r>
              <a:rPr lang="en-US" dirty="0" smtClean="0"/>
              <a:t>We cannot save people (John 3:5-8).</a:t>
            </a:r>
          </a:p>
          <a:p>
            <a:r>
              <a:rPr lang="en-US" dirty="0" smtClean="0"/>
              <a:t>We cannot sanctify people (Tit. 3:5; Jn. 15:3; 1 Cor. 3:18; Eph.5:18 etc.)</a:t>
            </a:r>
          </a:p>
          <a:p>
            <a:r>
              <a:rPr lang="en-US" dirty="0" smtClean="0"/>
              <a:t>We cannot transform their thinking or </a:t>
            </a:r>
            <a:r>
              <a:rPr lang="en-US" dirty="0" err="1" smtClean="0"/>
              <a:t>behaviour</a:t>
            </a:r>
            <a:r>
              <a:rPr lang="en-US" dirty="0" smtClean="0"/>
              <a:t> (Rom. 12:1-2; Eph. 4:22-31; Col 3:12-14; Gal. 5:16-25).</a:t>
            </a:r>
          </a:p>
          <a:p>
            <a:r>
              <a:rPr lang="en-US" dirty="0" smtClean="0"/>
              <a:t>All of the above is the work of the Holy Spirit, and much of it demands their Spirit prompted , willful co-operation (yielding or surrendering to Him). </a:t>
            </a:r>
            <a:endParaRPr lang="en-US" dirty="0"/>
          </a:p>
        </p:txBody>
      </p:sp>
    </p:spTree>
    <p:extLst>
      <p:ext uri="{BB962C8B-B14F-4D97-AF65-F5344CB8AC3E}">
        <p14:creationId xmlns:p14="http://schemas.microsoft.com/office/powerpoint/2010/main" val="3407297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we then do? (1)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Provide the fertile soil or helpful conditions for God to do His work in people.</a:t>
            </a:r>
          </a:p>
          <a:p>
            <a:r>
              <a:rPr lang="en-US" dirty="0" smtClean="0"/>
              <a:t>How so?  There are no substitutes for prayer, Gospel preaching, Bible teaching, relationship building and practical demonstrations of love.</a:t>
            </a:r>
          </a:p>
          <a:p>
            <a:r>
              <a:rPr lang="en-US" dirty="0" smtClean="0"/>
              <a:t>But, as </a:t>
            </a:r>
            <a:r>
              <a:rPr lang="en-US" dirty="0" err="1" smtClean="0"/>
              <a:t>Newbiggin</a:t>
            </a:r>
            <a:r>
              <a:rPr lang="en-US" dirty="0" smtClean="0"/>
              <a:t> noted: “</a:t>
            </a:r>
            <a:r>
              <a:rPr lang="en-US" dirty="0" smtClean="0">
                <a:solidFill>
                  <a:srgbClr val="FF0000"/>
                </a:solidFill>
              </a:rPr>
              <a:t>Every presentation of the gospel in words is conditioned by the culture of which those words are part</a:t>
            </a:r>
            <a:r>
              <a:rPr lang="en-US" dirty="0" smtClean="0"/>
              <a:t>.”</a:t>
            </a:r>
          </a:p>
          <a:p>
            <a:r>
              <a:rPr lang="en-US" dirty="0" smtClean="0"/>
              <a:t> This cultural ‘packaging’ has historically been an obstacle to the gospel really taking root. </a:t>
            </a:r>
            <a:endParaRPr lang="en-US" dirty="0"/>
          </a:p>
        </p:txBody>
      </p:sp>
    </p:spTree>
    <p:extLst>
      <p:ext uri="{BB962C8B-B14F-4D97-AF65-F5344CB8AC3E}">
        <p14:creationId xmlns:p14="http://schemas.microsoft.com/office/powerpoint/2010/main" val="29974036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we then do? (2)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result: ‘Christianity in Malawi is a mile wide but only an inch deep.’</a:t>
            </a:r>
          </a:p>
          <a:p>
            <a:r>
              <a:rPr lang="en-US" dirty="0" smtClean="0"/>
              <a:t>To change this, we need to first acknowledge that we are part of the problem.</a:t>
            </a:r>
          </a:p>
          <a:p>
            <a:r>
              <a:rPr lang="en-US" dirty="0" smtClean="0"/>
              <a:t>We must find ways to present the gospel and teach the truths contained in the Bible, in culturally accessible and understandable forms.</a:t>
            </a:r>
          </a:p>
          <a:p>
            <a:r>
              <a:rPr lang="en-US" dirty="0" smtClean="0"/>
              <a:t>Thus, </a:t>
            </a:r>
            <a:r>
              <a:rPr lang="en-US" dirty="0" smtClean="0">
                <a:solidFill>
                  <a:srgbClr val="00B050"/>
                </a:solidFill>
              </a:rPr>
              <a:t>we must know and understand how a people thinks, how they view the world, what they value, how they learn etc. </a:t>
            </a:r>
            <a:endParaRPr lang="en-US" dirty="0">
              <a:solidFill>
                <a:srgbClr val="00B050"/>
              </a:solidFill>
            </a:endParaRPr>
          </a:p>
        </p:txBody>
      </p:sp>
    </p:spTree>
    <p:extLst>
      <p:ext uri="{BB962C8B-B14F-4D97-AF65-F5344CB8AC3E}">
        <p14:creationId xmlns:p14="http://schemas.microsoft.com/office/powerpoint/2010/main" val="34916607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then can we do? (3)</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Therefore, our starting point or first pillar is </a:t>
            </a:r>
            <a:r>
              <a:rPr lang="en-US" b="1" dirty="0" smtClean="0">
                <a:solidFill>
                  <a:srgbClr val="C00000"/>
                </a:solidFill>
              </a:rPr>
              <a:t>Context (worldview)</a:t>
            </a:r>
            <a:r>
              <a:rPr lang="en-US" dirty="0" smtClean="0">
                <a:solidFill>
                  <a:srgbClr val="C00000"/>
                </a:solidFill>
              </a:rPr>
              <a:t>: </a:t>
            </a:r>
            <a:r>
              <a:rPr lang="en-US" dirty="0" smtClean="0"/>
              <a:t>understanding the people.</a:t>
            </a:r>
          </a:p>
          <a:p>
            <a:r>
              <a:rPr lang="en-US" dirty="0" smtClean="0"/>
              <a:t>Since religion underpins or penetrates every aspect of culture, it is essential to look into their traditional beliefs, rituals and practices.</a:t>
            </a:r>
          </a:p>
          <a:p>
            <a:r>
              <a:rPr lang="en-US" dirty="0" smtClean="0"/>
              <a:t>We also study how the latter impact contemporary Christian worship.</a:t>
            </a:r>
          </a:p>
          <a:p>
            <a:r>
              <a:rPr lang="en-US" dirty="0" smtClean="0"/>
              <a:t>Only then are we in a strong position to help them to effectively critique their own religion and culture in the light of the Bible.</a:t>
            </a:r>
            <a:endParaRPr lang="en-US" dirty="0"/>
          </a:p>
        </p:txBody>
      </p:sp>
    </p:spTree>
    <p:extLst>
      <p:ext uri="{BB962C8B-B14F-4D97-AF65-F5344CB8AC3E}">
        <p14:creationId xmlns:p14="http://schemas.microsoft.com/office/powerpoint/2010/main" val="30111908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then can we do? (4)</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Thus, our second pillar is </a:t>
            </a:r>
            <a:r>
              <a:rPr lang="en-US" b="1" dirty="0" smtClean="0">
                <a:solidFill>
                  <a:srgbClr val="C00000"/>
                </a:solidFill>
              </a:rPr>
              <a:t>Biblical (Scripture):</a:t>
            </a:r>
            <a:endParaRPr lang="en-US" b="1" dirty="0">
              <a:solidFill>
                <a:srgbClr val="C00000"/>
              </a:solidFill>
            </a:endParaRPr>
          </a:p>
          <a:p>
            <a:r>
              <a:rPr lang="en-US" dirty="0" smtClean="0"/>
              <a:t>We subject people’s deep-level worldview assumptions and the resultant motifs to reflection and critique in the light of Biblical truth.</a:t>
            </a:r>
          </a:p>
          <a:p>
            <a:r>
              <a:rPr lang="en-US" dirty="0" smtClean="0"/>
              <a:t>This presupposes identifying key Biblical truths which will challenge and potentially subvert traditionally held but unbiblical and unhelpful worldview motifs.</a:t>
            </a:r>
          </a:p>
          <a:p>
            <a:r>
              <a:rPr lang="en-US" dirty="0" smtClean="0"/>
              <a:t>This necessitates </a:t>
            </a:r>
            <a:r>
              <a:rPr lang="en-US" dirty="0" smtClean="0">
                <a:solidFill>
                  <a:srgbClr val="0070C0"/>
                </a:solidFill>
              </a:rPr>
              <a:t>identifying bridges and barriers between Bible and culture.</a:t>
            </a:r>
          </a:p>
          <a:p>
            <a:r>
              <a:rPr lang="en-US" dirty="0" smtClean="0"/>
              <a:t>To prove effective the Biblical evidence needs to be presented in culturally appropriate and understandable ways. </a:t>
            </a:r>
            <a:endParaRPr lang="en-US" dirty="0"/>
          </a:p>
        </p:txBody>
      </p:sp>
    </p:spTree>
    <p:extLst>
      <p:ext uri="{BB962C8B-B14F-4D97-AF65-F5344CB8AC3E}">
        <p14:creationId xmlns:p14="http://schemas.microsoft.com/office/powerpoint/2010/main" val="4265926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then can we do? (5)</a:t>
            </a:r>
            <a:endParaRPr lang="en-US" dirty="0"/>
          </a:p>
        </p:txBody>
      </p:sp>
      <p:sp>
        <p:nvSpPr>
          <p:cNvPr id="3" name="Content Placeholder 2"/>
          <p:cNvSpPr>
            <a:spLocks noGrp="1"/>
          </p:cNvSpPr>
          <p:nvPr>
            <p:ph idx="1"/>
          </p:nvPr>
        </p:nvSpPr>
        <p:spPr/>
        <p:txBody>
          <a:bodyPr>
            <a:normAutofit fontScale="92500"/>
          </a:bodyPr>
          <a:lstStyle/>
          <a:p>
            <a:r>
              <a:rPr lang="en-US" dirty="0" smtClean="0"/>
              <a:t>That brings us to our third pillar: </a:t>
            </a:r>
            <a:r>
              <a:rPr lang="en-US" b="1" dirty="0" smtClean="0">
                <a:solidFill>
                  <a:srgbClr val="C00000"/>
                </a:solidFill>
              </a:rPr>
              <a:t>Pedagogy (Teaching and Learning):</a:t>
            </a:r>
          </a:p>
          <a:p>
            <a:r>
              <a:rPr lang="en-US" dirty="0" smtClean="0"/>
              <a:t>Here we are looking at how best to communicate Biblical truths in the particular context.</a:t>
            </a:r>
          </a:p>
          <a:p>
            <a:r>
              <a:rPr lang="en-US" dirty="0" smtClean="0"/>
              <a:t>We must finding the traits or learning preferences specific to the receptor culture.</a:t>
            </a:r>
          </a:p>
          <a:p>
            <a:r>
              <a:rPr lang="en-US" dirty="0" smtClean="0"/>
              <a:t>We need to discover an effective teaching/learning dynamic that leads to </a:t>
            </a:r>
            <a:r>
              <a:rPr lang="en-US" dirty="0" smtClean="0">
                <a:solidFill>
                  <a:srgbClr val="7030A0"/>
                </a:solidFill>
              </a:rPr>
              <a:t>transformation in belief and </a:t>
            </a:r>
            <a:r>
              <a:rPr lang="en-US" dirty="0" err="1" smtClean="0">
                <a:solidFill>
                  <a:srgbClr val="7030A0"/>
                </a:solidFill>
              </a:rPr>
              <a:t>behaviour</a:t>
            </a:r>
            <a:r>
              <a:rPr lang="en-US" dirty="0" smtClean="0">
                <a:solidFill>
                  <a:srgbClr val="7030A0"/>
                </a:solidFill>
              </a:rPr>
              <a:t>. </a:t>
            </a:r>
          </a:p>
          <a:p>
            <a:endParaRPr lang="en-US" b="1" dirty="0"/>
          </a:p>
        </p:txBody>
      </p:sp>
    </p:spTree>
    <p:extLst>
      <p:ext uri="{BB962C8B-B14F-4D97-AF65-F5344CB8AC3E}">
        <p14:creationId xmlns:p14="http://schemas.microsoft.com/office/powerpoint/2010/main" val="38400789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 Context (worldview)</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If you stubbed your toe on a root you might be frustrated, or angry for not looking where you were going (and even swear??).</a:t>
            </a:r>
          </a:p>
          <a:p>
            <a:r>
              <a:rPr lang="en-US" dirty="0" smtClean="0"/>
              <a:t>If a Malawian (and many Africans) did the same they would immediately suspect the involvement of personal agency (other people and powers).</a:t>
            </a:r>
          </a:p>
          <a:p>
            <a:r>
              <a:rPr lang="en-US" dirty="0" smtClean="0"/>
              <a:t>They would ask: Who did this? Why? What does it mean?  And if the incident led to debilitation, infection or worse, witchcraft would be immediately be blamed. </a:t>
            </a:r>
          </a:p>
          <a:p>
            <a:r>
              <a:rPr lang="en-US" dirty="0" smtClean="0"/>
              <a:t>Why is this the case?  Here is where understanding a worldview helps us to see how they think and respond. </a:t>
            </a:r>
            <a:endParaRPr lang="en-US" dirty="0"/>
          </a:p>
        </p:txBody>
      </p:sp>
    </p:spTree>
    <p:extLst>
      <p:ext uri="{BB962C8B-B14F-4D97-AF65-F5344CB8AC3E}">
        <p14:creationId xmlns:p14="http://schemas.microsoft.com/office/powerpoint/2010/main" val="35452127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Towards A Chewa Worldview</a:t>
            </a:r>
            <a:endParaRPr lang="en-US" dirty="0"/>
          </a:p>
        </p:txBody>
      </p:sp>
      <p:sp>
        <p:nvSpPr>
          <p:cNvPr id="3" name="Content Placeholder 2"/>
          <p:cNvSpPr>
            <a:spLocks noGrp="1"/>
          </p:cNvSpPr>
          <p:nvPr>
            <p:ph idx="1"/>
          </p:nvPr>
        </p:nvSpPr>
        <p:spPr/>
        <p:txBody>
          <a:bodyPr/>
          <a:lstStyle/>
          <a:p>
            <a:r>
              <a:rPr lang="en-US" dirty="0" smtClean="0"/>
              <a:t>These 8 motifs form the lens through which people perceive objective phenomena.</a:t>
            </a:r>
          </a:p>
          <a:p>
            <a:r>
              <a:rPr lang="en-US" dirty="0" smtClean="0"/>
              <a:t>An ordinary Chewa person would not categorize or unpack his traditional cultural and religious beliefs in this way.</a:t>
            </a:r>
          </a:p>
          <a:p>
            <a:r>
              <a:rPr lang="en-US" dirty="0" smtClean="0"/>
              <a:t>Nevertheless, they are there, causing him/her to think in certain ways and perpetuate certain practices.</a:t>
            </a:r>
          </a:p>
          <a:p>
            <a:endParaRPr lang="en-US" dirty="0" smtClean="0"/>
          </a:p>
          <a:p>
            <a:endParaRPr lang="en-US" dirty="0" smtClean="0"/>
          </a:p>
          <a:p>
            <a:endParaRPr lang="en-US" dirty="0"/>
          </a:p>
        </p:txBody>
      </p:sp>
    </p:spTree>
    <p:extLst>
      <p:ext uri="{BB962C8B-B14F-4D97-AF65-F5344CB8AC3E}">
        <p14:creationId xmlns:p14="http://schemas.microsoft.com/office/powerpoint/2010/main" val="25779185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Worldview Motifs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1. A Transcendent Supreme Being</a:t>
            </a:r>
          </a:p>
          <a:p>
            <a:pPr marL="0" indent="0">
              <a:buNone/>
            </a:pPr>
            <a:r>
              <a:rPr lang="en-US" dirty="0" smtClean="0"/>
              <a:t>2. Cosmic Holism</a:t>
            </a:r>
          </a:p>
          <a:p>
            <a:pPr marL="0" indent="0">
              <a:buNone/>
            </a:pPr>
            <a:r>
              <a:rPr lang="en-US" dirty="0" smtClean="0"/>
              <a:t>3. The Power of Life-force </a:t>
            </a:r>
          </a:p>
          <a:p>
            <a:pPr marL="0" indent="0">
              <a:buNone/>
            </a:pPr>
            <a:r>
              <a:rPr lang="en-US" dirty="0" smtClean="0"/>
              <a:t>4. Anthropocentric Salvation</a:t>
            </a:r>
          </a:p>
          <a:p>
            <a:pPr marL="0" indent="0">
              <a:buNone/>
            </a:pPr>
            <a:r>
              <a:rPr lang="en-US" dirty="0" smtClean="0"/>
              <a:t>5. Identity in Community</a:t>
            </a:r>
          </a:p>
          <a:p>
            <a:pPr marL="0" indent="0">
              <a:buNone/>
            </a:pPr>
            <a:r>
              <a:rPr lang="en-US" dirty="0" smtClean="0"/>
              <a:t>6. The Authority of Traditional Wisdom</a:t>
            </a:r>
          </a:p>
          <a:p>
            <a:pPr marL="0" indent="0">
              <a:buNone/>
            </a:pPr>
            <a:r>
              <a:rPr lang="en-US" dirty="0" smtClean="0"/>
              <a:t>7. Witchcraft as Axiomatic</a:t>
            </a:r>
          </a:p>
          <a:p>
            <a:pPr marL="0" indent="0">
              <a:buNone/>
            </a:pPr>
            <a:r>
              <a:rPr lang="en-US" dirty="0" smtClean="0"/>
              <a:t>8. Charms as Indispensable</a:t>
            </a:r>
            <a:endParaRPr lang="en-US" dirty="0"/>
          </a:p>
        </p:txBody>
      </p:sp>
    </p:spTree>
    <p:extLst>
      <p:ext uri="{BB962C8B-B14F-4D97-AF65-F5344CB8AC3E}">
        <p14:creationId xmlns:p14="http://schemas.microsoft.com/office/powerpoint/2010/main" val="3563036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worldview?</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In simple terms: </a:t>
            </a:r>
            <a:r>
              <a:rPr lang="en-US" sz="2400" dirty="0" smtClean="0">
                <a:solidFill>
                  <a:srgbClr val="FF0000"/>
                </a:solidFill>
              </a:rPr>
              <a:t>“Worldviews are the glasses through which people look, not what the people look at” </a:t>
            </a:r>
            <a:r>
              <a:rPr lang="en-US" sz="2400" dirty="0" smtClean="0"/>
              <a:t>(</a:t>
            </a:r>
            <a:r>
              <a:rPr lang="en-US" sz="2400" dirty="0" err="1" smtClean="0"/>
              <a:t>Hiebert</a:t>
            </a:r>
            <a:r>
              <a:rPr lang="en-US" sz="2400" dirty="0" smtClean="0"/>
              <a:t>).</a:t>
            </a:r>
          </a:p>
          <a:p>
            <a:r>
              <a:rPr lang="en-US" sz="2400" dirty="0" smtClean="0"/>
              <a:t>In other words, a worldview is </a:t>
            </a:r>
            <a:r>
              <a:rPr lang="en-US" sz="2400" dirty="0" smtClean="0">
                <a:solidFill>
                  <a:srgbClr val="00B050"/>
                </a:solidFill>
              </a:rPr>
              <a:t>“the view which a person has of his world… the way he interprets and understands the things which happen to him and other people… a persons belief about what is real and unreal” </a:t>
            </a:r>
            <a:r>
              <a:rPr lang="en-US" sz="2400" dirty="0" smtClean="0"/>
              <a:t>(O’Donovan).</a:t>
            </a:r>
          </a:p>
          <a:p>
            <a:r>
              <a:rPr lang="en-US" sz="2400" dirty="0" smtClean="0"/>
              <a:t>Therefore, </a:t>
            </a:r>
            <a:r>
              <a:rPr lang="en-US" sz="2400" dirty="0" smtClean="0">
                <a:solidFill>
                  <a:srgbClr val="00B0F0"/>
                </a:solidFill>
              </a:rPr>
              <a:t>“One’s worldview will determine the manner in which one construes the same set of objective events” </a:t>
            </a:r>
            <a:r>
              <a:rPr lang="en-US" sz="2400" dirty="0" smtClean="0"/>
              <a:t>(</a:t>
            </a:r>
            <a:r>
              <a:rPr lang="en-US" sz="2400" dirty="0" err="1" smtClean="0"/>
              <a:t>Wendland</a:t>
            </a:r>
            <a:r>
              <a:rPr lang="en-US" sz="2400" dirty="0" smtClean="0"/>
              <a:t>).</a:t>
            </a:r>
          </a:p>
          <a:p>
            <a:r>
              <a:rPr lang="en-US" sz="2400" dirty="0" smtClean="0"/>
              <a:t>For an African person, </a:t>
            </a:r>
            <a:r>
              <a:rPr lang="en-US" sz="2400" dirty="0" smtClean="0">
                <a:solidFill>
                  <a:srgbClr val="7030A0"/>
                </a:solidFill>
              </a:rPr>
              <a:t>“Religion underpins this worldview as a system of spiritual relationships maintained by rituals, the power of the word and a variety of activities” </a:t>
            </a:r>
            <a:r>
              <a:rPr lang="en-US" sz="2400" dirty="0" smtClean="0"/>
              <a:t>(</a:t>
            </a:r>
            <a:r>
              <a:rPr lang="en-US" sz="2400" dirty="0" err="1" smtClean="0"/>
              <a:t>Musapole</a:t>
            </a:r>
            <a:r>
              <a:rPr lang="en-US" sz="2400" dirty="0" smtClean="0"/>
              <a:t>). </a:t>
            </a:r>
          </a:p>
          <a:p>
            <a:endParaRPr lang="en-US" sz="2400" dirty="0" smtClean="0"/>
          </a:p>
          <a:p>
            <a:endParaRPr lang="en-US" dirty="0" smtClean="0"/>
          </a:p>
          <a:p>
            <a:endParaRPr lang="en-US" dirty="0"/>
          </a:p>
        </p:txBody>
      </p:sp>
    </p:spTree>
    <p:extLst>
      <p:ext uri="{BB962C8B-B14F-4D97-AF65-F5344CB8AC3E}">
        <p14:creationId xmlns:p14="http://schemas.microsoft.com/office/powerpoint/2010/main" val="1411672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 A Transcendent Supreme Being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God exists as the Great Spirit but is remote and not directly approachable.</a:t>
            </a:r>
          </a:p>
          <a:p>
            <a:r>
              <a:rPr lang="en-US" dirty="0"/>
              <a:t>He is not without weakness and may even be capricious (see </a:t>
            </a:r>
            <a:r>
              <a:rPr lang="en-US" dirty="0" smtClean="0"/>
              <a:t>‘</a:t>
            </a:r>
            <a:r>
              <a:rPr lang="en-US" dirty="0" err="1" smtClean="0"/>
              <a:t>Kaphirintiwa</a:t>
            </a:r>
            <a:r>
              <a:rPr lang="en-US" dirty="0" smtClean="0"/>
              <a:t>’ creation </a:t>
            </a:r>
            <a:r>
              <a:rPr lang="en-US" dirty="0"/>
              <a:t>myth).</a:t>
            </a:r>
          </a:p>
          <a:p>
            <a:r>
              <a:rPr lang="en-US" dirty="0" smtClean="0"/>
              <a:t>Worship is diffused: through mediators such as ancestors, representative spirits, human power specialists (witchdoctors).</a:t>
            </a:r>
          </a:p>
          <a:p>
            <a:r>
              <a:rPr lang="en-US" dirty="0" smtClean="0"/>
              <a:t>The Chewa have a highly developed concept of the motherhood of God (</a:t>
            </a:r>
            <a:r>
              <a:rPr lang="en-US" dirty="0" err="1" smtClean="0"/>
              <a:t>Leza</a:t>
            </a:r>
            <a:r>
              <a:rPr lang="en-US" dirty="0" smtClean="0"/>
              <a:t>) (and culturally, a somewhat negative concept of fatherhood).     </a:t>
            </a:r>
            <a:endParaRPr lang="en-US" dirty="0"/>
          </a:p>
        </p:txBody>
      </p:sp>
    </p:spTree>
    <p:extLst>
      <p:ext uri="{BB962C8B-B14F-4D97-AF65-F5344CB8AC3E}">
        <p14:creationId xmlns:p14="http://schemas.microsoft.com/office/powerpoint/2010/main" val="18992677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Bridges and Barriers </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God is Spirit</a:t>
            </a:r>
          </a:p>
          <a:p>
            <a:r>
              <a:rPr lang="en-US" dirty="0" smtClean="0">
                <a:solidFill>
                  <a:srgbClr val="FF0000"/>
                </a:solidFill>
              </a:rPr>
              <a:t>Jesus Christ is the only mediator</a:t>
            </a:r>
          </a:p>
          <a:p>
            <a:r>
              <a:rPr lang="en-US" dirty="0" smtClean="0">
                <a:solidFill>
                  <a:srgbClr val="FF0000"/>
                </a:solidFill>
              </a:rPr>
              <a:t>God as creator, nurturer and cherisher of mankind</a:t>
            </a:r>
          </a:p>
          <a:p>
            <a:r>
              <a:rPr lang="en-US" dirty="0" smtClean="0">
                <a:solidFill>
                  <a:srgbClr val="00B050"/>
                </a:solidFill>
              </a:rPr>
              <a:t>God as unapproachable</a:t>
            </a:r>
          </a:p>
          <a:p>
            <a:r>
              <a:rPr lang="en-US" dirty="0" smtClean="0">
                <a:solidFill>
                  <a:srgbClr val="00B050"/>
                </a:solidFill>
              </a:rPr>
              <a:t>Fatherhood of God</a:t>
            </a:r>
          </a:p>
          <a:p>
            <a:r>
              <a:rPr lang="en-US" dirty="0" smtClean="0">
                <a:solidFill>
                  <a:srgbClr val="00B050"/>
                </a:solidFill>
              </a:rPr>
              <a:t>Supreme Spirit can never indwell a man</a:t>
            </a:r>
          </a:p>
          <a:p>
            <a:r>
              <a:rPr lang="en-US" dirty="0" smtClean="0">
                <a:solidFill>
                  <a:srgbClr val="00B050"/>
                </a:solidFill>
              </a:rPr>
              <a:t>God may be capricious</a:t>
            </a:r>
          </a:p>
          <a:p>
            <a:endParaRPr lang="en-US" dirty="0">
              <a:solidFill>
                <a:srgbClr val="00B050"/>
              </a:solidFill>
            </a:endParaRPr>
          </a:p>
        </p:txBody>
      </p:sp>
    </p:spTree>
    <p:extLst>
      <p:ext uri="{BB962C8B-B14F-4D97-AF65-F5344CB8AC3E}">
        <p14:creationId xmlns:p14="http://schemas.microsoft.com/office/powerpoint/2010/main" val="18667069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2. Cosmic Holism</a:t>
            </a:r>
            <a:endParaRPr lang="en-US" dirty="0"/>
          </a:p>
        </p:txBody>
      </p:sp>
      <p:sp>
        <p:nvSpPr>
          <p:cNvPr id="3" name="Content Placeholder 2"/>
          <p:cNvSpPr>
            <a:spLocks noGrp="1"/>
          </p:cNvSpPr>
          <p:nvPr>
            <p:ph idx="1"/>
          </p:nvPr>
        </p:nvSpPr>
        <p:spPr/>
        <p:txBody>
          <a:bodyPr/>
          <a:lstStyle/>
          <a:p>
            <a:r>
              <a:rPr lang="en-US" smtClean="0"/>
              <a:t> No clear distinction between physical and spiritual modes of existence.</a:t>
            </a:r>
          </a:p>
          <a:p>
            <a:r>
              <a:rPr lang="en-US" smtClean="0"/>
              <a:t>Everyone and everything has its place (synthesis). </a:t>
            </a:r>
          </a:p>
          <a:p>
            <a:r>
              <a:rPr lang="en-US" smtClean="0"/>
              <a:t> Entire cosmology of beings must be balanced and harmonized for the benefit of humanity.</a:t>
            </a:r>
          </a:p>
          <a:p>
            <a:r>
              <a:rPr lang="en-US" smtClean="0"/>
              <a:t>Neutral powers can be abused for harm and personal gain (witchcraft).</a:t>
            </a:r>
          </a:p>
          <a:p>
            <a:endParaRPr lang="en-US" smtClean="0"/>
          </a:p>
          <a:p>
            <a:endParaRPr lang="en-US" dirty="0"/>
          </a:p>
        </p:txBody>
      </p:sp>
    </p:spTree>
    <p:extLst>
      <p:ext uri="{BB962C8B-B14F-4D97-AF65-F5344CB8AC3E}">
        <p14:creationId xmlns:p14="http://schemas.microsoft.com/office/powerpoint/2010/main" val="3634912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Life-Force (</a:t>
            </a:r>
            <a:r>
              <a:rPr lang="en-US" dirty="0" err="1" smtClean="0"/>
              <a:t>umoyo</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Everybody and every living thing has an energy or life force given by the Creator.</a:t>
            </a:r>
          </a:p>
          <a:p>
            <a:r>
              <a:rPr lang="en-US" dirty="0" smtClean="0"/>
              <a:t>Life force can be increased (or decreased) by personal growth, development or supernatural means.</a:t>
            </a:r>
          </a:p>
          <a:p>
            <a:r>
              <a:rPr lang="en-US" dirty="0" smtClean="0"/>
              <a:t>There is a hierarchical structure within this dynamic (ancestors, Village headman, chief, elder etc.).</a:t>
            </a:r>
          </a:p>
          <a:p>
            <a:r>
              <a:rPr lang="en-US" dirty="0" smtClean="0"/>
              <a:t>One must ensure ‘gains’ exceed diminishments. </a:t>
            </a:r>
          </a:p>
          <a:p>
            <a:r>
              <a:rPr lang="en-US" dirty="0" smtClean="0"/>
              <a:t>This is a delicate balance since the universe is understood to be </a:t>
            </a:r>
            <a:r>
              <a:rPr lang="en-US" dirty="0" err="1" smtClean="0"/>
              <a:t>circumscript</a:t>
            </a:r>
            <a:r>
              <a:rPr lang="en-US" dirty="0" smtClean="0"/>
              <a:t>, thus resources are finite, not </a:t>
            </a:r>
            <a:r>
              <a:rPr lang="en-US" dirty="0" err="1" smtClean="0"/>
              <a:t>inexhaustable</a:t>
            </a:r>
            <a:r>
              <a:rPr lang="en-US" dirty="0" smtClean="0"/>
              <a:t>.</a:t>
            </a:r>
            <a:endParaRPr lang="en-US" dirty="0"/>
          </a:p>
        </p:txBody>
      </p:sp>
    </p:spTree>
    <p:extLst>
      <p:ext uri="{BB962C8B-B14F-4D97-AF65-F5344CB8AC3E}">
        <p14:creationId xmlns:p14="http://schemas.microsoft.com/office/powerpoint/2010/main" val="27107974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Anthropocentric Salvation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Salvation is the acquisition and maintenance of all that is necessary for well-being in the ‘here and now.’</a:t>
            </a:r>
          </a:p>
          <a:p>
            <a:r>
              <a:rPr lang="en-US" dirty="0" smtClean="0"/>
              <a:t>Little to no eschatological outlook- live for today.</a:t>
            </a:r>
          </a:p>
          <a:p>
            <a:r>
              <a:rPr lang="en-US" dirty="0" smtClean="0"/>
              <a:t>No real concept of personal sin.</a:t>
            </a:r>
          </a:p>
          <a:p>
            <a:r>
              <a:rPr lang="en-US" dirty="0" smtClean="0"/>
              <a:t>Suffering and prosperity are usually attributed to spirits and power-specialists, through persona agency, not a sovereign being.</a:t>
            </a:r>
          </a:p>
          <a:p>
            <a:r>
              <a:rPr lang="en-US" dirty="0" smtClean="0"/>
              <a:t>Losing salvation= diminishing life-force.</a:t>
            </a:r>
          </a:p>
          <a:p>
            <a:r>
              <a:rPr lang="en-US" dirty="0" smtClean="0"/>
              <a:t>Each individual is responsible for their own salvation by 1.appearing to live in harmony with people and cosmos through being humble, peaceable and even obsequious in public. 2. using all resources at their disposal to balance offense and defense to ensure physical well-being.</a:t>
            </a:r>
            <a:endParaRPr lang="en-US" dirty="0"/>
          </a:p>
        </p:txBody>
      </p:sp>
    </p:spTree>
    <p:extLst>
      <p:ext uri="{BB962C8B-B14F-4D97-AF65-F5344CB8AC3E}">
        <p14:creationId xmlns:p14="http://schemas.microsoft.com/office/powerpoint/2010/main" val="16422398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Identity in Community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We are, therefore, I am.</a:t>
            </a:r>
          </a:p>
          <a:p>
            <a:r>
              <a:rPr lang="en-US" dirty="0" smtClean="0"/>
              <a:t>Community life, values, and decisions are central.</a:t>
            </a:r>
          </a:p>
          <a:p>
            <a:r>
              <a:rPr lang="en-US" dirty="0" smtClean="0"/>
              <a:t>Graded, hierarchical community means respect for those higher on the ladder (living, living-dead and long since- dead).</a:t>
            </a:r>
          </a:p>
          <a:p>
            <a:r>
              <a:rPr lang="en-US" dirty="0"/>
              <a:t>Corporate community extends beyond the grave.  The living-dead are the ‘go-betweens’ between God and man.</a:t>
            </a:r>
          </a:p>
          <a:p>
            <a:r>
              <a:rPr lang="en-US" dirty="0" smtClean="0"/>
              <a:t>There is a protocol to adhere to. You don’t jump the rungs on the ladder when needing assistance (i.e. mediators: uncles, elders, Chiefs etc.).</a:t>
            </a:r>
          </a:p>
          <a:p>
            <a:r>
              <a:rPr lang="en-US" dirty="0"/>
              <a:t>One must ensure that equilibrium exists in community by keeping </a:t>
            </a:r>
            <a:r>
              <a:rPr lang="en-US" dirty="0" smtClean="0"/>
              <a:t>traditional taboos </a:t>
            </a:r>
            <a:r>
              <a:rPr lang="en-US" dirty="0"/>
              <a:t>and rituals</a:t>
            </a:r>
            <a:r>
              <a:rPr lang="en-US" dirty="0" smtClean="0"/>
              <a:t>.</a:t>
            </a:r>
          </a:p>
          <a:p>
            <a:r>
              <a:rPr lang="en-US" dirty="0" smtClean="0"/>
              <a:t>Witchcraft is ubiquitous but hidden because of its anti-social character.</a:t>
            </a:r>
          </a:p>
          <a:p>
            <a:endParaRPr lang="en-US" dirty="0"/>
          </a:p>
        </p:txBody>
      </p:sp>
    </p:spTree>
    <p:extLst>
      <p:ext uri="{BB962C8B-B14F-4D97-AF65-F5344CB8AC3E}">
        <p14:creationId xmlns:p14="http://schemas.microsoft.com/office/powerpoint/2010/main" val="15554025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 The Authority of Traditional Wisdom</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Adherence to traditional wisdom and fidelity to traditional cultural responsibilities are key. </a:t>
            </a:r>
          </a:p>
          <a:p>
            <a:r>
              <a:rPr lang="en-US" dirty="0" smtClean="0"/>
              <a:t>Experience of the world, distilled and passed down as wisdom through the generations is more important than propositional knowledge or empirically verifiable scientific knowledge. </a:t>
            </a:r>
          </a:p>
          <a:p>
            <a:r>
              <a:rPr lang="en-US" dirty="0" smtClean="0"/>
              <a:t>Instruction in the ancient ways of wisdom and the associated traditional practices is “imbibed with one’s mother’s milk,” and happens at all crucial stages of life.</a:t>
            </a:r>
          </a:p>
          <a:p>
            <a:r>
              <a:rPr lang="en-US" dirty="0" smtClean="0"/>
              <a:t>These, the cycle of seasons, and organized community events provide the rhythms of life and not a clock.</a:t>
            </a:r>
          </a:p>
          <a:p>
            <a:r>
              <a:rPr lang="en-US" dirty="0" smtClean="0"/>
              <a:t>Every area of life is covered from pregnancy to death and beyond.</a:t>
            </a:r>
          </a:p>
          <a:p>
            <a:r>
              <a:rPr lang="en-US" dirty="0" smtClean="0"/>
              <a:t>There are also particular traditional institutions such as the </a:t>
            </a:r>
            <a:r>
              <a:rPr lang="en-US" dirty="0" err="1" smtClean="0"/>
              <a:t>Gule</a:t>
            </a:r>
            <a:r>
              <a:rPr lang="en-US" dirty="0"/>
              <a:t> </a:t>
            </a:r>
            <a:r>
              <a:rPr lang="en-US" dirty="0" err="1" smtClean="0"/>
              <a:t>Wamkulu</a:t>
            </a:r>
            <a:r>
              <a:rPr lang="en-US" dirty="0" smtClean="0"/>
              <a:t> (serving as a conduit to the ancestors) and the Rain Shrine complexes.</a:t>
            </a:r>
          </a:p>
          <a:p>
            <a:r>
              <a:rPr lang="en-US" dirty="0" smtClean="0"/>
              <a:t>All of this profoundly shape the beliefs and practices </a:t>
            </a:r>
          </a:p>
        </p:txBody>
      </p:sp>
    </p:spTree>
    <p:extLst>
      <p:ext uri="{BB962C8B-B14F-4D97-AF65-F5344CB8AC3E}">
        <p14:creationId xmlns:p14="http://schemas.microsoft.com/office/powerpoint/2010/main" val="38589031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Witchcraft as Axiomatic</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Witchcraft is an essential part of life.</a:t>
            </a:r>
          </a:p>
          <a:p>
            <a:r>
              <a:rPr lang="en-US" dirty="0" smtClean="0"/>
              <a:t>It functions as a central means of explanation.</a:t>
            </a:r>
          </a:p>
          <a:p>
            <a:r>
              <a:rPr lang="en-US" dirty="0" smtClean="0"/>
              <a:t>There is a clear </a:t>
            </a:r>
            <a:r>
              <a:rPr lang="en-US" dirty="0" smtClean="0">
                <a:solidFill>
                  <a:srgbClr val="7030A0"/>
                </a:solidFill>
              </a:rPr>
              <a:t>cause-effect paradigm</a:t>
            </a:r>
            <a:r>
              <a:rPr lang="en-US" dirty="0" smtClean="0"/>
              <a:t>.</a:t>
            </a:r>
          </a:p>
          <a:p>
            <a:r>
              <a:rPr lang="en-US" dirty="0" smtClean="0">
                <a:solidFill>
                  <a:srgbClr val="7030A0"/>
                </a:solidFill>
              </a:rPr>
              <a:t>Power specialists </a:t>
            </a:r>
            <a:r>
              <a:rPr lang="en-US" dirty="0" smtClean="0"/>
              <a:t>and people paying them are blamed for almost all misfortunes.</a:t>
            </a:r>
          </a:p>
          <a:p>
            <a:r>
              <a:rPr lang="en-US" dirty="0" smtClean="0"/>
              <a:t>Witchdoctors, witches, wizards and diviners are key players.</a:t>
            </a:r>
          </a:p>
          <a:p>
            <a:r>
              <a:rPr lang="en-US" dirty="0" smtClean="0"/>
              <a:t>The holistic, graded, dynamic, </a:t>
            </a:r>
            <a:r>
              <a:rPr lang="en-US" dirty="0" err="1" smtClean="0"/>
              <a:t>circumscript</a:t>
            </a:r>
            <a:r>
              <a:rPr lang="en-US" dirty="0" smtClean="0"/>
              <a:t> cosmos fuels witchcraft beliefs and suspicions.</a:t>
            </a:r>
          </a:p>
          <a:p>
            <a:r>
              <a:rPr lang="en-US" dirty="0" smtClean="0"/>
              <a:t>There is a magic- counter-magic- magic cycle.</a:t>
            </a:r>
          </a:p>
          <a:p>
            <a:r>
              <a:rPr lang="en-US" dirty="0" smtClean="0"/>
              <a:t>Malawi is a country “full of the </a:t>
            </a:r>
            <a:r>
              <a:rPr lang="en-US" dirty="0" smtClean="0">
                <a:solidFill>
                  <a:srgbClr val="7030A0"/>
                </a:solidFill>
              </a:rPr>
              <a:t>fear of witchcraft</a:t>
            </a:r>
            <a:r>
              <a:rPr lang="en-US" dirty="0" smtClean="0"/>
              <a:t>.”</a:t>
            </a:r>
          </a:p>
          <a:p>
            <a:r>
              <a:rPr lang="en-US" dirty="0" smtClean="0"/>
              <a:t>Everybody believes in it, most practice it, but only few admit it.</a:t>
            </a:r>
          </a:p>
          <a:p>
            <a:r>
              <a:rPr lang="en-US" dirty="0" smtClean="0">
                <a:solidFill>
                  <a:srgbClr val="7030A0"/>
                </a:solidFill>
              </a:rPr>
              <a:t>Fear of death </a:t>
            </a:r>
            <a:r>
              <a:rPr lang="en-US" dirty="0" smtClean="0"/>
              <a:t>is at the very </a:t>
            </a:r>
            <a:r>
              <a:rPr lang="en-US" dirty="0" err="1" smtClean="0"/>
              <a:t>centre</a:t>
            </a:r>
            <a:r>
              <a:rPr lang="en-US" dirty="0" smtClean="0"/>
              <a:t>.  </a:t>
            </a:r>
            <a:endParaRPr lang="en-US" dirty="0"/>
          </a:p>
        </p:txBody>
      </p:sp>
    </p:spTree>
    <p:extLst>
      <p:ext uri="{BB962C8B-B14F-4D97-AF65-F5344CB8AC3E}">
        <p14:creationId xmlns:p14="http://schemas.microsoft.com/office/powerpoint/2010/main" val="1164095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8. Charms are Indispensable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Definition: </a:t>
            </a:r>
            <a:r>
              <a:rPr lang="en-US" dirty="0" smtClean="0">
                <a:solidFill>
                  <a:srgbClr val="0070C0"/>
                </a:solidFill>
              </a:rPr>
              <a:t>“a charm is anything a person procures or creates which is understood to be imbued with supernatural power through constituents, associated actions or invocations, that is used for self-protection or self-promotion, including inflicting harm on others.”</a:t>
            </a:r>
          </a:p>
          <a:p>
            <a:r>
              <a:rPr lang="en-US" dirty="0" smtClean="0"/>
              <a:t>Traditional religious charms can be procured from the </a:t>
            </a:r>
            <a:r>
              <a:rPr lang="en-US" dirty="0" err="1" smtClean="0"/>
              <a:t>sing’anga</a:t>
            </a:r>
            <a:r>
              <a:rPr lang="en-US" dirty="0" smtClean="0"/>
              <a:t> (witchdoctor) or created by following the instructions of traditional wisdom, according to one’s need.</a:t>
            </a:r>
          </a:p>
          <a:p>
            <a:r>
              <a:rPr lang="en-US" dirty="0" smtClean="0"/>
              <a:t>They are mostly used by individuals (ironically), and are thus usually hidden or secretive.</a:t>
            </a:r>
          </a:p>
          <a:p>
            <a:r>
              <a:rPr lang="en-US" dirty="0" smtClean="0"/>
              <a:t>Surviving without protection isn’t possible.</a:t>
            </a:r>
          </a:p>
          <a:p>
            <a:r>
              <a:rPr lang="en-US" dirty="0" smtClean="0"/>
              <a:t>Achievement or success requires their use.</a:t>
            </a:r>
          </a:p>
          <a:p>
            <a:r>
              <a:rPr lang="en-US" dirty="0" smtClean="0"/>
              <a:t>Every area of life is covered by its own charms, from sex to travel, to business, to preaching, to politics…</a:t>
            </a:r>
          </a:p>
          <a:p>
            <a:r>
              <a:rPr lang="en-US" dirty="0" smtClean="0"/>
              <a:t>They are ubiquitous.</a:t>
            </a:r>
          </a:p>
          <a:p>
            <a:endParaRPr lang="en-US" dirty="0" smtClean="0"/>
          </a:p>
          <a:p>
            <a:endParaRPr lang="en-US" dirty="0"/>
          </a:p>
        </p:txBody>
      </p:sp>
    </p:spTree>
    <p:extLst>
      <p:ext uri="{BB962C8B-B14F-4D97-AF65-F5344CB8AC3E}">
        <p14:creationId xmlns:p14="http://schemas.microsoft.com/office/powerpoint/2010/main" val="616821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 Bible (Scripture)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There is no substitute for a chronological walk through the Bible, but this is not always possible.</a:t>
            </a:r>
          </a:p>
          <a:p>
            <a:r>
              <a:rPr lang="en-US" b="1" dirty="0" smtClean="0">
                <a:solidFill>
                  <a:srgbClr val="7030A0"/>
                </a:solidFill>
              </a:rPr>
              <a:t>Biblical themes </a:t>
            </a:r>
            <a:r>
              <a:rPr lang="en-US" dirty="0" smtClean="0"/>
              <a:t>can be selected and </a:t>
            </a:r>
            <a:r>
              <a:rPr lang="en-US" b="1" dirty="0" smtClean="0">
                <a:solidFill>
                  <a:srgbClr val="7030A0"/>
                </a:solidFill>
              </a:rPr>
              <a:t>relevant passages </a:t>
            </a:r>
            <a:r>
              <a:rPr lang="en-US" dirty="0" smtClean="0"/>
              <a:t>which provide the relevant material to challenge and subvert misunderstandings of the nature and character of God, and His dealings with man.</a:t>
            </a:r>
          </a:p>
          <a:p>
            <a:r>
              <a:rPr lang="en-US" dirty="0" smtClean="0"/>
              <a:t>Here we keep in mind the need to </a:t>
            </a:r>
            <a:r>
              <a:rPr lang="en-US" dirty="0" smtClean="0">
                <a:solidFill>
                  <a:srgbClr val="7030A0"/>
                </a:solidFill>
              </a:rPr>
              <a:t>build bridges and break down barriers </a:t>
            </a:r>
            <a:r>
              <a:rPr lang="en-US" dirty="0" smtClean="0"/>
              <a:t>to a proper understanding of God, man, the spirit world and salvation.</a:t>
            </a:r>
          </a:p>
          <a:p>
            <a:r>
              <a:rPr lang="en-US" dirty="0" smtClean="0"/>
              <a:t>We want to build a </a:t>
            </a:r>
            <a:r>
              <a:rPr lang="en-US" dirty="0" smtClean="0">
                <a:solidFill>
                  <a:srgbClr val="7030A0"/>
                </a:solidFill>
              </a:rPr>
              <a:t>Biblical worldview</a:t>
            </a:r>
            <a:r>
              <a:rPr lang="en-US" dirty="0" smtClean="0"/>
              <a:t>.  </a:t>
            </a:r>
            <a:endParaRPr lang="en-US" dirty="0"/>
          </a:p>
        </p:txBody>
      </p:sp>
    </p:spTree>
    <p:extLst>
      <p:ext uri="{BB962C8B-B14F-4D97-AF65-F5344CB8AC3E}">
        <p14:creationId xmlns:p14="http://schemas.microsoft.com/office/powerpoint/2010/main" val="1064065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Worldview</a:t>
            </a:r>
            <a:endParaRPr lang="en-US" dirty="0"/>
          </a:p>
        </p:txBody>
      </p:sp>
      <p:sp>
        <p:nvSpPr>
          <p:cNvPr id="3" name="Content Placeholder 2"/>
          <p:cNvSpPr>
            <a:spLocks noGrp="1"/>
          </p:cNvSpPr>
          <p:nvPr>
            <p:ph idx="1"/>
          </p:nvPr>
        </p:nvSpPr>
        <p:spPr/>
        <p:txBody>
          <a:bodyPr/>
          <a:lstStyle/>
          <a:p>
            <a:r>
              <a:rPr lang="en-US" sz="3600" dirty="0" smtClean="0"/>
              <a:t>A Worldview is the central systemization of conceptions of reality to which the members of the culture assent (largely unconsciously) and from which stems their value system… touching, interacting with, and strongly influencing every other aspect of the culture”</a:t>
            </a:r>
          </a:p>
          <a:p>
            <a:pPr marL="0" indent="0" algn="ctr">
              <a:buNone/>
            </a:pPr>
            <a:r>
              <a:rPr lang="en-US" dirty="0" smtClean="0"/>
              <a:t>(Charles Kraft) </a:t>
            </a:r>
            <a:endParaRPr lang="en-US" dirty="0"/>
          </a:p>
        </p:txBody>
      </p:sp>
    </p:spTree>
    <p:extLst>
      <p:ext uri="{BB962C8B-B14F-4D97-AF65-F5344CB8AC3E}">
        <p14:creationId xmlns:p14="http://schemas.microsoft.com/office/powerpoint/2010/main" val="40769133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Biblical Passages in Context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Trinitarian Approach:</a:t>
            </a:r>
          </a:p>
          <a:p>
            <a:r>
              <a:rPr lang="en-US" dirty="0" smtClean="0"/>
              <a:t>1. </a:t>
            </a:r>
            <a:r>
              <a:rPr lang="en-US" b="1" dirty="0" smtClean="0"/>
              <a:t>God the Father</a:t>
            </a:r>
            <a:r>
              <a:rPr lang="en-US" dirty="0" smtClean="0"/>
              <a:t>: sovereignty, benevolence, approachability, love and compassion for his children, redemptive plan, believer’s security and future,  assurance of </a:t>
            </a:r>
            <a:r>
              <a:rPr lang="en-US" dirty="0" err="1" smtClean="0"/>
              <a:t>sonship</a:t>
            </a:r>
            <a:r>
              <a:rPr lang="en-US" dirty="0" smtClean="0"/>
              <a:t> (adoption) (Lk. 15:11-32; Rom.8:12-39; Eph. 4:1-10; 1Pet. 1:3-12;).</a:t>
            </a:r>
          </a:p>
          <a:p>
            <a:r>
              <a:rPr lang="en-US" b="1" dirty="0" smtClean="0"/>
              <a:t>God the Son</a:t>
            </a:r>
            <a:r>
              <a:rPr lang="en-US" dirty="0" smtClean="0"/>
              <a:t> (Jesus Christ): mediatory role,  authority over spiritual and temporal realms, authority to forgive sin; suffering servant overcoming death and evil, and righteousness, identity, authority and purpose for </a:t>
            </a:r>
            <a:r>
              <a:rPr lang="en-US" dirty="0"/>
              <a:t>believers (Heb. 4: 14-5:10, 7-10; Mk</a:t>
            </a:r>
            <a:r>
              <a:rPr lang="en-US" dirty="0" smtClean="0"/>
              <a:t>. </a:t>
            </a:r>
            <a:r>
              <a:rPr lang="en-US" dirty="0"/>
              <a:t>1,3,5,6,7,8-9; Mt. 28:18-20</a:t>
            </a:r>
            <a:r>
              <a:rPr lang="en-US" dirty="0" smtClean="0"/>
              <a:t>; 2 </a:t>
            </a:r>
            <a:r>
              <a:rPr lang="en-US" dirty="0"/>
              <a:t>Cor. 5:20-21</a:t>
            </a:r>
            <a:r>
              <a:rPr lang="en-US" dirty="0" smtClean="0"/>
              <a:t>; Is. 53; Lk 23-24). </a:t>
            </a:r>
          </a:p>
          <a:p>
            <a:r>
              <a:rPr lang="en-US" dirty="0" smtClean="0"/>
              <a:t>3. </a:t>
            </a:r>
            <a:r>
              <a:rPr lang="en-US" b="1" dirty="0" smtClean="0"/>
              <a:t>God, the Holy Spirit</a:t>
            </a:r>
            <a:r>
              <a:rPr lang="en-US" dirty="0" smtClean="0"/>
              <a:t>: personal indwelling presence, defining and unifying presence in the church, inward transformation of believers, sense of belonging to God (1 Cor. 3:16-17, 6:19-20; Gal. 5:16-21; Eph. 1:11-14). </a:t>
            </a:r>
            <a:endParaRPr lang="en-US" dirty="0"/>
          </a:p>
        </p:txBody>
      </p:sp>
    </p:spTree>
    <p:extLst>
      <p:ext uri="{BB962C8B-B14F-4D97-AF65-F5344CB8AC3E}">
        <p14:creationId xmlns:p14="http://schemas.microsoft.com/office/powerpoint/2010/main" val="36242718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Pedagogy (Teaching/Learning)</a:t>
            </a:r>
            <a:endParaRPr lang="en-US" dirty="0"/>
          </a:p>
        </p:txBody>
      </p:sp>
      <p:sp>
        <p:nvSpPr>
          <p:cNvPr id="3" name="Content Placeholder 2"/>
          <p:cNvSpPr>
            <a:spLocks noGrp="1"/>
          </p:cNvSpPr>
          <p:nvPr>
            <p:ph idx="1"/>
          </p:nvPr>
        </p:nvSpPr>
        <p:spPr/>
        <p:txBody>
          <a:bodyPr>
            <a:normAutofit fontScale="92500"/>
          </a:bodyPr>
          <a:lstStyle/>
          <a:p>
            <a:r>
              <a:rPr lang="en-US" dirty="0" smtClean="0"/>
              <a:t>What’s the effective way to communicate the truths in these Biblical texts in the context in order to best facilitate genuine transformation?</a:t>
            </a:r>
          </a:p>
          <a:p>
            <a:r>
              <a:rPr lang="en-US" dirty="0" smtClean="0"/>
              <a:t>We are looking for an effective preaching, teaching and learning dynamic.</a:t>
            </a:r>
          </a:p>
          <a:p>
            <a:r>
              <a:rPr lang="en-US" dirty="0" smtClean="0"/>
              <a:t>Not linear, propositional thinkers like the West.</a:t>
            </a:r>
          </a:p>
          <a:p>
            <a:r>
              <a:rPr lang="en-US" dirty="0" smtClean="0"/>
              <a:t>The receptor culture is comprised of circular </a:t>
            </a:r>
            <a:r>
              <a:rPr lang="en-US" dirty="0"/>
              <a:t>thinkers </a:t>
            </a:r>
            <a:r>
              <a:rPr lang="en-US" dirty="0" smtClean="0"/>
              <a:t>(networked </a:t>
            </a:r>
            <a:r>
              <a:rPr lang="en-US" dirty="0"/>
              <a:t>and </a:t>
            </a:r>
            <a:r>
              <a:rPr lang="en-US" dirty="0" smtClean="0"/>
              <a:t>holistic), mostly oral learners, many illiterate.</a:t>
            </a:r>
          </a:p>
        </p:txBody>
      </p:sp>
    </p:spTree>
    <p:extLst>
      <p:ext uri="{BB962C8B-B14F-4D97-AF65-F5344CB8AC3E}">
        <p14:creationId xmlns:p14="http://schemas.microsoft.com/office/powerpoint/2010/main" val="16130457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to Consider</a:t>
            </a:r>
            <a:endParaRPr lang="en-US" dirty="0"/>
          </a:p>
        </p:txBody>
      </p:sp>
      <p:sp>
        <p:nvSpPr>
          <p:cNvPr id="3" name="Content Placeholder 2"/>
          <p:cNvSpPr>
            <a:spLocks noGrp="1"/>
          </p:cNvSpPr>
          <p:nvPr>
            <p:ph idx="1"/>
          </p:nvPr>
        </p:nvSpPr>
        <p:spPr/>
        <p:txBody>
          <a:bodyPr>
            <a:normAutofit fontScale="85000" lnSpcReduction="10000"/>
          </a:bodyPr>
          <a:lstStyle/>
          <a:p>
            <a:r>
              <a:rPr lang="en-US" dirty="0">
                <a:solidFill>
                  <a:srgbClr val="FF0000"/>
                </a:solidFill>
              </a:rPr>
              <a:t>Learning </a:t>
            </a:r>
            <a:r>
              <a:rPr lang="en-US" dirty="0" smtClean="0">
                <a:solidFill>
                  <a:srgbClr val="FF0000"/>
                </a:solidFill>
              </a:rPr>
              <a:t>preferences </a:t>
            </a:r>
            <a:r>
              <a:rPr lang="en-US" dirty="0" smtClean="0"/>
              <a:t>are communal, relational, oral, participatory, dialogical and experiential.</a:t>
            </a:r>
            <a:endParaRPr lang="en-US" dirty="0"/>
          </a:p>
          <a:p>
            <a:r>
              <a:rPr lang="en-US" dirty="0"/>
              <a:t>Stories, parables, proverbs, poetry, drama, songs, case studies and group discussions are suggested ways to </a:t>
            </a:r>
            <a:r>
              <a:rPr lang="en-US" dirty="0">
                <a:solidFill>
                  <a:srgbClr val="FF0000"/>
                </a:solidFill>
              </a:rPr>
              <a:t>package </a:t>
            </a:r>
            <a:r>
              <a:rPr lang="en-US" dirty="0" smtClean="0">
                <a:solidFill>
                  <a:srgbClr val="FF0000"/>
                </a:solidFill>
              </a:rPr>
              <a:t>and deliver </a:t>
            </a:r>
            <a:r>
              <a:rPr lang="en-US" dirty="0" smtClean="0"/>
              <a:t>the </a:t>
            </a:r>
            <a:r>
              <a:rPr lang="en-US" dirty="0"/>
              <a:t>message</a:t>
            </a:r>
            <a:r>
              <a:rPr lang="en-US" dirty="0" smtClean="0"/>
              <a:t>.</a:t>
            </a:r>
          </a:p>
          <a:p>
            <a:r>
              <a:rPr lang="en-US" dirty="0" smtClean="0">
                <a:solidFill>
                  <a:srgbClr val="7030A0"/>
                </a:solidFill>
              </a:rPr>
              <a:t>Real life issues </a:t>
            </a:r>
            <a:r>
              <a:rPr lang="en-US" dirty="0" smtClean="0"/>
              <a:t>in the context must take center stage.</a:t>
            </a:r>
          </a:p>
          <a:p>
            <a:r>
              <a:rPr lang="en-US" dirty="0" smtClean="0"/>
              <a:t>We start with the known (what is experienced and interpreted on the ground) and move to the unknown (the Biblical truth).</a:t>
            </a:r>
          </a:p>
          <a:p>
            <a:r>
              <a:rPr lang="en-US" dirty="0" smtClean="0">
                <a:solidFill>
                  <a:srgbClr val="7030A0"/>
                </a:solidFill>
              </a:rPr>
              <a:t>A problem based learning approach </a:t>
            </a:r>
            <a:r>
              <a:rPr lang="en-US" dirty="0" smtClean="0"/>
              <a:t>has great potential (e.g. case –study).</a:t>
            </a:r>
            <a:endParaRPr lang="en-US" dirty="0"/>
          </a:p>
          <a:p>
            <a:endParaRPr lang="en-US" dirty="0"/>
          </a:p>
        </p:txBody>
      </p:sp>
    </p:spTree>
    <p:extLst>
      <p:ext uri="{BB962C8B-B14F-4D97-AF65-F5344CB8AC3E}">
        <p14:creationId xmlns:p14="http://schemas.microsoft.com/office/powerpoint/2010/main" val="3615649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2 Peter 3:18</a:t>
            </a:r>
            <a:endParaRPr lang="en-US" sz="5400" dirty="0"/>
          </a:p>
        </p:txBody>
      </p:sp>
      <p:sp>
        <p:nvSpPr>
          <p:cNvPr id="3" name="Content Placeholder 2"/>
          <p:cNvSpPr>
            <a:spLocks noGrp="1"/>
          </p:cNvSpPr>
          <p:nvPr>
            <p:ph idx="1"/>
          </p:nvPr>
        </p:nvSpPr>
        <p:spPr/>
        <p:txBody>
          <a:bodyPr>
            <a:normAutofit/>
          </a:bodyPr>
          <a:lstStyle/>
          <a:p>
            <a:pPr marL="0" indent="0" algn="ctr">
              <a:buNone/>
            </a:pPr>
            <a:r>
              <a:rPr lang="en-US" sz="4400" dirty="0" smtClean="0"/>
              <a:t>“But grow in the grace and knowledge of our Lord and </a:t>
            </a:r>
            <a:r>
              <a:rPr lang="en-US" sz="4400" dirty="0" err="1" smtClean="0"/>
              <a:t>Saviour</a:t>
            </a:r>
            <a:r>
              <a:rPr lang="en-US" sz="4400" dirty="0" smtClean="0"/>
              <a:t>, Jesus Christ.  To Him be glory both now and forever!  Amen.”</a:t>
            </a:r>
            <a:endParaRPr lang="en-US" sz="4400" dirty="0"/>
          </a:p>
        </p:txBody>
      </p:sp>
    </p:spTree>
    <p:extLst>
      <p:ext uri="{BB962C8B-B14F-4D97-AF65-F5344CB8AC3E}">
        <p14:creationId xmlns:p14="http://schemas.microsoft.com/office/powerpoint/2010/main" val="4046811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a worldview formed?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These ‘central conceptions’ or ‘motifs’ (themes) are pulled together to provide an understanding of the world and how it works.</a:t>
            </a:r>
          </a:p>
          <a:p>
            <a:r>
              <a:rPr lang="en-US" dirty="0" smtClean="0"/>
              <a:t>Each motif is underpinned by a series of deep-level ‘explanatory  </a:t>
            </a:r>
            <a:r>
              <a:rPr lang="en-US" dirty="0"/>
              <a:t>assumptions’ </a:t>
            </a:r>
            <a:r>
              <a:rPr lang="en-US" dirty="0" smtClean="0"/>
              <a:t>formulated through observation, experience, and reflection.</a:t>
            </a:r>
          </a:p>
          <a:p>
            <a:r>
              <a:rPr lang="en-US" dirty="0" smtClean="0"/>
              <a:t>For the African person, religion (spirituality)is the hub of the wheel from which the spokes reach out to influence every </a:t>
            </a:r>
            <a:r>
              <a:rPr lang="en-US" dirty="0" err="1" smtClean="0"/>
              <a:t>explantion</a:t>
            </a:r>
            <a:r>
              <a:rPr lang="en-US" dirty="0" smtClean="0"/>
              <a:t>. </a:t>
            </a:r>
          </a:p>
          <a:p>
            <a:r>
              <a:rPr lang="en-US" dirty="0" smtClean="0"/>
              <a:t>A central systemization or control panel is formed providing a guiding grid of reference or lens.  </a:t>
            </a:r>
            <a:endParaRPr lang="en-US" dirty="0"/>
          </a:p>
        </p:txBody>
      </p:sp>
    </p:spTree>
    <p:extLst>
      <p:ext uri="{BB962C8B-B14F-4D97-AF65-F5344CB8AC3E}">
        <p14:creationId xmlns:p14="http://schemas.microsoft.com/office/powerpoint/2010/main" val="9593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does it matter?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people’s worldview directly regulates the beliefs and </a:t>
            </a:r>
            <a:r>
              <a:rPr lang="en-US" dirty="0" err="1" smtClean="0"/>
              <a:t>behaviour</a:t>
            </a:r>
            <a:r>
              <a:rPr lang="en-US" dirty="0" smtClean="0"/>
              <a:t> patterns of that culture.</a:t>
            </a:r>
          </a:p>
          <a:p>
            <a:r>
              <a:rPr lang="en-US" dirty="0" smtClean="0"/>
              <a:t>How? The </a:t>
            </a:r>
            <a:r>
              <a:rPr lang="en-US" dirty="0"/>
              <a:t>explanatory </a:t>
            </a:r>
            <a:r>
              <a:rPr lang="en-US" dirty="0" smtClean="0"/>
              <a:t>assumptions and motifs, formulated through observation, experience and reflection, stimulate or animate cultural traditions and religious practices. </a:t>
            </a:r>
          </a:p>
          <a:p>
            <a:r>
              <a:rPr lang="en-US" dirty="0" smtClean="0"/>
              <a:t>To facilitate genuine transformation of thinking and </a:t>
            </a:r>
            <a:r>
              <a:rPr lang="en-US" dirty="0" err="1" smtClean="0"/>
              <a:t>behaviour</a:t>
            </a:r>
            <a:r>
              <a:rPr lang="en-US" dirty="0" smtClean="0"/>
              <a:t> we need to subvert and change spurious explanatory assumptions and worldview motifs. </a:t>
            </a:r>
            <a:endParaRPr lang="en-US" dirty="0"/>
          </a:p>
        </p:txBody>
      </p:sp>
    </p:spTree>
    <p:extLst>
      <p:ext uri="{BB962C8B-B14F-4D97-AF65-F5344CB8AC3E}">
        <p14:creationId xmlns:p14="http://schemas.microsoft.com/office/powerpoint/2010/main" val="4080851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all the fuss?</a:t>
            </a:r>
            <a:endParaRPr lang="en-US" dirty="0"/>
          </a:p>
        </p:txBody>
      </p:sp>
      <p:sp>
        <p:nvSpPr>
          <p:cNvPr id="3" name="Content Placeholder 2"/>
          <p:cNvSpPr>
            <a:spLocks noGrp="1"/>
          </p:cNvSpPr>
          <p:nvPr>
            <p:ph idx="1"/>
          </p:nvPr>
        </p:nvSpPr>
        <p:spPr/>
        <p:txBody>
          <a:bodyPr/>
          <a:lstStyle/>
          <a:p>
            <a:r>
              <a:rPr lang="en-US" dirty="0" smtClean="0"/>
              <a:t>The problem identified: </a:t>
            </a:r>
            <a:r>
              <a:rPr lang="en-US" b="1" dirty="0" smtClean="0"/>
              <a:t>syncretism</a:t>
            </a:r>
          </a:p>
          <a:p>
            <a:r>
              <a:rPr lang="en-US" dirty="0" smtClean="0"/>
              <a:t>“A blending together of views from different philosophical or theological perspectives” (</a:t>
            </a:r>
            <a:r>
              <a:rPr lang="en-US" sz="2800" dirty="0" smtClean="0"/>
              <a:t>Westminster Dictionary of Theological Terms</a:t>
            </a:r>
            <a:r>
              <a:rPr lang="en-US" dirty="0" smtClean="0"/>
              <a:t>).</a:t>
            </a:r>
          </a:p>
          <a:p>
            <a:r>
              <a:rPr lang="en-US" dirty="0" smtClean="0"/>
              <a:t>People in the demographic, even the churched (and even those in ministry!) remain unable to break free from traditional cultural and religious thinking and practices. </a:t>
            </a:r>
          </a:p>
          <a:p>
            <a:endParaRPr lang="en-US" dirty="0"/>
          </a:p>
        </p:txBody>
      </p:sp>
    </p:spTree>
    <p:extLst>
      <p:ext uri="{BB962C8B-B14F-4D97-AF65-F5344CB8AC3E}">
        <p14:creationId xmlns:p14="http://schemas.microsoft.com/office/powerpoint/2010/main" val="31513887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this look like?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 We are not ‘born again’ believers.</a:t>
            </a:r>
          </a:p>
          <a:p>
            <a:r>
              <a:rPr lang="en-US" dirty="0" smtClean="0"/>
              <a:t>2. We may be saved but we have:</a:t>
            </a:r>
          </a:p>
          <a:p>
            <a:pPr marL="0" indent="0">
              <a:buNone/>
            </a:pPr>
            <a:r>
              <a:rPr lang="en-US" dirty="0" smtClean="0"/>
              <a:t>a. modified Christian doctrine and practice towards traditional religious practices (</a:t>
            </a:r>
            <a:r>
              <a:rPr lang="en-US" b="1" dirty="0" smtClean="0"/>
              <a:t>traditionalized Christianity</a:t>
            </a:r>
            <a:r>
              <a:rPr lang="en-US" dirty="0" smtClean="0"/>
              <a:t>): prophets, prosperity gospel preachers, Christian healers etc.</a:t>
            </a:r>
          </a:p>
          <a:p>
            <a:pPr marL="0" indent="0">
              <a:buNone/>
            </a:pPr>
            <a:r>
              <a:rPr lang="en-US" dirty="0" smtClean="0"/>
              <a:t>b. Simply superimposed Christianity over the traditional worldview assumptions (</a:t>
            </a:r>
            <a:r>
              <a:rPr lang="en-US" b="1" dirty="0" smtClean="0"/>
              <a:t>Christianized tradition</a:t>
            </a:r>
            <a:r>
              <a:rPr lang="en-US" dirty="0" smtClean="0"/>
              <a:t>): two different programs for different </a:t>
            </a:r>
            <a:r>
              <a:rPr lang="en-US" dirty="0" err="1" smtClean="0"/>
              <a:t>sociololgical</a:t>
            </a:r>
            <a:r>
              <a:rPr lang="en-US" dirty="0" smtClean="0"/>
              <a:t> or religious contexts.    </a:t>
            </a:r>
            <a:endParaRPr lang="en-US" dirty="0"/>
          </a:p>
        </p:txBody>
      </p:sp>
    </p:spTree>
    <p:extLst>
      <p:ext uri="{BB962C8B-B14F-4D97-AF65-F5344CB8AC3E}">
        <p14:creationId xmlns:p14="http://schemas.microsoft.com/office/powerpoint/2010/main" val="2660968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Dualism in belief and practice.</a:t>
            </a:r>
          </a:p>
          <a:p>
            <a:r>
              <a:rPr lang="en-US" dirty="0" smtClean="0"/>
              <a:t>Almost everyone says they are a ‘Christian’.</a:t>
            </a:r>
          </a:p>
          <a:p>
            <a:r>
              <a:rPr lang="en-US" dirty="0" smtClean="0"/>
              <a:t>But the majority still hold onto their traditional beliefs such as </a:t>
            </a:r>
            <a:r>
              <a:rPr lang="en-US" dirty="0"/>
              <a:t>ancestral spirits </a:t>
            </a:r>
            <a:r>
              <a:rPr lang="en-US" dirty="0" smtClean="0"/>
              <a:t>and witchcraft. </a:t>
            </a:r>
          </a:p>
          <a:p>
            <a:r>
              <a:rPr lang="en-US" dirty="0"/>
              <a:t>There has been no change at the deep level of worldview. </a:t>
            </a:r>
          </a:p>
          <a:p>
            <a:r>
              <a:rPr lang="en-US" dirty="0" smtClean="0"/>
              <a:t>Sociological context and practical expedience become determinative (what works best for me where I am right now?).</a:t>
            </a:r>
          </a:p>
        </p:txBody>
      </p:sp>
    </p:spTree>
    <p:extLst>
      <p:ext uri="{BB962C8B-B14F-4D97-AF65-F5344CB8AC3E}">
        <p14:creationId xmlns:p14="http://schemas.microsoft.com/office/powerpoint/2010/main" val="1586848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Examples</a:t>
            </a:r>
            <a:endParaRPr lang="en-US" dirty="0"/>
          </a:p>
        </p:txBody>
      </p:sp>
      <p:sp>
        <p:nvSpPr>
          <p:cNvPr id="3" name="Content Placeholder 2"/>
          <p:cNvSpPr>
            <a:spLocks noGrp="1"/>
          </p:cNvSpPr>
          <p:nvPr>
            <p:ph idx="1"/>
          </p:nvPr>
        </p:nvSpPr>
        <p:spPr/>
        <p:txBody>
          <a:bodyPr>
            <a:normAutofit fontScale="92500" lnSpcReduction="20000"/>
          </a:bodyPr>
          <a:lstStyle/>
          <a:p>
            <a:r>
              <a:rPr lang="en-US" sz="2000" b="1" dirty="0" smtClean="0"/>
              <a:t>The Pastor </a:t>
            </a:r>
            <a:r>
              <a:rPr lang="en-US" sz="2000" dirty="0" smtClean="0"/>
              <a:t>sweeping out the sanctuary before Sunday worship to remove any evil spirits.</a:t>
            </a:r>
          </a:p>
          <a:p>
            <a:r>
              <a:rPr lang="en-US" sz="2000" b="1" dirty="0" smtClean="0"/>
              <a:t>The family </a:t>
            </a:r>
            <a:r>
              <a:rPr lang="en-US" sz="2000" dirty="0" smtClean="0"/>
              <a:t>who bring their infant to be dedicated but still have a protective traditional charm around her neck.</a:t>
            </a:r>
          </a:p>
          <a:p>
            <a:r>
              <a:rPr lang="en-US" sz="2000" b="1" dirty="0" smtClean="0"/>
              <a:t>The man </a:t>
            </a:r>
            <a:r>
              <a:rPr lang="en-US" sz="2000" dirty="0" smtClean="0"/>
              <a:t>who attends the communion service and then goes to procure medicine from the witchdoctor to protect his crops. </a:t>
            </a:r>
          </a:p>
          <a:p>
            <a:r>
              <a:rPr lang="en-US" sz="2000" b="1" dirty="0" smtClean="0"/>
              <a:t>The minister in training </a:t>
            </a:r>
            <a:r>
              <a:rPr lang="en-US" sz="2000" dirty="0" smtClean="0"/>
              <a:t>who goes home to his village and participates in the offering of a libation to the ancestors (living-dead) for rain.</a:t>
            </a:r>
          </a:p>
          <a:p>
            <a:r>
              <a:rPr lang="en-US" sz="2000" b="1" dirty="0" smtClean="0"/>
              <a:t>The church member </a:t>
            </a:r>
            <a:r>
              <a:rPr lang="en-US" sz="2000" dirty="0" smtClean="0"/>
              <a:t>who invokes a magic spell to ‘lock’ his wife so she is unable to have intercourse while he is away on business.</a:t>
            </a:r>
          </a:p>
          <a:p>
            <a:r>
              <a:rPr lang="en-US" sz="2000" b="1" dirty="0" smtClean="0"/>
              <a:t>The elders </a:t>
            </a:r>
            <a:r>
              <a:rPr lang="en-US" sz="2000" dirty="0" smtClean="0"/>
              <a:t>who bury a charm pouch in the cement of the new brick pulpit to ensure powerful popular, preaching and a good weekly attendance.</a:t>
            </a:r>
          </a:p>
          <a:p>
            <a:r>
              <a:rPr lang="en-US" sz="2000" b="1" dirty="0" smtClean="0"/>
              <a:t>The faithful couple </a:t>
            </a:r>
            <a:r>
              <a:rPr lang="en-US" sz="2000" dirty="0" smtClean="0"/>
              <a:t>who insist that their teenage girl follows the traditional initiation practices in the village and ‘sleeps’ with the hired ‘hyena.’</a:t>
            </a:r>
          </a:p>
          <a:p>
            <a:r>
              <a:rPr lang="en-US" sz="2000" b="1" dirty="0" smtClean="0"/>
              <a:t>The witchdoctor </a:t>
            </a:r>
            <a:r>
              <a:rPr lang="en-US" sz="2000" dirty="0" smtClean="0"/>
              <a:t>who was a member of a local church and asked to sing a well known Christian hymn after our interview concluded.     </a:t>
            </a:r>
          </a:p>
          <a:p>
            <a:endParaRPr lang="en-US" sz="2000" dirty="0" smtClean="0"/>
          </a:p>
          <a:p>
            <a:endParaRPr lang="en-US" sz="2000" dirty="0" smtClean="0"/>
          </a:p>
          <a:p>
            <a:endParaRPr lang="en-US" sz="2000" dirty="0" smtClean="0"/>
          </a:p>
          <a:p>
            <a:endParaRPr lang="en-US" sz="2400" dirty="0"/>
          </a:p>
        </p:txBody>
      </p:sp>
    </p:spTree>
    <p:extLst>
      <p:ext uri="{BB962C8B-B14F-4D97-AF65-F5344CB8AC3E}">
        <p14:creationId xmlns:p14="http://schemas.microsoft.com/office/powerpoint/2010/main" val="2094752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3399</TotalTime>
  <Words>2918</Words>
  <Application>Microsoft Office PowerPoint</Application>
  <PresentationFormat>On-screen Show (4:3)</PresentationFormat>
  <Paragraphs>189</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Worldview Matters</vt:lpstr>
      <vt:lpstr>What is a worldview?</vt:lpstr>
      <vt:lpstr>Definition of Worldview</vt:lpstr>
      <vt:lpstr>How is a worldview formed?</vt:lpstr>
      <vt:lpstr>Why does it matter?</vt:lpstr>
      <vt:lpstr>Why all the fuss?</vt:lpstr>
      <vt:lpstr>What does this look like?</vt:lpstr>
      <vt:lpstr>The results?</vt:lpstr>
      <vt:lpstr>Practical Examples</vt:lpstr>
      <vt:lpstr>What’s the aim?</vt:lpstr>
      <vt:lpstr>Sobering Facts</vt:lpstr>
      <vt:lpstr>What can we then do? (1)</vt:lpstr>
      <vt:lpstr>What can we then do? (2)  </vt:lpstr>
      <vt:lpstr>What then can we do? (3)</vt:lpstr>
      <vt:lpstr>What then can we do? (4)</vt:lpstr>
      <vt:lpstr>What then can we do? (5)</vt:lpstr>
      <vt:lpstr>A. Context (worldview)</vt:lpstr>
      <vt:lpstr>Towards A Chewa Worldview</vt:lpstr>
      <vt:lpstr>8 Worldview Motifs</vt:lpstr>
      <vt:lpstr>1. A Transcendent Supreme Being</vt:lpstr>
      <vt:lpstr>Bridges and Barriers </vt:lpstr>
      <vt:lpstr>2. Cosmic Holism</vt:lpstr>
      <vt:lpstr>3. Life-Force (umoyo)</vt:lpstr>
      <vt:lpstr>4. Anthropocentric Salvation</vt:lpstr>
      <vt:lpstr>5. Identity in Community</vt:lpstr>
      <vt:lpstr>6. The Authority of Traditional Wisdom</vt:lpstr>
      <vt:lpstr>7. Witchcraft as Axiomatic</vt:lpstr>
      <vt:lpstr>8. Charms are Indispensable</vt:lpstr>
      <vt:lpstr>B. Bible (Scripture)</vt:lpstr>
      <vt:lpstr>Key Biblical Passages in Context </vt:lpstr>
      <vt:lpstr>C. Pedagogy (Teaching/Learning)</vt:lpstr>
      <vt:lpstr>Factors to Consider</vt:lpstr>
      <vt:lpstr>2 Peter 3:18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Worldview, Culture and Christ</dc:title>
  <dc:creator>Admin</dc:creator>
  <cp:lastModifiedBy>Admin</cp:lastModifiedBy>
  <cp:revision>70</cp:revision>
  <dcterms:created xsi:type="dcterms:W3CDTF">2025-10-24T11:03:16Z</dcterms:created>
  <dcterms:modified xsi:type="dcterms:W3CDTF">2025-12-10T10:31:14Z</dcterms:modified>
</cp:coreProperties>
</file>