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y="5143500" cx="9144000"/>
  <p:notesSz cx="6858000" cy="9144000"/>
  <p:embeddedFontLst>
    <p:embeddedFont>
      <p:font typeface="Barlow"/>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0" roundtripDataSignature="AMtx7mhQ7XzHbpA7X82nc4mLrKI4r79Z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font" Target="fonts/Barlow-bold.fntdata"/><Relationship Id="rId32" Type="http://schemas.openxmlformats.org/officeDocument/2006/relationships/slide" Target="slides/slide28.xml"/><Relationship Id="rId76" Type="http://schemas.openxmlformats.org/officeDocument/2006/relationships/font" Target="fonts/Barlow-regular.fntdata"/><Relationship Id="rId35" Type="http://schemas.openxmlformats.org/officeDocument/2006/relationships/slide" Target="slides/slide31.xml"/><Relationship Id="rId79" Type="http://schemas.openxmlformats.org/officeDocument/2006/relationships/font" Target="fonts/Barlow-boldItalic.fntdata"/><Relationship Id="rId34" Type="http://schemas.openxmlformats.org/officeDocument/2006/relationships/slide" Target="slides/slide30.xml"/><Relationship Id="rId78" Type="http://schemas.openxmlformats.org/officeDocument/2006/relationships/font" Target="fonts/Barlow-italic.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06e231924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a06e231924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a0f4656f90_0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3a0f4656f90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06e231924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a06e231924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a06e231924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a06e231924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a0c093587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a0c093587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0c093587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a0c093587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fc1f905f2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6fc1f905f2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a0c093587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a0c093587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a0c0935872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3a0c0935872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a0c0935872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a0c0935872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a0c0935872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3a0c0935872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a0c0935872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3a0c0935872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a0f4656f90_0_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3a0f4656f90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0c0935872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a0c0935872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a0c0935872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a0c0935872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a06e23192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a06e23192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a0c0935872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a0c0935872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a0c0935872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a0c0935872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a0c0935872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3a0c0935872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a0c0935872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a0c093587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a0f4656f90_0_4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3a0f4656f90_0_4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6fc1f905f2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36fc1f905f2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a0f4656f90_0_4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3a0f4656f90_0_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a0c0935872_0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3a0c0935872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a0f4656f90_0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3a0f4656f90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a0c0935872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3a0c0935872_0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a0c0935872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3a0c0935872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a0f4656f90_0_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g3a0f4656f90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a0c0935872_0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3a0c0935872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a0c0935872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3a0c0935872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a0f4656f90_0_4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g3a0f4656f90_0_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a0c0935872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3a0c0935872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a0f4656f90_0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a0f4656f90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a0c0935872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3a0c0935872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a0c0935872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3a0c0935872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a0f4656f90_0_4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g3a0f4656f90_0_4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a0c0935872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g3a0c0935872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a0c0935872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3a0c0935872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a0c0935872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g3a0c0935872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a0f4656f90_0_4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g3a0f4656f90_0_4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a0c0935872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3a0c0935872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fc1f905f2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6fc1f905f2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6fc1f905f2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g36fc1f905f2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1" name="Google Shape;71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a0f4656f90_0_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3a0f4656f90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a06e23192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3a06e23192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6fc1f905f2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6fc1f905f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9"/>
          <p:cNvSpPr/>
          <p:nvPr/>
        </p:nvSpPr>
        <p:spPr>
          <a:xfrm>
            <a:off x="7872900" y="-75"/>
            <a:ext cx="12711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9"/>
          <p:cNvSpPr/>
          <p:nvPr/>
        </p:nvSpPr>
        <p:spPr>
          <a:xfrm>
            <a:off x="2241225" y="1305559"/>
            <a:ext cx="6509100" cy="25218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9"/>
          <p:cNvSpPr txBox="1"/>
          <p:nvPr>
            <p:ph type="ctrTitle"/>
          </p:nvPr>
        </p:nvSpPr>
        <p:spPr>
          <a:xfrm>
            <a:off x="2710225" y="1310850"/>
            <a:ext cx="5476800" cy="252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solidFill>
                  <a:srgbClr val="FAF7F0"/>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1"/>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1"/>
          <p:cNvSpPr/>
          <p:nvPr/>
        </p:nvSpPr>
        <p:spPr>
          <a:xfrm>
            <a:off x="8750300" y="4356125"/>
            <a:ext cx="393600" cy="3936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1"/>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7" name="Shape 17"/>
        <p:cNvGrpSpPr/>
        <p:nvPr/>
      </p:nvGrpSpPr>
      <p:grpSpPr>
        <a:xfrm>
          <a:off x="0" y="0"/>
          <a:ext cx="0" cy="0"/>
          <a:chOff x="0" y="0"/>
          <a:chExt cx="0" cy="0"/>
        </a:xfrm>
      </p:grpSpPr>
      <p:sp>
        <p:nvSpPr>
          <p:cNvPr id="18" name="Google Shape;18;p34"/>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4"/>
          <p:cNvSpPr/>
          <p:nvPr/>
        </p:nvSpPr>
        <p:spPr>
          <a:xfrm>
            <a:off x="8750300" y="4356125"/>
            <a:ext cx="393600" cy="3936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4"/>
          <p:cNvSpPr/>
          <p:nvPr/>
        </p:nvSpPr>
        <p:spPr>
          <a:xfrm>
            <a:off x="877500" y="393525"/>
            <a:ext cx="7872900" cy="8067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a:solidFill>
                  <a:srgbClr val="FAF7F0"/>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2" name="Google Shape;22;p34"/>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lvl1pPr indent="-393700" lvl="0" marL="457200" algn="l">
              <a:lnSpc>
                <a:spcPct val="100000"/>
              </a:lnSpc>
              <a:spcBef>
                <a:spcPts val="600"/>
              </a:spcBef>
              <a:spcAft>
                <a:spcPts val="0"/>
              </a:spcAft>
              <a:buSzPts val="2600"/>
              <a:buChar char="▪"/>
              <a:defRPr>
                <a:solidFill>
                  <a:srgbClr val="1B1917"/>
                </a:solidFill>
              </a:defRPr>
            </a:lvl1pPr>
            <a:lvl2pPr indent="-393700" lvl="1" marL="914400" algn="l">
              <a:lnSpc>
                <a:spcPct val="100000"/>
              </a:lnSpc>
              <a:spcBef>
                <a:spcPts val="0"/>
              </a:spcBef>
              <a:spcAft>
                <a:spcPts val="0"/>
              </a:spcAft>
              <a:buSzPts val="2600"/>
              <a:buChar char="▫"/>
              <a:defRPr/>
            </a:lvl2pPr>
            <a:lvl3pPr indent="-393700" lvl="2" marL="1371600" algn="l">
              <a:lnSpc>
                <a:spcPct val="100000"/>
              </a:lnSpc>
              <a:spcBef>
                <a:spcPts val="0"/>
              </a:spcBef>
              <a:spcAft>
                <a:spcPts val="0"/>
              </a:spcAft>
              <a:buSzPts val="2600"/>
              <a:buChar char="▫"/>
              <a:defRPr/>
            </a:lvl3pPr>
            <a:lvl4pPr indent="-393700" lvl="3" marL="1828800" algn="l">
              <a:lnSpc>
                <a:spcPct val="100000"/>
              </a:lnSpc>
              <a:spcBef>
                <a:spcPts val="0"/>
              </a:spcBef>
              <a:spcAft>
                <a:spcPts val="0"/>
              </a:spcAft>
              <a:buSzPts val="2600"/>
              <a:buChar char="▫"/>
              <a:defRPr/>
            </a:lvl4pPr>
            <a:lvl5pPr indent="-393700" lvl="4" marL="2286000" algn="l">
              <a:lnSpc>
                <a:spcPct val="100000"/>
              </a:lnSpc>
              <a:spcBef>
                <a:spcPts val="0"/>
              </a:spcBef>
              <a:spcAft>
                <a:spcPts val="0"/>
              </a:spcAft>
              <a:buSzPts val="2600"/>
              <a:buChar char="○"/>
              <a:defRPr/>
            </a:lvl5pPr>
            <a:lvl6pPr indent="-393700" lvl="5" marL="2743200" algn="l">
              <a:lnSpc>
                <a:spcPct val="100000"/>
              </a:lnSpc>
              <a:spcBef>
                <a:spcPts val="0"/>
              </a:spcBef>
              <a:spcAft>
                <a:spcPts val="0"/>
              </a:spcAft>
              <a:buSzPts val="2600"/>
              <a:buChar char="■"/>
              <a:defRPr/>
            </a:lvl6pPr>
            <a:lvl7pPr indent="-393700" lvl="6" marL="3200400" algn="l">
              <a:lnSpc>
                <a:spcPct val="100000"/>
              </a:lnSpc>
              <a:spcBef>
                <a:spcPts val="0"/>
              </a:spcBef>
              <a:spcAft>
                <a:spcPts val="0"/>
              </a:spcAft>
              <a:buSzPts val="2600"/>
              <a:buChar char="●"/>
              <a:defRPr/>
            </a:lvl7pPr>
            <a:lvl8pPr indent="-393700" lvl="7" marL="3657600" algn="l">
              <a:lnSpc>
                <a:spcPct val="100000"/>
              </a:lnSpc>
              <a:spcBef>
                <a:spcPts val="0"/>
              </a:spcBef>
              <a:spcAft>
                <a:spcPts val="0"/>
              </a:spcAft>
              <a:buSzPts val="2600"/>
              <a:buChar char="○"/>
              <a:defRPr/>
            </a:lvl8pPr>
            <a:lvl9pPr indent="-393700" lvl="8" marL="4114800" algn="l">
              <a:lnSpc>
                <a:spcPct val="100000"/>
              </a:lnSpc>
              <a:spcBef>
                <a:spcPts val="0"/>
              </a:spcBef>
              <a:spcAft>
                <a:spcPts val="0"/>
              </a:spcAft>
              <a:buSzPts val="2600"/>
              <a:buChar char="■"/>
              <a:defRPr/>
            </a:lvl9pPr>
          </a:lstStyle>
          <a:p/>
        </p:txBody>
      </p:sp>
      <p:sp>
        <p:nvSpPr>
          <p:cNvPr id="23" name="Google Shape;23;p3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
        <p:nvSpPr>
          <p:cNvPr id="24" name="Google Shape;24;p34"/>
          <p:cNvSpPr/>
          <p:nvPr/>
        </p:nvSpPr>
        <p:spPr>
          <a:xfrm>
            <a:off x="7943750" y="393425"/>
            <a:ext cx="806700" cy="806700"/>
          </a:xfrm>
          <a:prstGeom prst="rect">
            <a:avLst/>
          </a:prstGeom>
          <a:solidFill>
            <a:srgbClr val="007F00">
              <a:alpha val="5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5" name="Shape 25"/>
        <p:cNvGrpSpPr/>
        <p:nvPr/>
      </p:nvGrpSpPr>
      <p:grpSpPr>
        <a:xfrm>
          <a:off x="0" y="0"/>
          <a:ext cx="0" cy="0"/>
          <a:chOff x="0" y="0"/>
          <a:chExt cx="0" cy="0"/>
        </a:xfrm>
      </p:grpSpPr>
      <p:sp>
        <p:nvSpPr>
          <p:cNvPr id="26" name="Google Shape;26;p30"/>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0"/>
          <p:cNvSpPr/>
          <p:nvPr/>
        </p:nvSpPr>
        <p:spPr>
          <a:xfrm>
            <a:off x="8750300" y="4356125"/>
            <a:ext cx="393600" cy="3936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0"/>
          <p:cNvSpPr/>
          <p:nvPr/>
        </p:nvSpPr>
        <p:spPr>
          <a:xfrm>
            <a:off x="877500" y="393525"/>
            <a:ext cx="7872900" cy="8067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a:solidFill>
                  <a:srgbClr val="FAF7F0"/>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0" name="Google Shape;30;p30"/>
          <p:cNvSpPr txBox="1"/>
          <p:nvPr>
            <p:ph idx="1" type="body"/>
          </p:nvPr>
        </p:nvSpPr>
        <p:spPr>
          <a:xfrm>
            <a:off x="1576275" y="1367175"/>
            <a:ext cx="3482400" cy="33825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Char char="▪"/>
              <a:defRPr sz="2200">
                <a:solidFill>
                  <a:srgbClr val="1B1917"/>
                </a:solidFill>
              </a:defRPr>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sp>
        <p:nvSpPr>
          <p:cNvPr id="31" name="Google Shape;31;p30"/>
          <p:cNvSpPr txBox="1"/>
          <p:nvPr>
            <p:ph idx="2" type="body"/>
          </p:nvPr>
        </p:nvSpPr>
        <p:spPr>
          <a:xfrm>
            <a:off x="5268071" y="1367175"/>
            <a:ext cx="3482400" cy="33825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Char char="▪"/>
              <a:defRPr sz="2200">
                <a:solidFill>
                  <a:srgbClr val="1B1917"/>
                </a:solidFill>
              </a:defRPr>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sp>
        <p:nvSpPr>
          <p:cNvPr id="32" name="Google Shape;32;p3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
        <p:nvSpPr>
          <p:cNvPr id="33" name="Google Shape;33;p30"/>
          <p:cNvSpPr/>
          <p:nvPr/>
        </p:nvSpPr>
        <p:spPr>
          <a:xfrm>
            <a:off x="7943750" y="393425"/>
            <a:ext cx="806700" cy="806700"/>
          </a:xfrm>
          <a:prstGeom prst="rect">
            <a:avLst/>
          </a:prstGeom>
          <a:solidFill>
            <a:srgbClr val="007F00">
              <a:alpha val="5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4" name="Shape 34"/>
        <p:cNvGrpSpPr/>
        <p:nvPr/>
      </p:nvGrpSpPr>
      <p:grpSpPr>
        <a:xfrm>
          <a:off x="0" y="0"/>
          <a:ext cx="0" cy="0"/>
          <a:chOff x="0" y="0"/>
          <a:chExt cx="0" cy="0"/>
        </a:xfrm>
      </p:grpSpPr>
      <p:sp>
        <p:nvSpPr>
          <p:cNvPr id="35" name="Google Shape;35;p35"/>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5"/>
          <p:cNvSpPr/>
          <p:nvPr/>
        </p:nvSpPr>
        <p:spPr>
          <a:xfrm>
            <a:off x="8750300" y="4356125"/>
            <a:ext cx="393600" cy="3936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5"/>
          <p:cNvSpPr/>
          <p:nvPr/>
        </p:nvSpPr>
        <p:spPr>
          <a:xfrm>
            <a:off x="877500" y="393525"/>
            <a:ext cx="7872900" cy="8067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5"/>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a:solidFill>
                  <a:srgbClr val="FAF7F0"/>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9" name="Google Shape;39;p35"/>
          <p:cNvSpPr txBox="1"/>
          <p:nvPr>
            <p:ph idx="1" type="body"/>
          </p:nvPr>
        </p:nvSpPr>
        <p:spPr>
          <a:xfrm>
            <a:off x="1560175" y="1375225"/>
            <a:ext cx="2317500" cy="3374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solidFill>
                  <a:srgbClr val="1B1917"/>
                </a:solidFill>
              </a:defRPr>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40" name="Google Shape;40;p35"/>
          <p:cNvSpPr txBox="1"/>
          <p:nvPr>
            <p:ph idx="2" type="body"/>
          </p:nvPr>
        </p:nvSpPr>
        <p:spPr>
          <a:xfrm>
            <a:off x="3996525" y="1375225"/>
            <a:ext cx="2317500" cy="3374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solidFill>
                  <a:srgbClr val="1B1917"/>
                </a:solidFill>
              </a:defRPr>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41" name="Google Shape;41;p35"/>
          <p:cNvSpPr txBox="1"/>
          <p:nvPr>
            <p:ph idx="3" type="body"/>
          </p:nvPr>
        </p:nvSpPr>
        <p:spPr>
          <a:xfrm>
            <a:off x="6432874" y="1375225"/>
            <a:ext cx="2317500" cy="3374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solidFill>
                  <a:srgbClr val="1B1917"/>
                </a:solidFill>
              </a:defRPr>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42" name="Google Shape;42;p35"/>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35"/>
          <p:cNvSpPr/>
          <p:nvPr/>
        </p:nvSpPr>
        <p:spPr>
          <a:xfrm>
            <a:off x="7943750" y="393425"/>
            <a:ext cx="806700" cy="806700"/>
          </a:xfrm>
          <a:prstGeom prst="rect">
            <a:avLst/>
          </a:prstGeom>
          <a:solidFill>
            <a:srgbClr val="007F00">
              <a:alpha val="5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4" name="Shape 44"/>
        <p:cNvGrpSpPr/>
        <p:nvPr/>
      </p:nvGrpSpPr>
      <p:grpSpPr>
        <a:xfrm>
          <a:off x="0" y="0"/>
          <a:ext cx="0" cy="0"/>
          <a:chOff x="0" y="0"/>
          <a:chExt cx="0" cy="0"/>
        </a:xfrm>
      </p:grpSpPr>
      <p:sp>
        <p:nvSpPr>
          <p:cNvPr id="45" name="Google Shape;45;p32"/>
          <p:cNvSpPr/>
          <p:nvPr/>
        </p:nvSpPr>
        <p:spPr>
          <a:xfrm>
            <a:off x="3047925" y="-75"/>
            <a:ext cx="60960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2"/>
          <p:cNvSpPr/>
          <p:nvPr/>
        </p:nvSpPr>
        <p:spPr>
          <a:xfrm>
            <a:off x="2241225" y="1770000"/>
            <a:ext cx="6509100" cy="16035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2"/>
          <p:cNvSpPr txBox="1"/>
          <p:nvPr>
            <p:ph type="ctrTitle"/>
          </p:nvPr>
        </p:nvSpPr>
        <p:spPr>
          <a:xfrm>
            <a:off x="2935400" y="1846200"/>
            <a:ext cx="5814900" cy="910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solidFill>
                  <a:srgbClr val="FAF7F0"/>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8" name="Google Shape;48;p32"/>
          <p:cNvSpPr txBox="1"/>
          <p:nvPr>
            <p:ph idx="1" type="subTitle"/>
          </p:nvPr>
        </p:nvSpPr>
        <p:spPr>
          <a:xfrm>
            <a:off x="2935400" y="2604625"/>
            <a:ext cx="5814900" cy="45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1800">
                <a:solidFill>
                  <a:srgbClr val="FAF7F0"/>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9" name="Shape 49"/>
        <p:cNvGrpSpPr/>
        <p:nvPr/>
      </p:nvGrpSpPr>
      <p:grpSpPr>
        <a:xfrm>
          <a:off x="0" y="0"/>
          <a:ext cx="0" cy="0"/>
          <a:chOff x="0" y="0"/>
          <a:chExt cx="0" cy="0"/>
        </a:xfrm>
      </p:grpSpPr>
      <p:sp>
        <p:nvSpPr>
          <p:cNvPr id="50" name="Google Shape;50;p33"/>
          <p:cNvSpPr/>
          <p:nvPr/>
        </p:nvSpPr>
        <p:spPr>
          <a:xfrm>
            <a:off x="3047925" y="-75"/>
            <a:ext cx="6096000" cy="5143500"/>
          </a:xfrm>
          <a:prstGeom prst="rect">
            <a:avLst/>
          </a:prstGeom>
          <a:solidFill>
            <a:srgbClr val="FFFFFF"/>
          </a:solidFill>
          <a:ln>
            <a:noFill/>
          </a:ln>
          <a:effectLst>
            <a:outerShdw blurRad="285750" rotWithShape="0" algn="bl" dir="10800000" dist="190500">
              <a:srgbClr val="000000">
                <a:alpha val="1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3"/>
          <p:cNvSpPr/>
          <p:nvPr/>
        </p:nvSpPr>
        <p:spPr>
          <a:xfrm>
            <a:off x="2645075" y="393425"/>
            <a:ext cx="806700" cy="8067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3"/>
          <p:cNvSpPr/>
          <p:nvPr/>
        </p:nvSpPr>
        <p:spPr>
          <a:xfrm>
            <a:off x="8750300" y="4356125"/>
            <a:ext cx="393600" cy="393600"/>
          </a:xfrm>
          <a:prstGeom prst="rect">
            <a:avLst/>
          </a:prstGeom>
          <a:solidFill>
            <a:srgbClr val="007F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3731575" y="393525"/>
            <a:ext cx="4713000" cy="4356000"/>
          </a:xfrm>
          <a:prstGeom prst="rect">
            <a:avLst/>
          </a:prstGeom>
          <a:noFill/>
          <a:ln>
            <a:noFill/>
          </a:ln>
        </p:spPr>
        <p:txBody>
          <a:bodyPr anchorCtr="0" anchor="t" bIns="91425" lIns="91425" spcFirstLastPara="1" rIns="91425" wrap="square" tIns="91425">
            <a:noAutofit/>
          </a:bodyPr>
          <a:lstStyle>
            <a:lvl1pPr indent="-457200" lvl="0" marL="457200" algn="l">
              <a:lnSpc>
                <a:spcPct val="100000"/>
              </a:lnSpc>
              <a:spcBef>
                <a:spcPts val="600"/>
              </a:spcBef>
              <a:spcAft>
                <a:spcPts val="0"/>
              </a:spcAft>
              <a:buSzPts val="3600"/>
              <a:buChar char="▪"/>
              <a:defRPr b="1" sz="3600">
                <a:solidFill>
                  <a:srgbClr val="1B1917"/>
                </a:solidFill>
              </a:defRPr>
            </a:lvl1pPr>
            <a:lvl2pPr indent="-457200" lvl="1" marL="914400" algn="l">
              <a:lnSpc>
                <a:spcPct val="100000"/>
              </a:lnSpc>
              <a:spcBef>
                <a:spcPts val="0"/>
              </a:spcBef>
              <a:spcAft>
                <a:spcPts val="0"/>
              </a:spcAft>
              <a:buSzPts val="3600"/>
              <a:buChar char="▫"/>
              <a:defRPr b="1" sz="3600"/>
            </a:lvl2pPr>
            <a:lvl3pPr indent="-457200" lvl="2" marL="1371600" algn="l">
              <a:lnSpc>
                <a:spcPct val="100000"/>
              </a:lnSpc>
              <a:spcBef>
                <a:spcPts val="0"/>
              </a:spcBef>
              <a:spcAft>
                <a:spcPts val="0"/>
              </a:spcAft>
              <a:buSzPts val="3600"/>
              <a:buChar char="▫"/>
              <a:defRPr b="1" sz="3600"/>
            </a:lvl3pPr>
            <a:lvl4pPr indent="-457200" lvl="3" marL="1828800" algn="l">
              <a:lnSpc>
                <a:spcPct val="100000"/>
              </a:lnSpc>
              <a:spcBef>
                <a:spcPts val="0"/>
              </a:spcBef>
              <a:spcAft>
                <a:spcPts val="0"/>
              </a:spcAft>
              <a:buSzPts val="3600"/>
              <a:buChar char="▫"/>
              <a:defRPr b="1" sz="3600"/>
            </a:lvl4pPr>
            <a:lvl5pPr indent="-457200" lvl="4" marL="2286000" algn="l">
              <a:lnSpc>
                <a:spcPct val="100000"/>
              </a:lnSpc>
              <a:spcBef>
                <a:spcPts val="0"/>
              </a:spcBef>
              <a:spcAft>
                <a:spcPts val="0"/>
              </a:spcAft>
              <a:buSzPts val="3600"/>
              <a:buChar char="○"/>
              <a:defRPr b="1" sz="3600"/>
            </a:lvl5pPr>
            <a:lvl6pPr indent="-457200" lvl="5" marL="2743200" algn="l">
              <a:lnSpc>
                <a:spcPct val="100000"/>
              </a:lnSpc>
              <a:spcBef>
                <a:spcPts val="0"/>
              </a:spcBef>
              <a:spcAft>
                <a:spcPts val="0"/>
              </a:spcAft>
              <a:buSzPts val="3600"/>
              <a:buChar char="■"/>
              <a:defRPr b="1" sz="3600"/>
            </a:lvl6pPr>
            <a:lvl7pPr indent="-457200" lvl="6" marL="3200400" algn="l">
              <a:lnSpc>
                <a:spcPct val="100000"/>
              </a:lnSpc>
              <a:spcBef>
                <a:spcPts val="0"/>
              </a:spcBef>
              <a:spcAft>
                <a:spcPts val="0"/>
              </a:spcAft>
              <a:buSzPts val="3600"/>
              <a:buChar char="●"/>
              <a:defRPr b="1" sz="3600"/>
            </a:lvl7pPr>
            <a:lvl8pPr indent="-457200" lvl="7" marL="3657600" algn="l">
              <a:lnSpc>
                <a:spcPct val="100000"/>
              </a:lnSpc>
              <a:spcBef>
                <a:spcPts val="0"/>
              </a:spcBef>
              <a:spcAft>
                <a:spcPts val="0"/>
              </a:spcAft>
              <a:buSzPts val="3600"/>
              <a:buChar char="○"/>
              <a:defRPr b="1" sz="3600"/>
            </a:lvl8pPr>
            <a:lvl9pPr indent="-457200" lvl="8" marL="4114800" algn="l">
              <a:lnSpc>
                <a:spcPct val="100000"/>
              </a:lnSpc>
              <a:spcBef>
                <a:spcPts val="0"/>
              </a:spcBef>
              <a:spcAft>
                <a:spcPts val="0"/>
              </a:spcAft>
              <a:buSzPts val="3600"/>
              <a:buChar char="■"/>
              <a:defRPr b="1" sz="3600"/>
            </a:lvl9pPr>
          </a:lstStyle>
          <a:p/>
        </p:txBody>
      </p:sp>
      <p:sp>
        <p:nvSpPr>
          <p:cNvPr id="54" name="Google Shape;54;p33"/>
          <p:cNvSpPr txBox="1"/>
          <p:nvPr/>
        </p:nvSpPr>
        <p:spPr>
          <a:xfrm>
            <a:off x="2654717" y="337850"/>
            <a:ext cx="78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 sz="7200" u="none" cap="none" strike="noStrike">
                <a:solidFill>
                  <a:srgbClr val="FAF7F0"/>
                </a:solidFill>
                <a:latin typeface="Arial"/>
                <a:ea typeface="Arial"/>
                <a:cs typeface="Arial"/>
                <a:sym typeface="Arial"/>
              </a:rPr>
              <a:t>“</a:t>
            </a:r>
            <a:endParaRPr b="1" i="0" sz="7200" u="none" cap="none" strike="noStrike">
              <a:solidFill>
                <a:srgbClr val="FAF7F0"/>
              </a:solidFill>
              <a:latin typeface="Arial"/>
              <a:ea typeface="Arial"/>
              <a:cs typeface="Arial"/>
              <a:sym typeface="Arial"/>
            </a:endParaRPr>
          </a:p>
        </p:txBody>
      </p:sp>
      <p:sp>
        <p:nvSpPr>
          <p:cNvPr id="55" name="Google Shape;55;p3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FAF7F0"/>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FFFFFF"/>
              </a:buClr>
              <a:buSzPts val="2400"/>
              <a:buFont typeface="Barlow"/>
              <a:buNone/>
              <a:defRPr b="1" i="0" sz="2400" u="none" cap="none" strike="noStrike">
                <a:solidFill>
                  <a:srgbClr val="FFFFFF"/>
                </a:solidFill>
                <a:latin typeface="Barlow"/>
                <a:ea typeface="Barlow"/>
                <a:cs typeface="Barlow"/>
                <a:sym typeface="Barlow"/>
              </a:defRPr>
            </a:lvl9pPr>
          </a:lstStyle>
          <a:p/>
        </p:txBody>
      </p:sp>
      <p:sp>
        <p:nvSpPr>
          <p:cNvPr id="7" name="Google Shape;7;p28"/>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1pPr>
            <a:lvl2pPr indent="-393700" lvl="1" marL="9144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2pPr>
            <a:lvl3pPr indent="-393700" lvl="2" marL="13716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3pPr>
            <a:lvl4pPr indent="-393700" lvl="3" marL="18288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4pPr>
            <a:lvl5pPr indent="-393700" lvl="4" marL="22860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5pPr>
            <a:lvl6pPr indent="-393700" lvl="5" marL="27432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6pPr>
            <a:lvl7pPr indent="-393700" lvl="6" marL="32004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7pPr>
            <a:lvl8pPr indent="-393700" lvl="7" marL="36576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8pPr>
            <a:lvl9pPr indent="-393700" lvl="8" marL="4114800" marR="0" rtl="0" algn="l">
              <a:lnSpc>
                <a:spcPct val="100000"/>
              </a:lnSpc>
              <a:spcBef>
                <a:spcPts val="0"/>
              </a:spcBef>
              <a:spcAft>
                <a:spcPts val="0"/>
              </a:spcAft>
              <a:buClr>
                <a:srgbClr val="D9D9D9"/>
              </a:buClr>
              <a:buSzPts val="2600"/>
              <a:buFont typeface="Barlow"/>
              <a:buChar char="■"/>
              <a:defRPr b="0" i="0" sz="2600" u="none" cap="none" strike="noStrike">
                <a:solidFill>
                  <a:srgbClr val="434343"/>
                </a:solidFill>
                <a:latin typeface="Barlow"/>
                <a:ea typeface="Barlow"/>
                <a:cs typeface="Barlow"/>
                <a:sym typeface="Barlow"/>
              </a:defRPr>
            </a:lvl9pPr>
          </a:lstStyle>
          <a:p/>
        </p:txBody>
      </p:sp>
      <p:sp>
        <p:nvSpPr>
          <p:cNvPr id="8" name="Google Shape;8;p2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9.jpg"/><Relationship Id="rId4" Type="http://schemas.openxmlformats.org/officeDocument/2006/relationships/hyperlink" Target="mailto:billy@bloomwoodcapital.com" TargetMode="External"/><Relationship Id="rId5" Type="http://schemas.openxmlformats.org/officeDocument/2006/relationships/hyperlink" Target="https://www.youtube.com/@bloomwoodfp" TargetMode="External"/><Relationship Id="rId6" Type="http://schemas.openxmlformats.org/officeDocument/2006/relationships/hyperlink" Target="https://podcasts.apple.com/us/podcast/wealth-breakdown/id1778522619" TargetMode="External"/><Relationship Id="rId7" Type="http://schemas.openxmlformats.org/officeDocument/2006/relationships/hyperlink" Target="https://open.spotify.com/show/098AWkahqNVjjAm8Ya71bP?si=2dcf22aa706f407b" TargetMode="External"/><Relationship Id="rId8" Type="http://schemas.openxmlformats.org/officeDocument/2006/relationships/hyperlink" Target="http://www.bloomwoodcapital.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1"/>
          <p:cNvSpPr txBox="1"/>
          <p:nvPr>
            <p:ph type="ctrTitle"/>
          </p:nvPr>
        </p:nvSpPr>
        <p:spPr>
          <a:xfrm>
            <a:off x="2710225" y="1310850"/>
            <a:ext cx="5476800" cy="252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sz="4000"/>
              <a:t>Tax Planning Playbook</a:t>
            </a:r>
            <a:br>
              <a:rPr lang="en"/>
            </a:br>
            <a:r>
              <a:rPr i="1" lang="en" sz="2200"/>
              <a:t>2025/2026</a:t>
            </a:r>
            <a:endParaRPr i="1"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a06e231924_0_16"/>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Investment Portfolio Line of Credit</a:t>
            </a:r>
            <a:endParaRPr/>
          </a:p>
        </p:txBody>
      </p:sp>
      <p:sp>
        <p:nvSpPr>
          <p:cNvPr id="130" name="Google Shape;130;g3a06e231924_0_16"/>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Competitive rates should be </a:t>
            </a:r>
            <a:r>
              <a:rPr b="1" lang="en" sz="1400">
                <a:solidFill>
                  <a:srgbClr val="434343"/>
                </a:solidFill>
              </a:rPr>
              <a:t>3.5</a:t>
            </a:r>
            <a:r>
              <a:rPr b="1" lang="en" sz="1400">
                <a:solidFill>
                  <a:srgbClr val="434343"/>
                </a:solidFill>
              </a:rPr>
              <a:t>% - 5.2% interest only</a:t>
            </a:r>
            <a:endParaRPr b="1" sz="1400">
              <a:solidFill>
                <a:srgbClr val="434343"/>
              </a:solidFill>
            </a:endParaRPr>
          </a:p>
          <a:p>
            <a:pPr indent="-317500" lvl="1" marL="914400" rtl="0" algn="l">
              <a:spcBef>
                <a:spcPts val="0"/>
              </a:spcBef>
              <a:spcAft>
                <a:spcPts val="0"/>
              </a:spcAft>
              <a:buClr>
                <a:srgbClr val="434343"/>
              </a:buClr>
              <a:buSzPts val="1400"/>
              <a:buChar char="▫"/>
            </a:pPr>
            <a:r>
              <a:rPr lang="en" sz="1400"/>
              <a:t>More assets = lower rate</a:t>
            </a:r>
            <a:endParaRPr sz="1400"/>
          </a:p>
          <a:p>
            <a:pPr indent="-317500" lvl="1" marL="914400" rtl="0" algn="l">
              <a:spcBef>
                <a:spcPts val="0"/>
              </a:spcBef>
              <a:spcAft>
                <a:spcPts val="0"/>
              </a:spcAft>
              <a:buSzPts val="1400"/>
              <a:buChar char="▫"/>
            </a:pPr>
            <a:r>
              <a:rPr lang="en" sz="1400"/>
              <a:t>UHNW can typically negotiate even lower rate</a:t>
            </a:r>
            <a:endParaRPr sz="1400"/>
          </a:p>
          <a:p>
            <a:pPr indent="-393700" lvl="0" marL="457200" rtl="0" algn="l">
              <a:spcBef>
                <a:spcPts val="600"/>
              </a:spcBef>
              <a:spcAft>
                <a:spcPts val="0"/>
              </a:spcAft>
              <a:buSzPts val="2600"/>
              <a:buChar char="▪"/>
            </a:pPr>
            <a:r>
              <a:rPr lang="en" sz="1400"/>
              <a:t>It’s all about </a:t>
            </a:r>
            <a:r>
              <a:rPr b="1" lang="en" sz="1400"/>
              <a:t>arbitrage </a:t>
            </a:r>
            <a:r>
              <a:rPr lang="en" sz="1400"/>
              <a:t>and </a:t>
            </a:r>
            <a:r>
              <a:rPr b="1" lang="en" sz="1400"/>
              <a:t>optionality</a:t>
            </a:r>
            <a:endParaRPr b="1" sz="1400"/>
          </a:p>
          <a:p>
            <a:pPr indent="-393700" lvl="0" marL="457200" rtl="0" algn="l">
              <a:spcBef>
                <a:spcPts val="600"/>
              </a:spcBef>
              <a:spcAft>
                <a:spcPts val="0"/>
              </a:spcAft>
              <a:buSzPts val="2600"/>
              <a:buChar char="▪"/>
            </a:pPr>
            <a:r>
              <a:rPr lang="en" sz="1400"/>
              <a:t>LoC proceeds are </a:t>
            </a:r>
            <a:r>
              <a:rPr b="1" lang="en" sz="1400"/>
              <a:t>not</a:t>
            </a:r>
            <a:r>
              <a:rPr lang="en" sz="1400"/>
              <a:t> taxable </a:t>
            </a:r>
            <a:r>
              <a:rPr lang="en" sz="1400"/>
              <a:t>income</a:t>
            </a:r>
            <a:endParaRPr sz="1400"/>
          </a:p>
          <a:p>
            <a:pPr indent="-317500" lvl="1" marL="914400" rtl="0" algn="l">
              <a:spcBef>
                <a:spcPts val="0"/>
              </a:spcBef>
              <a:spcAft>
                <a:spcPts val="0"/>
              </a:spcAft>
              <a:buSzPts val="1400"/>
              <a:buChar char="▫"/>
            </a:pPr>
            <a:r>
              <a:rPr lang="en" sz="1400"/>
              <a:t>How do you think Bezos paid for his yacht?</a:t>
            </a:r>
            <a:endParaRPr sz="1400"/>
          </a:p>
          <a:p>
            <a:pPr indent="-393700" lvl="0" marL="457200" rtl="0" algn="l">
              <a:spcBef>
                <a:spcPts val="600"/>
              </a:spcBef>
              <a:spcAft>
                <a:spcPts val="0"/>
              </a:spcAft>
              <a:buSzPts val="2600"/>
              <a:buChar char="▪"/>
            </a:pPr>
            <a:r>
              <a:rPr lang="en" sz="1400"/>
              <a:t>Use </a:t>
            </a:r>
            <a:r>
              <a:rPr b="1" lang="en" sz="1400"/>
              <a:t>OPM</a:t>
            </a:r>
            <a:r>
              <a:rPr lang="en" sz="1400"/>
              <a:t> to pay tax</a:t>
            </a:r>
            <a:endParaRPr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31" name="Google Shape;131;g3a06e231924_0_16"/>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32" name="Google Shape;132;g3a06e231924_0_16"/>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a0f4656f90_0_35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Investment Portfolio Line of Credit</a:t>
            </a:r>
            <a:endParaRPr/>
          </a:p>
        </p:txBody>
      </p:sp>
      <p:sp>
        <p:nvSpPr>
          <p:cNvPr id="138" name="Google Shape;138;g3a0f4656f90_0_35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39" name="Google Shape;139;g3a0f4656f90_0_350"/>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pic>
        <p:nvPicPr>
          <p:cNvPr id="140" name="Google Shape;140;g3a0f4656f90_0_350"/>
          <p:cNvPicPr preferRelativeResize="0"/>
          <p:nvPr/>
        </p:nvPicPr>
        <p:blipFill>
          <a:blip r:embed="rId3">
            <a:alphaModFix/>
          </a:blip>
          <a:stretch>
            <a:fillRect/>
          </a:stretch>
        </p:blipFill>
        <p:spPr>
          <a:xfrm>
            <a:off x="3594175" y="1325000"/>
            <a:ext cx="2901535" cy="3638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a06e231924_0_2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Harvesting Gains/Losses</a:t>
            </a:r>
            <a:endParaRPr/>
          </a:p>
        </p:txBody>
      </p:sp>
      <p:sp>
        <p:nvSpPr>
          <p:cNvPr id="146" name="Google Shape;146;g3a06e231924_0_2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Take the opportunities in front of you</a:t>
            </a:r>
            <a:endParaRPr sz="1400"/>
          </a:p>
          <a:p>
            <a:pPr indent="-393700" lvl="0" marL="457200" rtl="0" algn="l">
              <a:spcBef>
                <a:spcPts val="600"/>
              </a:spcBef>
              <a:spcAft>
                <a:spcPts val="0"/>
              </a:spcAft>
              <a:buSzPts val="2600"/>
              <a:buChar char="▪"/>
            </a:pPr>
            <a:r>
              <a:rPr lang="en" sz="1400"/>
              <a:t>Direct Indexing vs. ETFs</a:t>
            </a:r>
            <a:endParaRPr sz="1400"/>
          </a:p>
          <a:p>
            <a:pPr indent="-317500" lvl="1" marL="914400" rtl="0" algn="l">
              <a:spcBef>
                <a:spcPts val="0"/>
              </a:spcBef>
              <a:spcAft>
                <a:spcPts val="0"/>
              </a:spcAft>
              <a:buSzPts val="1400"/>
              <a:buChar char="▫"/>
            </a:pPr>
            <a:r>
              <a:rPr lang="en" sz="1400"/>
              <a:t>Depends on </a:t>
            </a:r>
            <a:r>
              <a:rPr b="1" lang="en" sz="1400"/>
              <a:t>goals</a:t>
            </a:r>
            <a:endParaRPr b="1" sz="1400"/>
          </a:p>
          <a:p>
            <a:pPr indent="-393700" lvl="0" marL="457200" rtl="0" algn="l">
              <a:spcBef>
                <a:spcPts val="600"/>
              </a:spcBef>
              <a:spcAft>
                <a:spcPts val="0"/>
              </a:spcAft>
              <a:buSzPts val="2600"/>
              <a:buChar char="▪"/>
            </a:pPr>
            <a:r>
              <a:rPr b="1" lang="en" sz="1400"/>
              <a:t>Ossification</a:t>
            </a:r>
            <a:endParaRPr b="1" sz="1400"/>
          </a:p>
          <a:p>
            <a:pPr indent="-317500" lvl="1" marL="914400" rtl="0" algn="l">
              <a:spcBef>
                <a:spcPts val="0"/>
              </a:spcBef>
              <a:spcAft>
                <a:spcPts val="0"/>
              </a:spcAft>
              <a:buSzPts val="1400"/>
              <a:buChar char="▫"/>
            </a:pPr>
            <a:r>
              <a:rPr lang="en" sz="1400"/>
              <a:t>What happens when </a:t>
            </a:r>
            <a:r>
              <a:rPr b="1" lang="en" sz="1400"/>
              <a:t>everything</a:t>
            </a:r>
            <a:r>
              <a:rPr lang="en" sz="1400"/>
              <a:t> has a gain?  How do you rebalance on a </a:t>
            </a:r>
            <a:r>
              <a:rPr b="1" lang="en" sz="1400"/>
              <a:t>tax neutral</a:t>
            </a:r>
            <a:r>
              <a:rPr lang="en" sz="1400"/>
              <a:t> basis?</a:t>
            </a:r>
            <a:endParaRPr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47" name="Google Shape;147;g3a06e231924_0_2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48" name="Google Shape;148;g3a06e231924_0_23"/>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
        <p:nvSpPr>
          <p:cNvPr id="149" name="Google Shape;149;g3a06e231924_0_23"/>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a06e231924_0_3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Giving Appreciated Assets</a:t>
            </a:r>
            <a:endParaRPr/>
          </a:p>
        </p:txBody>
      </p:sp>
      <p:sp>
        <p:nvSpPr>
          <p:cNvPr id="155" name="Google Shape;155;g3a06e231924_0_3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Never</a:t>
            </a:r>
            <a:r>
              <a:rPr lang="en" sz="1400"/>
              <a:t> </a:t>
            </a:r>
            <a:r>
              <a:rPr b="1" lang="en" sz="1400"/>
              <a:t>give cash</a:t>
            </a:r>
            <a:r>
              <a:rPr lang="en" sz="1400"/>
              <a:t> if you have liquid, appreciated assets held in taxable accounts!</a:t>
            </a:r>
            <a:endParaRPr sz="1400"/>
          </a:p>
          <a:p>
            <a:pPr indent="-393700" lvl="0" marL="457200" rtl="0" algn="l">
              <a:spcBef>
                <a:spcPts val="600"/>
              </a:spcBef>
              <a:spcAft>
                <a:spcPts val="0"/>
              </a:spcAft>
              <a:buSzPts val="2600"/>
              <a:buChar char="▪"/>
            </a:pPr>
            <a:r>
              <a:rPr b="1" lang="en" sz="1400"/>
              <a:t>Charitable Swap</a:t>
            </a:r>
            <a:endParaRPr b="1" sz="1400"/>
          </a:p>
          <a:p>
            <a:pPr indent="-317500" lvl="1" marL="914400" rtl="0" algn="l">
              <a:spcBef>
                <a:spcPts val="0"/>
              </a:spcBef>
              <a:spcAft>
                <a:spcPts val="0"/>
              </a:spcAft>
              <a:buSzPts val="1400"/>
              <a:buChar char="▫"/>
            </a:pPr>
            <a:r>
              <a:rPr lang="en" sz="1400"/>
              <a:t>Give appreciated stock, use cash to </a:t>
            </a:r>
            <a:r>
              <a:rPr b="1" lang="en" sz="1400"/>
              <a:t>buy back</a:t>
            </a:r>
            <a:r>
              <a:rPr lang="en" sz="1400"/>
              <a:t> the position </a:t>
            </a:r>
            <a:r>
              <a:rPr b="1" lang="en" sz="1400"/>
              <a:t>at higher basis</a:t>
            </a:r>
            <a:endParaRPr b="1" sz="1400"/>
          </a:p>
          <a:p>
            <a:pPr indent="-393700" lvl="0" marL="457200" rtl="0" algn="l">
              <a:spcBef>
                <a:spcPts val="600"/>
              </a:spcBef>
              <a:spcAft>
                <a:spcPts val="0"/>
              </a:spcAft>
              <a:buSzPts val="2600"/>
              <a:buChar char="▪"/>
            </a:pPr>
            <a:r>
              <a:rPr lang="en" sz="1400"/>
              <a:t>Use of </a:t>
            </a:r>
            <a:r>
              <a:rPr b="1" lang="en" sz="1400"/>
              <a:t>Donor Advised Funds</a:t>
            </a:r>
            <a:endParaRPr b="1" sz="1400"/>
          </a:p>
          <a:p>
            <a:pPr indent="-317500" lvl="1" marL="914400" rtl="0" algn="l">
              <a:spcBef>
                <a:spcPts val="0"/>
              </a:spcBef>
              <a:spcAft>
                <a:spcPts val="0"/>
              </a:spcAft>
              <a:buSzPts val="1400"/>
              <a:buChar char="▫"/>
            </a:pPr>
            <a:r>
              <a:rPr lang="en" sz="1400"/>
              <a:t>Commit to giving and get deduction </a:t>
            </a:r>
            <a:r>
              <a:rPr b="1" lang="en" sz="1400"/>
              <a:t>now</a:t>
            </a:r>
            <a:r>
              <a:rPr lang="en" sz="1400"/>
              <a:t>, but decide where it goes </a:t>
            </a:r>
            <a:r>
              <a:rPr b="1" lang="en" sz="1400"/>
              <a:t>later</a:t>
            </a:r>
            <a:r>
              <a:rPr lang="en" sz="1400"/>
              <a:t>.</a:t>
            </a:r>
            <a:endParaRPr sz="1400"/>
          </a:p>
          <a:p>
            <a:pPr indent="-393700" lvl="0" marL="457200" rtl="0" algn="l">
              <a:spcBef>
                <a:spcPts val="600"/>
              </a:spcBef>
              <a:spcAft>
                <a:spcPts val="0"/>
              </a:spcAft>
              <a:buSzPts val="2600"/>
              <a:buChar char="▪"/>
            </a:pPr>
            <a:r>
              <a:rPr lang="en" sz="1400"/>
              <a:t>Beware the </a:t>
            </a:r>
            <a:r>
              <a:rPr b="1" lang="en" sz="1400"/>
              <a:t>80% rule</a:t>
            </a:r>
            <a:r>
              <a:rPr lang="en" sz="1400"/>
              <a:t> and AGI limitations</a:t>
            </a:r>
            <a:endParaRPr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56" name="Google Shape;156;g3a06e231924_0_3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57" name="Google Shape;157;g3a06e231924_0_30"/>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
        <p:nvSpPr>
          <p:cNvPr id="158" name="Google Shape;158;g3a06e231924_0_30"/>
          <p:cNvSpPr/>
          <p:nvPr/>
        </p:nvSpPr>
        <p:spPr>
          <a:xfrm>
            <a:off x="3459850" y="4876072"/>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a0c0935872_0_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Roth Conversions</a:t>
            </a:r>
            <a:endParaRPr/>
          </a:p>
        </p:txBody>
      </p:sp>
      <p:sp>
        <p:nvSpPr>
          <p:cNvPr id="164" name="Google Shape;164;g3a0c0935872_0_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Standard</a:t>
            </a:r>
            <a:endParaRPr sz="1400"/>
          </a:p>
          <a:p>
            <a:pPr indent="-317500" lvl="1" marL="914400" rtl="0" algn="l">
              <a:spcBef>
                <a:spcPts val="0"/>
              </a:spcBef>
              <a:spcAft>
                <a:spcPts val="0"/>
              </a:spcAft>
              <a:buSzPts val="1400"/>
              <a:buChar char="▫"/>
            </a:pPr>
            <a:r>
              <a:rPr lang="en" sz="1400"/>
              <a:t>When all you have is the difference between </a:t>
            </a:r>
            <a:r>
              <a:rPr b="1" lang="en" sz="1400"/>
              <a:t>current</a:t>
            </a:r>
            <a:r>
              <a:rPr lang="en" sz="1400"/>
              <a:t> and </a:t>
            </a:r>
            <a:r>
              <a:rPr b="1" lang="en" sz="1400"/>
              <a:t>future</a:t>
            </a:r>
            <a:r>
              <a:rPr lang="en" sz="1400"/>
              <a:t> tax brackets</a:t>
            </a:r>
            <a:endParaRPr sz="1400"/>
          </a:p>
          <a:p>
            <a:pPr indent="-393700" lvl="0" marL="457200" rtl="0" algn="l">
              <a:spcBef>
                <a:spcPts val="600"/>
              </a:spcBef>
              <a:spcAft>
                <a:spcPts val="0"/>
              </a:spcAft>
              <a:buSzPts val="2600"/>
              <a:buChar char="▪"/>
            </a:pPr>
            <a:r>
              <a:rPr lang="en" sz="1400"/>
              <a:t>Special Considerations</a:t>
            </a:r>
            <a:endParaRPr sz="1400"/>
          </a:p>
          <a:p>
            <a:pPr indent="-317500" lvl="1" marL="914400" rtl="0" algn="l">
              <a:spcBef>
                <a:spcPts val="0"/>
              </a:spcBef>
              <a:spcAft>
                <a:spcPts val="0"/>
              </a:spcAft>
              <a:buSzPts val="1400"/>
              <a:buChar char="▫"/>
            </a:pPr>
            <a:r>
              <a:rPr b="1" lang="en" sz="1400"/>
              <a:t>Carryforward losses</a:t>
            </a:r>
            <a:endParaRPr b="1" sz="1400"/>
          </a:p>
          <a:p>
            <a:pPr indent="-317500" lvl="1" marL="914400" rtl="0" algn="l">
              <a:spcBef>
                <a:spcPts val="0"/>
              </a:spcBef>
              <a:spcAft>
                <a:spcPts val="0"/>
              </a:spcAft>
              <a:buSzPts val="1400"/>
              <a:buChar char="▫"/>
            </a:pPr>
            <a:r>
              <a:rPr b="1" lang="en" sz="1400"/>
              <a:t>NOLs</a:t>
            </a:r>
            <a:r>
              <a:rPr lang="en" sz="1400"/>
              <a:t> are your best friend</a:t>
            </a:r>
            <a:endParaRPr sz="1400"/>
          </a:p>
          <a:p>
            <a:pPr indent="-393700" lvl="0" marL="457200" rtl="0" algn="l">
              <a:spcBef>
                <a:spcPts val="600"/>
              </a:spcBef>
              <a:spcAft>
                <a:spcPts val="0"/>
              </a:spcAft>
              <a:buSzPts val="2600"/>
              <a:buChar char="▪"/>
            </a:pPr>
            <a:r>
              <a:rPr lang="en" sz="1400"/>
              <a:t>Legacy Roth Conversion</a:t>
            </a:r>
            <a:endParaRPr sz="1400"/>
          </a:p>
          <a:p>
            <a:pPr indent="-317500" lvl="1" marL="914400" rtl="0" algn="l">
              <a:spcBef>
                <a:spcPts val="0"/>
              </a:spcBef>
              <a:spcAft>
                <a:spcPts val="0"/>
              </a:spcAft>
              <a:buSzPts val="1400"/>
              <a:buChar char="▫"/>
            </a:pPr>
            <a:r>
              <a:rPr b="1" lang="en" sz="1400"/>
              <a:t>Massive</a:t>
            </a:r>
            <a:r>
              <a:rPr lang="en" sz="1400"/>
              <a:t> compounding of wealth</a:t>
            </a:r>
            <a:endParaRPr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65" name="Google Shape;165;g3a0c0935872_0_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66" name="Google Shape;166;g3a0c0935872_0_0"/>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
        <p:nvSpPr>
          <p:cNvPr id="167" name="Google Shape;167;g3a0c0935872_0_0"/>
          <p:cNvSpPr/>
          <p:nvPr/>
        </p:nvSpPr>
        <p:spPr>
          <a:xfrm>
            <a:off x="3459850" y="4876072"/>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168" name="Google Shape;168;g3a0c0935872_0_0"/>
          <p:cNvSpPr/>
          <p:nvPr/>
        </p:nvSpPr>
        <p:spPr>
          <a:xfrm>
            <a:off x="4123750" y="4876072"/>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169" name="Google Shape;169;g3a0c0935872_0_0"/>
          <p:cNvSpPr/>
          <p:nvPr/>
        </p:nvSpPr>
        <p:spPr>
          <a:xfrm>
            <a:off x="5745200" y="4876072"/>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a0c0935872_0_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Beneficiary Elections</a:t>
            </a:r>
            <a:endParaRPr/>
          </a:p>
        </p:txBody>
      </p:sp>
      <p:sp>
        <p:nvSpPr>
          <p:cNvPr id="175" name="Google Shape;175;g3a0c0935872_0_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Take advantage of charitable intent</a:t>
            </a:r>
            <a:endParaRPr b="1" sz="1400"/>
          </a:p>
          <a:p>
            <a:pPr indent="-317500" lvl="1" marL="914400" rtl="0" algn="l">
              <a:spcBef>
                <a:spcPts val="0"/>
              </a:spcBef>
              <a:spcAft>
                <a:spcPts val="0"/>
              </a:spcAft>
              <a:buSzPts val="1400"/>
              <a:buChar char="▫"/>
            </a:pPr>
            <a:r>
              <a:rPr lang="en" sz="1400"/>
              <a:t>Name charitable orgs as benes on Traditional retirement accounts</a:t>
            </a:r>
            <a:endParaRPr sz="1400"/>
          </a:p>
          <a:p>
            <a:pPr indent="-317500" lvl="1" marL="914400" rtl="0" algn="l">
              <a:spcBef>
                <a:spcPts val="0"/>
              </a:spcBef>
              <a:spcAft>
                <a:spcPts val="0"/>
              </a:spcAft>
              <a:buSzPts val="1400"/>
              <a:buChar char="▫"/>
            </a:pPr>
            <a:r>
              <a:rPr lang="en" sz="1400"/>
              <a:t>Take advantage of basis step up at death for taxable benes (individuals etc)</a:t>
            </a:r>
            <a:endParaRPr sz="1400"/>
          </a:p>
          <a:p>
            <a:pPr indent="-393700" lvl="0" marL="457200" rtl="0" algn="l">
              <a:spcBef>
                <a:spcPts val="600"/>
              </a:spcBef>
              <a:spcAft>
                <a:spcPts val="0"/>
              </a:spcAft>
              <a:buSzPts val="2600"/>
              <a:buChar char="▪"/>
            </a:pPr>
            <a:r>
              <a:rPr b="1" lang="en" sz="1400"/>
              <a:t>Eligible Designated Beneficiaries</a:t>
            </a:r>
            <a:endParaRPr b="1" sz="1400"/>
          </a:p>
          <a:p>
            <a:pPr indent="-317500" lvl="1" marL="914400" rtl="0" algn="l">
              <a:spcBef>
                <a:spcPts val="0"/>
              </a:spcBef>
              <a:spcAft>
                <a:spcPts val="0"/>
              </a:spcAft>
              <a:buSzPts val="1400"/>
              <a:buChar char="▫"/>
            </a:pPr>
            <a:r>
              <a:rPr lang="en" sz="1400"/>
              <a:t>Check to see who among eligible benes can take advantage of </a:t>
            </a:r>
            <a:r>
              <a:rPr b="1" lang="en" sz="1400"/>
              <a:t>stretching</a:t>
            </a:r>
            <a:r>
              <a:rPr lang="en" sz="1400"/>
              <a:t> payments over lifetime </a:t>
            </a:r>
            <a:r>
              <a:rPr b="1" lang="en" sz="1400"/>
              <a:t>vs. 10 yr. rule</a:t>
            </a:r>
            <a:endParaRPr b="1" sz="1400"/>
          </a:p>
          <a:p>
            <a:pPr indent="0" lvl="0" marL="0" rtl="0" algn="l">
              <a:spcBef>
                <a:spcPts val="600"/>
              </a:spcBef>
              <a:spcAft>
                <a:spcPts val="0"/>
              </a:spcAft>
              <a:buNone/>
            </a:pPr>
            <a:r>
              <a:t/>
            </a:r>
            <a:endParaRPr b="1" sz="1400"/>
          </a:p>
          <a:p>
            <a:pPr indent="-228600" lvl="0" marL="457200" rtl="0" algn="l">
              <a:spcBef>
                <a:spcPts val="600"/>
              </a:spcBef>
              <a:spcAft>
                <a:spcPts val="0"/>
              </a:spcAft>
              <a:buClr>
                <a:schemeClr val="dk1"/>
              </a:buClr>
              <a:buSzPts val="2600"/>
              <a:buFont typeface="Arial"/>
              <a:buNone/>
            </a:pPr>
            <a:r>
              <a:rPr b="1" lang="en" sz="1400"/>
              <a:t>Interactive Example </a:t>
            </a:r>
            <a:r>
              <a:rPr lang="en" sz="1400"/>
              <a:t>- Designate the beneficiary</a:t>
            </a:r>
            <a:endParaRPr sz="1400"/>
          </a:p>
          <a:p>
            <a:pPr indent="-228600" lvl="0" marL="457200" rtl="0" algn="l">
              <a:spcBef>
                <a:spcPts val="600"/>
              </a:spcBef>
              <a:spcAft>
                <a:spcPts val="0"/>
              </a:spcAft>
              <a:buClr>
                <a:schemeClr val="dk1"/>
              </a:buClr>
              <a:buSzPts val="2600"/>
              <a:buFont typeface="Arial"/>
              <a:buNone/>
            </a:pPr>
            <a:r>
              <a:rPr lang="en" sz="1400"/>
              <a:t>Client has </a:t>
            </a:r>
            <a:r>
              <a:rPr b="1" lang="en" sz="1400"/>
              <a:t>$1MM</a:t>
            </a:r>
            <a:r>
              <a:rPr lang="en" sz="1400"/>
              <a:t> in </a:t>
            </a:r>
            <a:r>
              <a:rPr b="1" lang="en" sz="1400"/>
              <a:t>IRA</a:t>
            </a:r>
            <a:r>
              <a:rPr lang="en" sz="1400"/>
              <a:t>, </a:t>
            </a:r>
            <a:r>
              <a:rPr b="1" lang="en" sz="1400"/>
              <a:t>$1MM</a:t>
            </a:r>
            <a:r>
              <a:rPr lang="en" sz="1400"/>
              <a:t> in </a:t>
            </a:r>
            <a:r>
              <a:rPr b="1" lang="en" sz="1400"/>
              <a:t>taxable</a:t>
            </a:r>
            <a:r>
              <a:rPr lang="en" sz="1400"/>
              <a:t>, </a:t>
            </a:r>
            <a:r>
              <a:rPr b="1" lang="en" sz="1400"/>
              <a:t>$1MM </a:t>
            </a:r>
            <a:r>
              <a:rPr lang="en" sz="1400"/>
              <a:t>of </a:t>
            </a:r>
            <a:r>
              <a:rPr b="1" lang="en" sz="1400"/>
              <a:t>death benefit</a:t>
            </a:r>
            <a:r>
              <a:rPr lang="en" sz="1400"/>
              <a:t>.  Currently has three benes on each account ⅓ each (his church, his wife, and his son).  What is wrong with this?</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76" name="Google Shape;176;g3a0c0935872_0_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77" name="Google Shape;177;g3a0c0935872_0_7"/>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
        <p:nvSpPr>
          <p:cNvPr id="178" name="Google Shape;178;g3a0c0935872_0_7"/>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Asset Location</a:t>
            </a:r>
            <a:endParaRPr/>
          </a:p>
        </p:txBody>
      </p:sp>
      <p:sp>
        <p:nvSpPr>
          <p:cNvPr id="184" name="Google Shape;184;p4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t>Place </a:t>
            </a:r>
            <a:r>
              <a:rPr b="1" lang="en" sz="1400"/>
              <a:t>tax inefficient</a:t>
            </a:r>
            <a:r>
              <a:rPr lang="en" sz="1400"/>
              <a:t> assets </a:t>
            </a:r>
            <a:r>
              <a:rPr b="1" lang="en" sz="1400"/>
              <a:t>in tax free or tax deferred accounts.</a:t>
            </a:r>
            <a:endParaRPr b="1"/>
          </a:p>
          <a:p>
            <a:pPr indent="-393700" lvl="1" marL="914400" rtl="0" algn="l">
              <a:lnSpc>
                <a:spcPct val="100000"/>
              </a:lnSpc>
              <a:spcBef>
                <a:spcPts val="600"/>
              </a:spcBef>
              <a:spcAft>
                <a:spcPts val="0"/>
              </a:spcAft>
              <a:buSzPts val="2600"/>
              <a:buChar char="▪"/>
            </a:pPr>
            <a:r>
              <a:rPr lang="en" sz="1400"/>
              <a:t>Taxable income producing assets</a:t>
            </a:r>
            <a:endParaRPr sz="1400"/>
          </a:p>
          <a:p>
            <a:pPr indent="-393700" lvl="0" marL="457200" rtl="0" algn="l">
              <a:lnSpc>
                <a:spcPct val="100000"/>
              </a:lnSpc>
              <a:spcBef>
                <a:spcPts val="600"/>
              </a:spcBef>
              <a:spcAft>
                <a:spcPts val="0"/>
              </a:spcAft>
              <a:buSzPts val="2600"/>
              <a:buChar char="▪"/>
            </a:pPr>
            <a:r>
              <a:rPr lang="en" sz="1400"/>
              <a:t>Place </a:t>
            </a:r>
            <a:r>
              <a:rPr b="1" lang="en" sz="1400"/>
              <a:t>tax efficient</a:t>
            </a:r>
            <a:r>
              <a:rPr lang="en" sz="1400"/>
              <a:t> assets </a:t>
            </a:r>
            <a:r>
              <a:rPr b="1" lang="en" sz="1400"/>
              <a:t>in normal, taxable accounts.</a:t>
            </a:r>
            <a:endParaRPr b="1"/>
          </a:p>
          <a:p>
            <a:pPr indent="-393700" lvl="1" marL="914400" rtl="0" algn="l">
              <a:lnSpc>
                <a:spcPct val="100000"/>
              </a:lnSpc>
              <a:spcBef>
                <a:spcPts val="600"/>
              </a:spcBef>
              <a:spcAft>
                <a:spcPts val="0"/>
              </a:spcAft>
              <a:buSzPts val="2600"/>
              <a:buChar char="▪"/>
            </a:pPr>
            <a:r>
              <a:rPr lang="en" sz="1400"/>
              <a:t>Tax free income and buy/hold appreciation assets</a:t>
            </a:r>
            <a:endParaRPr/>
          </a:p>
          <a:p>
            <a:pPr indent="-228600" lvl="0" marL="457200" rtl="0" algn="l">
              <a:lnSpc>
                <a:spcPct val="100000"/>
              </a:lnSpc>
              <a:spcBef>
                <a:spcPts val="600"/>
              </a:spcBef>
              <a:spcAft>
                <a:spcPts val="0"/>
              </a:spcAft>
              <a:buSzPts val="2600"/>
              <a:buNone/>
            </a:pPr>
            <a:r>
              <a:rPr b="1" lang="en" sz="1400"/>
              <a:t>Interactive Example </a:t>
            </a:r>
            <a:r>
              <a:rPr lang="en" sz="1400"/>
              <a:t>- Where should we move the assets?  How?</a:t>
            </a:r>
            <a:endParaRPr sz="1400"/>
          </a:p>
          <a:p>
            <a:pPr indent="-228600" lvl="0" marL="457200" rtl="0" algn="l">
              <a:lnSpc>
                <a:spcPct val="100000"/>
              </a:lnSpc>
              <a:spcBef>
                <a:spcPts val="600"/>
              </a:spcBef>
              <a:spcAft>
                <a:spcPts val="0"/>
              </a:spcAft>
              <a:buSzPts val="2600"/>
              <a:buNone/>
            </a:pPr>
            <a:r>
              <a:rPr lang="en" sz="1400"/>
              <a:t>$1MM</a:t>
            </a:r>
            <a:r>
              <a:rPr b="1" lang="en" sz="1400"/>
              <a:t> bonds</a:t>
            </a:r>
            <a:r>
              <a:rPr lang="en" sz="1400"/>
              <a:t>, $1MM </a:t>
            </a:r>
            <a:r>
              <a:rPr b="1" lang="en" sz="1400"/>
              <a:t>private credit in taxable account</a:t>
            </a:r>
            <a:endParaRPr b="1" sz="1400"/>
          </a:p>
          <a:p>
            <a:pPr indent="-228600" lvl="0" marL="457200" rtl="0" algn="l">
              <a:lnSpc>
                <a:spcPct val="100000"/>
              </a:lnSpc>
              <a:spcBef>
                <a:spcPts val="600"/>
              </a:spcBef>
              <a:spcAft>
                <a:spcPts val="0"/>
              </a:spcAft>
              <a:buSzPts val="2600"/>
              <a:buNone/>
            </a:pPr>
            <a:r>
              <a:rPr lang="en" sz="1400"/>
              <a:t>$1MM </a:t>
            </a:r>
            <a:r>
              <a:rPr b="1" lang="en" sz="1400"/>
              <a:t>growth stocks</a:t>
            </a:r>
            <a:r>
              <a:rPr lang="en" sz="1400"/>
              <a:t>, $1MM </a:t>
            </a:r>
            <a:r>
              <a:rPr b="1" lang="en" sz="1400"/>
              <a:t>munis</a:t>
            </a:r>
            <a:r>
              <a:rPr lang="en" sz="1400"/>
              <a:t> </a:t>
            </a:r>
            <a:r>
              <a:rPr b="1" lang="en" sz="1400"/>
              <a:t>in IRA</a:t>
            </a:r>
            <a:endParaRPr b="1" sz="1400"/>
          </a:p>
        </p:txBody>
      </p:sp>
      <p:sp>
        <p:nvSpPr>
          <p:cNvPr id="185" name="Google Shape;185;p4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86" name="Google Shape;186;p47"/>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
        <p:nvSpPr>
          <p:cNvPr id="187" name="Google Shape;187;p47"/>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188" name="Google Shape;188;p47"/>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6fc1f905f2_0_3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Broadly Applicable Concepts</a:t>
            </a:r>
            <a:endParaRPr/>
          </a:p>
        </p:txBody>
      </p:sp>
      <p:sp>
        <p:nvSpPr>
          <p:cNvPr id="194" name="Google Shape;194;g36fc1f905f2_0_3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Life insurance is a </a:t>
            </a:r>
            <a:r>
              <a:rPr b="1" lang="en" sz="1400"/>
              <a:t>wonderful tool</a:t>
            </a:r>
            <a:r>
              <a:rPr lang="en" sz="1400"/>
              <a:t> and an </a:t>
            </a:r>
            <a:r>
              <a:rPr b="1" lang="en" sz="1400"/>
              <a:t>extremely tax efficient</a:t>
            </a:r>
            <a:r>
              <a:rPr lang="en" sz="1400"/>
              <a:t> vehicle</a:t>
            </a:r>
            <a:endParaRPr sz="1400"/>
          </a:p>
          <a:p>
            <a:pPr indent="-317500" lvl="1" marL="914400" rtl="0" algn="l">
              <a:spcBef>
                <a:spcPts val="0"/>
              </a:spcBef>
              <a:spcAft>
                <a:spcPts val="0"/>
              </a:spcAft>
              <a:buSzPts val="1400"/>
              <a:buChar char="▫"/>
            </a:pPr>
            <a:r>
              <a:rPr lang="en" sz="1400"/>
              <a:t>Tax free growth, cash value , death benefit proceeds</a:t>
            </a:r>
            <a:endParaRPr sz="1400"/>
          </a:p>
          <a:p>
            <a:pPr indent="-393700" lvl="0" marL="457200" rtl="0" algn="l">
              <a:spcBef>
                <a:spcPts val="600"/>
              </a:spcBef>
              <a:spcAft>
                <a:spcPts val="0"/>
              </a:spcAft>
              <a:buSzPts val="2600"/>
              <a:buChar char="▪"/>
            </a:pPr>
            <a:r>
              <a:rPr b="1" lang="en" sz="1400"/>
              <a:t>Flexible</a:t>
            </a:r>
            <a:r>
              <a:rPr lang="en" sz="1400"/>
              <a:t> irrevocable trusts</a:t>
            </a:r>
            <a:endParaRPr sz="1400"/>
          </a:p>
          <a:p>
            <a:pPr indent="-317500" lvl="1" marL="914400" rtl="0" algn="l">
              <a:spcBef>
                <a:spcPts val="0"/>
              </a:spcBef>
              <a:spcAft>
                <a:spcPts val="0"/>
              </a:spcAft>
              <a:buSzPts val="1400"/>
              <a:buChar char="▫"/>
            </a:pPr>
            <a:r>
              <a:rPr lang="en" sz="1400"/>
              <a:t>Dictatorial control via power of appointment, etc.</a:t>
            </a:r>
            <a:endParaRPr sz="1400"/>
          </a:p>
          <a:p>
            <a:pPr indent="-393700" lvl="0" marL="457200" rtl="0" algn="l">
              <a:spcBef>
                <a:spcPts val="600"/>
              </a:spcBef>
              <a:spcAft>
                <a:spcPts val="0"/>
              </a:spcAft>
              <a:buSzPts val="2600"/>
              <a:buChar char="▪"/>
            </a:pPr>
            <a:r>
              <a:rPr lang="en" sz="1400"/>
              <a:t>Income shifting</a:t>
            </a:r>
            <a:endParaRPr sz="1400"/>
          </a:p>
          <a:p>
            <a:pPr indent="-317500" lvl="1" marL="914400" rtl="0" algn="l">
              <a:spcBef>
                <a:spcPts val="0"/>
              </a:spcBef>
              <a:spcAft>
                <a:spcPts val="0"/>
              </a:spcAft>
              <a:buSzPts val="1400"/>
              <a:buChar char="▫"/>
            </a:pPr>
            <a:r>
              <a:rPr b="1" lang="en" sz="1400"/>
              <a:t>Tax bracket arbitrage</a:t>
            </a:r>
            <a:r>
              <a:rPr lang="en" sz="1400"/>
              <a:t> among family, etc.</a:t>
            </a:r>
            <a:endParaRPr sz="1400"/>
          </a:p>
          <a:p>
            <a:pPr indent="-393700" lvl="0" marL="457200" rtl="0" algn="l">
              <a:spcBef>
                <a:spcPts val="600"/>
              </a:spcBef>
              <a:spcAft>
                <a:spcPts val="0"/>
              </a:spcAft>
              <a:buSzPts val="2600"/>
              <a:buChar char="▪"/>
            </a:pPr>
            <a:r>
              <a:rPr b="1" lang="en" sz="1400"/>
              <a:t>Value of deferral</a:t>
            </a:r>
            <a:r>
              <a:rPr lang="en" sz="1400"/>
              <a:t> (Installment Sales)</a:t>
            </a:r>
            <a:endParaRPr sz="1400"/>
          </a:p>
          <a:p>
            <a:pPr indent="-317500" lvl="1" marL="914400" rtl="0" algn="l">
              <a:spcBef>
                <a:spcPts val="0"/>
              </a:spcBef>
              <a:spcAft>
                <a:spcPts val="0"/>
              </a:spcAft>
              <a:buSzPts val="1400"/>
              <a:buChar char="▫"/>
            </a:pPr>
            <a:r>
              <a:rPr lang="en" sz="1400"/>
              <a:t>Basic time value of money</a:t>
            </a:r>
            <a:endParaRPr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95" name="Google Shape;195;g36fc1f905f2_0_3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96" name="Google Shape;196;g36fc1f905f2_0_37"/>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529 Plans: More features than you think…</a:t>
            </a:r>
            <a:endParaRPr sz="2000"/>
          </a:p>
        </p:txBody>
      </p:sp>
      <p:sp>
        <p:nvSpPr>
          <p:cNvPr id="202" name="Google Shape;202;p48"/>
          <p:cNvSpPr txBox="1"/>
          <p:nvPr>
            <p:ph idx="1" type="body"/>
          </p:nvPr>
        </p:nvSpPr>
        <p:spPr>
          <a:xfrm>
            <a:off x="1560175" y="1375225"/>
            <a:ext cx="2317500" cy="33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Super Funding</a:t>
            </a:r>
            <a:endParaRPr b="1"/>
          </a:p>
          <a:p>
            <a:pPr indent="0" lvl="0" marL="0" rtl="0" algn="l">
              <a:lnSpc>
                <a:spcPct val="100000"/>
              </a:lnSpc>
              <a:spcBef>
                <a:spcPts val="600"/>
              </a:spcBef>
              <a:spcAft>
                <a:spcPts val="0"/>
              </a:spcAft>
              <a:buSzPts val="1800"/>
              <a:buNone/>
            </a:pPr>
            <a:r>
              <a:rPr lang="en" sz="1200"/>
              <a:t>Contribute </a:t>
            </a:r>
            <a:r>
              <a:rPr b="1" lang="en" sz="1200"/>
              <a:t>$95,000 </a:t>
            </a:r>
            <a:r>
              <a:rPr lang="en" sz="1200"/>
              <a:t>(single) or </a:t>
            </a:r>
            <a:r>
              <a:rPr b="1" lang="en" sz="1200"/>
              <a:t>$190,000 </a:t>
            </a:r>
            <a:r>
              <a:rPr lang="en" sz="1200"/>
              <a:t>(married) in a single year per kid, grandkid.</a:t>
            </a:r>
            <a:endParaRPr/>
          </a:p>
          <a:p>
            <a:pPr indent="0" lvl="0" marL="0" rtl="0" algn="l">
              <a:lnSpc>
                <a:spcPct val="100000"/>
              </a:lnSpc>
              <a:spcBef>
                <a:spcPts val="600"/>
              </a:spcBef>
              <a:spcAft>
                <a:spcPts val="0"/>
              </a:spcAft>
              <a:buSzPts val="1800"/>
              <a:buNone/>
            </a:pPr>
            <a:r>
              <a:rPr lang="en" sz="1200">
                <a:solidFill>
                  <a:schemeClr val="dk1"/>
                </a:solidFill>
              </a:rPr>
              <a:t>Five-year accelerated gifting.</a:t>
            </a:r>
            <a:endParaRPr sz="1200">
              <a:solidFill>
                <a:schemeClr val="dk1"/>
              </a:solidFill>
            </a:endParaRPr>
          </a:p>
          <a:p>
            <a:pPr indent="0" lvl="0" marL="0" rtl="0" algn="l">
              <a:lnSpc>
                <a:spcPct val="100000"/>
              </a:lnSpc>
              <a:spcBef>
                <a:spcPts val="600"/>
              </a:spcBef>
              <a:spcAft>
                <a:spcPts val="0"/>
              </a:spcAft>
              <a:buSzPts val="1800"/>
              <a:buNone/>
            </a:pPr>
            <a:r>
              <a:t/>
            </a:r>
            <a:endParaRPr sz="1200"/>
          </a:p>
        </p:txBody>
      </p:sp>
      <p:sp>
        <p:nvSpPr>
          <p:cNvPr id="203" name="Google Shape;203;p48"/>
          <p:cNvSpPr txBox="1"/>
          <p:nvPr>
            <p:ph idx="2" type="body"/>
          </p:nvPr>
        </p:nvSpPr>
        <p:spPr>
          <a:xfrm>
            <a:off x="3996525" y="1375225"/>
            <a:ext cx="2317500" cy="33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Convert to Roth IRA</a:t>
            </a:r>
            <a:endParaRPr b="1"/>
          </a:p>
          <a:p>
            <a:pPr indent="0" lvl="0" marL="0" rtl="0" algn="l">
              <a:lnSpc>
                <a:spcPct val="100000"/>
              </a:lnSpc>
              <a:spcBef>
                <a:spcPts val="600"/>
              </a:spcBef>
              <a:spcAft>
                <a:spcPts val="0"/>
              </a:spcAft>
              <a:buSzPts val="1800"/>
              <a:buNone/>
            </a:pPr>
            <a:r>
              <a:rPr lang="en" sz="1200"/>
              <a:t>Leftover balances can be converted into a Roth IRA for the beneficiary.</a:t>
            </a:r>
            <a:endParaRPr sz="1200"/>
          </a:p>
          <a:p>
            <a:pPr indent="0" lvl="0" marL="0" rtl="0" algn="l">
              <a:lnSpc>
                <a:spcPct val="100000"/>
              </a:lnSpc>
              <a:spcBef>
                <a:spcPts val="600"/>
              </a:spcBef>
              <a:spcAft>
                <a:spcPts val="0"/>
              </a:spcAft>
              <a:buSzPts val="1800"/>
              <a:buNone/>
            </a:pPr>
            <a:r>
              <a:t/>
            </a:r>
            <a:endParaRPr sz="1200"/>
          </a:p>
          <a:p>
            <a:pPr indent="0" lvl="0" marL="0" rtl="0" algn="l">
              <a:lnSpc>
                <a:spcPct val="100000"/>
              </a:lnSpc>
              <a:spcBef>
                <a:spcPts val="600"/>
              </a:spcBef>
              <a:spcAft>
                <a:spcPts val="0"/>
              </a:spcAft>
              <a:buSzPts val="1800"/>
              <a:buNone/>
            </a:pPr>
            <a:r>
              <a:rPr lang="en" sz="1200"/>
              <a:t>OR…</a:t>
            </a:r>
            <a:endParaRPr sz="1200"/>
          </a:p>
          <a:p>
            <a:pPr indent="0" lvl="0" marL="0" rtl="0" algn="l">
              <a:lnSpc>
                <a:spcPct val="100000"/>
              </a:lnSpc>
              <a:spcBef>
                <a:spcPts val="600"/>
              </a:spcBef>
              <a:spcAft>
                <a:spcPts val="0"/>
              </a:spcAft>
              <a:buSzPts val="1800"/>
              <a:buNone/>
            </a:pPr>
            <a:r>
              <a:t/>
            </a:r>
            <a:endParaRPr sz="1200"/>
          </a:p>
          <a:p>
            <a:pPr indent="0" lvl="0" marL="0" rtl="0" algn="l">
              <a:lnSpc>
                <a:spcPct val="100000"/>
              </a:lnSpc>
              <a:spcBef>
                <a:spcPts val="600"/>
              </a:spcBef>
              <a:spcAft>
                <a:spcPts val="0"/>
              </a:spcAft>
              <a:buSzPts val="1800"/>
              <a:buNone/>
            </a:pPr>
            <a:r>
              <a:rPr b="1" lang="en" sz="1200"/>
              <a:t>A Dynasty 529 Plan</a:t>
            </a:r>
            <a:endParaRPr b="1" sz="1200"/>
          </a:p>
        </p:txBody>
      </p:sp>
      <p:sp>
        <p:nvSpPr>
          <p:cNvPr id="204" name="Google Shape;204;p48"/>
          <p:cNvSpPr txBox="1"/>
          <p:nvPr>
            <p:ph idx="3" type="body"/>
          </p:nvPr>
        </p:nvSpPr>
        <p:spPr>
          <a:xfrm>
            <a:off x="6432874" y="1375225"/>
            <a:ext cx="2317500" cy="33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State Tax Benefits</a:t>
            </a:r>
            <a:endParaRPr b="1"/>
          </a:p>
          <a:p>
            <a:pPr indent="0" lvl="0" marL="0" rtl="0" algn="l">
              <a:lnSpc>
                <a:spcPct val="100000"/>
              </a:lnSpc>
              <a:spcBef>
                <a:spcPts val="600"/>
              </a:spcBef>
              <a:spcAft>
                <a:spcPts val="0"/>
              </a:spcAft>
              <a:buSzPts val="1800"/>
              <a:buNone/>
            </a:pPr>
            <a:r>
              <a:rPr lang="en" sz="1200"/>
              <a:t>Combine with Super Funding to get big deductions on state tax.</a:t>
            </a:r>
            <a:endParaRPr/>
          </a:p>
          <a:p>
            <a:pPr indent="0" lvl="0" marL="0" rtl="0" algn="l">
              <a:lnSpc>
                <a:spcPct val="100000"/>
              </a:lnSpc>
              <a:spcBef>
                <a:spcPts val="600"/>
              </a:spcBef>
              <a:spcAft>
                <a:spcPts val="0"/>
              </a:spcAft>
              <a:buSzPts val="1800"/>
              <a:buNone/>
            </a:pPr>
            <a:r>
              <a:rPr lang="en" sz="1200"/>
              <a:t>Very useful in states like CA, NY.</a:t>
            </a:r>
            <a:endParaRPr/>
          </a:p>
          <a:p>
            <a:pPr indent="0" lvl="0" marL="0" rtl="0" algn="l">
              <a:lnSpc>
                <a:spcPct val="100000"/>
              </a:lnSpc>
              <a:spcBef>
                <a:spcPts val="600"/>
              </a:spcBef>
              <a:spcAft>
                <a:spcPts val="0"/>
              </a:spcAft>
              <a:buSzPts val="1800"/>
              <a:buNone/>
            </a:pPr>
            <a:r>
              <a:t/>
            </a:r>
            <a:endParaRPr sz="1200"/>
          </a:p>
          <a:p>
            <a:pPr indent="0" lvl="0" marL="0" rtl="0" algn="l">
              <a:lnSpc>
                <a:spcPct val="100000"/>
              </a:lnSpc>
              <a:spcBef>
                <a:spcPts val="600"/>
              </a:spcBef>
              <a:spcAft>
                <a:spcPts val="0"/>
              </a:spcAft>
              <a:buSzPts val="1800"/>
              <a:buNone/>
            </a:pPr>
            <a:r>
              <a:t/>
            </a:r>
            <a:endParaRPr sz="1200"/>
          </a:p>
          <a:p>
            <a:pPr indent="0" lvl="0" marL="0" rtl="0" algn="l">
              <a:lnSpc>
                <a:spcPct val="100000"/>
              </a:lnSpc>
              <a:spcBef>
                <a:spcPts val="600"/>
              </a:spcBef>
              <a:spcAft>
                <a:spcPts val="0"/>
              </a:spcAft>
              <a:buSzPts val="1800"/>
              <a:buNone/>
            </a:pPr>
            <a:r>
              <a:t/>
            </a:r>
            <a:endParaRPr sz="1200"/>
          </a:p>
          <a:p>
            <a:pPr indent="0" lvl="0" marL="0" rtl="0" algn="l">
              <a:lnSpc>
                <a:spcPct val="100000"/>
              </a:lnSpc>
              <a:spcBef>
                <a:spcPts val="600"/>
              </a:spcBef>
              <a:spcAft>
                <a:spcPts val="0"/>
              </a:spcAft>
              <a:buSzPts val="1800"/>
              <a:buNone/>
            </a:pPr>
            <a:r>
              <a:t/>
            </a:r>
            <a:endParaRPr sz="1200"/>
          </a:p>
          <a:p>
            <a:pPr indent="0" lvl="0" marL="0" rtl="0" algn="l">
              <a:lnSpc>
                <a:spcPct val="100000"/>
              </a:lnSpc>
              <a:spcBef>
                <a:spcPts val="600"/>
              </a:spcBef>
              <a:spcAft>
                <a:spcPts val="0"/>
              </a:spcAft>
              <a:buSzPts val="1800"/>
              <a:buNone/>
            </a:pPr>
            <a:r>
              <a:t/>
            </a:r>
            <a:endParaRPr/>
          </a:p>
        </p:txBody>
      </p:sp>
      <p:sp>
        <p:nvSpPr>
          <p:cNvPr id="205" name="Google Shape;205;p4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06" name="Google Shape;206;p48"/>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07" name="Google Shape;207;p48"/>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208" name="Google Shape;208;p48"/>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a0c0935872_0_6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Stock Based Compensation</a:t>
            </a:r>
            <a:endParaRPr/>
          </a:p>
        </p:txBody>
      </p:sp>
      <p:sp>
        <p:nvSpPr>
          <p:cNvPr id="214" name="Google Shape;214;g3a0c0935872_0_6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Incentive Stock Options (ISOs)</a:t>
            </a:r>
            <a:endParaRPr b="1" sz="1400"/>
          </a:p>
          <a:p>
            <a:pPr indent="-317500" lvl="1" marL="914400" rtl="0" algn="l">
              <a:spcBef>
                <a:spcPts val="0"/>
              </a:spcBef>
              <a:spcAft>
                <a:spcPts val="0"/>
              </a:spcAft>
              <a:buSzPts val="1400"/>
              <a:buChar char="▫"/>
            </a:pPr>
            <a:r>
              <a:rPr lang="en" sz="1400"/>
              <a:t>No ordinary income tax on exercise</a:t>
            </a:r>
            <a:endParaRPr sz="1400"/>
          </a:p>
          <a:p>
            <a:pPr indent="-317500" lvl="1" marL="914400" rtl="0" algn="l">
              <a:spcBef>
                <a:spcPts val="0"/>
              </a:spcBef>
              <a:spcAft>
                <a:spcPts val="0"/>
              </a:spcAft>
              <a:buSzPts val="1400"/>
              <a:buChar char="▫"/>
            </a:pPr>
            <a:r>
              <a:rPr lang="en" sz="1400"/>
              <a:t>Qualified vs. disqualified sale</a:t>
            </a:r>
            <a:endParaRPr sz="1400"/>
          </a:p>
          <a:p>
            <a:pPr indent="-317500" lvl="1" marL="914400" rtl="0" algn="l">
              <a:spcBef>
                <a:spcPts val="0"/>
              </a:spcBef>
              <a:spcAft>
                <a:spcPts val="0"/>
              </a:spcAft>
              <a:buSzPts val="1400"/>
              <a:buChar char="▫"/>
            </a:pPr>
            <a:r>
              <a:rPr b="1" lang="en" sz="1400"/>
              <a:t>Beware AMT!</a:t>
            </a:r>
            <a:endParaRPr b="1" sz="1400"/>
          </a:p>
          <a:p>
            <a:pPr indent="-393700" lvl="0" marL="457200" rtl="0" algn="l">
              <a:spcBef>
                <a:spcPts val="600"/>
              </a:spcBef>
              <a:spcAft>
                <a:spcPts val="0"/>
              </a:spcAft>
              <a:buSzPts val="2600"/>
              <a:buChar char="▪"/>
            </a:pPr>
            <a:r>
              <a:rPr b="1" lang="en" sz="1400"/>
              <a:t>Non Qualified Stock Options (NQSOs)</a:t>
            </a:r>
            <a:endParaRPr b="1" sz="1400"/>
          </a:p>
          <a:p>
            <a:pPr indent="-317500" lvl="1" marL="914400" rtl="0" algn="l">
              <a:spcBef>
                <a:spcPts val="0"/>
              </a:spcBef>
              <a:spcAft>
                <a:spcPts val="0"/>
              </a:spcAft>
              <a:buSzPts val="1400"/>
              <a:buChar char="▫"/>
            </a:pPr>
            <a:r>
              <a:rPr lang="en" sz="1400"/>
              <a:t>FMV/strike </a:t>
            </a:r>
            <a:r>
              <a:rPr b="1" lang="en" sz="1400"/>
              <a:t>spread</a:t>
            </a:r>
            <a:r>
              <a:rPr lang="en" sz="1400"/>
              <a:t> on exercise </a:t>
            </a:r>
            <a:r>
              <a:rPr b="1" lang="en" sz="1400"/>
              <a:t>taxed </a:t>
            </a:r>
            <a:r>
              <a:rPr lang="en" sz="1400"/>
              <a:t>as ordinary income + payroll + SALT</a:t>
            </a:r>
            <a:endParaRPr sz="1400"/>
          </a:p>
          <a:p>
            <a:pPr indent="-317500" lvl="1" marL="914400" rtl="0" algn="l">
              <a:spcBef>
                <a:spcPts val="0"/>
              </a:spcBef>
              <a:spcAft>
                <a:spcPts val="0"/>
              </a:spcAft>
              <a:buSzPts val="1400"/>
              <a:buChar char="▫"/>
            </a:pPr>
            <a:r>
              <a:rPr lang="en" sz="1400"/>
              <a:t>At exercise…</a:t>
            </a:r>
            <a:endParaRPr sz="1400"/>
          </a:p>
          <a:p>
            <a:pPr indent="-317500" lvl="2" marL="1371600" rtl="0" algn="l">
              <a:spcBef>
                <a:spcPts val="0"/>
              </a:spcBef>
              <a:spcAft>
                <a:spcPts val="0"/>
              </a:spcAft>
              <a:buSzPts val="1400"/>
              <a:buChar char="▫"/>
            </a:pPr>
            <a:r>
              <a:rPr lang="en" sz="1400"/>
              <a:t>ST/LT gains clock starts, FMV is your basis for future sale</a:t>
            </a:r>
            <a:endParaRPr sz="1400"/>
          </a:p>
          <a:p>
            <a:pPr indent="-393700" lvl="0" marL="457200" rtl="0" algn="l">
              <a:spcBef>
                <a:spcPts val="600"/>
              </a:spcBef>
              <a:spcAft>
                <a:spcPts val="0"/>
              </a:spcAft>
              <a:buSzPts val="2600"/>
              <a:buChar char="▪"/>
            </a:pPr>
            <a:r>
              <a:rPr lang="en" sz="1400"/>
              <a:t>What happens to options in an </a:t>
            </a:r>
            <a:r>
              <a:rPr b="1" lang="en" sz="1400"/>
              <a:t>all stock acquisition?</a:t>
            </a:r>
            <a:endParaRPr b="1" sz="1400"/>
          </a:p>
          <a:p>
            <a:pPr indent="-317500" lvl="1" marL="914400" rtl="0" algn="l">
              <a:spcBef>
                <a:spcPts val="0"/>
              </a:spcBef>
              <a:spcAft>
                <a:spcPts val="0"/>
              </a:spcAft>
              <a:buSzPts val="1400"/>
              <a:buChar char="▫"/>
            </a:pPr>
            <a:r>
              <a:rPr b="1" lang="en" sz="1400"/>
              <a:t>Almost always better than cash</a:t>
            </a:r>
            <a:r>
              <a:rPr lang="en" sz="1400"/>
              <a:t> acquisition</a:t>
            </a:r>
            <a:endParaRPr sz="1400"/>
          </a:p>
          <a:p>
            <a:pPr indent="-317500" lvl="1" marL="914400" rtl="0" algn="l">
              <a:spcBef>
                <a:spcPts val="0"/>
              </a:spcBef>
              <a:spcAft>
                <a:spcPts val="0"/>
              </a:spcAft>
              <a:buSzPts val="1400"/>
              <a:buChar char="▫"/>
            </a:pPr>
            <a:r>
              <a:rPr lang="en" sz="1400"/>
              <a:t>Highly dependent on the </a:t>
            </a:r>
            <a:r>
              <a:rPr b="1" lang="en" sz="1400"/>
              <a:t>option agreement and deal terms</a:t>
            </a:r>
            <a:endParaRPr b="1" sz="1400"/>
          </a:p>
          <a:p>
            <a:pPr indent="-317500" lvl="1" marL="914400" rtl="0" algn="l">
              <a:spcBef>
                <a:spcPts val="0"/>
              </a:spcBef>
              <a:spcAft>
                <a:spcPts val="0"/>
              </a:spcAft>
              <a:buSzPts val="1400"/>
              <a:buChar char="▫"/>
            </a:pPr>
            <a:r>
              <a:rPr lang="en" sz="1400"/>
              <a:t>Typically</a:t>
            </a:r>
            <a:r>
              <a:rPr b="1" lang="en" sz="1400"/>
              <a:t> assumed or converted</a:t>
            </a:r>
            <a:r>
              <a:rPr lang="en" sz="1400"/>
              <a:t> to options of the acquirer</a:t>
            </a:r>
            <a:endParaRPr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215" name="Google Shape;215;g3a0c0935872_0_6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16" name="Google Shape;216;g3a0c0935872_0_67"/>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17" name="Google Shape;217;g3a0c0935872_0_67"/>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218" name="Google Shape;218;g3a0c0935872_0_67"/>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219" name="Google Shape;219;g3a0c0935872_0_67"/>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220" name="Google Shape;220;g3a0c0935872_0_67"/>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6" name="Google Shape;66;p3"/>
          <p:cNvSpPr txBox="1"/>
          <p:nvPr>
            <p:ph idx="4294967295" type="ctrTitle"/>
          </p:nvPr>
        </p:nvSpPr>
        <p:spPr>
          <a:xfrm>
            <a:off x="1898650" y="569913"/>
            <a:ext cx="7245350" cy="11604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SzPts val="2400"/>
              <a:buFont typeface="Barlow"/>
              <a:buNone/>
            </a:pPr>
            <a:r>
              <a:rPr b="1" i="0" lang="en" sz="9600" u="none" cap="none" strike="noStrike">
                <a:solidFill>
                  <a:srgbClr val="007F00"/>
                </a:solidFill>
                <a:latin typeface="Barlow"/>
                <a:ea typeface="Barlow"/>
                <a:cs typeface="Barlow"/>
                <a:sym typeface="Barlow"/>
              </a:rPr>
              <a:t>HELLO!</a:t>
            </a:r>
            <a:endParaRPr b="1" i="0" sz="9600" u="none" cap="none" strike="noStrike">
              <a:solidFill>
                <a:srgbClr val="007F00"/>
              </a:solidFill>
              <a:latin typeface="Barlow"/>
              <a:ea typeface="Barlow"/>
              <a:cs typeface="Barlow"/>
              <a:sym typeface="Barlow"/>
            </a:endParaRPr>
          </a:p>
        </p:txBody>
      </p:sp>
      <p:sp>
        <p:nvSpPr>
          <p:cNvPr id="67" name="Google Shape;67;p3"/>
          <p:cNvSpPr txBox="1"/>
          <p:nvPr>
            <p:ph idx="4294967295" type="subTitle"/>
          </p:nvPr>
        </p:nvSpPr>
        <p:spPr>
          <a:xfrm>
            <a:off x="1951038" y="1776413"/>
            <a:ext cx="7192962" cy="19748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D9D9D9"/>
              </a:buClr>
              <a:buSzPts val="2600"/>
              <a:buFont typeface="Barlow"/>
              <a:buNone/>
            </a:pPr>
            <a:r>
              <a:rPr b="1" i="0" lang="en" sz="2600" u="none" cap="none" strike="noStrike">
                <a:solidFill>
                  <a:srgbClr val="434343"/>
                </a:solidFill>
                <a:latin typeface="Barlow"/>
                <a:ea typeface="Barlow"/>
                <a:cs typeface="Barlow"/>
                <a:sym typeface="Barlow"/>
              </a:rPr>
              <a:t>I am Billy Amberg</a:t>
            </a:r>
            <a:endParaRPr b="1" i="0" sz="2600" u="none" cap="none" strike="noStrike">
              <a:solidFill>
                <a:srgbClr val="434343"/>
              </a:solidFill>
              <a:latin typeface="Barlow"/>
              <a:ea typeface="Barlow"/>
              <a:cs typeface="Barlow"/>
              <a:sym typeface="Barlow"/>
            </a:endParaRPr>
          </a:p>
          <a:p>
            <a:pPr indent="0" lvl="0" marL="0" marR="0" rtl="0" algn="l">
              <a:lnSpc>
                <a:spcPct val="100000"/>
              </a:lnSpc>
              <a:spcBef>
                <a:spcPts val="600"/>
              </a:spcBef>
              <a:spcAft>
                <a:spcPts val="0"/>
              </a:spcAft>
              <a:buClr>
                <a:schemeClr val="dk1"/>
              </a:buClr>
              <a:buSzPts val="1100"/>
              <a:buFont typeface="Barlow"/>
              <a:buNone/>
            </a:pPr>
            <a:r>
              <a:rPr b="0" i="0" lang="en" sz="2600" u="none" cap="none" strike="noStrike">
                <a:solidFill>
                  <a:srgbClr val="434343"/>
                </a:solidFill>
                <a:latin typeface="Barlow"/>
                <a:ea typeface="Barlow"/>
                <a:cs typeface="Barlow"/>
                <a:sym typeface="Barlow"/>
              </a:rPr>
              <a:t>What is Bloomwood….</a:t>
            </a:r>
            <a:endParaRPr/>
          </a:p>
          <a:p>
            <a:pPr indent="0" lvl="0" marL="0" marR="0" rtl="0" algn="l">
              <a:lnSpc>
                <a:spcPct val="100000"/>
              </a:lnSpc>
              <a:spcBef>
                <a:spcPts val="600"/>
              </a:spcBef>
              <a:spcAft>
                <a:spcPts val="0"/>
              </a:spcAft>
              <a:buClr>
                <a:schemeClr val="dk1"/>
              </a:buClr>
              <a:buSzPts val="1100"/>
              <a:buFont typeface="Barlow"/>
              <a:buNone/>
            </a:pPr>
            <a:r>
              <a:rPr b="0" i="0" lang="en" sz="2600" u="none" cap="none" strike="noStrike">
                <a:solidFill>
                  <a:srgbClr val="434343"/>
                </a:solidFill>
                <a:latin typeface="Barlow"/>
                <a:ea typeface="Barlow"/>
                <a:cs typeface="Barlow"/>
                <a:sym typeface="Barlow"/>
              </a:rPr>
              <a:t>What is tax planning….</a:t>
            </a:r>
            <a:endParaRPr b="1" i="0" sz="2600" u="none" cap="none" strike="noStrike">
              <a:solidFill>
                <a:srgbClr val="434343"/>
              </a:solidFill>
              <a:latin typeface="Barlow"/>
              <a:ea typeface="Barlow"/>
              <a:cs typeface="Barlow"/>
              <a:sym typeface="Barlow"/>
            </a:endParaRPr>
          </a:p>
          <a:p>
            <a:pPr indent="0" lvl="0" marL="0" marR="0" rtl="0" algn="l">
              <a:lnSpc>
                <a:spcPct val="100000"/>
              </a:lnSpc>
              <a:spcBef>
                <a:spcPts val="600"/>
              </a:spcBef>
              <a:spcAft>
                <a:spcPts val="0"/>
              </a:spcAft>
              <a:buClr>
                <a:schemeClr val="dk1"/>
              </a:buClr>
              <a:buSzPts val="1100"/>
              <a:buFont typeface="Arial"/>
              <a:buNone/>
            </a:pPr>
            <a:r>
              <a:t/>
            </a:r>
            <a:endParaRPr b="0" i="0" sz="2600" u="none" cap="none" strike="noStrike">
              <a:solidFill>
                <a:srgbClr val="434343"/>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a0c0935872_0_7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Section 351 Exchange</a:t>
            </a:r>
            <a:endParaRPr/>
          </a:p>
        </p:txBody>
      </p:sp>
      <p:sp>
        <p:nvSpPr>
          <p:cNvPr id="226" name="Google Shape;226;g3a0c0935872_0_74"/>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Gain deferral mechanism</a:t>
            </a:r>
            <a:endParaRPr b="1" sz="1400"/>
          </a:p>
          <a:p>
            <a:pPr indent="-317500" lvl="1" marL="914400" rtl="0" algn="l">
              <a:spcBef>
                <a:spcPts val="0"/>
              </a:spcBef>
              <a:spcAft>
                <a:spcPts val="0"/>
              </a:spcAft>
              <a:buSzPts val="1400"/>
              <a:buChar char="▫"/>
            </a:pPr>
            <a:r>
              <a:rPr lang="en" sz="1400"/>
              <a:t>Transfer appreciated property into co.</a:t>
            </a:r>
            <a:endParaRPr sz="1400"/>
          </a:p>
          <a:p>
            <a:pPr indent="-317500" lvl="1" marL="914400" rtl="0" algn="l">
              <a:spcBef>
                <a:spcPts val="0"/>
              </a:spcBef>
              <a:spcAft>
                <a:spcPts val="0"/>
              </a:spcAft>
              <a:buSzPts val="1400"/>
              <a:buChar char="▫"/>
            </a:pPr>
            <a:r>
              <a:rPr lang="en" sz="1400"/>
              <a:t>Must receive enough stock in co. in exchange to own </a:t>
            </a:r>
            <a:r>
              <a:rPr b="1" lang="en" sz="1400"/>
              <a:t>at least 80%</a:t>
            </a:r>
            <a:endParaRPr b="1"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lang="en" sz="1400"/>
              <a:t>Relatively straightforward with appreciated </a:t>
            </a:r>
            <a:r>
              <a:rPr b="1" lang="en" sz="1400"/>
              <a:t>liquid</a:t>
            </a:r>
            <a:r>
              <a:rPr lang="en" sz="1400"/>
              <a:t> assets</a:t>
            </a:r>
            <a:endParaRPr sz="1400"/>
          </a:p>
          <a:p>
            <a:pPr indent="-317500" lvl="1" marL="914400" rtl="0" algn="l">
              <a:spcBef>
                <a:spcPts val="0"/>
              </a:spcBef>
              <a:spcAft>
                <a:spcPts val="0"/>
              </a:spcAft>
              <a:buSzPts val="1400"/>
              <a:buChar char="▫"/>
            </a:pPr>
            <a:r>
              <a:rPr lang="en" sz="1400"/>
              <a:t>Specialized 351 </a:t>
            </a:r>
            <a:r>
              <a:rPr b="1" lang="en" sz="1400"/>
              <a:t>ETF providers</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227" name="Google Shape;227;g3a0c0935872_0_7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28" name="Google Shape;228;g3a0c0935872_0_74"/>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29" name="Google Shape;229;g3a0c0935872_0_7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230" name="Google Shape;230;g3a0c0935872_0_74"/>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a0c0935872_0_81"/>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Corporate Election/Entity Type</a:t>
            </a:r>
            <a:endParaRPr/>
          </a:p>
        </p:txBody>
      </p:sp>
      <p:sp>
        <p:nvSpPr>
          <p:cNvPr id="236" name="Google Shape;236;g3a0c0935872_0_81"/>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C</a:t>
            </a:r>
            <a:r>
              <a:rPr lang="en" sz="1400"/>
              <a:t>-Corp</a:t>
            </a:r>
            <a:endParaRPr sz="1400"/>
          </a:p>
          <a:p>
            <a:pPr indent="-317500" lvl="1" marL="914400" rtl="0" algn="l">
              <a:spcBef>
                <a:spcPts val="0"/>
              </a:spcBef>
              <a:spcAft>
                <a:spcPts val="0"/>
              </a:spcAft>
              <a:buSzPts val="1400"/>
              <a:buChar char="▫"/>
            </a:pPr>
            <a:r>
              <a:rPr b="1" lang="en" sz="1400"/>
              <a:t>OBBBA QSBS improvements</a:t>
            </a:r>
            <a:r>
              <a:rPr lang="en" sz="1400"/>
              <a:t> a big factor</a:t>
            </a:r>
            <a:endParaRPr sz="1400"/>
          </a:p>
          <a:p>
            <a:pPr indent="-317500" lvl="1" marL="914400" rtl="0" algn="l">
              <a:spcBef>
                <a:spcPts val="0"/>
              </a:spcBef>
              <a:spcAft>
                <a:spcPts val="0"/>
              </a:spcAft>
              <a:buSzPts val="1400"/>
              <a:buChar char="▫"/>
            </a:pPr>
            <a:r>
              <a:rPr b="1" lang="en" sz="1400"/>
              <a:t>Double taxation</a:t>
            </a:r>
            <a:r>
              <a:rPr lang="en" sz="1400"/>
              <a:t> can be beneficial</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b="1" lang="en" sz="1400"/>
              <a:t>S</a:t>
            </a:r>
            <a:r>
              <a:rPr lang="en" sz="1400"/>
              <a:t>-Corp</a:t>
            </a:r>
            <a:endParaRPr sz="1400"/>
          </a:p>
          <a:p>
            <a:pPr indent="-317500" lvl="1" marL="914400" rtl="0" algn="l">
              <a:spcBef>
                <a:spcPts val="0"/>
              </a:spcBef>
              <a:spcAft>
                <a:spcPts val="0"/>
              </a:spcAft>
              <a:buSzPts val="1400"/>
              <a:buChar char="▫"/>
            </a:pPr>
            <a:r>
              <a:rPr lang="en" sz="1400"/>
              <a:t>It’s mostly about </a:t>
            </a:r>
            <a:r>
              <a:rPr b="1" lang="en" sz="1400"/>
              <a:t>how you pay yourself</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237" name="Google Shape;237;g3a0c0935872_0_81"/>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38" name="Google Shape;238;g3a0c0935872_0_81"/>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39" name="Google Shape;239;g3a0c0935872_0_81"/>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240" name="Google Shape;240;g3a0c0935872_0_81"/>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241" name="Google Shape;241;g3a0c0935872_0_81"/>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a0c0935872_0_8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Retirement Accounts</a:t>
            </a:r>
            <a:endParaRPr/>
          </a:p>
        </p:txBody>
      </p:sp>
      <p:sp>
        <p:nvSpPr>
          <p:cNvPr id="247" name="Google Shape;247;g3a0c0935872_0_88"/>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Charitable Gift Annuity for RMD</a:t>
            </a:r>
            <a:endParaRPr b="1" sz="1400"/>
          </a:p>
          <a:p>
            <a:pPr indent="-393700" lvl="0" marL="457200" rtl="0" algn="l">
              <a:spcBef>
                <a:spcPts val="600"/>
              </a:spcBef>
              <a:spcAft>
                <a:spcPts val="0"/>
              </a:spcAft>
              <a:buSzPts val="2600"/>
              <a:buChar char="▪"/>
            </a:pPr>
            <a:r>
              <a:rPr b="1" lang="en" sz="1400"/>
              <a:t>Use of immediate annuities inside IRAs for tax bracket management</a:t>
            </a:r>
            <a:endParaRPr b="1" sz="1400"/>
          </a:p>
          <a:p>
            <a:pPr indent="-317500" lvl="1" marL="914400" rtl="0" algn="l">
              <a:spcBef>
                <a:spcPts val="0"/>
              </a:spcBef>
              <a:spcAft>
                <a:spcPts val="0"/>
              </a:spcAft>
              <a:buSzPts val="1400"/>
              <a:buChar char="▫"/>
            </a:pPr>
            <a:r>
              <a:rPr lang="en" sz="1400"/>
              <a:t>Super stretch out retirement plan</a:t>
            </a:r>
            <a:endParaRPr sz="1400"/>
          </a:p>
          <a:p>
            <a:pPr indent="-317500" lvl="1" marL="914400" rtl="0" algn="l">
              <a:spcBef>
                <a:spcPts val="0"/>
              </a:spcBef>
              <a:spcAft>
                <a:spcPts val="0"/>
              </a:spcAft>
              <a:buSzPts val="1400"/>
              <a:buChar char="▫"/>
            </a:pPr>
            <a:r>
              <a:rPr lang="en" sz="1400"/>
              <a:t>Funding a DB plan</a:t>
            </a:r>
            <a:endParaRPr sz="1400"/>
          </a:p>
          <a:p>
            <a:pPr indent="-393700" lvl="0" marL="457200" rtl="0" algn="l">
              <a:spcBef>
                <a:spcPts val="600"/>
              </a:spcBef>
              <a:spcAft>
                <a:spcPts val="0"/>
              </a:spcAft>
              <a:buSzPts val="2600"/>
              <a:buChar char="▪"/>
            </a:pPr>
            <a:r>
              <a:rPr b="1" lang="en" sz="1400"/>
              <a:t>Self directed IRAs</a:t>
            </a:r>
            <a:endParaRPr b="1" sz="1400"/>
          </a:p>
          <a:p>
            <a:pPr indent="-317500" lvl="1" marL="914400" rtl="0" algn="l">
              <a:spcBef>
                <a:spcPts val="0"/>
              </a:spcBef>
              <a:spcAft>
                <a:spcPts val="0"/>
              </a:spcAft>
              <a:buSzPts val="1400"/>
              <a:buChar char="▫"/>
            </a:pPr>
            <a:r>
              <a:rPr lang="en" sz="1400"/>
              <a:t>Investment flexibility</a:t>
            </a:r>
            <a:endParaRPr sz="1400"/>
          </a:p>
          <a:p>
            <a:pPr indent="-393700" lvl="0" marL="457200" rtl="0" algn="l">
              <a:spcBef>
                <a:spcPts val="600"/>
              </a:spcBef>
              <a:spcAft>
                <a:spcPts val="0"/>
              </a:spcAft>
              <a:buSzPts val="2600"/>
              <a:buChar char="▪"/>
            </a:pPr>
            <a:r>
              <a:rPr b="1" lang="en" sz="1400"/>
              <a:t>SALT cap increase</a:t>
            </a:r>
            <a:endParaRPr b="1"/>
          </a:p>
          <a:p>
            <a:pPr indent="0" lvl="0" marL="0" rtl="0" algn="l">
              <a:spcBef>
                <a:spcPts val="600"/>
              </a:spcBef>
              <a:spcAft>
                <a:spcPts val="0"/>
              </a:spcAft>
              <a:buNone/>
            </a:pPr>
            <a:r>
              <a:t/>
            </a:r>
            <a:endParaRPr b="1"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248" name="Google Shape;248;g3a0c0935872_0_8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49" name="Google Shape;249;g3a0c0935872_0_88"/>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Cash Balance/Defined Benefit Plans</a:t>
            </a:r>
            <a:endParaRPr/>
          </a:p>
        </p:txBody>
      </p:sp>
      <p:sp>
        <p:nvSpPr>
          <p:cNvPr id="255" name="Google Shape;255;p5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Defined </a:t>
            </a:r>
            <a:r>
              <a:rPr b="1" lang="en" sz="1400">
                <a:solidFill>
                  <a:schemeClr val="dk1"/>
                </a:solidFill>
              </a:rPr>
              <a:t>Contribution</a:t>
            </a:r>
            <a:r>
              <a:rPr lang="en" sz="1400">
                <a:solidFill>
                  <a:schemeClr val="dk1"/>
                </a:solidFill>
              </a:rPr>
              <a:t> vs. Defined </a:t>
            </a:r>
            <a:r>
              <a:rPr b="1" lang="en" sz="1400">
                <a:solidFill>
                  <a:schemeClr val="dk1"/>
                </a:solidFill>
              </a:rPr>
              <a:t>Benefit</a:t>
            </a:r>
            <a:endParaRPr b="1"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10-20%</a:t>
            </a:r>
            <a:r>
              <a:rPr lang="en" sz="1400">
                <a:solidFill>
                  <a:schemeClr val="dk1"/>
                </a:solidFill>
              </a:rPr>
              <a:t> More expensive than 401(k), SEP, SIMPLE</a:t>
            </a:r>
            <a:endParaRPr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Higher employer contribution requirements.</a:t>
            </a:r>
            <a:endParaRPr b="1"/>
          </a:p>
          <a:p>
            <a:pPr indent="-393700" lvl="0" marL="457200" rtl="0" algn="l">
              <a:lnSpc>
                <a:spcPct val="100000"/>
              </a:lnSpc>
              <a:spcBef>
                <a:spcPts val="600"/>
              </a:spcBef>
              <a:spcAft>
                <a:spcPts val="0"/>
              </a:spcAft>
              <a:buSzPts val="2600"/>
              <a:buChar char="▪"/>
            </a:pPr>
            <a:r>
              <a:rPr lang="en" sz="1400">
                <a:solidFill>
                  <a:schemeClr val="dk1"/>
                </a:solidFill>
              </a:rPr>
              <a:t>Can be </a:t>
            </a:r>
            <a:r>
              <a:rPr b="1" lang="en" sz="1400">
                <a:solidFill>
                  <a:schemeClr val="dk1"/>
                </a:solidFill>
              </a:rPr>
              <a:t>combined</a:t>
            </a:r>
            <a:r>
              <a:rPr lang="en" sz="1400">
                <a:solidFill>
                  <a:schemeClr val="dk1"/>
                </a:solidFill>
              </a:rPr>
              <a:t> with a 401(k)</a:t>
            </a:r>
            <a:endParaRPr/>
          </a:p>
          <a:p>
            <a:pPr indent="-393700" lvl="1" marL="914400" rtl="0" algn="l">
              <a:lnSpc>
                <a:spcPct val="100000"/>
              </a:lnSpc>
              <a:spcBef>
                <a:spcPts val="600"/>
              </a:spcBef>
              <a:spcAft>
                <a:spcPts val="0"/>
              </a:spcAft>
              <a:buSzPts val="2600"/>
              <a:buChar char="▪"/>
            </a:pPr>
            <a:r>
              <a:rPr b="1" lang="en" sz="1400">
                <a:solidFill>
                  <a:schemeClr val="dk1"/>
                </a:solidFill>
              </a:rPr>
              <a:t>$24,500 + $8,000 vs. $200,000+</a:t>
            </a:r>
            <a:r>
              <a:rPr lang="en" sz="1400">
                <a:solidFill>
                  <a:schemeClr val="dk1"/>
                </a:solidFill>
              </a:rPr>
              <a:t> contribution limit</a:t>
            </a:r>
            <a:endParaRPr/>
          </a:p>
          <a:p>
            <a:pPr indent="-393700" lvl="1" marL="914400" rtl="0" algn="l">
              <a:lnSpc>
                <a:spcPct val="100000"/>
              </a:lnSpc>
              <a:spcBef>
                <a:spcPts val="600"/>
              </a:spcBef>
              <a:spcAft>
                <a:spcPts val="0"/>
              </a:spcAft>
              <a:buSzPts val="2600"/>
              <a:buChar char="▪"/>
            </a:pPr>
            <a:r>
              <a:rPr b="1" lang="en" sz="1400">
                <a:solidFill>
                  <a:schemeClr val="dk1"/>
                </a:solidFill>
              </a:rPr>
              <a:t>Solo/split</a:t>
            </a:r>
            <a:r>
              <a:rPr lang="en" sz="1400">
                <a:solidFill>
                  <a:schemeClr val="dk1"/>
                </a:solidFill>
              </a:rPr>
              <a:t> versions available</a:t>
            </a:r>
            <a:endParaRPr/>
          </a:p>
          <a:p>
            <a:pPr indent="-228600" lvl="1" marL="9144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256" name="Google Shape;256;p5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57" name="Google Shape;257;p57"/>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58" name="Google Shape;258;p57"/>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259" name="Google Shape;259;p57"/>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6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Qualified Small Business Stock</a:t>
            </a:r>
            <a:endParaRPr/>
          </a:p>
        </p:txBody>
      </p:sp>
      <p:sp>
        <p:nvSpPr>
          <p:cNvPr id="265" name="Google Shape;265;p62"/>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b="1" lang="en" sz="1400"/>
              <a:t>Tax free sale </a:t>
            </a:r>
            <a:r>
              <a:rPr lang="en" sz="1400"/>
              <a:t>of company stock acquired from a </a:t>
            </a:r>
            <a:r>
              <a:rPr b="1" lang="en" sz="1400"/>
              <a:t>qualifying</a:t>
            </a:r>
            <a:r>
              <a:rPr lang="en" sz="1400"/>
              <a:t> business.  Greater of:</a:t>
            </a:r>
            <a:endParaRPr sz="1400"/>
          </a:p>
          <a:p>
            <a:pPr indent="-317500" lvl="1" marL="914400" rtl="0" algn="l">
              <a:lnSpc>
                <a:spcPct val="100000"/>
              </a:lnSpc>
              <a:spcBef>
                <a:spcPts val="600"/>
              </a:spcBef>
              <a:spcAft>
                <a:spcPts val="0"/>
              </a:spcAft>
              <a:buSzPts val="1400"/>
              <a:buChar char="▫"/>
            </a:pPr>
            <a:r>
              <a:rPr b="1" lang="en" sz="1400"/>
              <a:t>$15MM </a:t>
            </a:r>
            <a:r>
              <a:rPr lang="en" sz="1400"/>
              <a:t>per taxpayer, can get more taxpayers with spouse/</a:t>
            </a:r>
            <a:r>
              <a:rPr lang="en" sz="1400"/>
              <a:t>trust stacking</a:t>
            </a:r>
            <a:endParaRPr sz="1400"/>
          </a:p>
          <a:p>
            <a:pPr indent="-317500" lvl="1" marL="914400" rtl="0" algn="l">
              <a:lnSpc>
                <a:spcPct val="100000"/>
              </a:lnSpc>
              <a:spcBef>
                <a:spcPts val="600"/>
              </a:spcBef>
              <a:spcAft>
                <a:spcPts val="0"/>
              </a:spcAft>
              <a:buSzPts val="1400"/>
              <a:buChar char="▫"/>
            </a:pPr>
            <a:r>
              <a:rPr b="1" lang="en" sz="1400"/>
              <a:t>10x </a:t>
            </a:r>
            <a:r>
              <a:rPr lang="en" sz="1400"/>
              <a:t>aggregate adjusted basis</a:t>
            </a:r>
            <a:endParaRPr sz="1400"/>
          </a:p>
          <a:p>
            <a:pPr indent="-393700" lvl="0" marL="457200" rtl="0" algn="l">
              <a:lnSpc>
                <a:spcPct val="100000"/>
              </a:lnSpc>
              <a:spcBef>
                <a:spcPts val="600"/>
              </a:spcBef>
              <a:spcAft>
                <a:spcPts val="0"/>
              </a:spcAft>
              <a:buSzPts val="2600"/>
              <a:buChar char="▪"/>
            </a:pPr>
            <a:r>
              <a:rPr b="1" lang="en" sz="1400"/>
              <a:t>C-Corp stock only</a:t>
            </a:r>
            <a:endParaRPr/>
          </a:p>
          <a:p>
            <a:pPr indent="-393700" lvl="0" marL="457200" rtl="0" algn="l">
              <a:lnSpc>
                <a:spcPct val="100000"/>
              </a:lnSpc>
              <a:spcBef>
                <a:spcPts val="600"/>
              </a:spcBef>
              <a:spcAft>
                <a:spcPts val="0"/>
              </a:spcAft>
              <a:buSzPts val="2600"/>
              <a:buChar char="▪"/>
            </a:pPr>
            <a:r>
              <a:rPr lang="en" sz="1400">
                <a:solidFill>
                  <a:schemeClr val="dk1"/>
                </a:solidFill>
              </a:rPr>
              <a:t>If you convert to a C-Corp</a:t>
            </a:r>
            <a:r>
              <a:rPr lang="en" sz="1400">
                <a:solidFill>
                  <a:schemeClr val="dk1"/>
                </a:solidFill>
              </a:rPr>
              <a:t>, </a:t>
            </a:r>
            <a:r>
              <a:rPr b="1" lang="en" sz="1400">
                <a:solidFill>
                  <a:schemeClr val="dk1"/>
                </a:solidFill>
              </a:rPr>
              <a:t>tax free sale of stock only applies to gain post-conversion</a:t>
            </a:r>
            <a:endParaRPr b="1"/>
          </a:p>
          <a:p>
            <a:pPr indent="-393700" lvl="0" marL="457200" rtl="0" algn="l">
              <a:lnSpc>
                <a:spcPct val="100000"/>
              </a:lnSpc>
              <a:spcBef>
                <a:spcPts val="600"/>
              </a:spcBef>
              <a:spcAft>
                <a:spcPts val="0"/>
              </a:spcAft>
              <a:buSzPts val="2600"/>
              <a:buChar char="▪"/>
            </a:pPr>
            <a:r>
              <a:rPr lang="en" sz="1400">
                <a:solidFill>
                  <a:schemeClr val="dk1"/>
                </a:solidFill>
              </a:rPr>
              <a:t>Hold</a:t>
            </a:r>
            <a:r>
              <a:rPr b="1" lang="en" sz="1400">
                <a:solidFill>
                  <a:schemeClr val="dk1"/>
                </a:solidFill>
              </a:rPr>
              <a:t> 3, 4, 5</a:t>
            </a:r>
            <a:r>
              <a:rPr lang="en" sz="1400">
                <a:solidFill>
                  <a:schemeClr val="dk1"/>
                </a:solidFill>
              </a:rPr>
              <a:t> years, get </a:t>
            </a:r>
            <a:r>
              <a:rPr b="1" lang="en" sz="1400">
                <a:solidFill>
                  <a:schemeClr val="dk1"/>
                </a:solidFill>
              </a:rPr>
              <a:t>50%, 75%, 100%</a:t>
            </a:r>
            <a:r>
              <a:rPr lang="en" sz="1400">
                <a:solidFill>
                  <a:schemeClr val="dk1"/>
                </a:solidFill>
              </a:rPr>
              <a:t> gain exclusion</a:t>
            </a:r>
            <a:endParaRPr/>
          </a:p>
          <a:p>
            <a:pPr indent="-393700" lvl="0" marL="457200" rtl="0" algn="l">
              <a:lnSpc>
                <a:spcPct val="100000"/>
              </a:lnSpc>
              <a:spcBef>
                <a:spcPts val="600"/>
              </a:spcBef>
              <a:spcAft>
                <a:spcPts val="0"/>
              </a:spcAft>
              <a:buSzPts val="2600"/>
              <a:buChar char="▪"/>
            </a:pPr>
            <a:r>
              <a:rPr b="1" lang="en" sz="1400">
                <a:solidFill>
                  <a:schemeClr val="dk1"/>
                </a:solidFill>
              </a:rPr>
              <a:t>Attestation letter</a:t>
            </a:r>
            <a:r>
              <a:rPr lang="en" sz="1400">
                <a:solidFill>
                  <a:schemeClr val="dk1"/>
                </a:solidFill>
              </a:rPr>
              <a:t> can be useful</a:t>
            </a:r>
            <a:endParaRPr sz="1400">
              <a:solidFill>
                <a:schemeClr val="dk1"/>
              </a:solidFill>
            </a:endParaRPr>
          </a:p>
          <a:p>
            <a:pPr indent="-228600" lvl="0" marL="457200" rtl="0" algn="l">
              <a:lnSpc>
                <a:spcPct val="100000"/>
              </a:lnSpc>
              <a:spcBef>
                <a:spcPts val="600"/>
              </a:spcBef>
              <a:spcAft>
                <a:spcPts val="0"/>
              </a:spcAft>
              <a:buSzPts val="2600"/>
              <a:buNone/>
            </a:pPr>
            <a:r>
              <a:t/>
            </a:r>
            <a:endParaRPr sz="1400"/>
          </a:p>
        </p:txBody>
      </p:sp>
      <p:sp>
        <p:nvSpPr>
          <p:cNvPr id="266" name="Google Shape;266;p6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67" name="Google Shape;267;p62"/>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68" name="Google Shape;268;p62"/>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269" name="Google Shape;269;p62"/>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a0c0935872_0_109"/>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Qualified Opportunity Zone Funds</a:t>
            </a:r>
            <a:endParaRPr/>
          </a:p>
        </p:txBody>
      </p:sp>
      <p:sp>
        <p:nvSpPr>
          <p:cNvPr id="275" name="Google Shape;275;g3a0c0935872_0_109"/>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New Rules</a:t>
            </a:r>
            <a:r>
              <a:rPr lang="en" sz="1400"/>
              <a:t> (</a:t>
            </a:r>
            <a:r>
              <a:rPr lang="en" sz="1400">
                <a:solidFill>
                  <a:srgbClr val="434343"/>
                </a:solidFill>
              </a:rPr>
              <a:t>Invest on or after 1/1/2027)</a:t>
            </a:r>
            <a:endParaRPr sz="1400"/>
          </a:p>
          <a:p>
            <a:pPr indent="-393700" lvl="0" marL="457200" rtl="0" algn="l">
              <a:spcBef>
                <a:spcPts val="600"/>
              </a:spcBef>
              <a:spcAft>
                <a:spcPts val="0"/>
              </a:spcAft>
              <a:buSzPts val="2600"/>
              <a:buChar char="▪"/>
            </a:pPr>
            <a:r>
              <a:rPr b="1" lang="en" sz="1400"/>
              <a:t>QOZFs</a:t>
            </a:r>
            <a:endParaRPr b="1" sz="1400"/>
          </a:p>
          <a:p>
            <a:pPr indent="-317500" lvl="1" marL="914400" rtl="0" algn="l">
              <a:spcBef>
                <a:spcPts val="0"/>
              </a:spcBef>
              <a:spcAft>
                <a:spcPts val="0"/>
              </a:spcAft>
              <a:buSzPts val="1400"/>
              <a:buChar char="▫"/>
            </a:pPr>
            <a:r>
              <a:rPr lang="en" sz="1400"/>
              <a:t>Defer gain recognition until </a:t>
            </a:r>
            <a:r>
              <a:rPr b="1" lang="en" sz="1400"/>
              <a:t>five year anniversary </a:t>
            </a:r>
            <a:r>
              <a:rPr lang="en" sz="1400"/>
              <a:t>of investment date</a:t>
            </a:r>
            <a:endParaRPr sz="1400"/>
          </a:p>
          <a:p>
            <a:pPr indent="-317500" lvl="1" marL="914400" rtl="0" algn="l">
              <a:spcBef>
                <a:spcPts val="0"/>
              </a:spcBef>
              <a:spcAft>
                <a:spcPts val="0"/>
              </a:spcAft>
              <a:buSzPts val="1400"/>
              <a:buChar char="▫"/>
            </a:pPr>
            <a:r>
              <a:rPr b="1" lang="en" sz="1400"/>
              <a:t>10%</a:t>
            </a:r>
            <a:r>
              <a:rPr lang="en" sz="1400"/>
              <a:t> step up if held </a:t>
            </a:r>
            <a:r>
              <a:rPr b="1" lang="en" sz="1400"/>
              <a:t>5</a:t>
            </a:r>
            <a:r>
              <a:rPr lang="en" sz="1400"/>
              <a:t> years</a:t>
            </a:r>
            <a:endParaRPr sz="1400"/>
          </a:p>
          <a:p>
            <a:pPr indent="-317500" lvl="1" marL="914400" rtl="0" algn="l">
              <a:spcBef>
                <a:spcPts val="0"/>
              </a:spcBef>
              <a:spcAft>
                <a:spcPts val="0"/>
              </a:spcAft>
              <a:buSzPts val="1400"/>
              <a:buChar char="▫"/>
            </a:pPr>
            <a:r>
              <a:rPr lang="en" sz="1400"/>
              <a:t>Gain on fund investment excluded if held </a:t>
            </a:r>
            <a:r>
              <a:rPr b="1" lang="en" sz="1400"/>
              <a:t>10</a:t>
            </a:r>
            <a:r>
              <a:rPr lang="en" sz="1400"/>
              <a:t> years</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b="1" lang="en" sz="1400"/>
              <a:t>Qualified Rural Opportunity Funds (QROFs)</a:t>
            </a:r>
            <a:endParaRPr b="1" sz="1400"/>
          </a:p>
          <a:p>
            <a:pPr indent="-317500" lvl="1" marL="914400" rtl="0" algn="l">
              <a:spcBef>
                <a:spcPts val="0"/>
              </a:spcBef>
              <a:spcAft>
                <a:spcPts val="0"/>
              </a:spcAft>
              <a:buSzPts val="1400"/>
              <a:buChar char="▫"/>
            </a:pPr>
            <a:r>
              <a:rPr b="1" lang="en" sz="1400"/>
              <a:t>30%</a:t>
            </a:r>
            <a:r>
              <a:rPr lang="en" sz="1400"/>
              <a:t> step up if held </a:t>
            </a:r>
            <a:r>
              <a:rPr b="1" lang="en" sz="1400"/>
              <a:t>5</a:t>
            </a:r>
            <a:r>
              <a:rPr lang="en" sz="1400"/>
              <a:t> years</a:t>
            </a:r>
            <a:endParaRPr sz="1400"/>
          </a:p>
          <a:p>
            <a:pPr indent="-317500" lvl="1" marL="914400" rtl="0" algn="l">
              <a:spcBef>
                <a:spcPts val="0"/>
              </a:spcBef>
              <a:spcAft>
                <a:spcPts val="0"/>
              </a:spcAft>
              <a:buSzPts val="1400"/>
              <a:buChar char="▫"/>
            </a:pPr>
            <a:r>
              <a:rPr b="1" lang="en" sz="1400"/>
              <a:t>100%</a:t>
            </a:r>
            <a:r>
              <a:rPr lang="en" sz="1400"/>
              <a:t> tax free growth if held </a:t>
            </a:r>
            <a:r>
              <a:rPr b="1" lang="en" sz="1400"/>
              <a:t>10-30</a:t>
            </a:r>
            <a:r>
              <a:rPr lang="en" sz="1400"/>
              <a:t> years</a:t>
            </a:r>
            <a:endParaRPr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276" name="Google Shape;276;g3a0c0935872_0_109"/>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77" name="Google Shape;277;g3a0c0935872_0_109"/>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78" name="Google Shape;278;g3a0c0935872_0_109"/>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279" name="Google Shape;279;g3a0c0935872_0_109"/>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Paying Your Kids</a:t>
            </a:r>
            <a:endParaRPr/>
          </a:p>
        </p:txBody>
      </p:sp>
      <p:sp>
        <p:nvSpPr>
          <p:cNvPr id="285" name="Google Shape;285;p5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t>Excellent </a:t>
            </a:r>
            <a:r>
              <a:rPr b="1" lang="en" sz="1400"/>
              <a:t>wealth</a:t>
            </a:r>
            <a:r>
              <a:rPr lang="en" sz="1400"/>
              <a:t> and </a:t>
            </a:r>
            <a:r>
              <a:rPr b="1" lang="en" sz="1400"/>
              <a:t>discipline</a:t>
            </a:r>
            <a:r>
              <a:rPr lang="en" sz="1400"/>
              <a:t> builder</a:t>
            </a:r>
            <a:endParaRPr sz="1400"/>
          </a:p>
          <a:p>
            <a:pPr indent="-317500" lvl="1" marL="914400" rtl="0" algn="l">
              <a:lnSpc>
                <a:spcPct val="100000"/>
              </a:lnSpc>
              <a:spcBef>
                <a:spcPts val="600"/>
              </a:spcBef>
              <a:spcAft>
                <a:spcPts val="0"/>
              </a:spcAft>
              <a:buSzPts val="1400"/>
              <a:buChar char="▫"/>
            </a:pPr>
            <a:r>
              <a:rPr b="1" lang="en" sz="1400"/>
              <a:t>Roth IRA</a:t>
            </a:r>
            <a:r>
              <a:rPr lang="en" sz="1400"/>
              <a:t>, use </a:t>
            </a:r>
            <a:r>
              <a:rPr b="1" lang="en" sz="1400"/>
              <a:t>PRE-TAX</a:t>
            </a:r>
            <a:r>
              <a:rPr lang="en" sz="1400"/>
              <a:t> dollars for spending money</a:t>
            </a:r>
            <a:endParaRPr sz="1400"/>
          </a:p>
          <a:p>
            <a:pPr indent="-393700" lvl="0" marL="457200" rtl="0" algn="l">
              <a:lnSpc>
                <a:spcPct val="100000"/>
              </a:lnSpc>
              <a:spcBef>
                <a:spcPts val="600"/>
              </a:spcBef>
              <a:spcAft>
                <a:spcPts val="0"/>
              </a:spcAft>
              <a:buSzPts val="2600"/>
              <a:buChar char="▪"/>
            </a:pPr>
            <a:r>
              <a:rPr lang="en" sz="1400"/>
              <a:t>Standard deduction </a:t>
            </a:r>
            <a:endParaRPr sz="1400"/>
          </a:p>
          <a:p>
            <a:pPr indent="-393700" lvl="0" marL="457200" rtl="0" algn="l">
              <a:lnSpc>
                <a:spcPct val="100000"/>
              </a:lnSpc>
              <a:spcBef>
                <a:spcPts val="600"/>
              </a:spcBef>
              <a:spcAft>
                <a:spcPts val="0"/>
              </a:spcAft>
              <a:buSzPts val="2600"/>
              <a:buChar char="▪"/>
            </a:pPr>
            <a:r>
              <a:rPr b="1" lang="en" sz="1400"/>
              <a:t>Don’t get cute</a:t>
            </a:r>
            <a:r>
              <a:rPr lang="en" sz="1400"/>
              <a:t>…..pay the kids a realistic W-2 wage</a:t>
            </a:r>
            <a:endParaRPr sz="1400"/>
          </a:p>
        </p:txBody>
      </p:sp>
      <p:sp>
        <p:nvSpPr>
          <p:cNvPr id="286" name="Google Shape;286;p5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87" name="Google Shape;287;p50"/>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288" name="Google Shape;288;p50"/>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289" name="Google Shape;289;p50"/>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a0f4656f90_0_39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Paying Your Kids</a:t>
            </a:r>
            <a:endParaRPr/>
          </a:p>
        </p:txBody>
      </p:sp>
      <p:sp>
        <p:nvSpPr>
          <p:cNvPr id="295" name="Google Shape;295;g3a0f4656f90_0_39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296" name="Google Shape;296;g3a0f4656f90_0_392"/>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pic>
        <p:nvPicPr>
          <p:cNvPr id="297" name="Google Shape;297;g3a0f4656f90_0_392"/>
          <p:cNvPicPr preferRelativeResize="0"/>
          <p:nvPr/>
        </p:nvPicPr>
        <p:blipFill>
          <a:blip r:embed="rId3">
            <a:alphaModFix/>
          </a:blip>
          <a:stretch>
            <a:fillRect/>
          </a:stretch>
        </p:blipFill>
        <p:spPr>
          <a:xfrm>
            <a:off x="1715550" y="1393326"/>
            <a:ext cx="3072100" cy="3072100"/>
          </a:xfrm>
          <a:prstGeom prst="rect">
            <a:avLst/>
          </a:prstGeom>
          <a:noFill/>
          <a:ln>
            <a:noFill/>
          </a:ln>
        </p:spPr>
      </p:pic>
      <p:sp>
        <p:nvSpPr>
          <p:cNvPr id="298" name="Google Shape;298;g3a0f4656f90_0_392"/>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299" name="Google Shape;299;g3a0f4656f90_0_392"/>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pic>
        <p:nvPicPr>
          <p:cNvPr id="300" name="Google Shape;300;g3a0f4656f90_0_392"/>
          <p:cNvPicPr preferRelativeResize="0"/>
          <p:nvPr/>
        </p:nvPicPr>
        <p:blipFill>
          <a:blip r:embed="rId4">
            <a:alphaModFix/>
          </a:blip>
          <a:stretch>
            <a:fillRect/>
          </a:stretch>
        </p:blipFill>
        <p:spPr>
          <a:xfrm>
            <a:off x="4940050" y="1352575"/>
            <a:ext cx="3799471" cy="2851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a0c0935872_0_12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Oil &amp; Gas</a:t>
            </a:r>
            <a:endParaRPr/>
          </a:p>
        </p:txBody>
      </p:sp>
      <p:sp>
        <p:nvSpPr>
          <p:cNvPr id="306" name="Google Shape;306;g3a0c0935872_0_12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Drill baby drill</a:t>
            </a:r>
            <a:r>
              <a:rPr lang="en" sz="1400"/>
              <a:t> (for intangible drilling costs and ordinary income offsets)</a:t>
            </a:r>
            <a:endParaRPr sz="1400"/>
          </a:p>
          <a:p>
            <a:pPr indent="-317500" lvl="1" marL="914400" rtl="0" algn="l">
              <a:spcBef>
                <a:spcPts val="0"/>
              </a:spcBef>
              <a:spcAft>
                <a:spcPts val="0"/>
              </a:spcAft>
              <a:buSzPts val="1400"/>
              <a:buChar char="▫"/>
            </a:pPr>
            <a:r>
              <a:rPr lang="en" sz="1400"/>
              <a:t>Up to </a:t>
            </a:r>
            <a:r>
              <a:rPr b="1" lang="en" sz="1400"/>
              <a:t>80%</a:t>
            </a:r>
            <a:r>
              <a:rPr lang="en" sz="1400"/>
              <a:t> deductions in year one</a:t>
            </a:r>
            <a:endParaRPr sz="1400"/>
          </a:p>
          <a:p>
            <a:pPr indent="-317500" lvl="1" marL="914400" rtl="0" algn="l">
              <a:spcBef>
                <a:spcPts val="0"/>
              </a:spcBef>
              <a:spcAft>
                <a:spcPts val="0"/>
              </a:spcAft>
              <a:buSzPts val="1400"/>
              <a:buChar char="▫"/>
            </a:pPr>
            <a:r>
              <a:rPr b="1" lang="en" sz="1400"/>
              <a:t>10-15%</a:t>
            </a:r>
            <a:r>
              <a:rPr lang="en" sz="1400"/>
              <a:t> of investment amount in deductions in next years</a:t>
            </a:r>
            <a:endParaRPr sz="1400"/>
          </a:p>
          <a:p>
            <a:pPr indent="-317500" lvl="1" marL="914400" rtl="0" algn="l">
              <a:spcBef>
                <a:spcPts val="0"/>
              </a:spcBef>
              <a:spcAft>
                <a:spcPts val="0"/>
              </a:spcAft>
              <a:buSzPts val="1400"/>
              <a:buChar char="▫"/>
            </a:pPr>
            <a:r>
              <a:rPr lang="en" sz="1400"/>
              <a:t>Income received </a:t>
            </a:r>
            <a:r>
              <a:rPr b="1" lang="en" sz="1400"/>
              <a:t>highly tax efficient due to depletion</a:t>
            </a:r>
            <a:endParaRPr b="1" sz="1400"/>
          </a:p>
          <a:p>
            <a:pPr indent="-317500" lvl="1" marL="914400" rtl="0" algn="l">
              <a:spcBef>
                <a:spcPts val="0"/>
              </a:spcBef>
              <a:spcAft>
                <a:spcPts val="0"/>
              </a:spcAft>
              <a:buSzPts val="1400"/>
              <a:buChar char="▫"/>
            </a:pPr>
            <a:r>
              <a:rPr lang="en" sz="1400"/>
              <a:t>Great as </a:t>
            </a:r>
            <a:r>
              <a:rPr b="1" lang="en" sz="1400"/>
              <a:t>part of a balanced portfolio</a:t>
            </a:r>
            <a:endParaRPr b="1" sz="1400"/>
          </a:p>
          <a:p>
            <a:pPr indent="-393700" lvl="0" marL="457200" rtl="0" algn="l">
              <a:spcBef>
                <a:spcPts val="600"/>
              </a:spcBef>
              <a:spcAft>
                <a:spcPts val="0"/>
              </a:spcAft>
              <a:buSzPts val="2600"/>
              <a:buChar char="▪"/>
            </a:pPr>
            <a:r>
              <a:rPr lang="en" sz="1400"/>
              <a:t>Beware if 40% of deductions exceed AMT income</a:t>
            </a:r>
            <a:endParaRPr sz="1400"/>
          </a:p>
          <a:p>
            <a:pPr indent="-393700" lvl="0" marL="457200" rtl="0" algn="l">
              <a:spcBef>
                <a:spcPts val="600"/>
              </a:spcBef>
              <a:spcAft>
                <a:spcPts val="0"/>
              </a:spcAft>
              <a:buSzPts val="2600"/>
              <a:buChar char="▪"/>
            </a:pPr>
            <a:r>
              <a:rPr lang="en" sz="1400"/>
              <a:t>Plenty of conservative, already producing fields to invest in</a:t>
            </a:r>
            <a:endParaRPr sz="1400"/>
          </a:p>
          <a:p>
            <a:pPr indent="0" lvl="0" marL="0" rtl="0" algn="l">
              <a:spcBef>
                <a:spcPts val="600"/>
              </a:spcBef>
              <a:spcAft>
                <a:spcPts val="0"/>
              </a:spcAft>
              <a:buNone/>
            </a:pPr>
            <a:r>
              <a:t/>
            </a:r>
            <a:endParaRPr b="1"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307" name="Google Shape;307;g3a0c0935872_0_12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08" name="Google Shape;308;g3a0c0935872_0_123"/>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09" name="Google Shape;309;g3a0c0935872_0_123"/>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a0c0935872_0_13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Insurance Strategies</a:t>
            </a:r>
            <a:endParaRPr/>
          </a:p>
        </p:txBody>
      </p:sp>
      <p:sp>
        <p:nvSpPr>
          <p:cNvPr id="315" name="Google Shape;315;g3a0c0935872_0_13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Estate equalization</a:t>
            </a:r>
            <a:endParaRPr sz="1400"/>
          </a:p>
          <a:p>
            <a:pPr indent="-317500" lvl="1" marL="914400" rtl="0" algn="l">
              <a:spcBef>
                <a:spcPts val="0"/>
              </a:spcBef>
              <a:spcAft>
                <a:spcPts val="0"/>
              </a:spcAft>
              <a:buSzPts val="1400"/>
              <a:buChar char="▫"/>
            </a:pPr>
            <a:r>
              <a:rPr b="1" lang="en" sz="1400"/>
              <a:t>Preventing WWIII</a:t>
            </a:r>
            <a:endParaRPr b="1" sz="1400"/>
          </a:p>
          <a:p>
            <a:pPr indent="-317500" lvl="0" marL="457200" rtl="0" algn="l">
              <a:spcBef>
                <a:spcPts val="600"/>
              </a:spcBef>
              <a:spcAft>
                <a:spcPts val="0"/>
              </a:spcAft>
              <a:buSzPts val="1400"/>
              <a:buChar char="▪"/>
            </a:pPr>
            <a:r>
              <a:rPr lang="en" sz="1400"/>
              <a:t>Estate tax payment</a:t>
            </a:r>
            <a:endParaRPr sz="1400"/>
          </a:p>
          <a:p>
            <a:pPr indent="-317500" lvl="0" marL="457200" rtl="0" algn="l">
              <a:spcBef>
                <a:spcPts val="600"/>
              </a:spcBef>
              <a:spcAft>
                <a:spcPts val="0"/>
              </a:spcAft>
              <a:buSzPts val="1400"/>
              <a:buChar char="▪"/>
            </a:pPr>
            <a:r>
              <a:rPr lang="en" sz="1400"/>
              <a:t>Estate/trust audit insurance</a:t>
            </a:r>
            <a:endParaRPr sz="1400"/>
          </a:p>
          <a:p>
            <a:pPr indent="-317500" lvl="0" marL="457200" rtl="0" algn="l">
              <a:spcBef>
                <a:spcPts val="600"/>
              </a:spcBef>
              <a:spcAft>
                <a:spcPts val="0"/>
              </a:spcAft>
              <a:buSzPts val="1400"/>
              <a:buChar char="▪"/>
            </a:pPr>
            <a:r>
              <a:rPr lang="en" sz="1400"/>
              <a:t>Income replacement</a:t>
            </a:r>
            <a:endParaRPr sz="1400"/>
          </a:p>
          <a:p>
            <a:pPr indent="-317500" lvl="0" marL="457200" rtl="0" algn="l">
              <a:spcBef>
                <a:spcPts val="600"/>
              </a:spcBef>
              <a:spcAft>
                <a:spcPts val="0"/>
              </a:spcAft>
              <a:buSzPts val="1400"/>
              <a:buChar char="▪"/>
            </a:pPr>
            <a:r>
              <a:rPr lang="en" sz="1400"/>
              <a:t>Survivors joint universal life</a:t>
            </a:r>
            <a:endParaRPr sz="1400"/>
          </a:p>
          <a:p>
            <a:pPr indent="-317500" lvl="1" marL="914400" rtl="0" algn="l">
              <a:spcBef>
                <a:spcPts val="0"/>
              </a:spcBef>
              <a:spcAft>
                <a:spcPts val="0"/>
              </a:spcAft>
              <a:buSzPts val="1400"/>
              <a:buChar char="▫"/>
            </a:pPr>
            <a:r>
              <a:rPr lang="en" sz="1400"/>
              <a:t>Bypasses GSST</a:t>
            </a:r>
            <a:endParaRPr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316" name="Google Shape;316;g3a0c0935872_0_13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17" name="Google Shape;317;g3a0c0935872_0_137"/>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18" name="Google Shape;318;g3a0c0935872_0_137"/>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g3a06e231924_0_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73" name="Google Shape;73;g3a06e231924_0_0"/>
          <p:cNvPicPr preferRelativeResize="0"/>
          <p:nvPr/>
        </p:nvPicPr>
        <p:blipFill>
          <a:blip r:embed="rId4">
            <a:alphaModFix/>
          </a:blip>
          <a:stretch>
            <a:fillRect/>
          </a:stretch>
        </p:blipFill>
        <p:spPr>
          <a:xfrm>
            <a:off x="1636775" y="327125"/>
            <a:ext cx="7369151" cy="2480950"/>
          </a:xfrm>
          <a:prstGeom prst="rect">
            <a:avLst/>
          </a:prstGeom>
          <a:noFill/>
          <a:ln>
            <a:noFill/>
          </a:ln>
        </p:spPr>
      </p:pic>
      <p:sp>
        <p:nvSpPr>
          <p:cNvPr id="74" name="Google Shape;74;g3a06e231924_0_0"/>
          <p:cNvSpPr txBox="1"/>
          <p:nvPr/>
        </p:nvSpPr>
        <p:spPr>
          <a:xfrm>
            <a:off x="2454400" y="3281250"/>
            <a:ext cx="5733900" cy="99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rgbClr val="434343"/>
                </a:solidFill>
                <a:latin typeface="Barlow"/>
                <a:ea typeface="Barlow"/>
                <a:cs typeface="Barlow"/>
                <a:sym typeface="Barlow"/>
              </a:rPr>
              <a:t>If this doesn’t work, you’ll have to </a:t>
            </a:r>
            <a:r>
              <a:rPr b="1" lang="en" sz="1600" u="sng">
                <a:solidFill>
                  <a:srgbClr val="434343"/>
                </a:solidFill>
                <a:latin typeface="Barlow"/>
                <a:ea typeface="Barlow"/>
                <a:cs typeface="Barlow"/>
                <a:sym typeface="Barlow"/>
              </a:rPr>
              <a:t>settle</a:t>
            </a:r>
            <a:r>
              <a:rPr b="1" lang="en" sz="1600" u="sng">
                <a:solidFill>
                  <a:srgbClr val="434343"/>
                </a:solidFill>
                <a:latin typeface="Barlow"/>
                <a:ea typeface="Barlow"/>
                <a:cs typeface="Barlow"/>
                <a:sym typeface="Barlow"/>
              </a:rPr>
              <a:t> for tax planning.</a:t>
            </a:r>
            <a:endParaRPr b="1" sz="1600" u="sng">
              <a:solidFill>
                <a:srgbClr val="434343"/>
              </a:solidFill>
              <a:latin typeface="Barlow"/>
              <a:ea typeface="Barlow"/>
              <a:cs typeface="Barlow"/>
              <a:sym typeface="Barlo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a0c0935872_0_14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Gifting Retirement Account Contributions</a:t>
            </a:r>
            <a:endParaRPr/>
          </a:p>
        </p:txBody>
      </p:sp>
      <p:sp>
        <p:nvSpPr>
          <p:cNvPr id="324" name="Google Shape;324;g3a0c0935872_0_144"/>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Annual gift exclusion</a:t>
            </a:r>
            <a:endParaRPr sz="1400"/>
          </a:p>
          <a:p>
            <a:pPr indent="-317500" lvl="1" marL="914400" rtl="0" algn="l">
              <a:spcBef>
                <a:spcPts val="0"/>
              </a:spcBef>
              <a:spcAft>
                <a:spcPts val="0"/>
              </a:spcAft>
              <a:buSzPts val="1400"/>
              <a:buChar char="▫"/>
            </a:pPr>
            <a:r>
              <a:rPr b="1" lang="en" sz="1400"/>
              <a:t>$19,000</a:t>
            </a:r>
            <a:r>
              <a:rPr lang="en" sz="1400"/>
              <a:t> per individual</a:t>
            </a:r>
            <a:endParaRPr sz="1400"/>
          </a:p>
          <a:p>
            <a:pPr indent="-317500" lvl="1" marL="914400" rtl="0" algn="l">
              <a:spcBef>
                <a:spcPts val="0"/>
              </a:spcBef>
              <a:spcAft>
                <a:spcPts val="0"/>
              </a:spcAft>
              <a:buSzPts val="1400"/>
              <a:buChar char="▫"/>
            </a:pPr>
            <a:r>
              <a:rPr b="1" lang="en" sz="1400"/>
              <a:t>$38,000 </a:t>
            </a:r>
            <a:r>
              <a:rPr lang="en" sz="1400"/>
              <a:t>for couple</a:t>
            </a:r>
            <a:endParaRPr sz="1400"/>
          </a:p>
          <a:p>
            <a:pPr indent="-317500" lvl="1" marL="914400" rtl="0" algn="l">
              <a:spcBef>
                <a:spcPts val="0"/>
              </a:spcBef>
              <a:spcAft>
                <a:spcPts val="0"/>
              </a:spcAft>
              <a:buSzPts val="1400"/>
              <a:buChar char="▫"/>
            </a:pPr>
            <a:r>
              <a:rPr lang="en" sz="1400"/>
              <a:t>Gift appreciated stock - tax bracket arbitrage</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b="1" lang="en" sz="1400"/>
              <a:t>Massive long term wealth builder</a:t>
            </a:r>
            <a:endParaRPr b="1" sz="1400"/>
          </a:p>
          <a:p>
            <a:pPr indent="-317500" lvl="1" marL="914400" rtl="0" algn="l">
              <a:spcBef>
                <a:spcPts val="0"/>
              </a:spcBef>
              <a:spcAft>
                <a:spcPts val="0"/>
              </a:spcAft>
              <a:buSzPts val="1400"/>
              <a:buChar char="▫"/>
            </a:pPr>
            <a:r>
              <a:rPr lang="en" sz="1400"/>
              <a:t>Built in guardrails</a:t>
            </a:r>
            <a:endParaRPr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325" name="Google Shape;325;g3a0c0935872_0_14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26" name="Google Shape;326;g3a0c0935872_0_144"/>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27" name="Google Shape;327;g3a0c0935872_0_14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328" name="Google Shape;328;g3a0c0935872_0_144"/>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329" name="Google Shape;329;g3a0c0935872_0_144"/>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a0c0935872_0_15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ESOPs</a:t>
            </a:r>
            <a:endParaRPr/>
          </a:p>
        </p:txBody>
      </p:sp>
      <p:sp>
        <p:nvSpPr>
          <p:cNvPr id="335" name="Google Shape;335;g3a0c0935872_0_158"/>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Become a </a:t>
            </a:r>
            <a:r>
              <a:rPr b="1" lang="en" sz="1400"/>
              <a:t>tax favored </a:t>
            </a:r>
            <a:r>
              <a:rPr lang="en" sz="1400"/>
              <a:t>organization</a:t>
            </a:r>
            <a:endParaRPr sz="1400"/>
          </a:p>
          <a:p>
            <a:pPr indent="-317500" lvl="0" marL="457200" rtl="0" algn="l">
              <a:spcBef>
                <a:spcPts val="600"/>
              </a:spcBef>
              <a:spcAft>
                <a:spcPts val="0"/>
              </a:spcAft>
              <a:buSzPts val="1400"/>
              <a:buChar char="▪"/>
            </a:pPr>
            <a:r>
              <a:rPr lang="en" sz="1400"/>
              <a:t>Employees </a:t>
            </a:r>
            <a:r>
              <a:rPr b="1" lang="en" sz="1400"/>
              <a:t>must receive a piece</a:t>
            </a:r>
            <a:r>
              <a:rPr lang="en" sz="1400"/>
              <a:t> of the co.</a:t>
            </a:r>
            <a:endParaRPr sz="1400"/>
          </a:p>
          <a:p>
            <a:pPr indent="-317500" lvl="0" marL="457200" rtl="0" algn="l">
              <a:spcBef>
                <a:spcPts val="600"/>
              </a:spcBef>
              <a:spcAft>
                <a:spcPts val="0"/>
              </a:spcAft>
              <a:buSzPts val="1400"/>
              <a:buChar char="▪"/>
            </a:pPr>
            <a:r>
              <a:rPr b="1" lang="en" sz="1400"/>
              <a:t>Great exit option</a:t>
            </a:r>
            <a:endParaRPr b="1" sz="1400"/>
          </a:p>
          <a:p>
            <a:pPr indent="-317500" lvl="1" marL="914400" rtl="0" algn="l">
              <a:spcBef>
                <a:spcPts val="0"/>
              </a:spcBef>
              <a:spcAft>
                <a:spcPts val="0"/>
              </a:spcAft>
              <a:buSzPts val="1400"/>
              <a:buChar char="▫"/>
            </a:pPr>
            <a:r>
              <a:rPr lang="en" sz="1400"/>
              <a:t>No 3rd party buyer</a:t>
            </a:r>
            <a:endParaRPr sz="1400"/>
          </a:p>
          <a:p>
            <a:pPr indent="-317500" lvl="1" marL="914400" rtl="0" algn="l">
              <a:spcBef>
                <a:spcPts val="0"/>
              </a:spcBef>
              <a:spcAft>
                <a:spcPts val="0"/>
              </a:spcAft>
              <a:buSzPts val="1400"/>
              <a:buChar char="▫"/>
            </a:pPr>
            <a:r>
              <a:rPr lang="en" sz="1400"/>
              <a:t>Can be sold again</a:t>
            </a:r>
            <a:endParaRPr sz="1400"/>
          </a:p>
          <a:p>
            <a:pPr indent="-317500" lvl="1" marL="914400" rtl="0" algn="l">
              <a:spcBef>
                <a:spcPts val="0"/>
              </a:spcBef>
              <a:spcAft>
                <a:spcPts val="0"/>
              </a:spcAft>
              <a:buSzPts val="1400"/>
              <a:buChar char="▫"/>
            </a:pPr>
            <a:r>
              <a:rPr lang="en" sz="1400"/>
              <a:t>Levered vs. unlevered</a:t>
            </a:r>
            <a:endParaRPr sz="1400"/>
          </a:p>
          <a:p>
            <a:pPr indent="-317500" lvl="1" marL="914400" rtl="0" algn="l">
              <a:spcBef>
                <a:spcPts val="0"/>
              </a:spcBef>
              <a:spcAft>
                <a:spcPts val="0"/>
              </a:spcAft>
              <a:buSzPts val="1400"/>
              <a:buChar char="▫"/>
            </a:pPr>
            <a:r>
              <a:rPr lang="en" sz="1400"/>
              <a:t>Start considering if co. is </a:t>
            </a:r>
            <a:r>
              <a:rPr b="1" lang="en" sz="1400"/>
              <a:t>$10MM+</a:t>
            </a:r>
            <a:r>
              <a:rPr lang="en" sz="1400"/>
              <a:t> revenue, </a:t>
            </a:r>
            <a:r>
              <a:rPr b="1" lang="en" sz="1400"/>
              <a:t>$1MM+</a:t>
            </a:r>
            <a:r>
              <a:rPr lang="en" sz="1400"/>
              <a:t> profit</a:t>
            </a:r>
            <a:endParaRPr sz="1400"/>
          </a:p>
          <a:p>
            <a:pPr indent="-317500" lvl="0" marL="457200" rtl="0" algn="l">
              <a:spcBef>
                <a:spcPts val="600"/>
              </a:spcBef>
              <a:spcAft>
                <a:spcPts val="0"/>
              </a:spcAft>
              <a:buSzPts val="1400"/>
              <a:buChar char="▪"/>
            </a:pPr>
            <a:r>
              <a:rPr lang="en" sz="1400"/>
              <a:t>ESOP co. </a:t>
            </a:r>
            <a:r>
              <a:rPr b="1" lang="en" sz="1400"/>
              <a:t>performs better</a:t>
            </a:r>
            <a:r>
              <a:rPr lang="en" sz="1400"/>
              <a:t> than non-ESOP co. peers</a:t>
            </a:r>
            <a:endParaRPr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336" name="Google Shape;336;g3a0c0935872_0_15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37" name="Google Shape;337;g3a0c0935872_0_158"/>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38" name="Google Shape;338;g3a0c0935872_0_158"/>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339" name="Google Shape;339;g3a0c0935872_0_158"/>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340" name="Google Shape;340;g3a0c0935872_0_158"/>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a0c0935872_0_15"/>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Quantitative Hedge Funds</a:t>
            </a:r>
            <a:endParaRPr/>
          </a:p>
        </p:txBody>
      </p:sp>
      <p:sp>
        <p:nvSpPr>
          <p:cNvPr id="346" name="Google Shape;346;g3a0c0935872_0_15"/>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Account “layers”</a:t>
            </a:r>
            <a:endParaRPr sz="1400"/>
          </a:p>
          <a:p>
            <a:pPr indent="-317500" lvl="1" marL="914400" rtl="0" algn="l">
              <a:spcBef>
                <a:spcPts val="0"/>
              </a:spcBef>
              <a:spcAft>
                <a:spcPts val="0"/>
              </a:spcAft>
              <a:buSzPts val="1400"/>
              <a:buChar char="▫"/>
            </a:pPr>
            <a:r>
              <a:rPr b="1" lang="en" sz="1400"/>
              <a:t>Long</a:t>
            </a:r>
            <a:r>
              <a:rPr lang="en" sz="1400"/>
              <a:t> only = </a:t>
            </a:r>
            <a:r>
              <a:rPr b="1" lang="en" sz="1400"/>
              <a:t>2</a:t>
            </a:r>
            <a:r>
              <a:rPr lang="en" sz="1400"/>
              <a:t> layers (</a:t>
            </a:r>
            <a:r>
              <a:rPr b="1" lang="en" sz="1400"/>
              <a:t>positive</a:t>
            </a:r>
            <a:r>
              <a:rPr lang="en" sz="1400"/>
              <a:t> return and </a:t>
            </a:r>
            <a:r>
              <a:rPr b="1" lang="en" sz="1400"/>
              <a:t>loss</a:t>
            </a:r>
            <a:r>
              <a:rPr lang="en" sz="1400"/>
              <a:t> harvesting)</a:t>
            </a:r>
            <a:endParaRPr sz="1400"/>
          </a:p>
          <a:p>
            <a:pPr indent="-317500" lvl="1" marL="914400" rtl="0" algn="l">
              <a:spcBef>
                <a:spcPts val="0"/>
              </a:spcBef>
              <a:spcAft>
                <a:spcPts val="0"/>
              </a:spcAft>
              <a:buSzPts val="1400"/>
              <a:buChar char="▫"/>
            </a:pPr>
            <a:r>
              <a:rPr b="1" lang="en" sz="1400"/>
              <a:t>Long/short</a:t>
            </a:r>
            <a:r>
              <a:rPr lang="en" sz="1400"/>
              <a:t> = </a:t>
            </a:r>
            <a:r>
              <a:rPr b="1" lang="en" sz="1400"/>
              <a:t>4</a:t>
            </a:r>
            <a:r>
              <a:rPr lang="en" sz="1400"/>
              <a:t> layers</a:t>
            </a:r>
            <a:endParaRPr sz="1400"/>
          </a:p>
          <a:p>
            <a:pPr indent="-317500" lvl="1" marL="914400" rtl="0" algn="l">
              <a:spcBef>
                <a:spcPts val="0"/>
              </a:spcBef>
              <a:spcAft>
                <a:spcPts val="0"/>
              </a:spcAft>
              <a:buSzPts val="1400"/>
              <a:buChar char="▫"/>
            </a:pPr>
            <a:r>
              <a:rPr b="1" lang="en" sz="1400"/>
              <a:t>2x</a:t>
            </a:r>
            <a:r>
              <a:rPr lang="en" sz="1400"/>
              <a:t>, </a:t>
            </a:r>
            <a:r>
              <a:rPr b="1" lang="en" sz="1400"/>
              <a:t>3x</a:t>
            </a:r>
            <a:r>
              <a:rPr lang="en" sz="1400"/>
              <a:t> leverage = </a:t>
            </a:r>
            <a:r>
              <a:rPr b="1" lang="en" sz="1400"/>
              <a:t>8</a:t>
            </a:r>
            <a:r>
              <a:rPr lang="en" sz="1400"/>
              <a:t>, </a:t>
            </a:r>
            <a:r>
              <a:rPr b="1" lang="en" sz="1400"/>
              <a:t>12</a:t>
            </a:r>
            <a:r>
              <a:rPr lang="en" sz="1400"/>
              <a:t> layers</a:t>
            </a:r>
            <a:endParaRPr sz="1400"/>
          </a:p>
          <a:p>
            <a:pPr indent="-393700" lvl="0" marL="457200" rtl="0" algn="l">
              <a:spcBef>
                <a:spcPts val="600"/>
              </a:spcBef>
              <a:spcAft>
                <a:spcPts val="0"/>
              </a:spcAft>
              <a:buSzPts val="2600"/>
              <a:buChar char="▪"/>
            </a:pPr>
            <a:r>
              <a:rPr lang="en" sz="1400"/>
              <a:t>Result? </a:t>
            </a:r>
            <a:endParaRPr sz="1400"/>
          </a:p>
          <a:p>
            <a:pPr indent="-317500" lvl="1" marL="914400" rtl="0" algn="l">
              <a:spcBef>
                <a:spcPts val="0"/>
              </a:spcBef>
              <a:spcAft>
                <a:spcPts val="0"/>
              </a:spcAft>
              <a:buSzPts val="1400"/>
              <a:buChar char="▫"/>
            </a:pPr>
            <a:r>
              <a:rPr lang="en" sz="1400"/>
              <a:t>Approx. </a:t>
            </a:r>
            <a:r>
              <a:rPr b="1" lang="en" sz="1400"/>
              <a:t>80%</a:t>
            </a:r>
            <a:r>
              <a:rPr lang="en" sz="1400"/>
              <a:t> of invested amount comes back as</a:t>
            </a:r>
            <a:r>
              <a:rPr b="1" lang="en" sz="1400"/>
              <a:t> losses</a:t>
            </a:r>
            <a:endParaRPr b="1" sz="1400"/>
          </a:p>
          <a:p>
            <a:pPr indent="-317500" lvl="1" marL="914400" rtl="0" algn="l">
              <a:spcBef>
                <a:spcPts val="0"/>
              </a:spcBef>
              <a:spcAft>
                <a:spcPts val="0"/>
              </a:spcAft>
              <a:buSzPts val="1400"/>
              <a:buChar char="▫"/>
            </a:pPr>
            <a:r>
              <a:rPr b="1" lang="en" sz="1400"/>
              <a:t>7-10% absolute return even with the losses</a:t>
            </a:r>
            <a:endParaRPr b="1" sz="1400"/>
          </a:p>
          <a:p>
            <a:pPr indent="-317500" lvl="1" marL="914400" rtl="0" algn="l">
              <a:spcBef>
                <a:spcPts val="0"/>
              </a:spcBef>
              <a:spcAft>
                <a:spcPts val="0"/>
              </a:spcAft>
              <a:buSzPts val="1400"/>
              <a:buChar char="▫"/>
            </a:pPr>
            <a:r>
              <a:rPr b="1" lang="en" sz="1400"/>
              <a:t>Low correlation</a:t>
            </a:r>
            <a:r>
              <a:rPr lang="en" sz="1400"/>
              <a:t> to public markets</a:t>
            </a:r>
            <a:endParaRPr sz="1400"/>
          </a:p>
          <a:p>
            <a:pPr indent="-317500" lvl="1" marL="914400" rtl="0" algn="l">
              <a:spcBef>
                <a:spcPts val="0"/>
              </a:spcBef>
              <a:spcAft>
                <a:spcPts val="0"/>
              </a:spcAft>
              <a:buSzPts val="1400"/>
              <a:buChar char="▫"/>
            </a:pPr>
            <a:r>
              <a:rPr b="1" lang="en" sz="1400"/>
              <a:t>Invest early</a:t>
            </a:r>
            <a:r>
              <a:rPr lang="en" sz="1400"/>
              <a:t> in a calendar year </a:t>
            </a:r>
            <a:r>
              <a:rPr b="1" lang="en" sz="1400"/>
              <a:t>or invest more </a:t>
            </a:r>
            <a:r>
              <a:rPr lang="en" sz="1400"/>
              <a:t>later</a:t>
            </a:r>
            <a:endParaRPr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347" name="Google Shape;347;g3a0c0935872_0_15"/>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48" name="Google Shape;348;g3a0c0935872_0_15"/>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49" name="Google Shape;349;g3a0c0935872_0_15"/>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350" name="Google Shape;350;g3a0c0935872_0_15"/>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351" name="Google Shape;351;g3a0c0935872_0_15"/>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352" name="Google Shape;352;g3a0c0935872_0_15"/>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353" name="Google Shape;353;g3a0c0935872_0_15"/>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a0c0935872_0_2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Augusta Rule</a:t>
            </a:r>
            <a:endParaRPr/>
          </a:p>
        </p:txBody>
      </p:sp>
      <p:sp>
        <p:nvSpPr>
          <p:cNvPr id="359" name="Google Shape;359;g3a0c0935872_0_2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Primary Residence Rental for Tax Free Income</a:t>
            </a:r>
            <a:endParaRPr sz="1400"/>
          </a:p>
          <a:p>
            <a:pPr indent="-317500" lvl="1" marL="914400" rtl="0" algn="l">
              <a:spcBef>
                <a:spcPts val="0"/>
              </a:spcBef>
              <a:spcAft>
                <a:spcPts val="0"/>
              </a:spcAft>
              <a:buSzPts val="1400"/>
              <a:buChar char="▫"/>
            </a:pPr>
            <a:r>
              <a:rPr b="1" lang="en" sz="1400"/>
              <a:t>14 </a:t>
            </a:r>
            <a:r>
              <a:rPr lang="en" sz="1400"/>
              <a:t>days or less</a:t>
            </a:r>
            <a:endParaRPr sz="1400"/>
          </a:p>
          <a:p>
            <a:pPr indent="-317500" lvl="1" marL="914400" rtl="0" algn="l">
              <a:spcBef>
                <a:spcPts val="0"/>
              </a:spcBef>
              <a:spcAft>
                <a:spcPts val="0"/>
              </a:spcAft>
              <a:buSzPts val="1400"/>
              <a:buChar char="▫"/>
            </a:pPr>
            <a:r>
              <a:rPr lang="en" sz="1400"/>
              <a:t>Can rent to a third party….or…..</a:t>
            </a:r>
            <a:endParaRPr sz="1400"/>
          </a:p>
          <a:p>
            <a:pPr indent="-317500" lvl="1" marL="914400" rtl="0" algn="l">
              <a:spcBef>
                <a:spcPts val="0"/>
              </a:spcBef>
              <a:spcAft>
                <a:spcPts val="0"/>
              </a:spcAft>
              <a:buSzPts val="1400"/>
              <a:buChar char="▫"/>
            </a:pPr>
            <a:r>
              <a:rPr lang="en" sz="1400"/>
              <a:t>Can </a:t>
            </a:r>
            <a:r>
              <a:rPr b="1" lang="en" sz="1400"/>
              <a:t>rent to your business</a:t>
            </a:r>
            <a:r>
              <a:rPr lang="en" sz="1400"/>
              <a:t>…..</a:t>
            </a:r>
            <a:r>
              <a:rPr b="1" lang="en" sz="1400" u="sng"/>
              <a:t>under the right circumstances</a:t>
            </a:r>
            <a:endParaRPr b="1" sz="1400" u="sng"/>
          </a:p>
          <a:p>
            <a:pPr indent="-393700" lvl="0" marL="457200" rtl="0" algn="l">
              <a:spcBef>
                <a:spcPts val="600"/>
              </a:spcBef>
              <a:spcAft>
                <a:spcPts val="0"/>
              </a:spcAft>
              <a:buSzPts val="2600"/>
              <a:buChar char="▪"/>
            </a:pPr>
            <a:r>
              <a:rPr b="1" lang="en" sz="1400"/>
              <a:t>Don’t get cute….</a:t>
            </a:r>
            <a:endParaRPr b="1" sz="1400"/>
          </a:p>
          <a:p>
            <a:pPr indent="-317500" lvl="1" marL="914400" rtl="0" algn="l">
              <a:spcBef>
                <a:spcPts val="0"/>
              </a:spcBef>
              <a:spcAft>
                <a:spcPts val="0"/>
              </a:spcAft>
              <a:buSzPts val="1400"/>
              <a:buChar char="▫"/>
            </a:pPr>
            <a:r>
              <a:rPr lang="en" sz="1400"/>
              <a:t>Comps</a:t>
            </a:r>
            <a:endParaRPr sz="1400"/>
          </a:p>
          <a:p>
            <a:pPr indent="-317500" lvl="1" marL="914400" rtl="0" algn="l">
              <a:spcBef>
                <a:spcPts val="0"/>
              </a:spcBef>
              <a:spcAft>
                <a:spcPts val="0"/>
              </a:spcAft>
              <a:buSzPts val="1400"/>
              <a:buChar char="▫"/>
            </a:pPr>
            <a:r>
              <a:rPr lang="en" sz="1400"/>
              <a:t>Pictures</a:t>
            </a:r>
            <a:endParaRPr sz="1400"/>
          </a:p>
          <a:p>
            <a:pPr indent="-317500" lvl="1" marL="914400" rtl="0" algn="l">
              <a:spcBef>
                <a:spcPts val="0"/>
              </a:spcBef>
              <a:spcAft>
                <a:spcPts val="0"/>
              </a:spcAft>
              <a:buSzPts val="1400"/>
              <a:buChar char="▫"/>
            </a:pPr>
            <a:r>
              <a:rPr lang="en" sz="1400"/>
              <a:t>Meeting minutes</a:t>
            </a:r>
            <a:endParaRPr sz="1400"/>
          </a:p>
          <a:p>
            <a:pPr indent="-317500" lvl="1" marL="914400" rtl="0" algn="l">
              <a:spcBef>
                <a:spcPts val="0"/>
              </a:spcBef>
              <a:spcAft>
                <a:spcPts val="0"/>
              </a:spcAft>
              <a:buSzPts val="1400"/>
              <a:buChar char="▫"/>
            </a:pPr>
            <a:r>
              <a:rPr lang="en" sz="1400"/>
              <a:t>Pay for </a:t>
            </a:r>
            <a:r>
              <a:rPr b="1" lang="en" sz="1400"/>
              <a:t>ACTUAL</a:t>
            </a:r>
            <a:r>
              <a:rPr lang="en" sz="1400"/>
              <a:t> use</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360" name="Google Shape;360;g3a0c0935872_0_2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61" name="Google Shape;361;g3a0c0935872_0_23"/>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62" name="Google Shape;362;g3a0c0935872_0_23"/>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363" name="Google Shape;363;g3a0c0935872_0_23"/>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364" name="Google Shape;364;g3a0c0935872_0_23"/>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a0f4656f90_0_40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Augusta Rule</a:t>
            </a:r>
            <a:endParaRPr/>
          </a:p>
        </p:txBody>
      </p:sp>
      <p:sp>
        <p:nvSpPr>
          <p:cNvPr id="370" name="Google Shape;370;g3a0f4656f90_0_40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71" name="Google Shape;371;g3a0f4656f90_0_403"/>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72" name="Google Shape;372;g3a0f4656f90_0_403"/>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373" name="Google Shape;373;g3a0f4656f90_0_403"/>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374" name="Google Shape;374;g3a0f4656f90_0_403"/>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pic>
        <p:nvPicPr>
          <p:cNvPr id="375" name="Google Shape;375;g3a0f4656f90_0_403"/>
          <p:cNvPicPr preferRelativeResize="0"/>
          <p:nvPr/>
        </p:nvPicPr>
        <p:blipFill>
          <a:blip r:embed="rId3">
            <a:alphaModFix/>
          </a:blip>
          <a:stretch>
            <a:fillRect/>
          </a:stretch>
        </p:blipFill>
        <p:spPr>
          <a:xfrm>
            <a:off x="3314950" y="1352575"/>
            <a:ext cx="3361625" cy="3361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Tax Credit Arbitrage</a:t>
            </a:r>
            <a:endParaRPr/>
          </a:p>
        </p:txBody>
      </p:sp>
      <p:sp>
        <p:nvSpPr>
          <p:cNvPr id="381" name="Google Shape;381;p5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b="1" lang="en" sz="1400"/>
              <a:t>Offset $1 of tax payment w/ $0.85-0.90</a:t>
            </a:r>
            <a:endParaRPr/>
          </a:p>
          <a:p>
            <a:pPr indent="-393700" lvl="1" marL="914400" rtl="0" algn="l">
              <a:lnSpc>
                <a:spcPct val="100000"/>
              </a:lnSpc>
              <a:spcBef>
                <a:spcPts val="600"/>
              </a:spcBef>
              <a:spcAft>
                <a:spcPts val="0"/>
              </a:spcAft>
              <a:buSzPts val="2600"/>
              <a:buChar char="▪"/>
            </a:pPr>
            <a:r>
              <a:rPr lang="en" sz="1400"/>
              <a:t>State</a:t>
            </a:r>
            <a:r>
              <a:rPr lang="en" sz="1400"/>
              <a:t> tax </a:t>
            </a:r>
            <a:r>
              <a:rPr lang="en" sz="1400"/>
              <a:t>for people</a:t>
            </a:r>
            <a:endParaRPr/>
          </a:p>
          <a:p>
            <a:pPr indent="-393700" lvl="1" marL="914400" rtl="0" algn="l">
              <a:lnSpc>
                <a:spcPct val="100000"/>
              </a:lnSpc>
              <a:spcBef>
                <a:spcPts val="600"/>
              </a:spcBef>
              <a:spcAft>
                <a:spcPts val="0"/>
              </a:spcAft>
              <a:buSzPts val="2600"/>
              <a:buChar char="▪"/>
            </a:pPr>
            <a:r>
              <a:rPr lang="en" sz="1400"/>
              <a:t>State and federal</a:t>
            </a:r>
            <a:r>
              <a:rPr lang="en" sz="1400"/>
              <a:t> tax for C-Corps</a:t>
            </a:r>
            <a:endParaRPr/>
          </a:p>
          <a:p>
            <a:pPr indent="-393700" lvl="1" marL="914400" rtl="0" algn="l">
              <a:lnSpc>
                <a:spcPct val="100000"/>
              </a:lnSpc>
              <a:spcBef>
                <a:spcPts val="600"/>
              </a:spcBef>
              <a:spcAft>
                <a:spcPts val="0"/>
              </a:spcAft>
              <a:buSzPts val="2600"/>
              <a:buChar char="▪"/>
            </a:pPr>
            <a:r>
              <a:rPr lang="en" sz="1400"/>
              <a:t>Watch out!  </a:t>
            </a:r>
            <a:r>
              <a:rPr b="1" lang="en" sz="1400"/>
              <a:t>Tax typically owed on application of credit</a:t>
            </a:r>
            <a:r>
              <a:rPr lang="en" sz="1400"/>
              <a:t> to offset tax bill…so not quite as straightforward as $1 minus $0.85-0.95</a:t>
            </a:r>
            <a:endParaRPr/>
          </a:p>
          <a:p>
            <a:pPr indent="0" lvl="0" marL="63500" rtl="0" algn="l">
              <a:lnSpc>
                <a:spcPct val="100000"/>
              </a:lnSpc>
              <a:spcBef>
                <a:spcPts val="600"/>
              </a:spcBef>
              <a:spcAft>
                <a:spcPts val="0"/>
              </a:spcAft>
              <a:buSzPts val="2600"/>
              <a:buNone/>
            </a:pPr>
            <a:r>
              <a:t/>
            </a:r>
            <a:endParaRPr sz="1400"/>
          </a:p>
        </p:txBody>
      </p:sp>
      <p:sp>
        <p:nvSpPr>
          <p:cNvPr id="382" name="Google Shape;382;p5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83" name="Google Shape;383;p53"/>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84" name="Google Shape;384;p53"/>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9"/>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1031s, DSTs, 721s, and Variations</a:t>
            </a:r>
            <a:endParaRPr sz="2000"/>
          </a:p>
        </p:txBody>
      </p:sp>
      <p:sp>
        <p:nvSpPr>
          <p:cNvPr id="390" name="Google Shape;390;p9"/>
          <p:cNvSpPr txBox="1"/>
          <p:nvPr>
            <p:ph idx="1" type="body"/>
          </p:nvPr>
        </p:nvSpPr>
        <p:spPr>
          <a:xfrm>
            <a:off x="6304425" y="1375125"/>
            <a:ext cx="2317500" cy="33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Variations</a:t>
            </a:r>
            <a:endParaRPr b="1"/>
          </a:p>
          <a:p>
            <a:pPr indent="0" lvl="0" marL="0" rtl="0" algn="l">
              <a:spcBef>
                <a:spcPts val="600"/>
              </a:spcBef>
              <a:spcAft>
                <a:spcPts val="0"/>
              </a:spcAft>
              <a:buSzPts val="1800"/>
              <a:buNone/>
            </a:pPr>
            <a:r>
              <a:rPr b="1" lang="en" sz="1200"/>
              <a:t>721 “Upreit”</a:t>
            </a:r>
            <a:endParaRPr b="1" sz="1200"/>
          </a:p>
          <a:p>
            <a:pPr indent="0" lvl="0" marL="0" rtl="0" algn="l">
              <a:spcBef>
                <a:spcPts val="600"/>
              </a:spcBef>
              <a:spcAft>
                <a:spcPts val="0"/>
              </a:spcAft>
              <a:buSzPts val="1800"/>
              <a:buNone/>
            </a:pPr>
            <a:r>
              <a:rPr b="1" lang="en" sz="1200"/>
              <a:t>DST</a:t>
            </a:r>
            <a:r>
              <a:rPr lang="en" sz="1200"/>
              <a:t> - Zero Coupon/Income</a:t>
            </a:r>
            <a:endParaRPr sz="1200"/>
          </a:p>
          <a:p>
            <a:pPr indent="0" lvl="0" marL="0" rtl="0" algn="l">
              <a:spcBef>
                <a:spcPts val="600"/>
              </a:spcBef>
              <a:spcAft>
                <a:spcPts val="0"/>
              </a:spcAft>
              <a:buSzPts val="1800"/>
              <a:buNone/>
            </a:pPr>
            <a:r>
              <a:rPr b="1" lang="en" sz="1200"/>
              <a:t>DST</a:t>
            </a:r>
            <a:r>
              <a:rPr lang="en" sz="1200"/>
              <a:t> - Immediate 70-80% cash out/refi</a:t>
            </a:r>
            <a:endParaRPr sz="1200"/>
          </a:p>
          <a:p>
            <a:pPr indent="0" lvl="0" marL="0" rtl="0" algn="l">
              <a:spcBef>
                <a:spcPts val="600"/>
              </a:spcBef>
              <a:spcAft>
                <a:spcPts val="0"/>
              </a:spcAft>
              <a:buSzPts val="1800"/>
              <a:buNone/>
            </a:pPr>
            <a:r>
              <a:rPr b="1" lang="en" sz="1200"/>
              <a:t>DST </a:t>
            </a:r>
            <a:r>
              <a:rPr lang="en" sz="1200"/>
              <a:t>- Separately Managed Account ($10MM minimum)</a:t>
            </a:r>
            <a:endParaRPr sz="1200"/>
          </a:p>
          <a:p>
            <a:pPr indent="0" lvl="0" marL="0" rtl="0" algn="l">
              <a:spcBef>
                <a:spcPts val="600"/>
              </a:spcBef>
              <a:spcAft>
                <a:spcPts val="0"/>
              </a:spcAft>
              <a:buSzPts val="1800"/>
              <a:buNone/>
            </a:pPr>
            <a:r>
              <a:rPr b="1" lang="en" sz="1200"/>
              <a:t>DST</a:t>
            </a:r>
            <a:r>
              <a:rPr lang="en" sz="1200"/>
              <a:t> - TIC 30-50% cash out/refi</a:t>
            </a:r>
            <a:endParaRPr sz="1200"/>
          </a:p>
        </p:txBody>
      </p:sp>
      <p:sp>
        <p:nvSpPr>
          <p:cNvPr id="391" name="Google Shape;391;p9"/>
          <p:cNvSpPr txBox="1"/>
          <p:nvPr>
            <p:ph idx="2" type="body"/>
          </p:nvPr>
        </p:nvSpPr>
        <p:spPr>
          <a:xfrm>
            <a:off x="1636175" y="1375125"/>
            <a:ext cx="2317500" cy="33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1031 Exchange</a:t>
            </a:r>
            <a:endParaRPr b="1"/>
          </a:p>
          <a:p>
            <a:pPr indent="0" lvl="0" marL="0" rtl="0" algn="l">
              <a:lnSpc>
                <a:spcPct val="100000"/>
              </a:lnSpc>
              <a:spcBef>
                <a:spcPts val="600"/>
              </a:spcBef>
              <a:spcAft>
                <a:spcPts val="0"/>
              </a:spcAft>
              <a:buSzPts val="1800"/>
              <a:buNone/>
            </a:pPr>
            <a:r>
              <a:rPr lang="en" sz="1200"/>
              <a:t>Same scenario, but differs after </a:t>
            </a:r>
            <a:endParaRPr/>
          </a:p>
          <a:p>
            <a:pPr indent="0" lvl="0" marL="0" rtl="0" algn="l">
              <a:lnSpc>
                <a:spcPct val="100000"/>
              </a:lnSpc>
              <a:spcBef>
                <a:spcPts val="600"/>
              </a:spcBef>
              <a:spcAft>
                <a:spcPts val="0"/>
              </a:spcAft>
              <a:buSzPts val="1800"/>
              <a:buNone/>
            </a:pPr>
            <a:r>
              <a:rPr lang="en" sz="1200"/>
              <a:t>Close on sale.  </a:t>
            </a:r>
            <a:r>
              <a:rPr lang="en" sz="1200" u="sng"/>
              <a:t>Two clocks start.</a:t>
            </a:r>
            <a:endParaRPr/>
          </a:p>
          <a:p>
            <a:pPr indent="0" lvl="0" marL="0" rtl="0" algn="l">
              <a:lnSpc>
                <a:spcPct val="100000"/>
              </a:lnSpc>
              <a:spcBef>
                <a:spcPts val="600"/>
              </a:spcBef>
              <a:spcAft>
                <a:spcPts val="0"/>
              </a:spcAft>
              <a:buSzPts val="1800"/>
              <a:buNone/>
            </a:pPr>
            <a:r>
              <a:rPr b="1" lang="en" sz="1200"/>
              <a:t>45 days </a:t>
            </a:r>
            <a:r>
              <a:rPr lang="en" sz="1200"/>
              <a:t>- ID a property.</a:t>
            </a:r>
            <a:endParaRPr/>
          </a:p>
          <a:p>
            <a:pPr indent="0" lvl="0" marL="0" rtl="0" algn="l">
              <a:lnSpc>
                <a:spcPct val="100000"/>
              </a:lnSpc>
              <a:spcBef>
                <a:spcPts val="600"/>
              </a:spcBef>
              <a:spcAft>
                <a:spcPts val="0"/>
              </a:spcAft>
              <a:buSzPts val="1800"/>
              <a:buNone/>
            </a:pPr>
            <a:r>
              <a:rPr b="1" lang="en" sz="1200"/>
              <a:t>180 days </a:t>
            </a:r>
            <a:r>
              <a:rPr lang="en" sz="1200"/>
              <a:t>- Buy the property.</a:t>
            </a:r>
            <a:endParaRPr/>
          </a:p>
          <a:p>
            <a:pPr indent="0" lvl="0" marL="0" rtl="0" algn="l">
              <a:lnSpc>
                <a:spcPct val="100000"/>
              </a:lnSpc>
              <a:spcBef>
                <a:spcPts val="600"/>
              </a:spcBef>
              <a:spcAft>
                <a:spcPts val="0"/>
              </a:spcAft>
              <a:buSzPts val="1800"/>
              <a:buNone/>
            </a:pPr>
            <a:r>
              <a:rPr b="1" lang="en" sz="1200">
                <a:solidFill>
                  <a:srgbClr val="007F00"/>
                </a:solidFill>
              </a:rPr>
              <a:t>$0</a:t>
            </a:r>
            <a:r>
              <a:rPr lang="en" sz="1200"/>
              <a:t> tax paid.</a:t>
            </a:r>
            <a:endParaRPr/>
          </a:p>
          <a:p>
            <a:pPr indent="0" lvl="0" marL="0" rtl="0" algn="l">
              <a:lnSpc>
                <a:spcPct val="100000"/>
              </a:lnSpc>
              <a:spcBef>
                <a:spcPts val="600"/>
              </a:spcBef>
              <a:spcAft>
                <a:spcPts val="0"/>
              </a:spcAft>
              <a:buSzPts val="1800"/>
              <a:buNone/>
            </a:pPr>
            <a:r>
              <a:rPr b="1" lang="en" sz="1200"/>
              <a:t>You ARE NOT done with the IRS.</a:t>
            </a:r>
            <a:endParaRPr/>
          </a:p>
          <a:p>
            <a:pPr indent="0" lvl="0" marL="0" rtl="0" algn="l">
              <a:lnSpc>
                <a:spcPct val="100000"/>
              </a:lnSpc>
              <a:spcBef>
                <a:spcPts val="600"/>
              </a:spcBef>
              <a:spcAft>
                <a:spcPts val="0"/>
              </a:spcAft>
              <a:buSzPts val="1800"/>
              <a:buNone/>
            </a:pPr>
            <a:r>
              <a:rPr lang="en" sz="1200"/>
              <a:t>Potential </a:t>
            </a:r>
            <a:r>
              <a:rPr lang="en" sz="1200" u="sng">
                <a:solidFill>
                  <a:srgbClr val="007F00"/>
                </a:solidFill>
              </a:rPr>
              <a:t>“have your cake and eat it too” with financing.</a:t>
            </a:r>
            <a:endParaRPr/>
          </a:p>
          <a:p>
            <a:pPr indent="0" lvl="0" marL="0" rtl="0" algn="l">
              <a:lnSpc>
                <a:spcPct val="100000"/>
              </a:lnSpc>
              <a:spcBef>
                <a:spcPts val="600"/>
              </a:spcBef>
              <a:spcAft>
                <a:spcPts val="0"/>
              </a:spcAft>
              <a:buSzPts val="1800"/>
              <a:buNone/>
            </a:pPr>
            <a:r>
              <a:rPr lang="en" sz="1200" u="sng">
                <a:solidFill>
                  <a:srgbClr val="007F00"/>
                </a:solidFill>
              </a:rPr>
              <a:t>Estate planning benefit.</a:t>
            </a:r>
            <a:endParaRPr/>
          </a:p>
        </p:txBody>
      </p:sp>
      <p:sp>
        <p:nvSpPr>
          <p:cNvPr id="392" name="Google Shape;392;p9"/>
          <p:cNvSpPr txBox="1"/>
          <p:nvPr>
            <p:ph idx="3" type="body"/>
          </p:nvPr>
        </p:nvSpPr>
        <p:spPr>
          <a:xfrm>
            <a:off x="4072524" y="1375125"/>
            <a:ext cx="2317500" cy="337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DST</a:t>
            </a:r>
            <a:endParaRPr b="1"/>
          </a:p>
          <a:p>
            <a:pPr indent="0" lvl="0" marL="0" rtl="0" algn="l">
              <a:lnSpc>
                <a:spcPct val="100000"/>
              </a:lnSpc>
              <a:spcBef>
                <a:spcPts val="600"/>
              </a:spcBef>
              <a:spcAft>
                <a:spcPts val="0"/>
              </a:spcAft>
              <a:buSzPts val="1800"/>
              <a:buNone/>
            </a:pPr>
            <a:r>
              <a:rPr lang="en" sz="1200"/>
              <a:t>A different kind of </a:t>
            </a:r>
            <a:r>
              <a:rPr lang="en" sz="1200"/>
              <a:t>1031 Exchange, but……</a:t>
            </a:r>
            <a:endParaRPr/>
          </a:p>
          <a:p>
            <a:pPr indent="0" lvl="0" marL="0" rtl="0" algn="l">
              <a:lnSpc>
                <a:spcPct val="100000"/>
              </a:lnSpc>
              <a:spcBef>
                <a:spcPts val="600"/>
              </a:spcBef>
              <a:spcAft>
                <a:spcPts val="0"/>
              </a:spcAft>
              <a:buSzPts val="1800"/>
              <a:buNone/>
            </a:pPr>
            <a:r>
              <a:rPr b="1" lang="en" sz="1200">
                <a:solidFill>
                  <a:schemeClr val="dk1"/>
                </a:solidFill>
              </a:rPr>
              <a:t>More flexible</a:t>
            </a:r>
            <a:r>
              <a:rPr lang="en" sz="1200">
                <a:solidFill>
                  <a:schemeClr val="dk1"/>
                </a:solidFill>
              </a:rPr>
              <a:t> </a:t>
            </a:r>
            <a:r>
              <a:rPr b="1" lang="en" sz="1200">
                <a:solidFill>
                  <a:schemeClr val="dk1"/>
                </a:solidFill>
              </a:rPr>
              <a:t>and liquid.</a:t>
            </a:r>
            <a:endParaRPr b="1">
              <a:solidFill>
                <a:schemeClr val="dk1"/>
              </a:solidFill>
            </a:endParaRPr>
          </a:p>
          <a:p>
            <a:pPr indent="0" lvl="0" marL="0" rtl="0" algn="l">
              <a:lnSpc>
                <a:spcPct val="100000"/>
              </a:lnSpc>
              <a:spcBef>
                <a:spcPts val="600"/>
              </a:spcBef>
              <a:spcAft>
                <a:spcPts val="0"/>
              </a:spcAft>
              <a:buSzPts val="1800"/>
              <a:buNone/>
            </a:pPr>
            <a:r>
              <a:rPr lang="en" sz="1200">
                <a:solidFill>
                  <a:schemeClr val="dk1"/>
                </a:solidFill>
              </a:rPr>
              <a:t>Way </a:t>
            </a:r>
            <a:r>
              <a:rPr b="1" lang="en" sz="1200">
                <a:solidFill>
                  <a:schemeClr val="dk1"/>
                </a:solidFill>
              </a:rPr>
              <a:t>less hassle</a:t>
            </a:r>
            <a:r>
              <a:rPr lang="en" sz="1200">
                <a:solidFill>
                  <a:schemeClr val="dk1"/>
                </a:solidFill>
              </a:rPr>
              <a:t> than a traditional 1031 Exchange.</a:t>
            </a:r>
            <a:endParaRPr>
              <a:solidFill>
                <a:schemeClr val="dk1"/>
              </a:solidFill>
            </a:endParaRPr>
          </a:p>
          <a:p>
            <a:pPr indent="0" lvl="0" marL="0" rtl="0" algn="l">
              <a:lnSpc>
                <a:spcPct val="100000"/>
              </a:lnSpc>
              <a:spcBef>
                <a:spcPts val="600"/>
              </a:spcBef>
              <a:spcAft>
                <a:spcPts val="0"/>
              </a:spcAft>
              <a:buSzPts val="1800"/>
              <a:buNone/>
            </a:pPr>
            <a:r>
              <a:rPr lang="en" sz="1200">
                <a:solidFill>
                  <a:schemeClr val="dk1"/>
                </a:solidFill>
              </a:rPr>
              <a:t>Invest in a </a:t>
            </a:r>
            <a:r>
              <a:rPr b="1" lang="en" sz="1200">
                <a:solidFill>
                  <a:schemeClr val="dk1"/>
                </a:solidFill>
              </a:rPr>
              <a:t>diversified </a:t>
            </a:r>
            <a:r>
              <a:rPr lang="en" sz="1200">
                <a:solidFill>
                  <a:schemeClr val="dk1"/>
                </a:solidFill>
              </a:rPr>
              <a:t>fund rather than a single property.</a:t>
            </a:r>
            <a:endParaRPr>
              <a:solidFill>
                <a:schemeClr val="dk1"/>
              </a:solidFill>
            </a:endParaRPr>
          </a:p>
        </p:txBody>
      </p:sp>
      <p:sp>
        <p:nvSpPr>
          <p:cNvPr id="393" name="Google Shape;393;p9"/>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394" name="Google Shape;394;p9"/>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395" name="Google Shape;395;p9"/>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6fc1f905f2_0_59"/>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Broadly Applicable Concepts</a:t>
            </a:r>
            <a:endParaRPr/>
          </a:p>
        </p:txBody>
      </p:sp>
      <p:sp>
        <p:nvSpPr>
          <p:cNvPr id="401" name="Google Shape;401;g36fc1f905f2_0_59"/>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“Flipping” a trust</a:t>
            </a:r>
            <a:endParaRPr sz="1400"/>
          </a:p>
          <a:p>
            <a:pPr indent="-317500" lvl="1" marL="914400" rtl="0" algn="l">
              <a:spcBef>
                <a:spcPts val="0"/>
              </a:spcBef>
              <a:spcAft>
                <a:spcPts val="0"/>
              </a:spcAft>
              <a:buSzPts val="1400"/>
              <a:buChar char="▫"/>
            </a:pPr>
            <a:r>
              <a:rPr lang="en" sz="1400"/>
              <a:t>More flexibility in execution, easier pill for client to swallow</a:t>
            </a:r>
            <a:endParaRPr sz="1400"/>
          </a:p>
          <a:p>
            <a:pPr indent="-393700" lvl="0" marL="457200" rtl="0" algn="l">
              <a:spcBef>
                <a:spcPts val="600"/>
              </a:spcBef>
              <a:spcAft>
                <a:spcPts val="0"/>
              </a:spcAft>
              <a:buSzPts val="2600"/>
              <a:buChar char="▪"/>
            </a:pPr>
            <a:r>
              <a:rPr lang="en" sz="1400"/>
              <a:t>7520 rate, annuity vs. unitrust</a:t>
            </a:r>
            <a:endParaRPr sz="1400"/>
          </a:p>
          <a:p>
            <a:pPr indent="-317500" lvl="1" marL="914400" rtl="0" algn="l">
              <a:spcBef>
                <a:spcPts val="0"/>
              </a:spcBef>
              <a:spcAft>
                <a:spcPts val="0"/>
              </a:spcAft>
              <a:buSzPts val="1400"/>
              <a:buChar char="▫"/>
            </a:pPr>
            <a:r>
              <a:rPr lang="en" sz="1400"/>
              <a:t>Big factor in attractiveness of many strategies</a:t>
            </a:r>
            <a:endParaRPr sz="1400"/>
          </a:p>
          <a:p>
            <a:pPr indent="-393700" lvl="0" marL="457200" rtl="0" algn="l">
              <a:spcBef>
                <a:spcPts val="600"/>
              </a:spcBef>
              <a:spcAft>
                <a:spcPts val="0"/>
              </a:spcAft>
              <a:buSzPts val="2600"/>
              <a:buChar char="▪"/>
            </a:pPr>
            <a:r>
              <a:rPr lang="en" sz="1400"/>
              <a:t>Trust state location</a:t>
            </a:r>
            <a:endParaRPr sz="1400"/>
          </a:p>
          <a:p>
            <a:pPr indent="-317500" lvl="1" marL="914400" rtl="0" algn="l">
              <a:spcBef>
                <a:spcPts val="0"/>
              </a:spcBef>
              <a:spcAft>
                <a:spcPts val="0"/>
              </a:spcAft>
              <a:buSzPts val="1400"/>
              <a:buChar char="▫"/>
            </a:pPr>
            <a:r>
              <a:rPr lang="en" sz="1400"/>
              <a:t>SD, DE, WY, NV</a:t>
            </a:r>
            <a:endParaRPr sz="1400"/>
          </a:p>
          <a:p>
            <a:pPr indent="-393700" lvl="0" marL="457200" rtl="0" algn="l">
              <a:spcBef>
                <a:spcPts val="600"/>
              </a:spcBef>
              <a:spcAft>
                <a:spcPts val="0"/>
              </a:spcAft>
              <a:buSzPts val="2600"/>
              <a:buChar char="▪"/>
            </a:pPr>
            <a:r>
              <a:rPr lang="en" sz="1400"/>
              <a:t>Incomplete gifts</a:t>
            </a:r>
            <a:endParaRPr sz="1400"/>
          </a:p>
          <a:p>
            <a:pPr indent="-393700" lvl="0" marL="457200" rtl="0" algn="l">
              <a:spcBef>
                <a:spcPts val="600"/>
              </a:spcBef>
              <a:spcAft>
                <a:spcPts val="0"/>
              </a:spcAft>
              <a:buSzPts val="2600"/>
              <a:buChar char="▪"/>
            </a:pPr>
            <a:r>
              <a:rPr lang="en" sz="1400"/>
              <a:t>Zeroing out</a:t>
            </a:r>
            <a:endParaRPr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402" name="Google Shape;402;g36fc1f905f2_0_59"/>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03" name="Google Shape;403;g36fc1f905f2_0_59"/>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Selling to </a:t>
            </a:r>
            <a:r>
              <a:rPr lang="en" sz="2000"/>
              <a:t>Intentionally Defective Grantor Trusts</a:t>
            </a:r>
            <a:endParaRPr sz="2000"/>
          </a:p>
        </p:txBody>
      </p:sp>
      <p:sp>
        <p:nvSpPr>
          <p:cNvPr id="409" name="Google Shape;409;p72"/>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Typically for </a:t>
            </a:r>
            <a:r>
              <a:rPr b="1" lang="en" sz="1400">
                <a:solidFill>
                  <a:schemeClr val="dk1"/>
                </a:solidFill>
              </a:rPr>
              <a:t>larger estates</a:t>
            </a:r>
            <a:r>
              <a:rPr lang="en" sz="1400">
                <a:solidFill>
                  <a:schemeClr val="dk1"/>
                </a:solidFill>
              </a:rPr>
              <a:t> that have used up some gift exemption already</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Installment sale with promissory note replaces appreciating asset</a:t>
            </a:r>
            <a:endParaRPr sz="1400">
              <a:solidFill>
                <a:schemeClr val="dk1"/>
              </a:solidFill>
            </a:endParaRPr>
          </a:p>
          <a:p>
            <a:pPr indent="-317500" lvl="1" marL="914400" rtl="0" algn="l">
              <a:lnSpc>
                <a:spcPct val="100000"/>
              </a:lnSpc>
              <a:spcBef>
                <a:spcPts val="600"/>
              </a:spcBef>
              <a:spcAft>
                <a:spcPts val="0"/>
              </a:spcAft>
              <a:buClr>
                <a:schemeClr val="dk1"/>
              </a:buClr>
              <a:buSzPts val="1400"/>
              <a:buChar char="▫"/>
            </a:pPr>
            <a:r>
              <a:rPr b="1" lang="en" sz="1400">
                <a:solidFill>
                  <a:schemeClr val="dk1"/>
                </a:solidFill>
              </a:rPr>
              <a:t>“Freeze”</a:t>
            </a:r>
            <a:r>
              <a:rPr lang="en" sz="1400">
                <a:solidFill>
                  <a:schemeClr val="dk1"/>
                </a:solidFill>
              </a:rPr>
              <a:t> the value</a:t>
            </a:r>
            <a:endParaRPr sz="1400">
              <a:solidFill>
                <a:schemeClr val="dk1"/>
              </a:solidFill>
            </a:endParaRPr>
          </a:p>
          <a:p>
            <a:pPr indent="-317500" lvl="1" marL="914400" rtl="0" algn="l">
              <a:lnSpc>
                <a:spcPct val="100000"/>
              </a:lnSpc>
              <a:spcBef>
                <a:spcPts val="600"/>
              </a:spcBef>
              <a:spcAft>
                <a:spcPts val="0"/>
              </a:spcAft>
              <a:buClr>
                <a:schemeClr val="dk1"/>
              </a:buClr>
              <a:buSzPts val="1400"/>
              <a:buChar char="▫"/>
            </a:pPr>
            <a:r>
              <a:rPr lang="en" sz="1400">
                <a:solidFill>
                  <a:schemeClr val="dk1"/>
                </a:solidFill>
              </a:rPr>
              <a:t>Appreciation over applicable rate goes to benes outside your estate</a:t>
            </a:r>
            <a:endParaRPr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Zero</a:t>
            </a:r>
            <a:r>
              <a:rPr lang="en" sz="1400">
                <a:solidFill>
                  <a:schemeClr val="dk1"/>
                </a:solidFill>
              </a:rPr>
              <a:t> capital gains</a:t>
            </a:r>
            <a:endParaRPr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Careful planning required</a:t>
            </a:r>
            <a:endParaRPr b="1" sz="1400">
              <a:solidFill>
                <a:schemeClr val="dk1"/>
              </a:solidFill>
            </a:endParaRPr>
          </a:p>
          <a:p>
            <a:pPr indent="-317500" lvl="1" marL="914400" rtl="0" algn="l">
              <a:lnSpc>
                <a:spcPct val="100000"/>
              </a:lnSpc>
              <a:spcBef>
                <a:spcPts val="600"/>
              </a:spcBef>
              <a:spcAft>
                <a:spcPts val="0"/>
              </a:spcAft>
              <a:buClr>
                <a:schemeClr val="dk1"/>
              </a:buClr>
              <a:buSzPts val="1400"/>
              <a:buChar char="▫"/>
            </a:pPr>
            <a:r>
              <a:rPr lang="en" sz="1400">
                <a:solidFill>
                  <a:schemeClr val="dk1"/>
                </a:solidFill>
              </a:rPr>
              <a:t>Seed gift, debt terms, basis step up at death, GST planning</a:t>
            </a:r>
            <a:endParaRPr sz="1400">
              <a:solidFill>
                <a:schemeClr val="dk1"/>
              </a:solidFill>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0" lvl="0" marL="63500" rtl="0" algn="l">
              <a:lnSpc>
                <a:spcPct val="100000"/>
              </a:lnSpc>
              <a:spcBef>
                <a:spcPts val="600"/>
              </a:spcBef>
              <a:spcAft>
                <a:spcPts val="0"/>
              </a:spcAft>
              <a:buSzPts val="2600"/>
              <a:buNone/>
            </a:pPr>
            <a:r>
              <a:t/>
            </a:r>
            <a:endParaRPr sz="1400">
              <a:solidFill>
                <a:schemeClr val="dk1"/>
              </a:solidFill>
            </a:endParaRPr>
          </a:p>
        </p:txBody>
      </p:sp>
      <p:sp>
        <p:nvSpPr>
          <p:cNvPr id="410" name="Google Shape;410;p7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11" name="Google Shape;411;p72"/>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12" name="Google Shape;412;p72"/>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413" name="Google Shape;413;p72"/>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414" name="Google Shape;414;p72"/>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15" name="Google Shape;415;p72"/>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16" name="Google Shape;416;p72"/>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a0f4656f90_0_41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Selling to Intentionally Defective Grantor Trusts</a:t>
            </a:r>
            <a:endParaRPr sz="2000"/>
          </a:p>
        </p:txBody>
      </p:sp>
      <p:sp>
        <p:nvSpPr>
          <p:cNvPr id="422" name="Google Shape;422;g3a0f4656f90_0_41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23" name="Google Shape;423;g3a0f4656f90_0_414"/>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24" name="Google Shape;424;g3a0f4656f90_0_41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425" name="Google Shape;425;g3a0f4656f90_0_414"/>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426" name="Google Shape;426;g3a0f4656f90_0_414"/>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27" name="Google Shape;427;g3a0f4656f90_0_414"/>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28" name="Google Shape;428;g3a0f4656f90_0_414"/>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pic>
        <p:nvPicPr>
          <p:cNvPr id="429" name="Google Shape;429;g3a0f4656f90_0_414"/>
          <p:cNvPicPr preferRelativeResize="0"/>
          <p:nvPr/>
        </p:nvPicPr>
        <p:blipFill>
          <a:blip r:embed="rId3">
            <a:alphaModFix/>
          </a:blip>
          <a:stretch>
            <a:fillRect/>
          </a:stretch>
        </p:blipFill>
        <p:spPr>
          <a:xfrm>
            <a:off x="2946363" y="1395150"/>
            <a:ext cx="4346470" cy="3159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How to plan in a nutshell.</a:t>
            </a:r>
            <a:endParaRPr sz="2000"/>
          </a:p>
        </p:txBody>
      </p:sp>
      <p:sp>
        <p:nvSpPr>
          <p:cNvPr id="80" name="Google Shape;80;p42"/>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b="1" lang="en" sz="1400"/>
              <a:t>Get the client organized</a:t>
            </a:r>
            <a:endParaRPr b="1" sz="1400"/>
          </a:p>
          <a:p>
            <a:pPr indent="-317500" lvl="1" marL="914400" rtl="0" algn="l">
              <a:lnSpc>
                <a:spcPct val="100000"/>
              </a:lnSpc>
              <a:spcBef>
                <a:spcPts val="600"/>
              </a:spcBef>
              <a:spcAft>
                <a:spcPts val="0"/>
              </a:spcAft>
              <a:buSzPts val="1400"/>
              <a:buChar char="▫"/>
            </a:pPr>
            <a:r>
              <a:rPr lang="en" sz="1400"/>
              <a:t>Clean books required</a:t>
            </a:r>
            <a:endParaRPr sz="1400"/>
          </a:p>
          <a:p>
            <a:pPr indent="0" lvl="0" marL="0" rtl="0" algn="l">
              <a:lnSpc>
                <a:spcPct val="100000"/>
              </a:lnSpc>
              <a:spcBef>
                <a:spcPts val="600"/>
              </a:spcBef>
              <a:spcAft>
                <a:spcPts val="0"/>
              </a:spcAft>
              <a:buSzPts val="2600"/>
              <a:buNone/>
            </a:pPr>
            <a:r>
              <a:t/>
            </a:r>
            <a:endParaRPr b="1" sz="1400"/>
          </a:p>
          <a:p>
            <a:pPr indent="-393700" lvl="0" marL="457200" rtl="0" algn="l">
              <a:spcBef>
                <a:spcPts val="600"/>
              </a:spcBef>
              <a:spcAft>
                <a:spcPts val="0"/>
              </a:spcAft>
              <a:buSzPts val="2600"/>
              <a:buChar char="▪"/>
            </a:pPr>
            <a:r>
              <a:rPr b="1" lang="en" sz="1400"/>
              <a:t>Discuss goals that evolve over time</a:t>
            </a:r>
            <a:endParaRPr b="1" sz="1400"/>
          </a:p>
          <a:p>
            <a:pPr indent="-317500" lvl="1" marL="914400" rtl="0" algn="l">
              <a:spcBef>
                <a:spcPts val="0"/>
              </a:spcBef>
              <a:spcAft>
                <a:spcPts val="0"/>
              </a:spcAft>
              <a:buSzPts val="1400"/>
              <a:buChar char="▫"/>
            </a:pPr>
            <a:r>
              <a:rPr lang="en" sz="1400"/>
              <a:t>Everyone has the same first goal.  Don’t outlive your money.</a:t>
            </a:r>
            <a:endParaRPr sz="1400"/>
          </a:p>
          <a:p>
            <a:pPr indent="0" lvl="0" marL="0" rtl="0" algn="l">
              <a:spcBef>
                <a:spcPts val="600"/>
              </a:spcBef>
              <a:spcAft>
                <a:spcPts val="0"/>
              </a:spcAft>
              <a:buNone/>
            </a:pPr>
            <a:r>
              <a:t/>
            </a:r>
            <a:endParaRPr b="1" sz="1400"/>
          </a:p>
          <a:p>
            <a:pPr indent="-393700" lvl="0" marL="457200" rtl="0" algn="l">
              <a:spcBef>
                <a:spcPts val="600"/>
              </a:spcBef>
              <a:spcAft>
                <a:spcPts val="0"/>
              </a:spcAft>
              <a:buSzPts val="2600"/>
              <a:buChar char="▪"/>
            </a:pPr>
            <a:r>
              <a:rPr b="1" lang="en" sz="1400"/>
              <a:t>Craft a plan to reach those goals that evolves over time</a:t>
            </a:r>
            <a:endParaRPr b="1" sz="1400"/>
          </a:p>
          <a:p>
            <a:pPr indent="-317500" lvl="1" marL="914400" rtl="0" algn="l">
              <a:spcBef>
                <a:spcPts val="0"/>
              </a:spcBef>
              <a:spcAft>
                <a:spcPts val="0"/>
              </a:spcAft>
              <a:buClr>
                <a:srgbClr val="FF0000"/>
              </a:buClr>
              <a:buSzPts val="1400"/>
              <a:buChar char="▫"/>
            </a:pPr>
            <a:r>
              <a:rPr lang="en" sz="1400" u="sng">
                <a:solidFill>
                  <a:srgbClr val="FF0000"/>
                </a:solidFill>
              </a:rPr>
              <a:t>Tax planning can help, but it is not the goal.</a:t>
            </a:r>
            <a:endParaRPr sz="1400" u="sng">
              <a:solidFill>
                <a:srgbClr val="FF0000"/>
              </a:solidFill>
            </a:endParaRPr>
          </a:p>
          <a:p>
            <a:pPr indent="0" lvl="0" marL="0" rtl="0" algn="l">
              <a:spcBef>
                <a:spcPts val="600"/>
              </a:spcBef>
              <a:spcAft>
                <a:spcPts val="0"/>
              </a:spcAft>
              <a:buNone/>
            </a:pPr>
            <a:r>
              <a:t/>
            </a:r>
            <a:endParaRPr b="1" sz="1400"/>
          </a:p>
          <a:p>
            <a:pPr indent="0" lvl="0" marL="63500" rtl="0" algn="l">
              <a:lnSpc>
                <a:spcPct val="100000"/>
              </a:lnSpc>
              <a:spcBef>
                <a:spcPts val="600"/>
              </a:spcBef>
              <a:spcAft>
                <a:spcPts val="0"/>
              </a:spcAft>
              <a:buSzPts val="2600"/>
              <a:buNone/>
            </a:pPr>
            <a:r>
              <a:t/>
            </a:r>
            <a:endParaRPr sz="1400"/>
          </a:p>
        </p:txBody>
      </p:sp>
      <p:sp>
        <p:nvSpPr>
          <p:cNvPr id="81" name="Google Shape;81;p4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82" name="Google Shape;82;p42"/>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3a0c0935872_0_179"/>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Grantor Retained Annuity Trusts (Rolling, ZO)</a:t>
            </a:r>
            <a:endParaRPr/>
          </a:p>
        </p:txBody>
      </p:sp>
      <p:sp>
        <p:nvSpPr>
          <p:cNvPr id="435" name="Google Shape;435;g3a0c0935872_0_179"/>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Wealth transfer mechanism </a:t>
            </a:r>
            <a:endParaRPr b="1" sz="1400"/>
          </a:p>
          <a:p>
            <a:pPr indent="-317500" lvl="1" marL="914400" rtl="0" algn="l">
              <a:spcBef>
                <a:spcPts val="600"/>
              </a:spcBef>
              <a:spcAft>
                <a:spcPts val="0"/>
              </a:spcAft>
              <a:buClr>
                <a:schemeClr val="dk1"/>
              </a:buClr>
              <a:buSzPts val="1400"/>
              <a:buChar char="▫"/>
            </a:pPr>
            <a:r>
              <a:rPr lang="en" sz="1400">
                <a:solidFill>
                  <a:schemeClr val="dk1"/>
                </a:solidFill>
              </a:rPr>
              <a:t>Heads you win, tails you tie</a:t>
            </a:r>
            <a:endParaRPr sz="1400">
              <a:solidFill>
                <a:schemeClr val="dk1"/>
              </a:solidFill>
            </a:endParaRPr>
          </a:p>
          <a:p>
            <a:pPr indent="-317500" lvl="1" marL="914400" rtl="0" algn="l">
              <a:spcBef>
                <a:spcPts val="600"/>
              </a:spcBef>
              <a:spcAft>
                <a:spcPts val="0"/>
              </a:spcAft>
              <a:buClr>
                <a:schemeClr val="dk1"/>
              </a:buClr>
              <a:buSzPts val="1400"/>
              <a:buChar char="▫"/>
            </a:pPr>
            <a:r>
              <a:rPr lang="en" sz="1400">
                <a:solidFill>
                  <a:schemeClr val="dk1"/>
                </a:solidFill>
              </a:rPr>
              <a:t>Appreciation over applicable rate goes to benes outside your estate</a:t>
            </a:r>
            <a:endParaRPr sz="1400">
              <a:solidFill>
                <a:schemeClr val="dk1"/>
              </a:solidFill>
            </a:endParaRPr>
          </a:p>
          <a:p>
            <a:pPr indent="-317500" lvl="0" marL="457200" rtl="0" algn="l">
              <a:spcBef>
                <a:spcPts val="600"/>
              </a:spcBef>
              <a:spcAft>
                <a:spcPts val="0"/>
              </a:spcAft>
              <a:buSzPts val="1400"/>
              <a:buChar char="▪"/>
            </a:pPr>
            <a:r>
              <a:rPr b="1" lang="en" sz="1400"/>
              <a:t>Zeroed Out GRAT (ZOGRAT)</a:t>
            </a:r>
            <a:endParaRPr b="1" sz="1400"/>
          </a:p>
          <a:p>
            <a:pPr indent="-317500" lvl="1" marL="914400" rtl="0" algn="l">
              <a:spcBef>
                <a:spcPts val="0"/>
              </a:spcBef>
              <a:spcAft>
                <a:spcPts val="0"/>
              </a:spcAft>
              <a:buSzPts val="1400"/>
              <a:buChar char="▫"/>
            </a:pPr>
            <a:r>
              <a:rPr lang="en" sz="1400"/>
              <a:t>Wealth transfer with no use of exemption</a:t>
            </a:r>
            <a:endParaRPr sz="1400"/>
          </a:p>
          <a:p>
            <a:pPr indent="-317500" lvl="0" marL="457200" rtl="0" algn="l">
              <a:spcBef>
                <a:spcPts val="600"/>
              </a:spcBef>
              <a:spcAft>
                <a:spcPts val="0"/>
              </a:spcAft>
              <a:buSzPts val="1400"/>
              <a:buChar char="▪"/>
            </a:pPr>
            <a:r>
              <a:rPr b="1" lang="en" sz="1400"/>
              <a:t>Rolling GRATs</a:t>
            </a:r>
            <a:endParaRPr b="1" sz="1400"/>
          </a:p>
          <a:p>
            <a:pPr indent="-317500" lvl="1" marL="914400" rtl="0" algn="l">
              <a:spcBef>
                <a:spcPts val="0"/>
              </a:spcBef>
              <a:spcAft>
                <a:spcPts val="0"/>
              </a:spcAft>
              <a:buSzPts val="1400"/>
              <a:buChar char="▫"/>
            </a:pPr>
            <a:r>
              <a:rPr lang="en" sz="1400"/>
              <a:t>If grantor dies during the term, assets included in estate</a:t>
            </a:r>
            <a:endParaRPr sz="1400"/>
          </a:p>
          <a:p>
            <a:pPr indent="-317500" lvl="1" marL="914400" rtl="0" algn="l">
              <a:spcBef>
                <a:spcPts val="0"/>
              </a:spcBef>
              <a:spcAft>
                <a:spcPts val="0"/>
              </a:spcAft>
              <a:buSzPts val="1400"/>
              <a:buChar char="▫"/>
            </a:pPr>
            <a:r>
              <a:rPr lang="en" sz="1400"/>
              <a:t>Continuous funding of new GRATs (Always Be Funding meme)</a:t>
            </a:r>
            <a:endParaRPr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436" name="Google Shape;436;g3a0c0935872_0_179"/>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37" name="Google Shape;437;g3a0c0935872_0_179"/>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38" name="Google Shape;438;g3a0c0935872_0_179"/>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39" name="Google Shape;439;g3a0c0935872_0_179"/>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40" name="Google Shape;440;g3a0c0935872_0_179"/>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441" name="Google Shape;441;g3a0c0935872_0_179"/>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a0f4656f90_0_42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Grantor Retained Annuity Trusts (Rolling, ZO)</a:t>
            </a:r>
            <a:endParaRPr/>
          </a:p>
        </p:txBody>
      </p:sp>
      <p:sp>
        <p:nvSpPr>
          <p:cNvPr id="447" name="Google Shape;447;g3a0f4656f90_0_42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48" name="Google Shape;448;g3a0f4656f90_0_428"/>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49" name="Google Shape;449;g3a0f4656f90_0_428"/>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50" name="Google Shape;450;g3a0f4656f90_0_428"/>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51" name="Google Shape;451;g3a0f4656f90_0_428"/>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452" name="Google Shape;452;g3a0f4656f90_0_428"/>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pic>
        <p:nvPicPr>
          <p:cNvPr id="453" name="Google Shape;453;g3a0f4656f90_0_428"/>
          <p:cNvPicPr preferRelativeResize="0"/>
          <p:nvPr/>
        </p:nvPicPr>
        <p:blipFill>
          <a:blip r:embed="rId3">
            <a:alphaModFix/>
          </a:blip>
          <a:stretch>
            <a:fillRect/>
          </a:stretch>
        </p:blipFill>
        <p:spPr>
          <a:xfrm>
            <a:off x="2690400" y="1294188"/>
            <a:ext cx="5046507" cy="3361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a0c0935872_0_186"/>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Charitable Lead Trusts</a:t>
            </a:r>
            <a:endParaRPr/>
          </a:p>
        </p:txBody>
      </p:sp>
      <p:sp>
        <p:nvSpPr>
          <p:cNvPr id="459" name="Google Shape;459;g3a0c0935872_0_186"/>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Wealth transfer mechanism</a:t>
            </a:r>
            <a:endParaRPr sz="1400"/>
          </a:p>
          <a:p>
            <a:pPr indent="-393700" lvl="1" marL="914400" rtl="0" algn="l">
              <a:spcBef>
                <a:spcPts val="0"/>
              </a:spcBef>
              <a:spcAft>
                <a:spcPts val="0"/>
              </a:spcAft>
              <a:buSzPts val="2600"/>
              <a:buChar char="▫"/>
            </a:pPr>
            <a:r>
              <a:rPr b="1" lang="en" sz="1400"/>
              <a:t>Charitable income</a:t>
            </a:r>
            <a:r>
              <a:rPr lang="en" sz="1400"/>
              <a:t> bene, </a:t>
            </a:r>
            <a:r>
              <a:rPr b="1" lang="en" sz="1400"/>
              <a:t>non-charitable remainder</a:t>
            </a:r>
            <a:r>
              <a:rPr lang="en" sz="1400"/>
              <a:t> benes</a:t>
            </a:r>
            <a:endParaRPr sz="1400"/>
          </a:p>
          <a:p>
            <a:pPr indent="-317500" lvl="1" marL="914400" rtl="0" algn="l">
              <a:spcBef>
                <a:spcPts val="0"/>
              </a:spcBef>
              <a:spcAft>
                <a:spcPts val="0"/>
              </a:spcAft>
              <a:buSzPts val="1400"/>
              <a:buChar char="▫"/>
            </a:pPr>
            <a:r>
              <a:rPr lang="en" sz="1400"/>
              <a:t>Account growth over charitable obligations goes to remaindermen estate tax free</a:t>
            </a:r>
            <a:endParaRPr sz="1400"/>
          </a:p>
          <a:p>
            <a:pPr indent="-317500" lvl="1" marL="914400" rtl="0" algn="l">
              <a:spcBef>
                <a:spcPts val="0"/>
              </a:spcBef>
              <a:spcAft>
                <a:spcPts val="0"/>
              </a:spcAft>
              <a:buSzPts val="1400"/>
              <a:buChar char="▫"/>
            </a:pPr>
            <a:r>
              <a:rPr b="1" lang="en" sz="1400"/>
              <a:t>NOT</a:t>
            </a:r>
            <a:r>
              <a:rPr lang="en" sz="1400"/>
              <a:t> a tax favored vehicle like CRT</a:t>
            </a:r>
            <a:endParaRPr sz="1400"/>
          </a:p>
          <a:p>
            <a:pPr indent="-317500" lvl="0" marL="457200" rtl="0" algn="l">
              <a:spcBef>
                <a:spcPts val="600"/>
              </a:spcBef>
              <a:spcAft>
                <a:spcPts val="0"/>
              </a:spcAft>
              <a:buSzPts val="1400"/>
              <a:buChar char="▪"/>
            </a:pPr>
            <a:r>
              <a:rPr b="1" lang="en" sz="1400"/>
              <a:t>Almost never</a:t>
            </a:r>
            <a:r>
              <a:rPr lang="en" sz="1400"/>
              <a:t> a good idea to set up a </a:t>
            </a:r>
            <a:r>
              <a:rPr b="1" lang="en" sz="1400"/>
              <a:t>CLUT</a:t>
            </a:r>
            <a:r>
              <a:rPr lang="en" sz="1400"/>
              <a:t>.</a:t>
            </a:r>
            <a:endParaRPr sz="1400"/>
          </a:p>
          <a:p>
            <a:pPr indent="-317500" lvl="0" marL="457200" rtl="0" algn="l">
              <a:spcBef>
                <a:spcPts val="600"/>
              </a:spcBef>
              <a:spcAft>
                <a:spcPts val="0"/>
              </a:spcAft>
              <a:buSzPts val="1400"/>
              <a:buChar char="▪"/>
            </a:pPr>
            <a:r>
              <a:rPr b="1" lang="en" sz="1400"/>
              <a:t>Beware</a:t>
            </a:r>
            <a:r>
              <a:rPr lang="en" sz="1400"/>
              <a:t> Unrelated Business Taxable Income (UBTI)</a:t>
            </a:r>
            <a:endParaRPr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460" name="Google Shape;460;g3a0c0935872_0_186"/>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61" name="Google Shape;461;g3a0c0935872_0_186"/>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62" name="Google Shape;462;g3a0c0935872_0_186"/>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463" name="Google Shape;463;g3a0c0935872_0_186"/>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64" name="Google Shape;464;g3a0c0935872_0_186"/>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65" name="Google Shape;465;g3a0c0935872_0_186"/>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466" name="Google Shape;466;g3a0c0935872_0_186"/>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a0c0935872_0_19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Charitable Remainder Trusts + NI, NIM</a:t>
            </a:r>
            <a:endParaRPr/>
          </a:p>
        </p:txBody>
      </p:sp>
      <p:sp>
        <p:nvSpPr>
          <p:cNvPr id="472" name="Google Shape;472;g3a0c0935872_0_19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Capital gains reduction</a:t>
            </a:r>
            <a:r>
              <a:rPr lang="en" sz="1400"/>
              <a:t> tool, great for estate planning too!</a:t>
            </a:r>
            <a:endParaRPr sz="1400"/>
          </a:p>
          <a:p>
            <a:pPr indent="-393700" lvl="1" marL="914400" rtl="0" algn="l">
              <a:spcBef>
                <a:spcPts val="0"/>
              </a:spcBef>
              <a:spcAft>
                <a:spcPts val="0"/>
              </a:spcAft>
              <a:buSzPts val="2600"/>
              <a:buChar char="▫"/>
            </a:pPr>
            <a:r>
              <a:rPr b="1" lang="en" sz="1400"/>
              <a:t>Non-charitable income</a:t>
            </a:r>
            <a:r>
              <a:rPr lang="en" sz="1400"/>
              <a:t> benes, </a:t>
            </a:r>
            <a:r>
              <a:rPr b="1" lang="en" sz="1400"/>
              <a:t>charitable remainder</a:t>
            </a:r>
            <a:r>
              <a:rPr lang="en" sz="1400"/>
              <a:t> benes</a:t>
            </a:r>
            <a:endParaRPr sz="1400"/>
          </a:p>
          <a:p>
            <a:pPr indent="-317500" lvl="1" marL="914400" rtl="0" algn="l">
              <a:spcBef>
                <a:spcPts val="0"/>
              </a:spcBef>
              <a:spcAft>
                <a:spcPts val="0"/>
              </a:spcAft>
              <a:buSzPts val="1400"/>
              <a:buChar char="▫"/>
            </a:pPr>
            <a:r>
              <a:rPr lang="en" sz="1400"/>
              <a:t>Inherently tax favored vehicle</a:t>
            </a:r>
            <a:endParaRPr sz="1400"/>
          </a:p>
          <a:p>
            <a:pPr indent="-317500" lvl="0" marL="457200" rtl="0" algn="l">
              <a:spcBef>
                <a:spcPts val="600"/>
              </a:spcBef>
              <a:spcAft>
                <a:spcPts val="0"/>
              </a:spcAft>
              <a:buSzPts val="1400"/>
              <a:buChar char="▪"/>
            </a:pPr>
            <a:r>
              <a:rPr lang="en" sz="1400"/>
              <a:t>Typically </a:t>
            </a:r>
            <a:r>
              <a:rPr b="1" lang="en" sz="1400"/>
              <a:t>better lifetime cash flow </a:t>
            </a:r>
            <a:r>
              <a:rPr lang="en" sz="1400"/>
              <a:t>outcome than just paying the tax</a:t>
            </a:r>
            <a:endParaRPr sz="1400"/>
          </a:p>
          <a:p>
            <a:pPr indent="-317500" lvl="1" marL="914400" rtl="0" algn="l">
              <a:spcBef>
                <a:spcPts val="0"/>
              </a:spcBef>
              <a:spcAft>
                <a:spcPts val="0"/>
              </a:spcAft>
              <a:buSzPts val="1400"/>
              <a:buChar char="▫"/>
            </a:pPr>
            <a:r>
              <a:rPr lang="en" sz="1400"/>
              <a:t>Tiered income system</a:t>
            </a:r>
            <a:endParaRPr sz="1400"/>
          </a:p>
          <a:p>
            <a:pPr indent="-317500" lvl="0" marL="457200" rtl="0" algn="l">
              <a:spcBef>
                <a:spcPts val="600"/>
              </a:spcBef>
              <a:spcAft>
                <a:spcPts val="0"/>
              </a:spcAft>
              <a:buSzPts val="1400"/>
              <a:buChar char="▪"/>
            </a:pPr>
            <a:r>
              <a:rPr b="1" lang="en" sz="1400"/>
              <a:t>Flexibility</a:t>
            </a:r>
            <a:r>
              <a:rPr lang="en" sz="1400"/>
              <a:t> and potentially </a:t>
            </a:r>
            <a:r>
              <a:rPr b="1" lang="en" sz="1400"/>
              <a:t>more attractive</a:t>
            </a:r>
            <a:r>
              <a:rPr lang="en" sz="1400"/>
              <a:t> with smart use of </a:t>
            </a:r>
            <a:r>
              <a:rPr b="1" lang="en" sz="1400"/>
              <a:t>NI, NIM, and Flip provisions</a:t>
            </a:r>
            <a:endParaRPr b="1" sz="1400"/>
          </a:p>
          <a:p>
            <a:pPr indent="-317500" lvl="0" marL="457200" rtl="0" algn="l">
              <a:spcBef>
                <a:spcPts val="600"/>
              </a:spcBef>
              <a:spcAft>
                <a:spcPts val="0"/>
              </a:spcAft>
              <a:buSzPts val="1400"/>
              <a:buChar char="▪"/>
            </a:pPr>
            <a:r>
              <a:rPr b="1" lang="en" sz="1400"/>
              <a:t>Beware</a:t>
            </a:r>
            <a:r>
              <a:rPr lang="en" sz="1400"/>
              <a:t> </a:t>
            </a:r>
            <a:r>
              <a:rPr b="1" lang="en" sz="1400"/>
              <a:t>Unrelated Business Taxable Income (UBTI)</a:t>
            </a:r>
            <a:endParaRPr b="1" sz="1400"/>
          </a:p>
          <a:p>
            <a:pPr indent="-317500" lvl="1" marL="914400" rtl="0" algn="l">
              <a:spcBef>
                <a:spcPts val="0"/>
              </a:spcBef>
              <a:spcAft>
                <a:spcPts val="0"/>
              </a:spcAft>
              <a:buSzPts val="1400"/>
              <a:buChar char="▫"/>
            </a:pPr>
            <a:r>
              <a:rPr b="1" lang="en" sz="1400"/>
              <a:t>EXTREMELY punitive in a CRT</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473" name="Google Shape;473;g3a0c0935872_0_19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74" name="Google Shape;474;g3a0c0935872_0_193"/>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75" name="Google Shape;475;g3a0c0935872_0_193"/>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476" name="Google Shape;476;g3a0c0935872_0_193"/>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477" name="Google Shape;477;g3a0c0935872_0_193"/>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78" name="Google Shape;478;g3a0c0935872_0_193"/>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79" name="Google Shape;479;g3a0c0935872_0_193"/>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480" name="Google Shape;480;g3a0c0935872_0_193"/>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3a0f4656f90_0_44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Charitable Remainder Trusts + NI, NIM</a:t>
            </a:r>
            <a:endParaRPr/>
          </a:p>
        </p:txBody>
      </p:sp>
      <p:sp>
        <p:nvSpPr>
          <p:cNvPr id="486" name="Google Shape;486;g3a0f4656f90_0_44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487" name="Google Shape;487;g3a0f4656f90_0_440"/>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488" name="Google Shape;488;g3a0f4656f90_0_440"/>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489" name="Google Shape;489;g3a0f4656f90_0_440"/>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490" name="Google Shape;490;g3a0f4656f90_0_440"/>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491" name="Google Shape;491;g3a0f4656f90_0_440"/>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492" name="Google Shape;492;g3a0f4656f90_0_440"/>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493" name="Google Shape;493;g3a0f4656f90_0_440"/>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pic>
        <p:nvPicPr>
          <p:cNvPr id="494" name="Google Shape;494;g3a0f4656f90_0_440"/>
          <p:cNvPicPr preferRelativeResize="0"/>
          <p:nvPr/>
        </p:nvPicPr>
        <p:blipFill>
          <a:blip r:embed="rId3">
            <a:alphaModFix/>
          </a:blip>
          <a:stretch>
            <a:fillRect/>
          </a:stretch>
        </p:blipFill>
        <p:spPr>
          <a:xfrm>
            <a:off x="3674900" y="1257850"/>
            <a:ext cx="2486409" cy="33616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a0c0935872_0_24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Charitable Remainder Trust Home Split Sale</a:t>
            </a:r>
            <a:endParaRPr/>
          </a:p>
        </p:txBody>
      </p:sp>
      <p:sp>
        <p:nvSpPr>
          <p:cNvPr id="500" name="Google Shape;500;g3a0c0935872_0_242"/>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First </a:t>
            </a:r>
            <a:r>
              <a:rPr b="1" lang="en" sz="1400"/>
              <a:t>$500,000</a:t>
            </a:r>
            <a:r>
              <a:rPr lang="en" sz="1400"/>
              <a:t> of gain on primary residence uses spousal deduction</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Drop the rest into a </a:t>
            </a:r>
            <a:r>
              <a:rPr b="1" lang="en" sz="1400"/>
              <a:t>CRT</a:t>
            </a:r>
            <a:endParaRPr b="1"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Can be </a:t>
            </a:r>
            <a:r>
              <a:rPr b="1" lang="en" sz="1400"/>
              <a:t>useful if</a:t>
            </a:r>
            <a:r>
              <a:rPr lang="en" sz="1400"/>
              <a:t> </a:t>
            </a:r>
            <a:r>
              <a:rPr b="1" lang="en" sz="1400"/>
              <a:t>home sale proceeds not needed </a:t>
            </a:r>
            <a:r>
              <a:rPr lang="en" sz="1400"/>
              <a:t>for next home purchase</a:t>
            </a:r>
            <a:endParaRPr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501" name="Google Shape;501;g3a0c0935872_0_24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02" name="Google Shape;502;g3a0c0935872_0_242"/>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03" name="Google Shape;503;g3a0c0935872_0_242"/>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504" name="Google Shape;504;g3a0c0935872_0_242"/>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05" name="Google Shape;505;g3a0c0935872_0_242"/>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3a0c0935872_0_20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Private and Public Exits</a:t>
            </a:r>
            <a:endParaRPr/>
          </a:p>
        </p:txBody>
      </p:sp>
      <p:sp>
        <p:nvSpPr>
          <p:cNvPr id="511" name="Google Shape;511;g3a0c0935872_0_20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Can come down to the wire, requires </a:t>
            </a:r>
            <a:r>
              <a:rPr b="1" lang="en" sz="1400"/>
              <a:t>frequent check ins, re-underwriting</a:t>
            </a:r>
            <a:endParaRPr b="1"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lang="en" sz="1400"/>
              <a:t>Hard to get great outcome without knowing easy to expert level tax planning cold</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When a deal is going on, you typically have to </a:t>
            </a:r>
            <a:r>
              <a:rPr b="1" lang="en" sz="1400"/>
              <a:t>work deal hours</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512" name="Google Shape;512;g3a0c0935872_0_20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13" name="Google Shape;513;g3a0c0935872_0_200"/>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14" name="Google Shape;514;g3a0c0935872_0_200"/>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515" name="Google Shape;515;g3a0c0935872_0_200"/>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16" name="Google Shape;516;g3a0c0935872_0_200"/>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517" name="Google Shape;517;g3a0c0935872_0_200"/>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Re-Domiciling: Big benefit, big moves required</a:t>
            </a:r>
            <a:endParaRPr/>
          </a:p>
        </p:txBody>
      </p:sp>
      <p:sp>
        <p:nvSpPr>
          <p:cNvPr id="523" name="Google Shape;523;p74"/>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b="1" lang="en" sz="1400"/>
              <a:t>State</a:t>
            </a:r>
            <a:r>
              <a:rPr lang="en" sz="1400"/>
              <a:t> (CA, NY, FL, TX, TN) vs. </a:t>
            </a:r>
            <a:r>
              <a:rPr b="1" lang="en" sz="1400"/>
              <a:t>Country</a:t>
            </a:r>
            <a:r>
              <a:rPr lang="en" sz="1400"/>
              <a:t> (Cayman Islands, etc.)</a:t>
            </a:r>
            <a:endParaRPr/>
          </a:p>
          <a:p>
            <a:pPr indent="-393700" lvl="0" marL="457200" rtl="0" algn="l">
              <a:lnSpc>
                <a:spcPct val="100000"/>
              </a:lnSpc>
              <a:spcBef>
                <a:spcPts val="600"/>
              </a:spcBef>
              <a:spcAft>
                <a:spcPts val="0"/>
              </a:spcAft>
              <a:buSzPts val="2600"/>
              <a:buChar char="▪"/>
            </a:pPr>
            <a:r>
              <a:rPr b="1" lang="en" sz="1400"/>
              <a:t>ACTUALLY</a:t>
            </a:r>
            <a:r>
              <a:rPr lang="en" sz="1400"/>
              <a:t> move your life to the new place</a:t>
            </a:r>
            <a:endParaRPr/>
          </a:p>
          <a:p>
            <a:pPr indent="-393700" lvl="1" marL="914400" rtl="0" algn="l">
              <a:lnSpc>
                <a:spcPct val="100000"/>
              </a:lnSpc>
              <a:spcBef>
                <a:spcPts val="600"/>
              </a:spcBef>
              <a:spcAft>
                <a:spcPts val="0"/>
              </a:spcAft>
              <a:buSzPts val="2600"/>
              <a:buChar char="▪"/>
            </a:pPr>
            <a:r>
              <a:rPr b="1" lang="en" sz="1400"/>
              <a:t>6 Months &amp; 1 day</a:t>
            </a:r>
            <a:r>
              <a:rPr lang="en" sz="1400"/>
              <a:t> with a condo </a:t>
            </a:r>
            <a:r>
              <a:rPr b="1" lang="en" sz="1400"/>
              <a:t>doesn’t cut it.</a:t>
            </a:r>
            <a:endParaRPr b="1" sz="1400"/>
          </a:p>
          <a:p>
            <a:pPr indent="-393700" lvl="0" marL="457200" rtl="0" algn="l">
              <a:lnSpc>
                <a:spcPct val="100000"/>
              </a:lnSpc>
              <a:spcBef>
                <a:spcPts val="600"/>
              </a:spcBef>
              <a:spcAft>
                <a:spcPts val="0"/>
              </a:spcAft>
              <a:buSzPts val="2600"/>
              <a:buChar char="▪"/>
            </a:pPr>
            <a:r>
              <a:rPr lang="en" sz="1400"/>
              <a:t>Low tax jurisdictions</a:t>
            </a:r>
            <a:endParaRPr/>
          </a:p>
          <a:p>
            <a:pPr indent="-393700" lvl="1" marL="914400" rtl="0" algn="l">
              <a:lnSpc>
                <a:spcPct val="100000"/>
              </a:lnSpc>
              <a:spcBef>
                <a:spcPts val="600"/>
              </a:spcBef>
              <a:spcAft>
                <a:spcPts val="0"/>
              </a:spcAft>
              <a:buSzPts val="2600"/>
              <a:buChar char="▪"/>
            </a:pPr>
            <a:r>
              <a:rPr lang="en" sz="1400"/>
              <a:t>Cayman Islands, Bahamas, Monaco, Saint Kitts and Nevis, UAE</a:t>
            </a:r>
            <a:endParaRPr/>
          </a:p>
          <a:p>
            <a:pPr indent="-228600" lvl="0" marL="457200" rtl="0" algn="l">
              <a:lnSpc>
                <a:spcPct val="100000"/>
              </a:lnSpc>
              <a:spcBef>
                <a:spcPts val="600"/>
              </a:spcBef>
              <a:spcAft>
                <a:spcPts val="0"/>
              </a:spcAft>
              <a:buSzPts val="2600"/>
              <a:buNone/>
            </a:pPr>
            <a:r>
              <a:t/>
            </a:r>
            <a:endParaRPr sz="1400"/>
          </a:p>
        </p:txBody>
      </p:sp>
      <p:sp>
        <p:nvSpPr>
          <p:cNvPr id="524" name="Google Shape;524;p7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25" name="Google Shape;525;p74"/>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26" name="Google Shape;526;p7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527" name="Google Shape;527;p74"/>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28" name="Google Shape;528;p74"/>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529" name="Google Shape;529;p74"/>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530" name="Google Shape;530;p74"/>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531" name="Google Shape;531;p74"/>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3a0f4656f90_0_45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Re-Domiciling: Big benefit, big moves required</a:t>
            </a:r>
            <a:endParaRPr/>
          </a:p>
        </p:txBody>
      </p:sp>
      <p:sp>
        <p:nvSpPr>
          <p:cNvPr id="537" name="Google Shape;537;g3a0f4656f90_0_45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38" name="Google Shape;538;g3a0f4656f90_0_454"/>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39" name="Google Shape;539;g3a0f4656f90_0_45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540" name="Google Shape;540;g3a0f4656f90_0_454"/>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41" name="Google Shape;541;g3a0f4656f90_0_454"/>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542" name="Google Shape;542;g3a0f4656f90_0_454"/>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543" name="Google Shape;543;g3a0f4656f90_0_454"/>
          <p:cNvSpPr/>
          <p:nvPr/>
        </p:nvSpPr>
        <p:spPr>
          <a:xfrm>
            <a:off x="6409100" y="4866600"/>
            <a:ext cx="663900" cy="276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Exec</a:t>
            </a:r>
            <a:endParaRPr b="1" sz="800">
              <a:solidFill>
                <a:schemeClr val="dk1"/>
              </a:solidFill>
              <a:latin typeface="Barlow"/>
              <a:ea typeface="Barlow"/>
              <a:cs typeface="Barlow"/>
              <a:sym typeface="Barlow"/>
            </a:endParaRPr>
          </a:p>
        </p:txBody>
      </p:sp>
      <p:sp>
        <p:nvSpPr>
          <p:cNvPr id="544" name="Google Shape;544;g3a0f4656f90_0_454"/>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pic>
        <p:nvPicPr>
          <p:cNvPr id="545" name="Google Shape;545;g3a0f4656f90_0_454"/>
          <p:cNvPicPr preferRelativeResize="0"/>
          <p:nvPr/>
        </p:nvPicPr>
        <p:blipFill>
          <a:blip r:embed="rId3">
            <a:alphaModFix/>
          </a:blip>
          <a:stretch>
            <a:fillRect/>
          </a:stretch>
        </p:blipFill>
        <p:spPr>
          <a:xfrm>
            <a:off x="3314950" y="1352575"/>
            <a:ext cx="3006820" cy="33616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3a0c0935872_0_21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Insurance - CRTs and PPLI</a:t>
            </a:r>
            <a:endParaRPr/>
          </a:p>
        </p:txBody>
      </p:sp>
      <p:sp>
        <p:nvSpPr>
          <p:cNvPr id="551" name="Google Shape;551;g3a0c0935872_0_214"/>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Use life insurance to </a:t>
            </a:r>
            <a:r>
              <a:rPr b="1" lang="en" sz="1400"/>
              <a:t>replace the C interest in a CRT</a:t>
            </a:r>
            <a:endParaRPr b="1" sz="1400"/>
          </a:p>
          <a:p>
            <a:pPr indent="0" lvl="0" marL="0" rtl="0" algn="l">
              <a:spcBef>
                <a:spcPts val="600"/>
              </a:spcBef>
              <a:spcAft>
                <a:spcPts val="0"/>
              </a:spcAft>
              <a:buNone/>
            </a:pPr>
            <a:r>
              <a:t/>
            </a:r>
            <a:endParaRPr b="1" sz="1400"/>
          </a:p>
          <a:p>
            <a:pPr indent="-317500" lvl="0" marL="457200" rtl="0" algn="l">
              <a:spcBef>
                <a:spcPts val="600"/>
              </a:spcBef>
              <a:spcAft>
                <a:spcPts val="0"/>
              </a:spcAft>
              <a:buSzPts val="1400"/>
              <a:buChar char="▪"/>
            </a:pPr>
            <a:r>
              <a:rPr lang="en" sz="1400"/>
              <a:t>Private Placement Life Insurance</a:t>
            </a:r>
            <a:endParaRPr sz="1400"/>
          </a:p>
          <a:p>
            <a:pPr indent="-317500" lvl="1" marL="914400" rtl="0" algn="l">
              <a:spcBef>
                <a:spcPts val="0"/>
              </a:spcBef>
              <a:spcAft>
                <a:spcPts val="0"/>
              </a:spcAft>
              <a:buSzPts val="1400"/>
              <a:buChar char="▫"/>
            </a:pPr>
            <a:r>
              <a:rPr lang="en" sz="1400"/>
              <a:t>Typically the only way to get </a:t>
            </a:r>
            <a:r>
              <a:rPr b="1" lang="en" sz="1400"/>
              <a:t>$10MM+ death benefit</a:t>
            </a:r>
            <a:endParaRPr b="1" sz="1400"/>
          </a:p>
          <a:p>
            <a:pPr indent="-317500" lvl="1" marL="914400" rtl="0" algn="l">
              <a:spcBef>
                <a:spcPts val="0"/>
              </a:spcBef>
              <a:spcAft>
                <a:spcPts val="0"/>
              </a:spcAft>
              <a:buSzPts val="1400"/>
              <a:buChar char="▫"/>
            </a:pPr>
            <a:r>
              <a:rPr lang="en" sz="1400"/>
              <a:t>Wider investment selection</a:t>
            </a:r>
            <a:endParaRPr sz="1400"/>
          </a:p>
          <a:p>
            <a:pPr indent="-317500" lvl="1" marL="914400" rtl="0" algn="l">
              <a:spcBef>
                <a:spcPts val="0"/>
              </a:spcBef>
              <a:spcAft>
                <a:spcPts val="0"/>
              </a:spcAft>
              <a:buSzPts val="1400"/>
              <a:buChar char="▫"/>
            </a:pPr>
            <a:r>
              <a:rPr lang="en" sz="1400"/>
              <a:t>Potential to </a:t>
            </a:r>
            <a:r>
              <a:rPr b="1" lang="en" sz="1400"/>
              <a:t>mitigate capital gains tax</a:t>
            </a:r>
            <a:r>
              <a:rPr lang="en" sz="1400"/>
              <a:t> on closely held or publicly traded assets</a:t>
            </a:r>
            <a:endParaRPr sz="1400"/>
          </a:p>
          <a:p>
            <a:pPr indent="-317500" lvl="1" marL="914400" rtl="0" algn="l">
              <a:spcBef>
                <a:spcPts val="0"/>
              </a:spcBef>
              <a:spcAft>
                <a:spcPts val="0"/>
              </a:spcAft>
              <a:buSzPts val="1400"/>
              <a:buChar char="▫"/>
            </a:pPr>
            <a:r>
              <a:rPr lang="en" sz="1400"/>
              <a:t>Almost always use an </a:t>
            </a:r>
            <a:r>
              <a:rPr b="1" lang="en" sz="1400"/>
              <a:t>ILIT</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552" name="Google Shape;552;g3a0c0935872_0_21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53" name="Google Shape;553;g3a0c0935872_0_214"/>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54" name="Google Shape;554;g3a0c0935872_0_21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555" name="Google Shape;555;g3a0c0935872_0_214"/>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556" name="Google Shape;556;g3a0c0935872_0_214"/>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a0f4656f90_0_319"/>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How to plan in a nutshell.</a:t>
            </a:r>
            <a:endParaRPr sz="2000"/>
          </a:p>
        </p:txBody>
      </p:sp>
      <p:sp>
        <p:nvSpPr>
          <p:cNvPr id="88" name="Google Shape;88;g3a0f4656f90_0_319"/>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89" name="Google Shape;89;g3a0f4656f90_0_319"/>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pic>
        <p:nvPicPr>
          <p:cNvPr id="90" name="Google Shape;90;g3a0f4656f90_0_319"/>
          <p:cNvPicPr preferRelativeResize="0"/>
          <p:nvPr/>
        </p:nvPicPr>
        <p:blipFill>
          <a:blip r:embed="rId3">
            <a:alphaModFix/>
          </a:blip>
          <a:stretch>
            <a:fillRect/>
          </a:stretch>
        </p:blipFill>
        <p:spPr>
          <a:xfrm>
            <a:off x="2236300" y="1352575"/>
            <a:ext cx="5774402" cy="32448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3a0c0935872_0_221"/>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Installment Sale - 2 Yr. Basis Boost</a:t>
            </a:r>
            <a:endParaRPr/>
          </a:p>
        </p:txBody>
      </p:sp>
      <p:sp>
        <p:nvSpPr>
          <p:cNvPr id="562" name="Google Shape;562;g3a0c0935872_0_221"/>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Sell to a</a:t>
            </a:r>
            <a:r>
              <a:rPr lang="en" sz="1400"/>
              <a:t> </a:t>
            </a:r>
            <a:r>
              <a:rPr b="1" lang="en" sz="1400"/>
              <a:t>complex trust</a:t>
            </a:r>
            <a:r>
              <a:rPr lang="en" sz="1400"/>
              <a:t> for the benefit of your children for a promissory note</a:t>
            </a:r>
            <a:endParaRPr sz="1400"/>
          </a:p>
          <a:p>
            <a:pPr indent="-317500" lvl="1" marL="914400" rtl="0" algn="l">
              <a:spcBef>
                <a:spcPts val="0"/>
              </a:spcBef>
              <a:spcAft>
                <a:spcPts val="0"/>
              </a:spcAft>
              <a:buSzPts val="1400"/>
              <a:buChar char="▫"/>
            </a:pPr>
            <a:r>
              <a:rPr lang="en" sz="1400"/>
              <a:t>Wait </a:t>
            </a:r>
            <a:r>
              <a:rPr b="1" lang="en" sz="1400"/>
              <a:t>two years</a:t>
            </a:r>
            <a:endParaRPr b="1" sz="1400"/>
          </a:p>
          <a:p>
            <a:pPr indent="-317500" lvl="1" marL="914400" rtl="0" algn="l">
              <a:spcBef>
                <a:spcPts val="0"/>
              </a:spcBef>
              <a:spcAft>
                <a:spcPts val="0"/>
              </a:spcAft>
              <a:buSzPts val="1400"/>
              <a:buChar char="▫"/>
            </a:pPr>
            <a:r>
              <a:rPr lang="en" sz="1400"/>
              <a:t>Trust sells at </a:t>
            </a:r>
            <a:r>
              <a:rPr b="1" lang="en" sz="1400"/>
              <a:t>stepped up basis</a:t>
            </a:r>
            <a:endParaRPr b="1" sz="1400"/>
          </a:p>
          <a:p>
            <a:pPr indent="-317500" lvl="1" marL="914400" rtl="0" algn="l">
              <a:spcBef>
                <a:spcPts val="0"/>
              </a:spcBef>
              <a:spcAft>
                <a:spcPts val="0"/>
              </a:spcAft>
              <a:buSzPts val="1400"/>
              <a:buChar char="▫"/>
            </a:pPr>
            <a:r>
              <a:rPr lang="en" sz="1400"/>
              <a:t>Original seller gets </a:t>
            </a:r>
            <a:r>
              <a:rPr b="1" lang="en" sz="1400"/>
              <a:t>benefit of deferral</a:t>
            </a:r>
            <a:endParaRPr b="1"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lang="en" sz="1400"/>
              <a:t>Could do second disposition immediately in the 80s, </a:t>
            </a:r>
            <a:r>
              <a:rPr b="1" lang="en" sz="1400"/>
              <a:t>partially blocked by IRC 453(e)</a:t>
            </a:r>
            <a:endParaRPr b="1" sz="1400"/>
          </a:p>
          <a:p>
            <a:pPr indent="-393700" lvl="0" marL="457200" rtl="0" algn="l">
              <a:spcBef>
                <a:spcPts val="600"/>
              </a:spcBef>
              <a:spcAft>
                <a:spcPts val="0"/>
              </a:spcAft>
              <a:buSzPts val="2600"/>
              <a:buChar char="▪"/>
            </a:pPr>
            <a:r>
              <a:rPr lang="en" sz="1400"/>
              <a:t>IRC 453(e) only applies </a:t>
            </a:r>
            <a:r>
              <a:rPr b="1" lang="en" sz="1400"/>
              <a:t>if the date of the second disposition is sooner than two years</a:t>
            </a:r>
            <a:r>
              <a:rPr lang="en" sz="1400"/>
              <a:t> </a:t>
            </a:r>
            <a:r>
              <a:rPr b="1" lang="en" sz="1400"/>
              <a:t>from the date of the first disposition.</a:t>
            </a:r>
            <a:endParaRPr b="1" sz="1400"/>
          </a:p>
          <a:p>
            <a:pPr indent="0" lvl="0" marL="0" rtl="0" algn="l">
              <a:spcBef>
                <a:spcPts val="600"/>
              </a:spcBef>
              <a:spcAft>
                <a:spcPts val="0"/>
              </a:spcAft>
              <a:buNone/>
            </a:pPr>
            <a:r>
              <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563" name="Google Shape;563;g3a0c0935872_0_221"/>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64" name="Google Shape;564;g3a0c0935872_0_221"/>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65" name="Google Shape;565;g3a0c0935872_0_221"/>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566" name="Google Shape;566;g3a0c0935872_0_221"/>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67" name="Google Shape;567;g3a0c0935872_0_221"/>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3a0c0935872_0_22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Family Limited Partnerships</a:t>
            </a:r>
            <a:endParaRPr/>
          </a:p>
        </p:txBody>
      </p:sp>
      <p:sp>
        <p:nvSpPr>
          <p:cNvPr id="573" name="Google Shape;573;g3a0c0935872_0_228"/>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Income shifting</a:t>
            </a:r>
            <a:endParaRPr sz="1400"/>
          </a:p>
          <a:p>
            <a:pPr indent="-317500" lvl="1" marL="914400" rtl="0" algn="l">
              <a:spcBef>
                <a:spcPts val="0"/>
              </a:spcBef>
              <a:spcAft>
                <a:spcPts val="0"/>
              </a:spcAft>
              <a:buSzPts val="1400"/>
              <a:buChar char="▫"/>
            </a:pPr>
            <a:r>
              <a:rPr lang="en" sz="1400"/>
              <a:t>Have lower tax bracket family members own portions of the company</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lang="en" sz="1400"/>
              <a:t>Freeze/Squeeze</a:t>
            </a:r>
            <a:endParaRPr sz="1400"/>
          </a:p>
          <a:p>
            <a:pPr indent="-317500" lvl="1" marL="914400" rtl="0" algn="l">
              <a:spcBef>
                <a:spcPts val="0"/>
              </a:spcBef>
              <a:spcAft>
                <a:spcPts val="0"/>
              </a:spcAft>
              <a:buSzPts val="1400"/>
              <a:buChar char="▫"/>
            </a:pPr>
            <a:r>
              <a:rPr lang="en" sz="1400"/>
              <a:t>Can be used to reduce the value of an asset and/or freeze the value</a:t>
            </a:r>
            <a:endParaRPr sz="1400"/>
          </a:p>
          <a:p>
            <a:pPr indent="-317500" lvl="1" marL="914400" rtl="0" algn="l">
              <a:spcBef>
                <a:spcPts val="0"/>
              </a:spcBef>
              <a:spcAft>
                <a:spcPts val="0"/>
              </a:spcAft>
              <a:buSzPts val="1400"/>
              <a:buChar char="▫"/>
            </a:pPr>
            <a:r>
              <a:rPr lang="en" sz="1400"/>
              <a:t>Careful planning required</a:t>
            </a:r>
            <a:endParaRPr sz="1400"/>
          </a:p>
          <a:p>
            <a:pPr indent="0" lvl="0" marL="0" rtl="0" algn="l">
              <a:spcBef>
                <a:spcPts val="600"/>
              </a:spcBef>
              <a:spcAft>
                <a:spcPts val="0"/>
              </a:spcAft>
              <a:buNone/>
            </a:pPr>
            <a:r>
              <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574" name="Google Shape;574;g3a0c0935872_0_22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75" name="Google Shape;575;g3a0c0935872_0_228"/>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76" name="Google Shape;576;g3a0c0935872_0_228"/>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77" name="Google Shape;577;g3a0c0935872_0_228"/>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578" name="Google Shape;578;g3a0c0935872_0_228"/>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579" name="Google Shape;579;g3a0c0935872_0_228"/>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3a0f4656f90_0_471"/>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Family Limited Partnerships</a:t>
            </a:r>
            <a:endParaRPr/>
          </a:p>
        </p:txBody>
      </p:sp>
      <p:sp>
        <p:nvSpPr>
          <p:cNvPr id="585" name="Google Shape;585;g3a0f4656f90_0_471"/>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86" name="Google Shape;586;g3a0f4656f90_0_471"/>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587" name="Google Shape;587;g3a0f4656f90_0_471"/>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588" name="Google Shape;588;g3a0f4656f90_0_471"/>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589" name="Google Shape;589;g3a0f4656f90_0_471"/>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590" name="Google Shape;590;g3a0f4656f90_0_471"/>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pic>
        <p:nvPicPr>
          <p:cNvPr id="591" name="Google Shape;591;g3a0f4656f90_0_471"/>
          <p:cNvPicPr preferRelativeResize="0"/>
          <p:nvPr/>
        </p:nvPicPr>
        <p:blipFill>
          <a:blip r:embed="rId3">
            <a:alphaModFix/>
          </a:blip>
          <a:stretch>
            <a:fillRect/>
          </a:stretch>
        </p:blipFill>
        <p:spPr>
          <a:xfrm>
            <a:off x="3314950" y="1352575"/>
            <a:ext cx="3361625" cy="33616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3a0c0935872_0_235"/>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Dynasty Trusts</a:t>
            </a:r>
            <a:endParaRPr/>
          </a:p>
        </p:txBody>
      </p:sp>
      <p:sp>
        <p:nvSpPr>
          <p:cNvPr id="597" name="Google Shape;597;g3a0c0935872_0_235"/>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If something </a:t>
            </a:r>
            <a:r>
              <a:rPr b="1" lang="en" sz="1400"/>
              <a:t>never dies</a:t>
            </a:r>
            <a:r>
              <a:rPr lang="en" sz="1400"/>
              <a:t>, it </a:t>
            </a:r>
            <a:r>
              <a:rPr b="1" lang="en" sz="1400"/>
              <a:t>never pays estate tax</a:t>
            </a:r>
            <a:endParaRPr b="1" sz="1400"/>
          </a:p>
          <a:p>
            <a:pPr indent="-317500" lvl="1" marL="914400" rtl="0" algn="l">
              <a:spcBef>
                <a:spcPts val="0"/>
              </a:spcBef>
              <a:spcAft>
                <a:spcPts val="0"/>
              </a:spcAft>
              <a:buSzPts val="1400"/>
              <a:buChar char="▫"/>
            </a:pPr>
            <a:r>
              <a:rPr lang="en" sz="1400"/>
              <a:t>Avoid passing down a </a:t>
            </a:r>
            <a:r>
              <a:rPr b="1" lang="en" sz="1400"/>
              <a:t>taxable estate from generation to generation</a:t>
            </a:r>
            <a:endParaRPr b="1" sz="1400"/>
          </a:p>
          <a:p>
            <a:pPr indent="-393700" lvl="0" marL="457200" rtl="0" algn="l">
              <a:spcBef>
                <a:spcPts val="600"/>
              </a:spcBef>
              <a:spcAft>
                <a:spcPts val="0"/>
              </a:spcAft>
              <a:buSzPts val="2600"/>
              <a:buChar char="▪"/>
            </a:pPr>
            <a:r>
              <a:rPr b="1" lang="en" sz="1400"/>
              <a:t>Trust tax rates are steep!</a:t>
            </a:r>
            <a:endParaRPr b="1" sz="1400"/>
          </a:p>
          <a:p>
            <a:pPr indent="-317500" lvl="1" marL="914400" rtl="0" algn="l">
              <a:spcBef>
                <a:spcPts val="0"/>
              </a:spcBef>
              <a:spcAft>
                <a:spcPts val="0"/>
              </a:spcAft>
              <a:buSzPts val="1400"/>
              <a:buChar char="▫"/>
            </a:pPr>
            <a:r>
              <a:rPr lang="en" sz="1400"/>
              <a:t>Make sure distributions are going to benes for them to pay the tax</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b="1" lang="en" sz="1400"/>
              <a:t>Trust state location matters</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598" name="Google Shape;598;g3a0c0935872_0_235"/>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599" name="Google Shape;599;g3a0c0935872_0_235"/>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600" name="Google Shape;600;g3a0c0935872_0_235"/>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
        <p:nvSpPr>
          <p:cNvPr id="601" name="Google Shape;601;g3a0c0935872_0_235"/>
          <p:cNvSpPr/>
          <p:nvPr/>
        </p:nvSpPr>
        <p:spPr>
          <a:xfrm>
            <a:off x="7073000" y="4866600"/>
            <a:ext cx="663900" cy="2769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UHNW</a:t>
            </a:r>
            <a:endParaRPr b="1" sz="800">
              <a:solidFill>
                <a:schemeClr val="dk1"/>
              </a:solidFill>
              <a:latin typeface="Barlow"/>
              <a:ea typeface="Barlow"/>
              <a:cs typeface="Barlow"/>
              <a:sym typeface="Barlow"/>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a0c0935872_0_256"/>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Goodwill - It’s not just for old clothes.</a:t>
            </a:r>
            <a:endParaRPr/>
          </a:p>
        </p:txBody>
      </p:sp>
      <p:sp>
        <p:nvSpPr>
          <p:cNvPr id="607" name="Google Shape;607;g3a0c0935872_0_256"/>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C-Corp asset sales</a:t>
            </a:r>
            <a:r>
              <a:rPr lang="en" sz="1400"/>
              <a:t> happen, unfortunately</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lang="en" sz="1400"/>
              <a:t>Avoid </a:t>
            </a:r>
            <a:r>
              <a:rPr b="1" lang="en" sz="1400"/>
              <a:t>double taxation</a:t>
            </a:r>
            <a:r>
              <a:rPr lang="en" sz="1400"/>
              <a:t> on a part of the sale</a:t>
            </a:r>
            <a:endParaRPr sz="1400"/>
          </a:p>
          <a:p>
            <a:pPr indent="-317500" lvl="1" marL="914400" rtl="0" algn="l">
              <a:spcBef>
                <a:spcPts val="0"/>
              </a:spcBef>
              <a:spcAft>
                <a:spcPts val="0"/>
              </a:spcAft>
              <a:buSzPts val="1400"/>
              <a:buChar char="▫"/>
            </a:pPr>
            <a:r>
              <a:rPr lang="en" sz="1400"/>
              <a:t>Appraise goodwill</a:t>
            </a:r>
            <a:endParaRPr sz="1400"/>
          </a:p>
          <a:p>
            <a:pPr indent="-317500" lvl="1" marL="914400" rtl="0" algn="l">
              <a:spcBef>
                <a:spcPts val="0"/>
              </a:spcBef>
              <a:spcAft>
                <a:spcPts val="0"/>
              </a:spcAft>
              <a:buSzPts val="1400"/>
              <a:buChar char="▫"/>
            </a:pPr>
            <a:r>
              <a:rPr b="1" lang="en" sz="1400"/>
              <a:t>Hold it in LLC subsidiary</a:t>
            </a:r>
            <a:endParaRPr b="1" sz="1400"/>
          </a:p>
          <a:p>
            <a:pPr indent="0" lvl="0" marL="0" rtl="0" algn="l">
              <a:spcBef>
                <a:spcPts val="600"/>
              </a:spcBef>
              <a:spcAft>
                <a:spcPts val="0"/>
              </a:spcAft>
              <a:buNone/>
            </a:pPr>
            <a:r>
              <a:t/>
            </a:r>
            <a:endParaRPr b="1" sz="1400"/>
          </a:p>
          <a:p>
            <a:pPr indent="-393700" lvl="0" marL="457200" rtl="0" algn="l">
              <a:spcBef>
                <a:spcPts val="600"/>
              </a:spcBef>
              <a:spcAft>
                <a:spcPts val="0"/>
              </a:spcAft>
              <a:buSzPts val="2600"/>
              <a:buChar char="▪"/>
            </a:pPr>
            <a:r>
              <a:rPr b="1" lang="en" sz="1400"/>
              <a:t>Martin Ice Cream case</a:t>
            </a:r>
            <a:endParaRPr b="1" sz="1400"/>
          </a:p>
          <a:p>
            <a:pPr indent="0" lvl="0" marL="0" rtl="0" algn="l">
              <a:spcBef>
                <a:spcPts val="600"/>
              </a:spcBef>
              <a:spcAft>
                <a:spcPts val="0"/>
              </a:spcAft>
              <a:buNone/>
            </a:pPr>
            <a:r>
              <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608" name="Google Shape;608;g3a0c0935872_0_256"/>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09" name="Google Shape;609;g3a0c0935872_0_256"/>
          <p:cNvSpPr/>
          <p:nvPr/>
        </p:nvSpPr>
        <p:spPr>
          <a:xfrm>
            <a:off x="1261450" y="4749825"/>
            <a:ext cx="1901100" cy="411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Expert</a:t>
            </a:r>
            <a:endParaRPr b="1" sz="2000">
              <a:solidFill>
                <a:srgbClr val="1B1917"/>
              </a:solidFill>
              <a:latin typeface="Barlow"/>
              <a:ea typeface="Barlow"/>
              <a:cs typeface="Barlow"/>
              <a:sym typeface="Barlow"/>
            </a:endParaRPr>
          </a:p>
        </p:txBody>
      </p:sp>
      <p:sp>
        <p:nvSpPr>
          <p:cNvPr id="610" name="Google Shape;610;g3a0c0935872_0_256"/>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611" name="Google Shape;611;g3a0c0935872_0_256"/>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
        <p:nvSpPr>
          <p:cNvPr id="612" name="Google Shape;612;g3a0c0935872_0_256"/>
          <p:cNvSpPr/>
          <p:nvPr/>
        </p:nvSpPr>
        <p:spPr>
          <a:xfrm>
            <a:off x="8086500" y="929275"/>
            <a:ext cx="663900" cy="2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Barlow"/>
                <a:ea typeface="Barlow"/>
                <a:cs typeface="Barlow"/>
                <a:sym typeface="Barlow"/>
              </a:rPr>
              <a:t>Articl</a:t>
            </a:r>
            <a:endParaRPr b="1" sz="800">
              <a:solidFill>
                <a:schemeClr val="lt1"/>
              </a:solidFill>
              <a:latin typeface="Barlow"/>
              <a:ea typeface="Barlow"/>
              <a:cs typeface="Barlow"/>
              <a:sym typeface="Barlo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g3a0c0935872_0_27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One Day ESOP</a:t>
            </a:r>
            <a:endParaRPr/>
          </a:p>
        </p:txBody>
      </p:sp>
      <p:sp>
        <p:nvSpPr>
          <p:cNvPr id="618" name="Google Shape;618;g3a0c0935872_0_27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Become an ESOP-owned company, then immediately sell</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lang="en" sz="1400"/>
              <a:t>Trade off capital gains rate for 10% holding period excise tax (3 yrs)</a:t>
            </a:r>
            <a:endParaRPr sz="1400"/>
          </a:p>
          <a:p>
            <a:pPr indent="0" lvl="0" marL="0" rtl="0" algn="l">
              <a:spcBef>
                <a:spcPts val="600"/>
              </a:spcBef>
              <a:spcAft>
                <a:spcPts val="0"/>
              </a:spcAft>
              <a:buNone/>
            </a:pPr>
            <a:r>
              <a:t/>
            </a:r>
            <a:endParaRPr sz="1400"/>
          </a:p>
          <a:p>
            <a:pPr indent="-393700" lvl="0" marL="457200" rtl="0" algn="l">
              <a:spcBef>
                <a:spcPts val="600"/>
              </a:spcBef>
              <a:spcAft>
                <a:spcPts val="0"/>
              </a:spcAft>
              <a:buSzPts val="2600"/>
              <a:buChar char="▪"/>
            </a:pPr>
            <a:r>
              <a:rPr b="1" lang="en" sz="1400"/>
              <a:t>Beware</a:t>
            </a:r>
            <a:r>
              <a:rPr lang="en" sz="1400"/>
              <a:t> economic substance, step transaction, etc.</a:t>
            </a:r>
            <a:endParaRPr sz="1400"/>
          </a:p>
          <a:p>
            <a:pPr indent="0" lvl="0" marL="0" rtl="0" algn="l">
              <a:spcBef>
                <a:spcPts val="600"/>
              </a:spcBef>
              <a:spcAft>
                <a:spcPts val="0"/>
              </a:spcAft>
              <a:buNone/>
            </a:pPr>
            <a:r>
              <a:t/>
            </a:r>
            <a:endParaRPr b="1" sz="1400"/>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619" name="Google Shape;619;g3a0c0935872_0_27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20" name="Google Shape;620;g3a0c0935872_0_270"/>
          <p:cNvSpPr/>
          <p:nvPr/>
        </p:nvSpPr>
        <p:spPr>
          <a:xfrm>
            <a:off x="1261450" y="4749825"/>
            <a:ext cx="1901100" cy="4116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Exotic</a:t>
            </a:r>
            <a:endParaRPr b="1" sz="2000">
              <a:solidFill>
                <a:srgbClr val="1B1917"/>
              </a:solidFill>
              <a:latin typeface="Barlow"/>
              <a:ea typeface="Barlow"/>
              <a:cs typeface="Barlow"/>
              <a:sym typeface="Barlow"/>
            </a:endParaRPr>
          </a:p>
        </p:txBody>
      </p:sp>
      <p:sp>
        <p:nvSpPr>
          <p:cNvPr id="621" name="Google Shape;621;g3a0c0935872_0_270"/>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622" name="Google Shape;622;g3a0c0935872_0_270"/>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623" name="Google Shape;623;g3a0c0935872_0_270"/>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75"/>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Structured Warrants</a:t>
            </a:r>
            <a:endParaRPr/>
          </a:p>
        </p:txBody>
      </p:sp>
      <p:sp>
        <p:nvSpPr>
          <p:cNvPr id="629" name="Google Shape;629;p75"/>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Can eliminate, not just defer capital gains tax.</a:t>
            </a:r>
            <a:endParaRPr/>
          </a:p>
          <a:p>
            <a:pPr indent="0" lvl="0" marL="63500" rtl="0" algn="l">
              <a:lnSpc>
                <a:spcPct val="100000"/>
              </a:lnSpc>
              <a:spcBef>
                <a:spcPts val="600"/>
              </a:spcBef>
              <a:spcAft>
                <a:spcPts val="0"/>
              </a:spcAft>
              <a:buSzPts val="2600"/>
              <a:buNone/>
            </a:pPr>
            <a:r>
              <a:rPr lang="en" sz="1400">
                <a:solidFill>
                  <a:schemeClr val="dk1"/>
                </a:solidFill>
              </a:rPr>
              <a:t>  </a:t>
            </a:r>
            <a:endParaRPr/>
          </a:p>
          <a:p>
            <a:pPr indent="-393700" lvl="0" marL="457200" rtl="0" algn="l">
              <a:lnSpc>
                <a:spcPct val="100000"/>
              </a:lnSpc>
              <a:spcBef>
                <a:spcPts val="600"/>
              </a:spcBef>
              <a:spcAft>
                <a:spcPts val="0"/>
              </a:spcAft>
              <a:buSzPts val="2600"/>
              <a:buChar char="▪"/>
            </a:pPr>
            <a:r>
              <a:rPr lang="en" sz="1400">
                <a:solidFill>
                  <a:schemeClr val="dk1"/>
                </a:solidFill>
              </a:rPr>
              <a:t>Costs about </a:t>
            </a:r>
            <a:r>
              <a:rPr b="1" lang="en" sz="1400">
                <a:solidFill>
                  <a:schemeClr val="dk1"/>
                </a:solidFill>
              </a:rPr>
              <a:t>$1MM</a:t>
            </a:r>
            <a:r>
              <a:rPr lang="en" sz="1400">
                <a:solidFill>
                  <a:schemeClr val="dk1"/>
                </a:solidFill>
              </a:rPr>
              <a:t> to execute</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Explanation is beyond the scope or time limit of this presentation.</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Talk to me after if you want to know more.</a:t>
            </a:r>
            <a:endParaRPr/>
          </a:p>
          <a:p>
            <a:pPr indent="-228600" lvl="0" marL="457200" rtl="0" algn="l">
              <a:lnSpc>
                <a:spcPct val="100000"/>
              </a:lnSpc>
              <a:spcBef>
                <a:spcPts val="600"/>
              </a:spcBef>
              <a:spcAft>
                <a:spcPts val="0"/>
              </a:spcAft>
              <a:buSzPts val="2600"/>
              <a:buNone/>
            </a:pPr>
            <a:r>
              <a:t/>
            </a:r>
            <a:endParaRPr sz="1400"/>
          </a:p>
        </p:txBody>
      </p:sp>
      <p:sp>
        <p:nvSpPr>
          <p:cNvPr id="630" name="Google Shape;630;p75"/>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31" name="Google Shape;631;p75"/>
          <p:cNvSpPr/>
          <p:nvPr/>
        </p:nvSpPr>
        <p:spPr>
          <a:xfrm>
            <a:off x="1261450" y="4749825"/>
            <a:ext cx="1901100" cy="4116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Exotic</a:t>
            </a:r>
            <a:endParaRPr b="1" sz="2000">
              <a:solidFill>
                <a:srgbClr val="1B1917"/>
              </a:solidFill>
              <a:latin typeface="Barlow"/>
              <a:ea typeface="Barlow"/>
              <a:cs typeface="Barlow"/>
              <a:sym typeface="Barlow"/>
            </a:endParaRPr>
          </a:p>
        </p:txBody>
      </p:sp>
      <p:sp>
        <p:nvSpPr>
          <p:cNvPr id="632" name="Google Shape;632;p75"/>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633" name="Google Shape;633;p75"/>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3a0f4656f90_0_484"/>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Structured Warrants</a:t>
            </a:r>
            <a:endParaRPr/>
          </a:p>
        </p:txBody>
      </p:sp>
      <p:sp>
        <p:nvSpPr>
          <p:cNvPr id="639" name="Google Shape;639;g3a0f4656f90_0_484"/>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40" name="Google Shape;640;g3a0f4656f90_0_484"/>
          <p:cNvSpPr/>
          <p:nvPr/>
        </p:nvSpPr>
        <p:spPr>
          <a:xfrm>
            <a:off x="1261450" y="4749825"/>
            <a:ext cx="1901100" cy="4116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Exotic</a:t>
            </a:r>
            <a:endParaRPr b="1" sz="2000">
              <a:solidFill>
                <a:srgbClr val="1B1917"/>
              </a:solidFill>
              <a:latin typeface="Barlow"/>
              <a:ea typeface="Barlow"/>
              <a:cs typeface="Barlow"/>
              <a:sym typeface="Barlow"/>
            </a:endParaRPr>
          </a:p>
        </p:txBody>
      </p:sp>
      <p:sp>
        <p:nvSpPr>
          <p:cNvPr id="641" name="Google Shape;641;g3a0f4656f90_0_484"/>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642" name="Google Shape;642;g3a0f4656f90_0_484"/>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pic>
        <p:nvPicPr>
          <p:cNvPr id="643" name="Google Shape;643;g3a0f4656f90_0_484"/>
          <p:cNvPicPr preferRelativeResize="0"/>
          <p:nvPr/>
        </p:nvPicPr>
        <p:blipFill>
          <a:blip r:embed="rId3">
            <a:alphaModFix/>
          </a:blip>
          <a:stretch>
            <a:fillRect/>
          </a:stretch>
        </p:blipFill>
        <p:spPr>
          <a:xfrm>
            <a:off x="1573250" y="1276800"/>
            <a:ext cx="6981825" cy="3238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3a0c0935872_0_277"/>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New Types of Syndicated Investing Schemes</a:t>
            </a:r>
            <a:endParaRPr/>
          </a:p>
        </p:txBody>
      </p:sp>
      <p:sp>
        <p:nvSpPr>
          <p:cNvPr id="649" name="Google Shape;649;g3a0c0935872_0_277"/>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OBBBA brings lots of attractive benefits…..</a:t>
            </a:r>
            <a:r>
              <a:rPr b="1" lang="en" sz="1400"/>
              <a:t>of course there will be abuse</a:t>
            </a:r>
            <a:endParaRPr b="1" sz="1400"/>
          </a:p>
          <a:p>
            <a:pPr indent="0" lvl="0" marL="0" rtl="0" algn="l">
              <a:spcBef>
                <a:spcPts val="600"/>
              </a:spcBef>
              <a:spcAft>
                <a:spcPts val="0"/>
              </a:spcAft>
              <a:buNone/>
            </a:pPr>
            <a:r>
              <a:t/>
            </a:r>
            <a:endParaRPr b="1" sz="1400"/>
          </a:p>
          <a:p>
            <a:pPr indent="-317500" lvl="0" marL="457200" rtl="0" algn="l">
              <a:spcBef>
                <a:spcPts val="600"/>
              </a:spcBef>
              <a:spcAft>
                <a:spcPts val="0"/>
              </a:spcAft>
              <a:buSzPts val="1400"/>
              <a:buChar char="▪"/>
            </a:pPr>
            <a:r>
              <a:rPr lang="en" sz="1400"/>
              <a:t>Keep the spirit of the law in mind</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Tax benefits aside….</a:t>
            </a:r>
            <a:r>
              <a:rPr b="1" lang="en" sz="1400"/>
              <a:t>still has to be a good investment</a:t>
            </a:r>
            <a:endParaRPr b="1"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650" name="Google Shape;650;g3a0c0935872_0_277"/>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51" name="Google Shape;651;g3a0c0935872_0_277"/>
          <p:cNvSpPr/>
          <p:nvPr/>
        </p:nvSpPr>
        <p:spPr>
          <a:xfrm>
            <a:off x="1261450" y="4749825"/>
            <a:ext cx="1901100" cy="4116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Exotic</a:t>
            </a:r>
            <a:endParaRPr b="1" sz="2000">
              <a:solidFill>
                <a:srgbClr val="1B1917"/>
              </a:solidFill>
              <a:latin typeface="Barlow"/>
              <a:ea typeface="Barlow"/>
              <a:cs typeface="Barlow"/>
              <a:sym typeface="Barlow"/>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76"/>
          <p:cNvSpPr txBox="1"/>
          <p:nvPr>
            <p:ph idx="1" type="body"/>
          </p:nvPr>
        </p:nvSpPr>
        <p:spPr>
          <a:xfrm>
            <a:off x="3731575" y="393525"/>
            <a:ext cx="4713000" cy="435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600"/>
              <a:buNone/>
            </a:pPr>
            <a:r>
              <a:rPr lang="en" sz="4000"/>
              <a:t>If this has been thought provoking or valuable to you, don’t keep us a secret!  </a:t>
            </a:r>
            <a:endParaRPr sz="4000"/>
          </a:p>
        </p:txBody>
      </p:sp>
      <p:sp>
        <p:nvSpPr>
          <p:cNvPr id="657" name="Google Shape;657;p76"/>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6fc1f905f2_0_3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Broadly Applicable Concepts - Easy</a:t>
            </a:r>
            <a:endParaRPr/>
          </a:p>
        </p:txBody>
      </p:sp>
      <p:sp>
        <p:nvSpPr>
          <p:cNvPr id="96" name="Google Shape;96;g36fc1f905f2_0_3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Tax Bracket Management &amp; Arbitrage</a:t>
            </a:r>
            <a:endParaRPr sz="1400"/>
          </a:p>
          <a:p>
            <a:pPr indent="-393700" lvl="0" marL="457200" rtl="0" algn="l">
              <a:spcBef>
                <a:spcPts val="600"/>
              </a:spcBef>
              <a:spcAft>
                <a:spcPts val="0"/>
              </a:spcAft>
              <a:buSzPts val="2600"/>
              <a:buChar char="▪"/>
            </a:pPr>
            <a:r>
              <a:rPr lang="en" sz="1400"/>
              <a:t>Direct giving </a:t>
            </a:r>
            <a:r>
              <a:rPr b="1" lang="en" sz="1400"/>
              <a:t>does not</a:t>
            </a:r>
            <a:r>
              <a:rPr lang="en" sz="1400"/>
              <a:t> burn unified credit (Estate Tax Exemption)</a:t>
            </a:r>
            <a:endParaRPr sz="1400"/>
          </a:p>
          <a:p>
            <a:pPr indent="-393700" lvl="0" marL="457200" rtl="0" algn="l">
              <a:spcBef>
                <a:spcPts val="600"/>
              </a:spcBef>
              <a:spcAft>
                <a:spcPts val="0"/>
              </a:spcAft>
              <a:buSzPts val="2600"/>
              <a:buChar char="▪"/>
            </a:pPr>
            <a:r>
              <a:rPr b="1" lang="en" sz="1400"/>
              <a:t>Don’t start</a:t>
            </a:r>
            <a:r>
              <a:rPr lang="en" sz="1400"/>
              <a:t> the client with an </a:t>
            </a:r>
            <a:r>
              <a:rPr b="1" lang="en" sz="1400"/>
              <a:t>irrevocable</a:t>
            </a:r>
            <a:r>
              <a:rPr lang="en" sz="1400"/>
              <a:t> trust if possible</a:t>
            </a:r>
            <a:endParaRPr sz="1400"/>
          </a:p>
          <a:p>
            <a:pPr indent="-393700" lvl="0" marL="457200" rtl="0" algn="l">
              <a:spcBef>
                <a:spcPts val="600"/>
              </a:spcBef>
              <a:spcAft>
                <a:spcPts val="0"/>
              </a:spcAft>
              <a:buSzPts val="2600"/>
              <a:buChar char="▪"/>
            </a:pPr>
            <a:r>
              <a:rPr b="1" lang="en" sz="1400"/>
              <a:t>Clients will pay some tax.</a:t>
            </a:r>
            <a:r>
              <a:rPr lang="en" sz="1400"/>
              <a:t>  Sometimes it is best to just pay and not get fancy.</a:t>
            </a:r>
            <a:endParaRPr sz="1400"/>
          </a:p>
          <a:p>
            <a:pPr indent="-393700" lvl="0" marL="457200" rtl="0" algn="l">
              <a:spcBef>
                <a:spcPts val="600"/>
              </a:spcBef>
              <a:spcAft>
                <a:spcPts val="0"/>
              </a:spcAft>
              <a:buSzPts val="2600"/>
              <a:buChar char="▪"/>
            </a:pPr>
            <a:r>
              <a:rPr b="1" lang="en" sz="1400"/>
              <a:t>No</a:t>
            </a:r>
            <a:r>
              <a:rPr lang="en" sz="1400"/>
              <a:t> </a:t>
            </a:r>
            <a:r>
              <a:rPr b="1" lang="en" sz="1400"/>
              <a:t>acronyms or jargon</a:t>
            </a:r>
            <a:r>
              <a:rPr lang="en" sz="1400"/>
              <a:t> with clients, please!</a:t>
            </a:r>
            <a:endParaRPr sz="1400"/>
          </a:p>
          <a:p>
            <a:pPr indent="-317500" lvl="1" marL="914400" rtl="0" algn="l">
              <a:spcBef>
                <a:spcPts val="0"/>
              </a:spcBef>
              <a:spcAft>
                <a:spcPts val="0"/>
              </a:spcAft>
              <a:buSzPts val="1400"/>
              <a:buChar char="▫"/>
            </a:pPr>
            <a:r>
              <a:rPr lang="en" sz="1400"/>
              <a:t>If the goal is to put the client to sleep, please proceed.</a:t>
            </a:r>
            <a:endParaRPr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97" name="Google Shape;97;g36fc1f905f2_0_3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98" name="Google Shape;98;g36fc1f905f2_0_30"/>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1" name="Shape 661"/>
        <p:cNvGrpSpPr/>
        <p:nvPr/>
      </p:nvGrpSpPr>
      <p:grpSpPr>
        <a:xfrm>
          <a:off x="0" y="0"/>
          <a:ext cx="0" cy="0"/>
          <a:chOff x="0" y="0"/>
          <a:chExt cx="0" cy="0"/>
        </a:xfrm>
      </p:grpSpPr>
      <p:sp>
        <p:nvSpPr>
          <p:cNvPr id="662" name="Google Shape;662;p2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63" name="Google Shape;663;p23"/>
          <p:cNvSpPr txBox="1"/>
          <p:nvPr>
            <p:ph idx="4294967295" type="ctrTitle"/>
          </p:nvPr>
        </p:nvSpPr>
        <p:spPr>
          <a:xfrm>
            <a:off x="1898650" y="569913"/>
            <a:ext cx="7245350" cy="116046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SzPts val="2400"/>
              <a:buFont typeface="Barlow"/>
              <a:buNone/>
            </a:pPr>
            <a:r>
              <a:rPr b="1" i="0" lang="en" sz="9600" u="none" cap="none" strike="noStrike">
                <a:solidFill>
                  <a:srgbClr val="007F00"/>
                </a:solidFill>
                <a:latin typeface="Barlow"/>
                <a:ea typeface="Barlow"/>
                <a:cs typeface="Barlow"/>
                <a:sym typeface="Barlow"/>
              </a:rPr>
              <a:t>THANKS!</a:t>
            </a:r>
            <a:endParaRPr b="1" i="0" sz="9600" u="none" cap="none" strike="noStrike">
              <a:solidFill>
                <a:srgbClr val="007F00"/>
              </a:solidFill>
              <a:latin typeface="Barlow"/>
              <a:ea typeface="Barlow"/>
              <a:cs typeface="Barlow"/>
              <a:sym typeface="Barlow"/>
            </a:endParaRPr>
          </a:p>
        </p:txBody>
      </p:sp>
      <p:sp>
        <p:nvSpPr>
          <p:cNvPr id="664" name="Google Shape;664;p23"/>
          <p:cNvSpPr txBox="1"/>
          <p:nvPr>
            <p:ph idx="4294967295" type="subTitle"/>
          </p:nvPr>
        </p:nvSpPr>
        <p:spPr>
          <a:xfrm>
            <a:off x="1951038" y="1776413"/>
            <a:ext cx="7192962" cy="19748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D9D9D9"/>
              </a:buClr>
              <a:buSzPts val="2600"/>
              <a:buFont typeface="Barlow"/>
              <a:buNone/>
            </a:pPr>
            <a:r>
              <a:rPr b="1" i="0" lang="en" sz="2600" u="none" cap="none" strike="noStrike">
                <a:solidFill>
                  <a:srgbClr val="434343"/>
                </a:solidFill>
                <a:latin typeface="Barlow"/>
                <a:ea typeface="Barlow"/>
                <a:cs typeface="Barlow"/>
                <a:sym typeface="Barlow"/>
              </a:rPr>
              <a:t>Any questions?</a:t>
            </a:r>
            <a:endParaRPr b="0" i="0" sz="2600" u="none" cap="none" strike="noStrike">
              <a:solidFill>
                <a:srgbClr val="434343"/>
              </a:solidFill>
              <a:latin typeface="Barlow"/>
              <a:ea typeface="Barlow"/>
              <a:cs typeface="Barlow"/>
              <a:sym typeface="Barlow"/>
            </a:endParaRPr>
          </a:p>
          <a:p>
            <a:pPr indent="-393700" lvl="0" marL="457200" marR="0" rtl="0" algn="l">
              <a:lnSpc>
                <a:spcPct val="100000"/>
              </a:lnSpc>
              <a:spcBef>
                <a:spcPts val="600"/>
              </a:spcBef>
              <a:spcAft>
                <a:spcPts val="0"/>
              </a:spcAft>
              <a:buClr>
                <a:srgbClr val="D9D9D9"/>
              </a:buClr>
              <a:buSzPts val="2600"/>
              <a:buFont typeface="Barlow"/>
              <a:buChar char="▪"/>
            </a:pPr>
            <a:r>
              <a:rPr b="0" i="0" lang="en" sz="2600" u="none" cap="none" strike="noStrike">
                <a:solidFill>
                  <a:srgbClr val="434343"/>
                </a:solidFill>
                <a:latin typeface="Barlow"/>
                <a:ea typeface="Barlow"/>
                <a:cs typeface="Barlow"/>
                <a:sym typeface="Barlow"/>
              </a:rPr>
              <a:t>404.854.4067</a:t>
            </a:r>
            <a:endParaRPr b="0" i="0" sz="2600" u="none" cap="none" strike="noStrike">
              <a:solidFill>
                <a:srgbClr val="434343"/>
              </a:solidFill>
              <a:latin typeface="Barlow"/>
              <a:ea typeface="Barlow"/>
              <a:cs typeface="Barlow"/>
              <a:sym typeface="Barlow"/>
            </a:endParaRPr>
          </a:p>
          <a:p>
            <a:pPr indent="-393700" lvl="0" marL="457200" marR="0" rtl="0" algn="l">
              <a:lnSpc>
                <a:spcPct val="100000"/>
              </a:lnSpc>
              <a:spcBef>
                <a:spcPts val="0"/>
              </a:spcBef>
              <a:spcAft>
                <a:spcPts val="0"/>
              </a:spcAft>
              <a:buClr>
                <a:srgbClr val="D9D9D9"/>
              </a:buClr>
              <a:buSzPts val="2600"/>
              <a:buFont typeface="Barlow"/>
              <a:buChar char="▪"/>
            </a:pPr>
            <a:r>
              <a:rPr b="0" i="0" lang="en" sz="2600" u="sng" cap="none" strike="noStrike">
                <a:solidFill>
                  <a:schemeClr val="hlink"/>
                </a:solidFill>
                <a:latin typeface="Barlow"/>
                <a:ea typeface="Barlow"/>
                <a:cs typeface="Barlow"/>
                <a:sym typeface="Barlow"/>
                <a:hlinkClick r:id="rId4"/>
              </a:rPr>
              <a:t>billy@bloomwoodcapital.com</a:t>
            </a:r>
            <a:endParaRPr b="0" i="0" sz="2600" u="none" cap="none" strike="noStrike">
              <a:solidFill>
                <a:srgbClr val="434343"/>
              </a:solidFill>
              <a:latin typeface="Barlow"/>
              <a:ea typeface="Barlow"/>
              <a:cs typeface="Barlow"/>
              <a:sym typeface="Barlow"/>
            </a:endParaRPr>
          </a:p>
          <a:p>
            <a:pPr indent="-393700" lvl="0" marL="457200" marR="0" rtl="0" algn="l">
              <a:lnSpc>
                <a:spcPct val="100000"/>
              </a:lnSpc>
              <a:spcBef>
                <a:spcPts val="0"/>
              </a:spcBef>
              <a:spcAft>
                <a:spcPts val="0"/>
              </a:spcAft>
              <a:buSzPts val="2600"/>
              <a:buChar char="▪"/>
            </a:pPr>
            <a:r>
              <a:rPr lang="en" u="sng">
                <a:solidFill>
                  <a:schemeClr val="hlink"/>
                </a:solidFill>
                <a:hlinkClick r:id="rId5"/>
              </a:rPr>
              <a:t>Youtube</a:t>
            </a:r>
            <a:r>
              <a:rPr lang="en"/>
              <a:t> | </a:t>
            </a:r>
            <a:r>
              <a:rPr lang="en" u="sng">
                <a:solidFill>
                  <a:schemeClr val="hlink"/>
                </a:solidFill>
                <a:hlinkClick r:id="rId6"/>
              </a:rPr>
              <a:t>Apple</a:t>
            </a:r>
            <a:r>
              <a:rPr lang="en"/>
              <a:t> | </a:t>
            </a:r>
            <a:r>
              <a:rPr lang="en" u="sng">
                <a:solidFill>
                  <a:schemeClr val="hlink"/>
                </a:solidFill>
                <a:hlinkClick r:id="rId7"/>
              </a:rPr>
              <a:t>Spotify</a:t>
            </a:r>
            <a:r>
              <a:rPr lang="en"/>
              <a:t> | </a:t>
            </a:r>
            <a:r>
              <a:rPr lang="en" u="sng">
                <a:solidFill>
                  <a:schemeClr val="hlink"/>
                </a:solidFill>
                <a:hlinkClick r:id="rId8"/>
              </a:rPr>
              <a:t>Web &amp; Blog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36fc1f905f2_0_8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Other Important Concepts</a:t>
            </a:r>
            <a:endParaRPr/>
          </a:p>
        </p:txBody>
      </p:sp>
      <p:sp>
        <p:nvSpPr>
          <p:cNvPr id="670" name="Google Shape;670;g36fc1f905f2_0_82"/>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Switzerland, Malta, Singapore, UAE, Freeports, and tax favored jurisdictions</a:t>
            </a:r>
            <a:endParaRPr b="1" sz="1400"/>
          </a:p>
          <a:p>
            <a:pPr indent="-317500" lvl="0" marL="457200" rtl="0" algn="l">
              <a:spcBef>
                <a:spcPts val="600"/>
              </a:spcBef>
              <a:spcAft>
                <a:spcPts val="0"/>
              </a:spcAft>
              <a:buSzPts val="1400"/>
              <a:buChar char="▪"/>
            </a:pPr>
            <a:r>
              <a:rPr b="1" lang="en" sz="1400"/>
              <a:t>Installment sale variations</a:t>
            </a:r>
            <a:r>
              <a:rPr lang="en" sz="1400"/>
              <a:t> (FLP interest sale to heirs, then 754 election; 3rd party/monetized S. Crowe; Unrelated 3rd party)</a:t>
            </a:r>
            <a:endParaRPr sz="1400"/>
          </a:p>
          <a:p>
            <a:pPr indent="-317500" lvl="0" marL="457200" rtl="0" algn="l">
              <a:spcBef>
                <a:spcPts val="600"/>
              </a:spcBef>
              <a:spcAft>
                <a:spcPts val="0"/>
              </a:spcAft>
              <a:buSzPts val="1400"/>
              <a:buChar char="▪"/>
            </a:pPr>
            <a:r>
              <a:rPr b="1" lang="en" sz="1400"/>
              <a:t>Doctrines</a:t>
            </a:r>
            <a:r>
              <a:rPr lang="en" sz="1400"/>
              <a:t> (Assignment of income; Economic substance; Step transaction)</a:t>
            </a:r>
            <a:endParaRPr sz="1400"/>
          </a:p>
          <a:p>
            <a:pPr indent="-317500" lvl="0" marL="457200" rtl="0" algn="l">
              <a:spcBef>
                <a:spcPts val="600"/>
              </a:spcBef>
              <a:spcAft>
                <a:spcPts val="0"/>
              </a:spcAft>
              <a:buSzPts val="1400"/>
              <a:buChar char="▪"/>
            </a:pPr>
            <a:r>
              <a:rPr b="1" lang="en" sz="1400"/>
              <a:t>Insurance</a:t>
            </a:r>
            <a:r>
              <a:rPr lang="en" sz="1400"/>
              <a:t> (Captives; Viatical; Perpetual Family Foundation; Family Bank Trust)</a:t>
            </a:r>
            <a:endParaRPr sz="1400"/>
          </a:p>
          <a:p>
            <a:pPr indent="-317500" lvl="0" marL="457200" rtl="0" algn="l">
              <a:spcBef>
                <a:spcPts val="600"/>
              </a:spcBef>
              <a:spcAft>
                <a:spcPts val="0"/>
              </a:spcAft>
              <a:buSzPts val="1400"/>
              <a:buChar char="▪"/>
            </a:pPr>
            <a:r>
              <a:rPr b="1" lang="en" sz="1400"/>
              <a:t>Retirement Accounts</a:t>
            </a:r>
            <a:r>
              <a:rPr lang="en" sz="1400"/>
              <a:t> (CRT as beneficiary; One 60 day rollover per year; Guaranteed family retirement plan)</a:t>
            </a:r>
            <a:endParaRPr sz="1400"/>
          </a:p>
          <a:p>
            <a:pPr indent="-317500" lvl="0" marL="457200" rtl="0" algn="l">
              <a:spcBef>
                <a:spcPts val="600"/>
              </a:spcBef>
              <a:spcAft>
                <a:spcPts val="0"/>
              </a:spcAft>
              <a:buSzPts val="1400"/>
              <a:buChar char="▪"/>
            </a:pPr>
            <a:r>
              <a:rPr b="1" lang="en" sz="1400"/>
              <a:t>Trusts</a:t>
            </a:r>
            <a:r>
              <a:rPr lang="en" sz="1400"/>
              <a:t> (Creditor protection/Spendthrift; Portability; SCINs; Decanting; BDITs; Inter Vivos CLAT; DAPTs; SALT trust stacking; SLATs; NING/DING/WING</a:t>
            </a:r>
            <a:endParaRPr sz="1400"/>
          </a:p>
          <a:p>
            <a:pPr indent="-393700" lvl="0" marL="457200" rtl="0" algn="l">
              <a:spcBef>
                <a:spcPts val="600"/>
              </a:spcBef>
              <a:spcAft>
                <a:spcPts val="0"/>
              </a:spcAft>
              <a:buSzPts val="2600"/>
              <a:buChar char="▪"/>
            </a:pPr>
            <a:r>
              <a:rPr b="1" lang="en" sz="1400"/>
              <a:t>Other</a:t>
            </a:r>
            <a:r>
              <a:rPr lang="en" sz="1400"/>
              <a:t> (Trump accounts; Short against the box; Married sep. vs. joint for NIIT; Empowerment zones; Donating inheritance rights; Cost segregation; C to S election before exit; 338(h)(10); 1045 gain rollover; Form 7203</a:t>
            </a:r>
            <a:endParaRPr sz="1400"/>
          </a:p>
          <a:p>
            <a:pPr indent="0" lvl="0" marL="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671" name="Google Shape;671;g36fc1f905f2_0_8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1"/>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Grouping Business Activities</a:t>
            </a:r>
            <a:endParaRPr/>
          </a:p>
        </p:txBody>
      </p:sp>
      <p:sp>
        <p:nvSpPr>
          <p:cNvPr id="677" name="Google Shape;677;p51"/>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Passive vs. Active</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Turning passive to active by grouping</a:t>
            </a:r>
            <a:endParaRPr/>
          </a:p>
          <a:p>
            <a:pPr indent="-228600" lvl="0" marL="457200" rtl="0" algn="l">
              <a:lnSpc>
                <a:spcPct val="100000"/>
              </a:lnSpc>
              <a:spcBef>
                <a:spcPts val="600"/>
              </a:spcBef>
              <a:spcAft>
                <a:spcPts val="0"/>
              </a:spcAft>
              <a:buSzPts val="2600"/>
              <a:buNone/>
            </a:pPr>
            <a:r>
              <a:t/>
            </a:r>
            <a:endParaRPr sz="1400"/>
          </a:p>
        </p:txBody>
      </p:sp>
      <p:sp>
        <p:nvSpPr>
          <p:cNvPr id="678" name="Google Shape;678;p51"/>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79" name="Google Shape;679;p51"/>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680" name="Google Shape;680;p51"/>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5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Tax Credit Awareness</a:t>
            </a:r>
            <a:endParaRPr/>
          </a:p>
        </p:txBody>
      </p:sp>
      <p:sp>
        <p:nvSpPr>
          <p:cNvPr id="686" name="Google Shape;686;p52"/>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b="1" lang="en" sz="1400"/>
              <a:t>Surprisingly few CPAs, </a:t>
            </a:r>
            <a:r>
              <a:rPr lang="en" sz="1400"/>
              <a:t>even ones at big firms, review client eligibility for tax credits….don’t be surprised if you are missing something.</a:t>
            </a:r>
            <a:endParaRPr/>
          </a:p>
          <a:p>
            <a:pPr indent="0" lvl="0" marL="63500" rtl="0" algn="l">
              <a:lnSpc>
                <a:spcPct val="100000"/>
              </a:lnSpc>
              <a:spcBef>
                <a:spcPts val="600"/>
              </a:spcBef>
              <a:spcAft>
                <a:spcPts val="0"/>
              </a:spcAft>
              <a:buSzPts val="2600"/>
              <a:buNone/>
            </a:pPr>
            <a:r>
              <a:t/>
            </a:r>
            <a:endParaRPr sz="1400"/>
          </a:p>
          <a:p>
            <a:pPr indent="-393700" lvl="0" marL="457200" rtl="0" algn="l">
              <a:lnSpc>
                <a:spcPct val="100000"/>
              </a:lnSpc>
              <a:spcBef>
                <a:spcPts val="600"/>
              </a:spcBef>
              <a:spcAft>
                <a:spcPts val="0"/>
              </a:spcAft>
              <a:buSzPts val="2600"/>
              <a:buChar char="▪"/>
            </a:pPr>
            <a:r>
              <a:rPr b="1" lang="en" sz="1400"/>
              <a:t>Common Credits: </a:t>
            </a:r>
            <a:r>
              <a:rPr lang="en" sz="1400"/>
              <a:t>R&amp;D, Wage Credit for Active Service, Work Opportunity, Retirement Plan Startup, Employer Provided Childcare, Low Income Housing, FMLA, New Markets, Energy Investment, Rehabilitation, Subnormal Inventory, Qualifying Student Loan Debt, Dependent Care Expense</a:t>
            </a:r>
            <a:endParaRPr/>
          </a:p>
        </p:txBody>
      </p:sp>
      <p:sp>
        <p:nvSpPr>
          <p:cNvPr id="687" name="Google Shape;687;p5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88" name="Google Shape;688;p52"/>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689" name="Google Shape;689;p52"/>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56"/>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Peter Thiel (Paypal) Roth IRA</a:t>
            </a:r>
            <a:endParaRPr/>
          </a:p>
        </p:txBody>
      </p:sp>
      <p:sp>
        <p:nvSpPr>
          <p:cNvPr id="695" name="Google Shape;695;p56"/>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t>Best for new ventures with high conviction of success.</a:t>
            </a:r>
            <a:endParaRPr/>
          </a:p>
          <a:p>
            <a:pPr indent="0" lvl="0" marL="63500" rtl="0" algn="l">
              <a:lnSpc>
                <a:spcPct val="100000"/>
              </a:lnSpc>
              <a:spcBef>
                <a:spcPts val="600"/>
              </a:spcBef>
              <a:spcAft>
                <a:spcPts val="0"/>
              </a:spcAft>
              <a:buSzPts val="2600"/>
              <a:buNone/>
            </a:pPr>
            <a:r>
              <a:t/>
            </a:r>
            <a:endParaRPr sz="1400"/>
          </a:p>
          <a:p>
            <a:pPr indent="-393700" lvl="0" marL="457200" rtl="0" algn="l">
              <a:lnSpc>
                <a:spcPct val="100000"/>
              </a:lnSpc>
              <a:spcBef>
                <a:spcPts val="600"/>
              </a:spcBef>
              <a:spcAft>
                <a:spcPts val="0"/>
              </a:spcAft>
              <a:buSzPts val="2600"/>
              <a:buChar char="▪"/>
            </a:pPr>
            <a:r>
              <a:rPr lang="en" sz="1400"/>
              <a:t>Self-directed Roth IRA.</a:t>
            </a:r>
            <a:endParaRPr/>
          </a:p>
          <a:p>
            <a:pPr indent="-228600" lvl="0" marL="457200" rtl="0" algn="l">
              <a:lnSpc>
                <a:spcPct val="100000"/>
              </a:lnSpc>
              <a:spcBef>
                <a:spcPts val="600"/>
              </a:spcBef>
              <a:spcAft>
                <a:spcPts val="0"/>
              </a:spcAft>
              <a:buSzPts val="2600"/>
              <a:buNone/>
            </a:pPr>
            <a:r>
              <a:t/>
            </a:r>
            <a:endParaRPr sz="1400"/>
          </a:p>
          <a:p>
            <a:pPr indent="-393700" lvl="0" marL="457200" rtl="0" algn="l">
              <a:lnSpc>
                <a:spcPct val="100000"/>
              </a:lnSpc>
              <a:spcBef>
                <a:spcPts val="600"/>
              </a:spcBef>
              <a:spcAft>
                <a:spcPts val="0"/>
              </a:spcAft>
              <a:buSzPts val="2600"/>
              <a:buChar char="▪"/>
            </a:pPr>
            <a:r>
              <a:rPr lang="en" sz="1400"/>
              <a:t>No self-dealing.</a:t>
            </a:r>
            <a:endParaRPr/>
          </a:p>
          <a:p>
            <a:pPr indent="0" lvl="0" marL="63500" rtl="0" algn="l">
              <a:lnSpc>
                <a:spcPct val="100000"/>
              </a:lnSpc>
              <a:spcBef>
                <a:spcPts val="600"/>
              </a:spcBef>
              <a:spcAft>
                <a:spcPts val="0"/>
              </a:spcAft>
              <a:buSzPts val="2600"/>
              <a:buNone/>
            </a:pPr>
            <a:r>
              <a:t/>
            </a:r>
            <a:endParaRPr sz="1400"/>
          </a:p>
        </p:txBody>
      </p:sp>
      <p:sp>
        <p:nvSpPr>
          <p:cNvPr id="696" name="Google Shape;696;p56"/>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697" name="Google Shape;697;p56"/>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698" name="Google Shape;698;p56"/>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699" name="Google Shape;699;p56"/>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Non Qual Tax Deferred Annuities</a:t>
            </a:r>
            <a:endParaRPr/>
          </a:p>
        </p:txBody>
      </p:sp>
      <p:sp>
        <p:nvSpPr>
          <p:cNvPr id="705" name="Google Shape;705;p58"/>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Earnings and appreciation tax deferred</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Consider if maxed out retirement account possibilities</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If ok with not being able to touch funds, should be better than a standard taxable brokerage account (after tax goes in, investment returns taxed vs. after tax goes in, investment returns tax deferred)</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With careful planning, can own inside a trust to have appreciation and any death benefit (if hybrid annuity) accrue outside the estate.</a:t>
            </a:r>
            <a:endParaRPr/>
          </a:p>
        </p:txBody>
      </p:sp>
      <p:sp>
        <p:nvSpPr>
          <p:cNvPr id="706" name="Google Shape;706;p5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707" name="Google Shape;707;p58"/>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
        <p:nvSpPr>
          <p:cNvPr id="708" name="Google Shape;708;p58"/>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59"/>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Trust as IRA Beneficiary</a:t>
            </a:r>
            <a:endParaRPr/>
          </a:p>
        </p:txBody>
      </p:sp>
      <p:sp>
        <p:nvSpPr>
          <p:cNvPr id="714" name="Google Shape;714;p59"/>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0" lvl="0" marL="63500" rtl="0" algn="l">
              <a:lnSpc>
                <a:spcPct val="100000"/>
              </a:lnSpc>
              <a:spcBef>
                <a:spcPts val="600"/>
              </a:spcBef>
              <a:spcAft>
                <a:spcPts val="0"/>
              </a:spcAft>
              <a:buSzPts val="2600"/>
              <a:buNone/>
            </a:pPr>
            <a:r>
              <a:t/>
            </a:r>
            <a:endParaRPr b="1" sz="1400"/>
          </a:p>
          <a:p>
            <a:pPr indent="-393700" lvl="0" marL="457200" rtl="0" algn="l">
              <a:lnSpc>
                <a:spcPct val="100000"/>
              </a:lnSpc>
              <a:spcBef>
                <a:spcPts val="600"/>
              </a:spcBef>
              <a:spcAft>
                <a:spcPts val="0"/>
              </a:spcAft>
              <a:buSzPts val="2600"/>
              <a:buChar char="▪"/>
            </a:pPr>
            <a:r>
              <a:rPr lang="en" sz="1400">
                <a:solidFill>
                  <a:schemeClr val="dk1"/>
                </a:solidFill>
              </a:rPr>
              <a:t>Normal Will and Trust vs. </a:t>
            </a:r>
            <a:r>
              <a:rPr b="1" lang="en" sz="1400">
                <a:solidFill>
                  <a:schemeClr val="dk1"/>
                </a:solidFill>
              </a:rPr>
              <a:t>Adding a Trust specifically for IRA</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1" marL="914400" rtl="0" algn="l">
              <a:lnSpc>
                <a:spcPct val="100000"/>
              </a:lnSpc>
              <a:spcBef>
                <a:spcPts val="600"/>
              </a:spcBef>
              <a:spcAft>
                <a:spcPts val="0"/>
              </a:spcAft>
              <a:buSzPts val="2600"/>
              <a:buChar char="▪"/>
            </a:pPr>
            <a:r>
              <a:rPr b="1" lang="en" sz="1400">
                <a:solidFill>
                  <a:schemeClr val="dk1"/>
                </a:solidFill>
              </a:rPr>
              <a:t>Income shifting benefits</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1" marL="914400" rtl="0" algn="l">
              <a:lnSpc>
                <a:spcPct val="100000"/>
              </a:lnSpc>
              <a:spcBef>
                <a:spcPts val="600"/>
              </a:spcBef>
              <a:spcAft>
                <a:spcPts val="0"/>
              </a:spcAft>
              <a:buSzPts val="2600"/>
              <a:buChar char="▪"/>
            </a:pPr>
            <a:r>
              <a:rPr b="1" lang="en" sz="1400">
                <a:solidFill>
                  <a:schemeClr val="dk1"/>
                </a:solidFill>
              </a:rPr>
              <a:t>Tax benefits</a:t>
            </a:r>
            <a:endParaRPr/>
          </a:p>
          <a:p>
            <a:pPr indent="0" lvl="1" marL="520700" rtl="0" algn="l">
              <a:lnSpc>
                <a:spcPct val="100000"/>
              </a:lnSpc>
              <a:spcBef>
                <a:spcPts val="600"/>
              </a:spcBef>
              <a:spcAft>
                <a:spcPts val="0"/>
              </a:spcAft>
              <a:buSzPts val="2600"/>
              <a:buNone/>
            </a:pPr>
            <a:r>
              <a:t/>
            </a:r>
            <a:endParaRPr sz="1400">
              <a:solidFill>
                <a:schemeClr val="dk1"/>
              </a:solidFill>
            </a:endParaRPr>
          </a:p>
          <a:p>
            <a:pPr indent="-393700" lvl="1" marL="914400" rtl="0" algn="l">
              <a:lnSpc>
                <a:spcPct val="100000"/>
              </a:lnSpc>
              <a:spcBef>
                <a:spcPts val="600"/>
              </a:spcBef>
              <a:spcAft>
                <a:spcPts val="0"/>
              </a:spcAft>
              <a:buSzPts val="2600"/>
              <a:buChar char="▪"/>
            </a:pPr>
            <a:r>
              <a:rPr b="1" lang="en" sz="1400">
                <a:solidFill>
                  <a:schemeClr val="dk1"/>
                </a:solidFill>
              </a:rPr>
              <a:t>Control benefits</a:t>
            </a:r>
            <a:endParaRPr/>
          </a:p>
          <a:p>
            <a:pPr indent="-228600" lvl="0" marL="457200" rtl="0" algn="l">
              <a:lnSpc>
                <a:spcPct val="100000"/>
              </a:lnSpc>
              <a:spcBef>
                <a:spcPts val="600"/>
              </a:spcBef>
              <a:spcAft>
                <a:spcPts val="0"/>
              </a:spcAft>
              <a:buSzPts val="2600"/>
              <a:buNone/>
            </a:pPr>
            <a:r>
              <a:t/>
            </a:r>
            <a:endParaRPr sz="1400"/>
          </a:p>
        </p:txBody>
      </p:sp>
      <p:sp>
        <p:nvSpPr>
          <p:cNvPr id="715" name="Google Shape;715;p59"/>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716" name="Google Shape;716;p59"/>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6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Section 125 Champ Plan</a:t>
            </a:r>
            <a:endParaRPr/>
          </a:p>
        </p:txBody>
      </p:sp>
      <p:sp>
        <p:nvSpPr>
          <p:cNvPr id="722" name="Google Shape;722;p6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t>Provide employees with more categories of expenses to be funded with PRE-TAX dollars.</a:t>
            </a:r>
            <a:endParaRPr/>
          </a:p>
          <a:p>
            <a:pPr indent="-393700" lvl="1" marL="914400" rtl="0" algn="l">
              <a:lnSpc>
                <a:spcPct val="100000"/>
              </a:lnSpc>
              <a:spcBef>
                <a:spcPts val="600"/>
              </a:spcBef>
              <a:spcAft>
                <a:spcPts val="0"/>
              </a:spcAft>
              <a:buSzPts val="2600"/>
              <a:buChar char="▪"/>
            </a:pPr>
            <a:r>
              <a:rPr lang="en" sz="1400">
                <a:solidFill>
                  <a:schemeClr val="dk1"/>
                </a:solidFill>
              </a:rPr>
              <a:t>Health insurance premiums</a:t>
            </a:r>
            <a:endParaRPr/>
          </a:p>
          <a:p>
            <a:pPr indent="-393700" lvl="1" marL="914400" rtl="0" algn="l">
              <a:lnSpc>
                <a:spcPct val="100000"/>
              </a:lnSpc>
              <a:spcBef>
                <a:spcPts val="600"/>
              </a:spcBef>
              <a:spcAft>
                <a:spcPts val="0"/>
              </a:spcAft>
              <a:buSzPts val="2600"/>
              <a:buChar char="▪"/>
            </a:pPr>
            <a:r>
              <a:rPr lang="en" sz="1400">
                <a:solidFill>
                  <a:schemeClr val="dk1"/>
                </a:solidFill>
              </a:rPr>
              <a:t>Dental and vision coverage</a:t>
            </a:r>
            <a:endParaRPr/>
          </a:p>
          <a:p>
            <a:pPr indent="-393700" lvl="1" marL="914400" rtl="0" algn="l">
              <a:lnSpc>
                <a:spcPct val="100000"/>
              </a:lnSpc>
              <a:spcBef>
                <a:spcPts val="600"/>
              </a:spcBef>
              <a:spcAft>
                <a:spcPts val="0"/>
              </a:spcAft>
              <a:buSzPts val="2600"/>
              <a:buChar char="▪"/>
            </a:pPr>
            <a:r>
              <a:rPr lang="en" sz="1400">
                <a:solidFill>
                  <a:schemeClr val="dk1"/>
                </a:solidFill>
              </a:rPr>
              <a:t>Accident and disability coverage</a:t>
            </a:r>
            <a:endParaRPr/>
          </a:p>
          <a:p>
            <a:pPr indent="-393700" lvl="1" marL="914400" rtl="0" algn="l">
              <a:lnSpc>
                <a:spcPct val="100000"/>
              </a:lnSpc>
              <a:spcBef>
                <a:spcPts val="600"/>
              </a:spcBef>
              <a:spcAft>
                <a:spcPts val="0"/>
              </a:spcAft>
              <a:buSzPts val="2600"/>
              <a:buChar char="▪"/>
            </a:pPr>
            <a:r>
              <a:rPr lang="en" sz="1400">
                <a:solidFill>
                  <a:schemeClr val="dk1"/>
                </a:solidFill>
              </a:rPr>
              <a:t>Adoption assistance</a:t>
            </a:r>
            <a:endParaRPr/>
          </a:p>
          <a:p>
            <a:pPr indent="-393700" lvl="1" marL="914400" rtl="0" algn="l">
              <a:lnSpc>
                <a:spcPct val="100000"/>
              </a:lnSpc>
              <a:spcBef>
                <a:spcPts val="600"/>
              </a:spcBef>
              <a:spcAft>
                <a:spcPts val="0"/>
              </a:spcAft>
              <a:buSzPts val="2600"/>
              <a:buChar char="▪"/>
            </a:pPr>
            <a:r>
              <a:rPr lang="en" sz="1400">
                <a:solidFill>
                  <a:schemeClr val="dk1"/>
                </a:solidFill>
              </a:rPr>
              <a:t>Dependent care assistance</a:t>
            </a:r>
            <a:endParaRPr/>
          </a:p>
          <a:p>
            <a:pPr indent="-393700" lvl="1" marL="914400" rtl="0" algn="l">
              <a:lnSpc>
                <a:spcPct val="100000"/>
              </a:lnSpc>
              <a:spcBef>
                <a:spcPts val="600"/>
              </a:spcBef>
              <a:spcAft>
                <a:spcPts val="0"/>
              </a:spcAft>
              <a:buSzPts val="2600"/>
              <a:buChar char="▪"/>
            </a:pPr>
            <a:r>
              <a:rPr lang="en" sz="1400">
                <a:solidFill>
                  <a:schemeClr val="dk1"/>
                </a:solidFill>
              </a:rPr>
              <a:t>Term life coverage</a:t>
            </a:r>
            <a:endParaRPr/>
          </a:p>
          <a:p>
            <a:pPr indent="-393700" lvl="1" marL="914400" rtl="0" algn="l">
              <a:lnSpc>
                <a:spcPct val="100000"/>
              </a:lnSpc>
              <a:spcBef>
                <a:spcPts val="600"/>
              </a:spcBef>
              <a:spcAft>
                <a:spcPts val="0"/>
              </a:spcAft>
              <a:buSzPts val="2600"/>
              <a:buChar char="▪"/>
            </a:pPr>
            <a:r>
              <a:rPr lang="en" sz="1400">
                <a:solidFill>
                  <a:schemeClr val="dk1"/>
                </a:solidFill>
              </a:rPr>
              <a:t>Other categories depending on industry</a:t>
            </a:r>
            <a:endParaRPr/>
          </a:p>
          <a:p>
            <a:pPr indent="-228600" lvl="0" marL="457200" rtl="0" algn="l">
              <a:lnSpc>
                <a:spcPct val="100000"/>
              </a:lnSpc>
              <a:spcBef>
                <a:spcPts val="600"/>
              </a:spcBef>
              <a:spcAft>
                <a:spcPts val="0"/>
              </a:spcAft>
              <a:buSzPts val="2600"/>
              <a:buNone/>
            </a:pPr>
            <a:r>
              <a:t/>
            </a:r>
            <a:endParaRPr sz="1400"/>
          </a:p>
        </p:txBody>
      </p:sp>
      <p:sp>
        <p:nvSpPr>
          <p:cNvPr id="723" name="Google Shape;723;p6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6"/>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QSST Trust as S Corp Shareholder</a:t>
            </a:r>
            <a:endParaRPr/>
          </a:p>
        </p:txBody>
      </p:sp>
      <p:sp>
        <p:nvSpPr>
          <p:cNvPr id="729" name="Google Shape;729;p66"/>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Shift income from high tax bracket individual to low tax bracket individual beneficiary of Qualified Subchapter S Trust.</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Avoids payroll tax.</a:t>
            </a:r>
            <a:endParaRPr/>
          </a:p>
          <a:p>
            <a:pPr indent="0" lvl="0" marL="635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A variation on paying your kids for work.  This doesn’t require the payee to work.</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Beware the Kiddie Tax.</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228600" lvl="0" marL="457200" rtl="0" algn="l">
              <a:lnSpc>
                <a:spcPct val="100000"/>
              </a:lnSpc>
              <a:spcBef>
                <a:spcPts val="600"/>
              </a:spcBef>
              <a:spcAft>
                <a:spcPts val="0"/>
              </a:spcAft>
              <a:buSzPts val="2600"/>
              <a:buNone/>
            </a:pPr>
            <a:r>
              <a:t/>
            </a:r>
            <a:endParaRPr sz="1400"/>
          </a:p>
        </p:txBody>
      </p:sp>
      <p:sp>
        <p:nvSpPr>
          <p:cNvPr id="730" name="Google Shape;730;p66"/>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731" name="Google Shape;731;p66"/>
          <p:cNvSpPr/>
          <p:nvPr/>
        </p:nvSpPr>
        <p:spPr>
          <a:xfrm>
            <a:off x="4123750" y="4866600"/>
            <a:ext cx="663900" cy="2769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Income</a:t>
            </a:r>
            <a:endParaRPr b="1" sz="800">
              <a:solidFill>
                <a:schemeClr val="dk1"/>
              </a:solidFill>
              <a:latin typeface="Barlow"/>
              <a:ea typeface="Barlow"/>
              <a:cs typeface="Barlow"/>
              <a:sym typeface="Barlow"/>
            </a:endParaRPr>
          </a:p>
        </p:txBody>
      </p:sp>
      <p:sp>
        <p:nvSpPr>
          <p:cNvPr id="732" name="Google Shape;732;p66"/>
          <p:cNvSpPr/>
          <p:nvPr/>
        </p:nvSpPr>
        <p:spPr>
          <a:xfrm>
            <a:off x="5745200" y="4866600"/>
            <a:ext cx="663900" cy="276900"/>
          </a:xfrm>
          <a:prstGeom prst="rect">
            <a:avLst/>
          </a:prstGeom>
          <a:solidFill>
            <a:srgbClr val="99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Barlow"/>
                <a:ea typeface="Barlow"/>
                <a:cs typeface="Barlow"/>
                <a:sym typeface="Barlow"/>
              </a:rPr>
              <a:t>Owner</a:t>
            </a:r>
            <a:endParaRPr b="1" sz="800">
              <a:solidFill>
                <a:schemeClr val="lt1"/>
              </a:solidFill>
              <a:latin typeface="Barlow"/>
              <a:ea typeface="Barlow"/>
              <a:cs typeface="Barlow"/>
              <a:sym typeface="Barlow"/>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70"/>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sz="2000"/>
              <a:t>Crummey Provision</a:t>
            </a:r>
            <a:endParaRPr sz="2000"/>
          </a:p>
        </p:txBody>
      </p:sp>
      <p:sp>
        <p:nvSpPr>
          <p:cNvPr id="738" name="Google Shape;738;p70"/>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 sz="1400">
                <a:solidFill>
                  <a:schemeClr val="dk1"/>
                </a:solidFill>
              </a:rPr>
              <a:t>Give an amount under the annual exclusion each year.</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Amount applies to EACH beneficiary.</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Can add up substantially for gifting privately held assets with savvy reduction of value due to marketability, etc.</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lang="en" sz="1400">
                <a:solidFill>
                  <a:schemeClr val="dk1"/>
                </a:solidFill>
              </a:rPr>
              <a:t>Commonly used with ILITs to pay premiums with using up any gift exclusion</a:t>
            </a:r>
            <a:endParaRPr/>
          </a:p>
          <a:p>
            <a:pPr indent="0" lvl="0" marL="63500" rtl="0" algn="l">
              <a:lnSpc>
                <a:spcPct val="100000"/>
              </a:lnSpc>
              <a:spcBef>
                <a:spcPts val="600"/>
              </a:spcBef>
              <a:spcAft>
                <a:spcPts val="0"/>
              </a:spcAft>
              <a:buSzPts val="2600"/>
              <a:buNone/>
            </a:pPr>
            <a:r>
              <a:t/>
            </a:r>
            <a:endParaRPr sz="1400">
              <a:solidFill>
                <a:schemeClr val="dk1"/>
              </a:solidFill>
            </a:endParaRPr>
          </a:p>
        </p:txBody>
      </p:sp>
      <p:sp>
        <p:nvSpPr>
          <p:cNvPr id="739" name="Google Shape;739;p70"/>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740" name="Google Shape;740;p70"/>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a0f4656f90_0_342"/>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Broadly Applicable Concepts - Easy</a:t>
            </a:r>
            <a:endParaRPr/>
          </a:p>
        </p:txBody>
      </p:sp>
      <p:sp>
        <p:nvSpPr>
          <p:cNvPr id="104" name="Google Shape;104;g3a0f4656f90_0_342"/>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05" name="Google Shape;105;g3a0f4656f90_0_342"/>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pic>
        <p:nvPicPr>
          <p:cNvPr id="106" name="Google Shape;106;g3a0f4656f90_0_342"/>
          <p:cNvPicPr preferRelativeResize="0"/>
          <p:nvPr/>
        </p:nvPicPr>
        <p:blipFill>
          <a:blip r:embed="rId3">
            <a:alphaModFix/>
          </a:blip>
          <a:stretch>
            <a:fillRect/>
          </a:stretch>
        </p:blipFill>
        <p:spPr>
          <a:xfrm>
            <a:off x="2931100" y="1324150"/>
            <a:ext cx="4160541" cy="36385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Tax Bracket Management &amp; Arbitrage</a:t>
            </a:r>
            <a:endParaRPr/>
          </a:p>
        </p:txBody>
      </p:sp>
      <p:sp>
        <p:nvSpPr>
          <p:cNvPr id="746" name="Google Shape;746;p4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 sz="1400"/>
              <a:t>Strategic</a:t>
            </a:r>
            <a:endParaRPr b="1" sz="1400"/>
          </a:p>
          <a:p>
            <a:pPr indent="-317500" lvl="1" marL="914400" rtl="0" algn="l">
              <a:spcBef>
                <a:spcPts val="600"/>
              </a:spcBef>
              <a:spcAft>
                <a:spcPts val="0"/>
              </a:spcAft>
              <a:buSzPts val="1400"/>
              <a:buChar char="▫"/>
            </a:pPr>
            <a:r>
              <a:rPr lang="en" sz="1400"/>
              <a:t>Can we predict the future bracket?</a:t>
            </a:r>
            <a:endParaRPr sz="1400"/>
          </a:p>
          <a:p>
            <a:pPr indent="-317500" lvl="1" marL="914400" rtl="0" algn="l">
              <a:spcBef>
                <a:spcPts val="600"/>
              </a:spcBef>
              <a:spcAft>
                <a:spcPts val="0"/>
              </a:spcAft>
              <a:buSzPts val="1400"/>
              <a:buChar char="▫"/>
            </a:pPr>
            <a:r>
              <a:rPr lang="en" sz="1400"/>
              <a:t>Take action today to capitalize!</a:t>
            </a:r>
            <a:endParaRPr sz="1400"/>
          </a:p>
          <a:p>
            <a:pPr indent="-393700" lvl="0" marL="457200" rtl="0" algn="l">
              <a:spcBef>
                <a:spcPts val="600"/>
              </a:spcBef>
              <a:spcAft>
                <a:spcPts val="0"/>
              </a:spcAft>
              <a:buSzPts val="2600"/>
              <a:buChar char="▪"/>
            </a:pPr>
            <a:r>
              <a:rPr b="1" lang="en" sz="1400"/>
              <a:t>Tactical</a:t>
            </a:r>
            <a:endParaRPr b="1" sz="1400"/>
          </a:p>
          <a:p>
            <a:pPr indent="-317500" lvl="1" marL="914400" rtl="0" algn="l">
              <a:spcBef>
                <a:spcPts val="600"/>
              </a:spcBef>
              <a:spcAft>
                <a:spcPts val="0"/>
              </a:spcAft>
              <a:buSzPts val="1400"/>
              <a:buChar char="▫"/>
            </a:pPr>
            <a:r>
              <a:rPr lang="en" sz="1400"/>
              <a:t>What can we do given the tax bracket our client is in today?</a:t>
            </a:r>
            <a:endParaRPr sz="1400"/>
          </a:p>
          <a:p>
            <a:pPr indent="-393700" lvl="0" marL="457200" rtl="0" algn="l">
              <a:lnSpc>
                <a:spcPct val="100000"/>
              </a:lnSpc>
              <a:spcBef>
                <a:spcPts val="600"/>
              </a:spcBef>
              <a:spcAft>
                <a:spcPts val="0"/>
              </a:spcAft>
              <a:buSzPts val="2600"/>
              <a:buChar char="▪"/>
            </a:pPr>
            <a:r>
              <a:rPr lang="en" sz="1400"/>
              <a:t>Most of what follows is considered </a:t>
            </a:r>
            <a:r>
              <a:rPr b="1" lang="en" sz="1400"/>
              <a:t>“tax bracket management &amp; arbitrage”</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747" name="Google Shape;747;p4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748" name="Google Shape;748;p43"/>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55"/>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Intra-Family Loans</a:t>
            </a:r>
            <a:endParaRPr/>
          </a:p>
        </p:txBody>
      </p:sp>
      <p:sp>
        <p:nvSpPr>
          <p:cNvPr id="754" name="Google Shape;754;p55"/>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b="1" lang="en" sz="1400">
                <a:solidFill>
                  <a:schemeClr val="dk1"/>
                </a:solidFill>
              </a:rPr>
              <a:t>Arbitrage</a:t>
            </a:r>
            <a:endParaRPr b="1"/>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Preferential terms </a:t>
            </a:r>
            <a:r>
              <a:rPr lang="en" sz="1400">
                <a:solidFill>
                  <a:schemeClr val="dk1"/>
                </a:solidFill>
              </a:rPr>
              <a:t>relative to bank</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Not</a:t>
            </a:r>
            <a:r>
              <a:rPr lang="en" sz="1400">
                <a:solidFill>
                  <a:schemeClr val="dk1"/>
                </a:solidFill>
              </a:rPr>
              <a:t> a gift</a:t>
            </a:r>
            <a:endParaRPr/>
          </a:p>
          <a:p>
            <a:pPr indent="-228600" lvl="0" marL="457200" rtl="0" algn="l">
              <a:lnSpc>
                <a:spcPct val="100000"/>
              </a:lnSpc>
              <a:spcBef>
                <a:spcPts val="600"/>
              </a:spcBef>
              <a:spcAft>
                <a:spcPts val="0"/>
              </a:spcAft>
              <a:buSzPts val="2600"/>
              <a:buNone/>
            </a:pPr>
            <a:r>
              <a:t/>
            </a:r>
            <a:endParaRPr sz="1400">
              <a:solidFill>
                <a:schemeClr val="dk1"/>
              </a:solidFill>
            </a:endParaRPr>
          </a:p>
          <a:p>
            <a:pPr indent="-393700" lvl="0" marL="457200" rtl="0" algn="l">
              <a:lnSpc>
                <a:spcPct val="100000"/>
              </a:lnSpc>
              <a:spcBef>
                <a:spcPts val="600"/>
              </a:spcBef>
              <a:spcAft>
                <a:spcPts val="0"/>
              </a:spcAft>
              <a:buSzPts val="2600"/>
              <a:buChar char="▪"/>
            </a:pPr>
            <a:r>
              <a:rPr b="1" lang="en" sz="1400">
                <a:solidFill>
                  <a:schemeClr val="dk1"/>
                </a:solidFill>
              </a:rPr>
              <a:t>More control </a:t>
            </a:r>
            <a:r>
              <a:rPr lang="en" sz="1400">
                <a:solidFill>
                  <a:schemeClr val="dk1"/>
                </a:solidFill>
              </a:rPr>
              <a:t>vs. outright gift</a:t>
            </a:r>
            <a:endParaRPr/>
          </a:p>
          <a:p>
            <a:pPr indent="-228600" lvl="0" marL="457200" rtl="0" algn="l">
              <a:lnSpc>
                <a:spcPct val="100000"/>
              </a:lnSpc>
              <a:spcBef>
                <a:spcPts val="600"/>
              </a:spcBef>
              <a:spcAft>
                <a:spcPts val="0"/>
              </a:spcAft>
              <a:buSzPts val="2600"/>
              <a:buNone/>
            </a:pPr>
            <a:r>
              <a:t/>
            </a:r>
            <a:endParaRPr sz="1400"/>
          </a:p>
        </p:txBody>
      </p:sp>
      <p:sp>
        <p:nvSpPr>
          <p:cNvPr id="755" name="Google Shape;755;p55"/>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756" name="Google Shape;756;p55"/>
          <p:cNvSpPr/>
          <p:nvPr/>
        </p:nvSpPr>
        <p:spPr>
          <a:xfrm>
            <a:off x="1261450" y="4749825"/>
            <a:ext cx="1901100" cy="4116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B1917"/>
                </a:solidFill>
                <a:latin typeface="Barlow"/>
                <a:ea typeface="Barlow"/>
                <a:cs typeface="Barlow"/>
                <a:sym typeface="Barlow"/>
              </a:rPr>
              <a:t>Moderate</a:t>
            </a:r>
            <a:endParaRPr b="1" sz="2000">
              <a:solidFill>
                <a:srgbClr val="1B1917"/>
              </a:solidFill>
              <a:latin typeface="Barlow"/>
              <a:ea typeface="Barlow"/>
              <a:cs typeface="Barlow"/>
              <a:sym typeface="Barlow"/>
            </a:endParaRPr>
          </a:p>
        </p:txBody>
      </p:sp>
      <p:sp>
        <p:nvSpPr>
          <p:cNvPr id="757" name="Google Shape;757;p55"/>
          <p:cNvSpPr/>
          <p:nvPr/>
        </p:nvSpPr>
        <p:spPr>
          <a:xfrm>
            <a:off x="4787650" y="4866600"/>
            <a:ext cx="663900" cy="2769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AF7F0"/>
                </a:solidFill>
                <a:latin typeface="Barlow"/>
                <a:ea typeface="Barlow"/>
                <a:cs typeface="Barlow"/>
                <a:sym typeface="Barlow"/>
              </a:rPr>
              <a:t>Estate</a:t>
            </a:r>
            <a:endParaRPr b="1" sz="800">
              <a:solidFill>
                <a:srgbClr val="FAF7F0"/>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a06e231924_0_8"/>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Death and…No Taxes?</a:t>
            </a:r>
            <a:endParaRPr/>
          </a:p>
        </p:txBody>
      </p:sp>
      <p:sp>
        <p:nvSpPr>
          <p:cNvPr id="112" name="Google Shape;112;g3a06e231924_0_8"/>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Death is a </a:t>
            </a:r>
            <a:r>
              <a:rPr b="1" lang="en" sz="1400"/>
              <a:t>powerful,</a:t>
            </a:r>
            <a:r>
              <a:rPr lang="en" sz="1400"/>
              <a:t> but </a:t>
            </a:r>
            <a:r>
              <a:rPr i="1" lang="en" sz="1400"/>
              <a:t>final</a:t>
            </a:r>
            <a:r>
              <a:rPr lang="en" sz="1400"/>
              <a:t>, tool.  Why sell?</a:t>
            </a:r>
            <a:endParaRPr sz="1400"/>
          </a:p>
          <a:p>
            <a:pPr indent="-317500" lvl="1" marL="914400" rtl="0" algn="l">
              <a:spcBef>
                <a:spcPts val="0"/>
              </a:spcBef>
              <a:spcAft>
                <a:spcPts val="0"/>
              </a:spcAft>
              <a:buSzPts val="1400"/>
              <a:buChar char="▫"/>
            </a:pPr>
            <a:r>
              <a:rPr lang="en" sz="1400"/>
              <a:t>Always keep the basis step up in mind!</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Both death and taxes are certain.  </a:t>
            </a:r>
            <a:r>
              <a:rPr b="1" lang="en" sz="1400"/>
              <a:t>F</a:t>
            </a:r>
            <a:r>
              <a:rPr b="1" lang="en" sz="1400"/>
              <a:t>or most people, the </a:t>
            </a:r>
            <a:endParaRPr b="1" sz="1400"/>
          </a:p>
          <a:p>
            <a:pPr indent="0" lvl="0" marL="0" rtl="0" algn="l">
              <a:spcBef>
                <a:spcPts val="600"/>
              </a:spcBef>
              <a:spcAft>
                <a:spcPts val="0"/>
              </a:spcAft>
              <a:buNone/>
            </a:pPr>
            <a:r>
              <a:rPr b="1" lang="en" sz="1400"/>
              <a:t>IRS cuts you a break when you die.</a:t>
            </a:r>
            <a:endParaRPr b="1" sz="1400"/>
          </a:p>
          <a:p>
            <a:pPr indent="0" lvl="0" marL="457200" rtl="0" algn="l">
              <a:lnSpc>
                <a:spcPct val="100000"/>
              </a:lnSpc>
              <a:spcBef>
                <a:spcPts val="600"/>
              </a:spcBef>
              <a:spcAft>
                <a:spcPts val="0"/>
              </a:spcAft>
              <a:buNone/>
            </a:pPr>
            <a:r>
              <a:t/>
            </a:r>
            <a:endParaRPr b="1"/>
          </a:p>
          <a:p>
            <a:pPr indent="0" lvl="0" marL="63500" rtl="0" algn="l">
              <a:lnSpc>
                <a:spcPct val="100000"/>
              </a:lnSpc>
              <a:spcBef>
                <a:spcPts val="600"/>
              </a:spcBef>
              <a:spcAft>
                <a:spcPts val="0"/>
              </a:spcAft>
              <a:buSzPts val="2600"/>
              <a:buNone/>
            </a:pPr>
            <a:r>
              <a:t/>
            </a:r>
            <a:endParaRPr b="1" sz="1400">
              <a:solidFill>
                <a:srgbClr val="007F00"/>
              </a:solidFill>
            </a:endParaRPr>
          </a:p>
          <a:p>
            <a:pPr indent="0" lvl="0" marL="0" rtl="0" algn="l">
              <a:lnSpc>
                <a:spcPct val="100000"/>
              </a:lnSpc>
              <a:spcBef>
                <a:spcPts val="600"/>
              </a:spcBef>
              <a:spcAft>
                <a:spcPts val="0"/>
              </a:spcAft>
              <a:buSzPts val="2600"/>
              <a:buNone/>
            </a:pPr>
            <a:r>
              <a:t/>
            </a:r>
            <a:endParaRPr sz="1400"/>
          </a:p>
        </p:txBody>
      </p:sp>
      <p:sp>
        <p:nvSpPr>
          <p:cNvPr id="113" name="Google Shape;113;g3a06e231924_0_8"/>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14" name="Google Shape;114;g3a06e231924_0_8"/>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pic>
        <p:nvPicPr>
          <p:cNvPr id="115" name="Google Shape;115;g3a06e231924_0_8"/>
          <p:cNvPicPr preferRelativeResize="0"/>
          <p:nvPr/>
        </p:nvPicPr>
        <p:blipFill>
          <a:blip r:embed="rId3">
            <a:alphaModFix/>
          </a:blip>
          <a:stretch>
            <a:fillRect/>
          </a:stretch>
        </p:blipFill>
        <p:spPr>
          <a:xfrm>
            <a:off x="6254675" y="1682175"/>
            <a:ext cx="2247900" cy="2838450"/>
          </a:xfrm>
          <a:prstGeom prst="rect">
            <a:avLst/>
          </a:prstGeom>
          <a:noFill/>
          <a:ln>
            <a:noFill/>
          </a:ln>
        </p:spPr>
      </p:pic>
      <p:sp>
        <p:nvSpPr>
          <p:cNvPr id="116" name="Google Shape;116;g3a06e231924_0_8"/>
          <p:cNvSpPr/>
          <p:nvPr/>
        </p:nvSpPr>
        <p:spPr>
          <a:xfrm>
            <a:off x="3459850" y="4866600"/>
            <a:ext cx="663900" cy="2769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dk1"/>
                </a:solidFill>
                <a:latin typeface="Barlow"/>
                <a:ea typeface="Barlow"/>
                <a:cs typeface="Barlow"/>
                <a:sym typeface="Barlow"/>
              </a:rPr>
              <a:t>Gains</a:t>
            </a:r>
            <a:endParaRPr b="1" sz="800">
              <a:solidFill>
                <a:schemeClr val="dk1"/>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6fc1f905f2_0_23"/>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
              <a:t>Basic Investment Account Tactics</a:t>
            </a:r>
            <a:endParaRPr/>
          </a:p>
        </p:txBody>
      </p:sp>
      <p:sp>
        <p:nvSpPr>
          <p:cNvPr id="122" name="Google Shape;122;g36fc1f905f2_0_23"/>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1400"/>
              <a:t>Investment Portfolio Line of Credit</a:t>
            </a:r>
            <a:endParaRPr sz="1400"/>
          </a:p>
          <a:p>
            <a:pPr indent="-393700" lvl="0" marL="457200" rtl="0" algn="l">
              <a:spcBef>
                <a:spcPts val="600"/>
              </a:spcBef>
              <a:spcAft>
                <a:spcPts val="0"/>
              </a:spcAft>
              <a:buSzPts val="2600"/>
              <a:buChar char="▪"/>
            </a:pPr>
            <a:r>
              <a:rPr lang="en" sz="1400"/>
              <a:t>Harvesting Gains/Losses</a:t>
            </a:r>
            <a:endParaRPr sz="1400">
              <a:solidFill>
                <a:srgbClr val="434343"/>
              </a:solidFill>
            </a:endParaRPr>
          </a:p>
          <a:p>
            <a:pPr indent="-393700" lvl="0" marL="457200" rtl="0" algn="l">
              <a:spcBef>
                <a:spcPts val="600"/>
              </a:spcBef>
              <a:spcAft>
                <a:spcPts val="0"/>
              </a:spcAft>
              <a:buSzPts val="2600"/>
              <a:buChar char="▪"/>
            </a:pPr>
            <a:r>
              <a:rPr lang="en" sz="1400"/>
              <a:t>Giving Appreciated Assets</a:t>
            </a:r>
            <a:endParaRPr sz="1400">
              <a:solidFill>
                <a:srgbClr val="434343"/>
              </a:solidFill>
            </a:endParaRPr>
          </a:p>
          <a:p>
            <a:pPr indent="-393700" lvl="0" marL="457200" rtl="0" algn="l">
              <a:spcBef>
                <a:spcPts val="600"/>
              </a:spcBef>
              <a:spcAft>
                <a:spcPts val="0"/>
              </a:spcAft>
              <a:buSzPts val="2600"/>
              <a:buChar char="▪"/>
            </a:pPr>
            <a:r>
              <a:rPr lang="en" sz="1400"/>
              <a:t>Roth Conversions - Legacy/Standard</a:t>
            </a:r>
            <a:endParaRPr sz="1400">
              <a:solidFill>
                <a:srgbClr val="434343"/>
              </a:solidFill>
            </a:endParaRPr>
          </a:p>
          <a:p>
            <a:pPr indent="-393700" lvl="0" marL="457200" rtl="0" algn="l">
              <a:spcBef>
                <a:spcPts val="600"/>
              </a:spcBef>
              <a:spcAft>
                <a:spcPts val="0"/>
              </a:spcAft>
              <a:buSzPts val="2600"/>
              <a:buChar char="▪"/>
            </a:pPr>
            <a:r>
              <a:rPr lang="en" sz="1400"/>
              <a:t>Beneficiary Election (charitable, eligible designated, low bracket)</a:t>
            </a:r>
            <a:endParaRPr sz="1400"/>
          </a:p>
          <a:p>
            <a:pPr indent="-393700" lvl="0" marL="457200" rtl="0" algn="l">
              <a:spcBef>
                <a:spcPts val="600"/>
              </a:spcBef>
              <a:spcAft>
                <a:spcPts val="0"/>
              </a:spcAft>
              <a:buSzPts val="2600"/>
              <a:buChar char="▪"/>
            </a:pPr>
            <a:r>
              <a:rPr lang="en" sz="1400"/>
              <a:t>Asset Location</a:t>
            </a:r>
            <a:endParaRPr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b="1" sz="1400"/>
          </a:p>
          <a:p>
            <a:pPr indent="0" lvl="0" marL="457200" rtl="0" algn="l">
              <a:lnSpc>
                <a:spcPct val="100000"/>
              </a:lnSpc>
              <a:spcBef>
                <a:spcPts val="600"/>
              </a:spcBef>
              <a:spcAft>
                <a:spcPts val="0"/>
              </a:spcAft>
              <a:buNone/>
            </a:pPr>
            <a:r>
              <a:t/>
            </a:r>
            <a:endParaRPr/>
          </a:p>
          <a:p>
            <a:pPr indent="0" lvl="0" marL="63500" rtl="0" algn="l">
              <a:lnSpc>
                <a:spcPct val="100000"/>
              </a:lnSpc>
              <a:spcBef>
                <a:spcPts val="600"/>
              </a:spcBef>
              <a:spcAft>
                <a:spcPts val="0"/>
              </a:spcAft>
              <a:buSzPts val="2600"/>
              <a:buNone/>
            </a:pPr>
            <a:r>
              <a:t/>
            </a:r>
            <a:endParaRPr b="1" sz="1400">
              <a:solidFill>
                <a:srgbClr val="007F00"/>
              </a:solidFill>
            </a:endParaRPr>
          </a:p>
          <a:p>
            <a:pPr indent="-228600" lvl="0" marL="457200" rtl="0" algn="l">
              <a:lnSpc>
                <a:spcPct val="100000"/>
              </a:lnSpc>
              <a:spcBef>
                <a:spcPts val="600"/>
              </a:spcBef>
              <a:spcAft>
                <a:spcPts val="0"/>
              </a:spcAft>
              <a:buSzPts val="2600"/>
              <a:buNone/>
            </a:pPr>
            <a:r>
              <a:t/>
            </a:r>
            <a:endParaRPr sz="1400"/>
          </a:p>
        </p:txBody>
      </p:sp>
      <p:sp>
        <p:nvSpPr>
          <p:cNvPr id="123" name="Google Shape;123;g36fc1f905f2_0_23"/>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sp>
        <p:nvSpPr>
          <p:cNvPr id="124" name="Google Shape;124;g36fc1f905f2_0_23"/>
          <p:cNvSpPr/>
          <p:nvPr/>
        </p:nvSpPr>
        <p:spPr>
          <a:xfrm>
            <a:off x="1261450" y="4749825"/>
            <a:ext cx="1195200" cy="411600"/>
          </a:xfrm>
          <a:prstGeom prst="rect">
            <a:avLst/>
          </a:prstGeom>
          <a:solidFill>
            <a:srgbClr val="007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AF7F0"/>
                </a:solidFill>
                <a:latin typeface="Barlow"/>
                <a:ea typeface="Barlow"/>
                <a:cs typeface="Barlow"/>
                <a:sym typeface="Barlow"/>
              </a:rPr>
              <a:t>Easy</a:t>
            </a:r>
            <a:endParaRPr b="1" sz="2000">
              <a:solidFill>
                <a:srgbClr val="FAF7F0"/>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Billy Amberg</dc:creator>
</cp:coreProperties>
</file>