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7"/>
  </p:notesMasterIdLst>
  <p:sldIdLst>
    <p:sldId id="442" r:id="rId2"/>
    <p:sldId id="444" r:id="rId3"/>
    <p:sldId id="443" r:id="rId4"/>
    <p:sldId id="447" r:id="rId5"/>
    <p:sldId id="446" r:id="rId6"/>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F6FC"/>
    <a:srgbClr val="009999"/>
    <a:srgbClr val="6666FF"/>
    <a:srgbClr val="7FA068"/>
    <a:srgbClr val="18E8F8"/>
    <a:srgbClr val="F147D1"/>
    <a:srgbClr val="99FF33"/>
    <a:srgbClr val="DAD004"/>
    <a:srgbClr val="0066FF"/>
    <a:srgbClr val="ABC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2" autoAdjust="0"/>
    <p:restoredTop sz="94660"/>
  </p:normalViewPr>
  <p:slideViewPr>
    <p:cSldViewPr snapToGrid="0">
      <p:cViewPr>
        <p:scale>
          <a:sx n="83" d="100"/>
          <a:sy n="83" d="100"/>
        </p:scale>
        <p:origin x="1420" y="-1348"/>
      </p:cViewPr>
      <p:guideLst>
        <p:guide orient="horz" pos="3120"/>
        <p:guide pos="2160"/>
      </p:guideLst>
    </p:cSldViewPr>
  </p:slideViewPr>
  <p:notesTextViewPr>
    <p:cViewPr>
      <p:scale>
        <a:sx n="1" d="1"/>
        <a:sy n="1" d="1"/>
      </p:scale>
      <p:origin x="0" y="0"/>
    </p:cViewPr>
  </p:notesTextViewPr>
  <p:sorterViewPr>
    <p:cViewPr>
      <p:scale>
        <a:sx n="100" d="100"/>
        <a:sy n="100" d="100"/>
      </p:scale>
      <p:origin x="0" y="44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期版面配置區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293E34C-8241-4BB4-8CB6-125896B96F7F}" type="datetimeFigureOut">
              <a:rPr kumimoji="1" lang="ja-JP" altLang="en-US" smtClean="0"/>
              <a:pPr/>
              <a:t>2025/10/2</a:t>
            </a:fld>
            <a:endParaRPr kumimoji="1" lang="ja-JP" altLang="en-US"/>
          </a:p>
        </p:txBody>
      </p:sp>
      <p:sp>
        <p:nvSpPr>
          <p:cNvPr id="4" name="投影片影像版面配置區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備忘稿版面配置區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zh-TW" altLang="en-US"/>
              <a:t>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endParaRPr kumimoji="1" lang="ja-JP" altLang="en-US"/>
          </a:p>
        </p:txBody>
      </p:sp>
      <p:sp>
        <p:nvSpPr>
          <p:cNvPr id="6" name="頁尾版面配置區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投影片編號版面配置區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75A016D-CC4F-4EE8-9D8B-C583A63C0821}" type="slidenum">
              <a:rPr kumimoji="1" lang="ja-JP" altLang="en-US" smtClean="0"/>
              <a:pPr/>
              <a:t>‹#›</a:t>
            </a:fld>
            <a:endParaRPr kumimoji="1" lang="ja-JP" altLang="en-US"/>
          </a:p>
        </p:txBody>
      </p:sp>
    </p:spTree>
    <p:extLst>
      <p:ext uri="{BB962C8B-B14F-4D97-AF65-F5344CB8AC3E}">
        <p14:creationId xmlns:p14="http://schemas.microsoft.com/office/powerpoint/2010/main" val="14332312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標題投影片">
    <p:spTree>
      <p:nvGrpSpPr>
        <p:cNvPr id="1" name=""/>
        <p:cNvGrpSpPr/>
        <p:nvPr/>
      </p:nvGrpSpPr>
      <p:grpSpPr>
        <a:xfrm>
          <a:off x="0" y="0"/>
          <a:ext cx="0" cy="0"/>
          <a:chOff x="0" y="0"/>
          <a:chExt cx="0" cy="0"/>
        </a:xfrm>
      </p:grpSpPr>
      <p:pic>
        <p:nvPicPr>
          <p:cNvPr id="7" name="圖片 6"/>
          <p:cNvPicPr>
            <a:picLocks noChangeAspect="1"/>
          </p:cNvPicPr>
          <p:nvPr userDrawn="1"/>
        </p:nvPicPr>
        <p:blipFill rotWithShape="1">
          <a:blip r:embed="rId2"/>
          <a:srcRect l="14560" t="3335" r="18215" b="45461"/>
          <a:stretch/>
        </p:blipFill>
        <p:spPr>
          <a:xfrm rot="10800000" flipH="1">
            <a:off x="-1" y="8729662"/>
            <a:ext cx="6850857" cy="1176333"/>
          </a:xfrm>
          <a:prstGeom prst="rect">
            <a:avLst/>
          </a:prstGeom>
        </p:spPr>
      </p:pic>
      <p:pic>
        <p:nvPicPr>
          <p:cNvPr id="8" name="圖片 7"/>
          <p:cNvPicPr>
            <a:picLocks noChangeAspect="1"/>
          </p:cNvPicPr>
          <p:nvPr userDrawn="1"/>
        </p:nvPicPr>
        <p:blipFill rotWithShape="1">
          <a:blip r:embed="rId2"/>
          <a:srcRect l="2249" t="3335" r="2092" b="20170"/>
          <a:stretch/>
        </p:blipFill>
        <p:spPr>
          <a:xfrm flipH="1">
            <a:off x="-1" y="-98764"/>
            <a:ext cx="6858000" cy="1757363"/>
          </a:xfrm>
          <a:prstGeom prst="rect">
            <a:avLst/>
          </a:prstGeom>
        </p:spPr>
      </p:pic>
      <p:sp>
        <p:nvSpPr>
          <p:cNvPr id="9" name="矩形 8"/>
          <p:cNvSpPr/>
          <p:nvPr userDrawn="1"/>
        </p:nvSpPr>
        <p:spPr>
          <a:xfrm>
            <a:off x="72971" y="9445098"/>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pic>
        <p:nvPicPr>
          <p:cNvPr id="12" name="圖片 11"/>
          <p:cNvPicPr>
            <a:picLocks noChangeAspect="1"/>
          </p:cNvPicPr>
          <p:nvPr userDrawn="1"/>
        </p:nvPicPr>
        <p:blipFill>
          <a:blip r:embed="rId3"/>
          <a:stretch>
            <a:fillRect/>
          </a:stretch>
        </p:blipFill>
        <p:spPr>
          <a:xfrm>
            <a:off x="4402544" y="136389"/>
            <a:ext cx="2368186" cy="480185"/>
          </a:xfrm>
          <a:prstGeom prst="rect">
            <a:avLst/>
          </a:prstGeom>
        </p:spPr>
      </p:pic>
      <p:sp>
        <p:nvSpPr>
          <p:cNvPr id="13" name="矩形 12"/>
          <p:cNvSpPr/>
          <p:nvPr userDrawn="1"/>
        </p:nvSpPr>
        <p:spPr>
          <a:xfrm>
            <a:off x="0" y="734199"/>
            <a:ext cx="4886325"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2" name="圖片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4" name="圖片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3504430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文字方塊 4"/>
          <p:cNvSpPr txBox="1"/>
          <p:nvPr userDrawn="1"/>
        </p:nvSpPr>
        <p:spPr>
          <a:xfrm>
            <a:off x="4951881" y="9372523"/>
            <a:ext cx="920283" cy="248209"/>
          </a:xfrm>
          <a:prstGeom prst="rect">
            <a:avLst/>
          </a:prstGeom>
          <a:noFill/>
        </p:spPr>
        <p:txBody>
          <a:bodyPr wrap="square" rtlCol="0">
            <a:spAutoFit/>
          </a:bodyPr>
          <a:lstStyle/>
          <a:p>
            <a:pPr algn="ctr"/>
            <a:r>
              <a:rPr lang="en-US" altLang="zh-TW" sz="1013" baseline="0" dirty="0">
                <a:solidFill>
                  <a:schemeClr val="bg1"/>
                </a:solidFill>
                <a:latin typeface="BankGothic Lt BT" panose="020B0607020203060204" pitchFamily="34" charset="0"/>
              </a:rPr>
              <a:t>Control</a:t>
            </a:r>
            <a:endParaRPr lang="zh-TW" altLang="en-US" sz="1013" dirty="0">
              <a:solidFill>
                <a:schemeClr val="bg1"/>
              </a:solidFill>
              <a:latin typeface="BankGothic Lt BT" panose="020B0607020203060204" pitchFamily="34" charset="0"/>
            </a:endParaRPr>
          </a:p>
        </p:txBody>
      </p:sp>
      <p:sp>
        <p:nvSpPr>
          <p:cNvPr id="6" name="文字方塊 5"/>
          <p:cNvSpPr txBox="1"/>
          <p:nvPr userDrawn="1"/>
        </p:nvSpPr>
        <p:spPr>
          <a:xfrm>
            <a:off x="1863258" y="9372521"/>
            <a:ext cx="216834" cy="248209"/>
          </a:xfrm>
          <a:prstGeom prst="rect">
            <a:avLst/>
          </a:prstGeom>
          <a:noFill/>
        </p:spPr>
        <p:txBody>
          <a:bodyPr wrap="square" rtlCol="0">
            <a:spAutoFit/>
          </a:bodyPr>
          <a:lstStyle/>
          <a:p>
            <a:endParaRPr lang="zh-TW" altLang="en-US" sz="1013" dirty="0">
              <a:solidFill>
                <a:schemeClr val="bg1"/>
              </a:solidFill>
            </a:endParaRPr>
          </a:p>
        </p:txBody>
      </p:sp>
      <p:pic>
        <p:nvPicPr>
          <p:cNvPr id="7" name="圖片 6"/>
          <p:cNvPicPr>
            <a:picLocks noChangeAspect="1"/>
          </p:cNvPicPr>
          <p:nvPr userDrawn="1"/>
        </p:nvPicPr>
        <p:blipFill rotWithShape="1">
          <a:blip r:embed="rId2"/>
          <a:srcRect l="19802" t="39964" r="10702" b="1888"/>
          <a:stretch/>
        </p:blipFill>
        <p:spPr>
          <a:xfrm flipH="1">
            <a:off x="-14289" y="8743950"/>
            <a:ext cx="6872288" cy="1162049"/>
          </a:xfrm>
          <a:prstGeom prst="rect">
            <a:avLst/>
          </a:prstGeom>
        </p:spPr>
      </p:pic>
      <p:sp>
        <p:nvSpPr>
          <p:cNvPr id="8" name="矩形 7"/>
          <p:cNvSpPr/>
          <p:nvPr userDrawn="1"/>
        </p:nvSpPr>
        <p:spPr>
          <a:xfrm>
            <a:off x="59944" y="9420675"/>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pic>
        <p:nvPicPr>
          <p:cNvPr id="9" name="圖片 8"/>
          <p:cNvPicPr>
            <a:picLocks noChangeAspect="1"/>
          </p:cNvPicPr>
          <p:nvPr userDrawn="1"/>
        </p:nvPicPr>
        <p:blipFill rotWithShape="1">
          <a:blip r:embed="rId3"/>
          <a:srcRect l="571" t="3150" r="672"/>
          <a:stretch/>
        </p:blipFill>
        <p:spPr>
          <a:xfrm flipH="1">
            <a:off x="9865" y="-34151"/>
            <a:ext cx="6858000" cy="1598631"/>
          </a:xfrm>
          <a:prstGeom prst="rect">
            <a:avLst/>
          </a:prstGeom>
        </p:spPr>
      </p:pic>
      <p:sp>
        <p:nvSpPr>
          <p:cNvPr id="10" name="矩形 9"/>
          <p:cNvSpPr/>
          <p:nvPr userDrawn="1"/>
        </p:nvSpPr>
        <p:spPr>
          <a:xfrm>
            <a:off x="9865" y="788888"/>
            <a:ext cx="5900738"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13" name="圖片 12"/>
          <p:cNvPicPr>
            <a:picLocks noChangeAspect="1"/>
          </p:cNvPicPr>
          <p:nvPr userDrawn="1"/>
        </p:nvPicPr>
        <p:blipFill>
          <a:blip r:embed="rId4"/>
          <a:stretch>
            <a:fillRect/>
          </a:stretch>
        </p:blipFill>
        <p:spPr>
          <a:xfrm>
            <a:off x="4378612" y="104594"/>
            <a:ext cx="2396317" cy="486048"/>
          </a:xfrm>
          <a:prstGeom prst="rect">
            <a:avLst/>
          </a:prstGeom>
        </p:spPr>
      </p:pic>
      <p:pic>
        <p:nvPicPr>
          <p:cNvPr id="14" name="圖片 1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15" name="圖片 1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236156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含標題的內容">
    <p:spTree>
      <p:nvGrpSpPr>
        <p:cNvPr id="1" name=""/>
        <p:cNvGrpSpPr/>
        <p:nvPr/>
      </p:nvGrpSpPr>
      <p:grpSpPr>
        <a:xfrm>
          <a:off x="0" y="0"/>
          <a:ext cx="0" cy="0"/>
          <a:chOff x="0" y="0"/>
          <a:chExt cx="0" cy="0"/>
        </a:xfrm>
      </p:grpSpPr>
      <p:pic>
        <p:nvPicPr>
          <p:cNvPr id="8" name="圖片 7"/>
          <p:cNvPicPr>
            <a:picLocks noChangeAspect="1"/>
          </p:cNvPicPr>
          <p:nvPr userDrawn="1"/>
        </p:nvPicPr>
        <p:blipFill rotWithShape="1">
          <a:blip r:embed="rId2"/>
          <a:srcRect l="11977" t="3904" r="33026" b="39974"/>
          <a:stretch/>
        </p:blipFill>
        <p:spPr>
          <a:xfrm rot="10800000" flipH="1">
            <a:off x="0" y="8872537"/>
            <a:ext cx="6840994" cy="1033462"/>
          </a:xfrm>
          <a:prstGeom prst="rect">
            <a:avLst/>
          </a:prstGeom>
        </p:spPr>
      </p:pic>
      <p:sp>
        <p:nvSpPr>
          <p:cNvPr id="9" name="矩形 8"/>
          <p:cNvSpPr/>
          <p:nvPr userDrawn="1"/>
        </p:nvSpPr>
        <p:spPr>
          <a:xfrm>
            <a:off x="157163" y="9450153"/>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sp>
        <p:nvSpPr>
          <p:cNvPr id="10" name="矩形 9"/>
          <p:cNvSpPr/>
          <p:nvPr userDrawn="1"/>
        </p:nvSpPr>
        <p:spPr>
          <a:xfrm>
            <a:off x="9865" y="788888"/>
            <a:ext cx="5900738"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11" name="圖片 10"/>
          <p:cNvPicPr>
            <a:picLocks noChangeAspect="1"/>
          </p:cNvPicPr>
          <p:nvPr userDrawn="1"/>
        </p:nvPicPr>
        <p:blipFill rotWithShape="1">
          <a:blip r:embed="rId2"/>
          <a:srcRect l="1123" t="3904" r="1394" b="-1"/>
          <a:stretch/>
        </p:blipFill>
        <p:spPr>
          <a:xfrm flipH="1">
            <a:off x="9865" y="0"/>
            <a:ext cx="6857998" cy="1671141"/>
          </a:xfrm>
          <a:prstGeom prst="rect">
            <a:avLst/>
          </a:prstGeom>
        </p:spPr>
      </p:pic>
      <p:pic>
        <p:nvPicPr>
          <p:cNvPr id="14" name="圖片 13"/>
          <p:cNvPicPr>
            <a:picLocks noChangeAspect="1"/>
          </p:cNvPicPr>
          <p:nvPr userDrawn="1"/>
        </p:nvPicPr>
        <p:blipFill>
          <a:blip r:embed="rId3"/>
          <a:stretch>
            <a:fillRect/>
          </a:stretch>
        </p:blipFill>
        <p:spPr>
          <a:xfrm>
            <a:off x="4377729" y="149123"/>
            <a:ext cx="2398083" cy="490642"/>
          </a:xfrm>
          <a:prstGeom prst="rect">
            <a:avLst/>
          </a:prstGeom>
        </p:spPr>
      </p:pic>
      <p:pic>
        <p:nvPicPr>
          <p:cNvPr id="15" name="圖片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16" name="圖片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94543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含標題的圖片">
    <p:spTree>
      <p:nvGrpSpPr>
        <p:cNvPr id="1" name=""/>
        <p:cNvGrpSpPr/>
        <p:nvPr/>
      </p:nvGrpSpPr>
      <p:grpSpPr>
        <a:xfrm>
          <a:off x="0" y="0"/>
          <a:ext cx="0" cy="0"/>
          <a:chOff x="0" y="0"/>
          <a:chExt cx="0" cy="0"/>
        </a:xfrm>
      </p:grpSpPr>
      <p:pic>
        <p:nvPicPr>
          <p:cNvPr id="5" name="圖片 4"/>
          <p:cNvPicPr>
            <a:picLocks noChangeAspect="1"/>
          </p:cNvPicPr>
          <p:nvPr userDrawn="1"/>
        </p:nvPicPr>
        <p:blipFill rotWithShape="1">
          <a:blip r:embed="rId2"/>
          <a:srcRect l="1019" t="3627" r="1485"/>
          <a:stretch/>
        </p:blipFill>
        <p:spPr>
          <a:xfrm flipH="1">
            <a:off x="-1" y="0"/>
            <a:ext cx="6858000" cy="1815789"/>
          </a:xfrm>
          <a:prstGeom prst="rect">
            <a:avLst/>
          </a:prstGeom>
        </p:spPr>
      </p:pic>
      <p:pic>
        <p:nvPicPr>
          <p:cNvPr id="6" name="圖片 5"/>
          <p:cNvPicPr>
            <a:picLocks noChangeAspect="1"/>
          </p:cNvPicPr>
          <p:nvPr userDrawn="1"/>
        </p:nvPicPr>
        <p:blipFill rotWithShape="1">
          <a:blip r:embed="rId2"/>
          <a:srcRect l="10486" t="3627" r="26029" b="38110"/>
          <a:stretch/>
        </p:blipFill>
        <p:spPr>
          <a:xfrm rot="10800000" flipH="1">
            <a:off x="7144" y="8643938"/>
            <a:ext cx="6850856" cy="1262056"/>
          </a:xfrm>
          <a:prstGeom prst="rect">
            <a:avLst/>
          </a:prstGeom>
        </p:spPr>
      </p:pic>
      <p:sp>
        <p:nvSpPr>
          <p:cNvPr id="7" name="矩形 6"/>
          <p:cNvSpPr/>
          <p:nvPr userDrawn="1"/>
        </p:nvSpPr>
        <p:spPr>
          <a:xfrm>
            <a:off x="72971" y="9428721"/>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sp>
        <p:nvSpPr>
          <p:cNvPr id="8" name="矩形 7"/>
          <p:cNvSpPr/>
          <p:nvPr userDrawn="1"/>
        </p:nvSpPr>
        <p:spPr>
          <a:xfrm>
            <a:off x="9865" y="788888"/>
            <a:ext cx="5512254"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11" name="圖片 10"/>
          <p:cNvPicPr>
            <a:picLocks noChangeAspect="1"/>
          </p:cNvPicPr>
          <p:nvPr userDrawn="1"/>
        </p:nvPicPr>
        <p:blipFill>
          <a:blip r:embed="rId3"/>
          <a:stretch>
            <a:fillRect/>
          </a:stretch>
        </p:blipFill>
        <p:spPr>
          <a:xfrm>
            <a:off x="4441433" y="137190"/>
            <a:ext cx="2343597" cy="480599"/>
          </a:xfrm>
          <a:prstGeom prst="rect">
            <a:avLst/>
          </a:prstGeom>
        </p:spPr>
      </p:pic>
      <p:pic>
        <p:nvPicPr>
          <p:cNvPr id="12" name="圖片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102002"/>
            <a:ext cx="1120905" cy="609723"/>
          </a:xfrm>
          <a:prstGeom prst="rect">
            <a:avLst/>
          </a:prstGeom>
        </p:spPr>
      </p:pic>
      <p:pic>
        <p:nvPicPr>
          <p:cNvPr id="13" name="圖片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3498958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pic>
        <p:nvPicPr>
          <p:cNvPr id="7" name="圖片 6"/>
          <p:cNvPicPr>
            <a:picLocks noChangeAspect="1"/>
          </p:cNvPicPr>
          <p:nvPr userDrawn="1"/>
        </p:nvPicPr>
        <p:blipFill rotWithShape="1">
          <a:blip r:embed="rId2"/>
          <a:srcRect l="15722" t="3091" r="14467" b="47132"/>
          <a:stretch/>
        </p:blipFill>
        <p:spPr>
          <a:xfrm rot="10800000" flipH="1">
            <a:off x="-7145" y="8672512"/>
            <a:ext cx="6872289" cy="1236516"/>
          </a:xfrm>
          <a:prstGeom prst="rect">
            <a:avLst/>
          </a:prstGeom>
        </p:spPr>
      </p:pic>
      <p:pic>
        <p:nvPicPr>
          <p:cNvPr id="8" name="圖片 7"/>
          <p:cNvPicPr>
            <a:picLocks noChangeAspect="1"/>
          </p:cNvPicPr>
          <p:nvPr userDrawn="1"/>
        </p:nvPicPr>
        <p:blipFill rotWithShape="1">
          <a:blip r:embed="rId2"/>
          <a:srcRect l="599" t="3091" r="751"/>
          <a:stretch/>
        </p:blipFill>
        <p:spPr>
          <a:xfrm flipH="1">
            <a:off x="0" y="0"/>
            <a:ext cx="6858000" cy="1671637"/>
          </a:xfrm>
          <a:prstGeom prst="rect">
            <a:avLst/>
          </a:prstGeom>
        </p:spPr>
      </p:pic>
      <p:sp>
        <p:nvSpPr>
          <p:cNvPr id="9" name="矩形 8"/>
          <p:cNvSpPr/>
          <p:nvPr userDrawn="1"/>
        </p:nvSpPr>
        <p:spPr>
          <a:xfrm>
            <a:off x="104987" y="9414433"/>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sp>
        <p:nvSpPr>
          <p:cNvPr id="10" name="矩形 9"/>
          <p:cNvSpPr/>
          <p:nvPr userDrawn="1"/>
        </p:nvSpPr>
        <p:spPr>
          <a:xfrm>
            <a:off x="9866" y="788888"/>
            <a:ext cx="5619410"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2" name="圖片 1"/>
          <p:cNvPicPr>
            <a:picLocks noChangeAspect="1"/>
          </p:cNvPicPr>
          <p:nvPr userDrawn="1"/>
        </p:nvPicPr>
        <p:blipFill>
          <a:blip r:embed="rId3"/>
          <a:stretch>
            <a:fillRect/>
          </a:stretch>
        </p:blipFill>
        <p:spPr>
          <a:xfrm>
            <a:off x="4352624" y="134194"/>
            <a:ext cx="2391076" cy="567467"/>
          </a:xfrm>
          <a:prstGeom prst="rect">
            <a:avLst/>
          </a:prstGeom>
        </p:spPr>
      </p:pic>
      <p:pic>
        <p:nvPicPr>
          <p:cNvPr id="13" name="圖片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14" name="圖片 1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2793653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直排標題及文字">
    <p:spTree>
      <p:nvGrpSpPr>
        <p:cNvPr id="1" name=""/>
        <p:cNvGrpSpPr/>
        <p:nvPr/>
      </p:nvGrpSpPr>
      <p:grpSpPr>
        <a:xfrm>
          <a:off x="0" y="0"/>
          <a:ext cx="0" cy="0"/>
          <a:chOff x="0" y="0"/>
          <a:chExt cx="0" cy="0"/>
        </a:xfrm>
      </p:grpSpPr>
      <p:pic>
        <p:nvPicPr>
          <p:cNvPr id="7" name="圖片 6"/>
          <p:cNvPicPr>
            <a:picLocks noChangeAspect="1"/>
          </p:cNvPicPr>
          <p:nvPr userDrawn="1"/>
        </p:nvPicPr>
        <p:blipFill rotWithShape="1">
          <a:blip r:embed="rId2"/>
          <a:srcRect l="21638" t="2111" r="14271" b="51967"/>
          <a:stretch/>
        </p:blipFill>
        <p:spPr>
          <a:xfrm rot="10800000" flipH="1">
            <a:off x="-1" y="8841580"/>
            <a:ext cx="6858000" cy="1064419"/>
          </a:xfrm>
          <a:prstGeom prst="rect">
            <a:avLst/>
          </a:prstGeom>
        </p:spPr>
      </p:pic>
      <p:sp>
        <p:nvSpPr>
          <p:cNvPr id="8" name="矩形 7"/>
          <p:cNvSpPr/>
          <p:nvPr userDrawn="1"/>
        </p:nvSpPr>
        <p:spPr>
          <a:xfrm>
            <a:off x="72971" y="9505890"/>
            <a:ext cx="6184884" cy="400110"/>
          </a:xfrm>
          <a:prstGeom prst="rect">
            <a:avLst/>
          </a:prstGeom>
        </p:spPr>
        <p:txBody>
          <a:bodyPr wrap="square">
            <a:spAutoFit/>
          </a:bodyPr>
          <a:lstStyle/>
          <a:p>
            <a:pPr algn="l"/>
            <a:r>
              <a:rPr lang="en-US" altLang="zh-TW" sz="1000" dirty="0">
                <a:solidFill>
                  <a:schemeClr val="bg1">
                    <a:lumMod val="95000"/>
                  </a:schemeClr>
                </a:solidFill>
                <a:latin typeface="Arial" panose="020B0604020202020204" pitchFamily="34" charset="0"/>
                <a:cs typeface="Arial" panose="020B0604020202020204" pitchFamily="34" charset="0"/>
              </a:rPr>
              <a:t>ACT</a:t>
            </a:r>
            <a:r>
              <a:rPr lang="zh-TW" altLang="en-US" sz="1000" dirty="0">
                <a:solidFill>
                  <a:schemeClr val="bg1">
                    <a:lumMod val="95000"/>
                  </a:schemeClr>
                </a:solidFill>
                <a:latin typeface="Arial" panose="020B0604020202020204" pitchFamily="34" charset="0"/>
                <a:cs typeface="Arial" panose="020B0604020202020204" pitchFamily="34" charset="0"/>
              </a:rPr>
              <a:t> </a:t>
            </a:r>
            <a:r>
              <a:rPr lang="en-US" altLang="zh-TW" sz="1000" dirty="0">
                <a:solidFill>
                  <a:schemeClr val="bg1">
                    <a:lumMod val="95000"/>
                  </a:schemeClr>
                </a:solidFill>
                <a:latin typeface="Arial" panose="020B0604020202020204" pitchFamily="34" charset="0"/>
                <a:cs typeface="Arial" panose="020B0604020202020204" pitchFamily="34" charset="0"/>
              </a:rPr>
              <a:t>POWER TAIWAN CO., LTD.</a:t>
            </a:r>
            <a:r>
              <a:rPr lang="zh-TW" altLang="en-US" sz="1000" dirty="0">
                <a:solidFill>
                  <a:schemeClr val="bg1">
                    <a:lumMod val="95000"/>
                  </a:schemeClr>
                </a:solidFill>
                <a:latin typeface="Arial" panose="020B0604020202020204" pitchFamily="34" charset="0"/>
                <a:cs typeface="Arial" panose="020B0604020202020204" pitchFamily="34" charset="0"/>
              </a:rPr>
              <a:t>    </a:t>
            </a:r>
            <a:r>
              <a:rPr lang="en-US" altLang="zh-TW" sz="1000" dirty="0">
                <a:solidFill>
                  <a:schemeClr val="bg1">
                    <a:lumMod val="95000"/>
                  </a:schemeClr>
                </a:solidFill>
                <a:latin typeface="Arial" panose="020B0604020202020204" pitchFamily="34" charset="0"/>
                <a:cs typeface="Arial" panose="020B0604020202020204" pitchFamily="34" charset="0"/>
              </a:rPr>
              <a:t>+886-2-2559-5216         </a:t>
            </a:r>
          </a:p>
          <a:p>
            <a:pPr algn="l"/>
            <a:r>
              <a:rPr lang="en-US" altLang="zh-TW" sz="1000" dirty="0">
                <a:solidFill>
                  <a:schemeClr val="bg1">
                    <a:lumMod val="95000"/>
                  </a:schemeClr>
                </a:solidFill>
                <a:latin typeface="Arial" panose="020B0604020202020204" pitchFamily="34" charset="0"/>
                <a:cs typeface="Arial" panose="020B0604020202020204" pitchFamily="34" charset="0"/>
              </a:rPr>
              <a:t>www.actpower.com.tw        Copyright © 2023 ACT TAIWAN CO., LTD.</a:t>
            </a:r>
            <a:r>
              <a:rPr lang="zh-TW" altLang="en-US" sz="1000" dirty="0">
                <a:solidFill>
                  <a:schemeClr val="bg1">
                    <a:lumMod val="95000"/>
                  </a:schemeClr>
                </a:solidFill>
                <a:latin typeface="Arial" panose="020B0604020202020204" pitchFamily="34" charset="0"/>
                <a:cs typeface="Arial" panose="020B0604020202020204" pitchFamily="34" charset="0"/>
              </a:rPr>
              <a:t> </a:t>
            </a:r>
            <a:r>
              <a:rPr lang="en-US" altLang="zh-TW" sz="1000" dirty="0">
                <a:solidFill>
                  <a:schemeClr val="bg1">
                    <a:lumMod val="95000"/>
                  </a:schemeClr>
                </a:solidFill>
                <a:latin typeface="Arial" panose="020B0604020202020204" pitchFamily="34" charset="0"/>
                <a:cs typeface="Arial" panose="020B0604020202020204" pitchFamily="34" charset="0"/>
              </a:rPr>
              <a:t>All rights reserved</a:t>
            </a:r>
            <a:endParaRPr lang="zh-TW" altLang="en-US" sz="1000" dirty="0">
              <a:solidFill>
                <a:schemeClr val="bg1">
                  <a:lumMod val="95000"/>
                </a:schemeClr>
              </a:solidFill>
              <a:latin typeface="Arial" panose="020B0604020202020204" pitchFamily="34" charset="0"/>
              <a:cs typeface="Arial" panose="020B0604020202020204" pitchFamily="34" charset="0"/>
            </a:endParaRPr>
          </a:p>
        </p:txBody>
      </p:sp>
      <p:pic>
        <p:nvPicPr>
          <p:cNvPr id="9" name="圖片 8"/>
          <p:cNvPicPr>
            <a:picLocks noChangeAspect="1"/>
          </p:cNvPicPr>
          <p:nvPr userDrawn="1"/>
        </p:nvPicPr>
        <p:blipFill rotWithShape="1">
          <a:blip r:embed="rId2"/>
          <a:srcRect l="652" t="2393" r="3280"/>
          <a:stretch/>
        </p:blipFill>
        <p:spPr>
          <a:xfrm flipH="1">
            <a:off x="-1" y="-4784"/>
            <a:ext cx="6858000" cy="1678782"/>
          </a:xfrm>
          <a:prstGeom prst="rect">
            <a:avLst/>
          </a:prstGeom>
        </p:spPr>
      </p:pic>
      <p:pic>
        <p:nvPicPr>
          <p:cNvPr id="12" name="圖片 11"/>
          <p:cNvPicPr>
            <a:picLocks noChangeAspect="1"/>
          </p:cNvPicPr>
          <p:nvPr userDrawn="1"/>
        </p:nvPicPr>
        <p:blipFill>
          <a:blip r:embed="rId3"/>
          <a:stretch>
            <a:fillRect/>
          </a:stretch>
        </p:blipFill>
        <p:spPr>
          <a:xfrm>
            <a:off x="4357051" y="102643"/>
            <a:ext cx="2459172" cy="498634"/>
          </a:xfrm>
          <a:prstGeom prst="rect">
            <a:avLst/>
          </a:prstGeom>
        </p:spPr>
      </p:pic>
      <p:sp>
        <p:nvSpPr>
          <p:cNvPr id="13" name="矩形 12"/>
          <p:cNvSpPr/>
          <p:nvPr userDrawn="1"/>
        </p:nvSpPr>
        <p:spPr>
          <a:xfrm>
            <a:off x="9865" y="788888"/>
            <a:ext cx="5555116"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14" name="圖片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15" name="圖片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267842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標題及直排文字">
    <p:spTree>
      <p:nvGrpSpPr>
        <p:cNvPr id="1" name=""/>
        <p:cNvGrpSpPr/>
        <p:nvPr/>
      </p:nvGrpSpPr>
      <p:grpSpPr>
        <a:xfrm>
          <a:off x="0" y="0"/>
          <a:ext cx="0" cy="0"/>
          <a:chOff x="0" y="0"/>
          <a:chExt cx="0" cy="0"/>
        </a:xfrm>
      </p:grpSpPr>
      <p:pic>
        <p:nvPicPr>
          <p:cNvPr id="14" name="圖片 13"/>
          <p:cNvPicPr>
            <a:picLocks noChangeAspect="1"/>
          </p:cNvPicPr>
          <p:nvPr userDrawn="1"/>
        </p:nvPicPr>
        <p:blipFill rotWithShape="1">
          <a:blip r:embed="rId2"/>
          <a:srcRect t="1997" r="4535"/>
          <a:stretch/>
        </p:blipFill>
        <p:spPr>
          <a:xfrm flipH="1">
            <a:off x="9863" y="0"/>
            <a:ext cx="6848135" cy="1385888"/>
          </a:xfrm>
          <a:prstGeom prst="rect">
            <a:avLst/>
          </a:prstGeom>
        </p:spPr>
      </p:pic>
      <p:pic>
        <p:nvPicPr>
          <p:cNvPr id="15" name="圖片 14"/>
          <p:cNvPicPr>
            <a:picLocks noChangeAspect="1"/>
          </p:cNvPicPr>
          <p:nvPr userDrawn="1"/>
        </p:nvPicPr>
        <p:blipFill rotWithShape="1">
          <a:blip r:embed="rId2"/>
          <a:srcRect l="19977" t="1997" r="4534" b="53388"/>
          <a:stretch/>
        </p:blipFill>
        <p:spPr>
          <a:xfrm rot="10800000" flipH="1">
            <a:off x="9863" y="8601074"/>
            <a:ext cx="6838272" cy="1304920"/>
          </a:xfrm>
          <a:prstGeom prst="rect">
            <a:avLst/>
          </a:prstGeom>
        </p:spPr>
      </p:pic>
      <p:pic>
        <p:nvPicPr>
          <p:cNvPr id="16" name="圖片 15"/>
          <p:cNvPicPr>
            <a:picLocks noChangeAspect="1"/>
          </p:cNvPicPr>
          <p:nvPr userDrawn="1"/>
        </p:nvPicPr>
        <p:blipFill>
          <a:blip r:embed="rId3"/>
          <a:stretch>
            <a:fillRect/>
          </a:stretch>
        </p:blipFill>
        <p:spPr>
          <a:xfrm>
            <a:off x="4421980" y="119466"/>
            <a:ext cx="2405611" cy="487774"/>
          </a:xfrm>
          <a:prstGeom prst="rect">
            <a:avLst/>
          </a:prstGeom>
        </p:spPr>
      </p:pic>
      <p:sp>
        <p:nvSpPr>
          <p:cNvPr id="9" name="矩形 8"/>
          <p:cNvSpPr/>
          <p:nvPr userDrawn="1"/>
        </p:nvSpPr>
        <p:spPr>
          <a:xfrm>
            <a:off x="104987" y="9414433"/>
            <a:ext cx="6184884" cy="400110"/>
          </a:xfrm>
          <a:prstGeom prst="rect">
            <a:avLst/>
          </a:prstGeom>
        </p:spPr>
        <p:txBody>
          <a:bodyPr wrap="square">
            <a:spAutoFit/>
          </a:bodyPr>
          <a:lstStyle/>
          <a:p>
            <a:pPr algn="l"/>
            <a:r>
              <a:rPr lang="en-US" altLang="zh-TW" sz="1000" dirty="0">
                <a:latin typeface="Arial" panose="020B0604020202020204" pitchFamily="34" charset="0"/>
                <a:cs typeface="Arial" panose="020B0604020202020204" pitchFamily="34" charset="0"/>
              </a:rPr>
              <a:t>ACT</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POWER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+886-2-2559-5216         </a:t>
            </a:r>
          </a:p>
          <a:p>
            <a:pPr algn="l"/>
            <a:r>
              <a:rPr lang="en-US" altLang="zh-TW" sz="1000" dirty="0">
                <a:latin typeface="Arial" panose="020B0604020202020204" pitchFamily="34" charset="0"/>
                <a:cs typeface="Arial" panose="020B0604020202020204" pitchFamily="34" charset="0"/>
              </a:rPr>
              <a:t>www.actpower.com.tw        Copyright © 2023 ACT TAIWAN CO., LTD.</a:t>
            </a:r>
            <a:r>
              <a:rPr lang="zh-TW" altLang="en-US" sz="1000" dirty="0">
                <a:latin typeface="Arial" panose="020B0604020202020204" pitchFamily="34" charset="0"/>
                <a:cs typeface="Arial" panose="020B0604020202020204" pitchFamily="34" charset="0"/>
              </a:rPr>
              <a:t> </a:t>
            </a:r>
            <a:r>
              <a:rPr lang="en-US" altLang="zh-TW" sz="1000" dirty="0">
                <a:latin typeface="Arial" panose="020B0604020202020204" pitchFamily="34" charset="0"/>
                <a:cs typeface="Arial" panose="020B0604020202020204" pitchFamily="34" charset="0"/>
              </a:rPr>
              <a:t>All rights reserved</a:t>
            </a:r>
            <a:endParaRPr lang="zh-TW" altLang="en-US" sz="1000" dirty="0">
              <a:latin typeface="Arial" panose="020B0604020202020204" pitchFamily="34" charset="0"/>
              <a:cs typeface="Arial" panose="020B0604020202020204" pitchFamily="34" charset="0"/>
            </a:endParaRPr>
          </a:p>
        </p:txBody>
      </p:sp>
      <p:sp>
        <p:nvSpPr>
          <p:cNvPr id="10" name="矩形 9"/>
          <p:cNvSpPr/>
          <p:nvPr userDrawn="1"/>
        </p:nvSpPr>
        <p:spPr>
          <a:xfrm>
            <a:off x="9866" y="788888"/>
            <a:ext cx="5619410" cy="45719"/>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2"/>
              </a:solidFill>
            </a:endParaRPr>
          </a:p>
        </p:txBody>
      </p:sp>
      <p:pic>
        <p:nvPicPr>
          <p:cNvPr id="13" name="圖片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64970" y="42757"/>
            <a:ext cx="1120905" cy="609723"/>
          </a:xfrm>
          <a:prstGeom prst="rect">
            <a:avLst/>
          </a:prstGeom>
        </p:spPr>
      </p:pic>
      <p:pic>
        <p:nvPicPr>
          <p:cNvPr id="17" name="圖片 1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85875" y="469776"/>
            <a:ext cx="3014886" cy="223563"/>
          </a:xfrm>
          <a:prstGeom prst="rect">
            <a:avLst/>
          </a:prstGeom>
        </p:spPr>
      </p:pic>
    </p:spTree>
    <p:extLst>
      <p:ext uri="{BB962C8B-B14F-4D97-AF65-F5344CB8AC3E}">
        <p14:creationId xmlns:p14="http://schemas.microsoft.com/office/powerpoint/2010/main" val="40140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8216529"/>
      </p:ext>
    </p:extLst>
  </p:cSld>
  <p:clrMap bg1="lt1" tx1="dk1" bg2="lt2" tx2="dk2" accent1="accent1" accent2="accent2" accent3="accent3" accent4="accent4" accent5="accent5" accent6="accent6" hlink="hlink" folHlink="folHlink"/>
  <p:sldLayoutIdLst>
    <p:sldLayoutId id="2147483687" r:id="rId1"/>
    <p:sldLayoutId id="2147483693" r:id="rId2"/>
    <p:sldLayoutId id="2147483694" r:id="rId3"/>
    <p:sldLayoutId id="2147483695" r:id="rId4"/>
    <p:sldLayoutId id="2147483696" r:id="rId5"/>
    <p:sldLayoutId id="2147483697" r:id="rId6"/>
    <p:sldLayoutId id="2147483698" r:id="rId7"/>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a:extLst>
              <a:ext uri="{FF2B5EF4-FFF2-40B4-BE49-F238E27FC236}">
                <a16:creationId xmlns:a16="http://schemas.microsoft.com/office/drawing/2014/main" id="{30096BFD-C5A3-DF80-479F-645BCEEDDB6B}"/>
              </a:ext>
            </a:extLst>
          </p:cNvPr>
          <p:cNvSpPr txBox="1"/>
          <p:nvPr/>
        </p:nvSpPr>
        <p:spPr>
          <a:xfrm>
            <a:off x="296961" y="2345920"/>
            <a:ext cx="5100987" cy="2354491"/>
          </a:xfrm>
          <a:prstGeom prst="rect">
            <a:avLst/>
          </a:prstGeom>
          <a:noFill/>
        </p:spPr>
        <p:txBody>
          <a:bodyPr wrap="square" rtlCol="0">
            <a:spAutoFit/>
          </a:bodyPr>
          <a:lstStyle/>
          <a:p>
            <a:pPr marL="285750" indent="-285750" algn="l" rtl="0" fontAlgn="t">
              <a:lnSpc>
                <a:spcPct val="150000"/>
              </a:lnSpc>
              <a:buFont typeface="Arial" panose="020B0604020202020204" pitchFamily="34" charset="0"/>
              <a:buChar char="•"/>
            </a:pPr>
            <a:r>
              <a:rPr lang="en-US" altLang="zh-TW" sz="1400" b="0" i="0" u="none" strike="noStrike" dirty="0">
                <a:effectLst/>
              </a:rPr>
              <a:t>24” LCD Display</a:t>
            </a:r>
          </a:p>
          <a:p>
            <a:pPr marL="285750" indent="-285750" algn="l" rtl="0" fontAlgn="t">
              <a:lnSpc>
                <a:spcPct val="150000"/>
              </a:lnSpc>
              <a:buFont typeface="Arial" panose="020B0604020202020204" pitchFamily="34" charset="0"/>
              <a:buChar char="•"/>
            </a:pPr>
            <a:r>
              <a:rPr lang="en-US" altLang="zh-TW" sz="1400" b="0" i="0" u="none" strike="noStrike" dirty="0">
                <a:effectLst/>
              </a:rPr>
              <a:t>Operating Temperature: -20°C to +60°C</a:t>
            </a:r>
          </a:p>
          <a:p>
            <a:pPr marL="285750" indent="-285750" algn="l" rtl="0" fontAlgn="t">
              <a:lnSpc>
                <a:spcPct val="150000"/>
              </a:lnSpc>
              <a:buFont typeface="Arial" panose="020B0604020202020204" pitchFamily="34" charset="0"/>
              <a:buChar char="•"/>
            </a:pPr>
            <a:r>
              <a:rPr lang="en-US" altLang="zh-TW" sz="1400" b="0" i="0" u="none" strike="noStrike" dirty="0">
                <a:effectLst/>
              </a:rPr>
              <a:t>EMI Mesh with Optical Bonding</a:t>
            </a:r>
          </a:p>
          <a:p>
            <a:pPr marL="285750" indent="-285750" algn="l" rtl="0" fontAlgn="t">
              <a:lnSpc>
                <a:spcPct val="150000"/>
              </a:lnSpc>
              <a:buFont typeface="Arial" panose="020B0604020202020204" pitchFamily="34" charset="0"/>
              <a:buChar char="•"/>
            </a:pPr>
            <a:r>
              <a:rPr lang="en-US" altLang="zh-TW" sz="1400" b="0" i="0" u="none" strike="noStrike" dirty="0">
                <a:effectLst/>
              </a:rPr>
              <a:t>700</a:t>
            </a:r>
            <a:r>
              <a:rPr lang="zh-TW" altLang="en-US" sz="1400" b="0" i="0" u="none" strike="noStrike" dirty="0">
                <a:effectLst/>
              </a:rPr>
              <a:t> </a:t>
            </a:r>
            <a:r>
              <a:rPr lang="en-US" altLang="zh-TW" sz="1400" b="0" i="0" u="none" strike="noStrike" dirty="0">
                <a:effectLst/>
              </a:rPr>
              <a:t>nits Brightness</a:t>
            </a:r>
          </a:p>
          <a:p>
            <a:pPr marL="285750" indent="-285750" algn="l" rtl="0" fontAlgn="t">
              <a:lnSpc>
                <a:spcPct val="150000"/>
              </a:lnSpc>
              <a:buFont typeface="Arial" panose="020B0604020202020204" pitchFamily="34" charset="0"/>
              <a:buChar char="•"/>
            </a:pPr>
            <a:r>
              <a:rPr lang="en-US" altLang="zh-TW" sz="1400" b="0" i="0" u="none" strike="noStrike" dirty="0">
                <a:effectLst/>
              </a:rPr>
              <a:t>EMI/EMC Is Designed to Meet MIL-STD-461E/F</a:t>
            </a:r>
          </a:p>
          <a:p>
            <a:pPr marL="285750" indent="-285750" algn="l" rtl="0" fontAlgn="t">
              <a:lnSpc>
                <a:spcPct val="150000"/>
              </a:lnSpc>
              <a:buFont typeface="Arial" panose="020B0604020202020204" pitchFamily="34" charset="0"/>
              <a:buChar char="•"/>
            </a:pPr>
            <a:r>
              <a:rPr lang="en-US" altLang="zh-TW" sz="1400" b="0" i="0" u="none" strike="noStrike" dirty="0">
                <a:effectLst/>
              </a:rPr>
              <a:t>Shock Is Designed to Meet MIL-STD-810D</a:t>
            </a:r>
          </a:p>
          <a:p>
            <a:pPr marL="285750" indent="-285750" algn="l" rtl="0" fontAlgn="t">
              <a:lnSpc>
                <a:spcPct val="150000"/>
              </a:lnSpc>
              <a:buFont typeface="Arial" panose="020B0604020202020204" pitchFamily="34" charset="0"/>
              <a:buChar char="•"/>
            </a:pPr>
            <a:r>
              <a:rPr lang="en-US" altLang="zh-TW" sz="1400" b="0" i="0" u="none" strike="noStrike" dirty="0">
                <a:effectLst/>
              </a:rPr>
              <a:t>Vibration Is Designed to Meet MIL-STD-810E</a:t>
            </a:r>
          </a:p>
        </p:txBody>
      </p:sp>
      <p:sp>
        <p:nvSpPr>
          <p:cNvPr id="10" name="文字方塊 9">
            <a:extLst>
              <a:ext uri="{FF2B5EF4-FFF2-40B4-BE49-F238E27FC236}">
                <a16:creationId xmlns:a16="http://schemas.microsoft.com/office/drawing/2014/main" id="{37C0112B-E951-70AA-5D97-7CFE18CD590D}"/>
              </a:ext>
            </a:extLst>
          </p:cNvPr>
          <p:cNvSpPr txBox="1"/>
          <p:nvPr/>
        </p:nvSpPr>
        <p:spPr>
          <a:xfrm>
            <a:off x="356696" y="5333069"/>
            <a:ext cx="2709334" cy="523220"/>
          </a:xfrm>
          <a:prstGeom prst="rect">
            <a:avLst/>
          </a:prstGeom>
          <a:noFill/>
        </p:spPr>
        <p:txBody>
          <a:bodyPr wrap="square" rtlCol="0">
            <a:spAutoFit/>
          </a:bodyPr>
          <a:lstStyle/>
          <a:p>
            <a:r>
              <a:rPr lang="en-US" altLang="zh-TW" sz="2800" b="1" dirty="0"/>
              <a:t>Appearance</a:t>
            </a:r>
            <a:endParaRPr lang="zh-TW" altLang="en-US" sz="2800" b="1" dirty="0"/>
          </a:p>
        </p:txBody>
      </p:sp>
      <p:sp>
        <p:nvSpPr>
          <p:cNvPr id="18" name="文字方塊 17">
            <a:extLst>
              <a:ext uri="{FF2B5EF4-FFF2-40B4-BE49-F238E27FC236}">
                <a16:creationId xmlns:a16="http://schemas.microsoft.com/office/drawing/2014/main" id="{926C3F0D-87EA-79E0-646E-5E79D9F927C8}"/>
              </a:ext>
            </a:extLst>
          </p:cNvPr>
          <p:cNvSpPr txBox="1"/>
          <p:nvPr/>
        </p:nvSpPr>
        <p:spPr>
          <a:xfrm>
            <a:off x="243744" y="1897477"/>
            <a:ext cx="2709334" cy="523220"/>
          </a:xfrm>
          <a:prstGeom prst="rect">
            <a:avLst/>
          </a:prstGeom>
          <a:noFill/>
        </p:spPr>
        <p:txBody>
          <a:bodyPr wrap="square" rtlCol="0">
            <a:spAutoFit/>
          </a:bodyPr>
          <a:lstStyle/>
          <a:p>
            <a:r>
              <a:rPr lang="en-US" altLang="zh-TW" sz="2800" b="1" dirty="0"/>
              <a:t>Features</a:t>
            </a:r>
            <a:endParaRPr lang="zh-TW" altLang="en-US" sz="2800" b="1" dirty="0"/>
          </a:p>
        </p:txBody>
      </p:sp>
      <p:sp>
        <p:nvSpPr>
          <p:cNvPr id="3" name="文字方塊 2">
            <a:extLst>
              <a:ext uri="{FF2B5EF4-FFF2-40B4-BE49-F238E27FC236}">
                <a16:creationId xmlns:a16="http://schemas.microsoft.com/office/drawing/2014/main" id="{B8D999E1-4C88-D1CA-CEC5-83179330FE2D}"/>
              </a:ext>
            </a:extLst>
          </p:cNvPr>
          <p:cNvSpPr txBox="1"/>
          <p:nvPr/>
        </p:nvSpPr>
        <p:spPr>
          <a:xfrm>
            <a:off x="243744" y="1323723"/>
            <a:ext cx="6091742" cy="338554"/>
          </a:xfrm>
          <a:prstGeom prst="rect">
            <a:avLst/>
          </a:prstGeom>
          <a:noFill/>
        </p:spPr>
        <p:txBody>
          <a:bodyPr wrap="square" rtlCol="0">
            <a:spAutoFit/>
          </a:bodyPr>
          <a:lstStyle/>
          <a:p>
            <a:r>
              <a:rPr lang="en-US" altLang="zh-TW" sz="1600" dirty="0"/>
              <a:t>24” Rugged Display with EMI Mesh &amp; Optical Bonding </a:t>
            </a:r>
          </a:p>
        </p:txBody>
      </p:sp>
      <p:sp>
        <p:nvSpPr>
          <p:cNvPr id="4" name="文字方塊 3">
            <a:extLst>
              <a:ext uri="{FF2B5EF4-FFF2-40B4-BE49-F238E27FC236}">
                <a16:creationId xmlns:a16="http://schemas.microsoft.com/office/drawing/2014/main" id="{B2FFCC42-02D7-280B-E57B-B910FD4AEC43}"/>
              </a:ext>
            </a:extLst>
          </p:cNvPr>
          <p:cNvSpPr txBox="1"/>
          <p:nvPr/>
        </p:nvSpPr>
        <p:spPr>
          <a:xfrm>
            <a:off x="6149007" y="9644390"/>
            <a:ext cx="708993" cy="261610"/>
          </a:xfrm>
          <a:prstGeom prst="rect">
            <a:avLst/>
          </a:prstGeom>
          <a:noFill/>
        </p:spPr>
        <p:txBody>
          <a:bodyPr wrap="square" rtlCol="0">
            <a:spAutoFit/>
          </a:bodyPr>
          <a:lstStyle/>
          <a:p>
            <a:pPr algn="r"/>
            <a:r>
              <a:rPr lang="en-US" altLang="zh-TW" sz="1100" dirty="0"/>
              <a:t>Rev. 0.1</a:t>
            </a:r>
            <a:endParaRPr lang="zh-TW" altLang="en-US" sz="1100" dirty="0"/>
          </a:p>
        </p:txBody>
      </p:sp>
      <p:pic>
        <p:nvPicPr>
          <p:cNvPr id="6" name="圖片 5">
            <a:extLst>
              <a:ext uri="{FF2B5EF4-FFF2-40B4-BE49-F238E27FC236}">
                <a16:creationId xmlns:a16="http://schemas.microsoft.com/office/drawing/2014/main" id="{985CE275-3F62-9567-E28A-D85654FE81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656" y="5856289"/>
            <a:ext cx="5212843" cy="3258027"/>
          </a:xfrm>
          <a:prstGeom prst="rect">
            <a:avLst/>
          </a:prstGeom>
        </p:spPr>
      </p:pic>
      <p:sp>
        <p:nvSpPr>
          <p:cNvPr id="5" name="文字方塊 7">
            <a:extLst>
              <a:ext uri="{FF2B5EF4-FFF2-40B4-BE49-F238E27FC236}">
                <a16:creationId xmlns:a16="http://schemas.microsoft.com/office/drawing/2014/main" id="{7E0C1B2C-3669-61AB-8BEF-ADF96DB12B53}"/>
              </a:ext>
            </a:extLst>
          </p:cNvPr>
          <p:cNvSpPr txBox="1"/>
          <p:nvPr/>
        </p:nvSpPr>
        <p:spPr>
          <a:xfrm rot="18662696">
            <a:off x="-136235" y="3983505"/>
            <a:ext cx="7130469" cy="1938992"/>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zh-TW" sz="6000" b="1" dirty="0">
                <a:solidFill>
                  <a:schemeClr val="bg2">
                    <a:lumMod val="75000"/>
                    <a:alpha val="22000"/>
                  </a:schemeClr>
                </a:solidFill>
              </a:rPr>
              <a:t>ACT POWER TAIWAN</a:t>
            </a:r>
          </a:p>
          <a:p>
            <a:pPr algn="ctr"/>
            <a:r>
              <a:rPr lang="en-US" altLang="zh-TW" sz="6000" b="1" dirty="0">
                <a:solidFill>
                  <a:schemeClr val="bg2">
                    <a:lumMod val="75000"/>
                    <a:alpha val="22000"/>
                  </a:schemeClr>
                </a:solidFill>
              </a:rPr>
              <a:t>Preliminary</a:t>
            </a:r>
            <a:endParaRPr lang="zh-TW" altLang="en-US" sz="6000" b="1" dirty="0">
              <a:solidFill>
                <a:schemeClr val="bg2">
                  <a:lumMod val="75000"/>
                  <a:alpha val="22000"/>
                </a:schemeClr>
              </a:solidFill>
            </a:endParaRPr>
          </a:p>
        </p:txBody>
      </p:sp>
      <p:sp>
        <p:nvSpPr>
          <p:cNvPr id="7" name="文字方塊 6">
            <a:extLst>
              <a:ext uri="{FF2B5EF4-FFF2-40B4-BE49-F238E27FC236}">
                <a16:creationId xmlns:a16="http://schemas.microsoft.com/office/drawing/2014/main" id="{5AE2577D-4C3D-54F4-BE82-55A6A96481E2}"/>
              </a:ext>
            </a:extLst>
          </p:cNvPr>
          <p:cNvSpPr txBox="1"/>
          <p:nvPr/>
        </p:nvSpPr>
        <p:spPr>
          <a:xfrm>
            <a:off x="243744" y="856020"/>
            <a:ext cx="2709334" cy="523220"/>
          </a:xfrm>
          <a:prstGeom prst="rect">
            <a:avLst/>
          </a:prstGeom>
          <a:noFill/>
        </p:spPr>
        <p:txBody>
          <a:bodyPr wrap="square" rtlCol="0">
            <a:spAutoFit/>
          </a:bodyPr>
          <a:lstStyle/>
          <a:p>
            <a:r>
              <a:rPr lang="en-US" altLang="zh-TW" sz="2800" b="1" dirty="0"/>
              <a:t>MIC-D2416</a:t>
            </a:r>
            <a:endParaRPr lang="zh-TW" altLang="en-US" sz="2800" b="1" dirty="0"/>
          </a:p>
        </p:txBody>
      </p:sp>
    </p:spTree>
    <p:extLst>
      <p:ext uri="{BB962C8B-B14F-4D97-AF65-F5344CB8AC3E}">
        <p14:creationId xmlns:p14="http://schemas.microsoft.com/office/powerpoint/2010/main" val="212478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文字方塊 17">
            <a:extLst>
              <a:ext uri="{FF2B5EF4-FFF2-40B4-BE49-F238E27FC236}">
                <a16:creationId xmlns:a16="http://schemas.microsoft.com/office/drawing/2014/main" id="{926C3F0D-87EA-79E0-646E-5E79D9F927C8}"/>
              </a:ext>
            </a:extLst>
          </p:cNvPr>
          <p:cNvSpPr txBox="1"/>
          <p:nvPr/>
        </p:nvSpPr>
        <p:spPr>
          <a:xfrm>
            <a:off x="0" y="1734089"/>
            <a:ext cx="6858000" cy="523220"/>
          </a:xfrm>
          <a:prstGeom prst="rect">
            <a:avLst/>
          </a:prstGeom>
          <a:noFill/>
        </p:spPr>
        <p:txBody>
          <a:bodyPr wrap="square" rtlCol="0">
            <a:spAutoFit/>
          </a:bodyPr>
          <a:lstStyle/>
          <a:p>
            <a:pPr algn="ctr"/>
            <a:r>
              <a:rPr lang="en-US" altLang="zh-TW" sz="2800" b="1" dirty="0"/>
              <a:t>Revision Table</a:t>
            </a:r>
            <a:endParaRPr lang="zh-TW" altLang="en-US" sz="2800" b="1" dirty="0"/>
          </a:p>
        </p:txBody>
      </p:sp>
      <p:graphicFrame>
        <p:nvGraphicFramePr>
          <p:cNvPr id="2" name="表格 13">
            <a:extLst>
              <a:ext uri="{FF2B5EF4-FFF2-40B4-BE49-F238E27FC236}">
                <a16:creationId xmlns:a16="http://schemas.microsoft.com/office/drawing/2014/main" id="{337BA228-7572-0FC4-BB6C-ECAAED35EF5F}"/>
              </a:ext>
            </a:extLst>
          </p:cNvPr>
          <p:cNvGraphicFramePr>
            <a:graphicFrameLocks noGrp="1"/>
          </p:cNvGraphicFramePr>
          <p:nvPr>
            <p:extLst>
              <p:ext uri="{D42A27DB-BD31-4B8C-83A1-F6EECF244321}">
                <p14:modId xmlns:p14="http://schemas.microsoft.com/office/powerpoint/2010/main" val="911836982"/>
              </p:ext>
            </p:extLst>
          </p:nvPr>
        </p:nvGraphicFramePr>
        <p:xfrm>
          <a:off x="312167" y="2257309"/>
          <a:ext cx="6272011" cy="548640"/>
        </p:xfrm>
        <a:graphic>
          <a:graphicData uri="http://schemas.openxmlformats.org/drawingml/2006/table">
            <a:tbl>
              <a:tblPr firstRow="1" bandRow="1">
                <a:tableStyleId>{5940675A-B579-460E-94D1-54222C63F5DA}</a:tableStyleId>
              </a:tblPr>
              <a:tblGrid>
                <a:gridCol w="955235">
                  <a:extLst>
                    <a:ext uri="{9D8B030D-6E8A-4147-A177-3AD203B41FA5}">
                      <a16:colId xmlns:a16="http://schemas.microsoft.com/office/drawing/2014/main" val="3393089519"/>
                    </a:ext>
                  </a:extLst>
                </a:gridCol>
                <a:gridCol w="1204685">
                  <a:extLst>
                    <a:ext uri="{9D8B030D-6E8A-4147-A177-3AD203B41FA5}">
                      <a16:colId xmlns:a16="http://schemas.microsoft.com/office/drawing/2014/main" val="1553829442"/>
                    </a:ext>
                  </a:extLst>
                </a:gridCol>
                <a:gridCol w="2250374">
                  <a:extLst>
                    <a:ext uri="{9D8B030D-6E8A-4147-A177-3AD203B41FA5}">
                      <a16:colId xmlns:a16="http://schemas.microsoft.com/office/drawing/2014/main" val="3975182287"/>
                    </a:ext>
                  </a:extLst>
                </a:gridCol>
                <a:gridCol w="1861717">
                  <a:extLst>
                    <a:ext uri="{9D8B030D-6E8A-4147-A177-3AD203B41FA5}">
                      <a16:colId xmlns:a16="http://schemas.microsoft.com/office/drawing/2014/main" val="1454094390"/>
                    </a:ext>
                  </a:extLst>
                </a:gridCol>
              </a:tblGrid>
              <a:tr h="274320">
                <a:tc>
                  <a:txBody>
                    <a:bodyPr/>
                    <a:lstStyle/>
                    <a:p>
                      <a:r>
                        <a:rPr lang="en-US" altLang="zh-TW" sz="1200" b="1" dirty="0"/>
                        <a:t>Date</a:t>
                      </a:r>
                      <a:endParaRPr lang="zh-TW" altLang="en-US" sz="1200" b="1" dirty="0"/>
                    </a:p>
                  </a:txBody>
                  <a:tcPr/>
                </a:tc>
                <a:tc>
                  <a:txBody>
                    <a:bodyPr/>
                    <a:lstStyle/>
                    <a:p>
                      <a:r>
                        <a:rPr lang="en-US" altLang="zh-TW" sz="1200" b="1" dirty="0"/>
                        <a:t>Revision</a:t>
                      </a:r>
                    </a:p>
                  </a:txBody>
                  <a:tcPr/>
                </a:tc>
                <a:tc>
                  <a:txBody>
                    <a:bodyPr/>
                    <a:lstStyle/>
                    <a:p>
                      <a:r>
                        <a:rPr lang="en-US" altLang="zh-TW" sz="1200" b="1" dirty="0"/>
                        <a:t>Content</a:t>
                      </a:r>
                    </a:p>
                  </a:txBody>
                  <a:tcPr/>
                </a:tc>
                <a:tc>
                  <a:txBody>
                    <a:bodyPr/>
                    <a:lstStyle/>
                    <a:p>
                      <a:r>
                        <a:rPr lang="en-US" altLang="zh-TW" sz="1200" b="1" dirty="0"/>
                        <a:t>By</a:t>
                      </a:r>
                    </a:p>
                  </a:txBody>
                  <a:tcPr/>
                </a:tc>
                <a:extLst>
                  <a:ext uri="{0D108BD9-81ED-4DB2-BD59-A6C34878D82A}">
                    <a16:rowId xmlns:a16="http://schemas.microsoft.com/office/drawing/2014/main" val="1618645031"/>
                  </a:ext>
                </a:extLst>
              </a:tr>
              <a:tr h="274320">
                <a:tc>
                  <a:txBody>
                    <a:bodyPr/>
                    <a:lstStyle/>
                    <a:p>
                      <a:r>
                        <a:rPr lang="en-US" altLang="zh-TW" sz="1200" dirty="0"/>
                        <a:t>2025/9/23</a:t>
                      </a:r>
                      <a:endParaRPr lang="zh-TW" altLang="en-US" sz="1200" dirty="0"/>
                    </a:p>
                  </a:txBody>
                  <a:tcPr/>
                </a:tc>
                <a:tc>
                  <a:txBody>
                    <a:bodyPr/>
                    <a:lstStyle/>
                    <a:p>
                      <a:r>
                        <a:rPr lang="en-US" altLang="zh-TW" sz="1200" dirty="0"/>
                        <a:t>0.1</a:t>
                      </a:r>
                    </a:p>
                  </a:txBody>
                  <a:tcPr/>
                </a:tc>
                <a:tc>
                  <a:txBody>
                    <a:bodyPr/>
                    <a:lstStyle/>
                    <a:p>
                      <a:r>
                        <a:rPr lang="en-US" altLang="zh-TW" sz="1200" b="0" i="0" u="none" strike="noStrike" kern="1200" baseline="0" dirty="0">
                          <a:solidFill>
                            <a:schemeClr val="tx1"/>
                          </a:solidFill>
                          <a:latin typeface="+mn-lt"/>
                          <a:ea typeface="+mn-ea"/>
                          <a:cs typeface="+mn-cs"/>
                        </a:rPr>
                        <a:t>First Draft</a:t>
                      </a:r>
                    </a:p>
                  </a:txBody>
                  <a:tcPr/>
                </a:tc>
                <a:tc>
                  <a:txBody>
                    <a:bodyPr/>
                    <a:lstStyle/>
                    <a:p>
                      <a:r>
                        <a:rPr lang="en-US" altLang="zh-TW" sz="1200" dirty="0"/>
                        <a:t>Zoe You</a:t>
                      </a:r>
                    </a:p>
                  </a:txBody>
                  <a:tcPr/>
                </a:tc>
                <a:extLst>
                  <a:ext uri="{0D108BD9-81ED-4DB2-BD59-A6C34878D82A}">
                    <a16:rowId xmlns:a16="http://schemas.microsoft.com/office/drawing/2014/main" val="3755563934"/>
                  </a:ext>
                </a:extLst>
              </a:tr>
            </a:tbl>
          </a:graphicData>
        </a:graphic>
      </p:graphicFrame>
      <p:sp>
        <p:nvSpPr>
          <p:cNvPr id="8" name="文字方塊 7">
            <a:extLst>
              <a:ext uri="{FF2B5EF4-FFF2-40B4-BE49-F238E27FC236}">
                <a16:creationId xmlns:a16="http://schemas.microsoft.com/office/drawing/2014/main" id="{7291A28B-4460-6903-23D9-C6733BD0172F}"/>
              </a:ext>
            </a:extLst>
          </p:cNvPr>
          <p:cNvSpPr txBox="1"/>
          <p:nvPr/>
        </p:nvSpPr>
        <p:spPr>
          <a:xfrm>
            <a:off x="6149007" y="9644390"/>
            <a:ext cx="708993" cy="261610"/>
          </a:xfrm>
          <a:prstGeom prst="rect">
            <a:avLst/>
          </a:prstGeom>
          <a:noFill/>
        </p:spPr>
        <p:txBody>
          <a:bodyPr wrap="square" rtlCol="0">
            <a:spAutoFit/>
          </a:bodyPr>
          <a:lstStyle/>
          <a:p>
            <a:pPr algn="r"/>
            <a:r>
              <a:rPr lang="en-US" altLang="zh-TW" sz="1100" dirty="0"/>
              <a:t>Rev. 0.1</a:t>
            </a:r>
            <a:endParaRPr lang="zh-TW" altLang="en-US" sz="1100" dirty="0"/>
          </a:p>
        </p:txBody>
      </p:sp>
      <p:sp>
        <p:nvSpPr>
          <p:cNvPr id="5" name="文字方塊 4">
            <a:extLst>
              <a:ext uri="{FF2B5EF4-FFF2-40B4-BE49-F238E27FC236}">
                <a16:creationId xmlns:a16="http://schemas.microsoft.com/office/drawing/2014/main" id="{947F91EA-4840-43A6-82BE-D5DEE8126E58}"/>
              </a:ext>
            </a:extLst>
          </p:cNvPr>
          <p:cNvSpPr txBox="1"/>
          <p:nvPr/>
        </p:nvSpPr>
        <p:spPr>
          <a:xfrm>
            <a:off x="243744" y="856020"/>
            <a:ext cx="2709334" cy="523220"/>
          </a:xfrm>
          <a:prstGeom prst="rect">
            <a:avLst/>
          </a:prstGeom>
          <a:noFill/>
        </p:spPr>
        <p:txBody>
          <a:bodyPr wrap="square" rtlCol="0">
            <a:spAutoFit/>
          </a:bodyPr>
          <a:lstStyle/>
          <a:p>
            <a:r>
              <a:rPr lang="en-US" altLang="zh-TW" sz="2800" b="1" dirty="0"/>
              <a:t>MIC-D2416</a:t>
            </a:r>
            <a:endParaRPr lang="zh-TW" altLang="en-US" sz="2800" b="1" dirty="0"/>
          </a:p>
        </p:txBody>
      </p:sp>
      <p:sp>
        <p:nvSpPr>
          <p:cNvPr id="6" name="文字方塊 5">
            <a:extLst>
              <a:ext uri="{FF2B5EF4-FFF2-40B4-BE49-F238E27FC236}">
                <a16:creationId xmlns:a16="http://schemas.microsoft.com/office/drawing/2014/main" id="{A49224A2-0229-AA15-CF46-6CBD9F0BAEC5}"/>
              </a:ext>
            </a:extLst>
          </p:cNvPr>
          <p:cNvSpPr txBox="1"/>
          <p:nvPr/>
        </p:nvSpPr>
        <p:spPr>
          <a:xfrm>
            <a:off x="243744" y="1323723"/>
            <a:ext cx="6091742" cy="338554"/>
          </a:xfrm>
          <a:prstGeom prst="rect">
            <a:avLst/>
          </a:prstGeom>
          <a:noFill/>
        </p:spPr>
        <p:txBody>
          <a:bodyPr wrap="square" rtlCol="0">
            <a:spAutoFit/>
          </a:bodyPr>
          <a:lstStyle/>
          <a:p>
            <a:r>
              <a:rPr lang="en-US" altLang="zh-TW" sz="1600" dirty="0"/>
              <a:t>24” Rugged Display with EMI Mesh &amp; Optical Bonding </a:t>
            </a:r>
          </a:p>
        </p:txBody>
      </p:sp>
      <p:sp>
        <p:nvSpPr>
          <p:cNvPr id="3" name="文字方塊 7">
            <a:extLst>
              <a:ext uri="{FF2B5EF4-FFF2-40B4-BE49-F238E27FC236}">
                <a16:creationId xmlns:a16="http://schemas.microsoft.com/office/drawing/2014/main" id="{7E0C1B2C-3669-61AB-8BEF-ADF96DB12B53}"/>
              </a:ext>
            </a:extLst>
          </p:cNvPr>
          <p:cNvSpPr txBox="1"/>
          <p:nvPr/>
        </p:nvSpPr>
        <p:spPr>
          <a:xfrm rot="18662696">
            <a:off x="-136235" y="3983505"/>
            <a:ext cx="7130469" cy="1938992"/>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zh-TW" sz="6000" b="1" dirty="0">
                <a:solidFill>
                  <a:schemeClr val="bg2">
                    <a:lumMod val="75000"/>
                    <a:alpha val="22000"/>
                  </a:schemeClr>
                </a:solidFill>
              </a:rPr>
              <a:t>ACT POWER TAIWAN</a:t>
            </a:r>
          </a:p>
          <a:p>
            <a:pPr algn="ctr"/>
            <a:r>
              <a:rPr lang="en-US" altLang="zh-TW" sz="6000" b="1" dirty="0">
                <a:solidFill>
                  <a:schemeClr val="bg2">
                    <a:lumMod val="75000"/>
                    <a:alpha val="22000"/>
                  </a:schemeClr>
                </a:solidFill>
              </a:rPr>
              <a:t>Preliminary</a:t>
            </a:r>
            <a:endParaRPr lang="zh-TW" altLang="en-US" sz="6000" b="1" dirty="0">
              <a:solidFill>
                <a:schemeClr val="bg2">
                  <a:lumMod val="75000"/>
                  <a:alpha val="22000"/>
                </a:schemeClr>
              </a:solidFill>
            </a:endParaRPr>
          </a:p>
        </p:txBody>
      </p:sp>
    </p:spTree>
    <p:extLst>
      <p:ext uri="{BB962C8B-B14F-4D97-AF65-F5344CB8AC3E}">
        <p14:creationId xmlns:p14="http://schemas.microsoft.com/office/powerpoint/2010/main" val="4018295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格 13">
            <a:extLst>
              <a:ext uri="{FF2B5EF4-FFF2-40B4-BE49-F238E27FC236}">
                <a16:creationId xmlns:a16="http://schemas.microsoft.com/office/drawing/2014/main" id="{39352BD7-BF85-5E11-BC8B-C2DA1AB45BAF}"/>
              </a:ext>
            </a:extLst>
          </p:cNvPr>
          <p:cNvGraphicFramePr>
            <a:graphicFrameLocks noGrp="1"/>
          </p:cNvGraphicFramePr>
          <p:nvPr>
            <p:extLst>
              <p:ext uri="{D42A27DB-BD31-4B8C-83A1-F6EECF244321}">
                <p14:modId xmlns:p14="http://schemas.microsoft.com/office/powerpoint/2010/main" val="852657745"/>
              </p:ext>
            </p:extLst>
          </p:nvPr>
        </p:nvGraphicFramePr>
        <p:xfrm>
          <a:off x="292993" y="2242515"/>
          <a:ext cx="6272012" cy="4419600"/>
        </p:xfrm>
        <a:graphic>
          <a:graphicData uri="http://schemas.openxmlformats.org/drawingml/2006/table">
            <a:tbl>
              <a:tblPr firstRow="1" bandRow="1">
                <a:tableStyleId>{5940675A-B579-460E-94D1-54222C63F5DA}</a:tableStyleId>
              </a:tblPr>
              <a:tblGrid>
                <a:gridCol w="1690352">
                  <a:extLst>
                    <a:ext uri="{9D8B030D-6E8A-4147-A177-3AD203B41FA5}">
                      <a16:colId xmlns:a16="http://schemas.microsoft.com/office/drawing/2014/main" val="3393089519"/>
                    </a:ext>
                  </a:extLst>
                </a:gridCol>
                <a:gridCol w="4581660">
                  <a:extLst>
                    <a:ext uri="{9D8B030D-6E8A-4147-A177-3AD203B41FA5}">
                      <a16:colId xmlns:a16="http://schemas.microsoft.com/office/drawing/2014/main" val="1553829442"/>
                    </a:ext>
                  </a:extLst>
                </a:gridCol>
              </a:tblGrid>
              <a:tr h="274320">
                <a:tc gridSpan="2">
                  <a:txBody>
                    <a:bodyPr/>
                    <a:lstStyle/>
                    <a:p>
                      <a:r>
                        <a:rPr lang="en-US" altLang="zh-TW" sz="1400" b="1" dirty="0"/>
                        <a:t>LCD</a:t>
                      </a:r>
                      <a:r>
                        <a:rPr lang="zh-TW" altLang="en-US" sz="1400" b="1" dirty="0"/>
                        <a:t> </a:t>
                      </a:r>
                      <a:r>
                        <a:rPr lang="en-US" altLang="zh-TW" sz="1400" b="1" dirty="0"/>
                        <a:t>Panel</a:t>
                      </a:r>
                      <a:endParaRPr lang="zh-TW" altLang="en-US" sz="1400" b="1" dirty="0"/>
                    </a:p>
                  </a:txBody>
                  <a:tcPr/>
                </a:tc>
                <a:tc hMerge="1">
                  <a:txBody>
                    <a:bodyPr/>
                    <a:lstStyle/>
                    <a:p>
                      <a:endParaRPr lang="en-US" altLang="zh-TW" sz="1200" dirty="0"/>
                    </a:p>
                  </a:txBody>
                  <a:tcPr/>
                </a:tc>
                <a:extLst>
                  <a:ext uri="{0D108BD9-81ED-4DB2-BD59-A6C34878D82A}">
                    <a16:rowId xmlns:a16="http://schemas.microsoft.com/office/drawing/2014/main" val="3740528376"/>
                  </a:ext>
                </a:extLst>
              </a:tr>
              <a:tr h="274320">
                <a:tc>
                  <a:txBody>
                    <a:bodyPr/>
                    <a:lstStyle/>
                    <a:p>
                      <a:r>
                        <a:rPr lang="en-US" altLang="zh-TW" sz="1200" dirty="0"/>
                        <a:t>LCD Size</a:t>
                      </a:r>
                      <a:endParaRPr lang="zh-TW" altLang="en-US" sz="1200" dirty="0"/>
                    </a:p>
                  </a:txBody>
                  <a:tcPr/>
                </a:tc>
                <a:tc>
                  <a:txBody>
                    <a:bodyPr/>
                    <a:lstStyle/>
                    <a:p>
                      <a:r>
                        <a:rPr lang="en-US" altLang="zh-TW" sz="1200" dirty="0"/>
                        <a:t>24-inch TFT</a:t>
                      </a:r>
                    </a:p>
                  </a:txBody>
                  <a:tcPr/>
                </a:tc>
                <a:extLst>
                  <a:ext uri="{0D108BD9-81ED-4DB2-BD59-A6C34878D82A}">
                    <a16:rowId xmlns:a16="http://schemas.microsoft.com/office/drawing/2014/main" val="1618645031"/>
                  </a:ext>
                </a:extLst>
              </a:tr>
              <a:tr h="274320">
                <a:tc>
                  <a:txBody>
                    <a:bodyPr/>
                    <a:lstStyle/>
                    <a:p>
                      <a:r>
                        <a:rPr lang="en-US" altLang="zh-TW" sz="1200" dirty="0"/>
                        <a:t>Backlight</a:t>
                      </a:r>
                      <a:endParaRPr lang="zh-TW" altLang="en-US" sz="1200" dirty="0"/>
                    </a:p>
                  </a:txBody>
                  <a:tcPr/>
                </a:tc>
                <a:tc>
                  <a:txBody>
                    <a:bodyPr/>
                    <a:lstStyle/>
                    <a:p>
                      <a:r>
                        <a:rPr lang="en-US" altLang="zh-TW" sz="1200" dirty="0"/>
                        <a:t>LED</a:t>
                      </a:r>
                    </a:p>
                  </a:txBody>
                  <a:tcPr/>
                </a:tc>
                <a:extLst>
                  <a:ext uri="{0D108BD9-81ED-4DB2-BD59-A6C34878D82A}">
                    <a16:rowId xmlns:a16="http://schemas.microsoft.com/office/drawing/2014/main" val="456517139"/>
                  </a:ext>
                </a:extLst>
              </a:tr>
              <a:tr h="274320">
                <a:tc>
                  <a:txBody>
                    <a:bodyPr/>
                    <a:lstStyle/>
                    <a:p>
                      <a:r>
                        <a:rPr lang="en-US" altLang="zh-TW" sz="1200" dirty="0"/>
                        <a:t>Resolution</a:t>
                      </a:r>
                      <a:endParaRPr lang="zh-TW" altLang="en-US" sz="1200" dirty="0"/>
                    </a:p>
                  </a:txBody>
                  <a:tcPr/>
                </a:tc>
                <a:tc>
                  <a:txBody>
                    <a:bodyPr/>
                    <a:lstStyle/>
                    <a:p>
                      <a:pPr algn="l" rtl="0" fontAlgn="ctr"/>
                      <a:r>
                        <a:rPr lang="en-US" altLang="zh-TW" sz="1200" u="none" strike="noStrike" dirty="0">
                          <a:effectLst/>
                        </a:rPr>
                        <a:t>1920 x 1080</a:t>
                      </a:r>
                      <a:endParaRPr lang="en-US" altLang="zh-TW" sz="1200" b="0" i="0" u="none" strike="noStrike" dirty="0">
                        <a:solidFill>
                          <a:srgbClr val="000000"/>
                        </a:solidFill>
                        <a:effectLst/>
                        <a:latin typeface="Calibri" panose="020F0502020204030204" pitchFamily="34" charset="0"/>
                        <a:ea typeface="+mn-ea"/>
                      </a:endParaRPr>
                    </a:p>
                  </a:txBody>
                  <a:tcPr/>
                </a:tc>
                <a:extLst>
                  <a:ext uri="{0D108BD9-81ED-4DB2-BD59-A6C34878D82A}">
                    <a16:rowId xmlns:a16="http://schemas.microsoft.com/office/drawing/2014/main" val="2281090737"/>
                  </a:ext>
                </a:extLst>
              </a:tr>
              <a:tr h="274320">
                <a:tc>
                  <a:txBody>
                    <a:bodyPr/>
                    <a:lstStyle/>
                    <a:p>
                      <a:r>
                        <a:rPr lang="en-US" altLang="zh-TW" sz="1200" dirty="0"/>
                        <a:t>Interface</a:t>
                      </a:r>
                      <a:endParaRPr lang="zh-TW" altLang="en-US" sz="1200" dirty="0"/>
                    </a:p>
                  </a:txBody>
                  <a:tcPr/>
                </a:tc>
                <a:tc>
                  <a:txBody>
                    <a:bodyPr/>
                    <a:lstStyle/>
                    <a:p>
                      <a:r>
                        <a:rPr lang="en-US" altLang="zh-TW" sz="1200" dirty="0"/>
                        <a:t>LVDS</a:t>
                      </a:r>
                      <a:endParaRPr lang="zh-TW" altLang="en-US" sz="1200" dirty="0"/>
                    </a:p>
                  </a:txBody>
                  <a:tcPr/>
                </a:tc>
                <a:extLst>
                  <a:ext uri="{0D108BD9-81ED-4DB2-BD59-A6C34878D82A}">
                    <a16:rowId xmlns:a16="http://schemas.microsoft.com/office/drawing/2014/main" val="1075017233"/>
                  </a:ext>
                </a:extLst>
              </a:tr>
              <a:tr h="274320">
                <a:tc>
                  <a:txBody>
                    <a:bodyPr/>
                    <a:lstStyle/>
                    <a:p>
                      <a:r>
                        <a:rPr lang="en-US" altLang="zh-TW" sz="1200" dirty="0"/>
                        <a:t>View Angle</a:t>
                      </a:r>
                      <a:endParaRPr lang="zh-TW" altLang="en-US" sz="1200" dirty="0"/>
                    </a:p>
                  </a:txBody>
                  <a:tcPr/>
                </a:tc>
                <a:tc>
                  <a:txBody>
                    <a:bodyPr/>
                    <a:lstStyle/>
                    <a:p>
                      <a:pPr algn="l" rtl="0" fontAlgn="ctr"/>
                      <a:r>
                        <a:rPr lang="en-US" altLang="zh-TW" sz="1200" u="none" strike="noStrike" dirty="0">
                          <a:solidFill>
                            <a:schemeClr val="tx1"/>
                          </a:solidFill>
                          <a:effectLst/>
                        </a:rPr>
                        <a:t>± 89° (H), ±89° (V) </a:t>
                      </a:r>
                      <a:endParaRPr lang="en-US" altLang="zh-TW" sz="1200" b="0" i="0" u="none" strike="noStrike" dirty="0">
                        <a:solidFill>
                          <a:schemeClr val="tx1"/>
                        </a:solidFill>
                        <a:effectLst/>
                        <a:latin typeface="Calibri" panose="020F0502020204030204" pitchFamily="34" charset="0"/>
                        <a:ea typeface="+mn-ea"/>
                      </a:endParaRPr>
                    </a:p>
                  </a:txBody>
                  <a:tcPr/>
                </a:tc>
                <a:extLst>
                  <a:ext uri="{0D108BD9-81ED-4DB2-BD59-A6C34878D82A}">
                    <a16:rowId xmlns:a16="http://schemas.microsoft.com/office/drawing/2014/main" val="1801001569"/>
                  </a:ext>
                </a:extLst>
              </a:tr>
              <a:tr h="274320">
                <a:tc>
                  <a:txBody>
                    <a:bodyPr/>
                    <a:lstStyle/>
                    <a:p>
                      <a:r>
                        <a:rPr lang="en-US" altLang="zh-TW" sz="1200" dirty="0"/>
                        <a:t>Luminance</a:t>
                      </a:r>
                      <a:endParaRPr lang="zh-TW" altLang="en-US" sz="1200" dirty="0"/>
                    </a:p>
                  </a:txBody>
                  <a:tcPr/>
                </a:tc>
                <a:tc>
                  <a:txBody>
                    <a:bodyPr/>
                    <a:lstStyle/>
                    <a:p>
                      <a:r>
                        <a:rPr lang="en-US" altLang="zh-TW" sz="1200" dirty="0"/>
                        <a:t>700 nits</a:t>
                      </a:r>
                      <a:r>
                        <a:rPr lang="zh-TW" altLang="en-US" sz="1200" dirty="0"/>
                        <a:t> </a:t>
                      </a:r>
                      <a:r>
                        <a:rPr lang="en-US" altLang="zh-TW" sz="1200" dirty="0"/>
                        <a:t>(after Bonding)</a:t>
                      </a:r>
                      <a:endParaRPr lang="zh-TW" altLang="en-US" sz="1200" dirty="0"/>
                    </a:p>
                  </a:txBody>
                  <a:tcPr/>
                </a:tc>
                <a:extLst>
                  <a:ext uri="{0D108BD9-81ED-4DB2-BD59-A6C34878D82A}">
                    <a16:rowId xmlns:a16="http://schemas.microsoft.com/office/drawing/2014/main" val="2757427786"/>
                  </a:ext>
                </a:extLst>
              </a:tr>
              <a:tr h="274320">
                <a:tc>
                  <a:txBody>
                    <a:bodyPr/>
                    <a:lstStyle/>
                    <a:p>
                      <a:r>
                        <a:rPr lang="en-US" altLang="zh-TW" sz="1200" dirty="0"/>
                        <a:t>Contrast Ratio</a:t>
                      </a:r>
                      <a:endParaRPr lang="zh-TW" altLang="en-US" sz="1200" dirty="0"/>
                    </a:p>
                  </a:txBody>
                  <a:tcPr/>
                </a:tc>
                <a:tc>
                  <a:txBody>
                    <a:bodyPr/>
                    <a:lstStyle/>
                    <a:p>
                      <a:r>
                        <a:rPr lang="en-US" altLang="zh-TW" sz="1200" dirty="0"/>
                        <a:t>1000:1</a:t>
                      </a:r>
                      <a:endParaRPr lang="zh-TW" altLang="en-US" sz="1200" dirty="0"/>
                    </a:p>
                  </a:txBody>
                  <a:tcPr/>
                </a:tc>
                <a:extLst>
                  <a:ext uri="{0D108BD9-81ED-4DB2-BD59-A6C34878D82A}">
                    <a16:rowId xmlns:a16="http://schemas.microsoft.com/office/drawing/2014/main" val="1713441385"/>
                  </a:ext>
                </a:extLst>
              </a:tr>
              <a:tr h="274320">
                <a:tc>
                  <a:txBody>
                    <a:bodyPr/>
                    <a:lstStyle/>
                    <a:p>
                      <a:r>
                        <a:rPr lang="en-US" altLang="zh-TW" sz="1200" dirty="0"/>
                        <a:t>Aspect Ratio</a:t>
                      </a:r>
                      <a:endParaRPr lang="zh-TW" altLang="en-US" sz="1200" dirty="0"/>
                    </a:p>
                  </a:txBody>
                  <a:tcPr/>
                </a:tc>
                <a:tc>
                  <a:txBody>
                    <a:bodyPr/>
                    <a:lstStyle/>
                    <a:p>
                      <a:r>
                        <a:rPr lang="en-US" altLang="zh-TW" sz="1200" dirty="0"/>
                        <a:t>16:10</a:t>
                      </a:r>
                      <a:endParaRPr lang="zh-TW" altLang="en-US" sz="1200" dirty="0"/>
                    </a:p>
                  </a:txBody>
                  <a:tcPr/>
                </a:tc>
                <a:extLst>
                  <a:ext uri="{0D108BD9-81ED-4DB2-BD59-A6C34878D82A}">
                    <a16:rowId xmlns:a16="http://schemas.microsoft.com/office/drawing/2014/main" val="1384031659"/>
                  </a:ext>
                </a:extLst>
              </a:tr>
              <a:tr h="274320">
                <a:tc>
                  <a:txBody>
                    <a:bodyPr/>
                    <a:lstStyle/>
                    <a:p>
                      <a:r>
                        <a:rPr lang="en-US" altLang="zh-TW" sz="1200" dirty="0"/>
                        <a:t>Response Time</a:t>
                      </a:r>
                      <a:endParaRPr lang="zh-TW" altLang="en-US" sz="1200" dirty="0"/>
                    </a:p>
                  </a:txBody>
                  <a:tcPr/>
                </a:tc>
                <a:tc>
                  <a:txBody>
                    <a:bodyPr/>
                    <a:lstStyle/>
                    <a:p>
                      <a:r>
                        <a:rPr lang="en-US" altLang="zh-TW" sz="1200" dirty="0"/>
                        <a:t>14 </a:t>
                      </a:r>
                      <a:r>
                        <a:rPr lang="en-US" altLang="zh-TW" sz="1200" dirty="0" err="1"/>
                        <a:t>ms</a:t>
                      </a:r>
                      <a:endParaRPr lang="zh-TW" altLang="en-US" sz="1200" dirty="0"/>
                    </a:p>
                  </a:txBody>
                  <a:tcPr/>
                </a:tc>
                <a:extLst>
                  <a:ext uri="{0D108BD9-81ED-4DB2-BD59-A6C34878D82A}">
                    <a16:rowId xmlns:a16="http://schemas.microsoft.com/office/drawing/2014/main" val="854546152"/>
                  </a:ext>
                </a:extLst>
              </a:tr>
              <a:tr h="274320">
                <a:tc>
                  <a:txBody>
                    <a:bodyPr/>
                    <a:lstStyle/>
                    <a:p>
                      <a:r>
                        <a:rPr lang="en-US" altLang="zh-TW" sz="1200" dirty="0"/>
                        <a:t>No. of Color</a:t>
                      </a:r>
                      <a:endParaRPr lang="zh-TW" altLang="en-US" sz="1200" dirty="0"/>
                    </a:p>
                  </a:txBody>
                  <a:tcPr/>
                </a:tc>
                <a:tc>
                  <a:txBody>
                    <a:bodyPr/>
                    <a:lstStyle/>
                    <a:p>
                      <a:r>
                        <a:rPr lang="en-US" altLang="zh-TW" sz="1200" dirty="0"/>
                        <a:t>1.07 B</a:t>
                      </a:r>
                    </a:p>
                  </a:txBody>
                  <a:tcPr/>
                </a:tc>
                <a:extLst>
                  <a:ext uri="{0D108BD9-81ED-4DB2-BD59-A6C34878D82A}">
                    <a16:rowId xmlns:a16="http://schemas.microsoft.com/office/drawing/2014/main" val="3444406203"/>
                  </a:ext>
                </a:extLst>
              </a:tr>
              <a:tr h="274320">
                <a:tc>
                  <a:txBody>
                    <a:bodyPr/>
                    <a:lstStyle/>
                    <a:p>
                      <a:r>
                        <a:rPr lang="en-US" altLang="zh-TW" sz="1200" dirty="0"/>
                        <a:t>Active Area</a:t>
                      </a:r>
                      <a:endParaRPr lang="zh-TW" altLang="en-US" sz="1200" dirty="0"/>
                    </a:p>
                  </a:txBody>
                  <a:tcPr/>
                </a:tc>
                <a:tc>
                  <a:txBody>
                    <a:bodyPr/>
                    <a:lstStyle/>
                    <a:p>
                      <a:pPr algn="l" rtl="0" fontAlgn="ctr"/>
                      <a:r>
                        <a:rPr lang="en-US" altLang="zh-TW" sz="1200" u="none" strike="noStrike" dirty="0">
                          <a:effectLst/>
                        </a:rPr>
                        <a:t>518.4</a:t>
                      </a:r>
                      <a:r>
                        <a:rPr lang="pt-BR" altLang="zh-TW" sz="1200" u="none" strike="noStrike" dirty="0">
                          <a:effectLst/>
                        </a:rPr>
                        <a:t> (H) x </a:t>
                      </a:r>
                      <a:r>
                        <a:rPr lang="en-US" altLang="zh-TW" sz="1200" u="none" strike="noStrike" dirty="0">
                          <a:effectLst/>
                        </a:rPr>
                        <a:t>324</a:t>
                      </a:r>
                      <a:r>
                        <a:rPr lang="pt-BR" altLang="zh-TW" sz="1200" u="none" strike="noStrike" dirty="0">
                          <a:effectLst/>
                        </a:rPr>
                        <a:t> (V) mm</a:t>
                      </a:r>
                    </a:p>
                  </a:txBody>
                  <a:tcPr/>
                </a:tc>
                <a:extLst>
                  <a:ext uri="{0D108BD9-81ED-4DB2-BD59-A6C34878D82A}">
                    <a16:rowId xmlns:a16="http://schemas.microsoft.com/office/drawing/2014/main" val="1525508229"/>
                  </a:ext>
                </a:extLst>
              </a:tr>
              <a:tr h="274320">
                <a:tc>
                  <a:txBody>
                    <a:bodyPr/>
                    <a:lstStyle/>
                    <a:p>
                      <a:r>
                        <a:rPr lang="en-US" altLang="zh-TW" sz="1200" dirty="0"/>
                        <a:t>Pixel Pitch</a:t>
                      </a:r>
                      <a:endParaRPr lang="zh-TW" altLang="en-US" sz="1200" dirty="0"/>
                    </a:p>
                  </a:txBody>
                  <a:tcPr/>
                </a:tc>
                <a:tc>
                  <a:txBody>
                    <a:bodyPr/>
                    <a:lstStyle/>
                    <a:p>
                      <a:pPr algn="l" rtl="0" fontAlgn="ctr"/>
                      <a:r>
                        <a:rPr lang="pt-BR" altLang="zh-TW" sz="1200" u="none" strike="noStrike" dirty="0">
                          <a:effectLst/>
                        </a:rPr>
                        <a:t>0.2</a:t>
                      </a:r>
                      <a:r>
                        <a:rPr lang="en-US" altLang="zh-TW" sz="1200" u="none" strike="noStrike" dirty="0">
                          <a:effectLst/>
                        </a:rPr>
                        <a:t>70</a:t>
                      </a:r>
                      <a:r>
                        <a:rPr lang="pt-BR" altLang="zh-TW" sz="1200" u="none" strike="noStrike" dirty="0">
                          <a:effectLst/>
                        </a:rPr>
                        <a:t> (H) x 0.27</a:t>
                      </a:r>
                      <a:r>
                        <a:rPr lang="en-US" altLang="zh-TW" sz="1200" u="none" strike="noStrike" dirty="0">
                          <a:effectLst/>
                        </a:rPr>
                        <a:t>0</a:t>
                      </a:r>
                      <a:r>
                        <a:rPr lang="pt-BR" altLang="zh-TW" sz="1200" u="none" strike="noStrike" dirty="0">
                          <a:effectLst/>
                        </a:rPr>
                        <a:t> (V)</a:t>
                      </a:r>
                    </a:p>
                  </a:txBody>
                  <a:tcPr/>
                </a:tc>
                <a:extLst>
                  <a:ext uri="{0D108BD9-81ED-4DB2-BD59-A6C34878D82A}">
                    <a16:rowId xmlns:a16="http://schemas.microsoft.com/office/drawing/2014/main" val="3827794463"/>
                  </a:ext>
                </a:extLst>
              </a:tr>
              <a:tr h="274320">
                <a:tc>
                  <a:txBody>
                    <a:bodyPr/>
                    <a:lstStyle/>
                    <a:p>
                      <a:r>
                        <a:rPr lang="en-US" altLang="zh-TW" sz="1200" dirty="0"/>
                        <a:t>LED Life time</a:t>
                      </a:r>
                      <a:endParaRPr lang="zh-TW" altLang="en-US" sz="1200" dirty="0"/>
                    </a:p>
                  </a:txBody>
                  <a:tcPr/>
                </a:tc>
                <a:tc>
                  <a:txBody>
                    <a:bodyPr/>
                    <a:lstStyle/>
                    <a:p>
                      <a:r>
                        <a:rPr lang="en-US" altLang="zh-TW" sz="1200" dirty="0"/>
                        <a:t>50,000 </a:t>
                      </a:r>
                      <a:r>
                        <a:rPr lang="en-US" altLang="zh-TW" sz="1200" dirty="0" err="1"/>
                        <a:t>Hrs</a:t>
                      </a:r>
                      <a:endParaRPr lang="en-US" altLang="zh-TW" sz="1200" dirty="0"/>
                    </a:p>
                  </a:txBody>
                  <a:tcPr/>
                </a:tc>
                <a:extLst>
                  <a:ext uri="{0D108BD9-81ED-4DB2-BD59-A6C34878D82A}">
                    <a16:rowId xmlns:a16="http://schemas.microsoft.com/office/drawing/2014/main" val="4278508842"/>
                  </a:ext>
                </a:extLst>
              </a:tr>
              <a:tr h="274320">
                <a:tc>
                  <a:txBody>
                    <a:bodyPr/>
                    <a:lstStyle/>
                    <a:p>
                      <a:r>
                        <a:rPr lang="en-US" altLang="zh-TW" sz="1200" dirty="0"/>
                        <a:t>EMI Mesh</a:t>
                      </a:r>
                      <a:endParaRPr lang="zh-TW" altLang="en-US"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1200" dirty="0"/>
                        <a:t>Yes</a:t>
                      </a:r>
                    </a:p>
                  </a:txBody>
                  <a:tcPr/>
                </a:tc>
                <a:extLst>
                  <a:ext uri="{0D108BD9-81ED-4DB2-BD59-A6C34878D82A}">
                    <a16:rowId xmlns:a16="http://schemas.microsoft.com/office/drawing/2014/main" val="2576106539"/>
                  </a:ext>
                </a:extLst>
              </a:tr>
              <a:tr h="274320">
                <a:tc>
                  <a:txBody>
                    <a:bodyPr/>
                    <a:lstStyle/>
                    <a:p>
                      <a:r>
                        <a:rPr lang="en-US" altLang="zh-TW" sz="1200" dirty="0"/>
                        <a:t>Optical Bonding</a:t>
                      </a:r>
                      <a:endParaRPr lang="zh-TW" altLang="en-US"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1200" dirty="0"/>
                        <a:t>Yes</a:t>
                      </a:r>
                    </a:p>
                  </a:txBody>
                  <a:tcPr/>
                </a:tc>
                <a:extLst>
                  <a:ext uri="{0D108BD9-81ED-4DB2-BD59-A6C34878D82A}">
                    <a16:rowId xmlns:a16="http://schemas.microsoft.com/office/drawing/2014/main" val="2625818055"/>
                  </a:ext>
                </a:extLst>
              </a:tr>
            </a:tbl>
          </a:graphicData>
        </a:graphic>
      </p:graphicFrame>
      <p:sp>
        <p:nvSpPr>
          <p:cNvPr id="12" name="文字方塊 11">
            <a:extLst>
              <a:ext uri="{FF2B5EF4-FFF2-40B4-BE49-F238E27FC236}">
                <a16:creationId xmlns:a16="http://schemas.microsoft.com/office/drawing/2014/main" id="{2BE15642-59AC-43AC-DF33-94CE0A626DF0}"/>
              </a:ext>
            </a:extLst>
          </p:cNvPr>
          <p:cNvSpPr txBox="1"/>
          <p:nvPr/>
        </p:nvSpPr>
        <p:spPr>
          <a:xfrm>
            <a:off x="1" y="1719295"/>
            <a:ext cx="6857999" cy="523220"/>
          </a:xfrm>
          <a:prstGeom prst="rect">
            <a:avLst/>
          </a:prstGeom>
          <a:noFill/>
        </p:spPr>
        <p:txBody>
          <a:bodyPr wrap="square" rtlCol="0">
            <a:spAutoFit/>
          </a:bodyPr>
          <a:lstStyle/>
          <a:p>
            <a:pPr algn="ctr"/>
            <a:r>
              <a:rPr lang="en-US" altLang="zh-TW" sz="2800" b="1" dirty="0"/>
              <a:t>Specification</a:t>
            </a:r>
            <a:endParaRPr lang="zh-TW" altLang="en-US" sz="2800" b="1" dirty="0"/>
          </a:p>
        </p:txBody>
      </p:sp>
      <p:sp>
        <p:nvSpPr>
          <p:cNvPr id="7" name="文字方塊 6">
            <a:extLst>
              <a:ext uri="{FF2B5EF4-FFF2-40B4-BE49-F238E27FC236}">
                <a16:creationId xmlns:a16="http://schemas.microsoft.com/office/drawing/2014/main" id="{5FA7162C-5C20-C7F8-F352-17690D290865}"/>
              </a:ext>
            </a:extLst>
          </p:cNvPr>
          <p:cNvSpPr txBox="1"/>
          <p:nvPr/>
        </p:nvSpPr>
        <p:spPr>
          <a:xfrm>
            <a:off x="6149007" y="9644390"/>
            <a:ext cx="708993" cy="261610"/>
          </a:xfrm>
          <a:prstGeom prst="rect">
            <a:avLst/>
          </a:prstGeom>
          <a:noFill/>
        </p:spPr>
        <p:txBody>
          <a:bodyPr wrap="square" rtlCol="0">
            <a:spAutoFit/>
          </a:bodyPr>
          <a:lstStyle/>
          <a:p>
            <a:pPr algn="r"/>
            <a:r>
              <a:rPr lang="en-US" altLang="zh-TW" sz="1100" dirty="0"/>
              <a:t>Rev. 0.1</a:t>
            </a:r>
            <a:endParaRPr lang="zh-TW" altLang="en-US" sz="1100" dirty="0"/>
          </a:p>
        </p:txBody>
      </p:sp>
      <p:sp>
        <p:nvSpPr>
          <p:cNvPr id="4" name="文字方塊 3">
            <a:extLst>
              <a:ext uri="{FF2B5EF4-FFF2-40B4-BE49-F238E27FC236}">
                <a16:creationId xmlns:a16="http://schemas.microsoft.com/office/drawing/2014/main" id="{B7E21829-ADDA-43A9-036C-10FB35D33BE5}"/>
              </a:ext>
            </a:extLst>
          </p:cNvPr>
          <p:cNvSpPr txBox="1"/>
          <p:nvPr/>
        </p:nvSpPr>
        <p:spPr>
          <a:xfrm>
            <a:off x="243744" y="856020"/>
            <a:ext cx="2709334" cy="523220"/>
          </a:xfrm>
          <a:prstGeom prst="rect">
            <a:avLst/>
          </a:prstGeom>
          <a:noFill/>
        </p:spPr>
        <p:txBody>
          <a:bodyPr wrap="square" rtlCol="0">
            <a:spAutoFit/>
          </a:bodyPr>
          <a:lstStyle/>
          <a:p>
            <a:r>
              <a:rPr lang="en-US" altLang="zh-TW" sz="2800" b="1" dirty="0"/>
              <a:t>MIC-D2416</a:t>
            </a:r>
            <a:endParaRPr lang="zh-TW" altLang="en-US" sz="2800" b="1" dirty="0"/>
          </a:p>
        </p:txBody>
      </p:sp>
      <p:sp>
        <p:nvSpPr>
          <p:cNvPr id="5" name="文字方塊 4">
            <a:extLst>
              <a:ext uri="{FF2B5EF4-FFF2-40B4-BE49-F238E27FC236}">
                <a16:creationId xmlns:a16="http://schemas.microsoft.com/office/drawing/2014/main" id="{4B362732-54BC-B7C6-782D-4CCE0F2CFDC9}"/>
              </a:ext>
            </a:extLst>
          </p:cNvPr>
          <p:cNvSpPr txBox="1"/>
          <p:nvPr/>
        </p:nvSpPr>
        <p:spPr>
          <a:xfrm>
            <a:off x="243744" y="1323723"/>
            <a:ext cx="6091742" cy="338554"/>
          </a:xfrm>
          <a:prstGeom prst="rect">
            <a:avLst/>
          </a:prstGeom>
          <a:noFill/>
        </p:spPr>
        <p:txBody>
          <a:bodyPr wrap="square" rtlCol="0">
            <a:spAutoFit/>
          </a:bodyPr>
          <a:lstStyle/>
          <a:p>
            <a:r>
              <a:rPr lang="en-US" altLang="zh-TW" sz="1600" dirty="0"/>
              <a:t>24” Rugged Display with EMI Mesh &amp; Optical Bonding </a:t>
            </a:r>
          </a:p>
        </p:txBody>
      </p:sp>
      <p:sp>
        <p:nvSpPr>
          <p:cNvPr id="2" name="文字方塊 7">
            <a:extLst>
              <a:ext uri="{FF2B5EF4-FFF2-40B4-BE49-F238E27FC236}">
                <a16:creationId xmlns:a16="http://schemas.microsoft.com/office/drawing/2014/main" id="{7E0C1B2C-3669-61AB-8BEF-ADF96DB12B53}"/>
              </a:ext>
            </a:extLst>
          </p:cNvPr>
          <p:cNvSpPr txBox="1"/>
          <p:nvPr/>
        </p:nvSpPr>
        <p:spPr>
          <a:xfrm rot="18662696">
            <a:off x="-136235" y="3983505"/>
            <a:ext cx="7130469" cy="1938992"/>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zh-TW" sz="6000" b="1" dirty="0">
                <a:solidFill>
                  <a:schemeClr val="bg2">
                    <a:lumMod val="75000"/>
                    <a:alpha val="22000"/>
                  </a:schemeClr>
                </a:solidFill>
              </a:rPr>
              <a:t>ACT POWER TAIWAN</a:t>
            </a:r>
          </a:p>
          <a:p>
            <a:pPr algn="ctr"/>
            <a:r>
              <a:rPr lang="en-US" altLang="zh-TW" sz="6000" b="1" dirty="0">
                <a:solidFill>
                  <a:schemeClr val="bg2">
                    <a:lumMod val="75000"/>
                    <a:alpha val="22000"/>
                  </a:schemeClr>
                </a:solidFill>
              </a:rPr>
              <a:t>Preliminary</a:t>
            </a:r>
            <a:endParaRPr lang="zh-TW" altLang="en-US" sz="6000" b="1" dirty="0">
              <a:solidFill>
                <a:schemeClr val="bg2">
                  <a:lumMod val="75000"/>
                  <a:alpha val="22000"/>
                </a:schemeClr>
              </a:solidFill>
            </a:endParaRPr>
          </a:p>
        </p:txBody>
      </p:sp>
    </p:spTree>
    <p:extLst>
      <p:ext uri="{BB962C8B-B14F-4D97-AF65-F5344CB8AC3E}">
        <p14:creationId xmlns:p14="http://schemas.microsoft.com/office/powerpoint/2010/main" val="3066175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FC248-5762-2E39-10EE-A5060EE11423}"/>
            </a:ext>
          </a:extLst>
        </p:cNvPr>
        <p:cNvGrpSpPr/>
        <p:nvPr/>
      </p:nvGrpSpPr>
      <p:grpSpPr>
        <a:xfrm>
          <a:off x="0" y="0"/>
          <a:ext cx="0" cy="0"/>
          <a:chOff x="0" y="0"/>
          <a:chExt cx="0" cy="0"/>
        </a:xfrm>
      </p:grpSpPr>
      <p:sp>
        <p:nvSpPr>
          <p:cNvPr id="8" name="文字方塊 7">
            <a:extLst>
              <a:ext uri="{FF2B5EF4-FFF2-40B4-BE49-F238E27FC236}">
                <a16:creationId xmlns:a16="http://schemas.microsoft.com/office/drawing/2014/main" id="{7E0C1B2C-3669-61AB-8BEF-ADF96DB12B53}"/>
              </a:ext>
            </a:extLst>
          </p:cNvPr>
          <p:cNvSpPr txBox="1"/>
          <p:nvPr/>
        </p:nvSpPr>
        <p:spPr>
          <a:xfrm rot="18662696">
            <a:off x="-136235" y="3983505"/>
            <a:ext cx="7130469" cy="1938992"/>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zh-TW" sz="6000" b="1" dirty="0">
                <a:solidFill>
                  <a:schemeClr val="bg2">
                    <a:lumMod val="75000"/>
                    <a:alpha val="22000"/>
                  </a:schemeClr>
                </a:solidFill>
              </a:rPr>
              <a:t>ACT POWER TAIWAN</a:t>
            </a:r>
          </a:p>
          <a:p>
            <a:pPr algn="ctr"/>
            <a:r>
              <a:rPr lang="en-US" altLang="zh-TW" sz="6000" b="1" dirty="0">
                <a:solidFill>
                  <a:schemeClr val="bg2">
                    <a:lumMod val="75000"/>
                    <a:alpha val="22000"/>
                  </a:schemeClr>
                </a:solidFill>
              </a:rPr>
              <a:t>Preliminary</a:t>
            </a:r>
            <a:endParaRPr lang="zh-TW" altLang="en-US" sz="6000" b="1" dirty="0">
              <a:solidFill>
                <a:schemeClr val="bg2">
                  <a:lumMod val="75000"/>
                  <a:alpha val="22000"/>
                </a:schemeClr>
              </a:solidFill>
            </a:endParaRPr>
          </a:p>
        </p:txBody>
      </p:sp>
      <p:graphicFrame>
        <p:nvGraphicFramePr>
          <p:cNvPr id="13" name="表格 13">
            <a:extLst>
              <a:ext uri="{FF2B5EF4-FFF2-40B4-BE49-F238E27FC236}">
                <a16:creationId xmlns:a16="http://schemas.microsoft.com/office/drawing/2014/main" id="{E5927F2A-68D5-43DD-F356-4DA19162359A}"/>
              </a:ext>
            </a:extLst>
          </p:cNvPr>
          <p:cNvGraphicFramePr>
            <a:graphicFrameLocks noGrp="1"/>
          </p:cNvGraphicFramePr>
          <p:nvPr>
            <p:extLst>
              <p:ext uri="{D42A27DB-BD31-4B8C-83A1-F6EECF244321}">
                <p14:modId xmlns:p14="http://schemas.microsoft.com/office/powerpoint/2010/main" val="145438938"/>
              </p:ext>
            </p:extLst>
          </p:nvPr>
        </p:nvGraphicFramePr>
        <p:xfrm>
          <a:off x="292994" y="2241196"/>
          <a:ext cx="6272012" cy="2865120"/>
        </p:xfrm>
        <a:graphic>
          <a:graphicData uri="http://schemas.openxmlformats.org/drawingml/2006/table">
            <a:tbl>
              <a:tblPr firstRow="1" bandRow="1">
                <a:tableStyleId>{5940675A-B579-460E-94D1-54222C63F5DA}</a:tableStyleId>
              </a:tblPr>
              <a:tblGrid>
                <a:gridCol w="1690352">
                  <a:extLst>
                    <a:ext uri="{9D8B030D-6E8A-4147-A177-3AD203B41FA5}">
                      <a16:colId xmlns:a16="http://schemas.microsoft.com/office/drawing/2014/main" val="3393089519"/>
                    </a:ext>
                  </a:extLst>
                </a:gridCol>
                <a:gridCol w="4581660">
                  <a:extLst>
                    <a:ext uri="{9D8B030D-6E8A-4147-A177-3AD203B41FA5}">
                      <a16:colId xmlns:a16="http://schemas.microsoft.com/office/drawing/2014/main" val="1553829442"/>
                    </a:ext>
                  </a:extLst>
                </a:gridCol>
              </a:tblGrid>
              <a:tr h="274320">
                <a:tc gridSpan="2">
                  <a:txBody>
                    <a:bodyPr/>
                    <a:lstStyle/>
                    <a:p>
                      <a:r>
                        <a:rPr lang="en-US" altLang="zh-TW" sz="1400" b="1" dirty="0"/>
                        <a:t>AD</a:t>
                      </a:r>
                      <a:r>
                        <a:rPr lang="zh-TW" altLang="en-US" sz="1400" b="1" dirty="0"/>
                        <a:t> </a:t>
                      </a:r>
                      <a:r>
                        <a:rPr lang="en-US" altLang="zh-TW" sz="1400" b="1" dirty="0"/>
                        <a:t>Board</a:t>
                      </a:r>
                      <a:endParaRPr lang="zh-TW" altLang="en-US" sz="1400" b="1" dirty="0"/>
                    </a:p>
                  </a:txBody>
                  <a:tcPr/>
                </a:tc>
                <a:tc hMerge="1">
                  <a:txBody>
                    <a:bodyPr/>
                    <a:lstStyle/>
                    <a:p>
                      <a:endParaRPr lang="en-US" altLang="zh-TW" sz="1200" dirty="0"/>
                    </a:p>
                  </a:txBody>
                  <a:tcPr/>
                </a:tc>
                <a:extLst>
                  <a:ext uri="{0D108BD9-81ED-4DB2-BD59-A6C34878D82A}">
                    <a16:rowId xmlns:a16="http://schemas.microsoft.com/office/drawing/2014/main" val="3740528376"/>
                  </a:ext>
                </a:extLst>
              </a:tr>
              <a:tr h="274320">
                <a:tc>
                  <a:txBody>
                    <a:bodyPr/>
                    <a:lstStyle/>
                    <a:p>
                      <a:r>
                        <a:rPr lang="en-US" altLang="zh-TW" sz="1200" dirty="0"/>
                        <a:t>Support VGA Signal</a:t>
                      </a:r>
                      <a:endParaRPr lang="zh-TW" altLang="en-US" sz="1200" dirty="0"/>
                    </a:p>
                  </a:txBody>
                  <a:tcPr/>
                </a:tc>
                <a:tc>
                  <a:txBody>
                    <a:bodyPr/>
                    <a:lstStyle/>
                    <a:p>
                      <a:pPr algn="l" rtl="0" fontAlgn="ctr"/>
                      <a:r>
                        <a:rPr lang="en-US" altLang="zh-TW" sz="1200" kern="1200" dirty="0">
                          <a:solidFill>
                            <a:schemeClr val="dk1"/>
                          </a:solidFill>
                          <a:effectLst/>
                          <a:latin typeface="+mn-lt"/>
                          <a:ea typeface="+mn-ea"/>
                          <a:cs typeface="+mn-cs"/>
                        </a:rPr>
                        <a:t>Color: 24 bit / Hor. Frequency:</a:t>
                      </a:r>
                      <a:r>
                        <a:rPr lang="zh-TW" altLang="en-US" sz="1200" kern="1200" dirty="0">
                          <a:solidFill>
                            <a:schemeClr val="dk1"/>
                          </a:solidFill>
                          <a:effectLst/>
                          <a:latin typeface="+mn-lt"/>
                          <a:ea typeface="+mn-ea"/>
                          <a:cs typeface="+mn-cs"/>
                        </a:rPr>
                        <a:t> </a:t>
                      </a:r>
                      <a:r>
                        <a:rPr lang="en-US" altLang="zh-TW" sz="1200" kern="1200" dirty="0">
                          <a:solidFill>
                            <a:schemeClr val="dk1"/>
                          </a:solidFill>
                          <a:effectLst/>
                          <a:latin typeface="+mn-lt"/>
                          <a:ea typeface="+mn-ea"/>
                          <a:cs typeface="+mn-cs"/>
                        </a:rPr>
                        <a:t>30-80KHz</a:t>
                      </a:r>
                      <a:r>
                        <a:rPr lang="zh-TW" altLang="en-US" sz="1200" kern="1200" dirty="0">
                          <a:solidFill>
                            <a:schemeClr val="dk1"/>
                          </a:solidFill>
                          <a:effectLst/>
                          <a:latin typeface="+mn-lt"/>
                          <a:ea typeface="+mn-ea"/>
                          <a:cs typeface="+mn-cs"/>
                        </a:rPr>
                        <a:t> </a:t>
                      </a:r>
                      <a:r>
                        <a:rPr lang="en-US" altLang="zh-TW" sz="1200" kern="1200" dirty="0">
                          <a:solidFill>
                            <a:schemeClr val="dk1"/>
                          </a:solidFill>
                          <a:effectLst/>
                          <a:latin typeface="+mn-lt"/>
                          <a:ea typeface="+mn-ea"/>
                          <a:cs typeface="+mn-cs"/>
                        </a:rPr>
                        <a:t>/ Ver. Frequency: 50-75Hz</a:t>
                      </a:r>
                      <a:endParaRPr lang="en-US" altLang="zh-TW" sz="1200" b="0" i="0" u="none" strike="noStrike" dirty="0">
                        <a:solidFill>
                          <a:srgbClr val="000000"/>
                        </a:solidFill>
                        <a:effectLst/>
                        <a:latin typeface="+mn-lt"/>
                        <a:ea typeface="+mn-ea"/>
                      </a:endParaRPr>
                    </a:p>
                  </a:txBody>
                  <a:tcPr/>
                </a:tc>
                <a:extLst>
                  <a:ext uri="{0D108BD9-81ED-4DB2-BD59-A6C34878D82A}">
                    <a16:rowId xmlns:a16="http://schemas.microsoft.com/office/drawing/2014/main" val="1618645031"/>
                  </a:ext>
                </a:extLst>
              </a:tr>
              <a:tr h="274320">
                <a:tc>
                  <a:txBody>
                    <a:bodyPr/>
                    <a:lstStyle/>
                    <a:p>
                      <a:r>
                        <a:rPr lang="en-US" altLang="zh-TW" sz="1200" dirty="0"/>
                        <a:t>Support DVI/HDMI Signal</a:t>
                      </a:r>
                      <a:endParaRPr lang="zh-TW" altLang="en-US" sz="1200" dirty="0"/>
                    </a:p>
                  </a:txBody>
                  <a:tcPr/>
                </a:tc>
                <a:tc>
                  <a:txBody>
                    <a:bodyPr/>
                    <a:lstStyle/>
                    <a:p>
                      <a:pPr algn="l" rtl="0" fontAlgn="ctr"/>
                      <a:r>
                        <a:rPr lang="en-US" altLang="zh-TW" sz="1200" kern="1200" dirty="0">
                          <a:solidFill>
                            <a:schemeClr val="dk1"/>
                          </a:solidFill>
                          <a:effectLst/>
                          <a:latin typeface="+mn-lt"/>
                          <a:ea typeface="+mn-ea"/>
                          <a:cs typeface="+mn-cs"/>
                        </a:rPr>
                        <a:t>Color: 24 bit / Hor. Frequency:</a:t>
                      </a:r>
                      <a:r>
                        <a:rPr lang="zh-TW" altLang="en-US" sz="1200" kern="1200" dirty="0">
                          <a:solidFill>
                            <a:schemeClr val="dk1"/>
                          </a:solidFill>
                          <a:effectLst/>
                          <a:latin typeface="+mn-lt"/>
                          <a:ea typeface="+mn-ea"/>
                          <a:cs typeface="+mn-cs"/>
                        </a:rPr>
                        <a:t> </a:t>
                      </a:r>
                      <a:r>
                        <a:rPr lang="en-US" altLang="zh-TW" sz="1200" kern="1200" dirty="0">
                          <a:solidFill>
                            <a:schemeClr val="dk1"/>
                          </a:solidFill>
                          <a:effectLst/>
                          <a:latin typeface="+mn-lt"/>
                          <a:ea typeface="+mn-ea"/>
                          <a:cs typeface="+mn-cs"/>
                        </a:rPr>
                        <a:t>30-80KHz</a:t>
                      </a:r>
                      <a:r>
                        <a:rPr lang="zh-TW" altLang="en-US" sz="1200" kern="1200" dirty="0">
                          <a:solidFill>
                            <a:schemeClr val="dk1"/>
                          </a:solidFill>
                          <a:effectLst/>
                          <a:latin typeface="+mn-lt"/>
                          <a:ea typeface="+mn-ea"/>
                          <a:cs typeface="+mn-cs"/>
                        </a:rPr>
                        <a:t> </a:t>
                      </a:r>
                      <a:r>
                        <a:rPr lang="en-US" altLang="zh-TW" sz="1200" kern="1200" dirty="0">
                          <a:solidFill>
                            <a:schemeClr val="dk1"/>
                          </a:solidFill>
                          <a:effectLst/>
                          <a:latin typeface="+mn-lt"/>
                          <a:ea typeface="+mn-ea"/>
                          <a:cs typeface="+mn-cs"/>
                        </a:rPr>
                        <a:t>/ Ver. Frequency: 50-75Hz</a:t>
                      </a:r>
                      <a:endParaRPr lang="en-US" altLang="zh-TW" sz="1200" b="0" i="0" u="none" strike="noStrike" dirty="0">
                        <a:solidFill>
                          <a:srgbClr val="000000"/>
                        </a:solidFill>
                        <a:effectLst/>
                        <a:latin typeface="+mn-lt"/>
                        <a:ea typeface="+mn-ea"/>
                      </a:endParaRPr>
                    </a:p>
                  </a:txBody>
                  <a:tcPr/>
                </a:tc>
                <a:extLst>
                  <a:ext uri="{0D108BD9-81ED-4DB2-BD59-A6C34878D82A}">
                    <a16:rowId xmlns:a16="http://schemas.microsoft.com/office/drawing/2014/main" val="456517139"/>
                  </a:ext>
                </a:extLst>
              </a:tr>
              <a:tr h="274320">
                <a:tc>
                  <a:txBody>
                    <a:bodyPr/>
                    <a:lstStyle/>
                    <a:p>
                      <a:r>
                        <a:rPr lang="en-US" altLang="zh-TW" sz="1200" dirty="0"/>
                        <a:t>Input Interface</a:t>
                      </a:r>
                      <a:endParaRPr lang="zh-TW" altLang="en-US" sz="1200" dirty="0"/>
                    </a:p>
                  </a:txBody>
                  <a:tcPr/>
                </a:tc>
                <a:tc>
                  <a:txBody>
                    <a:bodyPr/>
                    <a:lstStyle/>
                    <a:p>
                      <a:r>
                        <a:rPr lang="en-US" altLang="zh-TW" sz="1200" dirty="0"/>
                        <a:t>VGA / DVI / HDMI (1.3/1.4) / USB / Audio</a:t>
                      </a:r>
                      <a:endParaRPr lang="zh-TW" altLang="en-US" sz="1200" dirty="0"/>
                    </a:p>
                  </a:txBody>
                  <a:tcPr/>
                </a:tc>
                <a:extLst>
                  <a:ext uri="{0D108BD9-81ED-4DB2-BD59-A6C34878D82A}">
                    <a16:rowId xmlns:a16="http://schemas.microsoft.com/office/drawing/2014/main" val="854546152"/>
                  </a:ext>
                </a:extLst>
              </a:tr>
              <a:tr h="274320">
                <a:tc>
                  <a:txBody>
                    <a:bodyPr/>
                    <a:lstStyle/>
                    <a:p>
                      <a:r>
                        <a:rPr lang="en-US" altLang="zh-TW" sz="1200" dirty="0"/>
                        <a:t>Output Interface</a:t>
                      </a:r>
                      <a:endParaRPr lang="zh-TW" altLang="en-US" sz="1200" dirty="0"/>
                    </a:p>
                  </a:txBody>
                  <a:tcPr/>
                </a:tc>
                <a:tc>
                  <a:txBody>
                    <a:bodyPr/>
                    <a:lstStyle/>
                    <a:p>
                      <a:r>
                        <a:rPr lang="en-US" altLang="zh-TW" sz="1200" dirty="0"/>
                        <a:t>41-Pin / 0.5 mm LVDS Connector / Wafer 4-Pin 2.0 mm (R/L x1) AV Output x 1</a:t>
                      </a:r>
                    </a:p>
                  </a:txBody>
                  <a:tcPr/>
                </a:tc>
                <a:extLst>
                  <a:ext uri="{0D108BD9-81ED-4DB2-BD59-A6C34878D82A}">
                    <a16:rowId xmlns:a16="http://schemas.microsoft.com/office/drawing/2014/main" val="3444406203"/>
                  </a:ext>
                </a:extLst>
              </a:tr>
              <a:tr h="274320">
                <a:tc>
                  <a:txBody>
                    <a:bodyPr/>
                    <a:lstStyle/>
                    <a:p>
                      <a:r>
                        <a:rPr lang="en-US" altLang="zh-TW" sz="1200" dirty="0"/>
                        <a:t>Key Control</a:t>
                      </a:r>
                      <a:endParaRPr lang="zh-TW" altLang="en-US" sz="1200" dirty="0"/>
                    </a:p>
                  </a:txBody>
                  <a:tcPr/>
                </a:tc>
                <a:tc>
                  <a:txBody>
                    <a:bodyPr/>
                    <a:lstStyle/>
                    <a:p>
                      <a:pPr algn="l" rtl="0" fontAlgn="ctr"/>
                      <a:r>
                        <a:rPr lang="en-US" altLang="zh-TW" sz="1200" dirty="0"/>
                        <a:t>Power, Menu, Select, CH+, CH-, Up, Down</a:t>
                      </a:r>
                      <a:endParaRPr lang="pt-BR" altLang="zh-TW" sz="1200" u="none" strike="noStrike" dirty="0">
                        <a:effectLst/>
                      </a:endParaRPr>
                    </a:p>
                  </a:txBody>
                  <a:tcPr/>
                </a:tc>
                <a:extLst>
                  <a:ext uri="{0D108BD9-81ED-4DB2-BD59-A6C34878D82A}">
                    <a16:rowId xmlns:a16="http://schemas.microsoft.com/office/drawing/2014/main" val="1525508229"/>
                  </a:ext>
                </a:extLst>
              </a:tr>
              <a:tr h="274320">
                <a:tc>
                  <a:txBody>
                    <a:bodyPr/>
                    <a:lstStyle/>
                    <a:p>
                      <a:r>
                        <a:rPr lang="en-US" altLang="zh-TW" sz="1200" dirty="0"/>
                        <a:t>OSD Language</a:t>
                      </a:r>
                      <a:endParaRPr lang="zh-TW" altLang="en-US" sz="1200" dirty="0"/>
                    </a:p>
                  </a:txBody>
                  <a:tcPr/>
                </a:tc>
                <a:tc>
                  <a:txBody>
                    <a:bodyPr/>
                    <a:lstStyle/>
                    <a:p>
                      <a:pPr algn="l" rtl="0" fontAlgn="ctr"/>
                      <a:r>
                        <a:rPr lang="pt-BR" altLang="zh-TW" sz="1200" u="none" strike="noStrike" dirty="0">
                          <a:effectLst/>
                        </a:rPr>
                        <a:t>English</a:t>
                      </a:r>
                    </a:p>
                  </a:txBody>
                  <a:tcPr/>
                </a:tc>
                <a:extLst>
                  <a:ext uri="{0D108BD9-81ED-4DB2-BD59-A6C34878D82A}">
                    <a16:rowId xmlns:a16="http://schemas.microsoft.com/office/drawing/2014/main" val="3827794463"/>
                  </a:ext>
                </a:extLst>
              </a:tr>
              <a:tr h="274320">
                <a:tc>
                  <a:txBody>
                    <a:bodyPr/>
                    <a:lstStyle/>
                    <a:p>
                      <a:r>
                        <a:rPr lang="en-US" altLang="zh-TW" sz="1200" dirty="0"/>
                        <a:t>DC Input</a:t>
                      </a:r>
                      <a:endParaRPr lang="zh-TW" altLang="en-US" sz="1200" dirty="0"/>
                    </a:p>
                  </a:txBody>
                  <a:tcPr/>
                </a:tc>
                <a:tc>
                  <a:txBody>
                    <a:bodyPr/>
                    <a:lstStyle/>
                    <a:p>
                      <a:r>
                        <a:rPr lang="en-US" altLang="zh-TW" sz="1200" dirty="0"/>
                        <a:t>DC +12V</a:t>
                      </a:r>
                    </a:p>
                  </a:txBody>
                  <a:tcPr/>
                </a:tc>
                <a:extLst>
                  <a:ext uri="{0D108BD9-81ED-4DB2-BD59-A6C34878D82A}">
                    <a16:rowId xmlns:a16="http://schemas.microsoft.com/office/drawing/2014/main" val="4278508842"/>
                  </a:ext>
                </a:extLst>
              </a:tr>
              <a:tr h="274320">
                <a:tc>
                  <a:txBody>
                    <a:bodyPr/>
                    <a:lstStyle/>
                    <a:p>
                      <a:r>
                        <a:rPr lang="en-US" altLang="zh-TW" sz="1200" dirty="0"/>
                        <a:t>Panel Select</a:t>
                      </a:r>
                      <a:endParaRPr lang="zh-TW" altLang="en-US" sz="12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1200" dirty="0"/>
                        <a:t>DC +3.3V</a:t>
                      </a:r>
                      <a:r>
                        <a:rPr lang="zh-TW" altLang="en-US" sz="1200" dirty="0"/>
                        <a:t> </a:t>
                      </a:r>
                      <a:r>
                        <a:rPr lang="en-US" altLang="zh-TW" sz="1200" dirty="0"/>
                        <a:t>/</a:t>
                      </a:r>
                      <a:r>
                        <a:rPr lang="zh-TW" altLang="en-US" sz="1200" dirty="0"/>
                        <a:t> </a:t>
                      </a:r>
                      <a:r>
                        <a:rPr lang="en-US" altLang="zh-TW" sz="1200" dirty="0"/>
                        <a:t>+5V</a:t>
                      </a:r>
                      <a:r>
                        <a:rPr lang="zh-TW" altLang="en-US" sz="1200" dirty="0"/>
                        <a:t> </a:t>
                      </a:r>
                      <a:r>
                        <a:rPr lang="en-US" altLang="zh-TW" sz="1200" dirty="0"/>
                        <a:t>/</a:t>
                      </a:r>
                      <a:r>
                        <a:rPr lang="zh-TW" altLang="en-US" sz="1200" dirty="0"/>
                        <a:t> </a:t>
                      </a:r>
                      <a:r>
                        <a:rPr lang="en-US" altLang="zh-TW" sz="1200" dirty="0"/>
                        <a:t>+12V</a:t>
                      </a:r>
                    </a:p>
                  </a:txBody>
                  <a:tcPr/>
                </a:tc>
                <a:extLst>
                  <a:ext uri="{0D108BD9-81ED-4DB2-BD59-A6C34878D82A}">
                    <a16:rowId xmlns:a16="http://schemas.microsoft.com/office/drawing/2014/main" val="2576106539"/>
                  </a:ext>
                </a:extLst>
              </a:tr>
            </a:tbl>
          </a:graphicData>
        </a:graphic>
      </p:graphicFrame>
      <p:sp>
        <p:nvSpPr>
          <p:cNvPr id="12" name="文字方塊 11">
            <a:extLst>
              <a:ext uri="{FF2B5EF4-FFF2-40B4-BE49-F238E27FC236}">
                <a16:creationId xmlns:a16="http://schemas.microsoft.com/office/drawing/2014/main" id="{34E24DAB-155C-49B3-DB0A-5F3E8A976FC4}"/>
              </a:ext>
            </a:extLst>
          </p:cNvPr>
          <p:cNvSpPr txBox="1"/>
          <p:nvPr/>
        </p:nvSpPr>
        <p:spPr>
          <a:xfrm>
            <a:off x="1" y="1718958"/>
            <a:ext cx="6857999" cy="523220"/>
          </a:xfrm>
          <a:prstGeom prst="rect">
            <a:avLst/>
          </a:prstGeom>
          <a:noFill/>
        </p:spPr>
        <p:txBody>
          <a:bodyPr wrap="square" rtlCol="0">
            <a:spAutoFit/>
          </a:bodyPr>
          <a:lstStyle/>
          <a:p>
            <a:pPr algn="ctr"/>
            <a:r>
              <a:rPr lang="en-US" altLang="zh-TW" sz="2800" b="1" dirty="0"/>
              <a:t>Specification</a:t>
            </a:r>
            <a:endParaRPr lang="zh-TW" altLang="en-US" sz="2800" b="1" dirty="0"/>
          </a:p>
        </p:txBody>
      </p:sp>
      <p:sp>
        <p:nvSpPr>
          <p:cNvPr id="7" name="文字方塊 6">
            <a:extLst>
              <a:ext uri="{FF2B5EF4-FFF2-40B4-BE49-F238E27FC236}">
                <a16:creationId xmlns:a16="http://schemas.microsoft.com/office/drawing/2014/main" id="{AECC15E7-1196-CC9C-0F28-6E64296FDE0F}"/>
              </a:ext>
            </a:extLst>
          </p:cNvPr>
          <p:cNvSpPr txBox="1"/>
          <p:nvPr/>
        </p:nvSpPr>
        <p:spPr>
          <a:xfrm>
            <a:off x="6149007" y="9644390"/>
            <a:ext cx="708993" cy="261610"/>
          </a:xfrm>
          <a:prstGeom prst="rect">
            <a:avLst/>
          </a:prstGeom>
          <a:noFill/>
        </p:spPr>
        <p:txBody>
          <a:bodyPr wrap="square" rtlCol="0">
            <a:spAutoFit/>
          </a:bodyPr>
          <a:lstStyle/>
          <a:p>
            <a:pPr algn="r"/>
            <a:r>
              <a:rPr lang="en-US" altLang="zh-TW" sz="1100" dirty="0"/>
              <a:t>Rev. 0.1</a:t>
            </a:r>
            <a:endParaRPr lang="zh-TW" altLang="en-US" sz="1100" dirty="0"/>
          </a:p>
        </p:txBody>
      </p:sp>
      <p:sp>
        <p:nvSpPr>
          <p:cNvPr id="2" name="文字方塊 1">
            <a:extLst>
              <a:ext uri="{FF2B5EF4-FFF2-40B4-BE49-F238E27FC236}">
                <a16:creationId xmlns:a16="http://schemas.microsoft.com/office/drawing/2014/main" id="{861F7CDD-8226-B033-83C4-86A76BDB2AE9}"/>
              </a:ext>
            </a:extLst>
          </p:cNvPr>
          <p:cNvSpPr txBox="1"/>
          <p:nvPr/>
        </p:nvSpPr>
        <p:spPr>
          <a:xfrm>
            <a:off x="0" y="5369005"/>
            <a:ext cx="6857999" cy="523220"/>
          </a:xfrm>
          <a:prstGeom prst="rect">
            <a:avLst/>
          </a:prstGeom>
          <a:noFill/>
        </p:spPr>
        <p:txBody>
          <a:bodyPr wrap="square" rtlCol="0">
            <a:spAutoFit/>
          </a:bodyPr>
          <a:lstStyle/>
          <a:p>
            <a:pPr algn="ctr"/>
            <a:r>
              <a:rPr lang="en-US" altLang="zh-TW" sz="2800" b="1" dirty="0"/>
              <a:t>Environment</a:t>
            </a:r>
            <a:r>
              <a:rPr lang="zh-TW" altLang="en-US" sz="2800" b="1" dirty="0"/>
              <a:t> </a:t>
            </a:r>
            <a:r>
              <a:rPr lang="en-US" altLang="zh-TW" sz="2800" b="1" dirty="0"/>
              <a:t>Compliance</a:t>
            </a:r>
            <a:endParaRPr lang="zh-TW" altLang="en-US" sz="2800" b="1" dirty="0"/>
          </a:p>
        </p:txBody>
      </p:sp>
      <p:graphicFrame>
        <p:nvGraphicFramePr>
          <p:cNvPr id="3" name="表格 13">
            <a:extLst>
              <a:ext uri="{FF2B5EF4-FFF2-40B4-BE49-F238E27FC236}">
                <a16:creationId xmlns:a16="http://schemas.microsoft.com/office/drawing/2014/main" id="{0D617820-4D09-632B-8DFC-403FF8B340FD}"/>
              </a:ext>
            </a:extLst>
          </p:cNvPr>
          <p:cNvGraphicFramePr>
            <a:graphicFrameLocks noGrp="1"/>
          </p:cNvGraphicFramePr>
          <p:nvPr>
            <p:extLst>
              <p:ext uri="{D42A27DB-BD31-4B8C-83A1-F6EECF244321}">
                <p14:modId xmlns:p14="http://schemas.microsoft.com/office/powerpoint/2010/main" val="1643927665"/>
              </p:ext>
            </p:extLst>
          </p:nvPr>
        </p:nvGraphicFramePr>
        <p:xfrm>
          <a:off x="292993" y="5892225"/>
          <a:ext cx="6272012" cy="1645920"/>
        </p:xfrm>
        <a:graphic>
          <a:graphicData uri="http://schemas.openxmlformats.org/drawingml/2006/table">
            <a:tbl>
              <a:tblPr firstRow="1" bandRow="1">
                <a:tableStyleId>{5940675A-B579-460E-94D1-54222C63F5DA}</a:tableStyleId>
              </a:tblPr>
              <a:tblGrid>
                <a:gridCol w="1703231">
                  <a:extLst>
                    <a:ext uri="{9D8B030D-6E8A-4147-A177-3AD203B41FA5}">
                      <a16:colId xmlns:a16="http://schemas.microsoft.com/office/drawing/2014/main" val="3393089519"/>
                    </a:ext>
                  </a:extLst>
                </a:gridCol>
                <a:gridCol w="4568781">
                  <a:extLst>
                    <a:ext uri="{9D8B030D-6E8A-4147-A177-3AD203B41FA5}">
                      <a16:colId xmlns:a16="http://schemas.microsoft.com/office/drawing/2014/main" val="1553829442"/>
                    </a:ext>
                  </a:extLst>
                </a:gridCol>
              </a:tblGrid>
              <a:tr h="274320">
                <a:tc>
                  <a:txBody>
                    <a:bodyPr/>
                    <a:lstStyle/>
                    <a:p>
                      <a:r>
                        <a:rPr lang="en-US" altLang="zh-TW" sz="1200" dirty="0"/>
                        <a:t>Operating Temp.</a:t>
                      </a:r>
                      <a:endParaRPr lang="zh-TW" altLang="en-US" sz="1200" dirty="0"/>
                    </a:p>
                  </a:txBody>
                  <a:tcPr/>
                </a:tc>
                <a:tc>
                  <a:txBody>
                    <a:bodyPr/>
                    <a:lstStyle/>
                    <a:p>
                      <a:r>
                        <a:rPr lang="en-US" altLang="zh-TW" sz="1200" dirty="0"/>
                        <a:t>-20°C  to +60°C </a:t>
                      </a:r>
                    </a:p>
                  </a:txBody>
                  <a:tcPr/>
                </a:tc>
                <a:extLst>
                  <a:ext uri="{0D108BD9-81ED-4DB2-BD59-A6C34878D82A}">
                    <a16:rowId xmlns:a16="http://schemas.microsoft.com/office/drawing/2014/main" val="2281090737"/>
                  </a:ext>
                </a:extLst>
              </a:tr>
              <a:tr h="274320">
                <a:tc>
                  <a:txBody>
                    <a:bodyPr/>
                    <a:lstStyle/>
                    <a:p>
                      <a:r>
                        <a:rPr lang="en-US" altLang="zh-TW" sz="1200" dirty="0"/>
                        <a:t>Storage Temp.</a:t>
                      </a:r>
                      <a:endParaRPr lang="zh-TW" altLang="en-US" sz="1200" dirty="0"/>
                    </a:p>
                  </a:txBody>
                  <a:tcPr/>
                </a:tc>
                <a:tc>
                  <a:txBody>
                    <a:bodyPr/>
                    <a:lstStyle/>
                    <a:p>
                      <a:r>
                        <a:rPr lang="en-US" altLang="zh-TW" sz="1200" dirty="0"/>
                        <a:t>-30°C  to +70°C </a:t>
                      </a:r>
                      <a:endParaRPr lang="zh-TW" altLang="en-US" sz="1200" dirty="0"/>
                    </a:p>
                  </a:txBody>
                  <a:tcPr/>
                </a:tc>
                <a:extLst>
                  <a:ext uri="{0D108BD9-81ED-4DB2-BD59-A6C34878D82A}">
                    <a16:rowId xmlns:a16="http://schemas.microsoft.com/office/drawing/2014/main" val="3362629144"/>
                  </a:ext>
                </a:extLst>
              </a:tr>
              <a:tr h="274320">
                <a:tc>
                  <a:txBody>
                    <a:bodyPr/>
                    <a:lstStyle/>
                    <a:p>
                      <a:r>
                        <a:rPr lang="en-US" altLang="zh-TW" sz="1200" dirty="0"/>
                        <a:t>Humidity</a:t>
                      </a:r>
                      <a:endParaRPr lang="zh-TW" altLang="en-US" sz="1200" dirty="0"/>
                    </a:p>
                  </a:txBody>
                  <a:tcPr/>
                </a:tc>
                <a:tc>
                  <a:txBody>
                    <a:bodyPr/>
                    <a:lstStyle/>
                    <a:p>
                      <a:r>
                        <a:rPr lang="it-IT" altLang="zh-TW" sz="1200" dirty="0"/>
                        <a:t>Ta=40°C, 95%RH, Non-Condensing</a:t>
                      </a:r>
                      <a:endParaRPr lang="en-US" altLang="zh-TW" sz="1200" dirty="0"/>
                    </a:p>
                  </a:txBody>
                  <a:tcPr/>
                </a:tc>
                <a:extLst>
                  <a:ext uri="{0D108BD9-81ED-4DB2-BD59-A6C34878D82A}">
                    <a16:rowId xmlns:a16="http://schemas.microsoft.com/office/drawing/2014/main" val="2773425139"/>
                  </a:ext>
                </a:extLst>
              </a:tr>
              <a:tr h="274320">
                <a:tc>
                  <a:txBody>
                    <a:bodyPr/>
                    <a:lstStyle/>
                    <a:p>
                      <a:r>
                        <a:rPr lang="en-US" altLang="zh-TW" sz="1200" dirty="0"/>
                        <a:t>Shock</a:t>
                      </a:r>
                      <a:endParaRPr lang="zh-TW" altLang="en-US" sz="1200" dirty="0"/>
                    </a:p>
                  </a:txBody>
                  <a:tcPr/>
                </a:tc>
                <a:tc>
                  <a:txBody>
                    <a:bodyPr/>
                    <a:lstStyle/>
                    <a:p>
                      <a:r>
                        <a:rPr lang="en-US" altLang="zh-TW" sz="1200" dirty="0"/>
                        <a:t>Design to Meet MIL-STD-810D</a:t>
                      </a:r>
                    </a:p>
                  </a:txBody>
                  <a:tcPr/>
                </a:tc>
                <a:extLst>
                  <a:ext uri="{0D108BD9-81ED-4DB2-BD59-A6C34878D82A}">
                    <a16:rowId xmlns:a16="http://schemas.microsoft.com/office/drawing/2014/main" val="2514486367"/>
                  </a:ext>
                </a:extLst>
              </a:tr>
              <a:tr h="274320">
                <a:tc>
                  <a:txBody>
                    <a:bodyPr/>
                    <a:lstStyle/>
                    <a:p>
                      <a:r>
                        <a:rPr lang="en-US" altLang="zh-TW" sz="1200" dirty="0"/>
                        <a:t>Vibration</a:t>
                      </a:r>
                      <a:endParaRPr lang="zh-TW" altLang="en-US" sz="1200" dirty="0"/>
                    </a:p>
                  </a:txBody>
                  <a:tcPr/>
                </a:tc>
                <a:tc>
                  <a:txBody>
                    <a:bodyPr/>
                    <a:lstStyle/>
                    <a:p>
                      <a:r>
                        <a:rPr lang="fr-FR" altLang="zh-TW" sz="1200" dirty="0"/>
                        <a:t>Design to Meet MIL-STD-810E</a:t>
                      </a:r>
                      <a:endParaRPr lang="en-US" altLang="zh-TW" sz="1200" dirty="0"/>
                    </a:p>
                  </a:txBody>
                  <a:tcPr/>
                </a:tc>
                <a:extLst>
                  <a:ext uri="{0D108BD9-81ED-4DB2-BD59-A6C34878D82A}">
                    <a16:rowId xmlns:a16="http://schemas.microsoft.com/office/drawing/2014/main" val="1265055526"/>
                  </a:ext>
                </a:extLst>
              </a:tr>
              <a:tr h="274320">
                <a:tc>
                  <a:txBody>
                    <a:bodyPr/>
                    <a:lstStyle/>
                    <a:p>
                      <a:r>
                        <a:rPr lang="en-US" altLang="zh-TW" sz="1200" dirty="0"/>
                        <a:t>EMI/EMC</a:t>
                      </a:r>
                      <a:endParaRPr lang="zh-TW" altLang="en-US" sz="1200" dirty="0"/>
                    </a:p>
                  </a:txBody>
                  <a:tcPr/>
                </a:tc>
                <a:tc>
                  <a:txBody>
                    <a:bodyPr/>
                    <a:lstStyle/>
                    <a:p>
                      <a:r>
                        <a:rPr lang="fr-FR" altLang="zh-TW" sz="1200" dirty="0"/>
                        <a:t>Design to Meet MIL-STD461E/F</a:t>
                      </a:r>
                      <a:endParaRPr lang="en-US" altLang="zh-TW" sz="1200" dirty="0"/>
                    </a:p>
                  </a:txBody>
                  <a:tcPr/>
                </a:tc>
                <a:extLst>
                  <a:ext uri="{0D108BD9-81ED-4DB2-BD59-A6C34878D82A}">
                    <a16:rowId xmlns:a16="http://schemas.microsoft.com/office/drawing/2014/main" val="1001325566"/>
                  </a:ext>
                </a:extLst>
              </a:tr>
            </a:tbl>
          </a:graphicData>
        </a:graphic>
      </p:graphicFrame>
      <p:sp>
        <p:nvSpPr>
          <p:cNvPr id="6" name="文字方塊 5">
            <a:extLst>
              <a:ext uri="{FF2B5EF4-FFF2-40B4-BE49-F238E27FC236}">
                <a16:creationId xmlns:a16="http://schemas.microsoft.com/office/drawing/2014/main" id="{F91FAFC3-F9E2-AE0F-4BA0-E8A2E9F3381A}"/>
              </a:ext>
            </a:extLst>
          </p:cNvPr>
          <p:cNvSpPr txBox="1"/>
          <p:nvPr/>
        </p:nvSpPr>
        <p:spPr>
          <a:xfrm>
            <a:off x="920839" y="7557724"/>
            <a:ext cx="5937160" cy="253916"/>
          </a:xfrm>
          <a:prstGeom prst="rect">
            <a:avLst/>
          </a:prstGeom>
          <a:noFill/>
        </p:spPr>
        <p:txBody>
          <a:bodyPr wrap="square" rtlCol="0">
            <a:spAutoFit/>
          </a:bodyPr>
          <a:lstStyle/>
          <a:p>
            <a:pPr algn="r"/>
            <a:r>
              <a:rPr lang="en-US" altLang="zh-TW" sz="1050" dirty="0"/>
              <a:t>Environmental</a:t>
            </a:r>
            <a:r>
              <a:rPr lang="zh-TW" altLang="en-US" sz="1050" dirty="0"/>
              <a:t> </a:t>
            </a:r>
            <a:r>
              <a:rPr lang="en-US" altLang="zh-TW" sz="1050" dirty="0"/>
              <a:t>performance may vary according to the integration method or final integration scenario.</a:t>
            </a:r>
            <a:endParaRPr lang="zh-TW" altLang="en-US" sz="1050" dirty="0"/>
          </a:p>
        </p:txBody>
      </p:sp>
      <p:sp>
        <p:nvSpPr>
          <p:cNvPr id="4" name="文字方塊 3">
            <a:extLst>
              <a:ext uri="{FF2B5EF4-FFF2-40B4-BE49-F238E27FC236}">
                <a16:creationId xmlns:a16="http://schemas.microsoft.com/office/drawing/2014/main" id="{37B6F5EF-FECA-5FE9-4269-1E8D7CE9A871}"/>
              </a:ext>
            </a:extLst>
          </p:cNvPr>
          <p:cNvSpPr txBox="1"/>
          <p:nvPr/>
        </p:nvSpPr>
        <p:spPr>
          <a:xfrm>
            <a:off x="243744" y="856020"/>
            <a:ext cx="2709334" cy="523220"/>
          </a:xfrm>
          <a:prstGeom prst="rect">
            <a:avLst/>
          </a:prstGeom>
          <a:noFill/>
        </p:spPr>
        <p:txBody>
          <a:bodyPr wrap="square" rtlCol="0">
            <a:spAutoFit/>
          </a:bodyPr>
          <a:lstStyle/>
          <a:p>
            <a:r>
              <a:rPr lang="en-US" altLang="zh-TW" sz="2800" b="1" dirty="0"/>
              <a:t>MIC-D2416</a:t>
            </a:r>
            <a:endParaRPr lang="zh-TW" altLang="en-US" sz="2800" b="1" dirty="0"/>
          </a:p>
        </p:txBody>
      </p:sp>
      <p:sp>
        <p:nvSpPr>
          <p:cNvPr id="5" name="文字方塊 4">
            <a:extLst>
              <a:ext uri="{FF2B5EF4-FFF2-40B4-BE49-F238E27FC236}">
                <a16:creationId xmlns:a16="http://schemas.microsoft.com/office/drawing/2014/main" id="{C784E050-6860-1044-F41D-4E9DCAEA9956}"/>
              </a:ext>
            </a:extLst>
          </p:cNvPr>
          <p:cNvSpPr txBox="1"/>
          <p:nvPr/>
        </p:nvSpPr>
        <p:spPr>
          <a:xfrm>
            <a:off x="243744" y="1323723"/>
            <a:ext cx="6091742" cy="338554"/>
          </a:xfrm>
          <a:prstGeom prst="rect">
            <a:avLst/>
          </a:prstGeom>
          <a:noFill/>
        </p:spPr>
        <p:txBody>
          <a:bodyPr wrap="square" rtlCol="0">
            <a:spAutoFit/>
          </a:bodyPr>
          <a:lstStyle/>
          <a:p>
            <a:r>
              <a:rPr lang="en-US" altLang="zh-TW" sz="1600" dirty="0"/>
              <a:t>24” Rugged Display with EMI Mesh &amp; Optical Bonding </a:t>
            </a:r>
          </a:p>
        </p:txBody>
      </p:sp>
    </p:spTree>
    <p:extLst>
      <p:ext uri="{BB962C8B-B14F-4D97-AF65-F5344CB8AC3E}">
        <p14:creationId xmlns:p14="http://schemas.microsoft.com/office/powerpoint/2010/main" val="114234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E6F84524-7BCC-FDF3-640E-461EF1E20E40}"/>
              </a:ext>
            </a:extLst>
          </p:cNvPr>
          <p:cNvSpPr txBox="1"/>
          <p:nvPr/>
        </p:nvSpPr>
        <p:spPr>
          <a:xfrm>
            <a:off x="0" y="1729870"/>
            <a:ext cx="6857999" cy="523220"/>
          </a:xfrm>
          <a:prstGeom prst="rect">
            <a:avLst/>
          </a:prstGeom>
          <a:noFill/>
        </p:spPr>
        <p:txBody>
          <a:bodyPr wrap="square" rtlCol="0">
            <a:spAutoFit/>
          </a:bodyPr>
          <a:lstStyle/>
          <a:p>
            <a:pPr algn="ctr"/>
            <a:r>
              <a:rPr lang="en-US" altLang="zh-TW" sz="2800" b="1" dirty="0"/>
              <a:t>Deliverables</a:t>
            </a:r>
            <a:endParaRPr lang="zh-TW" altLang="en-US" sz="2800" b="1" dirty="0"/>
          </a:p>
        </p:txBody>
      </p:sp>
      <p:graphicFrame>
        <p:nvGraphicFramePr>
          <p:cNvPr id="3" name="表格 13">
            <a:extLst>
              <a:ext uri="{FF2B5EF4-FFF2-40B4-BE49-F238E27FC236}">
                <a16:creationId xmlns:a16="http://schemas.microsoft.com/office/drawing/2014/main" id="{D13988C2-9B53-C4B4-8D76-E49B036373A3}"/>
              </a:ext>
            </a:extLst>
          </p:cNvPr>
          <p:cNvGraphicFramePr>
            <a:graphicFrameLocks noGrp="1"/>
          </p:cNvGraphicFramePr>
          <p:nvPr>
            <p:extLst>
              <p:ext uri="{D42A27DB-BD31-4B8C-83A1-F6EECF244321}">
                <p14:modId xmlns:p14="http://schemas.microsoft.com/office/powerpoint/2010/main" val="4285235505"/>
              </p:ext>
            </p:extLst>
          </p:nvPr>
        </p:nvGraphicFramePr>
        <p:xfrm>
          <a:off x="292993" y="2253090"/>
          <a:ext cx="6272012" cy="1645920"/>
        </p:xfrm>
        <a:graphic>
          <a:graphicData uri="http://schemas.openxmlformats.org/drawingml/2006/table">
            <a:tbl>
              <a:tblPr firstRow="1" bandRow="1">
                <a:tableStyleId>{5940675A-B579-460E-94D1-54222C63F5DA}</a:tableStyleId>
              </a:tblPr>
              <a:tblGrid>
                <a:gridCol w="804286">
                  <a:extLst>
                    <a:ext uri="{9D8B030D-6E8A-4147-A177-3AD203B41FA5}">
                      <a16:colId xmlns:a16="http://schemas.microsoft.com/office/drawing/2014/main" val="3393089519"/>
                    </a:ext>
                  </a:extLst>
                </a:gridCol>
                <a:gridCol w="5467726">
                  <a:extLst>
                    <a:ext uri="{9D8B030D-6E8A-4147-A177-3AD203B41FA5}">
                      <a16:colId xmlns:a16="http://schemas.microsoft.com/office/drawing/2014/main" val="1553829442"/>
                    </a:ext>
                  </a:extLst>
                </a:gridCol>
              </a:tblGrid>
              <a:tr h="274320">
                <a:tc>
                  <a:txBody>
                    <a:bodyPr/>
                    <a:lstStyle/>
                    <a:p>
                      <a:r>
                        <a:rPr lang="en-US" altLang="zh-TW" sz="1200" dirty="0"/>
                        <a:t>1</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1200" dirty="0"/>
                        <a:t>24” Rugged Display with EMI Mesh &amp; Optical Bonding </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645031"/>
                  </a:ext>
                </a:extLst>
              </a:tr>
              <a:tr h="274320">
                <a:tc>
                  <a:txBody>
                    <a:bodyPr/>
                    <a:lstStyle/>
                    <a:p>
                      <a:r>
                        <a:rPr lang="en-US" altLang="zh-TW" sz="1200" dirty="0"/>
                        <a:t>2</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1200" dirty="0"/>
                        <a:t>AD Board</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7752012"/>
                  </a:ext>
                </a:extLst>
              </a:tr>
              <a:tr h="274320">
                <a:tc>
                  <a:txBody>
                    <a:bodyPr/>
                    <a:lstStyle/>
                    <a:p>
                      <a:r>
                        <a:rPr lang="en-US" altLang="zh-TW" sz="1200" dirty="0"/>
                        <a:t>3</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1200" dirty="0"/>
                        <a:t>LVDS Cable</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1901395"/>
                  </a:ext>
                </a:extLst>
              </a:tr>
              <a:tr h="274320">
                <a:tc>
                  <a:txBody>
                    <a:bodyPr/>
                    <a:lstStyle/>
                    <a:p>
                      <a:r>
                        <a:rPr lang="en-US" altLang="zh-TW" sz="1200" dirty="0"/>
                        <a:t>4</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1200" dirty="0"/>
                        <a:t>Convert Board</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79057302"/>
                  </a:ext>
                </a:extLst>
              </a:tr>
              <a:tr h="274320">
                <a:tc>
                  <a:txBody>
                    <a:bodyPr/>
                    <a:lstStyle/>
                    <a:p>
                      <a:r>
                        <a:rPr lang="en-US" altLang="zh-TW" sz="1200" dirty="0"/>
                        <a:t>5</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1200" dirty="0"/>
                        <a:t>Convert Board to AD Board Cable</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6611389"/>
                  </a:ext>
                </a:extLst>
              </a:tr>
              <a:tr h="274320">
                <a:tc>
                  <a:txBody>
                    <a:bodyPr/>
                    <a:lstStyle/>
                    <a:p>
                      <a:r>
                        <a:rPr lang="en-US" altLang="zh-TW" sz="1200" dirty="0"/>
                        <a:t>6</a:t>
                      </a:r>
                      <a:endParaRPr lang="zh-TW" altLang="en-US" sz="12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altLang="zh-TW" sz="1200" dirty="0"/>
                        <a:t>Backlight Cable</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70021470"/>
                  </a:ext>
                </a:extLst>
              </a:tr>
            </a:tbl>
          </a:graphicData>
        </a:graphic>
      </p:graphicFrame>
      <p:sp>
        <p:nvSpPr>
          <p:cNvPr id="4" name="文字方塊 3">
            <a:extLst>
              <a:ext uri="{FF2B5EF4-FFF2-40B4-BE49-F238E27FC236}">
                <a16:creationId xmlns:a16="http://schemas.microsoft.com/office/drawing/2014/main" id="{D38A949F-51B9-6C5B-A910-8B03D086561A}"/>
              </a:ext>
            </a:extLst>
          </p:cNvPr>
          <p:cNvSpPr txBox="1"/>
          <p:nvPr/>
        </p:nvSpPr>
        <p:spPr>
          <a:xfrm>
            <a:off x="0" y="4593660"/>
            <a:ext cx="6857999" cy="523220"/>
          </a:xfrm>
          <a:prstGeom prst="rect">
            <a:avLst/>
          </a:prstGeom>
          <a:noFill/>
        </p:spPr>
        <p:txBody>
          <a:bodyPr wrap="square" rtlCol="0">
            <a:spAutoFit/>
          </a:bodyPr>
          <a:lstStyle/>
          <a:p>
            <a:pPr algn="ctr"/>
            <a:r>
              <a:rPr lang="en-US" altLang="zh-TW" sz="2800" b="1" dirty="0"/>
              <a:t>Ordering Information</a:t>
            </a:r>
            <a:endParaRPr lang="zh-TW" altLang="en-US" sz="2800" b="1" dirty="0"/>
          </a:p>
        </p:txBody>
      </p:sp>
      <p:graphicFrame>
        <p:nvGraphicFramePr>
          <p:cNvPr id="5" name="表格 13">
            <a:extLst>
              <a:ext uri="{FF2B5EF4-FFF2-40B4-BE49-F238E27FC236}">
                <a16:creationId xmlns:a16="http://schemas.microsoft.com/office/drawing/2014/main" id="{81BF72CC-6274-62A3-A983-2C05B5DE5B2A}"/>
              </a:ext>
            </a:extLst>
          </p:cNvPr>
          <p:cNvGraphicFramePr>
            <a:graphicFrameLocks noGrp="1"/>
          </p:cNvGraphicFramePr>
          <p:nvPr>
            <p:extLst>
              <p:ext uri="{D42A27DB-BD31-4B8C-83A1-F6EECF244321}">
                <p14:modId xmlns:p14="http://schemas.microsoft.com/office/powerpoint/2010/main" val="1294854083"/>
              </p:ext>
            </p:extLst>
          </p:nvPr>
        </p:nvGraphicFramePr>
        <p:xfrm>
          <a:off x="292994" y="5083352"/>
          <a:ext cx="6272011" cy="548640"/>
        </p:xfrm>
        <a:graphic>
          <a:graphicData uri="http://schemas.openxmlformats.org/drawingml/2006/table">
            <a:tbl>
              <a:tblPr firstRow="1" bandRow="1">
                <a:tableStyleId>{5940675A-B579-460E-94D1-54222C63F5DA}</a:tableStyleId>
              </a:tblPr>
              <a:tblGrid>
                <a:gridCol w="1276940">
                  <a:extLst>
                    <a:ext uri="{9D8B030D-6E8A-4147-A177-3AD203B41FA5}">
                      <a16:colId xmlns:a16="http://schemas.microsoft.com/office/drawing/2014/main" val="3393089519"/>
                    </a:ext>
                  </a:extLst>
                </a:gridCol>
                <a:gridCol w="4293837">
                  <a:extLst>
                    <a:ext uri="{9D8B030D-6E8A-4147-A177-3AD203B41FA5}">
                      <a16:colId xmlns:a16="http://schemas.microsoft.com/office/drawing/2014/main" val="1553829442"/>
                    </a:ext>
                  </a:extLst>
                </a:gridCol>
                <a:gridCol w="701234">
                  <a:extLst>
                    <a:ext uri="{9D8B030D-6E8A-4147-A177-3AD203B41FA5}">
                      <a16:colId xmlns:a16="http://schemas.microsoft.com/office/drawing/2014/main" val="3318805565"/>
                    </a:ext>
                  </a:extLst>
                </a:gridCol>
              </a:tblGrid>
              <a:tr h="274320">
                <a:tc>
                  <a:txBody>
                    <a:bodyPr/>
                    <a:lstStyle/>
                    <a:p>
                      <a:r>
                        <a:rPr lang="en-US" altLang="zh-TW" sz="1200" b="1" dirty="0"/>
                        <a:t>Model</a:t>
                      </a:r>
                      <a:r>
                        <a:rPr lang="zh-TW" altLang="en-US" sz="1200" b="1" dirty="0"/>
                        <a:t> </a:t>
                      </a:r>
                      <a:r>
                        <a:rPr lang="en-US" altLang="zh-TW" sz="1200" b="1" dirty="0"/>
                        <a:t>Name</a:t>
                      </a:r>
                      <a:endParaRPr lang="zh-TW" altLang="en-US" sz="1200" b="1"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n-US" altLang="zh-TW" sz="1200" b="1" dirty="0"/>
                        <a:t>Description</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altLang="zh-TW" sz="1200" b="1" dirty="0"/>
                        <a:t>Unit</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81090737"/>
                  </a:ext>
                </a:extLst>
              </a:tr>
              <a:tr h="274320">
                <a:tc>
                  <a:txBody>
                    <a:bodyPr/>
                    <a:lstStyle/>
                    <a:p>
                      <a:r>
                        <a:rPr lang="en-US" altLang="zh-TW" sz="1200" dirty="0"/>
                        <a:t>MIC-D2416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TW" sz="1200" dirty="0"/>
                        <a:t>24” Rugged Display with EMI Mesh &amp; Optical Bonding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altLang="zh-TW" sz="1200" dirty="0"/>
                        <a:t>1</a:t>
                      </a:r>
                      <a:endParaRPr lang="zh-TW" altLang="en-US"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62629144"/>
                  </a:ext>
                </a:extLst>
              </a:tr>
            </a:tbl>
          </a:graphicData>
        </a:graphic>
      </p:graphicFrame>
      <p:sp>
        <p:nvSpPr>
          <p:cNvPr id="16" name="文字方塊 15">
            <a:extLst>
              <a:ext uri="{FF2B5EF4-FFF2-40B4-BE49-F238E27FC236}">
                <a16:creationId xmlns:a16="http://schemas.microsoft.com/office/drawing/2014/main" id="{047AF9B3-5CED-C70C-67AE-07C4CD718395}"/>
              </a:ext>
            </a:extLst>
          </p:cNvPr>
          <p:cNvSpPr txBox="1"/>
          <p:nvPr/>
        </p:nvSpPr>
        <p:spPr>
          <a:xfrm>
            <a:off x="6149007" y="9644390"/>
            <a:ext cx="708993" cy="261610"/>
          </a:xfrm>
          <a:prstGeom prst="rect">
            <a:avLst/>
          </a:prstGeom>
          <a:noFill/>
        </p:spPr>
        <p:txBody>
          <a:bodyPr wrap="square" rtlCol="0">
            <a:spAutoFit/>
          </a:bodyPr>
          <a:lstStyle/>
          <a:p>
            <a:pPr algn="r"/>
            <a:r>
              <a:rPr lang="en-US" altLang="zh-TW" sz="1100" dirty="0"/>
              <a:t>Rev. 0.1</a:t>
            </a:r>
            <a:endParaRPr lang="zh-TW" altLang="en-US" sz="1100" dirty="0"/>
          </a:p>
        </p:txBody>
      </p:sp>
      <p:sp>
        <p:nvSpPr>
          <p:cNvPr id="6" name="文字方塊 5">
            <a:extLst>
              <a:ext uri="{FF2B5EF4-FFF2-40B4-BE49-F238E27FC236}">
                <a16:creationId xmlns:a16="http://schemas.microsoft.com/office/drawing/2014/main" id="{5C723B11-95AE-8D24-A30D-9BAE4AD19D05}"/>
              </a:ext>
            </a:extLst>
          </p:cNvPr>
          <p:cNvSpPr txBox="1"/>
          <p:nvPr/>
        </p:nvSpPr>
        <p:spPr>
          <a:xfrm>
            <a:off x="391749" y="8190019"/>
            <a:ext cx="6074505" cy="707886"/>
          </a:xfrm>
          <a:prstGeom prst="rect">
            <a:avLst/>
          </a:prstGeom>
          <a:noFill/>
        </p:spPr>
        <p:txBody>
          <a:bodyPr wrap="square">
            <a:spAutoFit/>
          </a:bodyPr>
          <a:lstStyle/>
          <a:p>
            <a:pPr algn="just"/>
            <a:r>
              <a:rPr lang="en-US" altLang="zh-TW" sz="800" b="0" i="0" u="none" strike="noStrike" dirty="0">
                <a:solidFill>
                  <a:schemeClr val="bg2">
                    <a:lumMod val="25000"/>
                  </a:schemeClr>
                </a:solidFill>
                <a:effectLst/>
                <a:ea typeface="Microsoft JhengHei Light" panose="020B0304030504040204" pitchFamily="34" charset="-120"/>
              </a:rPr>
              <a:t>This datasheet is for informational purposes only and does not constitute professional advice, a contractual obligation, or a guarantee of any kind. While efforts have been made to ensure accuracy, ACT POWER TAIWAN makes no representations or warranties, express or implied, regarding its completeness or reliability. ACT POWER TAIWAN reserves the right to update, modify, or withdraw this document at any time without prior notice. Users should verify the suitability of the product for their specific application through independent testing and validation. </a:t>
            </a:r>
          </a:p>
          <a:p>
            <a:pPr algn="just"/>
            <a:r>
              <a:rPr lang="en-US" altLang="zh-TW" sz="800" b="0" i="0" u="none" strike="noStrike" dirty="0">
                <a:solidFill>
                  <a:schemeClr val="bg2">
                    <a:lumMod val="25000"/>
                  </a:schemeClr>
                </a:solidFill>
                <a:effectLst/>
                <a:ea typeface="Microsoft JhengHei Light" panose="020B0304030504040204" pitchFamily="34" charset="-120"/>
              </a:rPr>
              <a:t>ACT POWER TAIWAN shall not be liable for any direct, indirect, or consequential damages arising from the use of this document.</a:t>
            </a:r>
            <a:endParaRPr lang="zh-TW" altLang="en-US" sz="800" dirty="0">
              <a:solidFill>
                <a:schemeClr val="bg2">
                  <a:lumMod val="25000"/>
                </a:schemeClr>
              </a:solidFill>
            </a:endParaRPr>
          </a:p>
        </p:txBody>
      </p:sp>
      <p:sp>
        <p:nvSpPr>
          <p:cNvPr id="7" name="文字方塊 6">
            <a:extLst>
              <a:ext uri="{FF2B5EF4-FFF2-40B4-BE49-F238E27FC236}">
                <a16:creationId xmlns:a16="http://schemas.microsoft.com/office/drawing/2014/main" id="{001278A9-DDD3-AE7C-5C0F-AD34934A056D}"/>
              </a:ext>
            </a:extLst>
          </p:cNvPr>
          <p:cNvSpPr txBox="1"/>
          <p:nvPr/>
        </p:nvSpPr>
        <p:spPr>
          <a:xfrm>
            <a:off x="1" y="7948719"/>
            <a:ext cx="6857999" cy="276999"/>
          </a:xfrm>
          <a:prstGeom prst="rect">
            <a:avLst/>
          </a:prstGeom>
          <a:noFill/>
        </p:spPr>
        <p:txBody>
          <a:bodyPr wrap="square" rtlCol="0">
            <a:spAutoFit/>
          </a:bodyPr>
          <a:lstStyle/>
          <a:p>
            <a:pPr algn="ctr"/>
            <a:r>
              <a:rPr lang="en-US" altLang="zh-TW" sz="1200" b="1" dirty="0">
                <a:solidFill>
                  <a:schemeClr val="bg2">
                    <a:lumMod val="25000"/>
                  </a:schemeClr>
                </a:solidFill>
              </a:rPr>
              <a:t>Disclaimer</a:t>
            </a:r>
            <a:endParaRPr lang="zh-TW" altLang="en-US" sz="1200" b="1" dirty="0">
              <a:solidFill>
                <a:schemeClr val="bg2">
                  <a:lumMod val="25000"/>
                </a:schemeClr>
              </a:solidFill>
            </a:endParaRPr>
          </a:p>
        </p:txBody>
      </p:sp>
      <p:sp>
        <p:nvSpPr>
          <p:cNvPr id="10" name="文字方塊 9">
            <a:extLst>
              <a:ext uri="{FF2B5EF4-FFF2-40B4-BE49-F238E27FC236}">
                <a16:creationId xmlns:a16="http://schemas.microsoft.com/office/drawing/2014/main" id="{C4AA99BE-F67C-1585-E975-5A19D3881B45}"/>
              </a:ext>
            </a:extLst>
          </p:cNvPr>
          <p:cNvSpPr txBox="1"/>
          <p:nvPr/>
        </p:nvSpPr>
        <p:spPr>
          <a:xfrm>
            <a:off x="243744" y="856020"/>
            <a:ext cx="2709334" cy="523220"/>
          </a:xfrm>
          <a:prstGeom prst="rect">
            <a:avLst/>
          </a:prstGeom>
          <a:noFill/>
        </p:spPr>
        <p:txBody>
          <a:bodyPr wrap="square" rtlCol="0">
            <a:spAutoFit/>
          </a:bodyPr>
          <a:lstStyle/>
          <a:p>
            <a:r>
              <a:rPr lang="en-US" altLang="zh-TW" sz="2800" b="1" dirty="0"/>
              <a:t>MIC-D2416</a:t>
            </a:r>
            <a:endParaRPr lang="zh-TW" altLang="en-US" sz="2800" b="1" dirty="0"/>
          </a:p>
        </p:txBody>
      </p:sp>
      <p:sp>
        <p:nvSpPr>
          <p:cNvPr id="11" name="文字方塊 10">
            <a:extLst>
              <a:ext uri="{FF2B5EF4-FFF2-40B4-BE49-F238E27FC236}">
                <a16:creationId xmlns:a16="http://schemas.microsoft.com/office/drawing/2014/main" id="{04137E37-A738-8F35-0338-541E9CC61030}"/>
              </a:ext>
            </a:extLst>
          </p:cNvPr>
          <p:cNvSpPr txBox="1"/>
          <p:nvPr/>
        </p:nvSpPr>
        <p:spPr>
          <a:xfrm>
            <a:off x="243744" y="1323723"/>
            <a:ext cx="6091742" cy="338554"/>
          </a:xfrm>
          <a:prstGeom prst="rect">
            <a:avLst/>
          </a:prstGeom>
          <a:noFill/>
        </p:spPr>
        <p:txBody>
          <a:bodyPr wrap="square" rtlCol="0">
            <a:spAutoFit/>
          </a:bodyPr>
          <a:lstStyle/>
          <a:p>
            <a:r>
              <a:rPr lang="en-US" altLang="zh-TW" sz="1600" dirty="0"/>
              <a:t>24” Rugged Display with EMI Mesh &amp; Optical Bonding </a:t>
            </a:r>
          </a:p>
        </p:txBody>
      </p:sp>
      <p:sp>
        <p:nvSpPr>
          <p:cNvPr id="8" name="文字方塊 7">
            <a:extLst>
              <a:ext uri="{FF2B5EF4-FFF2-40B4-BE49-F238E27FC236}">
                <a16:creationId xmlns:a16="http://schemas.microsoft.com/office/drawing/2014/main" id="{7E0C1B2C-3669-61AB-8BEF-ADF96DB12B53}"/>
              </a:ext>
            </a:extLst>
          </p:cNvPr>
          <p:cNvSpPr txBox="1"/>
          <p:nvPr/>
        </p:nvSpPr>
        <p:spPr>
          <a:xfrm rot="18662696">
            <a:off x="-136235" y="3983505"/>
            <a:ext cx="7130469" cy="1938992"/>
          </a:xfrm>
          <a:prstGeom prst="rect">
            <a:avLst/>
          </a:prstGeom>
          <a:noFill/>
          <a:ln>
            <a:no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zh-TW" sz="6000" b="1" dirty="0">
                <a:solidFill>
                  <a:schemeClr val="bg2">
                    <a:lumMod val="75000"/>
                    <a:alpha val="22000"/>
                  </a:schemeClr>
                </a:solidFill>
              </a:rPr>
              <a:t>ACT POWER TAIWAN</a:t>
            </a:r>
          </a:p>
          <a:p>
            <a:pPr algn="ctr"/>
            <a:r>
              <a:rPr lang="en-US" altLang="zh-TW" sz="6000" b="1" dirty="0">
                <a:solidFill>
                  <a:schemeClr val="bg2">
                    <a:lumMod val="75000"/>
                    <a:alpha val="22000"/>
                  </a:schemeClr>
                </a:solidFill>
              </a:rPr>
              <a:t>Preliminary</a:t>
            </a:r>
            <a:endParaRPr lang="zh-TW" altLang="en-US" sz="6000" b="1" dirty="0">
              <a:solidFill>
                <a:schemeClr val="bg2">
                  <a:lumMod val="75000"/>
                  <a:alpha val="22000"/>
                </a:schemeClr>
              </a:solidFill>
            </a:endParaRPr>
          </a:p>
        </p:txBody>
      </p:sp>
    </p:spTree>
    <p:extLst>
      <p:ext uri="{BB962C8B-B14F-4D97-AF65-F5344CB8AC3E}">
        <p14:creationId xmlns:p14="http://schemas.microsoft.com/office/powerpoint/2010/main" val="984910493"/>
      </p:ext>
    </p:extLst>
  </p:cSld>
  <p:clrMapOvr>
    <a:masterClrMapping/>
  </p:clrMapOvr>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14192</TotalTime>
  <Words>590</Words>
  <Application>Microsoft Office PowerPoint</Application>
  <PresentationFormat>A4 紙張 (210x297 公釐)</PresentationFormat>
  <Paragraphs>130</Paragraphs>
  <Slides>5</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5</vt:i4>
      </vt:variant>
    </vt:vector>
  </HeadingPairs>
  <TitlesOfParts>
    <vt:vector size="11" baseType="lpstr">
      <vt:lpstr>BankGothic Lt BT</vt:lpstr>
      <vt:lpstr>游ゴシック</vt:lpstr>
      <vt:lpstr>Microsoft JhengHei Light</vt:lpstr>
      <vt:lpstr>Arial</vt:lpstr>
      <vt:lpstr>Calibri</vt:lpstr>
      <vt:lpstr>Office 佈景主題</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ACT</cp:lastModifiedBy>
  <cp:revision>1152</cp:revision>
  <cp:lastPrinted>2022-12-14T06:50:17Z</cp:lastPrinted>
  <dcterms:created xsi:type="dcterms:W3CDTF">2018-10-16T09:11:08Z</dcterms:created>
  <dcterms:modified xsi:type="dcterms:W3CDTF">2025-10-02T07:52:02Z</dcterms:modified>
</cp:coreProperties>
</file>