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2"/>
  </p:notesMasterIdLst>
  <p:handoutMasterIdLst>
    <p:handoutMasterId r:id="rId13"/>
  </p:handoutMasterIdLst>
  <p:sldIdLst>
    <p:sldId id="445" r:id="rId2"/>
    <p:sldId id="446" r:id="rId3"/>
    <p:sldId id="447" r:id="rId4"/>
    <p:sldId id="454" r:id="rId5"/>
    <p:sldId id="455" r:id="rId6"/>
    <p:sldId id="453" r:id="rId7"/>
    <p:sldId id="451" r:id="rId8"/>
    <p:sldId id="450" r:id="rId9"/>
    <p:sldId id="457" r:id="rId10"/>
    <p:sldId id="456" r:id="rId11"/>
  </p:sldIdLst>
  <p:sldSz cx="6858000" cy="9906000" type="A4"/>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8365"/>
    <a:srgbClr val="E6E6E6"/>
    <a:srgbClr val="DEDEDE"/>
    <a:srgbClr val="DBDBDB"/>
    <a:srgbClr val="D7D7D7"/>
    <a:srgbClr val="D3D3D3"/>
    <a:srgbClr val="CDCDCD"/>
    <a:srgbClr val="A6F6FC"/>
    <a:srgbClr val="009999"/>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40" autoAdjust="0"/>
    <p:restoredTop sz="94660"/>
  </p:normalViewPr>
  <p:slideViewPr>
    <p:cSldViewPr snapToGrid="0">
      <p:cViewPr varScale="1">
        <p:scale>
          <a:sx n="137" d="100"/>
          <a:sy n="137" d="100"/>
        </p:scale>
        <p:origin x="845" y="106"/>
      </p:cViewPr>
      <p:guideLst>
        <p:guide orient="horz" pos="3120"/>
        <p:guide pos="2160"/>
      </p:guideLst>
    </p:cSldViewPr>
  </p:slideViewPr>
  <p:notesTextViewPr>
    <p:cViewPr>
      <p:scale>
        <a:sx n="1" d="1"/>
        <a:sy n="1" d="1"/>
      </p:scale>
      <p:origin x="0" y="0"/>
    </p:cViewPr>
  </p:notesTextViewPr>
  <p:sorterViewPr>
    <p:cViewPr>
      <p:scale>
        <a:sx n="100" d="100"/>
        <a:sy n="100" d="100"/>
      </p:scale>
      <p:origin x="0" y="4476"/>
    </p:cViewPr>
  </p:sorterViewPr>
  <p:notesViewPr>
    <p:cSldViewPr snapToGrid="0">
      <p:cViewPr varScale="1">
        <p:scale>
          <a:sx n="79" d="100"/>
          <a:sy n="79" d="100"/>
        </p:scale>
        <p:origin x="4038"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EACBFB04-84A1-00AD-A29C-4B41D3DEB304}"/>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E6CFFCC8-3D44-2434-3B1C-FBEB8982D83C}"/>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26A3AC7-3794-4065-BF71-1ACD5BCDB180}" type="datetimeFigureOut">
              <a:rPr lang="zh-TW" altLang="en-US" smtClean="0"/>
              <a:t>2026/8/18</a:t>
            </a:fld>
            <a:endParaRPr lang="zh-TW" altLang="en-US"/>
          </a:p>
        </p:txBody>
      </p:sp>
      <p:sp>
        <p:nvSpPr>
          <p:cNvPr id="4" name="頁尾版面配置區 3">
            <a:extLst>
              <a:ext uri="{FF2B5EF4-FFF2-40B4-BE49-F238E27FC236}">
                <a16:creationId xmlns:a16="http://schemas.microsoft.com/office/drawing/2014/main" id="{43498899-9E3B-4419-0512-D9C60C8FCB87}"/>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722F38EE-9DAD-9515-5094-EAAB3DCA2887}"/>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BD0DED0-A3E1-4924-A52D-2A5D376A80FD}" type="slidenum">
              <a:rPr lang="zh-TW" altLang="en-US" smtClean="0"/>
              <a:t>‹#›</a:t>
            </a:fld>
            <a:endParaRPr lang="zh-TW" altLang="en-US"/>
          </a:p>
        </p:txBody>
      </p:sp>
    </p:spTree>
    <p:extLst>
      <p:ext uri="{BB962C8B-B14F-4D97-AF65-F5344CB8AC3E}">
        <p14:creationId xmlns:p14="http://schemas.microsoft.com/office/powerpoint/2010/main" val="983254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293E34C-8241-4BB4-8CB6-125896B96F7F}" type="datetimeFigureOut">
              <a:rPr kumimoji="1" lang="ja-JP" altLang="en-US" smtClean="0"/>
              <a:pPr/>
              <a:t>2026/8/18</a:t>
            </a:fld>
            <a:endParaRPr kumimoji="1" lang="ja-JP" altLang="en-US"/>
          </a:p>
        </p:txBody>
      </p:sp>
      <p:sp>
        <p:nvSpPr>
          <p:cNvPr id="4" name="投影片影像版面配置區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備忘稿版面配置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zh-TW" altLang="en-US"/>
              <a:t>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endParaRPr kumimoji="1" lang="ja-JP" altLang="en-US"/>
          </a:p>
        </p:txBody>
      </p:sp>
      <p:sp>
        <p:nvSpPr>
          <p:cNvPr id="6" name="頁尾版面配置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75A016D-CC4F-4EE8-9D8B-C583A63C0821}" type="slidenum">
              <a:rPr kumimoji="1" lang="ja-JP" altLang="en-US" smtClean="0"/>
              <a:pPr/>
              <a:t>‹#›</a:t>
            </a:fld>
            <a:endParaRPr kumimoji="1" lang="ja-JP" altLang="en-US"/>
          </a:p>
        </p:txBody>
      </p:sp>
    </p:spTree>
    <p:extLst>
      <p:ext uri="{BB962C8B-B14F-4D97-AF65-F5344CB8AC3E}">
        <p14:creationId xmlns:p14="http://schemas.microsoft.com/office/powerpoint/2010/main" val="14332312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emf"/><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emf"/><Relationship Id="rId1" Type="http://schemas.openxmlformats.org/officeDocument/2006/relationships/slideMaster" Target="../slideMasters/slideMaster1.xml"/><Relationship Id="rId5" Type="http://schemas.openxmlformats.org/officeDocument/2006/relationships/image" Target="../media/image13.emf"/><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15.emf"/><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16.emf"/><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emf"/><Relationship Id="rId1" Type="http://schemas.openxmlformats.org/officeDocument/2006/relationships/slideMaster" Target="../slideMasters/slideMaster1.xml"/><Relationship Id="rId5" Type="http://schemas.openxmlformats.org/officeDocument/2006/relationships/image" Target="../media/image1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pic>
        <p:nvPicPr>
          <p:cNvPr id="7" name="圖片 6"/>
          <p:cNvPicPr>
            <a:picLocks noChangeAspect="1"/>
          </p:cNvPicPr>
          <p:nvPr userDrawn="1"/>
        </p:nvPicPr>
        <p:blipFill rotWithShape="1">
          <a:blip r:embed="rId2"/>
          <a:srcRect l="15722" t="3091" r="14467" b="47132"/>
          <a:stretch/>
        </p:blipFill>
        <p:spPr>
          <a:xfrm rot="10800000" flipH="1">
            <a:off x="1" y="8791731"/>
            <a:ext cx="6858000" cy="1146352"/>
          </a:xfrm>
          <a:prstGeom prst="rect">
            <a:avLst/>
          </a:prstGeom>
        </p:spPr>
      </p:pic>
      <p:pic>
        <p:nvPicPr>
          <p:cNvPr id="8" name="圖片 7"/>
          <p:cNvPicPr>
            <a:picLocks noChangeAspect="1"/>
          </p:cNvPicPr>
          <p:nvPr userDrawn="1"/>
        </p:nvPicPr>
        <p:blipFill rotWithShape="1">
          <a:blip r:embed="rId2"/>
          <a:srcRect l="599" t="3091" r="751"/>
          <a:stretch/>
        </p:blipFill>
        <p:spPr>
          <a:xfrm flipH="1">
            <a:off x="0" y="1"/>
            <a:ext cx="6858000" cy="1588168"/>
          </a:xfrm>
          <a:prstGeom prst="rect">
            <a:avLst/>
          </a:prstGeom>
        </p:spPr>
      </p:pic>
      <p:sp>
        <p:nvSpPr>
          <p:cNvPr id="6" name="矩形 5">
            <a:extLst>
              <a:ext uri="{FF2B5EF4-FFF2-40B4-BE49-F238E27FC236}">
                <a16:creationId xmlns:a16="http://schemas.microsoft.com/office/drawing/2014/main" id="{B9B893E5-89C7-0199-BAB0-3F38C0A85CDD}"/>
              </a:ext>
            </a:extLst>
          </p:cNvPr>
          <p:cNvSpPr/>
          <p:nvPr userDrawn="1"/>
        </p:nvSpPr>
        <p:spPr>
          <a:xfrm>
            <a:off x="0" y="758263"/>
            <a:ext cx="4886325" cy="4571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solidFill>
            </a:endParaRPr>
          </a:p>
        </p:txBody>
      </p:sp>
      <p:pic>
        <p:nvPicPr>
          <p:cNvPr id="11" name="圖片 10">
            <a:extLst>
              <a:ext uri="{FF2B5EF4-FFF2-40B4-BE49-F238E27FC236}">
                <a16:creationId xmlns:a16="http://schemas.microsoft.com/office/drawing/2014/main" id="{6D94AA37-A8E8-338E-8FB0-1D91CAD2273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87" y="128110"/>
            <a:ext cx="1120905" cy="609723"/>
          </a:xfrm>
          <a:prstGeom prst="rect">
            <a:avLst/>
          </a:prstGeom>
        </p:spPr>
      </p:pic>
      <p:pic>
        <p:nvPicPr>
          <p:cNvPr id="12" name="圖片 11">
            <a:extLst>
              <a:ext uri="{FF2B5EF4-FFF2-40B4-BE49-F238E27FC236}">
                <a16:creationId xmlns:a16="http://schemas.microsoft.com/office/drawing/2014/main" id="{CCBA7DE7-971C-BB5B-D1F0-0519C3F72CA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47279" y="524485"/>
            <a:ext cx="3014886" cy="223563"/>
          </a:xfrm>
          <a:prstGeom prst="rect">
            <a:avLst/>
          </a:prstGeom>
        </p:spPr>
      </p:pic>
      <p:sp>
        <p:nvSpPr>
          <p:cNvPr id="15" name="文字方塊 14">
            <a:extLst>
              <a:ext uri="{FF2B5EF4-FFF2-40B4-BE49-F238E27FC236}">
                <a16:creationId xmlns:a16="http://schemas.microsoft.com/office/drawing/2014/main" id="{F24878A8-3B2F-5F1B-353E-C2AA43946868}"/>
              </a:ext>
            </a:extLst>
          </p:cNvPr>
          <p:cNvSpPr txBox="1"/>
          <p:nvPr userDrawn="1"/>
        </p:nvSpPr>
        <p:spPr>
          <a:xfrm rot="18467707">
            <a:off x="10725" y="3863374"/>
            <a:ext cx="6836552" cy="1938992"/>
          </a:xfrm>
          <a:prstGeom prst="rect">
            <a:avLst/>
          </a:prstGeom>
          <a:noFill/>
        </p:spPr>
        <p:txBody>
          <a:bodyPr wrap="none" rtlCol="0">
            <a:spAutoFit/>
          </a:bodyPr>
          <a:lstStyle/>
          <a:p>
            <a:pPr algn="ctr"/>
            <a:r>
              <a:rPr lang="en-US" altLang="zh-TW" sz="6000" b="1" dirty="0">
                <a:solidFill>
                  <a:srgbClr val="E6E6E6"/>
                </a:solidFill>
              </a:rPr>
              <a:t>ACT POWER TAIWAN</a:t>
            </a:r>
          </a:p>
          <a:p>
            <a:pPr algn="ctr"/>
            <a:r>
              <a:rPr lang="en-US" altLang="zh-TW" sz="6000" b="1" kern="1200" dirty="0">
                <a:solidFill>
                  <a:srgbClr val="E6E6E6"/>
                </a:solidFill>
                <a:latin typeface="+mn-lt"/>
                <a:ea typeface="+mn-ea"/>
                <a:cs typeface="+mn-cs"/>
              </a:rPr>
              <a:t>Preliminary</a:t>
            </a:r>
            <a:endParaRPr lang="zh-TW" altLang="en-US" sz="6000" b="1" dirty="0">
              <a:solidFill>
                <a:srgbClr val="E6E6E6"/>
              </a:solidFill>
            </a:endParaRPr>
          </a:p>
        </p:txBody>
      </p:sp>
      <p:pic>
        <p:nvPicPr>
          <p:cNvPr id="13" name="圖片 12"/>
          <p:cNvPicPr>
            <a:picLocks noChangeAspect="1"/>
          </p:cNvPicPr>
          <p:nvPr userDrawn="1"/>
        </p:nvPicPr>
        <p:blipFill>
          <a:blip r:embed="rId5"/>
          <a:stretch>
            <a:fillRect/>
          </a:stretch>
        </p:blipFill>
        <p:spPr>
          <a:xfrm>
            <a:off x="4307059" y="128110"/>
            <a:ext cx="2506047" cy="499402"/>
          </a:xfrm>
          <a:prstGeom prst="rect">
            <a:avLst/>
          </a:prstGeom>
        </p:spPr>
      </p:pic>
      <p:sp>
        <p:nvSpPr>
          <p:cNvPr id="2" name="矩形 1">
            <a:extLst>
              <a:ext uri="{FF2B5EF4-FFF2-40B4-BE49-F238E27FC236}">
                <a16:creationId xmlns:a16="http://schemas.microsoft.com/office/drawing/2014/main" id="{01D9AD3C-29FD-C1E1-B8C0-1AEA3AF668FE}"/>
              </a:ext>
            </a:extLst>
          </p:cNvPr>
          <p:cNvSpPr/>
          <p:nvPr userDrawn="1"/>
        </p:nvSpPr>
        <p:spPr>
          <a:xfrm>
            <a:off x="-47625" y="9534465"/>
            <a:ext cx="6184884" cy="400110"/>
          </a:xfrm>
          <a:prstGeom prst="rect">
            <a:avLst/>
          </a:prstGeom>
        </p:spPr>
        <p:txBody>
          <a:bodyPr wrap="square">
            <a:spAutoFit/>
          </a:bodyPr>
          <a:lstStyle/>
          <a:p>
            <a:pPr algn="l"/>
            <a:r>
              <a:rPr lang="en-US" altLang="zh-TW" sz="1000" dirty="0">
                <a:latin typeface="Arial" panose="020B0604020202020204" pitchFamily="34" charset="0"/>
                <a:cs typeface="Arial" panose="020B0604020202020204" pitchFamily="34" charset="0"/>
              </a:rPr>
              <a:t>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+886-2-2559-5216         </a:t>
            </a:r>
          </a:p>
          <a:p>
            <a:pPr algn="l"/>
            <a:r>
              <a:rPr lang="en-US" altLang="zh-TW" sz="1000" dirty="0">
                <a:latin typeface="Arial" panose="020B0604020202020204" pitchFamily="34" charset="0"/>
                <a:cs typeface="Arial" panose="020B0604020202020204" pitchFamily="34" charset="0"/>
              </a:rPr>
              <a:t>www.actpower.com.tw        Copyright © 2026 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All rights reserved</a:t>
            </a:r>
            <a:endParaRPr lang="zh-TW"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3653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p:cNvPicPr>
            <a:picLocks noChangeAspect="1"/>
          </p:cNvPicPr>
          <p:nvPr userDrawn="1"/>
        </p:nvPicPr>
        <p:blipFill rotWithShape="1">
          <a:blip r:embed="rId2"/>
          <a:srcRect l="14560" t="3335" r="18215" b="45461"/>
          <a:stretch/>
        </p:blipFill>
        <p:spPr>
          <a:xfrm rot="10800000" flipH="1">
            <a:off x="-1" y="8822817"/>
            <a:ext cx="6850857" cy="1083175"/>
          </a:xfrm>
          <a:prstGeom prst="rect">
            <a:avLst/>
          </a:prstGeom>
        </p:spPr>
      </p:pic>
      <p:pic>
        <p:nvPicPr>
          <p:cNvPr id="8" name="圖片 7"/>
          <p:cNvPicPr>
            <a:picLocks noChangeAspect="1"/>
          </p:cNvPicPr>
          <p:nvPr userDrawn="1"/>
        </p:nvPicPr>
        <p:blipFill rotWithShape="1">
          <a:blip r:embed="rId2"/>
          <a:srcRect l="2249" t="3335" r="2092" b="20170"/>
          <a:stretch/>
        </p:blipFill>
        <p:spPr>
          <a:xfrm flipH="1">
            <a:off x="0" y="0"/>
            <a:ext cx="6868800" cy="1409910"/>
          </a:xfrm>
          <a:prstGeom prst="rect">
            <a:avLst/>
          </a:prstGeom>
        </p:spPr>
      </p:pic>
      <p:sp>
        <p:nvSpPr>
          <p:cNvPr id="13" name="矩形 12"/>
          <p:cNvSpPr/>
          <p:nvPr userDrawn="1"/>
        </p:nvSpPr>
        <p:spPr>
          <a:xfrm>
            <a:off x="0" y="758263"/>
            <a:ext cx="4886325" cy="4571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solidFill>
            </a:endParaRPr>
          </a:p>
        </p:txBody>
      </p:sp>
      <p:pic>
        <p:nvPicPr>
          <p:cNvPr id="2" name="圖片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87" y="128110"/>
            <a:ext cx="1120905" cy="609723"/>
          </a:xfrm>
          <a:prstGeom prst="rect">
            <a:avLst/>
          </a:prstGeom>
        </p:spPr>
      </p:pic>
      <p:pic>
        <p:nvPicPr>
          <p:cNvPr id="4" name="圖片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47279" y="514270"/>
            <a:ext cx="3014886" cy="223563"/>
          </a:xfrm>
          <a:prstGeom prst="rect">
            <a:avLst/>
          </a:prstGeom>
        </p:spPr>
      </p:pic>
      <p:sp>
        <p:nvSpPr>
          <p:cNvPr id="3" name="文字方塊 2">
            <a:extLst>
              <a:ext uri="{FF2B5EF4-FFF2-40B4-BE49-F238E27FC236}">
                <a16:creationId xmlns:a16="http://schemas.microsoft.com/office/drawing/2014/main" id="{3F39EC8C-98E7-90C7-1D1B-0F9ADC112054}"/>
              </a:ext>
            </a:extLst>
          </p:cNvPr>
          <p:cNvSpPr txBox="1"/>
          <p:nvPr userDrawn="1"/>
        </p:nvSpPr>
        <p:spPr>
          <a:xfrm rot="18467707">
            <a:off x="10725" y="3863374"/>
            <a:ext cx="6836552" cy="1938992"/>
          </a:xfrm>
          <a:prstGeom prst="rect">
            <a:avLst/>
          </a:prstGeom>
          <a:noFill/>
        </p:spPr>
        <p:txBody>
          <a:bodyPr wrap="none" rtlCol="0">
            <a:spAutoFit/>
          </a:bodyPr>
          <a:lstStyle/>
          <a:p>
            <a:pPr algn="ctr"/>
            <a:r>
              <a:rPr lang="en-US" altLang="zh-TW" sz="6000" b="1" dirty="0">
                <a:solidFill>
                  <a:srgbClr val="E6E6E6"/>
                </a:solidFill>
              </a:rPr>
              <a:t>ACT POWER TAIWAN</a:t>
            </a:r>
          </a:p>
          <a:p>
            <a:pPr algn="ctr"/>
            <a:r>
              <a:rPr lang="en-US" altLang="zh-TW" sz="6000" b="1" kern="1200" dirty="0">
                <a:solidFill>
                  <a:srgbClr val="E6E6E6"/>
                </a:solidFill>
                <a:latin typeface="+mn-lt"/>
                <a:ea typeface="+mn-ea"/>
                <a:cs typeface="+mn-cs"/>
              </a:rPr>
              <a:t>Preliminary</a:t>
            </a:r>
            <a:endParaRPr lang="zh-TW" altLang="en-US" sz="6000" b="1" dirty="0">
              <a:solidFill>
                <a:srgbClr val="E6E6E6"/>
              </a:solidFill>
            </a:endParaRPr>
          </a:p>
        </p:txBody>
      </p:sp>
      <p:pic>
        <p:nvPicPr>
          <p:cNvPr id="11" name="圖片 10"/>
          <p:cNvPicPr>
            <a:picLocks noChangeAspect="1"/>
          </p:cNvPicPr>
          <p:nvPr userDrawn="1"/>
        </p:nvPicPr>
        <p:blipFill>
          <a:blip r:embed="rId5"/>
          <a:stretch>
            <a:fillRect/>
          </a:stretch>
        </p:blipFill>
        <p:spPr>
          <a:xfrm>
            <a:off x="4325352" y="126234"/>
            <a:ext cx="2474168" cy="494388"/>
          </a:xfrm>
          <a:prstGeom prst="rect">
            <a:avLst/>
          </a:prstGeom>
        </p:spPr>
      </p:pic>
      <p:sp>
        <p:nvSpPr>
          <p:cNvPr id="5" name="矩形 4">
            <a:extLst>
              <a:ext uri="{FF2B5EF4-FFF2-40B4-BE49-F238E27FC236}">
                <a16:creationId xmlns:a16="http://schemas.microsoft.com/office/drawing/2014/main" id="{ECE1B09C-9428-84B9-2FA8-1AA0BC8D68C7}"/>
              </a:ext>
            </a:extLst>
          </p:cNvPr>
          <p:cNvSpPr/>
          <p:nvPr userDrawn="1"/>
        </p:nvSpPr>
        <p:spPr>
          <a:xfrm>
            <a:off x="-47625" y="9534465"/>
            <a:ext cx="6184884" cy="400110"/>
          </a:xfrm>
          <a:prstGeom prst="rect">
            <a:avLst/>
          </a:prstGeom>
        </p:spPr>
        <p:txBody>
          <a:bodyPr wrap="square">
            <a:spAutoFit/>
          </a:bodyPr>
          <a:lstStyle/>
          <a:p>
            <a:pPr algn="l"/>
            <a:r>
              <a:rPr lang="en-US" altLang="zh-TW" sz="1000" dirty="0">
                <a:latin typeface="Arial" panose="020B0604020202020204" pitchFamily="34" charset="0"/>
                <a:cs typeface="Arial" panose="020B0604020202020204" pitchFamily="34" charset="0"/>
              </a:rPr>
              <a:t>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+886-2-2559-5216         </a:t>
            </a:r>
          </a:p>
          <a:p>
            <a:pPr algn="l"/>
            <a:r>
              <a:rPr lang="en-US" altLang="zh-TW" sz="1000" dirty="0">
                <a:latin typeface="Arial" panose="020B0604020202020204" pitchFamily="34" charset="0"/>
                <a:cs typeface="Arial" panose="020B0604020202020204" pitchFamily="34" charset="0"/>
              </a:rPr>
              <a:t>www.actpower.com.tw        Copyright © 2026 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All rights reserved</a:t>
            </a:r>
            <a:endParaRPr lang="zh-TW"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4430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文字方塊 4"/>
          <p:cNvSpPr txBox="1"/>
          <p:nvPr userDrawn="1"/>
        </p:nvSpPr>
        <p:spPr>
          <a:xfrm>
            <a:off x="4951881" y="9372523"/>
            <a:ext cx="920283" cy="248209"/>
          </a:xfrm>
          <a:prstGeom prst="rect">
            <a:avLst/>
          </a:prstGeom>
          <a:noFill/>
        </p:spPr>
        <p:txBody>
          <a:bodyPr wrap="square" rtlCol="0">
            <a:spAutoFit/>
          </a:bodyPr>
          <a:lstStyle/>
          <a:p>
            <a:pPr algn="ctr"/>
            <a:r>
              <a:rPr lang="en-US" altLang="zh-TW" sz="1013" baseline="0" dirty="0">
                <a:solidFill>
                  <a:schemeClr val="bg1"/>
                </a:solidFill>
                <a:latin typeface="BankGothic Lt BT" panose="020B0607020203060204" pitchFamily="34" charset="0"/>
              </a:rPr>
              <a:t>Control</a:t>
            </a:r>
            <a:endParaRPr lang="zh-TW" altLang="en-US" sz="1013" dirty="0">
              <a:solidFill>
                <a:schemeClr val="bg1"/>
              </a:solidFill>
              <a:latin typeface="BankGothic Lt BT" panose="020B0607020203060204" pitchFamily="34" charset="0"/>
            </a:endParaRPr>
          </a:p>
        </p:txBody>
      </p:sp>
      <p:sp>
        <p:nvSpPr>
          <p:cNvPr id="6" name="文字方塊 5"/>
          <p:cNvSpPr txBox="1"/>
          <p:nvPr userDrawn="1"/>
        </p:nvSpPr>
        <p:spPr>
          <a:xfrm>
            <a:off x="1863258" y="9372521"/>
            <a:ext cx="216834" cy="248209"/>
          </a:xfrm>
          <a:prstGeom prst="rect">
            <a:avLst/>
          </a:prstGeom>
          <a:noFill/>
        </p:spPr>
        <p:txBody>
          <a:bodyPr wrap="square" rtlCol="0">
            <a:spAutoFit/>
          </a:bodyPr>
          <a:lstStyle/>
          <a:p>
            <a:endParaRPr lang="zh-TW" altLang="en-US" sz="1013" dirty="0">
              <a:solidFill>
                <a:schemeClr val="bg1"/>
              </a:solidFill>
            </a:endParaRPr>
          </a:p>
        </p:txBody>
      </p:sp>
      <p:pic>
        <p:nvPicPr>
          <p:cNvPr id="7" name="圖片 6"/>
          <p:cNvPicPr>
            <a:picLocks noChangeAspect="1"/>
          </p:cNvPicPr>
          <p:nvPr userDrawn="1"/>
        </p:nvPicPr>
        <p:blipFill rotWithShape="1">
          <a:blip r:embed="rId2"/>
          <a:srcRect l="19802" t="39964" r="10702" b="1888"/>
          <a:stretch/>
        </p:blipFill>
        <p:spPr>
          <a:xfrm flipH="1">
            <a:off x="-9872" y="8843211"/>
            <a:ext cx="6867865" cy="1062789"/>
          </a:xfrm>
          <a:prstGeom prst="rect">
            <a:avLst/>
          </a:prstGeom>
        </p:spPr>
      </p:pic>
      <p:pic>
        <p:nvPicPr>
          <p:cNvPr id="9" name="圖片 8"/>
          <p:cNvPicPr>
            <a:picLocks noChangeAspect="1"/>
          </p:cNvPicPr>
          <p:nvPr userDrawn="1"/>
        </p:nvPicPr>
        <p:blipFill rotWithShape="1">
          <a:blip r:embed="rId3"/>
          <a:srcRect l="571" t="3150" r="672"/>
          <a:stretch/>
        </p:blipFill>
        <p:spPr>
          <a:xfrm flipH="1">
            <a:off x="-9866" y="-10428"/>
            <a:ext cx="6867866" cy="1598631"/>
          </a:xfrm>
          <a:prstGeom prst="rect">
            <a:avLst/>
          </a:prstGeom>
        </p:spPr>
      </p:pic>
      <p:pic>
        <p:nvPicPr>
          <p:cNvPr id="13" name="圖片 12"/>
          <p:cNvPicPr>
            <a:picLocks noChangeAspect="1"/>
          </p:cNvPicPr>
          <p:nvPr userDrawn="1"/>
        </p:nvPicPr>
        <p:blipFill>
          <a:blip r:embed="rId4"/>
          <a:stretch>
            <a:fillRect/>
          </a:stretch>
        </p:blipFill>
        <p:spPr>
          <a:xfrm>
            <a:off x="4366857" y="128110"/>
            <a:ext cx="2396317" cy="486048"/>
          </a:xfrm>
          <a:prstGeom prst="rect">
            <a:avLst/>
          </a:prstGeom>
        </p:spPr>
      </p:pic>
      <p:sp>
        <p:nvSpPr>
          <p:cNvPr id="12" name="矩形 11">
            <a:extLst>
              <a:ext uri="{FF2B5EF4-FFF2-40B4-BE49-F238E27FC236}">
                <a16:creationId xmlns:a16="http://schemas.microsoft.com/office/drawing/2014/main" id="{7F432FFE-2CAD-D0FB-A7FE-6533F8ECB74D}"/>
              </a:ext>
            </a:extLst>
          </p:cNvPr>
          <p:cNvSpPr/>
          <p:nvPr userDrawn="1"/>
        </p:nvSpPr>
        <p:spPr>
          <a:xfrm>
            <a:off x="0" y="758263"/>
            <a:ext cx="4886325" cy="4571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solidFill>
            </a:endParaRPr>
          </a:p>
        </p:txBody>
      </p:sp>
      <p:pic>
        <p:nvPicPr>
          <p:cNvPr id="16" name="圖片 15">
            <a:extLst>
              <a:ext uri="{FF2B5EF4-FFF2-40B4-BE49-F238E27FC236}">
                <a16:creationId xmlns:a16="http://schemas.microsoft.com/office/drawing/2014/main" id="{D9A02A8B-E342-FD43-18BA-FC3B05E6229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3187" y="128110"/>
            <a:ext cx="1120905" cy="609723"/>
          </a:xfrm>
          <a:prstGeom prst="rect">
            <a:avLst/>
          </a:prstGeom>
        </p:spPr>
      </p:pic>
      <p:pic>
        <p:nvPicPr>
          <p:cNvPr id="17" name="圖片 16">
            <a:extLst>
              <a:ext uri="{FF2B5EF4-FFF2-40B4-BE49-F238E27FC236}">
                <a16:creationId xmlns:a16="http://schemas.microsoft.com/office/drawing/2014/main" id="{4C303DF4-C0D5-7045-A965-4AC1BFD0E52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57145" y="529125"/>
            <a:ext cx="3014886" cy="223563"/>
          </a:xfrm>
          <a:prstGeom prst="rect">
            <a:avLst/>
          </a:prstGeom>
        </p:spPr>
      </p:pic>
      <p:sp>
        <p:nvSpPr>
          <p:cNvPr id="18" name="文字方塊 17">
            <a:extLst>
              <a:ext uri="{FF2B5EF4-FFF2-40B4-BE49-F238E27FC236}">
                <a16:creationId xmlns:a16="http://schemas.microsoft.com/office/drawing/2014/main" id="{7754ADFA-C4B1-D1B7-9DEB-D08B4FBA3FE4}"/>
              </a:ext>
            </a:extLst>
          </p:cNvPr>
          <p:cNvSpPr txBox="1"/>
          <p:nvPr userDrawn="1"/>
        </p:nvSpPr>
        <p:spPr>
          <a:xfrm rot="18467707">
            <a:off x="10725" y="3863374"/>
            <a:ext cx="6836552" cy="1938992"/>
          </a:xfrm>
          <a:prstGeom prst="rect">
            <a:avLst/>
          </a:prstGeom>
          <a:noFill/>
        </p:spPr>
        <p:txBody>
          <a:bodyPr wrap="none" rtlCol="0">
            <a:spAutoFit/>
          </a:bodyPr>
          <a:lstStyle/>
          <a:p>
            <a:pPr algn="ctr"/>
            <a:r>
              <a:rPr lang="en-US" altLang="zh-TW" sz="6000" b="1" dirty="0">
                <a:solidFill>
                  <a:srgbClr val="E6E6E6"/>
                </a:solidFill>
              </a:rPr>
              <a:t>ACT POWER TAIWAN</a:t>
            </a:r>
          </a:p>
          <a:p>
            <a:pPr algn="ctr"/>
            <a:r>
              <a:rPr lang="en-US" altLang="zh-TW" sz="6000" b="1" kern="1200" dirty="0">
                <a:solidFill>
                  <a:srgbClr val="E6E6E6"/>
                </a:solidFill>
                <a:latin typeface="+mn-lt"/>
                <a:ea typeface="+mn-ea"/>
                <a:cs typeface="+mn-cs"/>
              </a:rPr>
              <a:t>Preliminary</a:t>
            </a:r>
            <a:endParaRPr lang="zh-TW" altLang="en-US" sz="6000" b="1" dirty="0">
              <a:solidFill>
                <a:srgbClr val="E6E6E6"/>
              </a:solidFill>
            </a:endParaRPr>
          </a:p>
        </p:txBody>
      </p:sp>
      <p:sp>
        <p:nvSpPr>
          <p:cNvPr id="2" name="矩形 1">
            <a:extLst>
              <a:ext uri="{FF2B5EF4-FFF2-40B4-BE49-F238E27FC236}">
                <a16:creationId xmlns:a16="http://schemas.microsoft.com/office/drawing/2014/main" id="{C17669D5-2684-1E08-9E7A-7050E3F7FB62}"/>
              </a:ext>
            </a:extLst>
          </p:cNvPr>
          <p:cNvSpPr/>
          <p:nvPr userDrawn="1"/>
        </p:nvSpPr>
        <p:spPr>
          <a:xfrm>
            <a:off x="-47625" y="9534465"/>
            <a:ext cx="6184884" cy="400110"/>
          </a:xfrm>
          <a:prstGeom prst="rect">
            <a:avLst/>
          </a:prstGeom>
        </p:spPr>
        <p:txBody>
          <a:bodyPr wrap="square">
            <a:spAutoFit/>
          </a:bodyPr>
          <a:lstStyle/>
          <a:p>
            <a:pPr algn="l"/>
            <a:r>
              <a:rPr lang="en-US" altLang="zh-TW" sz="1000" dirty="0">
                <a:latin typeface="Arial" panose="020B0604020202020204" pitchFamily="34" charset="0"/>
                <a:cs typeface="Arial" panose="020B0604020202020204" pitchFamily="34" charset="0"/>
              </a:rPr>
              <a:t>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+886-2-2559-5216         </a:t>
            </a:r>
          </a:p>
          <a:p>
            <a:pPr algn="l"/>
            <a:r>
              <a:rPr lang="en-US" altLang="zh-TW" sz="1000" dirty="0">
                <a:latin typeface="Arial" panose="020B0604020202020204" pitchFamily="34" charset="0"/>
                <a:cs typeface="Arial" panose="020B0604020202020204" pitchFamily="34" charset="0"/>
              </a:rPr>
              <a:t>www.actpower.com.tw        Copyright © 2026 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All rights reserved</a:t>
            </a:r>
            <a:endParaRPr lang="zh-TW"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1561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含標題的內容">
    <p:spTree>
      <p:nvGrpSpPr>
        <p:cNvPr id="1" name=""/>
        <p:cNvGrpSpPr/>
        <p:nvPr/>
      </p:nvGrpSpPr>
      <p:grpSpPr>
        <a:xfrm>
          <a:off x="0" y="0"/>
          <a:ext cx="0" cy="0"/>
          <a:chOff x="0" y="0"/>
          <a:chExt cx="0" cy="0"/>
        </a:xfrm>
      </p:grpSpPr>
      <p:pic>
        <p:nvPicPr>
          <p:cNvPr id="8" name="圖片 7"/>
          <p:cNvPicPr>
            <a:picLocks noChangeAspect="1"/>
          </p:cNvPicPr>
          <p:nvPr userDrawn="1"/>
        </p:nvPicPr>
        <p:blipFill rotWithShape="1">
          <a:blip r:embed="rId2"/>
          <a:srcRect l="11977" t="3904" r="33026" b="39974"/>
          <a:stretch/>
        </p:blipFill>
        <p:spPr>
          <a:xfrm rot="10800000" flipH="1">
            <a:off x="0" y="8795083"/>
            <a:ext cx="6858000" cy="1110913"/>
          </a:xfrm>
          <a:prstGeom prst="rect">
            <a:avLst/>
          </a:prstGeom>
        </p:spPr>
      </p:pic>
      <p:pic>
        <p:nvPicPr>
          <p:cNvPr id="11" name="圖片 10"/>
          <p:cNvPicPr>
            <a:picLocks noChangeAspect="1"/>
          </p:cNvPicPr>
          <p:nvPr userDrawn="1"/>
        </p:nvPicPr>
        <p:blipFill rotWithShape="1">
          <a:blip r:embed="rId2"/>
          <a:srcRect l="1123" t="3904" r="1394" b="-1"/>
          <a:stretch/>
        </p:blipFill>
        <p:spPr>
          <a:xfrm flipH="1">
            <a:off x="-12893" y="0"/>
            <a:ext cx="6867864" cy="1671141"/>
          </a:xfrm>
          <a:prstGeom prst="rect">
            <a:avLst/>
          </a:prstGeom>
        </p:spPr>
      </p:pic>
      <p:sp>
        <p:nvSpPr>
          <p:cNvPr id="5" name="矩形 4">
            <a:extLst>
              <a:ext uri="{FF2B5EF4-FFF2-40B4-BE49-F238E27FC236}">
                <a16:creationId xmlns:a16="http://schemas.microsoft.com/office/drawing/2014/main" id="{E84C1C5D-5E5C-F15D-353B-A991A6C116D0}"/>
              </a:ext>
            </a:extLst>
          </p:cNvPr>
          <p:cNvSpPr/>
          <p:nvPr userDrawn="1"/>
        </p:nvSpPr>
        <p:spPr>
          <a:xfrm>
            <a:off x="0" y="758263"/>
            <a:ext cx="4886325" cy="4571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solidFill>
            </a:endParaRPr>
          </a:p>
        </p:txBody>
      </p:sp>
      <p:pic>
        <p:nvPicPr>
          <p:cNvPr id="6" name="圖片 5">
            <a:extLst>
              <a:ext uri="{FF2B5EF4-FFF2-40B4-BE49-F238E27FC236}">
                <a16:creationId xmlns:a16="http://schemas.microsoft.com/office/drawing/2014/main" id="{8FBCEBC3-8283-712D-B570-97394277501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87" y="128110"/>
            <a:ext cx="1120905" cy="609723"/>
          </a:xfrm>
          <a:prstGeom prst="rect">
            <a:avLst/>
          </a:prstGeom>
        </p:spPr>
      </p:pic>
      <p:pic>
        <p:nvPicPr>
          <p:cNvPr id="7" name="圖片 6">
            <a:extLst>
              <a:ext uri="{FF2B5EF4-FFF2-40B4-BE49-F238E27FC236}">
                <a16:creationId xmlns:a16="http://schemas.microsoft.com/office/drawing/2014/main" id="{ADF6CE9D-F5B2-89C4-449B-DCB8B0A4DCA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60172" y="524485"/>
            <a:ext cx="3014886" cy="223563"/>
          </a:xfrm>
          <a:prstGeom prst="rect">
            <a:avLst/>
          </a:prstGeom>
        </p:spPr>
      </p:pic>
      <p:sp>
        <p:nvSpPr>
          <p:cNvPr id="12" name="文字方塊 11">
            <a:extLst>
              <a:ext uri="{FF2B5EF4-FFF2-40B4-BE49-F238E27FC236}">
                <a16:creationId xmlns:a16="http://schemas.microsoft.com/office/drawing/2014/main" id="{25977E42-D82E-2AD9-183F-6A9D55F8C913}"/>
              </a:ext>
            </a:extLst>
          </p:cNvPr>
          <p:cNvSpPr txBox="1"/>
          <p:nvPr userDrawn="1"/>
        </p:nvSpPr>
        <p:spPr>
          <a:xfrm rot="18467707">
            <a:off x="10725" y="3863374"/>
            <a:ext cx="6836552" cy="1938992"/>
          </a:xfrm>
          <a:prstGeom prst="rect">
            <a:avLst/>
          </a:prstGeom>
          <a:noFill/>
        </p:spPr>
        <p:txBody>
          <a:bodyPr wrap="none" rtlCol="0">
            <a:spAutoFit/>
          </a:bodyPr>
          <a:lstStyle/>
          <a:p>
            <a:pPr algn="ctr"/>
            <a:r>
              <a:rPr lang="en-US" altLang="zh-TW" sz="6000" b="1" dirty="0">
                <a:solidFill>
                  <a:srgbClr val="E6E6E6"/>
                </a:solidFill>
              </a:rPr>
              <a:t>ACT POWER TAIWAN</a:t>
            </a:r>
          </a:p>
          <a:p>
            <a:pPr algn="ctr"/>
            <a:r>
              <a:rPr lang="en-US" altLang="zh-TW" sz="6000" b="1" kern="1200" dirty="0">
                <a:solidFill>
                  <a:srgbClr val="E6E6E6"/>
                </a:solidFill>
                <a:latin typeface="+mn-lt"/>
                <a:ea typeface="+mn-ea"/>
                <a:cs typeface="+mn-cs"/>
              </a:rPr>
              <a:t>Preliminary</a:t>
            </a:r>
            <a:endParaRPr lang="zh-TW" altLang="en-US" sz="6000" b="1" dirty="0">
              <a:solidFill>
                <a:srgbClr val="E6E6E6"/>
              </a:solidFill>
            </a:endParaRPr>
          </a:p>
        </p:txBody>
      </p:sp>
      <p:pic>
        <p:nvPicPr>
          <p:cNvPr id="10" name="圖片 9"/>
          <p:cNvPicPr>
            <a:picLocks noChangeAspect="1"/>
          </p:cNvPicPr>
          <p:nvPr userDrawn="1"/>
        </p:nvPicPr>
        <p:blipFill>
          <a:blip r:embed="rId5"/>
          <a:stretch>
            <a:fillRect/>
          </a:stretch>
        </p:blipFill>
        <p:spPr>
          <a:xfrm>
            <a:off x="4345495" y="128110"/>
            <a:ext cx="2439039" cy="486048"/>
          </a:xfrm>
          <a:prstGeom prst="rect">
            <a:avLst/>
          </a:prstGeom>
        </p:spPr>
      </p:pic>
      <p:sp>
        <p:nvSpPr>
          <p:cNvPr id="2" name="矩形 1">
            <a:extLst>
              <a:ext uri="{FF2B5EF4-FFF2-40B4-BE49-F238E27FC236}">
                <a16:creationId xmlns:a16="http://schemas.microsoft.com/office/drawing/2014/main" id="{003644D4-380C-104C-FCDD-FE285DF18983}"/>
              </a:ext>
            </a:extLst>
          </p:cNvPr>
          <p:cNvSpPr/>
          <p:nvPr userDrawn="1"/>
        </p:nvSpPr>
        <p:spPr>
          <a:xfrm>
            <a:off x="-47625" y="9534465"/>
            <a:ext cx="6184884" cy="400110"/>
          </a:xfrm>
          <a:prstGeom prst="rect">
            <a:avLst/>
          </a:prstGeom>
        </p:spPr>
        <p:txBody>
          <a:bodyPr wrap="square">
            <a:spAutoFit/>
          </a:bodyPr>
          <a:lstStyle/>
          <a:p>
            <a:pPr algn="l"/>
            <a:r>
              <a:rPr lang="en-US" altLang="zh-TW" sz="1000" dirty="0">
                <a:latin typeface="Arial" panose="020B0604020202020204" pitchFamily="34" charset="0"/>
                <a:cs typeface="Arial" panose="020B0604020202020204" pitchFamily="34" charset="0"/>
              </a:rPr>
              <a:t>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+886-2-2559-5216         </a:t>
            </a:r>
          </a:p>
          <a:p>
            <a:pPr algn="l"/>
            <a:r>
              <a:rPr lang="en-US" altLang="zh-TW" sz="1000" dirty="0">
                <a:latin typeface="Arial" panose="020B0604020202020204" pitchFamily="34" charset="0"/>
                <a:cs typeface="Arial" panose="020B0604020202020204" pitchFamily="34" charset="0"/>
              </a:rPr>
              <a:t>www.actpower.com.tw        Copyright © 2026 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All rights reserved</a:t>
            </a:r>
            <a:endParaRPr lang="zh-TW"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5431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含標題的圖片">
    <p:spTree>
      <p:nvGrpSpPr>
        <p:cNvPr id="1" name=""/>
        <p:cNvGrpSpPr/>
        <p:nvPr/>
      </p:nvGrpSpPr>
      <p:grpSpPr>
        <a:xfrm>
          <a:off x="0" y="0"/>
          <a:ext cx="0" cy="0"/>
          <a:chOff x="0" y="0"/>
          <a:chExt cx="0" cy="0"/>
        </a:xfrm>
      </p:grpSpPr>
      <p:pic>
        <p:nvPicPr>
          <p:cNvPr id="5" name="圖片 4"/>
          <p:cNvPicPr>
            <a:picLocks noChangeAspect="1"/>
          </p:cNvPicPr>
          <p:nvPr userDrawn="1"/>
        </p:nvPicPr>
        <p:blipFill rotWithShape="1">
          <a:blip r:embed="rId2"/>
          <a:srcRect l="1019" t="3627" r="1485"/>
          <a:stretch/>
        </p:blipFill>
        <p:spPr>
          <a:xfrm flipH="1">
            <a:off x="-1" y="2"/>
            <a:ext cx="6858000" cy="1674796"/>
          </a:xfrm>
          <a:prstGeom prst="rect">
            <a:avLst/>
          </a:prstGeom>
        </p:spPr>
      </p:pic>
      <p:pic>
        <p:nvPicPr>
          <p:cNvPr id="6" name="圖片 5"/>
          <p:cNvPicPr>
            <a:picLocks noChangeAspect="1"/>
          </p:cNvPicPr>
          <p:nvPr userDrawn="1"/>
        </p:nvPicPr>
        <p:blipFill rotWithShape="1">
          <a:blip r:embed="rId2"/>
          <a:srcRect l="10486" t="3627" r="26029" b="38110"/>
          <a:stretch/>
        </p:blipFill>
        <p:spPr>
          <a:xfrm rot="10800000" flipH="1">
            <a:off x="0" y="8831179"/>
            <a:ext cx="6858000" cy="1074815"/>
          </a:xfrm>
          <a:prstGeom prst="rect">
            <a:avLst/>
          </a:prstGeom>
        </p:spPr>
      </p:pic>
      <p:sp>
        <p:nvSpPr>
          <p:cNvPr id="9" name="矩形 8">
            <a:extLst>
              <a:ext uri="{FF2B5EF4-FFF2-40B4-BE49-F238E27FC236}">
                <a16:creationId xmlns:a16="http://schemas.microsoft.com/office/drawing/2014/main" id="{40ACB14C-83F8-4EB2-DF4E-6188AAB2F306}"/>
              </a:ext>
            </a:extLst>
          </p:cNvPr>
          <p:cNvSpPr/>
          <p:nvPr userDrawn="1"/>
        </p:nvSpPr>
        <p:spPr>
          <a:xfrm>
            <a:off x="0" y="758263"/>
            <a:ext cx="4886325" cy="4571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solidFill>
            </a:endParaRPr>
          </a:p>
        </p:txBody>
      </p:sp>
      <p:pic>
        <p:nvPicPr>
          <p:cNvPr id="10" name="圖片 9">
            <a:extLst>
              <a:ext uri="{FF2B5EF4-FFF2-40B4-BE49-F238E27FC236}">
                <a16:creationId xmlns:a16="http://schemas.microsoft.com/office/drawing/2014/main" id="{8F63B912-A7B1-9B08-7701-77B5E4AE2E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87" y="128110"/>
            <a:ext cx="1120905" cy="609723"/>
          </a:xfrm>
          <a:prstGeom prst="rect">
            <a:avLst/>
          </a:prstGeom>
        </p:spPr>
      </p:pic>
      <p:pic>
        <p:nvPicPr>
          <p:cNvPr id="14" name="圖片 13">
            <a:extLst>
              <a:ext uri="{FF2B5EF4-FFF2-40B4-BE49-F238E27FC236}">
                <a16:creationId xmlns:a16="http://schemas.microsoft.com/office/drawing/2014/main" id="{90403AF9-2AA7-FA60-2FE1-DC5F0FB2CF7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54500" y="524485"/>
            <a:ext cx="3014886" cy="223563"/>
          </a:xfrm>
          <a:prstGeom prst="rect">
            <a:avLst/>
          </a:prstGeom>
        </p:spPr>
      </p:pic>
      <p:sp>
        <p:nvSpPr>
          <p:cNvPr id="15" name="文字方塊 14">
            <a:extLst>
              <a:ext uri="{FF2B5EF4-FFF2-40B4-BE49-F238E27FC236}">
                <a16:creationId xmlns:a16="http://schemas.microsoft.com/office/drawing/2014/main" id="{D1931AF5-007B-9913-264C-CE5F0F89A151}"/>
              </a:ext>
            </a:extLst>
          </p:cNvPr>
          <p:cNvSpPr txBox="1"/>
          <p:nvPr userDrawn="1"/>
        </p:nvSpPr>
        <p:spPr>
          <a:xfrm rot="18467707">
            <a:off x="10725" y="3863374"/>
            <a:ext cx="6836552" cy="1938992"/>
          </a:xfrm>
          <a:prstGeom prst="rect">
            <a:avLst/>
          </a:prstGeom>
          <a:noFill/>
        </p:spPr>
        <p:txBody>
          <a:bodyPr wrap="none" rtlCol="0">
            <a:spAutoFit/>
          </a:bodyPr>
          <a:lstStyle/>
          <a:p>
            <a:pPr algn="ctr"/>
            <a:r>
              <a:rPr lang="en-US" altLang="zh-TW" sz="6000" b="1" dirty="0">
                <a:solidFill>
                  <a:srgbClr val="E6E6E6"/>
                </a:solidFill>
              </a:rPr>
              <a:t>ACT POWER TAIWAN</a:t>
            </a:r>
          </a:p>
          <a:p>
            <a:pPr algn="ctr"/>
            <a:r>
              <a:rPr lang="en-US" altLang="zh-TW" sz="6000" b="1" kern="1200" dirty="0">
                <a:solidFill>
                  <a:srgbClr val="E6E6E6"/>
                </a:solidFill>
                <a:latin typeface="+mn-lt"/>
                <a:ea typeface="+mn-ea"/>
                <a:cs typeface="+mn-cs"/>
              </a:rPr>
              <a:t>Preliminary</a:t>
            </a:r>
            <a:endParaRPr lang="zh-TW" altLang="en-US" sz="6000" b="1" dirty="0">
              <a:solidFill>
                <a:srgbClr val="E6E6E6"/>
              </a:solidFill>
            </a:endParaRPr>
          </a:p>
        </p:txBody>
      </p:sp>
      <p:pic>
        <p:nvPicPr>
          <p:cNvPr id="12" name="圖片 11"/>
          <p:cNvPicPr>
            <a:picLocks noChangeAspect="1"/>
          </p:cNvPicPr>
          <p:nvPr userDrawn="1"/>
        </p:nvPicPr>
        <p:blipFill>
          <a:blip r:embed="rId5"/>
          <a:stretch>
            <a:fillRect/>
          </a:stretch>
        </p:blipFill>
        <p:spPr>
          <a:xfrm>
            <a:off x="4324107" y="128110"/>
            <a:ext cx="2479171" cy="494046"/>
          </a:xfrm>
          <a:prstGeom prst="rect">
            <a:avLst/>
          </a:prstGeom>
        </p:spPr>
      </p:pic>
      <p:sp>
        <p:nvSpPr>
          <p:cNvPr id="2" name="矩形 1">
            <a:extLst>
              <a:ext uri="{FF2B5EF4-FFF2-40B4-BE49-F238E27FC236}">
                <a16:creationId xmlns:a16="http://schemas.microsoft.com/office/drawing/2014/main" id="{47FCCC4A-D6B9-CBC5-C800-A9B1ED3093A2}"/>
              </a:ext>
            </a:extLst>
          </p:cNvPr>
          <p:cNvSpPr/>
          <p:nvPr userDrawn="1"/>
        </p:nvSpPr>
        <p:spPr>
          <a:xfrm>
            <a:off x="-47625" y="9534465"/>
            <a:ext cx="6184884" cy="400110"/>
          </a:xfrm>
          <a:prstGeom prst="rect">
            <a:avLst/>
          </a:prstGeom>
        </p:spPr>
        <p:txBody>
          <a:bodyPr wrap="square">
            <a:spAutoFit/>
          </a:bodyPr>
          <a:lstStyle/>
          <a:p>
            <a:pPr algn="l"/>
            <a:r>
              <a:rPr lang="en-US" altLang="zh-TW" sz="1000" dirty="0">
                <a:latin typeface="Arial" panose="020B0604020202020204" pitchFamily="34" charset="0"/>
                <a:cs typeface="Arial" panose="020B0604020202020204" pitchFamily="34" charset="0"/>
              </a:rPr>
              <a:t>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+886-2-2559-5216         </a:t>
            </a:r>
          </a:p>
          <a:p>
            <a:pPr algn="l"/>
            <a:r>
              <a:rPr lang="en-US" altLang="zh-TW" sz="1000" dirty="0">
                <a:latin typeface="Arial" panose="020B0604020202020204" pitchFamily="34" charset="0"/>
                <a:cs typeface="Arial" panose="020B0604020202020204" pitchFamily="34" charset="0"/>
              </a:rPr>
              <a:t>www.actpower.com.tw        Copyright © 2026 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All rights reserved</a:t>
            </a:r>
            <a:endParaRPr lang="zh-TW"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8958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直排標題及文字">
    <p:spTree>
      <p:nvGrpSpPr>
        <p:cNvPr id="1" name=""/>
        <p:cNvGrpSpPr/>
        <p:nvPr/>
      </p:nvGrpSpPr>
      <p:grpSpPr>
        <a:xfrm>
          <a:off x="0" y="0"/>
          <a:ext cx="0" cy="0"/>
          <a:chOff x="0" y="0"/>
          <a:chExt cx="0" cy="0"/>
        </a:xfrm>
      </p:grpSpPr>
      <p:pic>
        <p:nvPicPr>
          <p:cNvPr id="7" name="圖片 6"/>
          <p:cNvPicPr>
            <a:picLocks noChangeAspect="1"/>
          </p:cNvPicPr>
          <p:nvPr userDrawn="1"/>
        </p:nvPicPr>
        <p:blipFill rotWithShape="1">
          <a:blip r:embed="rId2"/>
          <a:srcRect l="21638" t="2111" r="14271" b="51967"/>
          <a:stretch/>
        </p:blipFill>
        <p:spPr>
          <a:xfrm rot="10800000" flipH="1">
            <a:off x="-1" y="8728920"/>
            <a:ext cx="6858000" cy="1177077"/>
          </a:xfrm>
          <a:prstGeom prst="rect">
            <a:avLst/>
          </a:prstGeom>
        </p:spPr>
      </p:pic>
      <p:pic>
        <p:nvPicPr>
          <p:cNvPr id="9" name="圖片 8"/>
          <p:cNvPicPr>
            <a:picLocks noChangeAspect="1"/>
          </p:cNvPicPr>
          <p:nvPr userDrawn="1"/>
        </p:nvPicPr>
        <p:blipFill rotWithShape="1">
          <a:blip r:embed="rId2"/>
          <a:srcRect l="652" t="2393" r="3280"/>
          <a:stretch/>
        </p:blipFill>
        <p:spPr>
          <a:xfrm flipH="1">
            <a:off x="-1" y="-4784"/>
            <a:ext cx="6858000" cy="1585735"/>
          </a:xfrm>
          <a:prstGeom prst="rect">
            <a:avLst/>
          </a:prstGeom>
        </p:spPr>
      </p:pic>
      <p:sp>
        <p:nvSpPr>
          <p:cNvPr id="5" name="矩形 4">
            <a:extLst>
              <a:ext uri="{FF2B5EF4-FFF2-40B4-BE49-F238E27FC236}">
                <a16:creationId xmlns:a16="http://schemas.microsoft.com/office/drawing/2014/main" id="{5E03EC1B-9833-4638-A668-EF25D640EF24}"/>
              </a:ext>
            </a:extLst>
          </p:cNvPr>
          <p:cNvSpPr/>
          <p:nvPr userDrawn="1"/>
        </p:nvSpPr>
        <p:spPr>
          <a:xfrm>
            <a:off x="0" y="758263"/>
            <a:ext cx="4886325" cy="4571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solidFill>
            </a:endParaRPr>
          </a:p>
        </p:txBody>
      </p:sp>
      <p:pic>
        <p:nvPicPr>
          <p:cNvPr id="6" name="圖片 5">
            <a:extLst>
              <a:ext uri="{FF2B5EF4-FFF2-40B4-BE49-F238E27FC236}">
                <a16:creationId xmlns:a16="http://schemas.microsoft.com/office/drawing/2014/main" id="{86BB3D2A-3A89-53F3-8B1F-DAA0C3C7B3C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87" y="128110"/>
            <a:ext cx="1120905" cy="609723"/>
          </a:xfrm>
          <a:prstGeom prst="rect">
            <a:avLst/>
          </a:prstGeom>
        </p:spPr>
      </p:pic>
      <p:pic>
        <p:nvPicPr>
          <p:cNvPr id="10" name="圖片 9">
            <a:extLst>
              <a:ext uri="{FF2B5EF4-FFF2-40B4-BE49-F238E27FC236}">
                <a16:creationId xmlns:a16="http://schemas.microsoft.com/office/drawing/2014/main" id="{FBB14F10-34F9-6D9E-D627-7AF1200F84A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47280" y="514270"/>
            <a:ext cx="3014886" cy="223563"/>
          </a:xfrm>
          <a:prstGeom prst="rect">
            <a:avLst/>
          </a:prstGeom>
        </p:spPr>
      </p:pic>
      <p:sp>
        <p:nvSpPr>
          <p:cNvPr id="11" name="文字方塊 10">
            <a:extLst>
              <a:ext uri="{FF2B5EF4-FFF2-40B4-BE49-F238E27FC236}">
                <a16:creationId xmlns:a16="http://schemas.microsoft.com/office/drawing/2014/main" id="{AF12FECB-15F5-833E-9114-D06E6718EEDE}"/>
              </a:ext>
            </a:extLst>
          </p:cNvPr>
          <p:cNvSpPr txBox="1"/>
          <p:nvPr userDrawn="1"/>
        </p:nvSpPr>
        <p:spPr>
          <a:xfrm rot="18467707">
            <a:off x="10725" y="3863374"/>
            <a:ext cx="6836552" cy="1938992"/>
          </a:xfrm>
          <a:prstGeom prst="rect">
            <a:avLst/>
          </a:prstGeom>
          <a:noFill/>
        </p:spPr>
        <p:txBody>
          <a:bodyPr wrap="none" rtlCol="0">
            <a:spAutoFit/>
          </a:bodyPr>
          <a:lstStyle/>
          <a:p>
            <a:pPr algn="ctr"/>
            <a:r>
              <a:rPr lang="en-US" altLang="zh-TW" sz="6000" b="1" dirty="0">
                <a:solidFill>
                  <a:srgbClr val="E6E6E6"/>
                </a:solidFill>
              </a:rPr>
              <a:t>ACT POWER TAIWAN</a:t>
            </a:r>
          </a:p>
          <a:p>
            <a:pPr algn="ctr"/>
            <a:r>
              <a:rPr lang="en-US" altLang="zh-TW" sz="6000" b="1" kern="1200" dirty="0">
                <a:solidFill>
                  <a:srgbClr val="E6E6E6"/>
                </a:solidFill>
                <a:latin typeface="+mn-lt"/>
                <a:ea typeface="+mn-ea"/>
                <a:cs typeface="+mn-cs"/>
              </a:rPr>
              <a:t>Preliminary</a:t>
            </a:r>
            <a:endParaRPr lang="zh-TW" altLang="en-US" sz="6000" b="1" dirty="0">
              <a:solidFill>
                <a:srgbClr val="E6E6E6"/>
              </a:solidFill>
            </a:endParaRPr>
          </a:p>
        </p:txBody>
      </p:sp>
      <p:pic>
        <p:nvPicPr>
          <p:cNvPr id="12" name="圖片 11"/>
          <p:cNvPicPr>
            <a:picLocks noChangeAspect="1"/>
          </p:cNvPicPr>
          <p:nvPr userDrawn="1"/>
        </p:nvPicPr>
        <p:blipFill>
          <a:blip r:embed="rId5"/>
          <a:stretch>
            <a:fillRect/>
          </a:stretch>
        </p:blipFill>
        <p:spPr>
          <a:xfrm>
            <a:off x="4304078" y="126670"/>
            <a:ext cx="2512009" cy="500139"/>
          </a:xfrm>
          <a:prstGeom prst="rect">
            <a:avLst/>
          </a:prstGeom>
        </p:spPr>
      </p:pic>
      <p:sp>
        <p:nvSpPr>
          <p:cNvPr id="2" name="矩形 1">
            <a:extLst>
              <a:ext uri="{FF2B5EF4-FFF2-40B4-BE49-F238E27FC236}">
                <a16:creationId xmlns:a16="http://schemas.microsoft.com/office/drawing/2014/main" id="{D9EA41F9-8126-E8C7-67B9-7C2994F55AC6}"/>
              </a:ext>
            </a:extLst>
          </p:cNvPr>
          <p:cNvSpPr/>
          <p:nvPr userDrawn="1"/>
        </p:nvSpPr>
        <p:spPr>
          <a:xfrm>
            <a:off x="-47625" y="9534465"/>
            <a:ext cx="6184884" cy="400110"/>
          </a:xfrm>
          <a:prstGeom prst="rect">
            <a:avLst/>
          </a:prstGeom>
        </p:spPr>
        <p:txBody>
          <a:bodyPr wrap="square">
            <a:spAutoFit/>
          </a:bodyPr>
          <a:lstStyle/>
          <a:p>
            <a:pPr algn="l"/>
            <a:r>
              <a:rPr lang="en-US" altLang="zh-TW" sz="1000" dirty="0">
                <a:latin typeface="Arial" panose="020B0604020202020204" pitchFamily="34" charset="0"/>
                <a:cs typeface="Arial" panose="020B0604020202020204" pitchFamily="34" charset="0"/>
              </a:rPr>
              <a:t>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+886-2-2559-5216         </a:t>
            </a:r>
          </a:p>
          <a:p>
            <a:pPr algn="l"/>
            <a:r>
              <a:rPr lang="en-US" altLang="zh-TW" sz="1000" dirty="0">
                <a:latin typeface="Arial" panose="020B0604020202020204" pitchFamily="34" charset="0"/>
                <a:cs typeface="Arial" panose="020B0604020202020204" pitchFamily="34" charset="0"/>
              </a:rPr>
              <a:t>www.actpower.com.tw        Copyright © 2026 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All rights reserved</a:t>
            </a:r>
            <a:endParaRPr lang="zh-TW"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8427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直排標題及文字">
    <p:spTree>
      <p:nvGrpSpPr>
        <p:cNvPr id="1" name=""/>
        <p:cNvGrpSpPr/>
        <p:nvPr/>
      </p:nvGrpSpPr>
      <p:grpSpPr>
        <a:xfrm>
          <a:off x="0" y="0"/>
          <a:ext cx="0" cy="0"/>
          <a:chOff x="0" y="0"/>
          <a:chExt cx="0" cy="0"/>
        </a:xfrm>
      </p:grpSpPr>
      <p:pic>
        <p:nvPicPr>
          <p:cNvPr id="7" name="圖片 6"/>
          <p:cNvPicPr>
            <a:picLocks noChangeAspect="1"/>
          </p:cNvPicPr>
          <p:nvPr userDrawn="1"/>
        </p:nvPicPr>
        <p:blipFill rotWithShape="1">
          <a:blip r:embed="rId2"/>
          <a:srcRect l="21638" t="2111" r="14271" b="51967"/>
          <a:stretch/>
        </p:blipFill>
        <p:spPr>
          <a:xfrm rot="10800000" flipH="1">
            <a:off x="-1" y="8728920"/>
            <a:ext cx="6858000" cy="1177077"/>
          </a:xfrm>
          <a:prstGeom prst="rect">
            <a:avLst/>
          </a:prstGeom>
        </p:spPr>
      </p:pic>
      <p:pic>
        <p:nvPicPr>
          <p:cNvPr id="9" name="圖片 8"/>
          <p:cNvPicPr>
            <a:picLocks noChangeAspect="1"/>
          </p:cNvPicPr>
          <p:nvPr userDrawn="1"/>
        </p:nvPicPr>
        <p:blipFill rotWithShape="1">
          <a:blip r:embed="rId2"/>
          <a:srcRect l="652" t="2393" r="3280"/>
          <a:stretch/>
        </p:blipFill>
        <p:spPr>
          <a:xfrm flipH="1">
            <a:off x="-1" y="-4784"/>
            <a:ext cx="6858000" cy="1585735"/>
          </a:xfrm>
          <a:prstGeom prst="rect">
            <a:avLst/>
          </a:prstGeom>
        </p:spPr>
      </p:pic>
      <p:sp>
        <p:nvSpPr>
          <p:cNvPr id="5" name="矩形 4">
            <a:extLst>
              <a:ext uri="{FF2B5EF4-FFF2-40B4-BE49-F238E27FC236}">
                <a16:creationId xmlns:a16="http://schemas.microsoft.com/office/drawing/2014/main" id="{5E03EC1B-9833-4638-A668-EF25D640EF24}"/>
              </a:ext>
            </a:extLst>
          </p:cNvPr>
          <p:cNvSpPr/>
          <p:nvPr userDrawn="1"/>
        </p:nvSpPr>
        <p:spPr>
          <a:xfrm>
            <a:off x="0" y="758263"/>
            <a:ext cx="4886325" cy="4571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solidFill>
            </a:endParaRPr>
          </a:p>
        </p:txBody>
      </p:sp>
      <p:pic>
        <p:nvPicPr>
          <p:cNvPr id="6" name="圖片 5">
            <a:extLst>
              <a:ext uri="{FF2B5EF4-FFF2-40B4-BE49-F238E27FC236}">
                <a16:creationId xmlns:a16="http://schemas.microsoft.com/office/drawing/2014/main" id="{86BB3D2A-3A89-53F3-8B1F-DAA0C3C7B3C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87" y="128110"/>
            <a:ext cx="1120905" cy="609723"/>
          </a:xfrm>
          <a:prstGeom prst="rect">
            <a:avLst/>
          </a:prstGeom>
        </p:spPr>
      </p:pic>
      <p:pic>
        <p:nvPicPr>
          <p:cNvPr id="10" name="圖片 9">
            <a:extLst>
              <a:ext uri="{FF2B5EF4-FFF2-40B4-BE49-F238E27FC236}">
                <a16:creationId xmlns:a16="http://schemas.microsoft.com/office/drawing/2014/main" id="{FBB14F10-34F9-6D9E-D627-7AF1200F84A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47280" y="514270"/>
            <a:ext cx="3014886" cy="223563"/>
          </a:xfrm>
          <a:prstGeom prst="rect">
            <a:avLst/>
          </a:prstGeom>
        </p:spPr>
      </p:pic>
      <p:sp>
        <p:nvSpPr>
          <p:cNvPr id="11" name="文字方塊 10">
            <a:extLst>
              <a:ext uri="{FF2B5EF4-FFF2-40B4-BE49-F238E27FC236}">
                <a16:creationId xmlns:a16="http://schemas.microsoft.com/office/drawing/2014/main" id="{AF12FECB-15F5-833E-9114-D06E6718EEDE}"/>
              </a:ext>
            </a:extLst>
          </p:cNvPr>
          <p:cNvSpPr txBox="1"/>
          <p:nvPr userDrawn="1"/>
        </p:nvSpPr>
        <p:spPr>
          <a:xfrm rot="18467707">
            <a:off x="10725" y="3863374"/>
            <a:ext cx="6836552" cy="1938992"/>
          </a:xfrm>
          <a:prstGeom prst="rect">
            <a:avLst/>
          </a:prstGeom>
          <a:noFill/>
        </p:spPr>
        <p:txBody>
          <a:bodyPr wrap="none" rtlCol="0">
            <a:spAutoFit/>
          </a:bodyPr>
          <a:lstStyle/>
          <a:p>
            <a:pPr algn="ctr"/>
            <a:r>
              <a:rPr lang="en-US" altLang="zh-TW" sz="6000" b="1" dirty="0">
                <a:solidFill>
                  <a:srgbClr val="E6E6E6"/>
                </a:solidFill>
              </a:rPr>
              <a:t>ACT POWER TAIWAN</a:t>
            </a:r>
          </a:p>
          <a:p>
            <a:pPr algn="ctr"/>
            <a:r>
              <a:rPr lang="en-US" altLang="zh-TW" sz="6000" b="1" kern="1200" dirty="0">
                <a:solidFill>
                  <a:srgbClr val="E6E6E6"/>
                </a:solidFill>
                <a:latin typeface="+mn-lt"/>
                <a:ea typeface="+mn-ea"/>
                <a:cs typeface="+mn-cs"/>
              </a:rPr>
              <a:t>Preliminary</a:t>
            </a:r>
            <a:endParaRPr lang="zh-TW" altLang="en-US" sz="6000" b="1" dirty="0">
              <a:solidFill>
                <a:srgbClr val="E6E6E6"/>
              </a:solidFill>
            </a:endParaRPr>
          </a:p>
        </p:txBody>
      </p:sp>
      <p:pic>
        <p:nvPicPr>
          <p:cNvPr id="2" name="圖片 1"/>
          <p:cNvPicPr>
            <a:picLocks noChangeAspect="1"/>
          </p:cNvPicPr>
          <p:nvPr userDrawn="1"/>
        </p:nvPicPr>
        <p:blipFill>
          <a:blip r:embed="rId5"/>
          <a:stretch>
            <a:fillRect/>
          </a:stretch>
        </p:blipFill>
        <p:spPr>
          <a:xfrm>
            <a:off x="4325354" y="126667"/>
            <a:ext cx="2505959" cy="499384"/>
          </a:xfrm>
          <a:prstGeom prst="rect">
            <a:avLst/>
          </a:prstGeom>
        </p:spPr>
      </p:pic>
      <p:sp>
        <p:nvSpPr>
          <p:cNvPr id="3" name="矩形 2">
            <a:extLst>
              <a:ext uri="{FF2B5EF4-FFF2-40B4-BE49-F238E27FC236}">
                <a16:creationId xmlns:a16="http://schemas.microsoft.com/office/drawing/2014/main" id="{6733DFCE-4BA6-F36F-0B30-2304EDBA8F54}"/>
              </a:ext>
            </a:extLst>
          </p:cNvPr>
          <p:cNvSpPr/>
          <p:nvPr userDrawn="1"/>
        </p:nvSpPr>
        <p:spPr>
          <a:xfrm>
            <a:off x="-47625" y="9534465"/>
            <a:ext cx="6184884" cy="400110"/>
          </a:xfrm>
          <a:prstGeom prst="rect">
            <a:avLst/>
          </a:prstGeom>
        </p:spPr>
        <p:txBody>
          <a:bodyPr wrap="square">
            <a:spAutoFit/>
          </a:bodyPr>
          <a:lstStyle/>
          <a:p>
            <a:pPr algn="l"/>
            <a:r>
              <a:rPr lang="en-US" altLang="zh-TW" sz="1000" dirty="0">
                <a:latin typeface="Arial" panose="020B0604020202020204" pitchFamily="34" charset="0"/>
                <a:cs typeface="Arial" panose="020B0604020202020204" pitchFamily="34" charset="0"/>
              </a:rPr>
              <a:t>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+886-2-2559-5216         </a:t>
            </a:r>
          </a:p>
          <a:p>
            <a:pPr algn="l"/>
            <a:r>
              <a:rPr lang="en-US" altLang="zh-TW" sz="1000" dirty="0">
                <a:latin typeface="Arial" panose="020B0604020202020204" pitchFamily="34" charset="0"/>
                <a:cs typeface="Arial" panose="020B0604020202020204" pitchFamily="34" charset="0"/>
              </a:rPr>
              <a:t>www.actpower.com.tw        Copyright © 2026 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All rights reserved</a:t>
            </a:r>
            <a:endParaRPr lang="zh-TW"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9546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標題及直排文字">
    <p:spTree>
      <p:nvGrpSpPr>
        <p:cNvPr id="1" name=""/>
        <p:cNvGrpSpPr/>
        <p:nvPr/>
      </p:nvGrpSpPr>
      <p:grpSpPr>
        <a:xfrm>
          <a:off x="0" y="0"/>
          <a:ext cx="0" cy="0"/>
          <a:chOff x="0" y="0"/>
          <a:chExt cx="0" cy="0"/>
        </a:xfrm>
      </p:grpSpPr>
      <p:pic>
        <p:nvPicPr>
          <p:cNvPr id="14" name="圖片 13"/>
          <p:cNvPicPr>
            <a:picLocks noChangeAspect="1"/>
          </p:cNvPicPr>
          <p:nvPr userDrawn="1"/>
        </p:nvPicPr>
        <p:blipFill rotWithShape="1">
          <a:blip r:embed="rId2"/>
          <a:srcRect t="1997" r="4535"/>
          <a:stretch/>
        </p:blipFill>
        <p:spPr>
          <a:xfrm flipH="1">
            <a:off x="-10683" y="-1"/>
            <a:ext cx="6868682" cy="1443789"/>
          </a:xfrm>
          <a:prstGeom prst="rect">
            <a:avLst/>
          </a:prstGeom>
        </p:spPr>
      </p:pic>
      <p:pic>
        <p:nvPicPr>
          <p:cNvPr id="15" name="圖片 14"/>
          <p:cNvPicPr>
            <a:picLocks noChangeAspect="1"/>
          </p:cNvPicPr>
          <p:nvPr userDrawn="1"/>
        </p:nvPicPr>
        <p:blipFill rotWithShape="1">
          <a:blip r:embed="rId2"/>
          <a:srcRect l="19977" t="1997" r="4534" b="53388"/>
          <a:stretch/>
        </p:blipFill>
        <p:spPr>
          <a:xfrm rot="10800000" flipH="1">
            <a:off x="-10682" y="8831179"/>
            <a:ext cx="6868681" cy="1074820"/>
          </a:xfrm>
          <a:prstGeom prst="rect">
            <a:avLst/>
          </a:prstGeom>
        </p:spPr>
      </p:pic>
      <p:sp>
        <p:nvSpPr>
          <p:cNvPr id="2" name="矩形 1">
            <a:extLst>
              <a:ext uri="{FF2B5EF4-FFF2-40B4-BE49-F238E27FC236}">
                <a16:creationId xmlns:a16="http://schemas.microsoft.com/office/drawing/2014/main" id="{3C30AF02-9B38-C9EE-0DCA-01EC6494904A}"/>
              </a:ext>
            </a:extLst>
          </p:cNvPr>
          <p:cNvSpPr/>
          <p:nvPr userDrawn="1"/>
        </p:nvSpPr>
        <p:spPr>
          <a:xfrm>
            <a:off x="0" y="758263"/>
            <a:ext cx="4886325" cy="4571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2"/>
              </a:solidFill>
            </a:endParaRPr>
          </a:p>
        </p:txBody>
      </p:sp>
      <p:pic>
        <p:nvPicPr>
          <p:cNvPr id="3" name="圖片 2">
            <a:extLst>
              <a:ext uri="{FF2B5EF4-FFF2-40B4-BE49-F238E27FC236}">
                <a16:creationId xmlns:a16="http://schemas.microsoft.com/office/drawing/2014/main" id="{1381D8C8-A75F-FF30-933E-B81781E098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187" y="128110"/>
            <a:ext cx="1120905" cy="609723"/>
          </a:xfrm>
          <a:prstGeom prst="rect">
            <a:avLst/>
          </a:prstGeom>
        </p:spPr>
      </p:pic>
      <p:pic>
        <p:nvPicPr>
          <p:cNvPr id="4" name="圖片 3">
            <a:extLst>
              <a:ext uri="{FF2B5EF4-FFF2-40B4-BE49-F238E27FC236}">
                <a16:creationId xmlns:a16="http://schemas.microsoft.com/office/drawing/2014/main" id="{39F51FAB-ACCD-094B-75D0-AD69C33727B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57962" y="498330"/>
            <a:ext cx="3014886" cy="223563"/>
          </a:xfrm>
          <a:prstGeom prst="rect">
            <a:avLst/>
          </a:prstGeom>
        </p:spPr>
      </p:pic>
      <p:sp>
        <p:nvSpPr>
          <p:cNvPr id="5" name="文字方塊 4">
            <a:extLst>
              <a:ext uri="{FF2B5EF4-FFF2-40B4-BE49-F238E27FC236}">
                <a16:creationId xmlns:a16="http://schemas.microsoft.com/office/drawing/2014/main" id="{9BE63DDA-96F2-30B4-EA47-D2E04124A044}"/>
              </a:ext>
            </a:extLst>
          </p:cNvPr>
          <p:cNvSpPr txBox="1"/>
          <p:nvPr userDrawn="1"/>
        </p:nvSpPr>
        <p:spPr>
          <a:xfrm rot="18467707">
            <a:off x="10725" y="3863374"/>
            <a:ext cx="6836552" cy="1938992"/>
          </a:xfrm>
          <a:prstGeom prst="rect">
            <a:avLst/>
          </a:prstGeom>
          <a:noFill/>
        </p:spPr>
        <p:txBody>
          <a:bodyPr wrap="none" rtlCol="0">
            <a:spAutoFit/>
          </a:bodyPr>
          <a:lstStyle/>
          <a:p>
            <a:pPr algn="ctr"/>
            <a:r>
              <a:rPr lang="en-US" altLang="zh-TW" sz="6000" b="1" dirty="0">
                <a:solidFill>
                  <a:srgbClr val="E6E6E6"/>
                </a:solidFill>
              </a:rPr>
              <a:t>ACT POWER TAIWAN</a:t>
            </a:r>
          </a:p>
          <a:p>
            <a:pPr algn="ctr"/>
            <a:r>
              <a:rPr lang="en-US" altLang="zh-TW" sz="6000" b="1" kern="1200" dirty="0">
                <a:solidFill>
                  <a:srgbClr val="E6E6E6"/>
                </a:solidFill>
                <a:latin typeface="+mn-lt"/>
                <a:ea typeface="+mn-ea"/>
                <a:cs typeface="+mn-cs"/>
              </a:rPr>
              <a:t>Preliminary</a:t>
            </a:r>
            <a:endParaRPr lang="zh-TW" altLang="en-US" sz="6000" b="1" dirty="0">
              <a:solidFill>
                <a:srgbClr val="E6E6E6"/>
              </a:solidFill>
            </a:endParaRPr>
          </a:p>
        </p:txBody>
      </p:sp>
      <p:pic>
        <p:nvPicPr>
          <p:cNvPr id="10" name="圖片 9"/>
          <p:cNvPicPr>
            <a:picLocks noChangeAspect="1"/>
          </p:cNvPicPr>
          <p:nvPr userDrawn="1"/>
        </p:nvPicPr>
        <p:blipFill>
          <a:blip r:embed="rId5"/>
          <a:stretch>
            <a:fillRect/>
          </a:stretch>
        </p:blipFill>
        <p:spPr>
          <a:xfrm>
            <a:off x="4312231" y="128110"/>
            <a:ext cx="2506384" cy="499468"/>
          </a:xfrm>
          <a:prstGeom prst="rect">
            <a:avLst/>
          </a:prstGeom>
        </p:spPr>
      </p:pic>
      <p:sp>
        <p:nvSpPr>
          <p:cNvPr id="6" name="矩形 5">
            <a:extLst>
              <a:ext uri="{FF2B5EF4-FFF2-40B4-BE49-F238E27FC236}">
                <a16:creationId xmlns:a16="http://schemas.microsoft.com/office/drawing/2014/main" id="{1618E464-40E3-3B64-5F19-267C5CAC771F}"/>
              </a:ext>
            </a:extLst>
          </p:cNvPr>
          <p:cNvSpPr/>
          <p:nvPr userDrawn="1"/>
        </p:nvSpPr>
        <p:spPr>
          <a:xfrm>
            <a:off x="-47625" y="9534465"/>
            <a:ext cx="6184884" cy="400110"/>
          </a:xfrm>
          <a:prstGeom prst="rect">
            <a:avLst/>
          </a:prstGeom>
        </p:spPr>
        <p:txBody>
          <a:bodyPr wrap="square">
            <a:spAutoFit/>
          </a:bodyPr>
          <a:lstStyle/>
          <a:p>
            <a:pPr algn="l"/>
            <a:r>
              <a:rPr lang="en-US" altLang="zh-TW" sz="1000" dirty="0">
                <a:latin typeface="Arial" panose="020B0604020202020204" pitchFamily="34" charset="0"/>
                <a:cs typeface="Arial" panose="020B0604020202020204" pitchFamily="34" charset="0"/>
              </a:rPr>
              <a:t>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+886-2-2559-5216         </a:t>
            </a:r>
          </a:p>
          <a:p>
            <a:pPr algn="l"/>
            <a:r>
              <a:rPr lang="en-US" altLang="zh-TW" sz="1000" dirty="0">
                <a:latin typeface="Arial" panose="020B0604020202020204" pitchFamily="34" charset="0"/>
                <a:cs typeface="Arial" panose="020B0604020202020204" pitchFamily="34" charset="0"/>
              </a:rPr>
              <a:t>www.actpower.com.tw        Copyright © 2026 ACT</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POWER TAIWAN CO., LTD.</a:t>
            </a:r>
            <a:r>
              <a:rPr lang="zh-TW" altLang="en-US" sz="1000" dirty="0">
                <a:latin typeface="Arial" panose="020B0604020202020204" pitchFamily="34" charset="0"/>
                <a:cs typeface="Arial" panose="020B0604020202020204" pitchFamily="34" charset="0"/>
              </a:rPr>
              <a:t> </a:t>
            </a:r>
            <a:r>
              <a:rPr lang="en-US" altLang="zh-TW" sz="1000" dirty="0">
                <a:latin typeface="Arial" panose="020B0604020202020204" pitchFamily="34" charset="0"/>
                <a:cs typeface="Arial" panose="020B0604020202020204" pitchFamily="34" charset="0"/>
              </a:rPr>
              <a:t>All rights reserved</a:t>
            </a:r>
            <a:endParaRPr lang="zh-TW" alt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405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216529"/>
      </p:ext>
    </p:extLst>
  </p:cSld>
  <p:clrMap bg1="lt1" tx1="dk1" bg2="lt2" tx2="dk2" accent1="accent1" accent2="accent2" accent3="accent3" accent4="accent4" accent5="accent5" accent6="accent6" hlink="hlink" folHlink="folHlink"/>
  <p:sldLayoutIdLst>
    <p:sldLayoutId id="2147483696" r:id="rId1"/>
    <p:sldLayoutId id="2147483687" r:id="rId2"/>
    <p:sldLayoutId id="2147483693" r:id="rId3"/>
    <p:sldLayoutId id="2147483694" r:id="rId4"/>
    <p:sldLayoutId id="2147483695" r:id="rId5"/>
    <p:sldLayoutId id="2147483697" r:id="rId6"/>
    <p:sldLayoutId id="2147483699" r:id="rId7"/>
    <p:sldLayoutId id="2147483698" r:id="rId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8367486-EE8F-DC34-B055-19D8B0D20C57}"/>
              </a:ext>
            </a:extLst>
          </p:cNvPr>
          <p:cNvSpPr txBox="1"/>
          <p:nvPr/>
        </p:nvSpPr>
        <p:spPr>
          <a:xfrm>
            <a:off x="0" y="2230624"/>
            <a:ext cx="6858000" cy="523220"/>
          </a:xfrm>
          <a:prstGeom prst="rect">
            <a:avLst/>
          </a:prstGeom>
          <a:noFill/>
        </p:spPr>
        <p:txBody>
          <a:bodyPr wrap="square" rtlCol="0">
            <a:spAutoFit/>
          </a:bodyPr>
          <a:lstStyle/>
          <a:p>
            <a:pPr algn="ctr"/>
            <a:r>
              <a:rPr lang="en-US" altLang="zh-TW" sz="2800" b="1" dirty="0"/>
              <a:t>Revision History</a:t>
            </a:r>
            <a:endParaRPr lang="zh-TW" altLang="en-US" sz="2800" b="1" dirty="0"/>
          </a:p>
        </p:txBody>
      </p:sp>
      <p:graphicFrame>
        <p:nvGraphicFramePr>
          <p:cNvPr id="3" name="表格 13">
            <a:extLst>
              <a:ext uri="{FF2B5EF4-FFF2-40B4-BE49-F238E27FC236}">
                <a16:creationId xmlns:a16="http://schemas.microsoft.com/office/drawing/2014/main" id="{96623B9A-6F20-BDEC-0D32-6C0746A9CCF8}"/>
              </a:ext>
            </a:extLst>
          </p:cNvPr>
          <p:cNvGraphicFramePr>
            <a:graphicFrameLocks noGrp="1"/>
          </p:cNvGraphicFramePr>
          <p:nvPr>
            <p:extLst>
              <p:ext uri="{D42A27DB-BD31-4B8C-83A1-F6EECF244321}">
                <p14:modId xmlns:p14="http://schemas.microsoft.com/office/powerpoint/2010/main" val="252618304"/>
              </p:ext>
            </p:extLst>
          </p:nvPr>
        </p:nvGraphicFramePr>
        <p:xfrm>
          <a:off x="292994" y="2753844"/>
          <a:ext cx="6272011" cy="1371600"/>
        </p:xfrm>
        <a:graphic>
          <a:graphicData uri="http://schemas.openxmlformats.org/drawingml/2006/table">
            <a:tbl>
              <a:tblPr firstRow="1" bandRow="1">
                <a:tableStyleId>{5940675A-B579-460E-94D1-54222C63F5DA}</a:tableStyleId>
              </a:tblPr>
              <a:tblGrid>
                <a:gridCol w="1071782">
                  <a:extLst>
                    <a:ext uri="{9D8B030D-6E8A-4147-A177-3AD203B41FA5}">
                      <a16:colId xmlns:a16="http://schemas.microsoft.com/office/drawing/2014/main" val="3393089519"/>
                    </a:ext>
                  </a:extLst>
                </a:gridCol>
                <a:gridCol w="791570">
                  <a:extLst>
                    <a:ext uri="{9D8B030D-6E8A-4147-A177-3AD203B41FA5}">
                      <a16:colId xmlns:a16="http://schemas.microsoft.com/office/drawing/2014/main" val="1553829442"/>
                    </a:ext>
                  </a:extLst>
                </a:gridCol>
                <a:gridCol w="532263">
                  <a:extLst>
                    <a:ext uri="{9D8B030D-6E8A-4147-A177-3AD203B41FA5}">
                      <a16:colId xmlns:a16="http://schemas.microsoft.com/office/drawing/2014/main" val="1463424313"/>
                    </a:ext>
                  </a:extLst>
                </a:gridCol>
                <a:gridCol w="2314649">
                  <a:extLst>
                    <a:ext uri="{9D8B030D-6E8A-4147-A177-3AD203B41FA5}">
                      <a16:colId xmlns:a16="http://schemas.microsoft.com/office/drawing/2014/main" val="3975182287"/>
                    </a:ext>
                  </a:extLst>
                </a:gridCol>
                <a:gridCol w="1561747">
                  <a:extLst>
                    <a:ext uri="{9D8B030D-6E8A-4147-A177-3AD203B41FA5}">
                      <a16:colId xmlns:a16="http://schemas.microsoft.com/office/drawing/2014/main" val="1454094390"/>
                    </a:ext>
                  </a:extLst>
                </a:gridCol>
              </a:tblGrid>
              <a:tr h="274320">
                <a:tc>
                  <a:txBody>
                    <a:bodyPr/>
                    <a:lstStyle/>
                    <a:p>
                      <a:pPr algn="ctr"/>
                      <a:r>
                        <a:rPr lang="en-US" altLang="zh-TW" sz="1200" b="1" dirty="0"/>
                        <a:t>Date</a:t>
                      </a:r>
                      <a:endParaRPr lang="zh-TW" altLang="en-US" sz="1200" b="1" dirty="0"/>
                    </a:p>
                  </a:txBody>
                  <a:tcPr/>
                </a:tc>
                <a:tc>
                  <a:txBody>
                    <a:bodyPr/>
                    <a:lstStyle/>
                    <a:p>
                      <a:pPr algn="ctr"/>
                      <a:r>
                        <a:rPr lang="en-US" altLang="zh-TW" sz="1200" b="1" dirty="0"/>
                        <a:t>Revision</a:t>
                      </a:r>
                    </a:p>
                  </a:txBody>
                  <a:tcPr/>
                </a:tc>
                <a:tc>
                  <a:txBody>
                    <a:bodyPr/>
                    <a:lstStyle/>
                    <a:p>
                      <a:pPr algn="ctr"/>
                      <a:r>
                        <a:rPr lang="en-US" altLang="zh-TW" sz="1200" b="1" dirty="0"/>
                        <a:t>Page</a:t>
                      </a:r>
                    </a:p>
                  </a:txBody>
                  <a:tcPr/>
                </a:tc>
                <a:tc>
                  <a:txBody>
                    <a:bodyPr/>
                    <a:lstStyle/>
                    <a:p>
                      <a:pPr algn="ctr"/>
                      <a:r>
                        <a:rPr lang="en-US" altLang="zh-TW" sz="1200" b="1" dirty="0"/>
                        <a:t>Content</a:t>
                      </a:r>
                    </a:p>
                  </a:txBody>
                  <a:tcPr/>
                </a:tc>
                <a:tc>
                  <a:txBody>
                    <a:bodyPr/>
                    <a:lstStyle/>
                    <a:p>
                      <a:pPr algn="ctr"/>
                      <a:r>
                        <a:rPr lang="en-US" altLang="zh-TW" sz="1200" b="1" dirty="0"/>
                        <a:t>By</a:t>
                      </a:r>
                    </a:p>
                  </a:txBody>
                  <a:tcPr/>
                </a:tc>
                <a:extLst>
                  <a:ext uri="{0D108BD9-81ED-4DB2-BD59-A6C34878D82A}">
                    <a16:rowId xmlns:a16="http://schemas.microsoft.com/office/drawing/2014/main" val="1618645031"/>
                  </a:ext>
                </a:extLst>
              </a:tr>
              <a:tr h="274320">
                <a:tc>
                  <a:txBody>
                    <a:bodyPr/>
                    <a:lstStyle/>
                    <a:p>
                      <a:r>
                        <a:rPr lang="en-US" altLang="zh-TW" sz="1200" dirty="0" smtClean="0"/>
                        <a:t>2026/7/30</a:t>
                      </a:r>
                      <a:endParaRPr lang="zh-TW" altLang="en-US" sz="1200" dirty="0"/>
                    </a:p>
                  </a:txBody>
                  <a:tcPr/>
                </a:tc>
                <a:tc>
                  <a:txBody>
                    <a:bodyPr/>
                    <a:lstStyle/>
                    <a:p>
                      <a:r>
                        <a:rPr lang="en-US" altLang="zh-TW" sz="1200" dirty="0"/>
                        <a:t>0.1</a:t>
                      </a:r>
                    </a:p>
                  </a:txBody>
                  <a:tcPr/>
                </a:tc>
                <a:tc>
                  <a:txBody>
                    <a:bodyPr/>
                    <a:lstStyle/>
                    <a:p>
                      <a:r>
                        <a:rPr lang="en-US" altLang="zh-TW" sz="1200" dirty="0"/>
                        <a:t>All</a:t>
                      </a:r>
                    </a:p>
                  </a:txBody>
                  <a:tcPr/>
                </a:tc>
                <a:tc>
                  <a:txBody>
                    <a:bodyPr/>
                    <a:lstStyle/>
                    <a:p>
                      <a:r>
                        <a:rPr lang="en-US" altLang="zh-TW" sz="1200" dirty="0"/>
                        <a:t>First Draft</a:t>
                      </a:r>
                    </a:p>
                  </a:txBody>
                  <a:tcPr/>
                </a:tc>
                <a:tc>
                  <a:txBody>
                    <a:bodyPr/>
                    <a:lstStyle/>
                    <a:p>
                      <a:r>
                        <a:rPr lang="en-US" altLang="zh-TW" sz="1200" dirty="0" smtClean="0"/>
                        <a:t>Eisley</a:t>
                      </a:r>
                      <a:r>
                        <a:rPr lang="en-US" altLang="zh-TW" sz="1200" baseline="0" dirty="0" smtClean="0"/>
                        <a:t> Yao</a:t>
                      </a:r>
                      <a:endParaRPr lang="en-US" altLang="zh-TW" sz="1200" dirty="0"/>
                    </a:p>
                  </a:txBody>
                  <a:tcPr/>
                </a:tc>
                <a:extLst>
                  <a:ext uri="{0D108BD9-81ED-4DB2-BD59-A6C34878D82A}">
                    <a16:rowId xmlns:a16="http://schemas.microsoft.com/office/drawing/2014/main" val="3755563934"/>
                  </a:ext>
                </a:extLst>
              </a:tr>
              <a:tr h="274320">
                <a:tc>
                  <a:txBody>
                    <a:bodyPr/>
                    <a:lstStyle/>
                    <a:p>
                      <a:r>
                        <a:rPr lang="en-US" altLang="zh-TW" sz="1200" dirty="0" smtClean="0"/>
                        <a:t>2026/7/31</a:t>
                      </a:r>
                      <a:endParaRPr lang="zh-TW" altLang="en-US" sz="1200" dirty="0"/>
                    </a:p>
                  </a:txBody>
                  <a:tcPr/>
                </a:tc>
                <a:tc>
                  <a:txBody>
                    <a:bodyPr/>
                    <a:lstStyle/>
                    <a:p>
                      <a:r>
                        <a:rPr lang="en-US" altLang="zh-TW" sz="1200" dirty="0" smtClean="0"/>
                        <a:t>0.2</a:t>
                      </a:r>
                      <a:endParaRPr lang="en-US" altLang="zh-TW" sz="1200" dirty="0"/>
                    </a:p>
                  </a:txBody>
                  <a:tcPr/>
                </a:tc>
                <a:tc>
                  <a:txBody>
                    <a:bodyPr/>
                    <a:lstStyle/>
                    <a:p>
                      <a:r>
                        <a:rPr lang="en-US" altLang="zh-TW" sz="1200" dirty="0" smtClean="0"/>
                        <a:t>3, 8</a:t>
                      </a:r>
                      <a:endParaRPr lang="en-US" altLang="zh-TW" sz="1200" dirty="0"/>
                    </a:p>
                  </a:txBody>
                  <a:tcPr/>
                </a:tc>
                <a:tc>
                  <a:txBody>
                    <a:bodyPr/>
                    <a:lstStyle/>
                    <a:p>
                      <a:r>
                        <a:rPr lang="en-US" altLang="zh-TW" sz="1200" dirty="0" smtClean="0"/>
                        <a:t>Additional</a:t>
                      </a:r>
                      <a:r>
                        <a:rPr lang="en-US" altLang="zh-TW" sz="1200" baseline="0" dirty="0" smtClean="0"/>
                        <a:t> Optional Interfaces</a:t>
                      </a:r>
                      <a:endParaRPr lang="en-US" altLang="zh-TW" sz="1200" dirty="0"/>
                    </a:p>
                  </a:txBody>
                  <a:tcPr/>
                </a:tc>
                <a:tc>
                  <a:txBody>
                    <a:bodyPr/>
                    <a:lstStyle/>
                    <a:p>
                      <a:r>
                        <a:rPr lang="en-US" altLang="zh-TW" sz="1200" dirty="0" smtClean="0"/>
                        <a:t>Eisley Yao</a:t>
                      </a:r>
                    </a:p>
                  </a:txBody>
                  <a:tcPr/>
                </a:tc>
                <a:extLst>
                  <a:ext uri="{0D108BD9-81ED-4DB2-BD59-A6C34878D82A}">
                    <a16:rowId xmlns:a16="http://schemas.microsoft.com/office/drawing/2014/main" val="3733869598"/>
                  </a:ext>
                </a:extLst>
              </a:tr>
              <a:tr h="274320">
                <a:tc>
                  <a:txBody>
                    <a:bodyPr/>
                    <a:lstStyle/>
                    <a:p>
                      <a:r>
                        <a:rPr lang="en-US" altLang="zh-TW" sz="1200" dirty="0" smtClean="0"/>
                        <a:t>2026/8/6</a:t>
                      </a:r>
                      <a:endParaRPr lang="zh-TW" altLang="en-US" sz="1200" dirty="0"/>
                    </a:p>
                  </a:txBody>
                  <a:tcPr/>
                </a:tc>
                <a:tc>
                  <a:txBody>
                    <a:bodyPr/>
                    <a:lstStyle/>
                    <a:p>
                      <a:r>
                        <a:rPr lang="en-US" altLang="zh-TW" sz="1200" dirty="0" smtClean="0"/>
                        <a:t>0.3</a:t>
                      </a:r>
                      <a:endParaRPr lang="en-US" altLang="zh-TW" sz="1200" dirty="0"/>
                    </a:p>
                  </a:txBody>
                  <a:tcPr/>
                </a:tc>
                <a:tc>
                  <a:txBody>
                    <a:bodyPr/>
                    <a:lstStyle/>
                    <a:p>
                      <a:r>
                        <a:rPr lang="en-US" altLang="zh-TW" sz="1200" dirty="0" smtClean="0"/>
                        <a:t>All</a:t>
                      </a:r>
                      <a:endParaRPr lang="en-US" altLang="zh-TW" sz="1200" dirty="0"/>
                    </a:p>
                  </a:txBody>
                  <a:tcPr/>
                </a:tc>
                <a:tc>
                  <a:txBody>
                    <a:bodyPr/>
                    <a:lstStyle/>
                    <a:p>
                      <a:r>
                        <a:rPr lang="en-US" altLang="zh-TW" sz="1200" dirty="0" smtClean="0"/>
                        <a:t>Updated </a:t>
                      </a:r>
                      <a:r>
                        <a:rPr lang="en-US" altLang="zh-TW" sz="1200" baseline="0" dirty="0" smtClean="0"/>
                        <a:t>Specification</a:t>
                      </a:r>
                      <a:endParaRPr lang="en-US" altLang="zh-TW" sz="1200" dirty="0"/>
                    </a:p>
                  </a:txBody>
                  <a:tcPr/>
                </a:tc>
                <a:tc>
                  <a:txBody>
                    <a:bodyPr/>
                    <a:lstStyle/>
                    <a:p>
                      <a:r>
                        <a:rPr lang="en-US" altLang="zh-TW" sz="1200" dirty="0" smtClean="0"/>
                        <a:t>Eisley Yao</a:t>
                      </a:r>
                    </a:p>
                  </a:txBody>
                  <a:tcPr/>
                </a:tc>
                <a:extLst>
                  <a:ext uri="{0D108BD9-81ED-4DB2-BD59-A6C34878D82A}">
                    <a16:rowId xmlns:a16="http://schemas.microsoft.com/office/drawing/2014/main" val="1172935024"/>
                  </a:ext>
                </a:extLst>
              </a:tr>
              <a:tr h="274320">
                <a:tc>
                  <a:txBody>
                    <a:bodyPr/>
                    <a:lstStyle/>
                    <a:p>
                      <a:r>
                        <a:rPr lang="en-US" altLang="zh-TW" sz="1200" dirty="0" smtClean="0"/>
                        <a:t>2026/8/18</a:t>
                      </a:r>
                      <a:endParaRPr lang="zh-TW" altLang="en-US" sz="1200" dirty="0"/>
                    </a:p>
                  </a:txBody>
                  <a:tcPr/>
                </a:tc>
                <a:tc>
                  <a:txBody>
                    <a:bodyPr/>
                    <a:lstStyle/>
                    <a:p>
                      <a:r>
                        <a:rPr lang="en-US" altLang="zh-TW" sz="1200" dirty="0" smtClean="0"/>
                        <a:t>0.4</a:t>
                      </a:r>
                      <a:endParaRPr lang="en-US" altLang="zh-TW" sz="1200" dirty="0"/>
                    </a:p>
                  </a:txBody>
                  <a:tcPr/>
                </a:tc>
                <a:tc>
                  <a:txBody>
                    <a:bodyPr/>
                    <a:lstStyle/>
                    <a:p>
                      <a:r>
                        <a:rPr lang="en-US" altLang="zh-TW" sz="1200" dirty="0" smtClean="0"/>
                        <a:t>All</a:t>
                      </a:r>
                      <a:endParaRPr lang="en-US" altLang="zh-TW" sz="1200" dirty="0"/>
                    </a:p>
                  </a:txBody>
                  <a:tcPr/>
                </a:tc>
                <a:tc>
                  <a:txBody>
                    <a:bodyPr/>
                    <a:lstStyle/>
                    <a:p>
                      <a:r>
                        <a:rPr lang="en-US" altLang="zh-TW" sz="1200" dirty="0" smtClean="0"/>
                        <a:t>Updated</a:t>
                      </a:r>
                      <a:r>
                        <a:rPr lang="en-US" altLang="zh-TW" sz="1200" baseline="0" dirty="0" smtClean="0"/>
                        <a:t> </a:t>
                      </a:r>
                      <a:r>
                        <a:rPr lang="en-US" altLang="zh-TW" sz="1200" baseline="0" dirty="0" smtClean="0"/>
                        <a:t>Brightness</a:t>
                      </a:r>
                      <a:r>
                        <a:rPr lang="zh-TW" altLang="en-US" sz="1200" baseline="0" dirty="0" smtClean="0"/>
                        <a:t> </a:t>
                      </a:r>
                      <a:r>
                        <a:rPr lang="en-US" altLang="zh-TW" sz="1200" baseline="0" dirty="0" smtClean="0"/>
                        <a:t>and I/O</a:t>
                      </a:r>
                      <a:endParaRPr lang="en-US" altLang="zh-TW" sz="1200" dirty="0"/>
                    </a:p>
                  </a:txBody>
                  <a:tcPr/>
                </a:tc>
                <a:tc>
                  <a:txBody>
                    <a:bodyPr/>
                    <a:lstStyle/>
                    <a:p>
                      <a:r>
                        <a:rPr lang="en-US" altLang="zh-TW" sz="1200" dirty="0" smtClean="0"/>
                        <a:t>Eisley Yao</a:t>
                      </a:r>
                    </a:p>
                  </a:txBody>
                  <a:tcPr/>
                </a:tc>
                <a:extLst>
                  <a:ext uri="{0D108BD9-81ED-4DB2-BD59-A6C34878D82A}">
                    <a16:rowId xmlns:a16="http://schemas.microsoft.com/office/drawing/2014/main" val="207622227"/>
                  </a:ext>
                </a:extLst>
              </a:tr>
            </a:tbl>
          </a:graphicData>
        </a:graphic>
      </p:graphicFrame>
      <p:sp>
        <p:nvSpPr>
          <p:cNvPr id="5" name="文字方塊 4">
            <a:extLst>
              <a:ext uri="{FF2B5EF4-FFF2-40B4-BE49-F238E27FC236}">
                <a16:creationId xmlns:a16="http://schemas.microsoft.com/office/drawing/2014/main" id="{AD157C42-1DF2-F7F9-C039-837AB6D2511B}"/>
              </a:ext>
            </a:extLst>
          </p:cNvPr>
          <p:cNvSpPr txBox="1"/>
          <p:nvPr/>
        </p:nvSpPr>
        <p:spPr>
          <a:xfrm>
            <a:off x="1362455" y="989487"/>
            <a:ext cx="4133088" cy="523220"/>
          </a:xfrm>
          <a:prstGeom prst="rect">
            <a:avLst/>
          </a:prstGeom>
          <a:noFill/>
        </p:spPr>
        <p:txBody>
          <a:bodyPr wrap="square" rtlCol="0">
            <a:spAutoFit/>
          </a:bodyPr>
          <a:lstStyle/>
          <a:p>
            <a:r>
              <a:rPr lang="en-US" altLang="zh-TW" sz="2800" b="1" dirty="0"/>
              <a:t>Model Name</a:t>
            </a:r>
            <a:r>
              <a:rPr lang="zh-TW" altLang="en-US" sz="2800" b="1" dirty="0"/>
              <a:t>：MIC-</a:t>
            </a:r>
            <a:r>
              <a:rPr lang="en-US" altLang="zh-TW" sz="2800" b="1" dirty="0" smtClean="0"/>
              <a:t>D1305</a:t>
            </a:r>
            <a:endParaRPr lang="zh-TW" altLang="en-US" sz="2800" b="1" dirty="0"/>
          </a:p>
        </p:txBody>
      </p:sp>
      <p:sp>
        <p:nvSpPr>
          <p:cNvPr id="6" name="文字方塊 5">
            <a:extLst>
              <a:ext uri="{FF2B5EF4-FFF2-40B4-BE49-F238E27FC236}">
                <a16:creationId xmlns:a16="http://schemas.microsoft.com/office/drawing/2014/main" id="{C636BB67-7EC3-1013-F34B-7F1C178CED63}"/>
              </a:ext>
            </a:extLst>
          </p:cNvPr>
          <p:cNvSpPr txBox="1"/>
          <p:nvPr/>
        </p:nvSpPr>
        <p:spPr>
          <a:xfrm>
            <a:off x="383128" y="1512707"/>
            <a:ext cx="6091742" cy="338554"/>
          </a:xfrm>
          <a:prstGeom prst="rect">
            <a:avLst/>
          </a:prstGeom>
          <a:noFill/>
        </p:spPr>
        <p:txBody>
          <a:bodyPr wrap="square" rtlCol="0">
            <a:spAutoFit/>
          </a:bodyPr>
          <a:lstStyle/>
          <a:p>
            <a:pPr algn="ctr"/>
            <a:r>
              <a:rPr lang="en-US" altLang="zh-TW" sz="1600" dirty="0" smtClean="0"/>
              <a:t>13.3” Dual-Display Portable Side-Mount Kit </a:t>
            </a:r>
            <a:endParaRPr lang="en-US" altLang="zh-TW" sz="1600" dirty="0"/>
          </a:p>
        </p:txBody>
      </p:sp>
      <p:sp>
        <p:nvSpPr>
          <p:cNvPr id="7" name="文字方塊 6">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Tree>
    <p:extLst>
      <p:ext uri="{BB962C8B-B14F-4D97-AF65-F5344CB8AC3E}">
        <p14:creationId xmlns:p14="http://schemas.microsoft.com/office/powerpoint/2010/main" val="1012515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D0633-466A-F8A3-7A34-74EED76995DE}"/>
            </a:ext>
          </a:extLst>
        </p:cNvPr>
        <p:cNvGrpSpPr/>
        <p:nvPr/>
      </p:nvGrpSpPr>
      <p:grpSpPr>
        <a:xfrm>
          <a:off x="0" y="0"/>
          <a:ext cx="0" cy="0"/>
          <a:chOff x="0" y="0"/>
          <a:chExt cx="0" cy="0"/>
        </a:xfrm>
      </p:grpSpPr>
      <p:sp>
        <p:nvSpPr>
          <p:cNvPr id="10" name="文字方塊 9">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sp>
        <p:nvSpPr>
          <p:cNvPr id="9" name="文字方塊 8">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
        <p:nvSpPr>
          <p:cNvPr id="13" name="文字方塊 12">
            <a:extLst>
              <a:ext uri="{FF2B5EF4-FFF2-40B4-BE49-F238E27FC236}">
                <a16:creationId xmlns:a16="http://schemas.microsoft.com/office/drawing/2014/main" id="{2711A82A-8989-A2BE-1533-2E98D759B2AE}"/>
              </a:ext>
            </a:extLst>
          </p:cNvPr>
          <p:cNvSpPr txBox="1"/>
          <p:nvPr/>
        </p:nvSpPr>
        <p:spPr>
          <a:xfrm>
            <a:off x="0" y="1846943"/>
            <a:ext cx="6857999" cy="523220"/>
          </a:xfrm>
          <a:prstGeom prst="rect">
            <a:avLst/>
          </a:prstGeom>
          <a:noFill/>
        </p:spPr>
        <p:txBody>
          <a:bodyPr wrap="square" rtlCol="0">
            <a:spAutoFit/>
          </a:bodyPr>
          <a:lstStyle/>
          <a:p>
            <a:pPr algn="ctr"/>
            <a:r>
              <a:rPr lang="en-US" altLang="zh-TW" sz="2800" b="1" dirty="0"/>
              <a:t>Deliverables</a:t>
            </a:r>
            <a:endParaRPr lang="zh-TW" altLang="en-US" sz="2800" b="1" dirty="0"/>
          </a:p>
        </p:txBody>
      </p:sp>
      <p:graphicFrame>
        <p:nvGraphicFramePr>
          <p:cNvPr id="14" name="表格 13">
            <a:extLst>
              <a:ext uri="{FF2B5EF4-FFF2-40B4-BE49-F238E27FC236}">
                <a16:creationId xmlns:a16="http://schemas.microsoft.com/office/drawing/2014/main" id="{9DFA57A3-BE9D-994B-8C70-073524666ECC}"/>
              </a:ext>
            </a:extLst>
          </p:cNvPr>
          <p:cNvGraphicFramePr>
            <a:graphicFrameLocks noGrp="1"/>
          </p:cNvGraphicFramePr>
          <p:nvPr>
            <p:extLst>
              <p:ext uri="{D42A27DB-BD31-4B8C-83A1-F6EECF244321}">
                <p14:modId xmlns:p14="http://schemas.microsoft.com/office/powerpoint/2010/main" val="2854383371"/>
              </p:ext>
            </p:extLst>
          </p:nvPr>
        </p:nvGraphicFramePr>
        <p:xfrm>
          <a:off x="292992" y="2361451"/>
          <a:ext cx="6272012" cy="548640"/>
        </p:xfrm>
        <a:graphic>
          <a:graphicData uri="http://schemas.openxmlformats.org/drawingml/2006/table">
            <a:tbl>
              <a:tblPr firstRow="1" bandRow="1">
                <a:tableStyleId>{5940675A-B579-460E-94D1-54222C63F5DA}</a:tableStyleId>
              </a:tblPr>
              <a:tblGrid>
                <a:gridCol w="804286">
                  <a:extLst>
                    <a:ext uri="{9D8B030D-6E8A-4147-A177-3AD203B41FA5}">
                      <a16:colId xmlns:a16="http://schemas.microsoft.com/office/drawing/2014/main" val="3393089519"/>
                    </a:ext>
                  </a:extLst>
                </a:gridCol>
                <a:gridCol w="5467726">
                  <a:extLst>
                    <a:ext uri="{9D8B030D-6E8A-4147-A177-3AD203B41FA5}">
                      <a16:colId xmlns:a16="http://schemas.microsoft.com/office/drawing/2014/main" val="1553829442"/>
                    </a:ext>
                  </a:extLst>
                </a:gridCol>
              </a:tblGrid>
              <a:tr h="274320">
                <a:tc>
                  <a:txBody>
                    <a:bodyPr/>
                    <a:lstStyle/>
                    <a:p>
                      <a:r>
                        <a:rPr lang="en-US" altLang="zh-TW" sz="1200" dirty="0"/>
                        <a:t>1</a:t>
                      </a:r>
                      <a:endParaRPr lang="zh-TW" altLang="en-US" sz="12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sz="1200" dirty="0" smtClean="0"/>
                        <a:t>13.3” Dual-Display Portable Side-Mount Kit </a:t>
                      </a:r>
                      <a:endParaRPr lang="en-US" altLang="zh-TW" sz="12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8645031"/>
                  </a:ext>
                </a:extLst>
              </a:tr>
              <a:tr h="274320">
                <a:tc>
                  <a:txBody>
                    <a:bodyPr/>
                    <a:lstStyle/>
                    <a:p>
                      <a:r>
                        <a:rPr lang="en-US" altLang="zh-TW" sz="1200" dirty="0"/>
                        <a:t>2</a:t>
                      </a:r>
                      <a:endParaRPr lang="zh-TW" altLang="en-US" sz="12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altLang="zh-TW" sz="1200" dirty="0" smtClean="0"/>
                        <a:t>Accessories</a:t>
                      </a:r>
                      <a:r>
                        <a:rPr lang="en-US" altLang="zh-TW" sz="1200" dirty="0" smtClean="0"/>
                        <a:t>: </a:t>
                      </a:r>
                      <a:r>
                        <a:rPr lang="en-US" altLang="zh-TW" sz="1200" dirty="0" smtClean="0"/>
                        <a:t>1x USB-C Cable, 1M +</a:t>
                      </a:r>
                      <a:r>
                        <a:rPr lang="en-US" altLang="zh-TW" sz="1200" baseline="0" dirty="0" smtClean="0"/>
                        <a:t> 1x HDMI Cable, 1M + 1x Power Cable, 1M</a:t>
                      </a:r>
                      <a:endParaRPr lang="en-US" altLang="zh-TW" sz="1200" baseline="0" dirty="0" smtClean="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492415"/>
                  </a:ext>
                </a:extLst>
              </a:tr>
            </a:tbl>
          </a:graphicData>
        </a:graphic>
      </p:graphicFrame>
      <p:sp>
        <p:nvSpPr>
          <p:cNvPr id="15" name="文字方塊 14">
            <a:extLst>
              <a:ext uri="{FF2B5EF4-FFF2-40B4-BE49-F238E27FC236}">
                <a16:creationId xmlns:a16="http://schemas.microsoft.com/office/drawing/2014/main" id="{45F3E39D-164E-202B-3ACF-76983C5B4C81}"/>
              </a:ext>
            </a:extLst>
          </p:cNvPr>
          <p:cNvSpPr txBox="1"/>
          <p:nvPr/>
        </p:nvSpPr>
        <p:spPr>
          <a:xfrm>
            <a:off x="0" y="3424599"/>
            <a:ext cx="6857999" cy="523220"/>
          </a:xfrm>
          <a:prstGeom prst="rect">
            <a:avLst/>
          </a:prstGeom>
          <a:noFill/>
        </p:spPr>
        <p:txBody>
          <a:bodyPr wrap="square" rtlCol="0">
            <a:spAutoFit/>
          </a:bodyPr>
          <a:lstStyle/>
          <a:p>
            <a:pPr algn="ctr"/>
            <a:r>
              <a:rPr lang="en-US" altLang="zh-TW" sz="2800" b="1" dirty="0"/>
              <a:t>Ordering Information</a:t>
            </a:r>
            <a:endParaRPr lang="zh-TW" altLang="en-US" sz="2800" b="1" dirty="0"/>
          </a:p>
        </p:txBody>
      </p:sp>
      <p:graphicFrame>
        <p:nvGraphicFramePr>
          <p:cNvPr id="16" name="表格 13">
            <a:extLst>
              <a:ext uri="{FF2B5EF4-FFF2-40B4-BE49-F238E27FC236}">
                <a16:creationId xmlns:a16="http://schemas.microsoft.com/office/drawing/2014/main" id="{300A19F2-8235-438C-AEB1-2BE6CFFB90D7}"/>
              </a:ext>
            </a:extLst>
          </p:cNvPr>
          <p:cNvGraphicFramePr>
            <a:graphicFrameLocks noGrp="1"/>
          </p:cNvGraphicFramePr>
          <p:nvPr>
            <p:extLst>
              <p:ext uri="{D42A27DB-BD31-4B8C-83A1-F6EECF244321}">
                <p14:modId xmlns:p14="http://schemas.microsoft.com/office/powerpoint/2010/main" val="4219121192"/>
              </p:ext>
            </p:extLst>
          </p:nvPr>
        </p:nvGraphicFramePr>
        <p:xfrm>
          <a:off x="292993" y="3984460"/>
          <a:ext cx="6272011" cy="548640"/>
        </p:xfrm>
        <a:graphic>
          <a:graphicData uri="http://schemas.openxmlformats.org/drawingml/2006/table">
            <a:tbl>
              <a:tblPr firstRow="1" bandRow="1">
                <a:tableStyleId>{5940675A-B579-460E-94D1-54222C63F5DA}</a:tableStyleId>
              </a:tblPr>
              <a:tblGrid>
                <a:gridCol w="1156666">
                  <a:extLst>
                    <a:ext uri="{9D8B030D-6E8A-4147-A177-3AD203B41FA5}">
                      <a16:colId xmlns:a16="http://schemas.microsoft.com/office/drawing/2014/main" val="3393089519"/>
                    </a:ext>
                  </a:extLst>
                </a:gridCol>
                <a:gridCol w="4549697">
                  <a:extLst>
                    <a:ext uri="{9D8B030D-6E8A-4147-A177-3AD203B41FA5}">
                      <a16:colId xmlns:a16="http://schemas.microsoft.com/office/drawing/2014/main" val="1553829442"/>
                    </a:ext>
                  </a:extLst>
                </a:gridCol>
                <a:gridCol w="565648">
                  <a:extLst>
                    <a:ext uri="{9D8B030D-6E8A-4147-A177-3AD203B41FA5}">
                      <a16:colId xmlns:a16="http://schemas.microsoft.com/office/drawing/2014/main" val="3318805565"/>
                    </a:ext>
                  </a:extLst>
                </a:gridCol>
              </a:tblGrid>
              <a:tr h="274320">
                <a:tc>
                  <a:txBody>
                    <a:bodyPr/>
                    <a:lstStyle/>
                    <a:p>
                      <a:r>
                        <a:rPr lang="en-US" altLang="zh-TW" sz="1200" b="1" dirty="0"/>
                        <a:t>Model</a:t>
                      </a:r>
                      <a:r>
                        <a:rPr lang="zh-TW" altLang="en-US" sz="1200" b="1" dirty="0"/>
                        <a:t> </a:t>
                      </a:r>
                      <a:r>
                        <a:rPr lang="en-US" altLang="zh-TW" sz="1200" b="1" dirty="0"/>
                        <a:t>Name</a:t>
                      </a:r>
                      <a:endParaRPr lang="zh-TW" altLang="en-US" sz="1200" b="1"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altLang="zh-TW" sz="1200" b="1" dirty="0"/>
                        <a:t>Description</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altLang="zh-TW" sz="1200" b="1" dirty="0"/>
                        <a:t>Unit</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1090737"/>
                  </a:ext>
                </a:extLst>
              </a:tr>
              <a:tr h="274320">
                <a:tc>
                  <a:txBody>
                    <a:bodyPr/>
                    <a:lstStyle/>
                    <a:p>
                      <a:r>
                        <a:rPr lang="en-US" altLang="zh-TW" sz="1200" dirty="0" smtClean="0"/>
                        <a:t>MIC-D1305</a:t>
                      </a:r>
                      <a:endParaRPr lang="en-US" altLang="zh-TW"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altLang="zh-TW" sz="1200" dirty="0" smtClean="0"/>
                        <a:t>13.3” Dual-Display Portable Side-Mount </a:t>
                      </a:r>
                      <a:r>
                        <a:rPr lang="en-US" altLang="zh-TW" sz="1200" dirty="0" smtClean="0"/>
                        <a:t>Kit</a:t>
                      </a:r>
                      <a:endParaRPr lang="en-US" altLang="zh-TW"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altLang="zh-TW" sz="1200" dirty="0"/>
                        <a:t>1</a:t>
                      </a:r>
                      <a:endParaRPr lang="zh-TW" alt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2629144"/>
                  </a:ext>
                </a:extLst>
              </a:tr>
            </a:tbl>
          </a:graphicData>
        </a:graphic>
      </p:graphicFrame>
      <p:sp>
        <p:nvSpPr>
          <p:cNvPr id="17" name="文字方塊 13">
            <a:extLst>
              <a:ext uri="{FF2B5EF4-FFF2-40B4-BE49-F238E27FC236}">
                <a16:creationId xmlns:a16="http://schemas.microsoft.com/office/drawing/2014/main" id="{5C93CFEA-5CFB-53B8-DFF4-AB14C469396A}"/>
              </a:ext>
            </a:extLst>
          </p:cNvPr>
          <p:cNvSpPr txBox="1"/>
          <p:nvPr/>
        </p:nvSpPr>
        <p:spPr>
          <a:xfrm>
            <a:off x="391750" y="8050550"/>
            <a:ext cx="6074505" cy="830997"/>
          </a:xfrm>
          <a:prstGeom prst="rect">
            <a:avLst/>
          </a:prstGeom>
          <a:noFill/>
        </p:spPr>
        <p:txBody>
          <a:bodyPr wrap="square">
            <a:spAutoFit/>
          </a:bodyPr>
          <a:lstStyle/>
          <a:p>
            <a:pPr algn="just"/>
            <a:r>
              <a:rPr lang="en-US" altLang="zh-TW" sz="800" b="0" i="0" u="none" strike="noStrike" dirty="0">
                <a:solidFill>
                  <a:srgbClr val="000000"/>
                </a:solidFill>
                <a:effectLst/>
                <a:ea typeface="Microsoft JhengHei Light" panose="020B0304030504040204" pitchFamily="34" charset="-120"/>
              </a:rPr>
              <a:t>This datasheet is for informational purposes only and does not constitute professional advice, a contractual obligation, or a guarantee of any kind. While efforts have been made to ensure accuracy, ACT POWER TAIWAN makes no representations or warranties, express or implied, regarding its completeness or reliability. ACT POWER TAIWAN reserves the right to update, modify, or withdraw this document at any time without prior notice. Users should verify the suitability of the product for their specific application through independent testing and validation. </a:t>
            </a:r>
          </a:p>
          <a:p>
            <a:pPr algn="just"/>
            <a:r>
              <a:rPr lang="en-US" altLang="zh-TW" sz="800" b="0" i="0" u="none" strike="noStrike" dirty="0">
                <a:solidFill>
                  <a:srgbClr val="000000"/>
                </a:solidFill>
                <a:effectLst/>
                <a:ea typeface="Microsoft JhengHei Light" panose="020B0304030504040204" pitchFamily="34" charset="-120"/>
              </a:rPr>
              <a:t>ACT POWER TAIWAN shall not be liable for any direct, indirect, or consequential damages arising from the use of this document. This document is governed by the laws of Taiwan, and any disputes shall be subject to the exclusive jurisdiction of the Taiwan courts.</a:t>
            </a:r>
            <a:endParaRPr lang="zh-TW" altLang="en-US" sz="800" dirty="0"/>
          </a:p>
        </p:txBody>
      </p:sp>
      <p:sp>
        <p:nvSpPr>
          <p:cNvPr id="18" name="文字方塊 14">
            <a:extLst>
              <a:ext uri="{FF2B5EF4-FFF2-40B4-BE49-F238E27FC236}">
                <a16:creationId xmlns:a16="http://schemas.microsoft.com/office/drawing/2014/main" id="{C05FBED8-0017-AAEA-548D-ABE468D192B5}"/>
              </a:ext>
            </a:extLst>
          </p:cNvPr>
          <p:cNvSpPr txBox="1"/>
          <p:nvPr/>
        </p:nvSpPr>
        <p:spPr>
          <a:xfrm>
            <a:off x="1" y="7806434"/>
            <a:ext cx="6857999" cy="276999"/>
          </a:xfrm>
          <a:prstGeom prst="rect">
            <a:avLst/>
          </a:prstGeom>
          <a:noFill/>
        </p:spPr>
        <p:txBody>
          <a:bodyPr wrap="square" rtlCol="0">
            <a:spAutoFit/>
          </a:bodyPr>
          <a:lstStyle/>
          <a:p>
            <a:pPr algn="ctr"/>
            <a:r>
              <a:rPr lang="en-US" altLang="zh-TW" sz="1200" b="1" dirty="0"/>
              <a:t>Disclaimer</a:t>
            </a:r>
            <a:endParaRPr lang="zh-TW" altLang="en-US" sz="1200" b="1" dirty="0"/>
          </a:p>
        </p:txBody>
      </p:sp>
      <p:sp>
        <p:nvSpPr>
          <p:cNvPr id="11" name="文字方塊 10">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spTree>
    <p:extLst>
      <p:ext uri="{BB962C8B-B14F-4D97-AF65-F5344CB8AC3E}">
        <p14:creationId xmlns:p14="http://schemas.microsoft.com/office/powerpoint/2010/main" val="1250627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7DFFC-D112-E97E-9FE0-2DA65547AAA9}"/>
            </a:ext>
          </a:extLst>
        </p:cNvPr>
        <p:cNvGrpSpPr/>
        <p:nvPr/>
      </p:nvGrpSpPr>
      <p:grpSpPr>
        <a:xfrm>
          <a:off x="0" y="0"/>
          <a:ext cx="0" cy="0"/>
          <a:chOff x="0" y="0"/>
          <a:chExt cx="0" cy="0"/>
        </a:xfrm>
      </p:grpSpPr>
      <p:sp>
        <p:nvSpPr>
          <p:cNvPr id="7" name="文字方塊 6">
            <a:extLst>
              <a:ext uri="{FF2B5EF4-FFF2-40B4-BE49-F238E27FC236}">
                <a16:creationId xmlns:a16="http://schemas.microsoft.com/office/drawing/2014/main" id="{7A79568B-412D-625A-4E94-181CE9EF0EB4}"/>
              </a:ext>
            </a:extLst>
          </p:cNvPr>
          <p:cNvSpPr txBox="1"/>
          <p:nvPr/>
        </p:nvSpPr>
        <p:spPr>
          <a:xfrm>
            <a:off x="243744" y="2435153"/>
            <a:ext cx="5100987" cy="2646878"/>
          </a:xfrm>
          <a:prstGeom prst="rect">
            <a:avLst/>
          </a:prstGeom>
          <a:noFill/>
        </p:spPr>
        <p:txBody>
          <a:bodyPr wrap="square" rtlCol="0">
            <a:spAutoFit/>
          </a:bodyPr>
          <a:lstStyle/>
          <a:p>
            <a:pPr marL="285750" marR="0" lvl="0" indent="-285750" algn="l" defTabSz="914400" rtl="0" eaLnBrk="0" fontAlgn="base" latinLnBrk="0" hangingPunct="0">
              <a:spcBef>
                <a:spcPts val="600"/>
              </a:spcBef>
              <a:spcAft>
                <a:spcPct val="0"/>
              </a:spcAft>
              <a:buClrTx/>
              <a:buSzTx/>
              <a:buFont typeface="Arial" panose="020B0604020202020204" pitchFamily="34" charset="0"/>
              <a:buChar char="•"/>
              <a:tabLst>
                <a:tab pos="454025" algn="l"/>
              </a:tabLst>
            </a:pPr>
            <a:r>
              <a:rPr lang="en-US" altLang="zh-TW" sz="1400" dirty="0" smtClean="0"/>
              <a:t>Dual 13.3” Full HD Rugged Displays</a:t>
            </a:r>
          </a:p>
          <a:p>
            <a:pPr marL="285750" marR="0" lvl="0" indent="-285750" algn="l" defTabSz="914400" rtl="0" eaLnBrk="0" fontAlgn="base" latinLnBrk="0" hangingPunct="0">
              <a:spcBef>
                <a:spcPts val="600"/>
              </a:spcBef>
              <a:spcAft>
                <a:spcPct val="0"/>
              </a:spcAft>
              <a:buClrTx/>
              <a:buSzTx/>
              <a:buFont typeface="Arial" panose="020B0604020202020204" pitchFamily="34" charset="0"/>
              <a:buChar char="•"/>
              <a:tabLst>
                <a:tab pos="454025" algn="l"/>
              </a:tabLst>
            </a:pPr>
            <a:r>
              <a:rPr lang="en-US" altLang="zh-TW" sz="1400" dirty="0"/>
              <a:t>3</a:t>
            </a:r>
            <a:r>
              <a:rPr lang="en-US" altLang="zh-TW" sz="1400" dirty="0" smtClean="0"/>
              <a:t>00 nits High </a:t>
            </a:r>
            <a:r>
              <a:rPr lang="en-US" altLang="zh-TW" sz="1400" dirty="0"/>
              <a:t>B</a:t>
            </a:r>
            <a:r>
              <a:rPr lang="en-US" altLang="zh-TW" sz="1400" dirty="0" smtClean="0"/>
              <a:t>rightness for Sunlight </a:t>
            </a:r>
            <a:r>
              <a:rPr lang="en-US" altLang="zh-TW" sz="1400" dirty="0"/>
              <a:t>R</a:t>
            </a:r>
            <a:r>
              <a:rPr lang="en-US" altLang="zh-TW" sz="1400" dirty="0" smtClean="0"/>
              <a:t>eadable</a:t>
            </a:r>
          </a:p>
          <a:p>
            <a:pPr marL="285750" marR="0" lvl="0" indent="-285750" algn="l" defTabSz="914400" rtl="0" eaLnBrk="0" fontAlgn="base" latinLnBrk="0" hangingPunct="0">
              <a:spcBef>
                <a:spcPts val="600"/>
              </a:spcBef>
              <a:spcAft>
                <a:spcPct val="0"/>
              </a:spcAft>
              <a:buClrTx/>
              <a:buSzTx/>
              <a:buFont typeface="Arial" panose="020B0604020202020204" pitchFamily="34" charset="0"/>
              <a:buChar char="•"/>
              <a:tabLst>
                <a:tab pos="454025" algn="l"/>
              </a:tabLst>
            </a:pPr>
            <a:r>
              <a:rPr lang="en-US" altLang="zh-TW" sz="1400" dirty="0" smtClean="0"/>
              <a:t>Side-mount Configuration and Simple Installation</a:t>
            </a:r>
          </a:p>
          <a:p>
            <a:pPr marL="285750" marR="0" lvl="0" indent="-285750" algn="l" defTabSz="914400" rtl="0" eaLnBrk="0" fontAlgn="base" latinLnBrk="0" hangingPunct="0">
              <a:spcBef>
                <a:spcPts val="600"/>
              </a:spcBef>
              <a:spcAft>
                <a:spcPct val="0"/>
              </a:spcAft>
              <a:buClrTx/>
              <a:buSzTx/>
              <a:buFont typeface="Arial" panose="020B0604020202020204" pitchFamily="34" charset="0"/>
              <a:buChar char="•"/>
              <a:tabLst>
                <a:tab pos="454025" algn="l"/>
              </a:tabLst>
            </a:pPr>
            <a:r>
              <a:rPr lang="en-US" altLang="zh-TW" sz="1400" dirty="0" smtClean="0"/>
              <a:t>Flexible Rotation Screen</a:t>
            </a:r>
          </a:p>
          <a:p>
            <a:pPr marL="285750" lvl="0" indent="-285750" eaLnBrk="0" fontAlgn="base" hangingPunct="0">
              <a:spcBef>
                <a:spcPts val="600"/>
              </a:spcBef>
              <a:spcAft>
                <a:spcPct val="0"/>
              </a:spcAft>
              <a:buFont typeface="Arial" panose="020B0604020202020204" pitchFamily="34" charset="0"/>
              <a:buChar char="•"/>
              <a:tabLst>
                <a:tab pos="454025" algn="l"/>
              </a:tabLst>
            </a:pPr>
            <a:r>
              <a:rPr lang="en-US" altLang="zh-TW" sz="1400" dirty="0" smtClean="0"/>
              <a:t>Stretchable Back Panel</a:t>
            </a:r>
          </a:p>
          <a:p>
            <a:pPr marL="285750" lvl="0" indent="-285750" eaLnBrk="0" fontAlgn="base" hangingPunct="0">
              <a:spcBef>
                <a:spcPts val="600"/>
              </a:spcBef>
              <a:spcAft>
                <a:spcPct val="0"/>
              </a:spcAft>
              <a:buFont typeface="Arial" panose="020B0604020202020204" pitchFamily="34" charset="0"/>
              <a:buChar char="•"/>
              <a:tabLst>
                <a:tab pos="454025" algn="l"/>
              </a:tabLst>
            </a:pPr>
            <a:r>
              <a:rPr lang="en-US" altLang="zh-TW" sz="1400" dirty="0" smtClean="0"/>
              <a:t>IP65 Front Panel</a:t>
            </a:r>
          </a:p>
          <a:p>
            <a:pPr marL="285750" lvl="0" indent="-285750" eaLnBrk="0" fontAlgn="base" hangingPunct="0">
              <a:spcBef>
                <a:spcPts val="600"/>
              </a:spcBef>
              <a:spcAft>
                <a:spcPct val="0"/>
              </a:spcAft>
              <a:buFont typeface="Arial" panose="020B0604020202020204" pitchFamily="34" charset="0"/>
              <a:buChar char="•"/>
              <a:tabLst>
                <a:tab pos="454025" algn="l"/>
              </a:tabLst>
            </a:pPr>
            <a:r>
              <a:rPr lang="en-US" altLang="zh-TW" sz="1400" dirty="0" smtClean="0"/>
              <a:t>EMI Mesh, Optical Bonding</a:t>
            </a:r>
          </a:p>
          <a:p>
            <a:pPr marL="285750" lvl="0" indent="-285750" eaLnBrk="0" fontAlgn="base" hangingPunct="0">
              <a:spcBef>
                <a:spcPts val="600"/>
              </a:spcBef>
              <a:spcAft>
                <a:spcPct val="0"/>
              </a:spcAft>
              <a:buFont typeface="Arial" panose="020B0604020202020204" pitchFamily="34" charset="0"/>
              <a:buChar char="•"/>
              <a:tabLst>
                <a:tab pos="454025" algn="l"/>
              </a:tabLst>
            </a:pPr>
            <a:r>
              <a:rPr lang="en-US" altLang="zh-TW" sz="1400" dirty="0" smtClean="0"/>
              <a:t>Design to meet MIL-STD-810</a:t>
            </a:r>
          </a:p>
          <a:p>
            <a:pPr marL="285750" lvl="0" indent="-285750" eaLnBrk="0" fontAlgn="base" hangingPunct="0">
              <a:spcBef>
                <a:spcPts val="600"/>
              </a:spcBef>
              <a:spcAft>
                <a:spcPct val="0"/>
              </a:spcAft>
              <a:buFont typeface="Arial" panose="020B0604020202020204" pitchFamily="34" charset="0"/>
              <a:buChar char="•"/>
              <a:tabLst>
                <a:tab pos="454025" algn="l"/>
              </a:tabLst>
            </a:pPr>
            <a:r>
              <a:rPr lang="en-US" altLang="zh-TW" sz="1400" dirty="0" smtClean="0"/>
              <a:t>9-36V DC Input</a:t>
            </a:r>
          </a:p>
        </p:txBody>
      </p:sp>
      <p:sp>
        <p:nvSpPr>
          <p:cNvPr id="8" name="文字方塊 7">
            <a:extLst>
              <a:ext uri="{FF2B5EF4-FFF2-40B4-BE49-F238E27FC236}">
                <a16:creationId xmlns:a16="http://schemas.microsoft.com/office/drawing/2014/main" id="{F3126749-D28B-FE51-7E8A-F6B2D6BDFAA6}"/>
              </a:ext>
            </a:extLst>
          </p:cNvPr>
          <p:cNvSpPr txBox="1"/>
          <p:nvPr/>
        </p:nvSpPr>
        <p:spPr>
          <a:xfrm>
            <a:off x="422856" y="5199630"/>
            <a:ext cx="2709334" cy="523220"/>
          </a:xfrm>
          <a:prstGeom prst="rect">
            <a:avLst/>
          </a:prstGeom>
          <a:noFill/>
        </p:spPr>
        <p:txBody>
          <a:bodyPr wrap="square" rtlCol="0">
            <a:spAutoFit/>
          </a:bodyPr>
          <a:lstStyle/>
          <a:p>
            <a:r>
              <a:rPr lang="en-US" altLang="zh-TW" sz="2800" b="1" dirty="0"/>
              <a:t>Appearance</a:t>
            </a:r>
            <a:endParaRPr lang="zh-TW" altLang="en-US" sz="2800" b="1" dirty="0"/>
          </a:p>
        </p:txBody>
      </p:sp>
      <p:sp>
        <p:nvSpPr>
          <p:cNvPr id="9" name="文字方塊 8">
            <a:extLst>
              <a:ext uri="{FF2B5EF4-FFF2-40B4-BE49-F238E27FC236}">
                <a16:creationId xmlns:a16="http://schemas.microsoft.com/office/drawing/2014/main" id="{4B9ADB7C-DDF2-2248-BCF2-95885494B393}"/>
              </a:ext>
            </a:extLst>
          </p:cNvPr>
          <p:cNvSpPr txBox="1"/>
          <p:nvPr/>
        </p:nvSpPr>
        <p:spPr>
          <a:xfrm>
            <a:off x="422856" y="1779877"/>
            <a:ext cx="2709334" cy="523220"/>
          </a:xfrm>
          <a:prstGeom prst="rect">
            <a:avLst/>
          </a:prstGeom>
          <a:noFill/>
        </p:spPr>
        <p:txBody>
          <a:bodyPr wrap="square" rtlCol="0">
            <a:spAutoFit/>
          </a:bodyPr>
          <a:lstStyle/>
          <a:p>
            <a:r>
              <a:rPr lang="en-US" altLang="zh-TW" sz="2800" b="1" dirty="0"/>
              <a:t>Features</a:t>
            </a:r>
            <a:endParaRPr lang="zh-TW" altLang="en-US" sz="2800" b="1" dirty="0"/>
          </a:p>
        </p:txBody>
      </p:sp>
      <p:sp>
        <p:nvSpPr>
          <p:cNvPr id="10" name="文字方塊 9">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sp>
        <p:nvSpPr>
          <p:cNvPr id="11" name="文字方塊 10">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pic>
        <p:nvPicPr>
          <p:cNvPr id="3" name="圖片 2"/>
          <p:cNvPicPr>
            <a:picLocks noChangeAspect="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6092650"/>
            <a:ext cx="6858000" cy="2835095"/>
          </a:xfrm>
          <a:prstGeom prst="rect">
            <a:avLst/>
          </a:prstGeom>
        </p:spPr>
      </p:pic>
      <p:sp>
        <p:nvSpPr>
          <p:cNvPr id="14" name="文字方塊 13">
            <a:extLst>
              <a:ext uri="{FF2B5EF4-FFF2-40B4-BE49-F238E27FC236}">
                <a16:creationId xmlns:a16="http://schemas.microsoft.com/office/drawing/2014/main" id="{E3C53AFE-0DA8-5312-FC94-09C2330A82F8}"/>
              </a:ext>
            </a:extLst>
          </p:cNvPr>
          <p:cNvSpPr txBox="1"/>
          <p:nvPr/>
        </p:nvSpPr>
        <p:spPr>
          <a:xfrm>
            <a:off x="422856" y="5658073"/>
            <a:ext cx="4800003" cy="261610"/>
          </a:xfrm>
          <a:prstGeom prst="rect">
            <a:avLst/>
          </a:prstGeom>
          <a:noFill/>
        </p:spPr>
        <p:txBody>
          <a:bodyPr wrap="square" rtlCol="0">
            <a:spAutoFit/>
          </a:bodyPr>
          <a:lstStyle/>
          <a:p>
            <a:r>
              <a:rPr lang="en-US" altLang="zh-TW" sz="1050" dirty="0" smtClean="0"/>
              <a:t>*Image </a:t>
            </a:r>
            <a:r>
              <a:rPr lang="en-US" altLang="zh-TW" sz="1050" dirty="0"/>
              <a:t>for reference only. Final product may vary slightly from the image shown</a:t>
            </a:r>
            <a:r>
              <a:rPr lang="en-US" altLang="zh-TW" sz="1050" dirty="0" smtClean="0"/>
              <a:t>.</a:t>
            </a:r>
            <a:endParaRPr lang="zh-TW" altLang="en-US" sz="1050" dirty="0"/>
          </a:p>
        </p:txBody>
      </p:sp>
      <p:sp>
        <p:nvSpPr>
          <p:cNvPr id="12" name="文字方塊 11">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Tree>
    <p:extLst>
      <p:ext uri="{BB962C8B-B14F-4D97-AF65-F5344CB8AC3E}">
        <p14:creationId xmlns:p14="http://schemas.microsoft.com/office/powerpoint/2010/main" val="3960273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93A6F-9772-B283-42D5-9D8ABBE5657E}"/>
            </a:ext>
          </a:extLst>
        </p:cNvPr>
        <p:cNvGrpSpPr/>
        <p:nvPr/>
      </p:nvGrpSpPr>
      <p:grpSpPr>
        <a:xfrm>
          <a:off x="0" y="0"/>
          <a:ext cx="0" cy="0"/>
          <a:chOff x="0" y="0"/>
          <a:chExt cx="0" cy="0"/>
        </a:xfrm>
      </p:grpSpPr>
      <p:graphicFrame>
        <p:nvGraphicFramePr>
          <p:cNvPr id="12" name="表格 13">
            <a:extLst>
              <a:ext uri="{FF2B5EF4-FFF2-40B4-BE49-F238E27FC236}">
                <a16:creationId xmlns:a16="http://schemas.microsoft.com/office/drawing/2014/main" id="{77E9E19E-7D27-3EB8-C3C8-4D15EA1058F3}"/>
              </a:ext>
            </a:extLst>
          </p:cNvPr>
          <p:cNvGraphicFramePr>
            <a:graphicFrameLocks noGrp="1"/>
          </p:cNvGraphicFramePr>
          <p:nvPr>
            <p:extLst>
              <p:ext uri="{D42A27DB-BD31-4B8C-83A1-F6EECF244321}">
                <p14:modId xmlns:p14="http://schemas.microsoft.com/office/powerpoint/2010/main" val="3305669910"/>
              </p:ext>
            </p:extLst>
          </p:nvPr>
        </p:nvGraphicFramePr>
        <p:xfrm>
          <a:off x="292993" y="2299533"/>
          <a:ext cx="6272012" cy="6187440"/>
        </p:xfrm>
        <a:graphic>
          <a:graphicData uri="http://schemas.openxmlformats.org/drawingml/2006/table">
            <a:tbl>
              <a:tblPr firstRow="1" bandRow="1">
                <a:tableStyleId>{5940675A-B579-460E-94D1-54222C63F5DA}</a:tableStyleId>
              </a:tblPr>
              <a:tblGrid>
                <a:gridCol w="1690352">
                  <a:extLst>
                    <a:ext uri="{9D8B030D-6E8A-4147-A177-3AD203B41FA5}">
                      <a16:colId xmlns:a16="http://schemas.microsoft.com/office/drawing/2014/main" val="3393089519"/>
                    </a:ext>
                  </a:extLst>
                </a:gridCol>
                <a:gridCol w="4581660">
                  <a:extLst>
                    <a:ext uri="{9D8B030D-6E8A-4147-A177-3AD203B41FA5}">
                      <a16:colId xmlns:a16="http://schemas.microsoft.com/office/drawing/2014/main" val="1553829442"/>
                    </a:ext>
                  </a:extLst>
                </a:gridCol>
              </a:tblGrid>
              <a:tr h="274320">
                <a:tc gridSpan="2">
                  <a:txBody>
                    <a:bodyPr/>
                    <a:lstStyle/>
                    <a:p>
                      <a:r>
                        <a:rPr lang="en-US" altLang="zh-TW" sz="1400" b="1" dirty="0"/>
                        <a:t>LCD</a:t>
                      </a:r>
                      <a:r>
                        <a:rPr lang="zh-TW" altLang="en-US" sz="1400" b="1" dirty="0"/>
                        <a:t> </a:t>
                      </a:r>
                      <a:r>
                        <a:rPr lang="en-US" altLang="zh-TW" sz="1400" b="1" dirty="0"/>
                        <a:t>Panel</a:t>
                      </a:r>
                      <a:endParaRPr lang="zh-TW" altLang="en-US" sz="1400" b="1" dirty="0"/>
                    </a:p>
                  </a:txBody>
                  <a:tcPr/>
                </a:tc>
                <a:tc hMerge="1">
                  <a:txBody>
                    <a:bodyPr/>
                    <a:lstStyle/>
                    <a:p>
                      <a:endParaRPr lang="en-US" altLang="zh-TW" sz="1200" dirty="0"/>
                    </a:p>
                  </a:txBody>
                  <a:tcPr/>
                </a:tc>
                <a:extLst>
                  <a:ext uri="{0D108BD9-81ED-4DB2-BD59-A6C34878D82A}">
                    <a16:rowId xmlns:a16="http://schemas.microsoft.com/office/drawing/2014/main" val="3740528376"/>
                  </a:ext>
                </a:extLst>
              </a:tr>
              <a:tr h="274320">
                <a:tc>
                  <a:txBody>
                    <a:bodyPr/>
                    <a:lstStyle/>
                    <a:p>
                      <a:r>
                        <a:rPr lang="en-US" altLang="zh-TW" sz="1200" dirty="0"/>
                        <a:t>LCD Size</a:t>
                      </a:r>
                      <a:endParaRPr lang="zh-TW" altLang="en-US" sz="1200" dirty="0"/>
                    </a:p>
                  </a:txBody>
                  <a:tcPr/>
                </a:tc>
                <a:tc>
                  <a:txBody>
                    <a:bodyPr/>
                    <a:lstStyle/>
                    <a:p>
                      <a:r>
                        <a:rPr lang="en-US" altLang="zh-TW" sz="1200" dirty="0" smtClean="0"/>
                        <a:t>2x 13.3” inch</a:t>
                      </a:r>
                      <a:endParaRPr lang="en-US" altLang="zh-TW" sz="1200" dirty="0"/>
                    </a:p>
                  </a:txBody>
                  <a:tcPr/>
                </a:tc>
                <a:extLst>
                  <a:ext uri="{0D108BD9-81ED-4DB2-BD59-A6C34878D82A}">
                    <a16:rowId xmlns:a16="http://schemas.microsoft.com/office/drawing/2014/main" val="1618645031"/>
                  </a:ext>
                </a:extLst>
              </a:tr>
              <a:tr h="274320">
                <a:tc>
                  <a:txBody>
                    <a:bodyPr/>
                    <a:lstStyle/>
                    <a:p>
                      <a:r>
                        <a:rPr lang="en-US" altLang="zh-TW" sz="1200" dirty="0"/>
                        <a:t>Backlight</a:t>
                      </a:r>
                      <a:endParaRPr lang="zh-TW" altLang="en-US" sz="1200" dirty="0"/>
                    </a:p>
                  </a:txBody>
                  <a:tcPr/>
                </a:tc>
                <a:tc>
                  <a:txBody>
                    <a:bodyPr/>
                    <a:lstStyle/>
                    <a:p>
                      <a:r>
                        <a:rPr lang="en-US" altLang="zh-TW" sz="1200" dirty="0"/>
                        <a:t>LED</a:t>
                      </a:r>
                    </a:p>
                  </a:txBody>
                  <a:tcPr/>
                </a:tc>
                <a:extLst>
                  <a:ext uri="{0D108BD9-81ED-4DB2-BD59-A6C34878D82A}">
                    <a16:rowId xmlns:a16="http://schemas.microsoft.com/office/drawing/2014/main" val="456517139"/>
                  </a:ext>
                </a:extLst>
              </a:tr>
              <a:tr h="274320">
                <a:tc>
                  <a:txBody>
                    <a:bodyPr/>
                    <a:lstStyle/>
                    <a:p>
                      <a:r>
                        <a:rPr lang="en-US" altLang="zh-TW" sz="1200" dirty="0"/>
                        <a:t>Resolution</a:t>
                      </a:r>
                      <a:endParaRPr lang="zh-TW" altLang="en-US" sz="1200" dirty="0"/>
                    </a:p>
                  </a:txBody>
                  <a:tcPr/>
                </a:tc>
                <a:tc>
                  <a:txBody>
                    <a:bodyPr/>
                    <a:lstStyle/>
                    <a:p>
                      <a:pPr algn="l" rtl="0" fontAlgn="ctr"/>
                      <a:r>
                        <a:rPr lang="en-US" altLang="zh-TW" sz="1200" u="none" strike="noStrike" dirty="0" smtClean="0">
                          <a:effectLst/>
                        </a:rPr>
                        <a:t>1920 x 1080 Full HD</a:t>
                      </a:r>
                      <a:endParaRPr lang="en-US" altLang="zh-TW" sz="1200" b="0" i="0" u="none" strike="noStrike" dirty="0">
                        <a:solidFill>
                          <a:srgbClr val="000000"/>
                        </a:solidFill>
                        <a:effectLst/>
                        <a:latin typeface="Calibri" panose="020F0502020204030204" pitchFamily="34" charset="0"/>
                        <a:ea typeface="+mn-ea"/>
                      </a:endParaRPr>
                    </a:p>
                  </a:txBody>
                  <a:tcPr/>
                </a:tc>
                <a:extLst>
                  <a:ext uri="{0D108BD9-81ED-4DB2-BD59-A6C34878D82A}">
                    <a16:rowId xmlns:a16="http://schemas.microsoft.com/office/drawing/2014/main" val="2281090737"/>
                  </a:ext>
                </a:extLst>
              </a:tr>
              <a:tr h="274320">
                <a:tc>
                  <a:txBody>
                    <a:bodyPr/>
                    <a:lstStyle/>
                    <a:p>
                      <a:r>
                        <a:rPr lang="en-US" altLang="zh-TW" sz="1200" dirty="0" smtClean="0"/>
                        <a:t>Pixel</a:t>
                      </a:r>
                      <a:r>
                        <a:rPr lang="en-US" altLang="zh-TW" sz="1200" baseline="0" dirty="0" smtClean="0"/>
                        <a:t> Pitch</a:t>
                      </a:r>
                      <a:endParaRPr lang="zh-TW" altLang="en-US" sz="1200" dirty="0"/>
                    </a:p>
                  </a:txBody>
                  <a:tcPr/>
                </a:tc>
                <a:tc>
                  <a:txBody>
                    <a:bodyPr/>
                    <a:lstStyle/>
                    <a:p>
                      <a:pPr algn="l" rtl="0" fontAlgn="ctr"/>
                      <a:r>
                        <a:rPr lang="en-US" altLang="zh-TW" sz="1200" b="0" i="0" u="none" strike="noStrike" dirty="0" smtClean="0">
                          <a:solidFill>
                            <a:srgbClr val="000000"/>
                          </a:solidFill>
                          <a:effectLst/>
                          <a:latin typeface="Calibri" panose="020F0502020204030204" pitchFamily="34" charset="0"/>
                          <a:ea typeface="+mn-ea"/>
                        </a:rPr>
                        <a:t>0.153 (H) mm x 0.153 (V) mm</a:t>
                      </a:r>
                      <a:endParaRPr lang="en-US" altLang="zh-TW" sz="1200" b="0" i="0" u="none" strike="noStrike" dirty="0">
                        <a:solidFill>
                          <a:srgbClr val="000000"/>
                        </a:solidFill>
                        <a:effectLst/>
                        <a:latin typeface="Calibri" panose="020F0502020204030204" pitchFamily="34" charset="0"/>
                        <a:ea typeface="+mn-ea"/>
                      </a:endParaRPr>
                    </a:p>
                  </a:txBody>
                  <a:tcPr/>
                </a:tc>
                <a:extLst>
                  <a:ext uri="{0D108BD9-81ED-4DB2-BD59-A6C34878D82A}">
                    <a16:rowId xmlns:a16="http://schemas.microsoft.com/office/drawing/2014/main" val="1644904328"/>
                  </a:ext>
                </a:extLst>
              </a:tr>
              <a:tr h="274320">
                <a:tc>
                  <a:txBody>
                    <a:bodyPr/>
                    <a:lstStyle/>
                    <a:p>
                      <a:r>
                        <a:rPr lang="en-US" altLang="zh-TW" sz="1200" dirty="0"/>
                        <a:t>View Angle</a:t>
                      </a:r>
                      <a:endParaRPr lang="zh-TW" altLang="en-US" sz="1200" dirty="0"/>
                    </a:p>
                  </a:txBody>
                  <a:tcPr/>
                </a:tc>
                <a:tc>
                  <a:txBody>
                    <a:bodyPr/>
                    <a:lstStyle/>
                    <a:p>
                      <a:pPr algn="l" rtl="0" fontAlgn="ctr"/>
                      <a:r>
                        <a:rPr lang="en-US" altLang="zh-TW" sz="1200" u="none" strike="noStrike" dirty="0" smtClean="0">
                          <a:effectLst/>
                        </a:rPr>
                        <a:t>178°/178° (H/V)</a:t>
                      </a:r>
                      <a:endParaRPr lang="en-US" altLang="zh-TW" sz="1200" b="0" i="0" u="none" strike="noStrike" dirty="0">
                        <a:solidFill>
                          <a:srgbClr val="000000"/>
                        </a:solidFill>
                        <a:effectLst/>
                        <a:latin typeface="Calibri" panose="020F0502020204030204" pitchFamily="34" charset="0"/>
                        <a:ea typeface="+mn-ea"/>
                      </a:endParaRPr>
                    </a:p>
                  </a:txBody>
                  <a:tcPr/>
                </a:tc>
                <a:extLst>
                  <a:ext uri="{0D108BD9-81ED-4DB2-BD59-A6C34878D82A}">
                    <a16:rowId xmlns:a16="http://schemas.microsoft.com/office/drawing/2014/main" val="1801001569"/>
                  </a:ext>
                </a:extLst>
              </a:tr>
              <a:tr h="274320">
                <a:tc>
                  <a:txBody>
                    <a:bodyPr/>
                    <a:lstStyle/>
                    <a:p>
                      <a:r>
                        <a:rPr lang="en-US" altLang="zh-TW" sz="1200" dirty="0" smtClean="0"/>
                        <a:t>Brightness</a:t>
                      </a:r>
                      <a:endParaRPr lang="zh-TW" altLang="en-US" sz="1200" dirty="0"/>
                    </a:p>
                  </a:txBody>
                  <a:tcPr/>
                </a:tc>
                <a:tc>
                  <a:txBody>
                    <a:bodyPr/>
                    <a:lstStyle/>
                    <a:p>
                      <a:r>
                        <a:rPr lang="en-US" altLang="zh-TW" sz="1200" dirty="0" smtClean="0"/>
                        <a:t>300 </a:t>
                      </a:r>
                      <a:r>
                        <a:rPr lang="en-US" altLang="zh-TW" sz="1200" dirty="0"/>
                        <a:t>nits (after bonding)</a:t>
                      </a:r>
                      <a:endParaRPr lang="zh-TW" altLang="en-US" sz="1200" dirty="0"/>
                    </a:p>
                  </a:txBody>
                  <a:tcPr/>
                </a:tc>
                <a:extLst>
                  <a:ext uri="{0D108BD9-81ED-4DB2-BD59-A6C34878D82A}">
                    <a16:rowId xmlns:a16="http://schemas.microsoft.com/office/drawing/2014/main" val="2757427786"/>
                  </a:ext>
                </a:extLst>
              </a:tr>
              <a:tr h="274320">
                <a:tc>
                  <a:txBody>
                    <a:bodyPr/>
                    <a:lstStyle/>
                    <a:p>
                      <a:r>
                        <a:rPr lang="en-US" altLang="zh-TW" sz="1200" dirty="0"/>
                        <a:t>Contrast Ratio</a:t>
                      </a:r>
                      <a:endParaRPr lang="zh-TW" altLang="en-US" sz="1200" dirty="0"/>
                    </a:p>
                  </a:txBody>
                  <a:tcPr/>
                </a:tc>
                <a:tc>
                  <a:txBody>
                    <a:bodyPr/>
                    <a:lstStyle/>
                    <a:p>
                      <a:r>
                        <a:rPr lang="en-US" altLang="zh-TW" sz="1200" dirty="0"/>
                        <a:t>1000:1</a:t>
                      </a:r>
                      <a:endParaRPr lang="zh-TW" altLang="en-US" sz="1200" dirty="0"/>
                    </a:p>
                  </a:txBody>
                  <a:tcPr/>
                </a:tc>
                <a:extLst>
                  <a:ext uri="{0D108BD9-81ED-4DB2-BD59-A6C34878D82A}">
                    <a16:rowId xmlns:a16="http://schemas.microsoft.com/office/drawing/2014/main" val="1713441385"/>
                  </a:ext>
                </a:extLst>
              </a:tr>
              <a:tr h="274320">
                <a:tc>
                  <a:txBody>
                    <a:bodyPr/>
                    <a:lstStyle/>
                    <a:p>
                      <a:r>
                        <a:rPr lang="en-US" altLang="zh-TW" sz="1200" dirty="0"/>
                        <a:t>Aspect Ratio</a:t>
                      </a:r>
                      <a:endParaRPr lang="zh-TW" altLang="en-US" sz="1200" dirty="0"/>
                    </a:p>
                  </a:txBody>
                  <a:tcPr/>
                </a:tc>
                <a:tc>
                  <a:txBody>
                    <a:bodyPr/>
                    <a:lstStyle/>
                    <a:p>
                      <a:r>
                        <a:rPr lang="en-US" altLang="zh-TW" sz="1200" dirty="0" smtClean="0"/>
                        <a:t>16:9</a:t>
                      </a:r>
                      <a:endParaRPr lang="zh-TW" altLang="en-US" sz="1200" dirty="0"/>
                    </a:p>
                  </a:txBody>
                  <a:tcPr/>
                </a:tc>
                <a:extLst>
                  <a:ext uri="{0D108BD9-81ED-4DB2-BD59-A6C34878D82A}">
                    <a16:rowId xmlns:a16="http://schemas.microsoft.com/office/drawing/2014/main" val="1384031659"/>
                  </a:ext>
                </a:extLst>
              </a:tr>
              <a:tr h="274320">
                <a:tc>
                  <a:txBody>
                    <a:bodyPr/>
                    <a:lstStyle/>
                    <a:p>
                      <a:r>
                        <a:rPr lang="en-US" altLang="zh-TW" sz="1200" dirty="0"/>
                        <a:t>LED Life time</a:t>
                      </a:r>
                      <a:endParaRPr lang="zh-TW" altLang="en-US" sz="1200" dirty="0"/>
                    </a:p>
                  </a:txBody>
                  <a:tcPr/>
                </a:tc>
                <a:tc>
                  <a:txBody>
                    <a:bodyPr/>
                    <a:lstStyle/>
                    <a:p>
                      <a:r>
                        <a:rPr lang="en-US" altLang="zh-TW" sz="1200" dirty="0"/>
                        <a:t>50,000 </a:t>
                      </a:r>
                      <a:r>
                        <a:rPr lang="en-US" altLang="zh-TW" sz="1200" dirty="0" err="1"/>
                        <a:t>hrs</a:t>
                      </a:r>
                      <a:endParaRPr lang="en-US" altLang="zh-TW" sz="1200" dirty="0"/>
                    </a:p>
                  </a:txBody>
                  <a:tcPr/>
                </a:tc>
                <a:extLst>
                  <a:ext uri="{0D108BD9-81ED-4DB2-BD59-A6C34878D82A}">
                    <a16:rowId xmlns:a16="http://schemas.microsoft.com/office/drawing/2014/main" val="4278508842"/>
                  </a:ext>
                </a:extLst>
              </a:tr>
              <a:tr h="274320">
                <a:tc>
                  <a:txBody>
                    <a:bodyPr/>
                    <a:lstStyle/>
                    <a:p>
                      <a:r>
                        <a:rPr lang="en-US" altLang="zh-TW" sz="1200" dirty="0" smtClean="0"/>
                        <a:t>Optical Bonding</a:t>
                      </a:r>
                      <a:endParaRPr lang="zh-TW" altLang="en-US" sz="1200" dirty="0"/>
                    </a:p>
                  </a:txBody>
                  <a:tcPr/>
                </a:tc>
                <a:tc>
                  <a:txBody>
                    <a:bodyPr/>
                    <a:lstStyle/>
                    <a:p>
                      <a:r>
                        <a:rPr lang="en-US" altLang="zh-TW" sz="1200" dirty="0" smtClean="0"/>
                        <a:t>Full optical bonding with OCR</a:t>
                      </a:r>
                      <a:endParaRPr lang="en-US" altLang="zh-TW" sz="1200" dirty="0"/>
                    </a:p>
                  </a:txBody>
                  <a:tcPr/>
                </a:tc>
                <a:extLst>
                  <a:ext uri="{0D108BD9-81ED-4DB2-BD59-A6C34878D82A}">
                    <a16:rowId xmlns:a16="http://schemas.microsoft.com/office/drawing/2014/main" val="92675244"/>
                  </a:ext>
                </a:extLst>
              </a:tr>
              <a:tr h="274320">
                <a:tc>
                  <a:txBody>
                    <a:bodyPr/>
                    <a:lstStyle/>
                    <a:p>
                      <a:r>
                        <a:rPr lang="en-US" altLang="zh-TW" sz="1200" dirty="0" smtClean="0"/>
                        <a:t>EMI Mesh</a:t>
                      </a:r>
                      <a:endParaRPr lang="zh-TW" altLang="en-US" sz="1200" dirty="0"/>
                    </a:p>
                  </a:txBody>
                  <a:tcPr/>
                </a:tc>
                <a:tc>
                  <a:txBody>
                    <a:bodyPr/>
                    <a:lstStyle/>
                    <a:p>
                      <a:r>
                        <a:rPr lang="en-US" altLang="zh-TW" sz="1200" dirty="0" smtClean="0"/>
                        <a:t>Integrated EMI shielding mesh</a:t>
                      </a:r>
                      <a:endParaRPr lang="en-US" altLang="zh-TW" sz="1200" dirty="0"/>
                    </a:p>
                  </a:txBody>
                  <a:tcPr/>
                </a:tc>
                <a:extLst>
                  <a:ext uri="{0D108BD9-81ED-4DB2-BD59-A6C34878D82A}">
                    <a16:rowId xmlns:a16="http://schemas.microsoft.com/office/drawing/2014/main" val="393601819"/>
                  </a:ext>
                </a:extLst>
              </a:tr>
              <a:tr h="274320">
                <a:tc>
                  <a:txBody>
                    <a:bodyPr/>
                    <a:lstStyle/>
                    <a:p>
                      <a:r>
                        <a:rPr lang="en-US" altLang="zh-TW" sz="1200" dirty="0" smtClean="0"/>
                        <a:t>Cover Glass</a:t>
                      </a:r>
                      <a:endParaRPr lang="zh-TW" altLang="en-US" sz="1200" dirty="0"/>
                    </a:p>
                  </a:txBody>
                  <a:tcPr/>
                </a:tc>
                <a:tc>
                  <a:txBody>
                    <a:bodyPr/>
                    <a:lstStyle/>
                    <a:p>
                      <a:r>
                        <a:rPr lang="en-US" altLang="zh-TW" sz="1200" dirty="0" smtClean="0"/>
                        <a:t>6H</a:t>
                      </a:r>
                      <a:r>
                        <a:rPr lang="en-US" altLang="zh-TW" sz="1200" baseline="0" dirty="0" smtClean="0"/>
                        <a:t> </a:t>
                      </a:r>
                      <a:r>
                        <a:rPr lang="en-US" altLang="zh-TW" sz="1200" dirty="0" smtClean="0"/>
                        <a:t>hardness cover glass</a:t>
                      </a:r>
                      <a:endParaRPr lang="en-US" altLang="zh-TW" sz="1200" dirty="0"/>
                    </a:p>
                  </a:txBody>
                  <a:tcPr/>
                </a:tc>
                <a:extLst>
                  <a:ext uri="{0D108BD9-81ED-4DB2-BD59-A6C34878D82A}">
                    <a16:rowId xmlns:a16="http://schemas.microsoft.com/office/drawing/2014/main" val="1516577569"/>
                  </a:ext>
                </a:extLst>
              </a:tr>
              <a:tr h="274320">
                <a:tc gridSpan="2">
                  <a:txBody>
                    <a:bodyPr/>
                    <a:lstStyle/>
                    <a:p>
                      <a:r>
                        <a:rPr lang="en-US" altLang="zh-TW" sz="1400" b="1" dirty="0" smtClean="0"/>
                        <a:t>Others</a:t>
                      </a:r>
                      <a:endParaRPr lang="zh-TW" altLang="en-US" sz="1400" b="1" dirty="0"/>
                    </a:p>
                  </a:txBody>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zh-TW" sz="1200" dirty="0"/>
                    </a:p>
                  </a:txBody>
                  <a:tcPr/>
                </a:tc>
                <a:extLst>
                  <a:ext uri="{0D108BD9-81ED-4DB2-BD59-A6C34878D82A}">
                    <a16:rowId xmlns:a16="http://schemas.microsoft.com/office/drawing/2014/main" val="4060769222"/>
                  </a:ext>
                </a:extLst>
              </a:tr>
              <a:tr h="274320">
                <a:tc>
                  <a:txBody>
                    <a:bodyPr/>
                    <a:lstStyle/>
                    <a:p>
                      <a:r>
                        <a:rPr lang="en-US" altLang="zh-TW" sz="1200" dirty="0" smtClean="0"/>
                        <a:t>Interface</a:t>
                      </a:r>
                      <a:endParaRPr lang="zh-TW" altLang="en-US" sz="12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dirty="0" smtClean="0"/>
                        <a:t>1x USB-C</a:t>
                      </a:r>
                      <a:r>
                        <a:rPr lang="en-US" altLang="zh-TW" sz="1200" baseline="0" dirty="0" smtClean="0"/>
                        <a:t> </a:t>
                      </a:r>
                      <a:r>
                        <a:rPr lang="en-US" altLang="zh-TW" sz="1200" baseline="0" dirty="0" smtClean="0"/>
                        <a:t>3.2 supports </a:t>
                      </a:r>
                      <a:r>
                        <a:rPr lang="en-US" altLang="zh-TW" sz="1200" baseline="0" dirty="0" smtClean="0"/>
                        <a:t>video input and power </a:t>
                      </a:r>
                      <a:r>
                        <a:rPr lang="en-US" altLang="zh-TW" sz="1200" baseline="0" dirty="0" smtClean="0"/>
                        <a:t>delivery</a:t>
                      </a:r>
                    </a:p>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baseline="0" dirty="0" smtClean="0"/>
                        <a:t>1x HDMI 2.0 Input</a:t>
                      </a:r>
                    </a:p>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baseline="0" dirty="0" smtClean="0"/>
                        <a:t>1x DC IN</a:t>
                      </a:r>
                      <a:endParaRPr lang="en-US" altLang="zh-TW" sz="1200" dirty="0" smtClean="0"/>
                    </a:p>
                  </a:txBody>
                  <a:tcPr/>
                </a:tc>
                <a:extLst>
                  <a:ext uri="{0D108BD9-81ED-4DB2-BD59-A6C34878D82A}">
                    <a16:rowId xmlns:a16="http://schemas.microsoft.com/office/drawing/2014/main" val="2761157792"/>
                  </a:ext>
                </a:extLst>
              </a:tr>
              <a:tr h="274320">
                <a:tc>
                  <a:txBody>
                    <a:bodyPr/>
                    <a:lstStyle/>
                    <a:p>
                      <a:r>
                        <a:rPr lang="en-US" altLang="zh-TW" sz="1200" dirty="0" smtClean="0"/>
                        <a:t>Rotation</a:t>
                      </a:r>
                      <a:endParaRPr lang="zh-TW" altLang="en-US" sz="12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dirty="0" smtClean="0"/>
                        <a:t>210° for Dual</a:t>
                      </a:r>
                      <a:r>
                        <a:rPr lang="en-US" altLang="zh-TW" sz="1200" baseline="0" dirty="0" smtClean="0"/>
                        <a:t> Display</a:t>
                      </a:r>
                      <a:endParaRPr lang="en-US" altLang="zh-TW" sz="1200" dirty="0"/>
                    </a:p>
                  </a:txBody>
                  <a:tcPr/>
                </a:tc>
                <a:extLst>
                  <a:ext uri="{0D108BD9-81ED-4DB2-BD59-A6C34878D82A}">
                    <a16:rowId xmlns:a16="http://schemas.microsoft.com/office/drawing/2014/main" val="1596325811"/>
                  </a:ext>
                </a:extLst>
              </a:tr>
              <a:tr h="274320">
                <a:tc>
                  <a:txBody>
                    <a:bodyPr/>
                    <a:lstStyle/>
                    <a:p>
                      <a:r>
                        <a:rPr lang="en-US" altLang="zh-TW" sz="1200" dirty="0" smtClean="0"/>
                        <a:t>Power</a:t>
                      </a:r>
                      <a:endParaRPr lang="zh-TW" altLang="en-US" sz="12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dirty="0" smtClean="0"/>
                        <a:t>9-36VDC,</a:t>
                      </a:r>
                      <a:r>
                        <a:rPr lang="en-US" altLang="zh-TW" sz="1200" baseline="0" dirty="0" smtClean="0"/>
                        <a:t> &lt;25W</a:t>
                      </a:r>
                      <a:r>
                        <a:rPr lang="zh-TW" altLang="en-US" sz="1200" baseline="0" dirty="0" smtClean="0"/>
                        <a:t> </a:t>
                      </a:r>
                      <a:r>
                        <a:rPr lang="en-US" altLang="zh-TW" sz="1200" baseline="0" dirty="0" smtClean="0"/>
                        <a:t>(Both Displays)</a:t>
                      </a:r>
                      <a:endParaRPr lang="en-US" altLang="zh-TW" sz="1200" dirty="0"/>
                    </a:p>
                  </a:txBody>
                  <a:tcPr/>
                </a:tc>
                <a:extLst>
                  <a:ext uri="{0D108BD9-81ED-4DB2-BD59-A6C34878D82A}">
                    <a16:rowId xmlns:a16="http://schemas.microsoft.com/office/drawing/2014/main" val="2373517094"/>
                  </a:ext>
                </a:extLst>
              </a:tr>
              <a:tr h="274320">
                <a:tc>
                  <a:txBody>
                    <a:bodyPr/>
                    <a:lstStyle/>
                    <a:p>
                      <a:r>
                        <a:rPr lang="en-US" altLang="zh-TW" sz="1200" dirty="0" smtClean="0"/>
                        <a:t>Dimension (Fold)</a:t>
                      </a:r>
                      <a:endParaRPr lang="zh-TW" altLang="en-US" sz="12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dirty="0" smtClean="0"/>
                        <a:t>Approx.</a:t>
                      </a:r>
                      <a:r>
                        <a:rPr lang="en-US" altLang="zh-TW" sz="1200" baseline="0" dirty="0" smtClean="0"/>
                        <a:t> 354 x 236.07 x 54 mm</a:t>
                      </a:r>
                      <a:endParaRPr lang="en-US" altLang="zh-TW" sz="1200" dirty="0"/>
                    </a:p>
                  </a:txBody>
                  <a:tcPr/>
                </a:tc>
                <a:extLst>
                  <a:ext uri="{0D108BD9-81ED-4DB2-BD59-A6C34878D82A}">
                    <a16:rowId xmlns:a16="http://schemas.microsoft.com/office/drawing/2014/main" val="2970889927"/>
                  </a:ext>
                </a:extLst>
              </a:tr>
              <a:tr h="274320">
                <a:tc>
                  <a:txBody>
                    <a:bodyPr/>
                    <a:lstStyle/>
                    <a:p>
                      <a:r>
                        <a:rPr lang="en-US" altLang="zh-TW" sz="1200" dirty="0" smtClean="0"/>
                        <a:t>Dimension (Open)</a:t>
                      </a:r>
                      <a:endParaRPr lang="zh-TW" altLang="en-US" sz="12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dirty="0" smtClean="0"/>
                        <a:t>Approx.</a:t>
                      </a:r>
                      <a:r>
                        <a:rPr lang="en-US" altLang="zh-TW" sz="1200" baseline="0" dirty="0" smtClean="0"/>
                        <a:t> 950.08 x 236.07 x 54 mm</a:t>
                      </a:r>
                      <a:endParaRPr lang="en-US" altLang="zh-TW" sz="1200" dirty="0"/>
                    </a:p>
                  </a:txBody>
                  <a:tcPr/>
                </a:tc>
                <a:extLst>
                  <a:ext uri="{0D108BD9-81ED-4DB2-BD59-A6C34878D82A}">
                    <a16:rowId xmlns:a16="http://schemas.microsoft.com/office/drawing/2014/main" val="2200274380"/>
                  </a:ext>
                </a:extLst>
              </a:tr>
              <a:tr h="274320">
                <a:tc>
                  <a:txBody>
                    <a:bodyPr/>
                    <a:lstStyle/>
                    <a:p>
                      <a:r>
                        <a:rPr lang="en-US" altLang="zh-TW" sz="1200" dirty="0" smtClean="0"/>
                        <a:t>Weight (Dual</a:t>
                      </a:r>
                      <a:r>
                        <a:rPr lang="en-US" altLang="zh-TW" sz="1200" baseline="0" dirty="0" smtClean="0"/>
                        <a:t> Display Kit)</a:t>
                      </a:r>
                      <a:endParaRPr lang="zh-TW" altLang="en-US" sz="12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dirty="0" smtClean="0"/>
                        <a:t>Approx. 3.5 kg</a:t>
                      </a:r>
                      <a:endParaRPr lang="en-US" altLang="zh-TW" sz="1200" dirty="0"/>
                    </a:p>
                  </a:txBody>
                  <a:tcPr/>
                </a:tc>
                <a:extLst>
                  <a:ext uri="{0D108BD9-81ED-4DB2-BD59-A6C34878D82A}">
                    <a16:rowId xmlns:a16="http://schemas.microsoft.com/office/drawing/2014/main" val="1171031783"/>
                  </a:ext>
                </a:extLst>
              </a:tr>
              <a:tr h="274320">
                <a:tc>
                  <a:txBody>
                    <a:bodyPr/>
                    <a:lstStyle/>
                    <a:p>
                      <a:r>
                        <a:rPr lang="en-US" altLang="zh-TW" sz="1200" dirty="0" smtClean="0"/>
                        <a:t>Mounting</a:t>
                      </a:r>
                      <a:endParaRPr lang="zh-TW" altLang="en-US" sz="12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TW" sz="1200" dirty="0" smtClean="0"/>
                        <a:t>Vehicle/</a:t>
                      </a:r>
                      <a:r>
                        <a:rPr lang="en-US" altLang="zh-TW" sz="1200" baseline="0" dirty="0" smtClean="0"/>
                        <a:t> Desk</a:t>
                      </a:r>
                      <a:r>
                        <a:rPr lang="zh-TW" altLang="en-US" sz="1200" baseline="0" dirty="0" smtClean="0"/>
                        <a:t> </a:t>
                      </a:r>
                      <a:r>
                        <a:rPr lang="en-US" altLang="zh-TW" sz="1200" baseline="0" dirty="0" smtClean="0"/>
                        <a:t>Mount</a:t>
                      </a:r>
                      <a:endParaRPr lang="en-US" altLang="zh-TW" sz="1200" dirty="0"/>
                    </a:p>
                  </a:txBody>
                  <a:tcPr/>
                </a:tc>
                <a:extLst>
                  <a:ext uri="{0D108BD9-81ED-4DB2-BD59-A6C34878D82A}">
                    <a16:rowId xmlns:a16="http://schemas.microsoft.com/office/drawing/2014/main" val="630594622"/>
                  </a:ext>
                </a:extLst>
              </a:tr>
            </a:tbl>
          </a:graphicData>
        </a:graphic>
      </p:graphicFrame>
      <p:sp>
        <p:nvSpPr>
          <p:cNvPr id="13" name="文字方塊 12">
            <a:extLst>
              <a:ext uri="{FF2B5EF4-FFF2-40B4-BE49-F238E27FC236}">
                <a16:creationId xmlns:a16="http://schemas.microsoft.com/office/drawing/2014/main" id="{5076C31C-8D1A-B626-E651-7A169561E037}"/>
              </a:ext>
            </a:extLst>
          </p:cNvPr>
          <p:cNvSpPr txBox="1"/>
          <p:nvPr/>
        </p:nvSpPr>
        <p:spPr>
          <a:xfrm>
            <a:off x="1" y="1719295"/>
            <a:ext cx="6857999" cy="523220"/>
          </a:xfrm>
          <a:prstGeom prst="rect">
            <a:avLst/>
          </a:prstGeom>
          <a:noFill/>
        </p:spPr>
        <p:txBody>
          <a:bodyPr wrap="square" rtlCol="0">
            <a:spAutoFit/>
          </a:bodyPr>
          <a:lstStyle/>
          <a:p>
            <a:pPr algn="ctr"/>
            <a:r>
              <a:rPr lang="en-US" altLang="zh-TW" sz="2800" b="1" dirty="0"/>
              <a:t>Specification</a:t>
            </a:r>
            <a:endParaRPr lang="zh-TW" altLang="en-US" sz="2800" b="1" dirty="0"/>
          </a:p>
        </p:txBody>
      </p:sp>
      <p:sp>
        <p:nvSpPr>
          <p:cNvPr id="8" name="文字方塊 7">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sp>
        <p:nvSpPr>
          <p:cNvPr id="9" name="文字方塊 8">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sp>
        <p:nvSpPr>
          <p:cNvPr id="10" name="文字方塊 9">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Tree>
    <p:extLst>
      <p:ext uri="{BB962C8B-B14F-4D97-AF65-F5344CB8AC3E}">
        <p14:creationId xmlns:p14="http://schemas.microsoft.com/office/powerpoint/2010/main" val="1927029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93A6F-9772-B283-42D5-9D8ABBE5657E}"/>
            </a:ext>
          </a:extLst>
        </p:cNvPr>
        <p:cNvGrpSpPr/>
        <p:nvPr/>
      </p:nvGrpSpPr>
      <p:grpSpPr>
        <a:xfrm>
          <a:off x="0" y="0"/>
          <a:ext cx="0" cy="0"/>
          <a:chOff x="0" y="0"/>
          <a:chExt cx="0" cy="0"/>
        </a:xfrm>
      </p:grpSpPr>
      <p:sp>
        <p:nvSpPr>
          <p:cNvPr id="13" name="文字方塊 12">
            <a:extLst>
              <a:ext uri="{FF2B5EF4-FFF2-40B4-BE49-F238E27FC236}">
                <a16:creationId xmlns:a16="http://schemas.microsoft.com/office/drawing/2014/main" id="{5076C31C-8D1A-B626-E651-7A169561E037}"/>
              </a:ext>
            </a:extLst>
          </p:cNvPr>
          <p:cNvSpPr txBox="1"/>
          <p:nvPr/>
        </p:nvSpPr>
        <p:spPr>
          <a:xfrm>
            <a:off x="1" y="1719295"/>
            <a:ext cx="6857999" cy="523220"/>
          </a:xfrm>
          <a:prstGeom prst="rect">
            <a:avLst/>
          </a:prstGeom>
          <a:noFill/>
        </p:spPr>
        <p:txBody>
          <a:bodyPr wrap="square" rtlCol="0">
            <a:spAutoFit/>
          </a:bodyPr>
          <a:lstStyle/>
          <a:p>
            <a:pPr algn="ctr"/>
            <a:r>
              <a:rPr lang="en-US" altLang="zh-TW" sz="2800" b="1" dirty="0"/>
              <a:t>Installation and Storage</a:t>
            </a:r>
            <a:endParaRPr lang="zh-TW" altLang="en-US" sz="2800" b="1" dirty="0"/>
          </a:p>
        </p:txBody>
      </p:sp>
      <p:sp>
        <p:nvSpPr>
          <p:cNvPr id="8" name="文字方塊 7">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pic>
        <p:nvPicPr>
          <p:cNvPr id="4" name="圖片 3"/>
          <p:cNvPicPr>
            <a:picLocks noChangeAspect="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3177572"/>
            <a:ext cx="3816200" cy="2072050"/>
          </a:xfrm>
          <a:prstGeom prst="rect">
            <a:avLst/>
          </a:prstGeom>
        </p:spPr>
      </p:pic>
      <p:sp>
        <p:nvSpPr>
          <p:cNvPr id="5" name="文字方塊 4"/>
          <p:cNvSpPr txBox="1"/>
          <p:nvPr/>
        </p:nvSpPr>
        <p:spPr>
          <a:xfrm>
            <a:off x="3611880" y="2653249"/>
            <a:ext cx="3166947" cy="1754326"/>
          </a:xfrm>
          <a:prstGeom prst="rect">
            <a:avLst/>
          </a:prstGeom>
          <a:noFill/>
        </p:spPr>
        <p:txBody>
          <a:bodyPr wrap="square" rtlCol="0">
            <a:spAutoFit/>
          </a:bodyPr>
          <a:lstStyle/>
          <a:p>
            <a:pPr>
              <a:lnSpc>
                <a:spcPct val="150000"/>
              </a:lnSpc>
            </a:pPr>
            <a:r>
              <a:rPr lang="en-US" altLang="zh-TW" sz="1600" b="1" dirty="0">
                <a:solidFill>
                  <a:srgbClr val="298365"/>
                </a:solidFill>
              </a:rPr>
              <a:t>Protective Storage </a:t>
            </a:r>
            <a:r>
              <a:rPr lang="en-US" altLang="zh-TW" sz="1600" b="1" dirty="0" smtClean="0">
                <a:solidFill>
                  <a:srgbClr val="298365"/>
                </a:solidFill>
              </a:rPr>
              <a:t>Design</a:t>
            </a:r>
          </a:p>
          <a:p>
            <a:pPr>
              <a:lnSpc>
                <a:spcPct val="150000"/>
              </a:lnSpc>
            </a:pPr>
            <a:r>
              <a:rPr lang="en-US" altLang="zh-TW" sz="1400" dirty="0"/>
              <a:t>Raised rugged edges on all four sides help protect the display panels from impact and collision during storage and transportation.</a:t>
            </a:r>
            <a:endParaRPr lang="zh-TW" altLang="en-US" sz="1400" dirty="0"/>
          </a:p>
        </p:txBody>
      </p:sp>
      <p:sp>
        <p:nvSpPr>
          <p:cNvPr id="16" name="文字方塊 15"/>
          <p:cNvSpPr txBox="1"/>
          <p:nvPr/>
        </p:nvSpPr>
        <p:spPr>
          <a:xfrm>
            <a:off x="243744" y="5585527"/>
            <a:ext cx="3711847" cy="1431161"/>
          </a:xfrm>
          <a:prstGeom prst="rect">
            <a:avLst/>
          </a:prstGeom>
          <a:noFill/>
        </p:spPr>
        <p:txBody>
          <a:bodyPr wrap="square" rtlCol="0">
            <a:spAutoFit/>
          </a:bodyPr>
          <a:lstStyle/>
          <a:p>
            <a:pPr>
              <a:lnSpc>
                <a:spcPct val="150000"/>
              </a:lnSpc>
            </a:pPr>
            <a:r>
              <a:rPr lang="en-US" altLang="zh-TW" sz="1600" b="1" dirty="0">
                <a:solidFill>
                  <a:srgbClr val="298365"/>
                </a:solidFill>
              </a:rPr>
              <a:t>Dual-Screen Expansion with </a:t>
            </a:r>
            <a:r>
              <a:rPr lang="en-US" altLang="zh-TW" sz="1600" b="1" dirty="0" smtClean="0">
                <a:solidFill>
                  <a:srgbClr val="298365"/>
                </a:solidFill>
              </a:rPr>
              <a:t>210</a:t>
            </a:r>
            <a:r>
              <a:rPr lang="en-US" altLang="zh-TW" sz="1600" b="1" dirty="0">
                <a:solidFill>
                  <a:srgbClr val="298365"/>
                </a:solidFill>
              </a:rPr>
              <a:t>° </a:t>
            </a:r>
            <a:r>
              <a:rPr lang="en-US" altLang="zh-TW" sz="1600" b="1" dirty="0" smtClean="0">
                <a:solidFill>
                  <a:srgbClr val="298365"/>
                </a:solidFill>
              </a:rPr>
              <a:t>Rotation</a:t>
            </a:r>
          </a:p>
          <a:p>
            <a:pPr>
              <a:lnSpc>
                <a:spcPct val="150000"/>
              </a:lnSpc>
            </a:pPr>
            <a:r>
              <a:rPr lang="en-US" altLang="zh-TW" sz="1400" dirty="0"/>
              <a:t>Dual side screens can be fully expanded, with each side supporting up to </a:t>
            </a:r>
            <a:r>
              <a:rPr lang="en-US" altLang="zh-TW" sz="1400" dirty="0" smtClean="0"/>
              <a:t>210</a:t>
            </a:r>
            <a:r>
              <a:rPr lang="en-US" altLang="zh-TW" sz="1400" dirty="0"/>
              <a:t>° rotation for flexible viewing angles.</a:t>
            </a:r>
            <a:endParaRPr lang="zh-TW" altLang="en-US" sz="1400" dirty="0"/>
          </a:p>
        </p:txBody>
      </p:sp>
      <p:pic>
        <p:nvPicPr>
          <p:cNvPr id="3" name="圖片 2"/>
          <p:cNvPicPr>
            <a:picLocks noChangeAspect="1"/>
          </p:cNvPicPr>
          <p:nvPr/>
        </p:nvPicPr>
        <p:blipFill>
          <a:blip r:embed="rId3"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62574" y="5887191"/>
            <a:ext cx="4468578" cy="3176961"/>
          </a:xfrm>
          <a:prstGeom prst="rect">
            <a:avLst/>
          </a:prstGeom>
        </p:spPr>
      </p:pic>
      <p:sp>
        <p:nvSpPr>
          <p:cNvPr id="10" name="文字方塊 9">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sp>
        <p:nvSpPr>
          <p:cNvPr id="11" name="文字方塊 10">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Tree>
    <p:extLst>
      <p:ext uri="{BB962C8B-B14F-4D97-AF65-F5344CB8AC3E}">
        <p14:creationId xmlns:p14="http://schemas.microsoft.com/office/powerpoint/2010/main" val="2569064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93A6F-9772-B283-42D5-9D8ABBE5657E}"/>
            </a:ext>
          </a:extLst>
        </p:cNvPr>
        <p:cNvGrpSpPr/>
        <p:nvPr/>
      </p:nvGrpSpPr>
      <p:grpSpPr>
        <a:xfrm>
          <a:off x="0" y="0"/>
          <a:ext cx="0" cy="0"/>
          <a:chOff x="0" y="0"/>
          <a:chExt cx="0" cy="0"/>
        </a:xfrm>
      </p:grpSpPr>
      <p:sp>
        <p:nvSpPr>
          <p:cNvPr id="13" name="文字方塊 12">
            <a:extLst>
              <a:ext uri="{FF2B5EF4-FFF2-40B4-BE49-F238E27FC236}">
                <a16:creationId xmlns:a16="http://schemas.microsoft.com/office/drawing/2014/main" id="{5076C31C-8D1A-B626-E651-7A169561E037}"/>
              </a:ext>
            </a:extLst>
          </p:cNvPr>
          <p:cNvSpPr txBox="1"/>
          <p:nvPr/>
        </p:nvSpPr>
        <p:spPr>
          <a:xfrm>
            <a:off x="1" y="1719295"/>
            <a:ext cx="6857999" cy="523220"/>
          </a:xfrm>
          <a:prstGeom prst="rect">
            <a:avLst/>
          </a:prstGeom>
          <a:noFill/>
        </p:spPr>
        <p:txBody>
          <a:bodyPr wrap="square" rtlCol="0">
            <a:spAutoFit/>
          </a:bodyPr>
          <a:lstStyle/>
          <a:p>
            <a:pPr algn="ctr"/>
            <a:r>
              <a:rPr lang="en-US" altLang="zh-TW" sz="2800" b="1" dirty="0"/>
              <a:t>Installation and Storage</a:t>
            </a:r>
            <a:endParaRPr lang="zh-TW" altLang="en-US" sz="2800" b="1" dirty="0"/>
          </a:p>
        </p:txBody>
      </p:sp>
      <p:sp>
        <p:nvSpPr>
          <p:cNvPr id="8" name="文字方塊 7">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pic>
        <p:nvPicPr>
          <p:cNvPr id="11" name="圖片 10"/>
          <p:cNvPicPr>
            <a:picLocks noChangeAspect="1"/>
          </p:cNvPicPr>
          <p:nvPr/>
        </p:nvPicPr>
        <p:blipFill>
          <a:blip r:embed="rId2"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05920" y="5348730"/>
            <a:ext cx="5052080" cy="3903112"/>
          </a:xfrm>
          <a:prstGeom prst="rect">
            <a:avLst/>
          </a:prstGeom>
        </p:spPr>
      </p:pic>
      <p:sp>
        <p:nvSpPr>
          <p:cNvPr id="9" name="文字方塊 8"/>
          <p:cNvSpPr txBox="1"/>
          <p:nvPr/>
        </p:nvSpPr>
        <p:spPr>
          <a:xfrm>
            <a:off x="3406698" y="2740566"/>
            <a:ext cx="3451302" cy="1431161"/>
          </a:xfrm>
          <a:prstGeom prst="rect">
            <a:avLst/>
          </a:prstGeom>
          <a:noFill/>
        </p:spPr>
        <p:txBody>
          <a:bodyPr wrap="square" rtlCol="0">
            <a:spAutoFit/>
          </a:bodyPr>
          <a:lstStyle/>
          <a:p>
            <a:pPr>
              <a:lnSpc>
                <a:spcPct val="150000"/>
              </a:lnSpc>
            </a:pPr>
            <a:r>
              <a:rPr lang="en-US" altLang="zh-TW" sz="1600" b="1" dirty="0">
                <a:solidFill>
                  <a:srgbClr val="298365"/>
                </a:solidFill>
              </a:rPr>
              <a:t>Secure </a:t>
            </a:r>
            <a:r>
              <a:rPr lang="en-US" altLang="zh-TW" sz="1600" b="1" dirty="0" smtClean="0">
                <a:solidFill>
                  <a:srgbClr val="298365"/>
                </a:solidFill>
              </a:rPr>
              <a:t>Clip Design</a:t>
            </a:r>
          </a:p>
          <a:p>
            <a:pPr>
              <a:lnSpc>
                <a:spcPct val="150000"/>
              </a:lnSpc>
            </a:pPr>
            <a:r>
              <a:rPr lang="en-US" altLang="zh-TW" sz="1400" dirty="0"/>
              <a:t>Reinforced </a:t>
            </a:r>
            <a:r>
              <a:rPr lang="en-US" altLang="zh-TW" sz="1400" dirty="0" smtClean="0"/>
              <a:t>snap-fit clips </a:t>
            </a:r>
            <a:r>
              <a:rPr lang="en-US" altLang="zh-TW" sz="1400" dirty="0"/>
              <a:t>ensure the external screens are firmly attached to the laptop, preventing movement or slipping during </a:t>
            </a:r>
            <a:r>
              <a:rPr lang="en-US" altLang="zh-TW" sz="1400" dirty="0" smtClean="0"/>
              <a:t>use.</a:t>
            </a:r>
            <a:endParaRPr lang="zh-TW" altLang="en-US" sz="1400" dirty="0"/>
          </a:p>
        </p:txBody>
      </p:sp>
      <p:sp>
        <p:nvSpPr>
          <p:cNvPr id="10" name="文字方塊 9"/>
          <p:cNvSpPr txBox="1"/>
          <p:nvPr/>
        </p:nvSpPr>
        <p:spPr>
          <a:xfrm>
            <a:off x="243744" y="6806159"/>
            <a:ext cx="3012413" cy="1754326"/>
          </a:xfrm>
          <a:prstGeom prst="rect">
            <a:avLst/>
          </a:prstGeom>
          <a:noFill/>
        </p:spPr>
        <p:txBody>
          <a:bodyPr wrap="square" rtlCol="0">
            <a:spAutoFit/>
          </a:bodyPr>
          <a:lstStyle/>
          <a:p>
            <a:pPr>
              <a:lnSpc>
                <a:spcPct val="150000"/>
              </a:lnSpc>
            </a:pPr>
            <a:r>
              <a:rPr lang="en-US" altLang="zh-TW" sz="1600" b="1" dirty="0">
                <a:solidFill>
                  <a:srgbClr val="298365"/>
                </a:solidFill>
              </a:rPr>
              <a:t>Stretchable Back </a:t>
            </a:r>
            <a:r>
              <a:rPr lang="en-US" altLang="zh-TW" sz="1600" b="1" dirty="0" smtClean="0">
                <a:solidFill>
                  <a:srgbClr val="298365"/>
                </a:solidFill>
              </a:rPr>
              <a:t>Panel</a:t>
            </a:r>
          </a:p>
          <a:p>
            <a:pPr>
              <a:lnSpc>
                <a:spcPct val="150000"/>
              </a:lnSpc>
            </a:pPr>
            <a:r>
              <a:rPr lang="en-US" altLang="zh-TW" sz="1400" dirty="0"/>
              <a:t>The stretchable back panel allows smooth extension and retraction for easy storage, while ensuring a secure and stable fit with the laptop screen.</a:t>
            </a:r>
            <a:endParaRPr lang="zh-TW" altLang="en-US" sz="1400" dirty="0"/>
          </a:p>
        </p:txBody>
      </p:sp>
      <p:pic>
        <p:nvPicPr>
          <p:cNvPr id="2" name="圖片 1"/>
          <p:cNvPicPr>
            <a:picLocks noChangeAspect="1"/>
          </p:cNvPicPr>
          <p:nvPr/>
        </p:nvPicPr>
        <p:blipFill>
          <a:blip r:embed="rId3"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949" y="2546625"/>
            <a:ext cx="3188208" cy="2084598"/>
          </a:xfrm>
          <a:prstGeom prst="rect">
            <a:avLst/>
          </a:prstGeom>
        </p:spPr>
      </p:pic>
      <p:sp>
        <p:nvSpPr>
          <p:cNvPr id="12" name="文字方塊 11">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sp>
        <p:nvSpPr>
          <p:cNvPr id="16" name="文字方塊 15">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Tree>
    <p:extLst>
      <p:ext uri="{BB962C8B-B14F-4D97-AF65-F5344CB8AC3E}">
        <p14:creationId xmlns:p14="http://schemas.microsoft.com/office/powerpoint/2010/main" val="268122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93A6F-9772-B283-42D5-9D8ABBE5657E}"/>
            </a:ext>
          </a:extLst>
        </p:cNvPr>
        <p:cNvGrpSpPr/>
        <p:nvPr/>
      </p:nvGrpSpPr>
      <p:grpSpPr>
        <a:xfrm>
          <a:off x="0" y="0"/>
          <a:ext cx="0" cy="0"/>
          <a:chOff x="0" y="0"/>
          <a:chExt cx="0" cy="0"/>
        </a:xfrm>
      </p:grpSpPr>
      <p:sp>
        <p:nvSpPr>
          <p:cNvPr id="8" name="文字方塊 7">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sp>
        <p:nvSpPr>
          <p:cNvPr id="10" name="文字方塊 9">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sp>
        <p:nvSpPr>
          <p:cNvPr id="16" name="文字方塊 15">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
        <p:nvSpPr>
          <p:cNvPr id="13" name="文字方塊 12"/>
          <p:cNvSpPr txBox="1"/>
          <p:nvPr/>
        </p:nvSpPr>
        <p:spPr>
          <a:xfrm>
            <a:off x="3289615" y="5219901"/>
            <a:ext cx="3296405" cy="553998"/>
          </a:xfrm>
          <a:prstGeom prst="rect">
            <a:avLst/>
          </a:prstGeom>
          <a:noFill/>
        </p:spPr>
        <p:txBody>
          <a:bodyPr wrap="square" rtlCol="0">
            <a:spAutoFit/>
          </a:bodyPr>
          <a:lstStyle/>
          <a:p>
            <a:r>
              <a:rPr lang="en-US" altLang="zh-TW" sz="1600" b="1" dirty="0" smtClean="0">
                <a:solidFill>
                  <a:srgbClr val="298365"/>
                </a:solidFill>
              </a:rPr>
              <a:t>USB-C</a:t>
            </a:r>
            <a:r>
              <a:rPr lang="zh-TW" altLang="en-US" sz="1600" b="1" dirty="0" smtClean="0">
                <a:solidFill>
                  <a:srgbClr val="298365"/>
                </a:solidFill>
              </a:rPr>
              <a:t> </a:t>
            </a:r>
            <a:r>
              <a:rPr lang="en-US" altLang="zh-TW" sz="1600" b="1" dirty="0" smtClean="0">
                <a:solidFill>
                  <a:srgbClr val="298365"/>
                </a:solidFill>
              </a:rPr>
              <a:t>3.2 </a:t>
            </a:r>
          </a:p>
          <a:p>
            <a:r>
              <a:rPr lang="en-US" altLang="zh-TW" sz="1400" dirty="0"/>
              <a:t>Supports video input and power </a:t>
            </a:r>
            <a:r>
              <a:rPr lang="en-US" altLang="zh-TW" sz="1400" dirty="0" smtClean="0"/>
              <a:t>delivery</a:t>
            </a:r>
            <a:endParaRPr lang="zh-TW" altLang="en-US" sz="1400" dirty="0"/>
          </a:p>
        </p:txBody>
      </p:sp>
      <p:sp>
        <p:nvSpPr>
          <p:cNvPr id="15" name="文字方塊 14"/>
          <p:cNvSpPr txBox="1"/>
          <p:nvPr/>
        </p:nvSpPr>
        <p:spPr>
          <a:xfrm>
            <a:off x="3289615" y="6179901"/>
            <a:ext cx="2340669" cy="553998"/>
          </a:xfrm>
          <a:prstGeom prst="rect">
            <a:avLst/>
          </a:prstGeom>
          <a:noFill/>
        </p:spPr>
        <p:txBody>
          <a:bodyPr wrap="square" rtlCol="0">
            <a:spAutoFit/>
          </a:bodyPr>
          <a:lstStyle/>
          <a:p>
            <a:r>
              <a:rPr lang="en-US" altLang="zh-TW" sz="1600" b="1" dirty="0" smtClean="0">
                <a:solidFill>
                  <a:srgbClr val="298365"/>
                </a:solidFill>
              </a:rPr>
              <a:t>DC IN</a:t>
            </a:r>
          </a:p>
          <a:p>
            <a:r>
              <a:rPr lang="en-US" altLang="zh-TW" sz="1400" dirty="0" smtClean="0"/>
              <a:t>DC </a:t>
            </a:r>
            <a:r>
              <a:rPr lang="en-US" altLang="zh-TW" sz="1400" dirty="0"/>
              <a:t>power </a:t>
            </a:r>
            <a:r>
              <a:rPr lang="en-US" altLang="zh-TW" sz="1400" dirty="0" smtClean="0"/>
              <a:t>input</a:t>
            </a:r>
            <a:endParaRPr lang="zh-TW" altLang="en-US" sz="1400" dirty="0"/>
          </a:p>
        </p:txBody>
      </p:sp>
      <p:sp>
        <p:nvSpPr>
          <p:cNvPr id="17" name="文字方塊 16">
            <a:extLst>
              <a:ext uri="{FF2B5EF4-FFF2-40B4-BE49-F238E27FC236}">
                <a16:creationId xmlns:a16="http://schemas.microsoft.com/office/drawing/2014/main" id="{5076C31C-8D1A-B626-E651-7A169561E037}"/>
              </a:ext>
            </a:extLst>
          </p:cNvPr>
          <p:cNvSpPr txBox="1"/>
          <p:nvPr/>
        </p:nvSpPr>
        <p:spPr>
          <a:xfrm>
            <a:off x="1" y="2129980"/>
            <a:ext cx="6857999" cy="523220"/>
          </a:xfrm>
          <a:prstGeom prst="rect">
            <a:avLst/>
          </a:prstGeom>
          <a:noFill/>
        </p:spPr>
        <p:txBody>
          <a:bodyPr wrap="square" rtlCol="0">
            <a:spAutoFit/>
          </a:bodyPr>
          <a:lstStyle/>
          <a:p>
            <a:pPr algn="ctr"/>
            <a:r>
              <a:rPr lang="en-US" altLang="zh-TW" sz="2800" b="1" dirty="0" smtClean="0"/>
              <a:t>I/O Interface</a:t>
            </a:r>
            <a:endParaRPr lang="zh-TW" altLang="en-US" sz="2800" b="1" dirty="0"/>
          </a:p>
        </p:txBody>
      </p:sp>
      <p:pic>
        <p:nvPicPr>
          <p:cNvPr id="18" name="圖片 17"/>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37134"/>
          <a:stretch/>
        </p:blipFill>
        <p:spPr>
          <a:xfrm>
            <a:off x="1" y="3651680"/>
            <a:ext cx="3228277" cy="4382033"/>
          </a:xfrm>
          <a:prstGeom prst="rect">
            <a:avLst/>
          </a:prstGeom>
        </p:spPr>
      </p:pic>
      <p:sp>
        <p:nvSpPr>
          <p:cNvPr id="19" name="文字方塊 18"/>
          <p:cNvSpPr txBox="1"/>
          <p:nvPr/>
        </p:nvSpPr>
        <p:spPr>
          <a:xfrm>
            <a:off x="3289615" y="4259901"/>
            <a:ext cx="2466415" cy="553998"/>
          </a:xfrm>
          <a:prstGeom prst="rect">
            <a:avLst/>
          </a:prstGeom>
          <a:noFill/>
        </p:spPr>
        <p:txBody>
          <a:bodyPr wrap="square" rtlCol="0">
            <a:spAutoFit/>
          </a:bodyPr>
          <a:lstStyle/>
          <a:p>
            <a:r>
              <a:rPr lang="en-US" altLang="zh-TW" sz="1600" b="1" dirty="0" smtClean="0">
                <a:solidFill>
                  <a:srgbClr val="298365"/>
                </a:solidFill>
              </a:rPr>
              <a:t>HDMI</a:t>
            </a:r>
            <a:r>
              <a:rPr lang="zh-TW" altLang="en-US" sz="1600" b="1" dirty="0" smtClean="0">
                <a:solidFill>
                  <a:srgbClr val="298365"/>
                </a:solidFill>
              </a:rPr>
              <a:t> </a:t>
            </a:r>
            <a:r>
              <a:rPr lang="en-US" altLang="zh-TW" sz="1600" b="1" dirty="0" smtClean="0">
                <a:solidFill>
                  <a:srgbClr val="298365"/>
                </a:solidFill>
              </a:rPr>
              <a:t>2.0</a:t>
            </a:r>
          </a:p>
          <a:p>
            <a:r>
              <a:rPr lang="en-US" altLang="zh-TW" sz="1400" dirty="0"/>
              <a:t>Supports HDMI video </a:t>
            </a:r>
            <a:r>
              <a:rPr lang="en-US" altLang="zh-TW" sz="1400" dirty="0" smtClean="0"/>
              <a:t>input</a:t>
            </a:r>
            <a:endParaRPr lang="zh-TW" altLang="en-US" sz="1400" dirty="0"/>
          </a:p>
        </p:txBody>
      </p:sp>
    </p:spTree>
    <p:extLst>
      <p:ext uri="{BB962C8B-B14F-4D97-AF65-F5344CB8AC3E}">
        <p14:creationId xmlns:p14="http://schemas.microsoft.com/office/powerpoint/2010/main" val="2252029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93A6F-9772-B283-42D5-9D8ABBE5657E}"/>
            </a:ext>
          </a:extLst>
        </p:cNvPr>
        <p:cNvGrpSpPr/>
        <p:nvPr/>
      </p:nvGrpSpPr>
      <p:grpSpPr>
        <a:xfrm>
          <a:off x="0" y="0"/>
          <a:ext cx="0" cy="0"/>
          <a:chOff x="0" y="0"/>
          <a:chExt cx="0" cy="0"/>
        </a:xfrm>
      </p:grpSpPr>
      <p:sp>
        <p:nvSpPr>
          <p:cNvPr id="13" name="文字方塊 12">
            <a:extLst>
              <a:ext uri="{FF2B5EF4-FFF2-40B4-BE49-F238E27FC236}">
                <a16:creationId xmlns:a16="http://schemas.microsoft.com/office/drawing/2014/main" id="{5076C31C-8D1A-B626-E651-7A169561E037}"/>
              </a:ext>
            </a:extLst>
          </p:cNvPr>
          <p:cNvSpPr txBox="1"/>
          <p:nvPr/>
        </p:nvSpPr>
        <p:spPr>
          <a:xfrm>
            <a:off x="1" y="1719295"/>
            <a:ext cx="6857999" cy="523220"/>
          </a:xfrm>
          <a:prstGeom prst="rect">
            <a:avLst/>
          </a:prstGeom>
          <a:noFill/>
        </p:spPr>
        <p:txBody>
          <a:bodyPr wrap="square" rtlCol="0">
            <a:spAutoFit/>
          </a:bodyPr>
          <a:lstStyle/>
          <a:p>
            <a:pPr algn="ctr"/>
            <a:r>
              <a:rPr lang="en-US" altLang="zh-TW" sz="2800" b="1" dirty="0" smtClean="0"/>
              <a:t>Dimension</a:t>
            </a:r>
            <a:endParaRPr lang="zh-TW" altLang="en-US" sz="2800" b="1" dirty="0"/>
          </a:p>
        </p:txBody>
      </p:sp>
      <p:sp>
        <p:nvSpPr>
          <p:cNvPr id="8" name="文字方塊 7">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pic>
        <p:nvPicPr>
          <p:cNvPr id="2" name="圖片 1"/>
          <p:cNvPicPr>
            <a:picLocks noChangeAspect="1"/>
          </p:cNvPicPr>
          <p:nvPr/>
        </p:nvPicPr>
        <p:blipFill>
          <a:blip r:embed="rId2">
            <a:clrChange>
              <a:clrFrom>
                <a:srgbClr val="FFFFFF"/>
              </a:clrFrom>
              <a:clrTo>
                <a:srgbClr val="FFFFFF">
                  <a:alpha val="0"/>
                </a:srgbClr>
              </a:clrTo>
            </a:clrChange>
          </a:blip>
          <a:stretch>
            <a:fillRect/>
          </a:stretch>
        </p:blipFill>
        <p:spPr>
          <a:xfrm>
            <a:off x="631638" y="2964076"/>
            <a:ext cx="5586834" cy="2723046"/>
          </a:xfrm>
          <a:prstGeom prst="rect">
            <a:avLst/>
          </a:prstGeom>
        </p:spPr>
      </p:pic>
      <p:pic>
        <p:nvPicPr>
          <p:cNvPr id="3" name="圖片 2"/>
          <p:cNvPicPr>
            <a:picLocks noChangeAspect="1"/>
          </p:cNvPicPr>
          <p:nvPr/>
        </p:nvPicPr>
        <p:blipFill>
          <a:blip r:embed="rId3">
            <a:clrChange>
              <a:clrFrom>
                <a:srgbClr val="FFFFFF"/>
              </a:clrFrom>
              <a:clrTo>
                <a:srgbClr val="FFFFFF">
                  <a:alpha val="0"/>
                </a:srgbClr>
              </a:clrTo>
            </a:clrChange>
          </a:blip>
          <a:stretch>
            <a:fillRect/>
          </a:stretch>
        </p:blipFill>
        <p:spPr>
          <a:xfrm>
            <a:off x="-78058" y="5687122"/>
            <a:ext cx="7169942" cy="2364058"/>
          </a:xfrm>
          <a:prstGeom prst="rect">
            <a:avLst/>
          </a:prstGeom>
        </p:spPr>
      </p:pic>
      <p:sp>
        <p:nvSpPr>
          <p:cNvPr id="9" name="文字方塊 8">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sp>
        <p:nvSpPr>
          <p:cNvPr id="10" name="文字方塊 9">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Tree>
    <p:extLst>
      <p:ext uri="{BB962C8B-B14F-4D97-AF65-F5344CB8AC3E}">
        <p14:creationId xmlns:p14="http://schemas.microsoft.com/office/powerpoint/2010/main" val="2690985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D0633-466A-F8A3-7A34-74EED76995DE}"/>
            </a:ext>
          </a:extLst>
        </p:cNvPr>
        <p:cNvGrpSpPr/>
        <p:nvPr/>
      </p:nvGrpSpPr>
      <p:grpSpPr>
        <a:xfrm>
          <a:off x="0" y="0"/>
          <a:ext cx="0" cy="0"/>
          <a:chOff x="0" y="0"/>
          <a:chExt cx="0" cy="0"/>
        </a:xfrm>
      </p:grpSpPr>
      <p:sp>
        <p:nvSpPr>
          <p:cNvPr id="2" name="文字方塊 1">
            <a:extLst>
              <a:ext uri="{FF2B5EF4-FFF2-40B4-BE49-F238E27FC236}">
                <a16:creationId xmlns:a16="http://schemas.microsoft.com/office/drawing/2014/main" id="{0AE3101F-C50C-B2A9-413B-A444EFEE7766}"/>
              </a:ext>
            </a:extLst>
          </p:cNvPr>
          <p:cNvSpPr txBox="1"/>
          <p:nvPr/>
        </p:nvSpPr>
        <p:spPr>
          <a:xfrm>
            <a:off x="-1" y="1846943"/>
            <a:ext cx="6857999" cy="523220"/>
          </a:xfrm>
          <a:prstGeom prst="rect">
            <a:avLst/>
          </a:prstGeom>
          <a:noFill/>
        </p:spPr>
        <p:txBody>
          <a:bodyPr wrap="square" rtlCol="0">
            <a:spAutoFit/>
          </a:bodyPr>
          <a:lstStyle/>
          <a:p>
            <a:pPr algn="ctr"/>
            <a:r>
              <a:rPr lang="en-US" altLang="zh-TW" sz="2800" b="1" dirty="0"/>
              <a:t>Environment</a:t>
            </a:r>
            <a:r>
              <a:rPr lang="zh-TW" altLang="en-US" sz="2800" b="1" dirty="0"/>
              <a:t> </a:t>
            </a:r>
            <a:r>
              <a:rPr lang="en-US" altLang="zh-TW" sz="2800" b="1" dirty="0"/>
              <a:t>Compliance</a:t>
            </a:r>
            <a:endParaRPr lang="zh-TW" altLang="en-US" sz="2800" b="1" dirty="0"/>
          </a:p>
        </p:txBody>
      </p:sp>
      <p:graphicFrame>
        <p:nvGraphicFramePr>
          <p:cNvPr id="3" name="表格 13">
            <a:extLst>
              <a:ext uri="{FF2B5EF4-FFF2-40B4-BE49-F238E27FC236}">
                <a16:creationId xmlns:a16="http://schemas.microsoft.com/office/drawing/2014/main" id="{E5EA44CD-7F0F-B627-E346-5935B6E660F2}"/>
              </a:ext>
            </a:extLst>
          </p:cNvPr>
          <p:cNvGraphicFramePr>
            <a:graphicFrameLocks noGrp="1"/>
          </p:cNvGraphicFramePr>
          <p:nvPr>
            <p:extLst>
              <p:ext uri="{D42A27DB-BD31-4B8C-83A1-F6EECF244321}">
                <p14:modId xmlns:p14="http://schemas.microsoft.com/office/powerpoint/2010/main" val="2342350646"/>
              </p:ext>
            </p:extLst>
          </p:nvPr>
        </p:nvGraphicFramePr>
        <p:xfrm>
          <a:off x="292994" y="2370163"/>
          <a:ext cx="6272012" cy="1371600"/>
        </p:xfrm>
        <a:graphic>
          <a:graphicData uri="http://schemas.openxmlformats.org/drawingml/2006/table">
            <a:tbl>
              <a:tblPr firstRow="1" bandRow="1">
                <a:tableStyleId>{5940675A-B579-460E-94D1-54222C63F5DA}</a:tableStyleId>
              </a:tblPr>
              <a:tblGrid>
                <a:gridCol w="1703231">
                  <a:extLst>
                    <a:ext uri="{9D8B030D-6E8A-4147-A177-3AD203B41FA5}">
                      <a16:colId xmlns:a16="http://schemas.microsoft.com/office/drawing/2014/main" val="3393089519"/>
                    </a:ext>
                  </a:extLst>
                </a:gridCol>
                <a:gridCol w="4568781">
                  <a:extLst>
                    <a:ext uri="{9D8B030D-6E8A-4147-A177-3AD203B41FA5}">
                      <a16:colId xmlns:a16="http://schemas.microsoft.com/office/drawing/2014/main" val="1553829442"/>
                    </a:ext>
                  </a:extLst>
                </a:gridCol>
              </a:tblGrid>
              <a:tr h="274320">
                <a:tc>
                  <a:txBody>
                    <a:bodyPr/>
                    <a:lstStyle/>
                    <a:p>
                      <a:r>
                        <a:rPr lang="en-US" altLang="zh-TW" sz="1200" dirty="0"/>
                        <a:t>Operating Temp.</a:t>
                      </a:r>
                      <a:endParaRPr lang="zh-TW" altLang="en-US" sz="1200" dirty="0"/>
                    </a:p>
                  </a:txBody>
                  <a:tcPr/>
                </a:tc>
                <a:tc>
                  <a:txBody>
                    <a:bodyPr/>
                    <a:lstStyle/>
                    <a:p>
                      <a:r>
                        <a:rPr lang="en-US" altLang="zh-TW" sz="1200" dirty="0" smtClean="0"/>
                        <a:t>-20°C  </a:t>
                      </a:r>
                      <a:r>
                        <a:rPr lang="en-US" altLang="zh-TW" sz="1200" dirty="0"/>
                        <a:t>to </a:t>
                      </a:r>
                      <a:r>
                        <a:rPr lang="en-US" altLang="zh-TW" sz="1200" dirty="0" smtClean="0"/>
                        <a:t>60°C </a:t>
                      </a:r>
                      <a:endParaRPr lang="en-US" altLang="zh-TW" sz="1200" dirty="0"/>
                    </a:p>
                  </a:txBody>
                  <a:tcPr/>
                </a:tc>
                <a:extLst>
                  <a:ext uri="{0D108BD9-81ED-4DB2-BD59-A6C34878D82A}">
                    <a16:rowId xmlns:a16="http://schemas.microsoft.com/office/drawing/2014/main" val="2281090737"/>
                  </a:ext>
                </a:extLst>
              </a:tr>
              <a:tr h="274320">
                <a:tc>
                  <a:txBody>
                    <a:bodyPr/>
                    <a:lstStyle/>
                    <a:p>
                      <a:r>
                        <a:rPr lang="en-US" altLang="zh-TW" sz="1200" dirty="0"/>
                        <a:t>Storage Temp.</a:t>
                      </a:r>
                      <a:endParaRPr lang="zh-TW" altLang="en-US" sz="1200" dirty="0"/>
                    </a:p>
                  </a:txBody>
                  <a:tcPr/>
                </a:tc>
                <a:tc>
                  <a:txBody>
                    <a:bodyPr/>
                    <a:lstStyle/>
                    <a:p>
                      <a:r>
                        <a:rPr lang="en-US" altLang="zh-TW" sz="1200" dirty="0"/>
                        <a:t>-30°C  </a:t>
                      </a:r>
                      <a:r>
                        <a:rPr lang="en-US" altLang="zh-TW" sz="1200" dirty="0" smtClean="0"/>
                        <a:t>to</a:t>
                      </a:r>
                      <a:r>
                        <a:rPr lang="zh-TW" altLang="en-US" sz="1200" dirty="0" smtClean="0"/>
                        <a:t> </a:t>
                      </a:r>
                      <a:r>
                        <a:rPr lang="en-US" altLang="zh-TW" sz="1200" dirty="0" smtClean="0"/>
                        <a:t>70°C </a:t>
                      </a:r>
                      <a:endParaRPr lang="zh-TW" altLang="en-US" sz="1200" dirty="0"/>
                    </a:p>
                  </a:txBody>
                  <a:tcPr/>
                </a:tc>
                <a:extLst>
                  <a:ext uri="{0D108BD9-81ED-4DB2-BD59-A6C34878D82A}">
                    <a16:rowId xmlns:a16="http://schemas.microsoft.com/office/drawing/2014/main" val="3362629144"/>
                  </a:ext>
                </a:extLst>
              </a:tr>
              <a:tr h="274320">
                <a:tc>
                  <a:txBody>
                    <a:bodyPr/>
                    <a:lstStyle/>
                    <a:p>
                      <a:r>
                        <a:rPr lang="en-US" altLang="zh-TW" sz="1200" dirty="0"/>
                        <a:t>Humidity</a:t>
                      </a:r>
                      <a:endParaRPr lang="zh-TW" altLang="en-US" sz="1200" dirty="0"/>
                    </a:p>
                  </a:txBody>
                  <a:tcPr/>
                </a:tc>
                <a:tc>
                  <a:txBody>
                    <a:bodyPr/>
                    <a:lstStyle/>
                    <a:p>
                      <a:r>
                        <a:rPr lang="en-US" altLang="zh-TW" sz="1200" b="0" i="0" u="none" strike="noStrike" kern="1200" dirty="0">
                          <a:solidFill>
                            <a:srgbClr val="000000"/>
                          </a:solidFill>
                          <a:effectLst/>
                          <a:latin typeface="Calibri" panose="020F0502020204030204" pitchFamily="34" charset="0"/>
                          <a:ea typeface="+mn-ea"/>
                          <a:cs typeface="+mn-cs"/>
                        </a:rPr>
                        <a:t>Ta</a:t>
                      </a:r>
                      <a:r>
                        <a:rPr lang="zh-TW" altLang="en-US" sz="1200" b="0" i="0" u="none" strike="noStrike" kern="1200" dirty="0">
                          <a:solidFill>
                            <a:srgbClr val="000000"/>
                          </a:solidFill>
                          <a:effectLst/>
                          <a:latin typeface="Calibri" panose="020F0502020204030204" pitchFamily="34" charset="0"/>
                          <a:ea typeface="+mn-ea"/>
                          <a:cs typeface="Calibri" panose="020F0502020204030204" pitchFamily="34" charset="0"/>
                        </a:rPr>
                        <a:t>≦</a:t>
                      </a:r>
                      <a:r>
                        <a:rPr lang="en-US" altLang="zh-TW" sz="1200" b="0" i="0" u="none" strike="noStrike" kern="1200" dirty="0">
                          <a:solidFill>
                            <a:srgbClr val="000000"/>
                          </a:solidFill>
                          <a:effectLst/>
                          <a:latin typeface="Calibri" panose="020F0502020204030204" pitchFamily="34" charset="0"/>
                          <a:ea typeface="+mn-ea"/>
                          <a:cs typeface="+mn-cs"/>
                        </a:rPr>
                        <a:t>40°C, 90%RH, </a:t>
                      </a:r>
                      <a:r>
                        <a:rPr lang="en-US" altLang="zh-TW" sz="1200" b="0" i="0" u="none" strike="noStrike" kern="1200" dirty="0" smtClean="0">
                          <a:solidFill>
                            <a:srgbClr val="000000"/>
                          </a:solidFill>
                          <a:effectLst/>
                          <a:latin typeface="Calibri" panose="020F0502020204030204" pitchFamily="34" charset="0"/>
                          <a:ea typeface="+mn-ea"/>
                          <a:cs typeface="+mn-cs"/>
                        </a:rPr>
                        <a:t>non-condensing</a:t>
                      </a:r>
                      <a:endParaRPr lang="en-US" altLang="zh-TW" sz="1200" b="0" i="0" u="none" strike="noStrike" kern="1200" dirty="0">
                        <a:solidFill>
                          <a:srgbClr val="000000"/>
                        </a:solidFill>
                        <a:effectLst/>
                        <a:latin typeface="Calibri" panose="020F0502020204030204" pitchFamily="34" charset="0"/>
                        <a:ea typeface="+mn-ea"/>
                        <a:cs typeface="+mn-cs"/>
                      </a:endParaRPr>
                    </a:p>
                  </a:txBody>
                  <a:tcPr/>
                </a:tc>
                <a:extLst>
                  <a:ext uri="{0D108BD9-81ED-4DB2-BD59-A6C34878D82A}">
                    <a16:rowId xmlns:a16="http://schemas.microsoft.com/office/drawing/2014/main" val="2933572738"/>
                  </a:ext>
                </a:extLst>
              </a:tr>
              <a:tr h="274320">
                <a:tc>
                  <a:txBody>
                    <a:bodyPr/>
                    <a:lstStyle/>
                    <a:p>
                      <a:r>
                        <a:rPr lang="en-US" altLang="zh-TW" sz="1200" dirty="0" smtClean="0"/>
                        <a:t>IP Rating</a:t>
                      </a:r>
                      <a:endParaRPr lang="zh-TW" altLang="en-US" sz="1200" dirty="0"/>
                    </a:p>
                  </a:txBody>
                  <a:tcPr/>
                </a:tc>
                <a:tc>
                  <a:txBody>
                    <a:bodyPr/>
                    <a:lstStyle/>
                    <a:p>
                      <a:r>
                        <a:rPr lang="en-US" altLang="zh-TW" sz="1200" b="0" i="0" u="none" strike="noStrike" kern="1200" smtClean="0">
                          <a:solidFill>
                            <a:srgbClr val="000000"/>
                          </a:solidFill>
                          <a:effectLst/>
                          <a:latin typeface="Calibri" panose="020F0502020204030204" pitchFamily="34" charset="0"/>
                          <a:ea typeface="+mn-ea"/>
                          <a:cs typeface="+mn-cs"/>
                        </a:rPr>
                        <a:t>IP65 Front Panel</a:t>
                      </a:r>
                      <a:endParaRPr lang="en-US" altLang="zh-TW" sz="1200" b="0" i="0" u="none" strike="noStrike" kern="1200" dirty="0">
                        <a:solidFill>
                          <a:srgbClr val="000000"/>
                        </a:solidFill>
                        <a:effectLst/>
                        <a:latin typeface="Calibri" panose="020F0502020204030204" pitchFamily="34" charset="0"/>
                        <a:ea typeface="+mn-ea"/>
                        <a:cs typeface="+mn-cs"/>
                      </a:endParaRPr>
                    </a:p>
                  </a:txBody>
                  <a:tcPr/>
                </a:tc>
                <a:extLst>
                  <a:ext uri="{0D108BD9-81ED-4DB2-BD59-A6C34878D82A}">
                    <a16:rowId xmlns:a16="http://schemas.microsoft.com/office/drawing/2014/main" val="440494758"/>
                  </a:ext>
                </a:extLst>
              </a:tr>
              <a:tr h="274320">
                <a:tc>
                  <a:txBody>
                    <a:bodyPr/>
                    <a:lstStyle/>
                    <a:p>
                      <a:r>
                        <a:rPr lang="en-US" altLang="zh-TW" sz="1200" dirty="0" smtClean="0"/>
                        <a:t>Shock &amp; Vibration</a:t>
                      </a:r>
                      <a:endParaRPr lang="zh-TW" altLang="en-US" sz="1200" dirty="0"/>
                    </a:p>
                  </a:txBody>
                  <a:tcPr/>
                </a:tc>
                <a:tc>
                  <a:txBody>
                    <a:bodyPr/>
                    <a:lstStyle/>
                    <a:p>
                      <a:r>
                        <a:rPr lang="en-US" altLang="zh-TW" sz="1200" dirty="0"/>
                        <a:t>Design to meet </a:t>
                      </a:r>
                      <a:r>
                        <a:rPr lang="en-US" altLang="zh-TW" sz="1200" dirty="0" smtClean="0"/>
                        <a:t>MIL-STD-810</a:t>
                      </a:r>
                      <a:endParaRPr lang="en-US" altLang="zh-TW" sz="1200" dirty="0"/>
                    </a:p>
                  </a:txBody>
                  <a:tcPr/>
                </a:tc>
                <a:extLst>
                  <a:ext uri="{0D108BD9-81ED-4DB2-BD59-A6C34878D82A}">
                    <a16:rowId xmlns:a16="http://schemas.microsoft.com/office/drawing/2014/main" val="2514486367"/>
                  </a:ext>
                </a:extLst>
              </a:tr>
            </a:tbl>
          </a:graphicData>
        </a:graphic>
      </p:graphicFrame>
      <p:sp>
        <p:nvSpPr>
          <p:cNvPr id="5" name="文字方塊 4">
            <a:extLst>
              <a:ext uri="{FF2B5EF4-FFF2-40B4-BE49-F238E27FC236}">
                <a16:creationId xmlns:a16="http://schemas.microsoft.com/office/drawing/2014/main" id="{932AC83D-FB1E-5389-D092-04BF7F7F6ABF}"/>
              </a:ext>
            </a:extLst>
          </p:cNvPr>
          <p:cNvSpPr txBox="1"/>
          <p:nvPr/>
        </p:nvSpPr>
        <p:spPr>
          <a:xfrm>
            <a:off x="920840" y="3741763"/>
            <a:ext cx="5937160" cy="253916"/>
          </a:xfrm>
          <a:prstGeom prst="rect">
            <a:avLst/>
          </a:prstGeom>
          <a:noFill/>
        </p:spPr>
        <p:txBody>
          <a:bodyPr wrap="square" rtlCol="0">
            <a:spAutoFit/>
          </a:bodyPr>
          <a:lstStyle/>
          <a:p>
            <a:pPr algn="r"/>
            <a:r>
              <a:rPr lang="en-US" altLang="zh-TW" sz="1050" dirty="0"/>
              <a:t>Environmental</a:t>
            </a:r>
            <a:r>
              <a:rPr lang="zh-TW" altLang="en-US" sz="1050" dirty="0"/>
              <a:t> </a:t>
            </a:r>
            <a:r>
              <a:rPr lang="en-US" altLang="zh-TW" sz="1050" dirty="0"/>
              <a:t>performance may vary according to the integration method or final integration scenario.</a:t>
            </a:r>
            <a:endParaRPr lang="zh-TW" altLang="en-US" sz="1050" dirty="0"/>
          </a:p>
        </p:txBody>
      </p:sp>
      <p:sp>
        <p:nvSpPr>
          <p:cNvPr id="10" name="文字方塊 9">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sp>
        <p:nvSpPr>
          <p:cNvPr id="8" name="文字方塊 7">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sp>
        <p:nvSpPr>
          <p:cNvPr id="11" name="文字方塊 10">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Tree>
    <p:extLst>
      <p:ext uri="{BB962C8B-B14F-4D97-AF65-F5344CB8AC3E}">
        <p14:creationId xmlns:p14="http://schemas.microsoft.com/office/powerpoint/2010/main" val="150994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D0633-466A-F8A3-7A34-74EED76995DE}"/>
            </a:ext>
          </a:extLst>
        </p:cNvPr>
        <p:cNvGrpSpPr/>
        <p:nvPr/>
      </p:nvGrpSpPr>
      <p:grpSpPr>
        <a:xfrm>
          <a:off x="0" y="0"/>
          <a:ext cx="0" cy="0"/>
          <a:chOff x="0" y="0"/>
          <a:chExt cx="0" cy="0"/>
        </a:xfrm>
      </p:grpSpPr>
      <p:sp>
        <p:nvSpPr>
          <p:cNvPr id="2" name="文字方塊 1">
            <a:extLst>
              <a:ext uri="{FF2B5EF4-FFF2-40B4-BE49-F238E27FC236}">
                <a16:creationId xmlns:a16="http://schemas.microsoft.com/office/drawing/2014/main" id="{0AE3101F-C50C-B2A9-413B-A444EFEE7766}"/>
              </a:ext>
            </a:extLst>
          </p:cNvPr>
          <p:cNvSpPr txBox="1"/>
          <p:nvPr/>
        </p:nvSpPr>
        <p:spPr>
          <a:xfrm>
            <a:off x="-5" y="1754610"/>
            <a:ext cx="6857999" cy="523220"/>
          </a:xfrm>
          <a:prstGeom prst="rect">
            <a:avLst/>
          </a:prstGeom>
          <a:noFill/>
        </p:spPr>
        <p:txBody>
          <a:bodyPr wrap="square" rtlCol="0">
            <a:spAutoFit/>
          </a:bodyPr>
          <a:lstStyle/>
          <a:p>
            <a:pPr algn="ctr"/>
            <a:r>
              <a:rPr lang="en-US" altLang="zh-TW" sz="2800" b="1" dirty="0" smtClean="0"/>
              <a:t>Multi-Scenario Applications</a:t>
            </a:r>
            <a:endParaRPr lang="zh-TW" altLang="en-US" sz="2800" b="1" dirty="0"/>
          </a:p>
        </p:txBody>
      </p:sp>
      <p:sp>
        <p:nvSpPr>
          <p:cNvPr id="10" name="文字方塊 9">
            <a:extLst>
              <a:ext uri="{FF2B5EF4-FFF2-40B4-BE49-F238E27FC236}">
                <a16:creationId xmlns:a16="http://schemas.microsoft.com/office/drawing/2014/main" id="{84729E89-3E84-F9BA-43AB-001B186B2005}"/>
              </a:ext>
            </a:extLst>
          </p:cNvPr>
          <p:cNvSpPr txBox="1"/>
          <p:nvPr/>
        </p:nvSpPr>
        <p:spPr>
          <a:xfrm>
            <a:off x="243744" y="856020"/>
            <a:ext cx="2709334" cy="523220"/>
          </a:xfrm>
          <a:prstGeom prst="rect">
            <a:avLst/>
          </a:prstGeom>
          <a:noFill/>
        </p:spPr>
        <p:txBody>
          <a:bodyPr wrap="square" rtlCol="0">
            <a:spAutoFit/>
          </a:bodyPr>
          <a:lstStyle/>
          <a:p>
            <a:r>
              <a:rPr lang="zh-TW" altLang="en-US" sz="2800" b="1" dirty="0"/>
              <a:t>MIC-</a:t>
            </a:r>
            <a:r>
              <a:rPr lang="en-US" altLang="zh-TW" sz="2800" b="1" dirty="0" smtClean="0"/>
              <a:t>D1305</a:t>
            </a:r>
            <a:endParaRPr lang="zh-TW" altLang="en-US" sz="2800" b="1" dirty="0"/>
          </a:p>
        </p:txBody>
      </p:sp>
      <p:sp>
        <p:nvSpPr>
          <p:cNvPr id="4" name="矩形 3"/>
          <p:cNvSpPr/>
          <p:nvPr/>
        </p:nvSpPr>
        <p:spPr>
          <a:xfrm>
            <a:off x="2263708" y="5588851"/>
            <a:ext cx="2330574" cy="338554"/>
          </a:xfrm>
          <a:prstGeom prst="rect">
            <a:avLst/>
          </a:prstGeom>
        </p:spPr>
        <p:txBody>
          <a:bodyPr wrap="none">
            <a:spAutoFit/>
          </a:bodyPr>
          <a:lstStyle/>
          <a:p>
            <a:pPr algn="ctr"/>
            <a:r>
              <a:rPr lang="en-US" altLang="zh-TW" sz="1600" b="1" dirty="0" smtClean="0">
                <a:solidFill>
                  <a:srgbClr val="298365"/>
                </a:solidFill>
              </a:rPr>
              <a:t>Vehicle Command Center</a:t>
            </a:r>
          </a:p>
        </p:txBody>
      </p:sp>
      <p:sp>
        <p:nvSpPr>
          <p:cNvPr id="13" name="矩形 12"/>
          <p:cNvSpPr/>
          <p:nvPr/>
        </p:nvSpPr>
        <p:spPr>
          <a:xfrm>
            <a:off x="2209012" y="8975906"/>
            <a:ext cx="2439963" cy="338554"/>
          </a:xfrm>
          <a:prstGeom prst="rect">
            <a:avLst/>
          </a:prstGeom>
        </p:spPr>
        <p:txBody>
          <a:bodyPr wrap="none">
            <a:spAutoFit/>
          </a:bodyPr>
          <a:lstStyle/>
          <a:p>
            <a:pPr algn="ctr"/>
            <a:r>
              <a:rPr lang="en-US" altLang="zh-TW" sz="1600" b="1" dirty="0" smtClean="0">
                <a:solidFill>
                  <a:srgbClr val="298365"/>
                </a:solidFill>
              </a:rPr>
              <a:t>Portable Command Center</a:t>
            </a: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39588"/>
            <a:ext cx="6858001" cy="2936318"/>
          </a:xfrm>
          <a:prstGeom prst="rect">
            <a:avLst/>
          </a:prstGeom>
        </p:spPr>
      </p:pic>
      <p:pic>
        <p:nvPicPr>
          <p:cNvPr id="7" name="圖片 6"/>
          <p:cNvPicPr>
            <a:picLocks noChangeAspect="1"/>
          </p:cNvPicPr>
          <p:nvPr/>
        </p:nvPicPr>
        <p:blipFill rotWithShape="1">
          <a:blip r:embed="rId3">
            <a:extLst>
              <a:ext uri="{28A0092B-C50C-407E-A947-70E740481C1C}">
                <a14:useLocalDpi xmlns:a14="http://schemas.microsoft.com/office/drawing/2010/main" val="0"/>
              </a:ext>
            </a:extLst>
          </a:blip>
          <a:srcRect t="7615" b="8947"/>
          <a:stretch/>
        </p:blipFill>
        <p:spPr>
          <a:xfrm>
            <a:off x="-5" y="2370163"/>
            <a:ext cx="6858000" cy="3218688"/>
          </a:xfrm>
          <a:prstGeom prst="rect">
            <a:avLst/>
          </a:prstGeom>
        </p:spPr>
      </p:pic>
      <p:sp>
        <p:nvSpPr>
          <p:cNvPr id="11" name="文字方塊 10">
            <a:extLst>
              <a:ext uri="{FF2B5EF4-FFF2-40B4-BE49-F238E27FC236}">
                <a16:creationId xmlns:a16="http://schemas.microsoft.com/office/drawing/2014/main" id="{E1C90810-33A5-24B7-41E6-6B691CE14804}"/>
              </a:ext>
            </a:extLst>
          </p:cNvPr>
          <p:cNvSpPr txBox="1"/>
          <p:nvPr/>
        </p:nvSpPr>
        <p:spPr>
          <a:xfrm>
            <a:off x="243744" y="1323723"/>
            <a:ext cx="6091742" cy="338554"/>
          </a:xfrm>
          <a:prstGeom prst="rect">
            <a:avLst/>
          </a:prstGeom>
          <a:noFill/>
        </p:spPr>
        <p:txBody>
          <a:bodyPr wrap="square" rtlCol="0">
            <a:spAutoFit/>
          </a:bodyPr>
          <a:lstStyle/>
          <a:p>
            <a:r>
              <a:rPr lang="en-US" altLang="zh-TW" sz="1600" dirty="0" smtClean="0"/>
              <a:t>13.3” Dual-Display </a:t>
            </a:r>
            <a:r>
              <a:rPr lang="en-US" altLang="zh-TW" sz="1600" dirty="0"/>
              <a:t>Portable Side-Mount Kit </a:t>
            </a:r>
          </a:p>
        </p:txBody>
      </p:sp>
      <p:sp>
        <p:nvSpPr>
          <p:cNvPr id="14" name="文字方塊 13">
            <a:extLst>
              <a:ext uri="{FF2B5EF4-FFF2-40B4-BE49-F238E27FC236}">
                <a16:creationId xmlns:a16="http://schemas.microsoft.com/office/drawing/2014/main" id="{CD6068DA-F9C3-DAFA-8D51-3DCE1F580ED9}"/>
              </a:ext>
            </a:extLst>
          </p:cNvPr>
          <p:cNvSpPr txBox="1"/>
          <p:nvPr/>
        </p:nvSpPr>
        <p:spPr>
          <a:xfrm>
            <a:off x="6149007" y="9644390"/>
            <a:ext cx="708993" cy="261610"/>
          </a:xfrm>
          <a:prstGeom prst="rect">
            <a:avLst/>
          </a:prstGeom>
          <a:noFill/>
        </p:spPr>
        <p:txBody>
          <a:bodyPr wrap="square" rtlCol="0">
            <a:spAutoFit/>
          </a:bodyPr>
          <a:lstStyle/>
          <a:p>
            <a:pPr algn="r"/>
            <a:r>
              <a:rPr lang="en-US" altLang="zh-TW" sz="1100" dirty="0"/>
              <a:t>Rev. </a:t>
            </a:r>
            <a:r>
              <a:rPr lang="en-US" altLang="zh-TW" sz="1100" dirty="0" smtClean="0"/>
              <a:t>0.4</a:t>
            </a:r>
            <a:endParaRPr lang="zh-TW" altLang="en-US" sz="1100" dirty="0"/>
          </a:p>
        </p:txBody>
      </p:sp>
    </p:spTree>
    <p:extLst>
      <p:ext uri="{BB962C8B-B14F-4D97-AF65-F5344CB8AC3E}">
        <p14:creationId xmlns:p14="http://schemas.microsoft.com/office/powerpoint/2010/main" val="3067239217"/>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17052</TotalTime>
  <Words>746</Words>
  <Application>Microsoft Office PowerPoint</Application>
  <PresentationFormat>A4 紙張 (210x297 公釐)</PresentationFormat>
  <Paragraphs>159</Paragraphs>
  <Slides>10</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10</vt:i4>
      </vt:variant>
    </vt:vector>
  </HeadingPairs>
  <TitlesOfParts>
    <vt:vector size="17" baseType="lpstr">
      <vt:lpstr>BankGothic Lt BT</vt:lpstr>
      <vt:lpstr>Microsoft JhengHei Light</vt:lpstr>
      <vt:lpstr>游ゴシック</vt:lpstr>
      <vt:lpstr>新細明體</vt:lpstr>
      <vt:lpstr>Arial</vt:lpstr>
      <vt:lpstr>Calibri</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Eisley</cp:lastModifiedBy>
  <cp:revision>1254</cp:revision>
  <cp:lastPrinted>2022-12-14T06:50:17Z</cp:lastPrinted>
  <dcterms:created xsi:type="dcterms:W3CDTF">2018-10-16T09:11:08Z</dcterms:created>
  <dcterms:modified xsi:type="dcterms:W3CDTF">2026-08-18T08:24:15Z</dcterms:modified>
</cp:coreProperties>
</file>