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Comfortaa"/>
      <p:regular r:id="rId29"/>
      <p:bold r:id="rId30"/>
    </p:embeddedFont>
    <p:embeddedFont>
      <p:font typeface="Questrial"/>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0771CF-65DF-450F-B6AB-D4F26665E214}">
  <a:tblStyle styleId="{520771CF-65DF-450F-B6AB-D4F26665E2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omforta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estrial-regular.fntdata"/><Relationship Id="rId30" Type="http://schemas.openxmlformats.org/officeDocument/2006/relationships/font" Target="fonts/Comfortaa-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 Google Partner Badge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e7f92962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ee7f92962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*Remember that you will need to have a Google Merchant Center already uploaded with the data feed of their ecommerce platform.*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6d204a37d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d204a37d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6d204a37d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d204a37d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e4d205c9b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e4d205c9b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cbe39f08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cbe39f08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d167fdc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d167fdc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Setting Formula - leads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d167fdc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d167fdc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Setting Formula - Ecommerce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d61a2f2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d61a2f2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e7f92962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e7f92962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e7f92962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e7f92962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cbe39f08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cbe39f0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e4d205c9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e4d205c9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e4d205c9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e4d205c9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6cbe39f08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cbe39f08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social media links for them to follow 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6d204a37d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d204a37d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e7f9296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e7f9296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e7f92962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e7f92962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d204a37d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d204a37d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d204a37d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d204a37d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d204a37d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d204a37d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6d204a37d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d204a37d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*Remember that you will need to have a Google Merchant Center already uploaded with the data feed of their ecommerce platform.*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google.com/intl/en_us/retail/solutions/merchant-center/?&amp;fmp=1&amp;utm_id=gfr&amp;utm_source=google&amp;utm_medium=ha&amp;utm_campaign=us-en-bkws&amp;mcsubid=us-en-ha-mc-bk-c-bkws!o3&amp;gclid=CjwKCAiAoL6eBhA3EiwAXDom5gBDWEOC4060cUs0llpvchRDHV6i9TAfY3dCuR2kDu8K8dlecvE2KxoCaEUQAvD_BwE" TargetMode="External"/><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656675" y="218875"/>
            <a:ext cx="4455600" cy="44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So You’re Interested In Google Ads Management &amp; SEO/AI Services….</a:t>
            </a:r>
            <a:endParaRPr b="1" sz="3600">
              <a:latin typeface="Comfortaa"/>
              <a:ea typeface="Comfortaa"/>
              <a:cs typeface="Comfortaa"/>
              <a:sym typeface="Comfortaa"/>
            </a:endParaRPr>
          </a:p>
          <a:p>
            <a:pPr indent="0" lvl="0" marL="0" rtl="0" algn="l">
              <a:spcBef>
                <a:spcPts val="0"/>
              </a:spcBef>
              <a:spcAft>
                <a:spcPts val="0"/>
              </a:spcAft>
              <a:buNone/>
            </a:pPr>
            <a:r>
              <a:t/>
            </a:r>
            <a:endParaRPr b="1" sz="3600">
              <a:latin typeface="Comfortaa"/>
              <a:ea typeface="Comfortaa"/>
              <a:cs typeface="Comfortaa"/>
              <a:sym typeface="Comfortaa"/>
            </a:endParaRPr>
          </a:p>
          <a:p>
            <a:pPr indent="0" lvl="0" marL="0" rtl="0" algn="l">
              <a:spcBef>
                <a:spcPts val="0"/>
              </a:spcBef>
              <a:spcAft>
                <a:spcPts val="0"/>
              </a:spcAft>
              <a:buNone/>
            </a:pPr>
            <a:r>
              <a:rPr b="1" lang="en" sz="6000">
                <a:solidFill>
                  <a:srgbClr val="0B5394"/>
                </a:solidFill>
                <a:latin typeface="Comfortaa"/>
                <a:ea typeface="Comfortaa"/>
                <a:cs typeface="Comfortaa"/>
                <a:sym typeface="Comfortaa"/>
              </a:rPr>
              <a:t>G</a:t>
            </a:r>
            <a:r>
              <a:rPr b="1" lang="en" sz="6000">
                <a:solidFill>
                  <a:srgbClr val="FF0000"/>
                </a:solidFill>
                <a:latin typeface="Comfortaa"/>
                <a:ea typeface="Comfortaa"/>
                <a:cs typeface="Comfortaa"/>
                <a:sym typeface="Comfortaa"/>
              </a:rPr>
              <a:t>R</a:t>
            </a:r>
            <a:r>
              <a:rPr b="1" lang="en" sz="6000">
                <a:solidFill>
                  <a:srgbClr val="FFD966"/>
                </a:solidFill>
                <a:latin typeface="Comfortaa"/>
                <a:ea typeface="Comfortaa"/>
                <a:cs typeface="Comfortaa"/>
                <a:sym typeface="Comfortaa"/>
              </a:rPr>
              <a:t>E</a:t>
            </a:r>
            <a:r>
              <a:rPr b="1" lang="en" sz="6000">
                <a:solidFill>
                  <a:srgbClr val="3D85C6"/>
                </a:solidFill>
                <a:latin typeface="Comfortaa"/>
                <a:ea typeface="Comfortaa"/>
                <a:cs typeface="Comfortaa"/>
                <a:sym typeface="Comfortaa"/>
              </a:rPr>
              <a:t>A</a:t>
            </a:r>
            <a:r>
              <a:rPr b="1" lang="en" sz="6000">
                <a:solidFill>
                  <a:srgbClr val="6AA84F"/>
                </a:solidFill>
                <a:latin typeface="Comfortaa"/>
                <a:ea typeface="Comfortaa"/>
                <a:cs typeface="Comfortaa"/>
                <a:sym typeface="Comfortaa"/>
              </a:rPr>
              <a:t>T</a:t>
            </a:r>
            <a:r>
              <a:rPr b="1" lang="en" sz="6000">
                <a:solidFill>
                  <a:srgbClr val="FF0000"/>
                </a:solidFill>
                <a:latin typeface="Comfortaa"/>
                <a:ea typeface="Comfortaa"/>
                <a:cs typeface="Comfortaa"/>
                <a:sym typeface="Comfortaa"/>
              </a:rPr>
              <a:t>!</a:t>
            </a:r>
            <a:endParaRPr b="1" sz="6000">
              <a:solidFill>
                <a:srgbClr val="FF0000"/>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Google Performance Max (PMax) (Both!)</a:t>
            </a:r>
            <a:endParaRPr b="1">
              <a:latin typeface="Comfortaa"/>
              <a:ea typeface="Comfortaa"/>
              <a:cs typeface="Comfortaa"/>
              <a:sym typeface="Comfortaa"/>
            </a:endParaRPr>
          </a:p>
        </p:txBody>
      </p:sp>
      <p:sp>
        <p:nvSpPr>
          <p:cNvPr id="121" name="Google Shape;121;p22"/>
          <p:cNvSpPr txBox="1"/>
          <p:nvPr>
            <p:ph idx="1" type="body"/>
          </p:nvPr>
        </p:nvSpPr>
        <p:spPr>
          <a:xfrm>
            <a:off x="196900" y="1066325"/>
            <a:ext cx="87879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44444"/>
                </a:solidFill>
                <a:latin typeface="Questrial"/>
                <a:ea typeface="Questrial"/>
                <a:cs typeface="Questrial"/>
                <a:sym typeface="Questrial"/>
              </a:rPr>
              <a:t>Get your products in front of hundreds of millions of potential customers from a single campaign.</a:t>
            </a:r>
            <a:endParaRPr sz="1400">
              <a:solidFill>
                <a:srgbClr val="444444"/>
              </a:solidFill>
              <a:highlight>
                <a:schemeClr val="lt1"/>
              </a:highlight>
              <a:latin typeface="Questrial"/>
              <a:ea typeface="Questrial"/>
              <a:cs typeface="Questrial"/>
              <a:sym typeface="Questrial"/>
            </a:endParaRPr>
          </a:p>
        </p:txBody>
      </p:sp>
      <p:pic>
        <p:nvPicPr>
          <p:cNvPr id="122" name="Google Shape;122;p22"/>
          <p:cNvPicPr preferRelativeResize="0"/>
          <p:nvPr/>
        </p:nvPicPr>
        <p:blipFill>
          <a:blip r:embed="rId3">
            <a:alphaModFix/>
          </a:blip>
          <a:stretch>
            <a:fillRect/>
          </a:stretch>
        </p:blipFill>
        <p:spPr>
          <a:xfrm>
            <a:off x="8273550" y="4267499"/>
            <a:ext cx="711150" cy="710176"/>
          </a:xfrm>
          <a:prstGeom prst="rect">
            <a:avLst/>
          </a:prstGeom>
          <a:noFill/>
          <a:ln>
            <a:noFill/>
          </a:ln>
        </p:spPr>
      </p:pic>
      <p:sp>
        <p:nvSpPr>
          <p:cNvPr id="123" name="Google Shape;123;p22"/>
          <p:cNvSpPr txBox="1"/>
          <p:nvPr/>
        </p:nvSpPr>
        <p:spPr>
          <a:xfrm>
            <a:off x="196900" y="1518350"/>
            <a:ext cx="4641900" cy="29184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YouTube</a:t>
            </a:r>
            <a:r>
              <a:rPr b="1" lang="en" sz="1200">
                <a:solidFill>
                  <a:srgbClr val="444444"/>
                </a:solidFill>
                <a:latin typeface="Questrial"/>
                <a:ea typeface="Questrial"/>
                <a:cs typeface="Questrial"/>
                <a:sym typeface="Questrial"/>
              </a:rPr>
              <a:t> </a:t>
            </a:r>
            <a:r>
              <a:rPr lang="en" sz="1200">
                <a:solidFill>
                  <a:srgbClr val="444444"/>
                </a:solidFill>
                <a:latin typeface="Questrial"/>
                <a:ea typeface="Questrial"/>
                <a:cs typeface="Questrial"/>
                <a:sym typeface="Questrial"/>
              </a:rPr>
              <a:t>- Over 40% of global shoppers say they have purchased products they discovered on YouTube. Reach shoppers, however they’re watching videos about products, whether it’s tagging along on shopping trips with influencers or searching for reviews.</a:t>
            </a:r>
            <a:endParaRPr sz="1200">
              <a:solidFill>
                <a:srgbClr val="444444"/>
              </a:solidFill>
              <a:latin typeface="Questrial"/>
              <a:ea typeface="Questrial"/>
              <a:cs typeface="Questrial"/>
              <a:sym typeface="Questrial"/>
            </a:endParaRPr>
          </a:p>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Display</a:t>
            </a:r>
            <a:r>
              <a:rPr lang="en" sz="1200">
                <a:solidFill>
                  <a:srgbClr val="444444"/>
                </a:solidFill>
                <a:latin typeface="Questrial"/>
                <a:ea typeface="Questrial"/>
                <a:cs typeface="Questrial"/>
                <a:sym typeface="Questrial"/>
              </a:rPr>
              <a:t> - Start connecting with shoppers before they even search for what you offer - like when they’re reading their favorite blogs, using mobile devices and apps, or browsing millions of partnering websites, videos, and apps.</a:t>
            </a:r>
            <a:endParaRPr sz="1200">
              <a:solidFill>
                <a:srgbClr val="444444"/>
              </a:solidFill>
              <a:latin typeface="Questrial"/>
              <a:ea typeface="Questrial"/>
              <a:cs typeface="Questrial"/>
              <a:sym typeface="Questrial"/>
            </a:endParaRPr>
          </a:p>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Search</a:t>
            </a:r>
            <a:r>
              <a:rPr lang="en" sz="1200">
                <a:solidFill>
                  <a:srgbClr val="444444"/>
                </a:solidFill>
                <a:latin typeface="Questrial"/>
                <a:ea typeface="Questrial"/>
                <a:cs typeface="Questrial"/>
                <a:sym typeface="Questrial"/>
              </a:rPr>
              <a:t> - People search for what they want. Performance Max campaigns will put your products in front of shoppers looking for what you sell on Google. The best part? You only pay when they click.</a:t>
            </a:r>
            <a:endParaRPr sz="1200">
              <a:solidFill>
                <a:srgbClr val="444444"/>
              </a:solidFill>
              <a:latin typeface="Questrial"/>
              <a:ea typeface="Questrial"/>
              <a:cs typeface="Questrial"/>
              <a:sym typeface="Questrial"/>
            </a:endParaRPr>
          </a:p>
        </p:txBody>
      </p:sp>
      <p:sp>
        <p:nvSpPr>
          <p:cNvPr id="124" name="Google Shape;124;p22"/>
          <p:cNvSpPr txBox="1"/>
          <p:nvPr/>
        </p:nvSpPr>
        <p:spPr>
          <a:xfrm>
            <a:off x="4764100" y="1509650"/>
            <a:ext cx="3979800" cy="29184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Discover</a:t>
            </a:r>
            <a:r>
              <a:rPr lang="en" sz="1200">
                <a:solidFill>
                  <a:srgbClr val="444444"/>
                </a:solidFill>
                <a:latin typeface="Questrial"/>
                <a:ea typeface="Questrial"/>
                <a:cs typeface="Questrial"/>
                <a:sym typeface="Questrial"/>
              </a:rPr>
              <a:t> - Surface your products in front of hundreds of millions of shoppers as they scroll through their favorite topics and stay connected to their interests—no search query needed.</a:t>
            </a:r>
            <a:endParaRPr sz="1200">
              <a:solidFill>
                <a:srgbClr val="444444"/>
              </a:solidFill>
              <a:latin typeface="Questrial"/>
              <a:ea typeface="Questrial"/>
              <a:cs typeface="Questrial"/>
              <a:sym typeface="Questrial"/>
            </a:endParaRPr>
          </a:p>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GMail</a:t>
            </a:r>
            <a:r>
              <a:rPr lang="en" sz="1200">
                <a:solidFill>
                  <a:srgbClr val="444444"/>
                </a:solidFill>
                <a:latin typeface="Questrial"/>
                <a:ea typeface="Questrial"/>
                <a:cs typeface="Questrial"/>
                <a:sym typeface="Questrial"/>
              </a:rPr>
              <a:t> - More than a billion active users come to Gmail every month. Show your products to potential customers wherever they’re consuming content—including their inbox.</a:t>
            </a:r>
            <a:endParaRPr sz="1200">
              <a:solidFill>
                <a:srgbClr val="444444"/>
              </a:solidFill>
              <a:latin typeface="Questrial"/>
              <a:ea typeface="Questrial"/>
              <a:cs typeface="Questrial"/>
              <a:sym typeface="Questrial"/>
            </a:endParaRPr>
          </a:p>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Maps</a:t>
            </a:r>
            <a:r>
              <a:rPr lang="en" sz="1200">
                <a:solidFill>
                  <a:srgbClr val="444444"/>
                </a:solidFill>
                <a:latin typeface="Questrial"/>
                <a:ea typeface="Questrial"/>
                <a:cs typeface="Questrial"/>
                <a:sym typeface="Questrial"/>
              </a:rPr>
              <a:t> - Be visible when customers are nearby and show interest for locations like yours while they're searching or browsing.</a:t>
            </a:r>
            <a:endParaRPr sz="1200">
              <a:solidFill>
                <a:srgbClr val="444444"/>
              </a:solidFill>
              <a:latin typeface="Questrial"/>
              <a:ea typeface="Questrial"/>
              <a:cs typeface="Questrial"/>
              <a:sym typeface="Questrial"/>
            </a:endParaRPr>
          </a:p>
          <a:p>
            <a:pPr indent="-304800" lvl="0" marL="457200" rtl="0" algn="l">
              <a:lnSpc>
                <a:spcPct val="115000"/>
              </a:lnSpc>
              <a:spcBef>
                <a:spcPts val="0"/>
              </a:spcBef>
              <a:spcAft>
                <a:spcPts val="0"/>
              </a:spcAft>
              <a:buSzPts val="1200"/>
              <a:buFont typeface="Questrial"/>
              <a:buChar char="●"/>
            </a:pPr>
            <a:r>
              <a:rPr b="1" lang="en" sz="1200">
                <a:solidFill>
                  <a:srgbClr val="E82A0A"/>
                </a:solidFill>
                <a:latin typeface="Questrial"/>
                <a:ea typeface="Questrial"/>
                <a:cs typeface="Questrial"/>
                <a:sym typeface="Questrial"/>
              </a:rPr>
              <a:t>Google Business Profile</a:t>
            </a:r>
            <a:r>
              <a:rPr lang="en" sz="1200">
                <a:solidFill>
                  <a:srgbClr val="444444"/>
                </a:solidFill>
                <a:latin typeface="Questrial"/>
                <a:ea typeface="Questrial"/>
                <a:cs typeface="Questrial"/>
                <a:sym typeface="Questrial"/>
              </a:rPr>
              <a:t> - Promote products and special offers available in your store.</a:t>
            </a:r>
            <a:endParaRPr sz="1200">
              <a:solidFill>
                <a:srgbClr val="444444"/>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Remarketing Google Ads</a:t>
            </a:r>
            <a:endParaRPr b="1">
              <a:latin typeface="Comfortaa"/>
              <a:ea typeface="Comfortaa"/>
              <a:cs typeface="Comfortaa"/>
              <a:sym typeface="Comfortaa"/>
            </a:endParaRPr>
          </a:p>
        </p:txBody>
      </p:sp>
      <p:sp>
        <p:nvSpPr>
          <p:cNvPr id="130" name="Google Shape;130;p23"/>
          <p:cNvSpPr txBox="1"/>
          <p:nvPr>
            <p:ph idx="1" type="body"/>
          </p:nvPr>
        </p:nvSpPr>
        <p:spPr>
          <a:xfrm>
            <a:off x="425500" y="1183950"/>
            <a:ext cx="4191600" cy="37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rgbClr val="444444"/>
                </a:solidFill>
                <a:highlight>
                  <a:schemeClr val="lt1"/>
                </a:highlight>
                <a:latin typeface="Questrial"/>
                <a:ea typeface="Questrial"/>
                <a:cs typeface="Questrial"/>
                <a:sym typeface="Questrial"/>
              </a:rPr>
              <a:t>Remarketing Ads</a:t>
            </a:r>
            <a:r>
              <a:rPr lang="en" sz="1400">
                <a:solidFill>
                  <a:srgbClr val="444444"/>
                </a:solidFill>
                <a:highlight>
                  <a:schemeClr val="lt1"/>
                </a:highlight>
                <a:latin typeface="Questrial"/>
                <a:ea typeface="Questrial"/>
                <a:cs typeface="Questrial"/>
                <a:sym typeface="Questrial"/>
              </a:rPr>
              <a:t> (sometimes called ‘retargeting ads’) are a great way to get people to return to your website. By dropping a Remarketing Code on every page of your website, we can advertise your business to the people that have visited your website in the last 30, 60, 90… days.</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Remarketing Ads are the same as Display Ads – except they only target people that have visited your website. They are very simple, very cost effective and best of all, they are extremely targeted. It’s an excellent way to get folks who have fallen out, back into the sales funnel. </a:t>
            </a:r>
            <a:r>
              <a:rPr b="1" lang="en" sz="1400">
                <a:solidFill>
                  <a:srgbClr val="444444"/>
                </a:solidFill>
                <a:highlight>
                  <a:schemeClr val="lt1"/>
                </a:highlight>
                <a:latin typeface="Questrial"/>
                <a:ea typeface="Questrial"/>
                <a:cs typeface="Questrial"/>
                <a:sym typeface="Questrial"/>
              </a:rPr>
              <a:t>Try making an attractive offer and landing page to convince someone on the fence to take action.</a:t>
            </a:r>
            <a:endParaRPr b="1"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None/>
            </a:pPr>
            <a:r>
              <a:t/>
            </a:r>
            <a:endParaRPr sz="1400">
              <a:solidFill>
                <a:schemeClr val="dk1"/>
              </a:solidFill>
              <a:highlight>
                <a:srgbClr val="FFFFFF"/>
              </a:highlight>
            </a:endParaRPr>
          </a:p>
        </p:txBody>
      </p:sp>
      <p:pic>
        <p:nvPicPr>
          <p:cNvPr id="131" name="Google Shape;131;p23"/>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132" name="Google Shape;132;p23"/>
          <p:cNvPicPr preferRelativeResize="0"/>
          <p:nvPr/>
        </p:nvPicPr>
        <p:blipFill>
          <a:blip r:embed="rId4">
            <a:alphaModFix/>
          </a:blip>
          <a:stretch>
            <a:fillRect/>
          </a:stretch>
        </p:blipFill>
        <p:spPr>
          <a:xfrm>
            <a:off x="4841550" y="1070350"/>
            <a:ext cx="4143151" cy="31445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196900" y="382500"/>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Our Google Ads Management Service</a:t>
            </a:r>
            <a:endParaRPr b="1">
              <a:latin typeface="Comfortaa"/>
              <a:ea typeface="Comfortaa"/>
              <a:cs typeface="Comfortaa"/>
              <a:sym typeface="Comfortaa"/>
            </a:endParaRPr>
          </a:p>
        </p:txBody>
      </p:sp>
      <p:sp>
        <p:nvSpPr>
          <p:cNvPr id="138" name="Google Shape;138;p24"/>
          <p:cNvSpPr txBox="1"/>
          <p:nvPr>
            <p:ph idx="1" type="body"/>
          </p:nvPr>
        </p:nvSpPr>
        <p:spPr>
          <a:xfrm>
            <a:off x="196900" y="1089925"/>
            <a:ext cx="5121300" cy="37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rPr>
              <a:t>Step 1:</a:t>
            </a:r>
            <a:r>
              <a:rPr lang="en" sz="1200">
                <a:solidFill>
                  <a:schemeClr val="dk1"/>
                </a:solidFill>
                <a:highlight>
                  <a:srgbClr val="FFFFFF"/>
                </a:highlight>
              </a:rPr>
              <a:t> When you sign-up for our Google Ads  Management Service, we’ll need a few pieces of information:</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Your Google Ads ID (if you have one)</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The Click Budget – How much do you want to spend each month on clicks?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The Geography – Where do they want the ads to run?</a:t>
            </a:r>
            <a:endParaRPr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A Radius – ie. How many miles from your location? OR,</a:t>
            </a:r>
            <a:endParaRPr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A list of Zip codes. OR,</a:t>
            </a:r>
            <a:endParaRPr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A list of Cities or States.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The Products and Services to advertise – What do you want to advertise?</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b="1" lang="en" sz="1200">
                <a:solidFill>
                  <a:schemeClr val="dk1"/>
                </a:solidFill>
                <a:highlight>
                  <a:srgbClr val="FFFFFF"/>
                </a:highlight>
              </a:rPr>
              <a:t>Step 2: </a:t>
            </a:r>
            <a:r>
              <a:rPr lang="en" sz="1200">
                <a:solidFill>
                  <a:schemeClr val="dk1"/>
                </a:solidFill>
                <a:highlight>
                  <a:srgbClr val="FFFFFF"/>
                </a:highlight>
              </a:rPr>
              <a:t>We set-up your Google Ads campaign using your website and the sign-up information above. If possible, our team will setup your campaign to track phone calls, form-fills, and purchases that result from your Google Ads.</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b="1" lang="en" sz="1200">
                <a:solidFill>
                  <a:schemeClr val="dk1"/>
                </a:solidFill>
                <a:highlight>
                  <a:srgbClr val="FFFFFF"/>
                </a:highlight>
              </a:rPr>
              <a:t>Step 3: </a:t>
            </a:r>
            <a:r>
              <a:rPr lang="en" sz="1200">
                <a:solidFill>
                  <a:schemeClr val="dk1"/>
                </a:solidFill>
                <a:highlight>
                  <a:srgbClr val="FFFFFF"/>
                </a:highlight>
              </a:rPr>
              <a:t>Our team monitors and optimizes the campaign regularly. We will provide you with monthly reporting that makes reviewing your campaigns success easy.</a:t>
            </a:r>
            <a:endParaRPr sz="1200">
              <a:solidFill>
                <a:schemeClr val="dk1"/>
              </a:solidFill>
              <a:highlight>
                <a:srgbClr val="FFFFFF"/>
              </a:highlight>
            </a:endParaRPr>
          </a:p>
          <a:p>
            <a:pPr indent="0" lvl="0" marL="0" rtl="0" algn="l">
              <a:spcBef>
                <a:spcPts val="0"/>
              </a:spcBef>
              <a:spcAft>
                <a:spcPts val="0"/>
              </a:spcAft>
              <a:buNone/>
            </a:pPr>
            <a:r>
              <a:t/>
            </a:r>
            <a:endParaRPr sz="1400">
              <a:solidFill>
                <a:schemeClr val="dk1"/>
              </a:solidFill>
              <a:highlight>
                <a:srgbClr val="FFFFFF"/>
              </a:highlight>
            </a:endParaRPr>
          </a:p>
        </p:txBody>
      </p:sp>
      <p:pic>
        <p:nvPicPr>
          <p:cNvPr id="139" name="Google Shape;139;p24"/>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140" name="Google Shape;140;p24" title="Sample TMM Google Ads Report.png"/>
          <p:cNvPicPr preferRelativeResize="0"/>
          <p:nvPr/>
        </p:nvPicPr>
        <p:blipFill rotWithShape="1">
          <a:blip r:embed="rId4">
            <a:alphaModFix/>
          </a:blip>
          <a:srcRect b="33878" l="0" r="0" t="3743"/>
          <a:stretch/>
        </p:blipFill>
        <p:spPr>
          <a:xfrm>
            <a:off x="6177250" y="1147787"/>
            <a:ext cx="2440074" cy="29896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196900" y="382500"/>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Conversion Tracking Setup</a:t>
            </a:r>
            <a:endParaRPr b="1">
              <a:latin typeface="Comfortaa"/>
              <a:ea typeface="Comfortaa"/>
              <a:cs typeface="Comfortaa"/>
              <a:sym typeface="Comfortaa"/>
            </a:endParaRPr>
          </a:p>
        </p:txBody>
      </p:sp>
      <p:sp>
        <p:nvSpPr>
          <p:cNvPr id="146" name="Google Shape;146;p25"/>
          <p:cNvSpPr txBox="1"/>
          <p:nvPr>
            <p:ph idx="1" type="body"/>
          </p:nvPr>
        </p:nvSpPr>
        <p:spPr>
          <a:xfrm>
            <a:off x="196900" y="1089925"/>
            <a:ext cx="8787900" cy="37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For Maximum ROI it’s best your website/landing page has the following:</a:t>
            </a:r>
            <a:endParaRPr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b="1" lang="en" sz="1200">
                <a:solidFill>
                  <a:schemeClr val="dk1"/>
                </a:solidFill>
                <a:highlight>
                  <a:srgbClr val="FFFFFF"/>
                </a:highlight>
              </a:rPr>
              <a:t>Consent Management Platform (CMP)</a:t>
            </a:r>
            <a:endParaRPr b="1"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You’ll want to pick something that is v2 Compliant and has an Advanced Consent Mode. (Unfortunately the “free” versions do not meet those </a:t>
            </a:r>
            <a:r>
              <a:rPr lang="en" sz="1200">
                <a:solidFill>
                  <a:schemeClr val="dk1"/>
                </a:solidFill>
                <a:highlight>
                  <a:srgbClr val="FFFFFF"/>
                </a:highlight>
              </a:rPr>
              <a:t>requirements</a:t>
            </a:r>
            <a:r>
              <a:rPr lang="en" sz="1200">
                <a:solidFill>
                  <a:schemeClr val="dk1"/>
                </a:solidFill>
                <a:highlight>
                  <a:srgbClr val="FFFFFF"/>
                </a:highlight>
              </a:rPr>
              <a:t>.)</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b="1" lang="en" sz="1200">
                <a:solidFill>
                  <a:schemeClr val="dk1"/>
                </a:solidFill>
                <a:highlight>
                  <a:srgbClr val="FFFFFF"/>
                </a:highlight>
              </a:rPr>
              <a:t>First-Party Forms</a:t>
            </a:r>
            <a:endParaRPr b="1"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Third-Party forms have increased in popularity because they’re simple to install and integrate easily with backend CRM or marketing systems. These forms are embedded in your website and are not part of your website.</a:t>
            </a:r>
            <a:endParaRPr sz="1200">
              <a:solidFill>
                <a:schemeClr val="dk1"/>
              </a:solidFill>
              <a:highlight>
                <a:srgbClr val="FFFFFF"/>
              </a:highlight>
            </a:endParaRPr>
          </a:p>
          <a:p>
            <a:pPr indent="-304800" lvl="1" marL="914400" rtl="0" algn="l">
              <a:spcBef>
                <a:spcPts val="0"/>
              </a:spcBef>
              <a:spcAft>
                <a:spcPts val="0"/>
              </a:spcAft>
              <a:buClr>
                <a:schemeClr val="dk1"/>
              </a:buClr>
              <a:buSzPts val="1200"/>
              <a:buChar char="○"/>
            </a:pPr>
            <a:r>
              <a:rPr lang="en" sz="1200">
                <a:solidFill>
                  <a:schemeClr val="dk1"/>
                </a:solidFill>
                <a:highlight>
                  <a:srgbClr val="FFFFFF"/>
                </a:highlight>
              </a:rPr>
              <a:t>When advertising consent is given on your website, that consent does not transfer to the Third-Party form or website, so the Data Chain will break - which means we cannot track your leads resulting from your Google Ads campaign.</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b="1" lang="en" sz="1400">
                <a:solidFill>
                  <a:schemeClr val="dk1"/>
                </a:solidFill>
                <a:highlight>
                  <a:srgbClr val="FFFFFF"/>
                </a:highlight>
              </a:rPr>
              <a:t>Being able to track all of your conversions/leads is </a:t>
            </a:r>
            <a:r>
              <a:rPr b="1" lang="en" sz="1400">
                <a:solidFill>
                  <a:schemeClr val="dk1"/>
                </a:solidFill>
                <a:highlight>
                  <a:srgbClr val="FFFFFF"/>
                </a:highlight>
              </a:rPr>
              <a:t>imperative</a:t>
            </a:r>
            <a:r>
              <a:rPr b="1" lang="en" sz="1400">
                <a:solidFill>
                  <a:schemeClr val="dk1"/>
                </a:solidFill>
                <a:highlight>
                  <a:srgbClr val="FFFFFF"/>
                </a:highlight>
              </a:rPr>
              <a:t> for the following reasons:</a:t>
            </a:r>
            <a:endParaRPr b="1" sz="14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Allow us to prove our success/track your ROI</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In the future we can </a:t>
            </a:r>
            <a:r>
              <a:rPr lang="en" sz="1200">
                <a:solidFill>
                  <a:schemeClr val="dk1"/>
                </a:solidFill>
                <a:highlight>
                  <a:srgbClr val="FFFFFF"/>
                </a:highlight>
              </a:rPr>
              <a:t>implement</a:t>
            </a:r>
            <a:r>
              <a:rPr lang="en" sz="1200">
                <a:solidFill>
                  <a:schemeClr val="dk1"/>
                </a:solidFill>
                <a:highlight>
                  <a:srgbClr val="FFFFFF"/>
                </a:highlight>
              </a:rPr>
              <a:t> AI tactics to further your campaigns success and improve your results (Enhanced Conversion Tracking and Customer Match Lists)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Increases your leads</a:t>
            </a:r>
            <a:endParaRPr sz="1200">
              <a:solidFill>
                <a:schemeClr val="dk1"/>
              </a:solidFill>
              <a:highlight>
                <a:srgbClr val="FFFFFF"/>
              </a:highlight>
            </a:endParaRPr>
          </a:p>
        </p:txBody>
      </p:sp>
      <p:pic>
        <p:nvPicPr>
          <p:cNvPr id="147" name="Google Shape;147;p25"/>
          <p:cNvPicPr preferRelativeResize="0"/>
          <p:nvPr/>
        </p:nvPicPr>
        <p:blipFill>
          <a:blip r:embed="rId3">
            <a:alphaModFix/>
          </a:blip>
          <a:stretch>
            <a:fillRect/>
          </a:stretch>
        </p:blipFill>
        <p:spPr>
          <a:xfrm>
            <a:off x="8273550" y="4267499"/>
            <a:ext cx="711150" cy="710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What You Can Expect From Us</a:t>
            </a:r>
            <a:endParaRPr b="1">
              <a:latin typeface="Comfortaa"/>
              <a:ea typeface="Comfortaa"/>
              <a:cs typeface="Comfortaa"/>
              <a:sym typeface="Comfortaa"/>
            </a:endParaRPr>
          </a:p>
        </p:txBody>
      </p:sp>
      <p:sp>
        <p:nvSpPr>
          <p:cNvPr id="153" name="Google Shape;153;p26"/>
          <p:cNvSpPr txBox="1"/>
          <p:nvPr>
            <p:ph idx="1" type="body"/>
          </p:nvPr>
        </p:nvSpPr>
        <p:spPr>
          <a:xfrm>
            <a:off x="311700" y="1152475"/>
            <a:ext cx="8435700" cy="371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t/>
            </a:r>
            <a:endParaRPr/>
          </a:p>
        </p:txBody>
      </p:sp>
      <p:pic>
        <p:nvPicPr>
          <p:cNvPr id="154" name="Google Shape;154;p26"/>
          <p:cNvPicPr preferRelativeResize="0"/>
          <p:nvPr/>
        </p:nvPicPr>
        <p:blipFill>
          <a:blip r:embed="rId3">
            <a:alphaModFix/>
          </a:blip>
          <a:stretch>
            <a:fillRect/>
          </a:stretch>
        </p:blipFill>
        <p:spPr>
          <a:xfrm>
            <a:off x="8273550" y="4267499"/>
            <a:ext cx="711150" cy="710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How Do We Set Lead Goals?</a:t>
            </a:r>
            <a:endParaRPr b="1">
              <a:latin typeface="Comfortaa"/>
              <a:ea typeface="Comfortaa"/>
              <a:cs typeface="Comfortaa"/>
              <a:sym typeface="Comfortaa"/>
            </a:endParaRPr>
          </a:p>
        </p:txBody>
      </p:sp>
      <p:graphicFrame>
        <p:nvGraphicFramePr>
          <p:cNvPr id="160" name="Google Shape;160;p27"/>
          <p:cNvGraphicFramePr/>
          <p:nvPr/>
        </p:nvGraphicFramePr>
        <p:xfrm>
          <a:off x="952500" y="1276350"/>
          <a:ext cx="3000000" cy="3000000"/>
        </p:xfrm>
        <a:graphic>
          <a:graphicData uri="http://schemas.openxmlformats.org/drawingml/2006/table">
            <a:tbl>
              <a:tblPr>
                <a:noFill/>
                <a:tableStyleId>{520771CF-65DF-450F-B6AB-D4F26665E214}</a:tableStyleId>
              </a:tblPr>
              <a:tblGrid>
                <a:gridCol w="1809750"/>
                <a:gridCol w="1809750"/>
                <a:gridCol w="1809750"/>
                <a:gridCol w="1809750"/>
              </a:tblGrid>
              <a:tr h="381000">
                <a:tc>
                  <a:txBody>
                    <a:bodyPr/>
                    <a:lstStyle/>
                    <a:p>
                      <a:pPr indent="0" lvl="0" marL="0" rtl="0" algn="l">
                        <a:spcBef>
                          <a:spcPts val="0"/>
                        </a:spcBef>
                        <a:spcAft>
                          <a:spcPts val="0"/>
                        </a:spcAft>
                        <a:buNone/>
                      </a:pPr>
                      <a:r>
                        <a:rPr lang="en"/>
                        <a:t>Leads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Average Customer Value</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sz="1100"/>
                        <a:t>What’s your average sale OR customer value (whichever is higher)</a:t>
                      </a:r>
                      <a:endParaRPr sz="1100"/>
                    </a:p>
                  </a:txBody>
                  <a:tcPr marT="91425" marB="91425" marR="91425" marL="91425"/>
                </a:tc>
              </a:tr>
              <a:tr h="381000">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Cost (Labor + Cost)</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sz="1100"/>
                        <a:t>How much does it cost you to provide product or service? (Cost of goods, labor, ect.)</a:t>
                      </a:r>
                      <a:endParaRPr sz="1100"/>
                    </a:p>
                  </a:txBody>
                  <a:tcPr marT="91425" marB="91425" marR="91425" marL="91425"/>
                </a:tc>
              </a:tr>
              <a:tr h="381000">
                <a:tc>
                  <a:txBody>
                    <a:bodyPr/>
                    <a:lstStyle/>
                    <a:p>
                      <a:pPr indent="0" lvl="0" marL="0" rtl="0" algn="l">
                        <a:spcBef>
                          <a:spcPts val="0"/>
                        </a:spcBef>
                        <a:spcAft>
                          <a:spcPts val="0"/>
                        </a:spcAft>
                        <a:buNone/>
                      </a:pPr>
                      <a:r>
                        <a:rPr lang="en"/>
                        <a:t>A - B= C</a:t>
                      </a:r>
                      <a:endParaRPr/>
                    </a:p>
                  </a:txBody>
                  <a:tcPr marT="91425" marB="91425" marR="91425" marL="91425"/>
                </a:tc>
                <a:tc>
                  <a:txBody>
                    <a:bodyPr/>
                    <a:lstStyle/>
                    <a:p>
                      <a:pPr indent="0" lvl="0" marL="0" rtl="0" algn="l">
                        <a:spcBef>
                          <a:spcPts val="0"/>
                        </a:spcBef>
                        <a:spcAft>
                          <a:spcPts val="0"/>
                        </a:spcAft>
                        <a:buNone/>
                      </a:pPr>
                      <a:r>
                        <a:rPr lang="en"/>
                        <a:t>Average Profit</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sz="1100"/>
                        <a:t>How much you make with each sale?</a:t>
                      </a:r>
                      <a:endParaRPr sz="1100"/>
                    </a:p>
                  </a:txBody>
                  <a:tcPr marT="91425" marB="91425" marR="91425" marL="91425"/>
                </a:tc>
              </a:tr>
              <a:tr h="381000">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Close Rate</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sz="1100"/>
                        <a:t>How many quality leads to get the sale?</a:t>
                      </a:r>
                      <a:endParaRPr sz="1100"/>
                    </a:p>
                  </a:txBody>
                  <a:tcPr marT="91425" marB="91425" marR="91425" marL="91425"/>
                </a:tc>
              </a:tr>
              <a:tr h="381000">
                <a:tc>
                  <a:txBody>
                    <a:bodyPr/>
                    <a:lstStyle/>
                    <a:p>
                      <a:pPr indent="0" lvl="0" marL="0" rtl="0" algn="l">
                        <a:spcBef>
                          <a:spcPts val="0"/>
                        </a:spcBef>
                        <a:spcAft>
                          <a:spcPts val="0"/>
                        </a:spcAft>
                        <a:buNone/>
                      </a:pPr>
                      <a:r>
                        <a:rPr lang="en"/>
                        <a:t>C x D = E</a:t>
                      </a:r>
                      <a:endParaRPr/>
                    </a:p>
                  </a:txBody>
                  <a:tcPr marT="91425" marB="91425" marR="91425" marL="91425"/>
                </a:tc>
                <a:tc>
                  <a:txBody>
                    <a:bodyPr/>
                    <a:lstStyle/>
                    <a:p>
                      <a:pPr indent="0" lvl="0" marL="0" rtl="0" algn="l">
                        <a:spcBef>
                          <a:spcPts val="0"/>
                        </a:spcBef>
                        <a:spcAft>
                          <a:spcPts val="0"/>
                        </a:spcAft>
                        <a:buNone/>
                      </a:pPr>
                      <a:r>
                        <a:rPr lang="en"/>
                        <a:t>Breakeven Cost Per Lead</a:t>
                      </a:r>
                      <a:endParaRPr/>
                    </a:p>
                  </a:txBody>
                  <a:tcPr marT="91425" marB="91425" marR="91425" marL="91425"/>
                </a:tc>
                <a:tc>
                  <a:txBody>
                    <a:bodyPr/>
                    <a:lstStyle/>
                    <a:p>
                      <a:pPr indent="0" lvl="0" marL="0" rtl="0" algn="l">
                        <a:spcBef>
                          <a:spcPts val="0"/>
                        </a:spcBef>
                        <a:spcAft>
                          <a:spcPts val="0"/>
                        </a:spcAft>
                        <a:buNone/>
                      </a:pPr>
                      <a:r>
                        <a:rPr lang="en"/>
                        <a:t>&lt; $</a:t>
                      </a:r>
                      <a:endParaRPr/>
                    </a:p>
                  </a:txBody>
                  <a:tcPr marT="91425" marB="91425" marR="91425" marL="91425"/>
                </a:tc>
                <a:tc>
                  <a:txBody>
                    <a:bodyPr/>
                    <a:lstStyle/>
                    <a:p>
                      <a:pPr indent="0" lvl="0" marL="0" rtl="0" algn="l">
                        <a:spcBef>
                          <a:spcPts val="0"/>
                        </a:spcBef>
                        <a:spcAft>
                          <a:spcPts val="0"/>
                        </a:spcAft>
                        <a:buNone/>
                      </a:pPr>
                      <a:r>
                        <a:rPr lang="en" sz="1100"/>
                        <a:t>Our Goal is get leads at less than this number</a:t>
                      </a:r>
                      <a:endParaRPr sz="11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How Do We Set Ecommerce Goals?</a:t>
            </a:r>
            <a:endParaRPr b="1">
              <a:latin typeface="Comfortaa"/>
              <a:ea typeface="Comfortaa"/>
              <a:cs typeface="Comfortaa"/>
              <a:sym typeface="Comfortaa"/>
            </a:endParaRPr>
          </a:p>
        </p:txBody>
      </p:sp>
      <p:graphicFrame>
        <p:nvGraphicFramePr>
          <p:cNvPr id="166" name="Google Shape;166;p28"/>
          <p:cNvGraphicFramePr/>
          <p:nvPr/>
        </p:nvGraphicFramePr>
        <p:xfrm>
          <a:off x="952500" y="1276350"/>
          <a:ext cx="3000000" cy="3000000"/>
        </p:xfrm>
        <a:graphic>
          <a:graphicData uri="http://schemas.openxmlformats.org/drawingml/2006/table">
            <a:tbl>
              <a:tblPr>
                <a:noFill/>
                <a:tableStyleId>{520771CF-65DF-450F-B6AB-D4F26665E214}</a:tableStyleId>
              </a:tblPr>
              <a:tblGrid>
                <a:gridCol w="1809750"/>
                <a:gridCol w="1809750"/>
                <a:gridCol w="1809750"/>
                <a:gridCol w="1809750"/>
              </a:tblGrid>
              <a:tr h="381000">
                <a:tc>
                  <a:txBody>
                    <a:bodyPr/>
                    <a:lstStyle/>
                    <a:p>
                      <a:pPr indent="0" lvl="0" marL="0" rtl="0" algn="l">
                        <a:spcBef>
                          <a:spcPts val="0"/>
                        </a:spcBef>
                        <a:spcAft>
                          <a:spcPts val="0"/>
                        </a:spcAft>
                        <a:buNone/>
                      </a:pPr>
                      <a:r>
                        <a:rPr lang="en"/>
                        <a:t>Ecommerce</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Average Order Sale</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sz="1100"/>
                        <a:t>What’s your average order?</a:t>
                      </a:r>
                      <a:endParaRPr sz="1100"/>
                    </a:p>
                  </a:txBody>
                  <a:tcPr marT="91425" marB="91425" marR="91425" marL="91425"/>
                </a:tc>
              </a:tr>
              <a:tr h="381000">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Average </a:t>
                      </a:r>
                      <a:r>
                        <a:rPr lang="en"/>
                        <a:t>Cost (Labor + Cost)</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sz="1100"/>
                        <a:t>How much does it cost you to provide product or service? (Cost of goods, labor, ect.)</a:t>
                      </a:r>
                      <a:endParaRPr sz="1100"/>
                    </a:p>
                  </a:txBody>
                  <a:tcPr marT="91425" marB="91425" marR="91425" marL="91425"/>
                </a:tc>
              </a:tr>
              <a:tr h="381000">
                <a:tc>
                  <a:txBody>
                    <a:bodyPr/>
                    <a:lstStyle/>
                    <a:p>
                      <a:pPr indent="0" lvl="0" marL="0" rtl="0" algn="l">
                        <a:spcBef>
                          <a:spcPts val="0"/>
                        </a:spcBef>
                        <a:spcAft>
                          <a:spcPts val="0"/>
                        </a:spcAft>
                        <a:buNone/>
                      </a:pPr>
                      <a:r>
                        <a:rPr lang="en"/>
                        <a:t>A </a:t>
                      </a:r>
                      <a:r>
                        <a:rPr lang="en"/>
                        <a:t>- B = C</a:t>
                      </a:r>
                      <a:endParaRPr/>
                    </a:p>
                  </a:txBody>
                  <a:tcPr marT="91425" marB="91425" marR="91425" marL="91425"/>
                </a:tc>
                <a:tc>
                  <a:txBody>
                    <a:bodyPr/>
                    <a:lstStyle/>
                    <a:p>
                      <a:pPr indent="0" lvl="0" marL="0" rtl="0" algn="l">
                        <a:spcBef>
                          <a:spcPts val="0"/>
                        </a:spcBef>
                        <a:spcAft>
                          <a:spcPts val="0"/>
                        </a:spcAft>
                        <a:buNone/>
                      </a:pPr>
                      <a:r>
                        <a:rPr lang="en"/>
                        <a:t>Average Profit</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c>
                  <a:txBody>
                    <a:bodyPr/>
                    <a:lstStyle/>
                    <a:p>
                      <a:pPr indent="0" lvl="0" marL="0" rtl="0" algn="l">
                        <a:spcBef>
                          <a:spcPts val="0"/>
                        </a:spcBef>
                        <a:spcAft>
                          <a:spcPts val="0"/>
                        </a:spcAft>
                        <a:buNone/>
                      </a:pPr>
                      <a:r>
                        <a:rPr lang="en" sz="1100"/>
                        <a:t>How much you make with each sale?</a:t>
                      </a:r>
                      <a:endParaRPr sz="1100"/>
                    </a:p>
                  </a:txBody>
                  <a:tcPr marT="91425" marB="91425" marR="91425" marL="91425"/>
                </a:tc>
              </a:tr>
              <a:tr h="381000">
                <a:tc>
                  <a:txBody>
                    <a:bodyPr/>
                    <a:lstStyle/>
                    <a:p>
                      <a:pPr indent="0" lvl="0" marL="0" rtl="0" algn="l">
                        <a:spcBef>
                          <a:spcPts val="0"/>
                        </a:spcBef>
                        <a:spcAft>
                          <a:spcPts val="0"/>
                        </a:spcAft>
                        <a:buNone/>
                      </a:pPr>
                      <a:r>
                        <a:rPr lang="en"/>
                        <a:t>Ratio</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Sales : Cost</a:t>
                      </a:r>
                      <a:endParaRPr/>
                    </a:p>
                  </a:txBody>
                  <a:tcPr marT="91425" marB="91425" marR="91425" marL="91425"/>
                </a:tc>
                <a:tc>
                  <a:txBody>
                    <a:bodyPr/>
                    <a:lstStyle/>
                    <a:p>
                      <a:pPr indent="0" lvl="0" marL="0" rtl="0" algn="l">
                        <a:spcBef>
                          <a:spcPts val="0"/>
                        </a:spcBef>
                        <a:spcAft>
                          <a:spcPts val="0"/>
                        </a:spcAft>
                        <a:buNone/>
                      </a:pPr>
                      <a:r>
                        <a:rPr lang="en"/>
                        <a:t>X : 1</a:t>
                      </a:r>
                      <a:endParaRPr/>
                    </a:p>
                  </a:txBody>
                  <a:tcPr marT="91425" marB="91425" marR="91425" marL="91425"/>
                </a:tc>
                <a:tc>
                  <a:txBody>
                    <a:bodyPr/>
                    <a:lstStyle/>
                    <a:p>
                      <a:pPr indent="0" lvl="0" marL="0" rtl="0" algn="l">
                        <a:spcBef>
                          <a:spcPts val="0"/>
                        </a:spcBef>
                        <a:spcAft>
                          <a:spcPts val="0"/>
                        </a:spcAft>
                        <a:buNone/>
                      </a:pPr>
                      <a:r>
                        <a:rPr lang="en" sz="1100"/>
                        <a:t>X = A / B</a:t>
                      </a:r>
                      <a:endParaRPr sz="11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estrial"/>
                <a:ea typeface="Questrial"/>
                <a:cs typeface="Questrial"/>
                <a:sym typeface="Questrial"/>
              </a:rPr>
              <a:t>Google Ads Management Pricing</a:t>
            </a:r>
            <a:endParaRPr>
              <a:latin typeface="Questrial"/>
              <a:ea typeface="Questrial"/>
              <a:cs typeface="Questrial"/>
              <a:sym typeface="Questrial"/>
            </a:endParaRPr>
          </a:p>
        </p:txBody>
      </p:sp>
      <p:sp>
        <p:nvSpPr>
          <p:cNvPr id="172" name="Google Shape;172;p29"/>
          <p:cNvSpPr txBox="1"/>
          <p:nvPr>
            <p:ph idx="1" type="body"/>
          </p:nvPr>
        </p:nvSpPr>
        <p:spPr>
          <a:xfrm>
            <a:off x="175200" y="1137138"/>
            <a:ext cx="8793600" cy="1561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444444"/>
              </a:buClr>
              <a:buSzPts val="1200"/>
              <a:buFont typeface="Verdana"/>
              <a:buChar char="●"/>
            </a:pPr>
            <a:r>
              <a:rPr lang="en" sz="1400">
                <a:solidFill>
                  <a:srgbClr val="444444"/>
                </a:solidFill>
                <a:highlight>
                  <a:schemeClr val="accent6"/>
                </a:highlight>
              </a:rPr>
              <a:t>EXPLAIN YOUR GOOGLE ADS PRICING HERE</a:t>
            </a:r>
            <a:endParaRPr sz="1200">
              <a:solidFill>
                <a:srgbClr val="444444"/>
              </a:solidFill>
              <a:highlight>
                <a:schemeClr val="accent6"/>
              </a:highlight>
              <a:latin typeface="Verdana"/>
              <a:ea typeface="Verdana"/>
              <a:cs typeface="Verdana"/>
              <a:sym typeface="Verdana"/>
            </a:endParaRPr>
          </a:p>
        </p:txBody>
      </p:sp>
      <p:sp>
        <p:nvSpPr>
          <p:cNvPr id="173" name="Google Shape;173;p29"/>
          <p:cNvSpPr txBox="1"/>
          <p:nvPr/>
        </p:nvSpPr>
        <p:spPr>
          <a:xfrm>
            <a:off x="285275" y="4679725"/>
            <a:ext cx="8293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p>
        </p:txBody>
      </p:sp>
      <p:pic>
        <p:nvPicPr>
          <p:cNvPr id="174" name="Google Shape;174;p29"/>
          <p:cNvPicPr preferRelativeResize="0"/>
          <p:nvPr/>
        </p:nvPicPr>
        <p:blipFill>
          <a:blip r:embed="rId3">
            <a:alphaModFix/>
          </a:blip>
          <a:stretch>
            <a:fillRect/>
          </a:stretch>
        </p:blipFill>
        <p:spPr>
          <a:xfrm>
            <a:off x="8273550" y="4267499"/>
            <a:ext cx="711150" cy="710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SEO/AI Services</a:t>
            </a:r>
            <a:endParaRPr b="1">
              <a:latin typeface="Comfortaa"/>
              <a:ea typeface="Comfortaa"/>
              <a:cs typeface="Comfortaa"/>
              <a:sym typeface="Comfortaa"/>
            </a:endParaRPr>
          </a:p>
        </p:txBody>
      </p:sp>
      <p:sp>
        <p:nvSpPr>
          <p:cNvPr id="180" name="Google Shape;180;p30"/>
          <p:cNvSpPr txBox="1"/>
          <p:nvPr>
            <p:ph idx="1" type="body"/>
          </p:nvPr>
        </p:nvSpPr>
        <p:spPr>
          <a:xfrm>
            <a:off x="196900" y="1152475"/>
            <a:ext cx="5121300" cy="37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have three options for Search Engine Optimization Services (SEO). </a:t>
            </a:r>
            <a:endParaRPr sz="1600"/>
          </a:p>
          <a:p>
            <a:pPr indent="-330200" lvl="0" marL="457200" rtl="0" algn="l">
              <a:spcBef>
                <a:spcPts val="1600"/>
              </a:spcBef>
              <a:spcAft>
                <a:spcPts val="0"/>
              </a:spcAft>
              <a:buSzPts val="1600"/>
              <a:buChar char="●"/>
            </a:pPr>
            <a:r>
              <a:rPr lang="en" sz="1600"/>
              <a:t>Basic - Minimal focus on AI (GEO)</a:t>
            </a:r>
            <a:endParaRPr sz="1600"/>
          </a:p>
          <a:p>
            <a:pPr indent="-330200" lvl="0" marL="457200" rtl="0" algn="l">
              <a:spcBef>
                <a:spcPts val="0"/>
              </a:spcBef>
              <a:spcAft>
                <a:spcPts val="0"/>
              </a:spcAft>
              <a:buSzPts val="1600"/>
              <a:buChar char="●"/>
            </a:pPr>
            <a:r>
              <a:rPr lang="en" sz="1600"/>
              <a:t>Enhanced - Medium focus on AI (GEO)</a:t>
            </a:r>
            <a:endParaRPr sz="1600"/>
          </a:p>
          <a:p>
            <a:pPr indent="-330200" lvl="0" marL="457200" rtl="0" algn="l">
              <a:spcBef>
                <a:spcPts val="0"/>
              </a:spcBef>
              <a:spcAft>
                <a:spcPts val="0"/>
              </a:spcAft>
              <a:buSzPts val="1600"/>
              <a:buChar char="●"/>
            </a:pPr>
            <a:r>
              <a:rPr lang="en" sz="1600"/>
              <a:t>Premier - High focus on AI (GEO)</a:t>
            </a:r>
            <a:endParaRPr sz="1600"/>
          </a:p>
          <a:p>
            <a:pPr indent="0" lvl="0" marL="0" rtl="0" algn="l">
              <a:spcBef>
                <a:spcPts val="1600"/>
              </a:spcBef>
              <a:spcAft>
                <a:spcPts val="0"/>
              </a:spcAft>
              <a:buNone/>
            </a:pPr>
            <a:r>
              <a:rPr lang="en" sz="1600"/>
              <a:t>Local businesses face the added challenge of ranking well on Google Maps. Our Local Packages are designed to help your client get the most from their Google Business Profile.</a:t>
            </a:r>
            <a:endParaRPr sz="1600"/>
          </a:p>
          <a:p>
            <a:pPr indent="-330200" lvl="0" marL="457200" rtl="0" algn="l">
              <a:spcBef>
                <a:spcPts val="1600"/>
              </a:spcBef>
              <a:spcAft>
                <a:spcPts val="0"/>
              </a:spcAft>
              <a:buSzPts val="1600"/>
              <a:buChar char="●"/>
            </a:pPr>
            <a:r>
              <a:rPr lang="en" sz="1600"/>
              <a:t>Local Package 1</a:t>
            </a:r>
            <a:endParaRPr sz="1600"/>
          </a:p>
          <a:p>
            <a:pPr indent="-330200" lvl="0" marL="457200" rtl="0" algn="l">
              <a:spcBef>
                <a:spcPts val="0"/>
              </a:spcBef>
              <a:spcAft>
                <a:spcPts val="0"/>
              </a:spcAft>
              <a:buSzPts val="1600"/>
              <a:buChar char="●"/>
            </a:pPr>
            <a:r>
              <a:rPr lang="en" sz="1600"/>
              <a:t>Local Package 2</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sz="1600"/>
          </a:p>
        </p:txBody>
      </p:sp>
      <p:pic>
        <p:nvPicPr>
          <p:cNvPr id="181" name="Google Shape;181;p30"/>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182" name="Google Shape;182;p30"/>
          <p:cNvPicPr preferRelativeResize="0"/>
          <p:nvPr/>
        </p:nvPicPr>
        <p:blipFill>
          <a:blip r:embed="rId4">
            <a:alphaModFix/>
          </a:blip>
          <a:stretch>
            <a:fillRect/>
          </a:stretch>
        </p:blipFill>
        <p:spPr>
          <a:xfrm>
            <a:off x="5470600" y="1170125"/>
            <a:ext cx="3521002" cy="29268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estrial"/>
                <a:ea typeface="Questrial"/>
                <a:cs typeface="Questrial"/>
                <a:sym typeface="Questrial"/>
              </a:rPr>
              <a:t>SEO/AI is Constantly Changing</a:t>
            </a:r>
            <a:endParaRPr>
              <a:latin typeface="Questrial"/>
              <a:ea typeface="Questrial"/>
              <a:cs typeface="Questrial"/>
              <a:sym typeface="Questrial"/>
            </a:endParaRPr>
          </a:p>
        </p:txBody>
      </p:sp>
      <p:sp>
        <p:nvSpPr>
          <p:cNvPr id="188" name="Google Shape;188;p31"/>
          <p:cNvSpPr txBox="1"/>
          <p:nvPr>
            <p:ph idx="1" type="body"/>
          </p:nvPr>
        </p:nvSpPr>
        <p:spPr>
          <a:xfrm>
            <a:off x="196900" y="1152475"/>
            <a:ext cx="4651800" cy="38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444444"/>
              </a:solidFill>
              <a:highlight>
                <a:srgbClr val="FFFFFF"/>
              </a:highlight>
            </a:endParaRPr>
          </a:p>
          <a:p>
            <a:pPr indent="0" lvl="0" marL="0" rtl="0" algn="l">
              <a:spcBef>
                <a:spcPts val="0"/>
              </a:spcBef>
              <a:spcAft>
                <a:spcPts val="0"/>
              </a:spcAft>
              <a:buNone/>
            </a:pPr>
            <a:r>
              <a:rPr b="1" i="1" lang="en" sz="1400">
                <a:solidFill>
                  <a:srgbClr val="444444"/>
                </a:solidFill>
                <a:highlight>
                  <a:srgbClr val="FFFFFF"/>
                </a:highlight>
              </a:rPr>
              <a:t>We Work to Improve &amp; Keep Your Rankings</a:t>
            </a:r>
            <a:endParaRPr b="1" i="1" sz="1400">
              <a:solidFill>
                <a:srgbClr val="444444"/>
              </a:solidFill>
              <a:highlight>
                <a:srgbClr val="FFFFFF"/>
              </a:highlight>
            </a:endParaRPr>
          </a:p>
          <a:p>
            <a:pPr indent="0" lvl="0" marL="0" rtl="0" algn="l">
              <a:spcBef>
                <a:spcPts val="0"/>
              </a:spcBef>
              <a:spcAft>
                <a:spcPts val="0"/>
              </a:spcAft>
              <a:buNone/>
            </a:pPr>
            <a:r>
              <a:t/>
            </a:r>
            <a:endParaRPr sz="1400">
              <a:solidFill>
                <a:srgbClr val="444444"/>
              </a:solidFill>
              <a:highlight>
                <a:srgbClr val="FFFFFF"/>
              </a:highlight>
            </a:endParaRPr>
          </a:p>
          <a:p>
            <a:pPr indent="0" lvl="0" marL="0" rtl="0" algn="l">
              <a:spcBef>
                <a:spcPts val="0"/>
              </a:spcBef>
              <a:spcAft>
                <a:spcPts val="0"/>
              </a:spcAft>
              <a:buNone/>
            </a:pPr>
            <a:r>
              <a:rPr lang="en" sz="1400">
                <a:solidFill>
                  <a:srgbClr val="444444"/>
                </a:solidFill>
                <a:highlight>
                  <a:srgbClr val="FFFFFF"/>
                </a:highlight>
              </a:rPr>
              <a:t>Google makes over 400 changes to its SEO algorithms every year. It would be challenging and time-consuming for the average business owner to research and react to these changes. While the process below outlines the basic tasks we perform in each phase to improve your local organic rankings. </a:t>
            </a:r>
            <a:endParaRPr sz="1400">
              <a:solidFill>
                <a:srgbClr val="444444"/>
              </a:solidFill>
              <a:highlight>
                <a:srgbClr val="FFFFFF"/>
              </a:highlight>
            </a:endParaRPr>
          </a:p>
          <a:p>
            <a:pPr indent="0" lvl="0" marL="0" rtl="0" algn="l">
              <a:spcBef>
                <a:spcPts val="0"/>
              </a:spcBef>
              <a:spcAft>
                <a:spcPts val="0"/>
              </a:spcAft>
              <a:buNone/>
            </a:pPr>
            <a:r>
              <a:t/>
            </a:r>
            <a:endParaRPr sz="1400">
              <a:solidFill>
                <a:srgbClr val="444444"/>
              </a:solidFill>
              <a:highlight>
                <a:srgbClr val="FFFFFF"/>
              </a:highlight>
            </a:endParaRPr>
          </a:p>
          <a:p>
            <a:pPr indent="0" lvl="0" marL="0" rtl="0" algn="l">
              <a:spcBef>
                <a:spcPts val="0"/>
              </a:spcBef>
              <a:spcAft>
                <a:spcPts val="0"/>
              </a:spcAft>
              <a:buNone/>
            </a:pPr>
            <a:r>
              <a:rPr lang="en" sz="1400">
                <a:solidFill>
                  <a:srgbClr val="444444"/>
                </a:solidFill>
                <a:highlight>
                  <a:srgbClr val="FFFFFF"/>
                </a:highlight>
              </a:rPr>
              <a:t>Remember that your package also includes our team adapting to Google's changing algorithms and doing additional work to your website each month.</a:t>
            </a:r>
            <a:endParaRPr sz="1400">
              <a:solidFill>
                <a:srgbClr val="444444"/>
              </a:solidFill>
              <a:highlight>
                <a:srgbClr val="FFFFFF"/>
              </a:highlight>
            </a:endParaRPr>
          </a:p>
          <a:p>
            <a:pPr indent="0" lvl="0" marL="0" rtl="0" algn="l">
              <a:spcBef>
                <a:spcPts val="0"/>
              </a:spcBef>
              <a:spcAft>
                <a:spcPts val="0"/>
              </a:spcAft>
              <a:buNone/>
            </a:pPr>
            <a:r>
              <a:t/>
            </a:r>
            <a:endParaRPr sz="1400">
              <a:solidFill>
                <a:srgbClr val="444444"/>
              </a:solidFill>
              <a:highlight>
                <a:srgbClr val="FFFFFF"/>
              </a:highlight>
            </a:endParaRPr>
          </a:p>
        </p:txBody>
      </p:sp>
      <p:pic>
        <p:nvPicPr>
          <p:cNvPr id="189" name="Google Shape;189;p31"/>
          <p:cNvPicPr preferRelativeResize="0"/>
          <p:nvPr/>
        </p:nvPicPr>
        <p:blipFill rotWithShape="1">
          <a:blip r:embed="rId3">
            <a:alphaModFix/>
          </a:blip>
          <a:srcRect b="34374" l="27040" r="27736" t="9256"/>
          <a:stretch/>
        </p:blipFill>
        <p:spPr>
          <a:xfrm>
            <a:off x="8667850" y="4608575"/>
            <a:ext cx="322575" cy="402075"/>
          </a:xfrm>
          <a:prstGeom prst="rect">
            <a:avLst/>
          </a:prstGeom>
          <a:noFill/>
          <a:ln>
            <a:noFill/>
          </a:ln>
        </p:spPr>
      </p:pic>
      <p:pic>
        <p:nvPicPr>
          <p:cNvPr id="190" name="Google Shape;190;p31"/>
          <p:cNvPicPr preferRelativeResize="0"/>
          <p:nvPr/>
        </p:nvPicPr>
        <p:blipFill>
          <a:blip r:embed="rId4">
            <a:alphaModFix/>
          </a:blip>
          <a:stretch>
            <a:fillRect/>
          </a:stretch>
        </p:blipFill>
        <p:spPr>
          <a:xfrm>
            <a:off x="8273550" y="4267499"/>
            <a:ext cx="711150" cy="710176"/>
          </a:xfrm>
          <a:prstGeom prst="rect">
            <a:avLst/>
          </a:prstGeom>
          <a:noFill/>
          <a:ln>
            <a:noFill/>
          </a:ln>
        </p:spPr>
      </p:pic>
      <p:pic>
        <p:nvPicPr>
          <p:cNvPr id="191" name="Google Shape;191;p31"/>
          <p:cNvPicPr preferRelativeResize="0"/>
          <p:nvPr/>
        </p:nvPicPr>
        <p:blipFill>
          <a:blip r:embed="rId5">
            <a:alphaModFix/>
          </a:blip>
          <a:stretch>
            <a:fillRect/>
          </a:stretch>
        </p:blipFill>
        <p:spPr>
          <a:xfrm>
            <a:off x="5053624" y="1594926"/>
            <a:ext cx="3931073" cy="1953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5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A Little About Our Company</a:t>
            </a:r>
            <a:endParaRPr b="1">
              <a:latin typeface="Comfortaa"/>
              <a:ea typeface="Comfortaa"/>
              <a:cs typeface="Comfortaa"/>
              <a:sym typeface="Comfortaa"/>
            </a:endParaRPr>
          </a:p>
        </p:txBody>
      </p:sp>
      <p:sp>
        <p:nvSpPr>
          <p:cNvPr id="60" name="Google Shape;60;p14"/>
          <p:cNvSpPr txBox="1"/>
          <p:nvPr>
            <p:ph idx="1" type="body"/>
          </p:nvPr>
        </p:nvSpPr>
        <p:spPr>
          <a:xfrm>
            <a:off x="3329700" y="1364700"/>
            <a:ext cx="5738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a brief overview on you and your contact information.</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Insert a brief overview of what services you and your company provides.</a:t>
            </a:r>
            <a:endParaRPr/>
          </a:p>
        </p:txBody>
      </p:sp>
      <p:pic>
        <p:nvPicPr>
          <p:cNvPr id="61" name="Google Shape;61;p14"/>
          <p:cNvPicPr preferRelativeResize="0"/>
          <p:nvPr/>
        </p:nvPicPr>
        <p:blipFill>
          <a:blip r:embed="rId3">
            <a:alphaModFix/>
          </a:blip>
          <a:stretch>
            <a:fillRect/>
          </a:stretch>
        </p:blipFill>
        <p:spPr>
          <a:xfrm>
            <a:off x="152400" y="1560450"/>
            <a:ext cx="3024900" cy="3024900"/>
          </a:xfrm>
          <a:prstGeom prst="rect">
            <a:avLst/>
          </a:prstGeom>
          <a:noFill/>
          <a:ln>
            <a:noFill/>
          </a:ln>
        </p:spPr>
      </p:pic>
      <p:pic>
        <p:nvPicPr>
          <p:cNvPr id="62" name="Google Shape;62;p14"/>
          <p:cNvPicPr preferRelativeResize="0"/>
          <p:nvPr/>
        </p:nvPicPr>
        <p:blipFill>
          <a:blip r:embed="rId4">
            <a:alphaModFix/>
          </a:blip>
          <a:stretch>
            <a:fillRect/>
          </a:stretch>
        </p:blipFill>
        <p:spPr>
          <a:xfrm>
            <a:off x="8273550" y="4267499"/>
            <a:ext cx="711150" cy="710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153175" y="31327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estrial"/>
                <a:ea typeface="Questrial"/>
                <a:cs typeface="Questrial"/>
                <a:sym typeface="Questrial"/>
              </a:rPr>
              <a:t>SEO/AI Packages</a:t>
            </a:r>
            <a:endParaRPr>
              <a:latin typeface="Questrial"/>
              <a:ea typeface="Questrial"/>
              <a:cs typeface="Questrial"/>
              <a:sym typeface="Questrial"/>
            </a:endParaRPr>
          </a:p>
        </p:txBody>
      </p:sp>
      <p:pic>
        <p:nvPicPr>
          <p:cNvPr id="197" name="Google Shape;197;p32"/>
          <p:cNvPicPr preferRelativeResize="0"/>
          <p:nvPr/>
        </p:nvPicPr>
        <p:blipFill rotWithShape="1">
          <a:blip r:embed="rId3">
            <a:alphaModFix/>
          </a:blip>
          <a:srcRect b="34374" l="27040" r="27736" t="9256"/>
          <a:stretch/>
        </p:blipFill>
        <p:spPr>
          <a:xfrm>
            <a:off x="8667850" y="4608575"/>
            <a:ext cx="322575" cy="402075"/>
          </a:xfrm>
          <a:prstGeom prst="rect">
            <a:avLst/>
          </a:prstGeom>
          <a:noFill/>
          <a:ln>
            <a:noFill/>
          </a:ln>
        </p:spPr>
      </p:pic>
      <p:pic>
        <p:nvPicPr>
          <p:cNvPr id="198" name="Google Shape;198;p32"/>
          <p:cNvPicPr preferRelativeResize="0"/>
          <p:nvPr/>
        </p:nvPicPr>
        <p:blipFill>
          <a:blip r:embed="rId4">
            <a:alphaModFix/>
          </a:blip>
          <a:stretch>
            <a:fillRect/>
          </a:stretch>
        </p:blipFill>
        <p:spPr>
          <a:xfrm>
            <a:off x="8273550" y="4267499"/>
            <a:ext cx="711150" cy="710176"/>
          </a:xfrm>
          <a:prstGeom prst="rect">
            <a:avLst/>
          </a:prstGeom>
          <a:noFill/>
          <a:ln>
            <a:noFill/>
          </a:ln>
        </p:spPr>
      </p:pic>
      <p:graphicFrame>
        <p:nvGraphicFramePr>
          <p:cNvPr id="199" name="Google Shape;199;p32"/>
          <p:cNvGraphicFramePr/>
          <p:nvPr/>
        </p:nvGraphicFramePr>
        <p:xfrm>
          <a:off x="806775" y="957075"/>
          <a:ext cx="3000000" cy="3000000"/>
        </p:xfrm>
        <a:graphic>
          <a:graphicData uri="http://schemas.openxmlformats.org/drawingml/2006/table">
            <a:tbl>
              <a:tblPr>
                <a:noFill/>
                <a:tableStyleId>{520771CF-65DF-450F-B6AB-D4F26665E214}</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sz="1100"/>
                    </a:p>
                  </a:txBody>
                  <a:tcPr marT="91425" marB="91425" marR="91425" marL="91425">
                    <a:solidFill>
                      <a:schemeClr val="lt2"/>
                    </a:solidFill>
                  </a:tcPr>
                </a:tc>
                <a:tc>
                  <a:txBody>
                    <a:bodyPr/>
                    <a:lstStyle/>
                    <a:p>
                      <a:pPr indent="0" lvl="0" marL="0" rtl="0" algn="ctr">
                        <a:spcBef>
                          <a:spcPts val="0"/>
                        </a:spcBef>
                        <a:spcAft>
                          <a:spcPts val="0"/>
                        </a:spcAft>
                        <a:buNone/>
                      </a:pPr>
                      <a:r>
                        <a:rPr b="1" lang="en" sz="1100"/>
                        <a:t>Basic</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b="1" lang="en" sz="1100"/>
                        <a:t>Enhanced</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b="1" lang="en" sz="1100"/>
                        <a:t>Premium</a:t>
                      </a:r>
                      <a:endParaRPr b="1" sz="1100"/>
                    </a:p>
                  </a:txBody>
                  <a:tcPr marT="91425" marB="91425" marR="91425" marL="91425">
                    <a:solidFill>
                      <a:schemeClr val="lt2"/>
                    </a:solidFill>
                  </a:tcPr>
                </a:tc>
              </a:tr>
              <a:tr h="381000">
                <a:tc>
                  <a:txBody>
                    <a:bodyPr/>
                    <a:lstStyle/>
                    <a:p>
                      <a:pPr indent="0" lvl="0" marL="0" rtl="0" algn="l">
                        <a:spcBef>
                          <a:spcPts val="0"/>
                        </a:spcBef>
                        <a:spcAft>
                          <a:spcPts val="0"/>
                        </a:spcAft>
                        <a:buNone/>
                      </a:pPr>
                      <a:r>
                        <a:rPr b="1" lang="en" sz="1100"/>
                        <a:t>Monthly Fee</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a:t>
                      </a:r>
                      <a:endParaRPr sz="1100"/>
                    </a:p>
                  </a:txBody>
                  <a:tcPr marT="91425" marB="91425" marR="91425" marL="91425"/>
                </a:tc>
                <a:tc>
                  <a:txBody>
                    <a:bodyPr/>
                    <a:lstStyle/>
                    <a:p>
                      <a:pPr indent="0" lvl="0" marL="0" rtl="0" algn="ctr">
                        <a:spcBef>
                          <a:spcPts val="0"/>
                        </a:spcBef>
                        <a:spcAft>
                          <a:spcPts val="0"/>
                        </a:spcAft>
                        <a:buNone/>
                      </a:pPr>
                      <a:r>
                        <a:rPr lang="en" sz="1100"/>
                        <a:t>$</a:t>
                      </a:r>
                      <a:endParaRPr sz="1100"/>
                    </a:p>
                  </a:txBody>
                  <a:tcPr marT="91425" marB="91425" marR="91425" marL="91425"/>
                </a:tc>
                <a:tc>
                  <a:txBody>
                    <a:bodyPr/>
                    <a:lstStyle/>
                    <a:p>
                      <a:pPr indent="0" lvl="0" marL="0" rtl="0" algn="ctr">
                        <a:spcBef>
                          <a:spcPts val="0"/>
                        </a:spcBef>
                        <a:spcAft>
                          <a:spcPts val="0"/>
                        </a:spcAft>
                        <a:buNone/>
                      </a:pPr>
                      <a:r>
                        <a:rPr lang="en" sz="1100"/>
                        <a:t>$</a:t>
                      </a:r>
                      <a:endParaRPr sz="1100"/>
                    </a:p>
                  </a:txBody>
                  <a:tcPr marT="91425" marB="91425" marR="91425" marL="91425"/>
                </a:tc>
              </a:tr>
              <a:tr h="381000">
                <a:tc>
                  <a:txBody>
                    <a:bodyPr/>
                    <a:lstStyle/>
                    <a:p>
                      <a:pPr indent="0" lvl="0" marL="0" rtl="0" algn="l">
                        <a:spcBef>
                          <a:spcPts val="0"/>
                        </a:spcBef>
                        <a:spcAft>
                          <a:spcPts val="0"/>
                        </a:spcAft>
                        <a:buNone/>
                      </a:pPr>
                      <a:r>
                        <a:rPr b="1" lang="en" sz="1100"/>
                        <a:t>AI (GEO) Focus</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Minimal</a:t>
                      </a:r>
                      <a:endParaRPr sz="1100"/>
                    </a:p>
                  </a:txBody>
                  <a:tcPr marT="91425" marB="91425" marR="91425" marL="91425"/>
                </a:tc>
                <a:tc>
                  <a:txBody>
                    <a:bodyPr/>
                    <a:lstStyle/>
                    <a:p>
                      <a:pPr indent="0" lvl="0" marL="0" rtl="0" algn="ctr">
                        <a:spcBef>
                          <a:spcPts val="0"/>
                        </a:spcBef>
                        <a:spcAft>
                          <a:spcPts val="0"/>
                        </a:spcAft>
                        <a:buNone/>
                      </a:pPr>
                      <a:r>
                        <a:rPr lang="en" sz="1100"/>
                        <a:t>Medium</a:t>
                      </a:r>
                      <a:endParaRPr sz="1100"/>
                    </a:p>
                  </a:txBody>
                  <a:tcPr marT="91425" marB="91425" marR="91425" marL="91425"/>
                </a:tc>
                <a:tc>
                  <a:txBody>
                    <a:bodyPr/>
                    <a:lstStyle/>
                    <a:p>
                      <a:pPr indent="0" lvl="0" marL="0" rtl="0" algn="ctr">
                        <a:spcBef>
                          <a:spcPts val="0"/>
                        </a:spcBef>
                        <a:spcAft>
                          <a:spcPts val="0"/>
                        </a:spcAft>
                        <a:buNone/>
                      </a:pPr>
                      <a:r>
                        <a:rPr lang="en" sz="1100"/>
                        <a:t>High</a:t>
                      </a:r>
                      <a:endParaRPr sz="1100"/>
                    </a:p>
                  </a:txBody>
                  <a:tcPr marT="91425" marB="91425" marR="91425" marL="91425"/>
                </a:tc>
              </a:tr>
              <a:tr h="381000">
                <a:tc>
                  <a:txBody>
                    <a:bodyPr/>
                    <a:lstStyle/>
                    <a:p>
                      <a:pPr indent="0" lvl="0" marL="0" rtl="0" algn="l">
                        <a:spcBef>
                          <a:spcPts val="0"/>
                        </a:spcBef>
                        <a:spcAft>
                          <a:spcPts val="0"/>
                        </a:spcAft>
                        <a:buNone/>
                      </a:pPr>
                      <a:r>
                        <a:rPr b="1" lang="en" sz="1100"/>
                        <a:t>Your Online Competition</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Low/No</a:t>
                      </a:r>
                      <a:endParaRPr sz="1100"/>
                    </a:p>
                    <a:p>
                      <a:pPr indent="0" lvl="0" marL="0" rtl="0" algn="ctr">
                        <a:spcBef>
                          <a:spcPts val="0"/>
                        </a:spcBef>
                        <a:spcAft>
                          <a:spcPts val="0"/>
                        </a:spcAft>
                        <a:buNone/>
                      </a:pPr>
                      <a:r>
                        <a:rPr lang="en" sz="1100"/>
                        <a:t>&gt;30 Competitors</a:t>
                      </a:r>
                      <a:endParaRPr sz="1100"/>
                    </a:p>
                  </a:txBody>
                  <a:tcPr marT="91425" marB="91425" marR="91425" marL="91425"/>
                </a:tc>
                <a:tc>
                  <a:txBody>
                    <a:bodyPr/>
                    <a:lstStyle/>
                    <a:p>
                      <a:pPr indent="0" lvl="0" marL="0" rtl="0" algn="ctr">
                        <a:spcBef>
                          <a:spcPts val="0"/>
                        </a:spcBef>
                        <a:spcAft>
                          <a:spcPts val="0"/>
                        </a:spcAft>
                        <a:buNone/>
                      </a:pPr>
                      <a:r>
                        <a:rPr lang="en" sz="1100"/>
                        <a:t>Medium</a:t>
                      </a:r>
                      <a:endParaRPr sz="1100"/>
                    </a:p>
                    <a:p>
                      <a:pPr indent="0" lvl="0" marL="0" rtl="0" algn="ctr">
                        <a:spcBef>
                          <a:spcPts val="0"/>
                        </a:spcBef>
                        <a:spcAft>
                          <a:spcPts val="0"/>
                        </a:spcAft>
                        <a:buNone/>
                      </a:pPr>
                      <a:r>
                        <a:rPr lang="en" sz="1100"/>
                        <a:t>20-100 Competitors</a:t>
                      </a:r>
                      <a:endParaRPr sz="1100"/>
                    </a:p>
                  </a:txBody>
                  <a:tcPr marT="91425" marB="91425" marR="91425" marL="91425"/>
                </a:tc>
                <a:tc>
                  <a:txBody>
                    <a:bodyPr/>
                    <a:lstStyle/>
                    <a:p>
                      <a:pPr indent="0" lvl="0" marL="0" rtl="0" algn="ctr">
                        <a:spcBef>
                          <a:spcPts val="0"/>
                        </a:spcBef>
                        <a:spcAft>
                          <a:spcPts val="0"/>
                        </a:spcAft>
                        <a:buNone/>
                      </a:pPr>
                      <a:r>
                        <a:rPr lang="en" sz="1100"/>
                        <a:t>High</a:t>
                      </a:r>
                      <a:endParaRPr sz="1100"/>
                    </a:p>
                    <a:p>
                      <a:pPr indent="0" lvl="0" marL="0" rtl="0" algn="ctr">
                        <a:spcBef>
                          <a:spcPts val="0"/>
                        </a:spcBef>
                        <a:spcAft>
                          <a:spcPts val="0"/>
                        </a:spcAft>
                        <a:buNone/>
                      </a:pPr>
                      <a:r>
                        <a:rPr lang="en" sz="1100"/>
                        <a:t>50+ Competitors</a:t>
                      </a:r>
                      <a:endParaRPr sz="1100"/>
                    </a:p>
                  </a:txBody>
                  <a:tcPr marT="91425" marB="91425" marR="91425" marL="91425"/>
                </a:tc>
              </a:tr>
              <a:tr h="381000">
                <a:tc>
                  <a:txBody>
                    <a:bodyPr/>
                    <a:lstStyle/>
                    <a:p>
                      <a:pPr indent="0" lvl="0" marL="0" rtl="0" algn="l">
                        <a:spcBef>
                          <a:spcPts val="0"/>
                        </a:spcBef>
                        <a:spcAft>
                          <a:spcPts val="0"/>
                        </a:spcAft>
                        <a:buNone/>
                      </a:pPr>
                      <a:r>
                        <a:rPr b="1" lang="en" sz="1100"/>
                        <a:t>Your Business Size</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Small Business $1M</a:t>
                      </a:r>
                      <a:endParaRPr sz="1100"/>
                    </a:p>
                  </a:txBody>
                  <a:tcPr marT="91425" marB="91425" marR="91425" marL="91425"/>
                </a:tc>
                <a:tc>
                  <a:txBody>
                    <a:bodyPr/>
                    <a:lstStyle/>
                    <a:p>
                      <a:pPr indent="0" lvl="0" marL="0" rtl="0" algn="ctr">
                        <a:spcBef>
                          <a:spcPts val="0"/>
                        </a:spcBef>
                        <a:spcAft>
                          <a:spcPts val="0"/>
                        </a:spcAft>
                        <a:buNone/>
                      </a:pPr>
                      <a:r>
                        <a:rPr lang="en" sz="1100"/>
                        <a:t>Small </a:t>
                      </a:r>
                      <a:r>
                        <a:rPr lang="en" sz="1100"/>
                        <a:t>Business</a:t>
                      </a:r>
                      <a:r>
                        <a:rPr lang="en" sz="1100"/>
                        <a:t> $1-5M</a:t>
                      </a:r>
                      <a:endParaRPr sz="1100"/>
                    </a:p>
                  </a:txBody>
                  <a:tcPr marT="91425" marB="91425" marR="91425" marL="91425"/>
                </a:tc>
                <a:tc>
                  <a:txBody>
                    <a:bodyPr/>
                    <a:lstStyle/>
                    <a:p>
                      <a:pPr indent="0" lvl="0" marL="0" rtl="0" algn="ctr">
                        <a:spcBef>
                          <a:spcPts val="0"/>
                        </a:spcBef>
                        <a:spcAft>
                          <a:spcPts val="0"/>
                        </a:spcAft>
                        <a:buNone/>
                      </a:pPr>
                      <a:r>
                        <a:rPr lang="en" sz="1100"/>
                        <a:t>Medium Business $2M+</a:t>
                      </a:r>
                      <a:endParaRPr sz="1100"/>
                    </a:p>
                  </a:txBody>
                  <a:tcPr marT="91425" marB="91425" marR="91425" marL="91425"/>
                </a:tc>
              </a:tr>
              <a:tr h="381000">
                <a:tc>
                  <a:txBody>
                    <a:bodyPr/>
                    <a:lstStyle/>
                    <a:p>
                      <a:pPr indent="0" lvl="0" marL="0" rtl="0" algn="l">
                        <a:spcBef>
                          <a:spcPts val="0"/>
                        </a:spcBef>
                        <a:spcAft>
                          <a:spcPts val="0"/>
                        </a:spcAft>
                        <a:buNone/>
                      </a:pPr>
                      <a:r>
                        <a:rPr b="1" lang="en" sz="1100"/>
                        <a:t>Page Optimizations</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Up to 15/Month</a:t>
                      </a:r>
                      <a:endParaRPr sz="1100"/>
                    </a:p>
                  </a:txBody>
                  <a:tcPr marT="91425" marB="91425" marR="91425" marL="91425"/>
                </a:tc>
                <a:tc>
                  <a:txBody>
                    <a:bodyPr/>
                    <a:lstStyle/>
                    <a:p>
                      <a:pPr indent="0" lvl="0" marL="0" rtl="0" algn="ctr">
                        <a:spcBef>
                          <a:spcPts val="0"/>
                        </a:spcBef>
                        <a:spcAft>
                          <a:spcPts val="0"/>
                        </a:spcAft>
                        <a:buNone/>
                      </a:pPr>
                      <a:r>
                        <a:rPr lang="en" sz="1100"/>
                        <a:t>Up to 30/Month</a:t>
                      </a:r>
                      <a:endParaRPr sz="1100"/>
                    </a:p>
                  </a:txBody>
                  <a:tcPr marT="91425" marB="91425" marR="91425" marL="91425"/>
                </a:tc>
                <a:tc>
                  <a:txBody>
                    <a:bodyPr/>
                    <a:lstStyle/>
                    <a:p>
                      <a:pPr indent="0" lvl="0" marL="0" rtl="0" algn="ctr">
                        <a:spcBef>
                          <a:spcPts val="0"/>
                        </a:spcBef>
                        <a:spcAft>
                          <a:spcPts val="0"/>
                        </a:spcAft>
                        <a:buNone/>
                      </a:pPr>
                      <a:r>
                        <a:rPr lang="en" sz="1100"/>
                        <a:t>Up to 50/Month</a:t>
                      </a:r>
                      <a:endParaRPr sz="1100"/>
                    </a:p>
                  </a:txBody>
                  <a:tcPr marT="91425" marB="91425" marR="91425" marL="91425"/>
                </a:tc>
              </a:tr>
              <a:tr h="381000">
                <a:tc>
                  <a:txBody>
                    <a:bodyPr/>
                    <a:lstStyle/>
                    <a:p>
                      <a:pPr indent="0" lvl="0" marL="0" rtl="0" algn="l">
                        <a:spcBef>
                          <a:spcPts val="0"/>
                        </a:spcBef>
                        <a:spcAft>
                          <a:spcPts val="0"/>
                        </a:spcAft>
                        <a:buNone/>
                      </a:pPr>
                      <a:r>
                        <a:rPr b="1" lang="en" sz="1100"/>
                        <a:t>Quarterly Backlinks</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6 Low Domain Authority</a:t>
                      </a:r>
                      <a:endParaRPr sz="1100"/>
                    </a:p>
                  </a:txBody>
                  <a:tcPr marT="91425" marB="91425" marR="91425" marL="91425"/>
                </a:tc>
                <a:tc>
                  <a:txBody>
                    <a:bodyPr/>
                    <a:lstStyle/>
                    <a:p>
                      <a:pPr indent="0" lvl="0" marL="0" rtl="0" algn="ctr">
                        <a:spcBef>
                          <a:spcPts val="0"/>
                        </a:spcBef>
                        <a:spcAft>
                          <a:spcPts val="0"/>
                        </a:spcAft>
                        <a:buNone/>
                      </a:pPr>
                      <a:r>
                        <a:rPr lang="en" sz="1100"/>
                        <a:t>3 Medium, 18 Low Domain Authority</a:t>
                      </a:r>
                      <a:endParaRPr sz="1100"/>
                    </a:p>
                  </a:txBody>
                  <a:tcPr marT="91425" marB="91425" marR="91425" marL="91425"/>
                </a:tc>
                <a:tc>
                  <a:txBody>
                    <a:bodyPr/>
                    <a:lstStyle/>
                    <a:p>
                      <a:pPr indent="0" lvl="0" marL="0" rtl="0" algn="ctr">
                        <a:spcBef>
                          <a:spcPts val="0"/>
                        </a:spcBef>
                        <a:spcAft>
                          <a:spcPts val="0"/>
                        </a:spcAft>
                        <a:buNone/>
                      </a:pPr>
                      <a:r>
                        <a:rPr lang="en" sz="1100"/>
                        <a:t>3 High, 6 Medium, 18 Low Domain Authority</a:t>
                      </a:r>
                      <a:endParaRPr sz="1100"/>
                    </a:p>
                  </a:txBody>
                  <a:tcPr marT="91425" marB="91425" marR="91425" marL="91425"/>
                </a:tc>
              </a:tr>
              <a:tr h="381000">
                <a:tc>
                  <a:txBody>
                    <a:bodyPr/>
                    <a:lstStyle/>
                    <a:p>
                      <a:pPr indent="0" lvl="0" marL="0" rtl="0" algn="l">
                        <a:spcBef>
                          <a:spcPts val="0"/>
                        </a:spcBef>
                        <a:spcAft>
                          <a:spcPts val="0"/>
                        </a:spcAft>
                        <a:buNone/>
                      </a:pPr>
                      <a:r>
                        <a:rPr b="1" lang="en" sz="1100"/>
                        <a:t>Content Writing</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None</a:t>
                      </a:r>
                      <a:endParaRPr sz="1100"/>
                    </a:p>
                  </a:txBody>
                  <a:tcPr marT="91425" marB="91425" marR="91425" marL="91425"/>
                </a:tc>
                <a:tc>
                  <a:txBody>
                    <a:bodyPr/>
                    <a:lstStyle/>
                    <a:p>
                      <a:pPr indent="0" lvl="0" marL="0" rtl="0" algn="ctr">
                        <a:spcBef>
                          <a:spcPts val="0"/>
                        </a:spcBef>
                        <a:spcAft>
                          <a:spcPts val="0"/>
                        </a:spcAft>
                        <a:buNone/>
                      </a:pPr>
                      <a:r>
                        <a:rPr lang="en" sz="1100"/>
                        <a:t>Quarterly </a:t>
                      </a:r>
                      <a:endParaRPr sz="1100"/>
                    </a:p>
                  </a:txBody>
                  <a:tcPr marT="91425" marB="91425" marR="91425" marL="91425"/>
                </a:tc>
                <a:tc>
                  <a:txBody>
                    <a:bodyPr/>
                    <a:lstStyle/>
                    <a:p>
                      <a:pPr indent="0" lvl="0" marL="0" rtl="0" algn="ctr">
                        <a:spcBef>
                          <a:spcPts val="0"/>
                        </a:spcBef>
                        <a:spcAft>
                          <a:spcPts val="0"/>
                        </a:spcAft>
                        <a:buNone/>
                      </a:pPr>
                      <a:r>
                        <a:rPr lang="en" sz="1100"/>
                        <a:t>Monthly</a:t>
                      </a:r>
                      <a:endParaRPr sz="1100"/>
                    </a:p>
                  </a:txBody>
                  <a:tcPr marT="91425" marB="91425" marR="91425" marL="91425"/>
                </a:tc>
              </a:tr>
              <a:tr h="381000">
                <a:tc>
                  <a:txBody>
                    <a:bodyPr/>
                    <a:lstStyle/>
                    <a:p>
                      <a:pPr indent="0" lvl="0" marL="0" rtl="0" algn="l">
                        <a:spcBef>
                          <a:spcPts val="0"/>
                        </a:spcBef>
                        <a:spcAft>
                          <a:spcPts val="0"/>
                        </a:spcAft>
                        <a:buNone/>
                      </a:pPr>
                      <a:r>
                        <a:rPr b="1" lang="en" sz="1100"/>
                        <a:t>Review Meetings</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lang="en" sz="1100"/>
                        <a:t>Quarterly </a:t>
                      </a:r>
                      <a:endParaRPr sz="1100"/>
                    </a:p>
                  </a:txBody>
                  <a:tcPr marT="91425" marB="91425" marR="91425" marL="91425"/>
                </a:tc>
                <a:tc>
                  <a:txBody>
                    <a:bodyPr/>
                    <a:lstStyle/>
                    <a:p>
                      <a:pPr indent="0" lvl="0" marL="0" rtl="0" algn="ctr">
                        <a:spcBef>
                          <a:spcPts val="0"/>
                        </a:spcBef>
                        <a:spcAft>
                          <a:spcPts val="0"/>
                        </a:spcAft>
                        <a:buNone/>
                      </a:pPr>
                      <a:r>
                        <a:rPr lang="en" sz="1100"/>
                        <a:t>Quarterly</a:t>
                      </a:r>
                      <a:endParaRPr sz="1100"/>
                    </a:p>
                  </a:txBody>
                  <a:tcPr marT="91425" marB="91425" marR="91425" marL="91425"/>
                </a:tc>
                <a:tc>
                  <a:txBody>
                    <a:bodyPr/>
                    <a:lstStyle/>
                    <a:p>
                      <a:pPr indent="0" lvl="0" marL="0" rtl="0" algn="ctr">
                        <a:spcBef>
                          <a:spcPts val="0"/>
                        </a:spcBef>
                        <a:spcAft>
                          <a:spcPts val="0"/>
                        </a:spcAft>
                        <a:buNone/>
                      </a:pPr>
                      <a:r>
                        <a:rPr lang="en" sz="1100"/>
                        <a:t>Monthly</a:t>
                      </a:r>
                      <a:endParaRPr sz="1100"/>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153175" y="31327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estrial"/>
                <a:ea typeface="Questrial"/>
                <a:cs typeface="Questrial"/>
                <a:sym typeface="Questrial"/>
              </a:rPr>
              <a:t>Local</a:t>
            </a:r>
            <a:r>
              <a:rPr lang="en">
                <a:latin typeface="Questrial"/>
                <a:ea typeface="Questrial"/>
                <a:cs typeface="Questrial"/>
                <a:sym typeface="Questrial"/>
              </a:rPr>
              <a:t> Packages</a:t>
            </a:r>
            <a:endParaRPr>
              <a:latin typeface="Questrial"/>
              <a:ea typeface="Questrial"/>
              <a:cs typeface="Questrial"/>
              <a:sym typeface="Questrial"/>
            </a:endParaRPr>
          </a:p>
        </p:txBody>
      </p:sp>
      <p:pic>
        <p:nvPicPr>
          <p:cNvPr id="205" name="Google Shape;205;p33"/>
          <p:cNvPicPr preferRelativeResize="0"/>
          <p:nvPr/>
        </p:nvPicPr>
        <p:blipFill rotWithShape="1">
          <a:blip r:embed="rId3">
            <a:alphaModFix/>
          </a:blip>
          <a:srcRect b="34374" l="27040" r="27736" t="9256"/>
          <a:stretch/>
        </p:blipFill>
        <p:spPr>
          <a:xfrm>
            <a:off x="8667850" y="4608575"/>
            <a:ext cx="322575" cy="402075"/>
          </a:xfrm>
          <a:prstGeom prst="rect">
            <a:avLst/>
          </a:prstGeom>
          <a:noFill/>
          <a:ln>
            <a:noFill/>
          </a:ln>
        </p:spPr>
      </p:pic>
      <p:pic>
        <p:nvPicPr>
          <p:cNvPr id="206" name="Google Shape;206;p33"/>
          <p:cNvPicPr preferRelativeResize="0"/>
          <p:nvPr/>
        </p:nvPicPr>
        <p:blipFill>
          <a:blip r:embed="rId4">
            <a:alphaModFix/>
          </a:blip>
          <a:stretch>
            <a:fillRect/>
          </a:stretch>
        </p:blipFill>
        <p:spPr>
          <a:xfrm>
            <a:off x="8273550" y="4267499"/>
            <a:ext cx="711150" cy="710176"/>
          </a:xfrm>
          <a:prstGeom prst="rect">
            <a:avLst/>
          </a:prstGeom>
          <a:noFill/>
          <a:ln>
            <a:noFill/>
          </a:ln>
        </p:spPr>
      </p:pic>
      <p:graphicFrame>
        <p:nvGraphicFramePr>
          <p:cNvPr id="207" name="Google Shape;207;p33"/>
          <p:cNvGraphicFramePr/>
          <p:nvPr/>
        </p:nvGraphicFramePr>
        <p:xfrm>
          <a:off x="253075" y="1159175"/>
          <a:ext cx="3000000" cy="3000000"/>
        </p:xfrm>
        <a:graphic>
          <a:graphicData uri="http://schemas.openxmlformats.org/drawingml/2006/table">
            <a:tbl>
              <a:tblPr>
                <a:noFill/>
                <a:tableStyleId>{520771CF-65DF-450F-B6AB-D4F26665E214}</a:tableStyleId>
              </a:tblPr>
              <a:tblGrid>
                <a:gridCol w="1809750"/>
                <a:gridCol w="1809750"/>
              </a:tblGrid>
              <a:tr h="381000">
                <a:tc>
                  <a:txBody>
                    <a:bodyPr/>
                    <a:lstStyle/>
                    <a:p>
                      <a:pPr indent="0" lvl="0" marL="0" rtl="0" algn="ctr">
                        <a:spcBef>
                          <a:spcPts val="0"/>
                        </a:spcBef>
                        <a:spcAft>
                          <a:spcPts val="0"/>
                        </a:spcAft>
                        <a:buNone/>
                      </a:pPr>
                      <a:r>
                        <a:rPr b="1" lang="en" sz="1100"/>
                        <a:t>Local Package 1</a:t>
                      </a:r>
                      <a:endParaRPr b="1" sz="1100"/>
                    </a:p>
                  </a:txBody>
                  <a:tcPr marT="91425" marB="91425" marR="91425" marL="91425">
                    <a:solidFill>
                      <a:schemeClr val="lt2"/>
                    </a:solidFill>
                  </a:tcPr>
                </a:tc>
                <a:tc>
                  <a:txBody>
                    <a:bodyPr/>
                    <a:lstStyle/>
                    <a:p>
                      <a:pPr indent="0" lvl="0" marL="0" rtl="0" algn="ctr">
                        <a:spcBef>
                          <a:spcPts val="0"/>
                        </a:spcBef>
                        <a:spcAft>
                          <a:spcPts val="0"/>
                        </a:spcAft>
                        <a:buNone/>
                      </a:pPr>
                      <a:r>
                        <a:rPr b="1" lang="en" sz="1100"/>
                        <a:t>Local Package 2</a:t>
                      </a:r>
                      <a:endParaRPr b="1" sz="1100"/>
                    </a:p>
                  </a:txBody>
                  <a:tcPr marT="91425" marB="91425" marR="91425" marL="91425">
                    <a:lnB cap="flat" cmpd="sng" w="9525">
                      <a:solidFill>
                        <a:srgbClr val="9E9E9E"/>
                      </a:solidFill>
                      <a:prstDash val="solid"/>
                      <a:round/>
                      <a:headEnd len="sm" w="sm" type="none"/>
                      <a:tailEnd len="sm" w="sm" type="none"/>
                    </a:lnB>
                    <a:solidFill>
                      <a:schemeClr val="lt2"/>
                    </a:solidFill>
                  </a:tcPr>
                </a:tc>
              </a:tr>
              <a:tr h="381000">
                <a:tc>
                  <a:txBody>
                    <a:bodyPr/>
                    <a:lstStyle/>
                    <a:p>
                      <a:pPr indent="0" lvl="0" marL="0" rtl="0" algn="ctr">
                        <a:spcBef>
                          <a:spcPts val="0"/>
                        </a:spcBef>
                        <a:spcAft>
                          <a:spcPts val="0"/>
                        </a:spcAft>
                        <a:buNone/>
                      </a:pPr>
                      <a:r>
                        <a:rPr lang="en" sz="1100"/>
                        <a:t>$</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100"/>
                        <a:t>$</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t>Google Business Profile Optimizations</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100"/>
                        <a:t>Google Business Profile Optimizations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t>Business Listing Citations - 3/Month</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100"/>
                        <a:t>Business Listing Citations - 3/Month</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t>Google Business Profile Protections (Helps Prevent Competitors from Making Changes)</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100"/>
                        <a:t>Google Business Profile Protections (Helps Prevent Competitors from Making Changes)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1100"/>
                        <a:t>One GBP Post Per Month</a:t>
                      </a:r>
                      <a:endParaRPr sz="1100"/>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1100"/>
                        <a:t>Up to 10 Positive Review Replies Per Month</a:t>
                      </a:r>
                      <a:endParaRPr sz="1100"/>
                    </a:p>
                  </a:txBody>
                  <a:tcPr marT="91425" marB="91425" marR="91425" marL="91425"/>
                </a:tc>
              </a:tr>
            </a:tbl>
          </a:graphicData>
        </a:graphic>
      </p:graphicFrame>
      <p:sp>
        <p:nvSpPr>
          <p:cNvPr id="208" name="Google Shape;208;p33"/>
          <p:cNvSpPr txBox="1"/>
          <p:nvPr/>
        </p:nvSpPr>
        <p:spPr>
          <a:xfrm>
            <a:off x="4465950" y="1843200"/>
            <a:ext cx="4407600" cy="22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If you have a physical storefront or local service business, we highly recommend you add on a Local Package.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The Local Packages are not stand alone services, you will need to choose an SEO/AI package from previous slide.</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We Look Forward To Helping Grow Your </a:t>
            </a:r>
            <a:r>
              <a:rPr b="1" lang="en" sz="2400">
                <a:latin typeface="Comfortaa"/>
                <a:ea typeface="Comfortaa"/>
                <a:cs typeface="Comfortaa"/>
                <a:sym typeface="Comfortaa"/>
              </a:rPr>
              <a:t>Business</a:t>
            </a:r>
            <a:r>
              <a:rPr b="1" lang="en" sz="2400">
                <a:latin typeface="Comfortaa"/>
                <a:ea typeface="Comfortaa"/>
                <a:cs typeface="Comfortaa"/>
                <a:sym typeface="Comfortaa"/>
              </a:rPr>
              <a:t>!</a:t>
            </a:r>
            <a:endParaRPr b="1" sz="2400">
              <a:latin typeface="Comfortaa"/>
              <a:ea typeface="Comfortaa"/>
              <a:cs typeface="Comfortaa"/>
              <a:sym typeface="Comfortaa"/>
            </a:endParaRPr>
          </a:p>
        </p:txBody>
      </p:sp>
      <p:sp>
        <p:nvSpPr>
          <p:cNvPr id="214" name="Google Shape;214;p34"/>
          <p:cNvSpPr txBox="1"/>
          <p:nvPr>
            <p:ph idx="1" type="body"/>
          </p:nvPr>
        </p:nvSpPr>
        <p:spPr>
          <a:xfrm>
            <a:off x="311700" y="3767725"/>
            <a:ext cx="8520600" cy="119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have a whole team here ready to get you data driven results. We look forward to serving you for years to come!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1374625"/>
            <a:ext cx="9144000" cy="2905125"/>
          </a:xfrm>
          <a:prstGeom prst="rect">
            <a:avLst/>
          </a:prstGeom>
          <a:noFill/>
          <a:ln>
            <a:noFill/>
          </a:ln>
        </p:spPr>
      </p:pic>
      <p:sp>
        <p:nvSpPr>
          <p:cNvPr id="68" name="Google Shape;68;p15"/>
          <p:cNvSpPr txBox="1"/>
          <p:nvPr>
            <p:ph type="title"/>
          </p:nvPr>
        </p:nvSpPr>
        <p:spPr>
          <a:xfrm>
            <a:off x="311700" y="5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How Google Ads Can Help Your Business</a:t>
            </a:r>
            <a:endParaRPr b="1">
              <a:latin typeface="Comfortaa"/>
              <a:ea typeface="Comfortaa"/>
              <a:cs typeface="Comfortaa"/>
              <a:sym typeface="Comfortaa"/>
            </a:endParaRPr>
          </a:p>
        </p:txBody>
      </p:sp>
      <p:pic>
        <p:nvPicPr>
          <p:cNvPr id="69" name="Google Shape;69;p15"/>
          <p:cNvPicPr preferRelativeResize="0"/>
          <p:nvPr/>
        </p:nvPicPr>
        <p:blipFill>
          <a:blip r:embed="rId4">
            <a:alphaModFix/>
          </a:blip>
          <a:stretch>
            <a:fillRect/>
          </a:stretch>
        </p:blipFill>
        <p:spPr>
          <a:xfrm>
            <a:off x="8273550" y="4267499"/>
            <a:ext cx="711150" cy="710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5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Benefits Of Google Advertising</a:t>
            </a:r>
            <a:endParaRPr b="1">
              <a:latin typeface="Comfortaa"/>
              <a:ea typeface="Comfortaa"/>
              <a:cs typeface="Comfortaa"/>
              <a:sym typeface="Comfortaa"/>
            </a:endParaRPr>
          </a:p>
        </p:txBody>
      </p:sp>
      <p:pic>
        <p:nvPicPr>
          <p:cNvPr id="75" name="Google Shape;75;p16"/>
          <p:cNvPicPr preferRelativeResize="0"/>
          <p:nvPr/>
        </p:nvPicPr>
        <p:blipFill>
          <a:blip r:embed="rId3">
            <a:alphaModFix/>
          </a:blip>
          <a:stretch>
            <a:fillRect/>
          </a:stretch>
        </p:blipFill>
        <p:spPr>
          <a:xfrm>
            <a:off x="8273550" y="4267499"/>
            <a:ext cx="711150" cy="710176"/>
          </a:xfrm>
          <a:prstGeom prst="rect">
            <a:avLst/>
          </a:prstGeom>
          <a:noFill/>
          <a:ln>
            <a:noFill/>
          </a:ln>
        </p:spPr>
      </p:pic>
      <p:sp>
        <p:nvSpPr>
          <p:cNvPr id="76" name="Google Shape;76;p16"/>
          <p:cNvSpPr txBox="1"/>
          <p:nvPr/>
        </p:nvSpPr>
        <p:spPr>
          <a:xfrm>
            <a:off x="399875" y="1325075"/>
            <a:ext cx="8432400" cy="365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D2B4D"/>
                </a:solidFill>
                <a:latin typeface="Questrial"/>
                <a:ea typeface="Questrial"/>
                <a:cs typeface="Questrial"/>
                <a:sym typeface="Questrial"/>
              </a:rPr>
              <a:t>Google has 83-90% of the search engine market share in 2025. Google processes over 8.5 billion searches per day. Which means your clients potential customers are searching on Google.</a:t>
            </a:r>
            <a:endParaRPr b="1">
              <a:solidFill>
                <a:srgbClr val="0D2B4D"/>
              </a:solidFill>
              <a:latin typeface="Questrial"/>
              <a:ea typeface="Questrial"/>
              <a:cs typeface="Questrial"/>
              <a:sym typeface="Questrial"/>
            </a:endParaRPr>
          </a:p>
          <a:p>
            <a:pPr indent="0" lvl="0" marL="0" rtl="0" algn="l">
              <a:lnSpc>
                <a:spcPct val="115000"/>
              </a:lnSpc>
              <a:spcBef>
                <a:spcPts val="1200"/>
              </a:spcBef>
              <a:spcAft>
                <a:spcPts val="0"/>
              </a:spcAft>
              <a:buClr>
                <a:schemeClr val="dk1"/>
              </a:buClr>
              <a:buSzPts val="1100"/>
              <a:buFont typeface="Arial"/>
              <a:buNone/>
            </a:pPr>
            <a:r>
              <a:rPr lang="en">
                <a:solidFill>
                  <a:srgbClr val="0D2B4D"/>
                </a:solidFill>
                <a:latin typeface="Questrial"/>
                <a:ea typeface="Questrial"/>
                <a:cs typeface="Questrial"/>
                <a:sym typeface="Questrial"/>
              </a:rPr>
              <a:t>Utilizing Google Ads or Search Engine Optimization means you can reach more potential customers to bring awareness to your business or in the moment they are searching for a business like yours. </a:t>
            </a:r>
            <a:endParaRPr>
              <a:solidFill>
                <a:srgbClr val="0D2B4D"/>
              </a:solidFill>
              <a:latin typeface="Questrial"/>
              <a:ea typeface="Questrial"/>
              <a:cs typeface="Questrial"/>
              <a:sym typeface="Questrial"/>
            </a:endParaRPr>
          </a:p>
          <a:p>
            <a:pPr indent="0" lvl="0" marL="0" rtl="0" algn="l">
              <a:lnSpc>
                <a:spcPct val="115000"/>
              </a:lnSpc>
              <a:spcBef>
                <a:spcPts val="1200"/>
              </a:spcBef>
              <a:spcAft>
                <a:spcPts val="0"/>
              </a:spcAft>
              <a:buNone/>
            </a:pPr>
            <a:r>
              <a:rPr lang="en">
                <a:solidFill>
                  <a:srgbClr val="0D2B4D"/>
                </a:solidFill>
                <a:latin typeface="Questrial"/>
                <a:ea typeface="Questrial"/>
                <a:cs typeface="Questrial"/>
                <a:sym typeface="Questrial"/>
              </a:rPr>
              <a:t>One of the best benefits of using Google Ads versus most other forms of advertising is </a:t>
            </a:r>
            <a:r>
              <a:rPr i="1" lang="en">
                <a:solidFill>
                  <a:srgbClr val="0D2B4D"/>
                </a:solidFill>
                <a:latin typeface="Questrial"/>
                <a:ea typeface="Questrial"/>
                <a:cs typeface="Questrial"/>
                <a:sym typeface="Questrial"/>
              </a:rPr>
              <a:t>measurable results</a:t>
            </a:r>
            <a:r>
              <a:rPr lang="en">
                <a:solidFill>
                  <a:srgbClr val="0D2B4D"/>
                </a:solidFill>
                <a:latin typeface="Questrial"/>
                <a:ea typeface="Questrial"/>
                <a:cs typeface="Questrial"/>
                <a:sym typeface="Questrial"/>
              </a:rPr>
              <a:t>. You can see exactly how many potential customers see your ad and land on your site. Depending on your lead collection system, our team can set up your account to see how many purchases, phone calls, and form fills result from your Google spend.</a:t>
            </a:r>
            <a:endParaRPr>
              <a:solidFill>
                <a:srgbClr val="0D2B4D"/>
              </a:solidFill>
              <a:latin typeface="Questrial"/>
              <a:ea typeface="Questrial"/>
              <a:cs typeface="Questrial"/>
              <a:sym typeface="Questrial"/>
            </a:endParaRPr>
          </a:p>
          <a:p>
            <a:pPr indent="0" lvl="0" marL="0" rtl="0" algn="l">
              <a:lnSpc>
                <a:spcPct val="115000"/>
              </a:lnSpc>
              <a:spcBef>
                <a:spcPts val="1200"/>
              </a:spcBef>
              <a:spcAft>
                <a:spcPts val="1200"/>
              </a:spcAft>
              <a:buNone/>
            </a:pPr>
            <a:r>
              <a:rPr lang="en">
                <a:solidFill>
                  <a:srgbClr val="0D2B4D"/>
                </a:solidFill>
                <a:latin typeface="Questrial"/>
                <a:ea typeface="Questrial"/>
                <a:cs typeface="Questrial"/>
                <a:sym typeface="Questrial"/>
              </a:rPr>
              <a:t>One of the best benefits of investing in your SEO/AI is to position yourself an the expert relating to your service or products. We highly recommend </a:t>
            </a:r>
            <a:r>
              <a:rPr lang="en">
                <a:solidFill>
                  <a:srgbClr val="0D2B4D"/>
                </a:solidFill>
                <a:latin typeface="Questrial"/>
                <a:ea typeface="Questrial"/>
                <a:cs typeface="Questrial"/>
                <a:sym typeface="Questrial"/>
              </a:rPr>
              <a:t>combining</a:t>
            </a:r>
            <a:r>
              <a:rPr lang="en">
                <a:solidFill>
                  <a:srgbClr val="0D2B4D"/>
                </a:solidFill>
                <a:latin typeface="Questrial"/>
                <a:ea typeface="Questrial"/>
                <a:cs typeface="Questrial"/>
                <a:sym typeface="Questrial"/>
              </a:rPr>
              <a:t> an SEO/AI and Google Ads strategy to dominate page one of Google. </a:t>
            </a:r>
            <a:endParaRPr>
              <a:solidFill>
                <a:srgbClr val="0D2B4D"/>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51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Benefits Of Google Ads</a:t>
            </a:r>
            <a:endParaRPr b="1">
              <a:latin typeface="Comfortaa"/>
              <a:ea typeface="Comfortaa"/>
              <a:cs typeface="Comfortaa"/>
              <a:sym typeface="Comfortaa"/>
            </a:endParaRPr>
          </a:p>
        </p:txBody>
      </p:sp>
      <p:pic>
        <p:nvPicPr>
          <p:cNvPr id="82" name="Google Shape;82;p17"/>
          <p:cNvPicPr preferRelativeResize="0"/>
          <p:nvPr/>
        </p:nvPicPr>
        <p:blipFill>
          <a:blip r:embed="rId3">
            <a:alphaModFix/>
          </a:blip>
          <a:stretch>
            <a:fillRect/>
          </a:stretch>
        </p:blipFill>
        <p:spPr>
          <a:xfrm>
            <a:off x="8273550" y="4267499"/>
            <a:ext cx="711150" cy="710176"/>
          </a:xfrm>
          <a:prstGeom prst="rect">
            <a:avLst/>
          </a:prstGeom>
          <a:noFill/>
          <a:ln>
            <a:noFill/>
          </a:ln>
        </p:spPr>
      </p:pic>
      <p:sp>
        <p:nvSpPr>
          <p:cNvPr id="83" name="Google Shape;83;p17"/>
          <p:cNvSpPr txBox="1"/>
          <p:nvPr/>
        </p:nvSpPr>
        <p:spPr>
          <a:xfrm>
            <a:off x="399875" y="1325075"/>
            <a:ext cx="8432400" cy="33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D2B4D"/>
                </a:solidFill>
                <a:latin typeface="Questrial"/>
                <a:ea typeface="Questrial"/>
                <a:cs typeface="Questrial"/>
                <a:sym typeface="Questrial"/>
              </a:rPr>
              <a:t>Advertising with Google can help you reach folks at both the awareness and interest levels of the marketing funnel, there’s even an option to target folks that fall out of the funnel.</a:t>
            </a:r>
            <a:endParaRPr>
              <a:solidFill>
                <a:srgbClr val="0D2B4D"/>
              </a:solidFill>
              <a:latin typeface="Questrial"/>
              <a:ea typeface="Questrial"/>
              <a:cs typeface="Questrial"/>
              <a:sym typeface="Questrial"/>
            </a:endParaRPr>
          </a:p>
          <a:p>
            <a:pPr indent="-311150" lvl="0" marL="457200" rtl="0" algn="l">
              <a:lnSpc>
                <a:spcPct val="115000"/>
              </a:lnSpc>
              <a:spcBef>
                <a:spcPts val="1200"/>
              </a:spcBef>
              <a:spcAft>
                <a:spcPts val="0"/>
              </a:spcAft>
              <a:buClr>
                <a:srgbClr val="0D2B4D"/>
              </a:buClr>
              <a:buSzPts val="1300"/>
              <a:buFont typeface="Questrial"/>
              <a:buChar char="●"/>
            </a:pPr>
            <a:r>
              <a:rPr b="1" lang="en" sz="1300">
                <a:solidFill>
                  <a:srgbClr val="0D2B4D"/>
                </a:solidFill>
                <a:latin typeface="Questrial"/>
                <a:ea typeface="Questrial"/>
                <a:cs typeface="Questrial"/>
                <a:sym typeface="Questrial"/>
              </a:rPr>
              <a:t>Display &amp; YouTube ads</a:t>
            </a:r>
            <a:r>
              <a:rPr lang="en" sz="1300">
                <a:solidFill>
                  <a:srgbClr val="0D2B4D"/>
                </a:solidFill>
                <a:latin typeface="Questrial"/>
                <a:ea typeface="Questrial"/>
                <a:cs typeface="Questrial"/>
                <a:sym typeface="Questrial"/>
              </a:rPr>
              <a:t> can target folks who match characteristics of your ideal customer so you can introduce yourself. These are best for branding.</a:t>
            </a:r>
            <a:endParaRPr sz="1300">
              <a:solidFill>
                <a:srgbClr val="0D2B4D"/>
              </a:solidFill>
              <a:latin typeface="Questrial"/>
              <a:ea typeface="Questrial"/>
              <a:cs typeface="Questrial"/>
              <a:sym typeface="Questrial"/>
            </a:endParaRPr>
          </a:p>
          <a:p>
            <a:pPr indent="-311150" lvl="0" marL="457200" rtl="0" algn="l">
              <a:lnSpc>
                <a:spcPct val="115000"/>
              </a:lnSpc>
              <a:spcBef>
                <a:spcPts val="0"/>
              </a:spcBef>
              <a:spcAft>
                <a:spcPts val="0"/>
              </a:spcAft>
              <a:buClr>
                <a:srgbClr val="0D2B4D"/>
              </a:buClr>
              <a:buSzPts val="1300"/>
              <a:buFont typeface="Questrial"/>
              <a:buChar char="●"/>
            </a:pPr>
            <a:r>
              <a:rPr b="1" lang="en" sz="1300">
                <a:solidFill>
                  <a:srgbClr val="0D2B4D"/>
                </a:solidFill>
                <a:latin typeface="Questrial"/>
                <a:ea typeface="Questrial"/>
                <a:cs typeface="Questrial"/>
                <a:sym typeface="Questrial"/>
              </a:rPr>
              <a:t>Search &amp; Shopping ads</a:t>
            </a:r>
            <a:r>
              <a:rPr lang="en" sz="1300">
                <a:solidFill>
                  <a:srgbClr val="0D2B4D"/>
                </a:solidFill>
                <a:latin typeface="Questrial"/>
                <a:ea typeface="Questrial"/>
                <a:cs typeface="Questrial"/>
                <a:sym typeface="Questrial"/>
              </a:rPr>
              <a:t> can target folks in the moment they are searching for your service or products. The are best for conversions.</a:t>
            </a:r>
            <a:endParaRPr sz="1300">
              <a:solidFill>
                <a:srgbClr val="0D2B4D"/>
              </a:solidFill>
              <a:latin typeface="Questrial"/>
              <a:ea typeface="Questrial"/>
              <a:cs typeface="Questrial"/>
              <a:sym typeface="Questrial"/>
            </a:endParaRPr>
          </a:p>
          <a:p>
            <a:pPr indent="-311150" lvl="0" marL="457200" rtl="0" algn="l">
              <a:lnSpc>
                <a:spcPct val="115000"/>
              </a:lnSpc>
              <a:spcBef>
                <a:spcPts val="0"/>
              </a:spcBef>
              <a:spcAft>
                <a:spcPts val="0"/>
              </a:spcAft>
              <a:buClr>
                <a:srgbClr val="0D2B4D"/>
              </a:buClr>
              <a:buSzPts val="1300"/>
              <a:buFont typeface="Questrial"/>
              <a:buChar char="●"/>
            </a:pPr>
            <a:r>
              <a:rPr b="1" lang="en" sz="1300">
                <a:solidFill>
                  <a:srgbClr val="0D2B4D"/>
                </a:solidFill>
                <a:latin typeface="Questrial"/>
                <a:ea typeface="Questrial"/>
                <a:cs typeface="Questrial"/>
                <a:sym typeface="Questrial"/>
              </a:rPr>
              <a:t>Remarketing ads</a:t>
            </a:r>
            <a:r>
              <a:rPr lang="en" sz="1300">
                <a:solidFill>
                  <a:srgbClr val="0D2B4D"/>
                </a:solidFill>
                <a:latin typeface="Questrial"/>
                <a:ea typeface="Questrial"/>
                <a:cs typeface="Questrial"/>
                <a:sym typeface="Questrial"/>
              </a:rPr>
              <a:t> can target folks who visited your website but maybe didn’t convert, or to increase repeat business.</a:t>
            </a:r>
            <a:endParaRPr sz="1300">
              <a:solidFill>
                <a:srgbClr val="0D2B4D"/>
              </a:solidFill>
              <a:latin typeface="Questrial"/>
              <a:ea typeface="Questrial"/>
              <a:cs typeface="Questrial"/>
              <a:sym typeface="Questrial"/>
            </a:endParaRPr>
          </a:p>
          <a:p>
            <a:pPr indent="-311150" lvl="0" marL="457200" rtl="0" algn="l">
              <a:lnSpc>
                <a:spcPct val="115000"/>
              </a:lnSpc>
              <a:spcBef>
                <a:spcPts val="0"/>
              </a:spcBef>
              <a:spcAft>
                <a:spcPts val="0"/>
              </a:spcAft>
              <a:buClr>
                <a:srgbClr val="0D2B4D"/>
              </a:buClr>
              <a:buSzPts val="1300"/>
              <a:buFont typeface="Questrial"/>
              <a:buChar char="●"/>
            </a:pPr>
            <a:r>
              <a:rPr b="1" lang="en" sz="1300">
                <a:solidFill>
                  <a:srgbClr val="0D2B4D"/>
                </a:solidFill>
                <a:latin typeface="Questrial"/>
                <a:ea typeface="Questrial"/>
                <a:cs typeface="Questrial"/>
                <a:sym typeface="Questrial"/>
              </a:rPr>
              <a:t>Performance Max ads</a:t>
            </a:r>
            <a:r>
              <a:rPr lang="en" sz="1300">
                <a:solidFill>
                  <a:srgbClr val="0D2B4D"/>
                </a:solidFill>
                <a:latin typeface="Questrial"/>
                <a:ea typeface="Questrial"/>
                <a:cs typeface="Questrial"/>
                <a:sym typeface="Questrial"/>
              </a:rPr>
              <a:t> can both target folks who are a good match to introduce your business too and when they are searching for your products. </a:t>
            </a:r>
            <a:endParaRPr sz="1300">
              <a:solidFill>
                <a:srgbClr val="0D2B4D"/>
              </a:solidFill>
              <a:latin typeface="Questrial"/>
              <a:ea typeface="Questrial"/>
              <a:cs typeface="Questrial"/>
              <a:sym typeface="Questrial"/>
            </a:endParaRPr>
          </a:p>
          <a:p>
            <a:pPr indent="-311150" lvl="0" marL="457200" rtl="0" algn="l">
              <a:lnSpc>
                <a:spcPct val="115000"/>
              </a:lnSpc>
              <a:spcBef>
                <a:spcPts val="0"/>
              </a:spcBef>
              <a:spcAft>
                <a:spcPts val="0"/>
              </a:spcAft>
              <a:buClr>
                <a:srgbClr val="0D2B4D"/>
              </a:buClr>
              <a:buSzPts val="1300"/>
              <a:buFont typeface="Questrial"/>
              <a:buChar char="●"/>
            </a:pPr>
            <a:r>
              <a:rPr b="1" lang="en" sz="1300">
                <a:solidFill>
                  <a:srgbClr val="0D2B4D"/>
                </a:solidFill>
                <a:latin typeface="Questrial"/>
                <a:ea typeface="Questrial"/>
                <a:cs typeface="Questrial"/>
                <a:sym typeface="Questrial"/>
              </a:rPr>
              <a:t>Search Engine Optimization (SEO)/AI</a:t>
            </a:r>
            <a:r>
              <a:rPr lang="en" sz="1300">
                <a:solidFill>
                  <a:srgbClr val="0D2B4D"/>
                </a:solidFill>
                <a:latin typeface="Questrial"/>
                <a:ea typeface="Questrial"/>
                <a:cs typeface="Questrial"/>
                <a:sym typeface="Questrial"/>
              </a:rPr>
              <a:t> targets folks in the moment they are searching for your service or products and you don’t have to pay for clicks.</a:t>
            </a:r>
            <a:endParaRPr b="1">
              <a:solidFill>
                <a:srgbClr val="0D2B4D"/>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Display</a:t>
            </a:r>
            <a:r>
              <a:rPr b="1" lang="en">
                <a:latin typeface="Comfortaa"/>
                <a:ea typeface="Comfortaa"/>
                <a:cs typeface="Comfortaa"/>
                <a:sym typeface="Comfortaa"/>
              </a:rPr>
              <a:t> Ads (Awareness/Branding)</a:t>
            </a:r>
            <a:endParaRPr b="1">
              <a:latin typeface="Comfortaa"/>
              <a:ea typeface="Comfortaa"/>
              <a:cs typeface="Comfortaa"/>
              <a:sym typeface="Comfortaa"/>
            </a:endParaRPr>
          </a:p>
        </p:txBody>
      </p:sp>
      <p:sp>
        <p:nvSpPr>
          <p:cNvPr id="89" name="Google Shape;89;p18"/>
          <p:cNvSpPr txBox="1"/>
          <p:nvPr>
            <p:ph idx="1" type="body"/>
          </p:nvPr>
        </p:nvSpPr>
        <p:spPr>
          <a:xfrm>
            <a:off x="196900" y="1017725"/>
            <a:ext cx="4687200" cy="39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Google </a:t>
            </a:r>
            <a:r>
              <a:rPr b="1" lang="en" sz="1400">
                <a:solidFill>
                  <a:srgbClr val="444444"/>
                </a:solidFill>
                <a:highlight>
                  <a:schemeClr val="lt1"/>
                </a:highlight>
                <a:latin typeface="Questrial"/>
                <a:ea typeface="Questrial"/>
                <a:cs typeface="Questrial"/>
                <a:sym typeface="Questrial"/>
              </a:rPr>
              <a:t>Display Ads</a:t>
            </a:r>
            <a:r>
              <a:rPr lang="en" sz="1400">
                <a:solidFill>
                  <a:srgbClr val="444444"/>
                </a:solidFill>
                <a:highlight>
                  <a:schemeClr val="lt1"/>
                </a:highlight>
                <a:latin typeface="Questrial"/>
                <a:ea typeface="Questrial"/>
                <a:cs typeface="Questrial"/>
                <a:sym typeface="Questrial"/>
              </a:rPr>
              <a:t> are a very effective way to deliver a message to a very targeted audience. Display ads can not only be targeted geographically, they can also be targeted by:</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317500" lvl="0" marL="457200" rtl="0" algn="l">
              <a:spcBef>
                <a:spcPts val="0"/>
              </a:spcBef>
              <a:spcAft>
                <a:spcPts val="0"/>
              </a:spcAft>
              <a:buClr>
                <a:srgbClr val="444444"/>
              </a:buClr>
              <a:buSzPts val="1400"/>
              <a:buFont typeface="Questrial"/>
              <a:buChar char="●"/>
            </a:pPr>
            <a:r>
              <a:rPr lang="en" sz="1400">
                <a:solidFill>
                  <a:srgbClr val="444444"/>
                </a:solidFill>
                <a:highlight>
                  <a:schemeClr val="lt1"/>
                </a:highlight>
                <a:latin typeface="Questrial"/>
                <a:ea typeface="Questrial"/>
                <a:cs typeface="Questrial"/>
                <a:sym typeface="Questrial"/>
              </a:rPr>
              <a:t>The content of the web page the ad appears on.</a:t>
            </a:r>
            <a:endParaRPr sz="1400">
              <a:solidFill>
                <a:srgbClr val="444444"/>
              </a:solidFill>
              <a:highlight>
                <a:schemeClr val="lt1"/>
              </a:highlight>
              <a:latin typeface="Questrial"/>
              <a:ea typeface="Questrial"/>
              <a:cs typeface="Questrial"/>
              <a:sym typeface="Questrial"/>
            </a:endParaRPr>
          </a:p>
          <a:p>
            <a:pPr indent="-317500" lvl="0" marL="457200" rtl="0" algn="l">
              <a:spcBef>
                <a:spcPts val="0"/>
              </a:spcBef>
              <a:spcAft>
                <a:spcPts val="0"/>
              </a:spcAft>
              <a:buClr>
                <a:srgbClr val="444444"/>
              </a:buClr>
              <a:buSzPts val="1400"/>
              <a:buFont typeface="Questrial"/>
              <a:buChar char="●"/>
            </a:pPr>
            <a:r>
              <a:rPr lang="en" sz="1400">
                <a:solidFill>
                  <a:srgbClr val="444444"/>
                </a:solidFill>
                <a:highlight>
                  <a:schemeClr val="lt1"/>
                </a:highlight>
                <a:latin typeface="Questrial"/>
                <a:ea typeface="Questrial"/>
                <a:cs typeface="Questrial"/>
                <a:sym typeface="Questrial"/>
              </a:rPr>
              <a:t>The history of a person’s web browser.</a:t>
            </a:r>
            <a:endParaRPr sz="1400">
              <a:solidFill>
                <a:srgbClr val="444444"/>
              </a:solidFill>
              <a:highlight>
                <a:schemeClr val="lt1"/>
              </a:highlight>
              <a:latin typeface="Questrial"/>
              <a:ea typeface="Questrial"/>
              <a:cs typeface="Questrial"/>
              <a:sym typeface="Questrial"/>
            </a:endParaRPr>
          </a:p>
          <a:p>
            <a:pPr indent="-317500" lvl="0" marL="457200" rtl="0" algn="l">
              <a:spcBef>
                <a:spcPts val="0"/>
              </a:spcBef>
              <a:spcAft>
                <a:spcPts val="0"/>
              </a:spcAft>
              <a:buClr>
                <a:srgbClr val="444444"/>
              </a:buClr>
              <a:buSzPts val="1400"/>
              <a:buFont typeface="Questrial"/>
              <a:buChar char="●"/>
            </a:pPr>
            <a:r>
              <a:rPr lang="en" sz="1400">
                <a:solidFill>
                  <a:srgbClr val="444444"/>
                </a:solidFill>
                <a:highlight>
                  <a:schemeClr val="lt1"/>
                </a:highlight>
                <a:latin typeface="Questrial"/>
                <a:ea typeface="Questrial"/>
                <a:cs typeface="Questrial"/>
                <a:sym typeface="Questrial"/>
              </a:rPr>
              <a:t>Recent Google searches a person has made.</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These ads are also pay-per-click, which means that it cost nothing for the ad to appear on another website. You only pay when someone clicks on the ad and sees your website. Display Ads typically get hundreds of impressions for each click, </a:t>
            </a:r>
            <a:r>
              <a:rPr b="1" lang="en" sz="1400">
                <a:solidFill>
                  <a:srgbClr val="444444"/>
                </a:solidFill>
                <a:highlight>
                  <a:schemeClr val="lt1"/>
                </a:highlight>
                <a:latin typeface="Questrial"/>
                <a:ea typeface="Questrial"/>
                <a:cs typeface="Questrial"/>
                <a:sym typeface="Questrial"/>
              </a:rPr>
              <a:t>so they can help build brand awareness</a:t>
            </a:r>
            <a:r>
              <a:rPr lang="en" sz="1400">
                <a:solidFill>
                  <a:srgbClr val="444444"/>
                </a:solidFill>
                <a:highlight>
                  <a:schemeClr val="lt1"/>
                </a:highlight>
                <a:latin typeface="Questrial"/>
                <a:ea typeface="Questrial"/>
                <a:cs typeface="Questrial"/>
                <a:sym typeface="Questrial"/>
              </a:rPr>
              <a:t> for your business while delivering quality traffic to your website.</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None/>
            </a:pPr>
            <a:r>
              <a:t/>
            </a:r>
            <a:endParaRPr sz="1400">
              <a:solidFill>
                <a:schemeClr val="dk1"/>
              </a:solidFill>
              <a:highlight>
                <a:srgbClr val="FFFFFF"/>
              </a:highlight>
            </a:endParaRPr>
          </a:p>
        </p:txBody>
      </p:sp>
      <p:pic>
        <p:nvPicPr>
          <p:cNvPr id="90" name="Google Shape;90;p18"/>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91" name="Google Shape;91;p18"/>
          <p:cNvPicPr preferRelativeResize="0"/>
          <p:nvPr/>
        </p:nvPicPr>
        <p:blipFill>
          <a:blip r:embed="rId4">
            <a:alphaModFix/>
          </a:blip>
          <a:stretch>
            <a:fillRect/>
          </a:stretch>
        </p:blipFill>
        <p:spPr>
          <a:xfrm>
            <a:off x="4826125" y="1000013"/>
            <a:ext cx="4243976" cy="32210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YouTube Video Ads (Awareness/Branding)</a:t>
            </a:r>
            <a:endParaRPr b="1">
              <a:latin typeface="Comfortaa"/>
              <a:ea typeface="Comfortaa"/>
              <a:cs typeface="Comfortaa"/>
              <a:sym typeface="Comfortaa"/>
            </a:endParaRPr>
          </a:p>
        </p:txBody>
      </p:sp>
      <p:sp>
        <p:nvSpPr>
          <p:cNvPr id="97" name="Google Shape;97;p19"/>
          <p:cNvSpPr txBox="1"/>
          <p:nvPr>
            <p:ph idx="1" type="body"/>
          </p:nvPr>
        </p:nvSpPr>
        <p:spPr>
          <a:xfrm>
            <a:off x="196900" y="1105550"/>
            <a:ext cx="4815900" cy="38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Yes, we can even run Video Ads on the YouTube network for your YouTube Videos. If you have a 30-second or longer video uploaded on YouTube, we can promote that video in a number of ways, and target the audience using several techniques including geo-targeting, remarketing and content targeting.</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The ads work on a ‘pay-per-view’ basis. It cost nothing for someone to watch the first 29 seconds of your video. You only pay when someone watches 30 seconds or more of your commercial. (Yes, the video needs to be at least 30 seconds long).</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rPr b="1" lang="en" sz="1400">
                <a:solidFill>
                  <a:srgbClr val="444444"/>
                </a:solidFill>
                <a:highlight>
                  <a:schemeClr val="lt1"/>
                </a:highlight>
                <a:latin typeface="Questrial"/>
                <a:ea typeface="Questrial"/>
                <a:cs typeface="Questrial"/>
                <a:sym typeface="Questrial"/>
              </a:rPr>
              <a:t>You will need to already have a video produced and uploaded to your YouTube account.</a:t>
            </a:r>
            <a:endParaRPr b="1"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None/>
            </a:pPr>
            <a:r>
              <a:t/>
            </a:r>
            <a:endParaRPr sz="1400">
              <a:solidFill>
                <a:srgbClr val="000000"/>
              </a:solidFill>
              <a:highlight>
                <a:srgbClr val="FFFFFF"/>
              </a:highlight>
            </a:endParaRPr>
          </a:p>
        </p:txBody>
      </p:sp>
      <p:pic>
        <p:nvPicPr>
          <p:cNvPr id="98" name="Google Shape;98;p19"/>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99" name="Google Shape;99;p19"/>
          <p:cNvPicPr preferRelativeResize="0"/>
          <p:nvPr/>
        </p:nvPicPr>
        <p:blipFill>
          <a:blip r:embed="rId4">
            <a:alphaModFix/>
          </a:blip>
          <a:stretch>
            <a:fillRect/>
          </a:stretch>
        </p:blipFill>
        <p:spPr>
          <a:xfrm>
            <a:off x="5012800" y="1426594"/>
            <a:ext cx="3971899" cy="264791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Search Ads (Interest/High Converting)</a:t>
            </a:r>
            <a:endParaRPr b="1">
              <a:latin typeface="Comfortaa"/>
              <a:ea typeface="Comfortaa"/>
              <a:cs typeface="Comfortaa"/>
              <a:sym typeface="Comfortaa"/>
            </a:endParaRPr>
          </a:p>
        </p:txBody>
      </p:sp>
      <p:sp>
        <p:nvSpPr>
          <p:cNvPr id="105" name="Google Shape;105;p20"/>
          <p:cNvSpPr txBox="1"/>
          <p:nvPr>
            <p:ph idx="1" type="body"/>
          </p:nvPr>
        </p:nvSpPr>
        <p:spPr>
          <a:xfrm>
            <a:off x="196900" y="1152475"/>
            <a:ext cx="4375200" cy="37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By targeting keyword phrases that indicate someone is in that moment searching for your product or service we can drive the most highly qualified, relevant visitor to the website possible. If your website does its job of converting visitors to actions, then this can be a very profitable way to feed your sales funnel!</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None/>
            </a:pPr>
            <a:r>
              <a:rPr b="1" lang="en" sz="1400">
                <a:solidFill>
                  <a:srgbClr val="444444"/>
                </a:solidFill>
                <a:highlight>
                  <a:schemeClr val="lt1"/>
                </a:highlight>
                <a:latin typeface="Questrial"/>
                <a:ea typeface="Questrial"/>
                <a:cs typeface="Questrial"/>
                <a:sym typeface="Questrial"/>
              </a:rPr>
              <a:t>These ads are best for driving traffic of folks in the market for your product or service. Search Ads usually have some of the highest conversion rates.</a:t>
            </a:r>
            <a:endParaRPr sz="1400">
              <a:solidFill>
                <a:schemeClr val="dk1"/>
              </a:solidFill>
              <a:highlight>
                <a:srgbClr val="FFFFFF"/>
              </a:highlight>
            </a:endParaRPr>
          </a:p>
        </p:txBody>
      </p:sp>
      <p:pic>
        <p:nvPicPr>
          <p:cNvPr id="106" name="Google Shape;106;p20"/>
          <p:cNvPicPr preferRelativeResize="0"/>
          <p:nvPr/>
        </p:nvPicPr>
        <p:blipFill>
          <a:blip r:embed="rId3">
            <a:alphaModFix/>
          </a:blip>
          <a:stretch>
            <a:fillRect/>
          </a:stretch>
        </p:blipFill>
        <p:spPr>
          <a:xfrm>
            <a:off x="8273550" y="4267499"/>
            <a:ext cx="711150" cy="710176"/>
          </a:xfrm>
          <a:prstGeom prst="rect">
            <a:avLst/>
          </a:prstGeom>
          <a:noFill/>
          <a:ln>
            <a:noFill/>
          </a:ln>
        </p:spPr>
      </p:pic>
      <p:pic>
        <p:nvPicPr>
          <p:cNvPr id="107" name="Google Shape;107;p20"/>
          <p:cNvPicPr preferRelativeResize="0"/>
          <p:nvPr/>
        </p:nvPicPr>
        <p:blipFill>
          <a:blip r:embed="rId4">
            <a:alphaModFix/>
          </a:blip>
          <a:stretch>
            <a:fillRect/>
          </a:stretch>
        </p:blipFill>
        <p:spPr>
          <a:xfrm>
            <a:off x="4777900" y="1013945"/>
            <a:ext cx="4213702" cy="318453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196900" y="445025"/>
            <a:ext cx="86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Google </a:t>
            </a:r>
            <a:r>
              <a:rPr b="1" lang="en">
                <a:latin typeface="Comfortaa"/>
                <a:ea typeface="Comfortaa"/>
                <a:cs typeface="Comfortaa"/>
                <a:sym typeface="Comfortaa"/>
              </a:rPr>
              <a:t>Shopping</a:t>
            </a:r>
            <a:r>
              <a:rPr b="1" lang="en">
                <a:latin typeface="Comfortaa"/>
                <a:ea typeface="Comfortaa"/>
                <a:cs typeface="Comfortaa"/>
                <a:sym typeface="Comfortaa"/>
              </a:rPr>
              <a:t> Ads</a:t>
            </a:r>
            <a:endParaRPr b="1">
              <a:latin typeface="Comfortaa"/>
              <a:ea typeface="Comfortaa"/>
              <a:cs typeface="Comfortaa"/>
              <a:sym typeface="Comfortaa"/>
            </a:endParaRPr>
          </a:p>
        </p:txBody>
      </p:sp>
      <p:sp>
        <p:nvSpPr>
          <p:cNvPr id="113" name="Google Shape;113;p21"/>
          <p:cNvSpPr txBox="1"/>
          <p:nvPr>
            <p:ph idx="1" type="body"/>
          </p:nvPr>
        </p:nvSpPr>
        <p:spPr>
          <a:xfrm>
            <a:off x="196900" y="1066325"/>
            <a:ext cx="4815900" cy="39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Google Shopping campaigns and ads are used to promote your online and local inventory, boost traffic to your website or local store, and find better-qualified leads. Just like other ad formats, your Shopping ads are charged using cost-per-click (CPC), you only pay when someone clicks on your ad.</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rPr lang="en" sz="1400">
                <a:solidFill>
                  <a:srgbClr val="444444"/>
                </a:solidFill>
                <a:highlight>
                  <a:schemeClr val="lt1"/>
                </a:highlight>
                <a:latin typeface="Questrial"/>
                <a:ea typeface="Questrial"/>
                <a:cs typeface="Questrial"/>
                <a:sym typeface="Questrial"/>
              </a:rPr>
              <a:t>Shopping Ads show users a photo of your product, a title, price, your store name, and more. By providing as much information as possible, it gives the searcher a strong sense of the product you are selling before they click the ad, which provides you with more qualified leads.</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Clr>
                <a:schemeClr val="dk1"/>
              </a:buClr>
              <a:buSzPts val="1100"/>
              <a:buFont typeface="Arial"/>
              <a:buNone/>
            </a:pPr>
            <a:r>
              <a:t/>
            </a:r>
            <a:endParaRPr sz="1400">
              <a:solidFill>
                <a:srgbClr val="444444"/>
              </a:solidFill>
              <a:highlight>
                <a:schemeClr val="lt1"/>
              </a:highlight>
              <a:latin typeface="Questrial"/>
              <a:ea typeface="Questrial"/>
              <a:cs typeface="Questrial"/>
              <a:sym typeface="Questrial"/>
            </a:endParaRPr>
          </a:p>
          <a:p>
            <a:pPr indent="0" lvl="0" marL="0" rtl="0" algn="l">
              <a:spcBef>
                <a:spcPts val="0"/>
              </a:spcBef>
              <a:spcAft>
                <a:spcPts val="0"/>
              </a:spcAft>
              <a:buNone/>
            </a:pPr>
            <a:r>
              <a:rPr b="1" lang="en" sz="1400">
                <a:solidFill>
                  <a:srgbClr val="444444"/>
                </a:solidFill>
                <a:highlight>
                  <a:schemeClr val="lt1"/>
                </a:highlight>
                <a:latin typeface="Questrial"/>
                <a:ea typeface="Questrial"/>
                <a:cs typeface="Questrial"/>
                <a:sym typeface="Questrial"/>
              </a:rPr>
              <a:t>You will need to </a:t>
            </a:r>
            <a:r>
              <a:rPr b="1" lang="en" sz="1400" u="sng">
                <a:solidFill>
                  <a:srgbClr val="E82A0A"/>
                </a:solidFill>
                <a:highlight>
                  <a:schemeClr val="lt1"/>
                </a:highlight>
                <a:latin typeface="Questrial"/>
                <a:ea typeface="Questrial"/>
                <a:cs typeface="Questrial"/>
                <a:sym typeface="Questrial"/>
                <a:hlinkClick r:id="rId3">
                  <a:extLst>
                    <a:ext uri="{A12FA001-AC4F-418D-AE19-62706E023703}">
                      <ahyp:hlinkClr val="tx"/>
                    </a:ext>
                  </a:extLst>
                </a:hlinkClick>
              </a:rPr>
              <a:t>set up a Google Merchant Center account</a:t>
            </a:r>
            <a:r>
              <a:rPr b="1" lang="en" sz="1400">
                <a:solidFill>
                  <a:srgbClr val="E82A0A"/>
                </a:solidFill>
                <a:highlight>
                  <a:schemeClr val="lt1"/>
                </a:highlight>
                <a:latin typeface="Questrial"/>
                <a:ea typeface="Questrial"/>
                <a:cs typeface="Questrial"/>
                <a:sym typeface="Questrial"/>
              </a:rPr>
              <a:t> </a:t>
            </a:r>
            <a:r>
              <a:rPr b="1" lang="en" sz="1400">
                <a:solidFill>
                  <a:srgbClr val="444444"/>
                </a:solidFill>
                <a:highlight>
                  <a:schemeClr val="lt1"/>
                </a:highlight>
                <a:latin typeface="Questrial"/>
                <a:ea typeface="Questrial"/>
                <a:cs typeface="Questrial"/>
                <a:sym typeface="Questrial"/>
              </a:rPr>
              <a:t>and upload it with your data feed from your ecommerce platform.</a:t>
            </a:r>
            <a:endParaRPr b="1" sz="1400">
              <a:solidFill>
                <a:srgbClr val="000000"/>
              </a:solidFill>
              <a:highlight>
                <a:srgbClr val="FFFFFF"/>
              </a:highlight>
            </a:endParaRPr>
          </a:p>
        </p:txBody>
      </p:sp>
      <p:pic>
        <p:nvPicPr>
          <p:cNvPr id="114" name="Google Shape;114;p21"/>
          <p:cNvPicPr preferRelativeResize="0"/>
          <p:nvPr/>
        </p:nvPicPr>
        <p:blipFill>
          <a:blip r:embed="rId4">
            <a:alphaModFix/>
          </a:blip>
          <a:stretch>
            <a:fillRect/>
          </a:stretch>
        </p:blipFill>
        <p:spPr>
          <a:xfrm>
            <a:off x="8273550" y="4267499"/>
            <a:ext cx="711150" cy="710176"/>
          </a:xfrm>
          <a:prstGeom prst="rect">
            <a:avLst/>
          </a:prstGeom>
          <a:noFill/>
          <a:ln>
            <a:noFill/>
          </a:ln>
        </p:spPr>
      </p:pic>
      <p:pic>
        <p:nvPicPr>
          <p:cNvPr id="115" name="Google Shape;115;p21"/>
          <p:cNvPicPr preferRelativeResize="0"/>
          <p:nvPr/>
        </p:nvPicPr>
        <p:blipFill>
          <a:blip r:embed="rId5">
            <a:alphaModFix/>
          </a:blip>
          <a:stretch>
            <a:fillRect/>
          </a:stretch>
        </p:blipFill>
        <p:spPr>
          <a:xfrm>
            <a:off x="5087450" y="1568400"/>
            <a:ext cx="3897252" cy="214843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