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7" r:id="rId4"/>
    <p:sldId id="268" r:id="rId5"/>
    <p:sldId id="269" r:id="rId6"/>
    <p:sldId id="270" r:id="rId7"/>
    <p:sldId id="271" r:id="rId8"/>
    <p:sldId id="276" r:id="rId9"/>
    <p:sldId id="280" r:id="rId10"/>
    <p:sldId id="282" r:id="rId11"/>
    <p:sldId id="283"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52"/>
    <p:restoredTop sz="96405"/>
  </p:normalViewPr>
  <p:slideViewPr>
    <p:cSldViewPr snapToGrid="0">
      <p:cViewPr varScale="1">
        <p:scale>
          <a:sx n="114" d="100"/>
          <a:sy n="114" d="100"/>
        </p:scale>
        <p:origin x="3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5BBD4-1BFE-3BEB-25E5-CA3FB3DF35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334ED3-EDB2-B192-44BD-F55F7732A6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4A6213-A7F2-A826-A37C-A1D8CB9215F5}"/>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52D01EFA-39E9-4B31-5977-B7D8EB31B4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835EC3-6B90-BA30-3314-2C8DC0CB4C79}"/>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189592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CB5A1-C851-3841-E5BA-6A2B9C8A13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89FB25-C16C-9B9E-3F30-BE7D7025C6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8A963F-4C8B-4EC0-A66B-D3AE8A55113D}"/>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CFB07ECB-6602-A5B5-960C-A1589456B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281EAA-0972-B385-0082-140FCE82678D}"/>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3912337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5D0972-B4A0-B3B2-5F10-DCC97FE9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597EEB-0745-2F66-FB68-FF3FC1AA62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3D7217-8347-DBDC-3F72-2A06CFC42F6C}"/>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047AC00B-18BB-CD79-7B46-535E07138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F32D2-C942-F85A-685B-017BA270FFE2}"/>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981334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3D719-B0D1-A980-AB73-5789562161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594FBF-8586-2E0F-C291-9F7FB79530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0FDC74-E732-46C9-98A4-F778DFA4F568}"/>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74BEB31D-745E-2B47-8FC5-282CBB7C2C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A05F76-26F9-B2EE-5B80-395B15F4AED3}"/>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1051463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9438E-EB6E-3953-25F3-40BFA6B79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D98D02-40A1-BE2A-9EAD-512DC61395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F9FD3B-F370-422D-21B7-73630AFA5CE8}"/>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3E3297CB-6B63-6992-07C9-9A981B8BD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DD086B-5CF0-5F23-5474-DBAAC54019E5}"/>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4189613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ADA91-A2C0-A2C4-5499-72E05FCC89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6695A5-9096-6E13-ABF1-4FA4E0F43B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9BF68B-36C0-1E25-96EE-95B3E3CC35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1D92D8-AEF4-5B86-E5E1-317622CBA993}"/>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6" name="Footer Placeholder 5">
            <a:extLst>
              <a:ext uri="{FF2B5EF4-FFF2-40B4-BE49-F238E27FC236}">
                <a16:creationId xmlns:a16="http://schemas.microsoft.com/office/drawing/2014/main" id="{D3CD5D5C-D720-6EBE-1E5F-5BF3F46A8E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8C1ABB-38EA-7FFB-01E4-DD315287E940}"/>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24564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D35A8-5A21-7FD7-0D73-5595DAA097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A9A5B7-87CD-C339-92A6-D4E9A08C5D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3AE87C-8262-C24E-13DC-A44D139AC2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C6DDDB-86B5-2541-285E-BB6A3C0CF4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C93807-21C1-B982-F064-532C5DA103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7F8D53-A274-9A56-255A-83145A4C4967}"/>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8" name="Footer Placeholder 7">
            <a:extLst>
              <a:ext uri="{FF2B5EF4-FFF2-40B4-BE49-F238E27FC236}">
                <a16:creationId xmlns:a16="http://schemas.microsoft.com/office/drawing/2014/main" id="{1341F03D-42E7-DE03-7207-1925F8BF59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083B56-A708-1E9B-D37D-99D64D72A408}"/>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3918080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C3C37-A624-74B7-D3C0-DD6B565055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8F9C2F-163B-EB5D-BD96-02CBF309D7E6}"/>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4" name="Footer Placeholder 3">
            <a:extLst>
              <a:ext uri="{FF2B5EF4-FFF2-40B4-BE49-F238E27FC236}">
                <a16:creationId xmlns:a16="http://schemas.microsoft.com/office/drawing/2014/main" id="{460AF619-F3B1-3B54-05EF-9B3CB17EDB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624664-0C1E-6D3D-1708-D1723F447226}"/>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16036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0C6BAD-8CF2-27B4-7582-1C02F59D5A6E}"/>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3" name="Footer Placeholder 2">
            <a:extLst>
              <a:ext uri="{FF2B5EF4-FFF2-40B4-BE49-F238E27FC236}">
                <a16:creationId xmlns:a16="http://schemas.microsoft.com/office/drawing/2014/main" id="{2785C6B8-A9D2-06C2-4418-1E09A00C4D3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AA61FD-E18D-074D-FA7B-9689CCDCF351}"/>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1788572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0D1D-93CC-46B4-71E8-02D42FB5FD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C30390-F6BF-78EB-06F9-773986303F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0EF520-D9AD-223C-88DD-45A8E9E2B5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5DB72F-51F7-D3FD-D434-275CD1C0D8EA}"/>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6" name="Footer Placeholder 5">
            <a:extLst>
              <a:ext uri="{FF2B5EF4-FFF2-40B4-BE49-F238E27FC236}">
                <a16:creationId xmlns:a16="http://schemas.microsoft.com/office/drawing/2014/main" id="{074E01DB-5942-FF0C-858C-6E4E9F698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897378-E701-29E8-C6A0-C17C29691E4B}"/>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881818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00E86-3917-4E3C-CD93-F54E9EF249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F24726-C7F3-EBA0-F8FD-9D20570AA6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68CD73-2E18-F826-99A9-CFDB59186D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C4D38C-0B59-2C92-EE8C-A97192E0E7A9}"/>
              </a:ext>
            </a:extLst>
          </p:cNvPr>
          <p:cNvSpPr>
            <a:spLocks noGrp="1"/>
          </p:cNvSpPr>
          <p:nvPr>
            <p:ph type="dt" sz="half" idx="10"/>
          </p:nvPr>
        </p:nvSpPr>
        <p:spPr/>
        <p:txBody>
          <a:bodyPr/>
          <a:lstStyle/>
          <a:p>
            <a:fld id="{4F175DCC-5F63-7B42-8E1B-685124C732AA}" type="datetimeFigureOut">
              <a:rPr lang="en-US" smtClean="0"/>
              <a:t>11/30/22</a:t>
            </a:fld>
            <a:endParaRPr lang="en-US"/>
          </a:p>
        </p:txBody>
      </p:sp>
      <p:sp>
        <p:nvSpPr>
          <p:cNvPr id="6" name="Footer Placeholder 5">
            <a:extLst>
              <a:ext uri="{FF2B5EF4-FFF2-40B4-BE49-F238E27FC236}">
                <a16:creationId xmlns:a16="http://schemas.microsoft.com/office/drawing/2014/main" id="{C07D222C-6109-0F0E-77EF-A3F51AA2F0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BAAE89-3AEE-2A84-481F-3569CE75FE35}"/>
              </a:ext>
            </a:extLst>
          </p:cNvPr>
          <p:cNvSpPr>
            <a:spLocks noGrp="1"/>
          </p:cNvSpPr>
          <p:nvPr>
            <p:ph type="sldNum" sz="quarter" idx="12"/>
          </p:nvPr>
        </p:nvSpPr>
        <p:spPr/>
        <p:txBody>
          <a:bodyPr/>
          <a:lstStyle/>
          <a:p>
            <a:fld id="{E0A89D6D-F16C-804E-99E5-8D194980DABF}" type="slidenum">
              <a:rPr lang="en-US" smtClean="0"/>
              <a:t>‹#›</a:t>
            </a:fld>
            <a:endParaRPr lang="en-US"/>
          </a:p>
        </p:txBody>
      </p:sp>
    </p:spTree>
    <p:extLst>
      <p:ext uri="{BB962C8B-B14F-4D97-AF65-F5344CB8AC3E}">
        <p14:creationId xmlns:p14="http://schemas.microsoft.com/office/powerpoint/2010/main" val="145661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FD8FBC-88BD-141F-737A-27AD2FE486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AB7CE1-7790-444E-B546-60E1B1CFEE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04086D-FBA1-2EC5-14C7-A867BDD428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175DCC-5F63-7B42-8E1B-685124C732AA}" type="datetimeFigureOut">
              <a:rPr lang="en-US" smtClean="0"/>
              <a:t>11/30/22</a:t>
            </a:fld>
            <a:endParaRPr lang="en-US"/>
          </a:p>
        </p:txBody>
      </p:sp>
      <p:sp>
        <p:nvSpPr>
          <p:cNvPr id="5" name="Footer Placeholder 4">
            <a:extLst>
              <a:ext uri="{FF2B5EF4-FFF2-40B4-BE49-F238E27FC236}">
                <a16:creationId xmlns:a16="http://schemas.microsoft.com/office/drawing/2014/main" id="{C53BCF78-083C-6130-F160-ECA3410B6D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8F6D876-BDE0-6C06-C132-BE2B7DE923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89D6D-F16C-804E-99E5-8D194980DABF}" type="slidenum">
              <a:rPr lang="en-US" smtClean="0"/>
              <a:t>‹#›</a:t>
            </a:fld>
            <a:endParaRPr lang="en-US"/>
          </a:p>
        </p:txBody>
      </p:sp>
    </p:spTree>
    <p:extLst>
      <p:ext uri="{BB962C8B-B14F-4D97-AF65-F5344CB8AC3E}">
        <p14:creationId xmlns:p14="http://schemas.microsoft.com/office/powerpoint/2010/main" val="2545103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TJIC57EvYFo&amp;t=68s&amp;ab_channel=SaddlebackKid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06620-C756-5321-D763-B8A0DFCF1E0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AD81ED31-3D0B-4ED8-36D5-1DFEE322559E}"/>
              </a:ext>
            </a:extLst>
          </p:cNvPr>
          <p:cNvSpPr>
            <a:spLocks noGrp="1"/>
          </p:cNvSpPr>
          <p:nvPr>
            <p:ph type="subTitle" idx="1"/>
          </p:nvPr>
        </p:nvSpPr>
        <p:spPr/>
        <p:txBody>
          <a:bodyPr/>
          <a:lstStyle/>
          <a:p>
            <a:endParaRPr lang="en-US"/>
          </a:p>
        </p:txBody>
      </p:sp>
      <p:grpSp>
        <p:nvGrpSpPr>
          <p:cNvPr id="5" name="Group 4">
            <a:extLst>
              <a:ext uri="{FF2B5EF4-FFF2-40B4-BE49-F238E27FC236}">
                <a16:creationId xmlns:a16="http://schemas.microsoft.com/office/drawing/2014/main" id="{D0860AE8-96DE-E778-ED45-D972C64FFDE6}"/>
              </a:ext>
            </a:extLst>
          </p:cNvPr>
          <p:cNvGrpSpPr/>
          <p:nvPr/>
        </p:nvGrpSpPr>
        <p:grpSpPr>
          <a:xfrm>
            <a:off x="0" y="0"/>
            <a:ext cx="12192000" cy="6858000"/>
            <a:chOff x="0" y="0"/>
            <a:chExt cx="12192000" cy="6858000"/>
          </a:xfrm>
        </p:grpSpPr>
        <p:pic>
          <p:nvPicPr>
            <p:cNvPr id="2052" name="Picture 4" descr="Message: &quot;A Case for Godliness&quot; from Adam Bishop - Vaughn Forest Church">
              <a:extLst>
                <a:ext uri="{FF2B5EF4-FFF2-40B4-BE49-F238E27FC236}">
                  <a16:creationId xmlns:a16="http://schemas.microsoft.com/office/drawing/2014/main" id="{0CA24A33-EE29-DB95-85EC-5E9339053E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BC6DF8A-3A32-6A43-1751-BF0BCCAE4CFC}"/>
                </a:ext>
              </a:extLst>
            </p:cNvPr>
            <p:cNvSpPr txBox="1"/>
            <p:nvPr/>
          </p:nvSpPr>
          <p:spPr>
            <a:xfrm>
              <a:off x="9649942" y="3909051"/>
              <a:ext cx="1314784" cy="1446550"/>
            </a:xfrm>
            <a:prstGeom prst="rect">
              <a:avLst/>
            </a:prstGeom>
            <a:noFill/>
          </p:spPr>
          <p:txBody>
            <a:bodyPr wrap="none" rtlCol="0">
              <a:spAutoFit/>
            </a:bodyPr>
            <a:lstStyle/>
            <a:p>
              <a:r>
                <a:rPr lang="en-US" sz="8800" dirty="0">
                  <a:solidFill>
                    <a:schemeClr val="bg1"/>
                  </a:solidFill>
                  <a:latin typeface="Arial Narrow" panose="020B0604020202020204" pitchFamily="34" charset="0"/>
                  <a:cs typeface="Arial Narrow" panose="020B0604020202020204" pitchFamily="34" charset="0"/>
                </a:rPr>
                <a:t>(1)</a:t>
              </a:r>
            </a:p>
          </p:txBody>
        </p:sp>
      </p:grpSp>
    </p:spTree>
    <p:extLst>
      <p:ext uri="{BB962C8B-B14F-4D97-AF65-F5344CB8AC3E}">
        <p14:creationId xmlns:p14="http://schemas.microsoft.com/office/powerpoint/2010/main" val="676960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48,967 White Christmas Border Stock Photos, Pictures &amp; Royalty-Free Images  - iStock">
            <a:extLst>
              <a:ext uri="{FF2B5EF4-FFF2-40B4-BE49-F238E27FC236}">
                <a16:creationId xmlns:a16="http://schemas.microsoft.com/office/drawing/2014/main" id="{00A223E5-CEEC-3143-514A-7E9E2FB54E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73"/>
            <a:ext cx="12192000" cy="6817112"/>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2">
            <a:extLst>
              <a:ext uri="{FF2B5EF4-FFF2-40B4-BE49-F238E27FC236}">
                <a16:creationId xmlns:a16="http://schemas.microsoft.com/office/drawing/2014/main" id="{27D75494-C4E2-CA15-2FC8-0C6EE3DEE23B}"/>
              </a:ext>
            </a:extLst>
          </p:cNvPr>
          <p:cNvSpPr>
            <a:spLocks noGrp="1"/>
          </p:cNvSpPr>
          <p:nvPr>
            <p:ph idx="1"/>
          </p:nvPr>
        </p:nvSpPr>
        <p:spPr>
          <a:xfrm>
            <a:off x="1797205" y="2305127"/>
            <a:ext cx="10515600" cy="4351338"/>
          </a:xfrm>
        </p:spPr>
        <p:txBody>
          <a:bodyPr/>
          <a:lstStyle/>
          <a:p>
            <a:r>
              <a:rPr lang="en-US" dirty="0"/>
              <a:t>Who all came to see baby Jesus?</a:t>
            </a:r>
          </a:p>
          <a:p>
            <a:pPr lvl="1"/>
            <a:r>
              <a:rPr lang="en-US" dirty="0"/>
              <a:t>Shepherds</a:t>
            </a:r>
          </a:p>
          <a:p>
            <a:pPr lvl="1"/>
            <a:r>
              <a:rPr lang="en-US" dirty="0"/>
              <a:t>King Herod</a:t>
            </a:r>
          </a:p>
          <a:p>
            <a:pPr lvl="1"/>
            <a:r>
              <a:rPr lang="en-US" dirty="0"/>
              <a:t>Wise men</a:t>
            </a:r>
          </a:p>
          <a:p>
            <a:pPr lvl="1"/>
            <a:r>
              <a:rPr lang="en-US" dirty="0"/>
              <a:t>Drummer boy </a:t>
            </a:r>
          </a:p>
        </p:txBody>
      </p:sp>
      <p:sp>
        <p:nvSpPr>
          <p:cNvPr id="4" name="Title 1">
            <a:extLst>
              <a:ext uri="{FF2B5EF4-FFF2-40B4-BE49-F238E27FC236}">
                <a16:creationId xmlns:a16="http://schemas.microsoft.com/office/drawing/2014/main" id="{ADF25B12-A49C-DF8B-02D9-420976284E27}"/>
              </a:ext>
            </a:extLst>
          </p:cNvPr>
          <p:cNvSpPr>
            <a:spLocks noGrp="1"/>
          </p:cNvSpPr>
          <p:nvPr>
            <p:ph type="title"/>
          </p:nvPr>
        </p:nvSpPr>
        <p:spPr>
          <a:xfrm>
            <a:off x="1908717" y="979564"/>
            <a:ext cx="10515600" cy="1325563"/>
          </a:xfrm>
        </p:spPr>
        <p:txBody>
          <a:bodyPr/>
          <a:lstStyle/>
          <a:p>
            <a:r>
              <a:rPr lang="en-US" dirty="0"/>
              <a:t>Quiz 2</a:t>
            </a:r>
          </a:p>
        </p:txBody>
      </p:sp>
    </p:spTree>
    <p:extLst>
      <p:ext uri="{BB962C8B-B14F-4D97-AF65-F5344CB8AC3E}">
        <p14:creationId xmlns:p14="http://schemas.microsoft.com/office/powerpoint/2010/main" val="2893295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48,967 White Christmas Border Stock Photos, Pictures &amp; Royalty-Free Images  - iStock">
            <a:extLst>
              <a:ext uri="{FF2B5EF4-FFF2-40B4-BE49-F238E27FC236}">
                <a16:creationId xmlns:a16="http://schemas.microsoft.com/office/drawing/2014/main" id="{00A223E5-CEEC-3143-514A-7E9E2FB54E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73"/>
            <a:ext cx="12192000" cy="6817112"/>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2">
            <a:extLst>
              <a:ext uri="{FF2B5EF4-FFF2-40B4-BE49-F238E27FC236}">
                <a16:creationId xmlns:a16="http://schemas.microsoft.com/office/drawing/2014/main" id="{91240280-7F20-9544-F207-2C2C7B0455D8}"/>
              </a:ext>
            </a:extLst>
          </p:cNvPr>
          <p:cNvSpPr>
            <a:spLocks noGrp="1"/>
          </p:cNvSpPr>
          <p:nvPr>
            <p:ph idx="1"/>
          </p:nvPr>
        </p:nvSpPr>
        <p:spPr>
          <a:xfrm>
            <a:off x="1440366" y="2293976"/>
            <a:ext cx="10515600" cy="4351338"/>
          </a:xfrm>
        </p:spPr>
        <p:txBody>
          <a:bodyPr/>
          <a:lstStyle/>
          <a:p>
            <a:r>
              <a:rPr lang="en-US" i="0" dirty="0">
                <a:effectLst/>
                <a:latin typeface="Calibri" panose="020F0502020204030204" pitchFamily="34" charset="0"/>
                <a:cs typeface="Calibri" panose="020F0502020204030204" pitchFamily="34" charset="0"/>
              </a:rPr>
              <a:t>When angels appeared to shepherds, announcing the birth of Jesus, what did they sing?</a:t>
            </a:r>
          </a:p>
          <a:p>
            <a:pPr lvl="1"/>
            <a:r>
              <a:rPr lang="en-US" i="0" dirty="0">
                <a:effectLst/>
                <a:latin typeface="Calibri" panose="020F0502020204030204" pitchFamily="34" charset="0"/>
                <a:cs typeface="Calibri" panose="020F0502020204030204" pitchFamily="34" charset="0"/>
              </a:rPr>
              <a:t>Do not be afraid, for you have found favor with God </a:t>
            </a:r>
          </a:p>
          <a:p>
            <a:pPr lvl="1"/>
            <a:r>
              <a:rPr lang="en-US" i="0" dirty="0">
                <a:effectLst/>
                <a:latin typeface="Calibri" panose="020F0502020204030204" pitchFamily="34" charset="0"/>
                <a:cs typeface="Calibri" panose="020F0502020204030204" pitchFamily="34" charset="0"/>
              </a:rPr>
              <a:t>Joy to the World that the Lord has come. </a:t>
            </a:r>
          </a:p>
          <a:p>
            <a:pPr lvl="1"/>
            <a:r>
              <a:rPr lang="en-US" i="0" dirty="0">
                <a:effectLst/>
                <a:latin typeface="Calibri" panose="020F0502020204030204" pitchFamily="34" charset="0"/>
                <a:cs typeface="Calibri" panose="020F0502020204030204" pitchFamily="34" charset="0"/>
              </a:rPr>
              <a:t>Get up! Take the child and his mother and escape to Egypt. </a:t>
            </a:r>
          </a:p>
          <a:p>
            <a:pPr lvl="1"/>
            <a:r>
              <a:rPr lang="en-US" i="0" dirty="0">
                <a:effectLst/>
                <a:latin typeface="Calibri" panose="020F0502020204030204" pitchFamily="34" charset="0"/>
                <a:cs typeface="Calibri" panose="020F0502020204030204" pitchFamily="34" charset="0"/>
              </a:rPr>
              <a:t>Glory to God in the highest heaven,</a:t>
            </a:r>
            <a:r>
              <a:rPr lang="en-US" dirty="0">
                <a:latin typeface="Calibri" panose="020F0502020204030204" pitchFamily="34" charset="0"/>
                <a:cs typeface="Calibri" panose="020F0502020204030204" pitchFamily="34" charset="0"/>
              </a:rPr>
              <a:t> </a:t>
            </a:r>
            <a:r>
              <a:rPr lang="en-US" i="0" dirty="0">
                <a:effectLst/>
                <a:latin typeface="Calibri" panose="020F0502020204030204" pitchFamily="34" charset="0"/>
                <a:cs typeface="Calibri" panose="020F0502020204030204" pitchFamily="34" charset="0"/>
              </a:rPr>
              <a:t>and on earth peace to those on whom his favor rests!</a:t>
            </a:r>
          </a:p>
          <a:p>
            <a:pPr marL="457200" lvl="1" indent="0">
              <a:buNone/>
            </a:pPr>
            <a:br>
              <a:rPr lang="en-US" dirty="0">
                <a:latin typeface="Calibri" panose="020F0502020204030204" pitchFamily="34" charset="0"/>
                <a:cs typeface="Calibri" panose="020F0502020204030204" pitchFamily="34" charset="0"/>
              </a:rPr>
            </a:br>
            <a:endParaRPr lang="en-US" dirty="0">
              <a:latin typeface="Calibri" panose="020F0502020204030204" pitchFamily="34" charset="0"/>
              <a:cs typeface="Calibri" panose="020F0502020204030204" pitchFamily="34" charset="0"/>
            </a:endParaRPr>
          </a:p>
        </p:txBody>
      </p:sp>
      <p:sp>
        <p:nvSpPr>
          <p:cNvPr id="3" name="Title 1">
            <a:extLst>
              <a:ext uri="{FF2B5EF4-FFF2-40B4-BE49-F238E27FC236}">
                <a16:creationId xmlns:a16="http://schemas.microsoft.com/office/drawing/2014/main" id="{38B77BCB-64DB-72CE-56D5-08D2D947B654}"/>
              </a:ext>
            </a:extLst>
          </p:cNvPr>
          <p:cNvSpPr>
            <a:spLocks noGrp="1"/>
          </p:cNvSpPr>
          <p:nvPr>
            <p:ph type="title"/>
          </p:nvPr>
        </p:nvSpPr>
        <p:spPr>
          <a:xfrm>
            <a:off x="1676400" y="968413"/>
            <a:ext cx="10515600" cy="1325563"/>
          </a:xfrm>
        </p:spPr>
        <p:txBody>
          <a:bodyPr/>
          <a:lstStyle/>
          <a:p>
            <a:r>
              <a:rPr lang="en-US" dirty="0"/>
              <a:t>Quiz 3</a:t>
            </a:r>
          </a:p>
        </p:txBody>
      </p:sp>
    </p:spTree>
    <p:extLst>
      <p:ext uri="{BB962C8B-B14F-4D97-AF65-F5344CB8AC3E}">
        <p14:creationId xmlns:p14="http://schemas.microsoft.com/office/powerpoint/2010/main" val="3266542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48,967 White Christmas Border Stock Photos, Pictures &amp; Royalty-Free Images  - iStock">
            <a:extLst>
              <a:ext uri="{FF2B5EF4-FFF2-40B4-BE49-F238E27FC236}">
                <a16:creationId xmlns:a16="http://schemas.microsoft.com/office/drawing/2014/main" id="{00A223E5-CEEC-3143-514A-7E9E2FB54E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73"/>
            <a:ext cx="12192000" cy="681711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B6BE589-69B1-F618-8379-43E9D1DD46DD}"/>
              </a:ext>
            </a:extLst>
          </p:cNvPr>
          <p:cNvSpPr>
            <a:spLocks noGrp="1"/>
          </p:cNvSpPr>
          <p:nvPr>
            <p:ph idx="1"/>
          </p:nvPr>
        </p:nvSpPr>
        <p:spPr>
          <a:xfrm>
            <a:off x="1011973" y="2193614"/>
            <a:ext cx="10168054" cy="2735225"/>
          </a:xfrm>
        </p:spPr>
        <p:txBody>
          <a:bodyPr>
            <a:normAutofit fontScale="92500" lnSpcReduction="20000"/>
          </a:bodyPr>
          <a:lstStyle/>
          <a:p>
            <a:r>
              <a:rPr lang="en-US" sz="3300" dirty="0"/>
              <a:t>Fill the blank </a:t>
            </a:r>
          </a:p>
          <a:p>
            <a:pPr marL="0" indent="0">
              <a:buNone/>
            </a:pPr>
            <a:endParaRPr lang="en-US" dirty="0"/>
          </a:p>
          <a:p>
            <a:pPr marL="457200" lvl="1" indent="0">
              <a:lnSpc>
                <a:spcPct val="160000"/>
              </a:lnSpc>
              <a:spcBef>
                <a:spcPts val="0"/>
              </a:spcBef>
              <a:buNone/>
            </a:pPr>
            <a:r>
              <a:rPr lang="en-US" sz="3100" b="0" i="0" dirty="0">
                <a:solidFill>
                  <a:srgbClr val="000000"/>
                </a:solidFill>
                <a:effectLst/>
                <a:latin typeface="system-ui"/>
              </a:rPr>
              <a:t>Don’t be	</a:t>
            </a:r>
            <a:r>
              <a:rPr lang="en-US" sz="3100" b="0" i="0" u="sng" dirty="0">
                <a:solidFill>
                  <a:srgbClr val="000000"/>
                </a:solidFill>
                <a:effectLst/>
                <a:highlight>
                  <a:srgbClr val="FFFF00"/>
                </a:highlight>
                <a:latin typeface="system-ui"/>
              </a:rPr>
              <a:t>	</a:t>
            </a:r>
            <a:r>
              <a:rPr lang="en-US" sz="3100" u="sng" dirty="0">
                <a:solidFill>
                  <a:srgbClr val="000000"/>
                </a:solidFill>
                <a:latin typeface="system-ui"/>
              </a:rPr>
              <a:t>.</a:t>
            </a:r>
            <a:r>
              <a:rPr lang="en-US" sz="3100" b="0" i="0" dirty="0">
                <a:solidFill>
                  <a:srgbClr val="000000"/>
                </a:solidFill>
                <a:effectLst/>
                <a:latin typeface="system-ui"/>
              </a:rPr>
              <a:t> I bring you </a:t>
            </a:r>
            <a:r>
              <a:rPr lang="en-US" sz="3100" dirty="0">
                <a:solidFill>
                  <a:srgbClr val="000000"/>
                </a:solidFill>
                <a:latin typeface="system-ui"/>
              </a:rPr>
              <a:t> 	</a:t>
            </a:r>
            <a:r>
              <a:rPr lang="en-US" sz="3100" u="sng" dirty="0">
                <a:solidFill>
                  <a:srgbClr val="000000"/>
                </a:solidFill>
                <a:highlight>
                  <a:srgbClr val="FFFF00"/>
                </a:highlight>
                <a:latin typeface="system-ui"/>
              </a:rPr>
              <a:t>	</a:t>
            </a:r>
            <a:r>
              <a:rPr lang="en-US" sz="3100" b="0" i="0" dirty="0">
                <a:solidFill>
                  <a:srgbClr val="000000"/>
                </a:solidFill>
                <a:effectLst/>
                <a:latin typeface="system-ui"/>
              </a:rPr>
              <a:t> news that will bring </a:t>
            </a:r>
            <a:r>
              <a:rPr lang="en-US" sz="3100" dirty="0">
                <a:solidFill>
                  <a:srgbClr val="000000"/>
                </a:solidFill>
                <a:latin typeface="system-ui"/>
              </a:rPr>
              <a:t> </a:t>
            </a:r>
            <a:r>
              <a:rPr lang="en-US" sz="3100" u="sng" dirty="0">
                <a:solidFill>
                  <a:srgbClr val="000000"/>
                </a:solidFill>
                <a:highlight>
                  <a:srgbClr val="FFFF00"/>
                </a:highlight>
                <a:latin typeface="system-ui"/>
              </a:rPr>
              <a:t>		</a:t>
            </a:r>
            <a:r>
              <a:rPr lang="en-US" sz="3100" dirty="0">
                <a:solidFill>
                  <a:srgbClr val="000000"/>
                </a:solidFill>
                <a:latin typeface="system-ui"/>
              </a:rPr>
              <a:t>   </a:t>
            </a:r>
            <a:r>
              <a:rPr lang="en-US" sz="3100" b="0" i="0" dirty="0">
                <a:solidFill>
                  <a:srgbClr val="000000"/>
                </a:solidFill>
                <a:effectLst/>
                <a:latin typeface="system-ui"/>
              </a:rPr>
              <a:t>joy    to </a:t>
            </a:r>
            <a:r>
              <a:rPr lang="en-US" sz="3100" u="sng" dirty="0">
                <a:solidFill>
                  <a:srgbClr val="000000"/>
                </a:solidFill>
                <a:highlight>
                  <a:srgbClr val="FFFF00"/>
                </a:highlight>
                <a:latin typeface="system-ui"/>
              </a:rPr>
              <a:t>		</a:t>
            </a:r>
            <a:r>
              <a:rPr lang="en-US" sz="3100" b="0" i="0" dirty="0">
                <a:solidFill>
                  <a:srgbClr val="000000"/>
                </a:solidFill>
                <a:effectLst/>
                <a:latin typeface="system-ui"/>
              </a:rPr>
              <a:t> people. The Savior, the  </a:t>
            </a:r>
            <a:r>
              <a:rPr lang="en-US" sz="3100" b="0" i="0" u="sng" dirty="0">
                <a:solidFill>
                  <a:srgbClr val="000000"/>
                </a:solidFill>
                <a:effectLst/>
                <a:highlight>
                  <a:srgbClr val="FFFF00"/>
                </a:highlight>
                <a:latin typeface="system-ui"/>
              </a:rPr>
              <a:t>		</a:t>
            </a:r>
            <a:r>
              <a:rPr lang="en-US" sz="3100" b="0" i="0" dirty="0">
                <a:solidFill>
                  <a:srgbClr val="000000"/>
                </a:solidFill>
                <a:effectLst/>
                <a:latin typeface="system-ui"/>
              </a:rPr>
              <a:t>, has been born today  in 	</a:t>
            </a:r>
            <a:r>
              <a:rPr lang="en-US" sz="3100" b="0" i="0" u="sng" dirty="0">
                <a:solidFill>
                  <a:srgbClr val="000000"/>
                </a:solidFill>
                <a:effectLst/>
                <a:highlight>
                  <a:srgbClr val="FFFF00"/>
                </a:highlight>
                <a:latin typeface="system-ui"/>
              </a:rPr>
              <a:t>	</a:t>
            </a:r>
            <a:r>
              <a:rPr lang="en-US" sz="3100" b="0" i="0" dirty="0">
                <a:solidFill>
                  <a:srgbClr val="000000"/>
                </a:solidFill>
                <a:effectLst/>
                <a:latin typeface="system-ui"/>
              </a:rPr>
              <a:t>,  the city of David! </a:t>
            </a:r>
            <a:endParaRPr lang="en-US" sz="3100" dirty="0"/>
          </a:p>
        </p:txBody>
      </p:sp>
      <p:sp>
        <p:nvSpPr>
          <p:cNvPr id="4" name="TextBox 3">
            <a:extLst>
              <a:ext uri="{FF2B5EF4-FFF2-40B4-BE49-F238E27FC236}">
                <a16:creationId xmlns:a16="http://schemas.microsoft.com/office/drawing/2014/main" id="{0D6B166D-2921-69E0-8162-6158D5402D47}"/>
              </a:ext>
            </a:extLst>
          </p:cNvPr>
          <p:cNvSpPr txBox="1"/>
          <p:nvPr/>
        </p:nvSpPr>
        <p:spPr>
          <a:xfrm>
            <a:off x="4777085" y="546410"/>
            <a:ext cx="5760744" cy="830997"/>
          </a:xfrm>
          <a:prstGeom prst="rect">
            <a:avLst/>
          </a:prstGeom>
          <a:solidFill>
            <a:schemeClr val="bg1"/>
          </a:solidFill>
        </p:spPr>
        <p:txBody>
          <a:bodyPr wrap="none" rtlCol="0">
            <a:spAutoFit/>
          </a:bodyPr>
          <a:lstStyle/>
          <a:p>
            <a:r>
              <a:rPr lang="en-US" sz="2400" dirty="0"/>
              <a:t>Surprised; Bethlehem, Afraid, Bad, Good, </a:t>
            </a:r>
          </a:p>
          <a:p>
            <a:r>
              <a:rPr lang="en-US" sz="2400" dirty="0"/>
              <a:t>Best, Great, Some, Messiah, All, Jerusalem, </a:t>
            </a:r>
          </a:p>
        </p:txBody>
      </p:sp>
    </p:spTree>
    <p:extLst>
      <p:ext uri="{BB962C8B-B14F-4D97-AF65-F5344CB8AC3E}">
        <p14:creationId xmlns:p14="http://schemas.microsoft.com/office/powerpoint/2010/main" val="4258295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BF622-EC14-349E-79E4-68E8F5F539D2}"/>
              </a:ext>
            </a:extLst>
          </p:cNvPr>
          <p:cNvSpPr>
            <a:spLocks noGrp="1"/>
          </p:cNvSpPr>
          <p:nvPr>
            <p:ph type="title"/>
          </p:nvPr>
        </p:nvSpPr>
        <p:spPr/>
        <p:txBody>
          <a:bodyPr/>
          <a:lstStyle/>
          <a:p>
            <a:r>
              <a:rPr lang="en-US" dirty="0"/>
              <a:t>Why is Christmas such a big deal? </a:t>
            </a:r>
          </a:p>
        </p:txBody>
      </p:sp>
      <p:sp>
        <p:nvSpPr>
          <p:cNvPr id="3" name="Content Placeholder 2">
            <a:extLst>
              <a:ext uri="{FF2B5EF4-FFF2-40B4-BE49-F238E27FC236}">
                <a16:creationId xmlns:a16="http://schemas.microsoft.com/office/drawing/2014/main" id="{8C1E73F7-59DB-202E-1C7C-CF4BF90E96B0}"/>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Christmas is emphasized for an entire month of December.</a:t>
            </a:r>
          </a:p>
          <a:p>
            <a:r>
              <a:rPr lang="en-US" dirty="0">
                <a:latin typeface="Calibri" panose="020F0502020204030204" pitchFamily="34" charset="0"/>
                <a:cs typeface="Calibri" panose="020F0502020204030204" pitchFamily="34" charset="0"/>
              </a:rPr>
              <a:t>Christmas brings good news of great joy for all the people.</a:t>
            </a:r>
          </a:p>
          <a:p>
            <a:pPr lvl="1"/>
            <a:r>
              <a:rPr lang="en-US" dirty="0">
                <a:latin typeface="Calibri" panose="020F0502020204030204" pitchFamily="34" charset="0"/>
                <a:cs typeface="Calibri" panose="020F0502020204030204" pitchFamily="34" charset="0"/>
              </a:rPr>
              <a:t>Good news: T</a:t>
            </a:r>
            <a:r>
              <a:rPr lang="en-US" b="0" i="0" dirty="0">
                <a:effectLst/>
                <a:latin typeface="Calibri" panose="020F0502020204030204" pitchFamily="34" charset="0"/>
                <a:cs typeface="Calibri" panose="020F0502020204030204" pitchFamily="34" charset="0"/>
              </a:rPr>
              <a:t>he baby in the manger was not simply any baby. He was Savior, Lord, and Christ</a:t>
            </a:r>
            <a:r>
              <a:rPr lang="en-US" dirty="0">
                <a:latin typeface="Calibri" panose="020F0502020204030204" pitchFamily="34" charset="0"/>
                <a:cs typeface="Calibri" panose="020F0502020204030204" pitchFamily="34" charset="0"/>
              </a:rPr>
              <a:t> </a:t>
            </a:r>
          </a:p>
          <a:p>
            <a:pPr lvl="1"/>
            <a:r>
              <a:rPr lang="en-US" dirty="0">
                <a:latin typeface="Calibri" panose="020F0502020204030204" pitchFamily="34" charset="0"/>
                <a:cs typeface="Calibri" panose="020F0502020204030204" pitchFamily="34" charset="0"/>
              </a:rPr>
              <a:t>Great joy: The baby is </a:t>
            </a:r>
            <a:r>
              <a:rPr lang="en-US" b="0" i="0" dirty="0">
                <a:effectLst/>
                <a:latin typeface="Calibri" panose="020F0502020204030204" pitchFamily="34" charset="0"/>
                <a:cs typeface="Calibri" panose="020F0502020204030204" pitchFamily="34" charset="0"/>
              </a:rPr>
              <a:t>promised Immanuel (God with us), the long awaited promised One. </a:t>
            </a:r>
          </a:p>
          <a:p>
            <a:pPr lvl="1"/>
            <a:r>
              <a:rPr lang="en-US" dirty="0">
                <a:latin typeface="Calibri" panose="020F0502020204030204" pitchFamily="34" charset="0"/>
                <a:cs typeface="Calibri" panose="020F0502020204030204" pitchFamily="34" charset="0"/>
              </a:rPr>
              <a:t>For all people: </a:t>
            </a:r>
            <a:r>
              <a:rPr lang="en-US" b="0" i="0" dirty="0">
                <a:effectLst/>
                <a:latin typeface="Calibri" panose="020F0502020204030204" pitchFamily="34" charset="0"/>
                <a:cs typeface="Calibri" panose="020F0502020204030204" pitchFamily="34" charset="0"/>
              </a:rPr>
              <a:t>Whether rich or poor, popular or outcast, people from all cultures can find hope in the Christmas message.</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Christmas is the most expensive gift from God you will ever receive.</a:t>
            </a:r>
          </a:p>
        </p:txBody>
      </p:sp>
      <p:sp>
        <p:nvSpPr>
          <p:cNvPr id="4" name="TextBox 3">
            <a:extLst>
              <a:ext uri="{FF2B5EF4-FFF2-40B4-BE49-F238E27FC236}">
                <a16:creationId xmlns:a16="http://schemas.microsoft.com/office/drawing/2014/main" id="{7FF4CF82-62FB-EE02-FB46-1D1FA174DCE6}"/>
              </a:ext>
            </a:extLst>
          </p:cNvPr>
          <p:cNvSpPr txBox="1"/>
          <p:nvPr/>
        </p:nvSpPr>
        <p:spPr>
          <a:xfrm>
            <a:off x="457200" y="6255834"/>
            <a:ext cx="2281587" cy="369332"/>
          </a:xfrm>
          <a:prstGeom prst="rect">
            <a:avLst/>
          </a:prstGeom>
          <a:noFill/>
        </p:spPr>
        <p:txBody>
          <a:bodyPr wrap="none" rtlCol="0">
            <a:spAutoFit/>
          </a:bodyPr>
          <a:lstStyle/>
          <a:p>
            <a:r>
              <a:rPr lang="en-US" dirty="0">
                <a:highlight>
                  <a:srgbClr val="FFFF00"/>
                </a:highlight>
                <a:hlinkClick r:id="rId2"/>
              </a:rPr>
              <a:t>The story of Christmas</a:t>
            </a:r>
            <a:endParaRPr lang="en-US" dirty="0">
              <a:highlight>
                <a:srgbClr val="FFFF00"/>
              </a:highlight>
            </a:endParaRPr>
          </a:p>
        </p:txBody>
      </p:sp>
    </p:spTree>
    <p:extLst>
      <p:ext uri="{BB962C8B-B14F-4D97-AF65-F5344CB8AC3E}">
        <p14:creationId xmlns:p14="http://schemas.microsoft.com/office/powerpoint/2010/main" val="1195309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23011-8059-D9A8-B971-C5F000A0F24B}"/>
              </a:ext>
            </a:extLst>
          </p:cNvPr>
          <p:cNvSpPr>
            <a:spLocks noGrp="1"/>
          </p:cNvSpPr>
          <p:nvPr>
            <p:ph type="title"/>
          </p:nvPr>
        </p:nvSpPr>
        <p:spPr/>
        <p:txBody>
          <a:bodyPr/>
          <a:lstStyle/>
          <a:p>
            <a:r>
              <a:rPr lang="en-US" dirty="0"/>
              <a:t>The purpose of Christmas (1)</a:t>
            </a:r>
          </a:p>
        </p:txBody>
      </p:sp>
      <p:sp>
        <p:nvSpPr>
          <p:cNvPr id="3" name="Content Placeholder 2">
            <a:extLst>
              <a:ext uri="{FF2B5EF4-FFF2-40B4-BE49-F238E27FC236}">
                <a16:creationId xmlns:a16="http://schemas.microsoft.com/office/drawing/2014/main" id="{0FD6F365-F68A-FE29-08D6-DE995C139AF4}"/>
              </a:ext>
            </a:extLst>
          </p:cNvPr>
          <p:cNvSpPr>
            <a:spLocks noGrp="1"/>
          </p:cNvSpPr>
          <p:nvPr>
            <p:ph idx="1"/>
          </p:nvPr>
        </p:nvSpPr>
        <p:spPr/>
        <p:txBody>
          <a:bodyPr>
            <a:normAutofit/>
          </a:bodyPr>
          <a:lstStyle/>
          <a:p>
            <a:r>
              <a:rPr lang="en-US" dirty="0"/>
              <a:t>God came to earth and He became a human so we will see what he’s really like.</a:t>
            </a:r>
          </a:p>
          <a:p>
            <a:pPr lvl="1"/>
            <a:r>
              <a:rPr lang="en-US" dirty="0">
                <a:solidFill>
                  <a:srgbClr val="000000"/>
                </a:solidFill>
                <a:latin typeface="system-ui"/>
              </a:rPr>
              <a:t>T</a:t>
            </a:r>
            <a:r>
              <a:rPr lang="en-US" b="0" i="0" dirty="0">
                <a:solidFill>
                  <a:srgbClr val="000000"/>
                </a:solidFill>
                <a:effectLst/>
                <a:latin typeface="system-ui"/>
              </a:rPr>
              <a:t>here were shepherds living out in the fields nearby, keeping watch over their flocks at night. An angel of the Lord appeared to them, and the glory of the Lord shone around them, and they were terrified. But the angel said to them, “Do not be afraid.</a:t>
            </a:r>
            <a:r>
              <a:rPr lang="en-US" b="0" i="0" dirty="0">
                <a:solidFill>
                  <a:srgbClr val="000000"/>
                </a:solidFill>
                <a:effectLst/>
                <a:highlight>
                  <a:srgbClr val="FFFF00"/>
                </a:highlight>
                <a:latin typeface="system-ui"/>
              </a:rPr>
              <a:t> I bring you good news that will cause great joy for all the people</a:t>
            </a:r>
            <a:r>
              <a:rPr lang="en-US" b="0" i="0" dirty="0">
                <a:solidFill>
                  <a:srgbClr val="000000"/>
                </a:solidFill>
                <a:effectLst/>
                <a:latin typeface="system-ui"/>
              </a:rPr>
              <a:t>. Today in the town of David a Savior has been born to you; he is the Messiah, the Lord. This will be a sign to you: You will find a baby wrapped in cloths and lying in a manger.” Suddenly a great company of the heavenly host appeared with the angel, praising God and saying, “Glory to God in the highest heaven,</a:t>
            </a:r>
            <a:r>
              <a:rPr lang="en-US" dirty="0">
                <a:solidFill>
                  <a:srgbClr val="000000"/>
                </a:solidFill>
                <a:latin typeface="system-ui"/>
              </a:rPr>
              <a:t> </a:t>
            </a:r>
            <a:r>
              <a:rPr lang="en-US" b="0" i="0" dirty="0">
                <a:solidFill>
                  <a:srgbClr val="000000"/>
                </a:solidFill>
                <a:effectLst/>
                <a:latin typeface="system-ui"/>
              </a:rPr>
              <a:t>and on earth peace to those on whom his favor rests.” (</a:t>
            </a:r>
            <a:r>
              <a:rPr lang="en-US" dirty="0"/>
              <a:t>Luke 2:8-14)</a:t>
            </a:r>
            <a:endParaRPr lang="en-US" b="0" i="0" dirty="0">
              <a:solidFill>
                <a:srgbClr val="000000"/>
              </a:solidFill>
              <a:effectLst/>
              <a:latin typeface="system-ui"/>
            </a:endParaRPr>
          </a:p>
          <a:p>
            <a:pPr lvl="1"/>
            <a:endParaRPr lang="en-US" dirty="0"/>
          </a:p>
        </p:txBody>
      </p:sp>
    </p:spTree>
    <p:extLst>
      <p:ext uri="{BB962C8B-B14F-4D97-AF65-F5344CB8AC3E}">
        <p14:creationId xmlns:p14="http://schemas.microsoft.com/office/powerpoint/2010/main" val="3331257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529AA-A454-0BB7-0904-A6FA328442EA}"/>
              </a:ext>
            </a:extLst>
          </p:cNvPr>
          <p:cNvSpPr>
            <a:spLocks noGrp="1"/>
          </p:cNvSpPr>
          <p:nvPr>
            <p:ph type="title"/>
          </p:nvPr>
        </p:nvSpPr>
        <p:spPr/>
        <p:txBody>
          <a:bodyPr/>
          <a:lstStyle/>
          <a:p>
            <a:r>
              <a:rPr lang="en-US" dirty="0"/>
              <a:t>The purpose of Christmas (2)</a:t>
            </a:r>
          </a:p>
        </p:txBody>
      </p:sp>
      <p:sp>
        <p:nvSpPr>
          <p:cNvPr id="3" name="Content Placeholder 2">
            <a:extLst>
              <a:ext uri="{FF2B5EF4-FFF2-40B4-BE49-F238E27FC236}">
                <a16:creationId xmlns:a16="http://schemas.microsoft.com/office/drawing/2014/main" id="{5F79AD93-02CE-5F51-B77F-2B183C3CB726}"/>
              </a:ext>
            </a:extLst>
          </p:cNvPr>
          <p:cNvSpPr>
            <a:spLocks noGrp="1"/>
          </p:cNvSpPr>
          <p:nvPr>
            <p:ph idx="1"/>
          </p:nvPr>
        </p:nvSpPr>
        <p:spPr/>
        <p:txBody>
          <a:bodyPr/>
          <a:lstStyle/>
          <a:p>
            <a:r>
              <a:rPr lang="en-US" dirty="0"/>
              <a:t>God lived a sin-free life on earth, then paid for our sins so we would not have to.</a:t>
            </a:r>
          </a:p>
          <a:p>
            <a:pPr lvl="1"/>
            <a:r>
              <a:rPr lang="en-US" b="0" i="0" dirty="0">
                <a:solidFill>
                  <a:srgbClr val="000000"/>
                </a:solidFill>
                <a:effectLst/>
                <a:latin typeface="system-ui"/>
              </a:rPr>
              <a:t>The next day John saw Jesus coming toward him and said, “Look, the Lamb of God, who takes away the sin of the world! (John 1:29)</a:t>
            </a:r>
          </a:p>
          <a:p>
            <a:pPr lvl="1"/>
            <a:r>
              <a:rPr lang="en-US" b="0" i="0" dirty="0">
                <a:solidFill>
                  <a:srgbClr val="000000"/>
                </a:solidFill>
                <a:effectLst/>
                <a:latin typeface="system-ui"/>
              </a:rPr>
              <a:t>When he had received the drink, Jesus said, “</a:t>
            </a:r>
            <a:r>
              <a:rPr lang="en-US" i="0" dirty="0">
                <a:solidFill>
                  <a:srgbClr val="000000"/>
                </a:solidFill>
                <a:effectLst/>
                <a:highlight>
                  <a:srgbClr val="FFFF00"/>
                </a:highlight>
                <a:latin typeface="system-ui"/>
              </a:rPr>
              <a:t>It is finished</a:t>
            </a:r>
            <a:r>
              <a:rPr lang="en-US" b="0" i="0" dirty="0">
                <a:solidFill>
                  <a:srgbClr val="000000"/>
                </a:solidFill>
                <a:effectLst/>
                <a:latin typeface="system-ui"/>
              </a:rPr>
              <a:t>.” With that, he bowed his head and gave up his spirit.(</a:t>
            </a:r>
            <a:r>
              <a:rPr lang="en-US" dirty="0">
                <a:solidFill>
                  <a:srgbClr val="000000"/>
                </a:solidFill>
                <a:latin typeface="system-ui"/>
              </a:rPr>
              <a:t>John 19:30)</a:t>
            </a:r>
            <a:endParaRPr lang="en-US" dirty="0"/>
          </a:p>
        </p:txBody>
      </p:sp>
    </p:spTree>
    <p:extLst>
      <p:ext uri="{BB962C8B-B14F-4D97-AF65-F5344CB8AC3E}">
        <p14:creationId xmlns:p14="http://schemas.microsoft.com/office/powerpoint/2010/main" val="1474275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0E39E-ED3E-0B0B-AC07-7551179AA5CC}"/>
              </a:ext>
            </a:extLst>
          </p:cNvPr>
          <p:cNvSpPr>
            <a:spLocks noGrp="1"/>
          </p:cNvSpPr>
          <p:nvPr>
            <p:ph type="title"/>
          </p:nvPr>
        </p:nvSpPr>
        <p:spPr/>
        <p:txBody>
          <a:bodyPr/>
          <a:lstStyle/>
          <a:p>
            <a:r>
              <a:rPr lang="en-US" dirty="0"/>
              <a:t>The purpose of Christmas (3)</a:t>
            </a:r>
          </a:p>
        </p:txBody>
      </p:sp>
      <p:sp>
        <p:nvSpPr>
          <p:cNvPr id="3" name="Content Placeholder 2">
            <a:extLst>
              <a:ext uri="{FF2B5EF4-FFF2-40B4-BE49-F238E27FC236}">
                <a16:creationId xmlns:a16="http://schemas.microsoft.com/office/drawing/2014/main" id="{DA963B1E-8253-BD97-99EB-46053003AA59}"/>
              </a:ext>
            </a:extLst>
          </p:cNvPr>
          <p:cNvSpPr>
            <a:spLocks noGrp="1"/>
          </p:cNvSpPr>
          <p:nvPr>
            <p:ph idx="1"/>
          </p:nvPr>
        </p:nvSpPr>
        <p:spPr/>
        <p:txBody>
          <a:bodyPr/>
          <a:lstStyle/>
          <a:p>
            <a:r>
              <a:rPr lang="en-US" dirty="0"/>
              <a:t>Jesus defeated death by raising himself back to life so we can live forever with him</a:t>
            </a:r>
          </a:p>
          <a:p>
            <a:pPr lvl="1"/>
            <a:r>
              <a:rPr lang="en-US" b="0" i="0" dirty="0">
                <a:solidFill>
                  <a:srgbClr val="000000"/>
                </a:solidFill>
                <a:effectLst/>
                <a:latin typeface="system-ui"/>
              </a:rPr>
              <a:t>The angel said to the women, “Do not be afraid, for I know that you are looking for Jesus, who was crucified. He is not here; </a:t>
            </a:r>
            <a:r>
              <a:rPr lang="en-US" b="0" i="0" dirty="0">
                <a:solidFill>
                  <a:srgbClr val="000000"/>
                </a:solidFill>
                <a:effectLst/>
                <a:highlight>
                  <a:srgbClr val="FFFF00"/>
                </a:highlight>
                <a:latin typeface="system-ui"/>
              </a:rPr>
              <a:t>he has risen</a:t>
            </a:r>
            <a:r>
              <a:rPr lang="en-US" b="0" i="0" dirty="0">
                <a:solidFill>
                  <a:srgbClr val="000000"/>
                </a:solidFill>
                <a:effectLst/>
                <a:latin typeface="system-ui"/>
              </a:rPr>
              <a:t>, just as he said. Come and see the place where he lay. Then go quickly and tell his disciples: ‘He has risen from the dead and is going ahead of you into Galilee. There you will see him.’ Now I have told you.” (</a:t>
            </a:r>
            <a:r>
              <a:rPr lang="en-US" dirty="0"/>
              <a:t>Matthew 28:5-7)</a:t>
            </a:r>
          </a:p>
          <a:p>
            <a:pPr lvl="1"/>
            <a:r>
              <a:rPr lang="en-US" dirty="0">
                <a:solidFill>
                  <a:srgbClr val="000000"/>
                </a:solidFill>
                <a:latin typeface="system-ui"/>
              </a:rPr>
              <a:t>W</a:t>
            </a:r>
            <a:r>
              <a:rPr lang="en-US" b="0" i="0" dirty="0">
                <a:solidFill>
                  <a:srgbClr val="000000"/>
                </a:solidFill>
                <a:effectLst/>
                <a:latin typeface="system-ui"/>
              </a:rPr>
              <a:t>hen suddenly two men dressed in white stood beside them.</a:t>
            </a:r>
            <a:r>
              <a:rPr lang="en-US" b="1" i="0" baseline="30000" dirty="0">
                <a:solidFill>
                  <a:srgbClr val="000000"/>
                </a:solidFill>
                <a:effectLst/>
                <a:latin typeface="system-ui"/>
              </a:rPr>
              <a:t> </a:t>
            </a:r>
            <a:r>
              <a:rPr lang="en-US" b="0" i="0" dirty="0">
                <a:solidFill>
                  <a:srgbClr val="000000"/>
                </a:solidFill>
                <a:effectLst/>
                <a:latin typeface="system-ui"/>
              </a:rPr>
              <a:t>“Men of Galilee,” they said, “why do you stand here looking into the sky? This same Jesus, who has been taken from you into heaven, </a:t>
            </a:r>
            <a:r>
              <a:rPr lang="en-US" b="0" i="0" dirty="0">
                <a:solidFill>
                  <a:srgbClr val="000000"/>
                </a:solidFill>
                <a:effectLst/>
                <a:highlight>
                  <a:srgbClr val="FFFF00"/>
                </a:highlight>
                <a:latin typeface="system-ui"/>
              </a:rPr>
              <a:t>will come back </a:t>
            </a:r>
            <a:r>
              <a:rPr lang="en-US" b="0" i="0" dirty="0">
                <a:solidFill>
                  <a:srgbClr val="000000"/>
                </a:solidFill>
                <a:effectLst/>
                <a:latin typeface="system-ui"/>
              </a:rPr>
              <a:t>in the same way you have seen him go into heaven.” (</a:t>
            </a:r>
            <a:r>
              <a:rPr lang="en-US" dirty="0"/>
              <a:t>Acts 1:10-11)</a:t>
            </a:r>
          </a:p>
        </p:txBody>
      </p:sp>
    </p:spTree>
    <p:extLst>
      <p:ext uri="{BB962C8B-B14F-4D97-AF65-F5344CB8AC3E}">
        <p14:creationId xmlns:p14="http://schemas.microsoft.com/office/powerpoint/2010/main" val="3826963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628F9-5E8F-D5CF-78DA-372342159485}"/>
              </a:ext>
            </a:extLst>
          </p:cNvPr>
          <p:cNvSpPr>
            <a:spLocks noGrp="1"/>
          </p:cNvSpPr>
          <p:nvPr>
            <p:ph type="title"/>
          </p:nvPr>
        </p:nvSpPr>
        <p:spPr/>
        <p:txBody>
          <a:bodyPr/>
          <a:lstStyle/>
          <a:p>
            <a:r>
              <a:rPr lang="en-US" dirty="0"/>
              <a:t>The purpose of Christmas (4)</a:t>
            </a:r>
          </a:p>
        </p:txBody>
      </p:sp>
      <p:sp>
        <p:nvSpPr>
          <p:cNvPr id="3" name="Content Placeholder 2">
            <a:extLst>
              <a:ext uri="{FF2B5EF4-FFF2-40B4-BE49-F238E27FC236}">
                <a16:creationId xmlns:a16="http://schemas.microsoft.com/office/drawing/2014/main" id="{77765B9F-946F-1E34-3A5D-3F54B47E7EAC}"/>
              </a:ext>
            </a:extLst>
          </p:cNvPr>
          <p:cNvSpPr>
            <a:spLocks noGrp="1"/>
          </p:cNvSpPr>
          <p:nvPr>
            <p:ph idx="1"/>
          </p:nvPr>
        </p:nvSpPr>
        <p:spPr/>
        <p:txBody>
          <a:bodyPr/>
          <a:lstStyle/>
          <a:p>
            <a:r>
              <a:rPr lang="en-US" dirty="0"/>
              <a:t>Good plan isn’t finished; Jesus will return to complete it and take us to heaven</a:t>
            </a:r>
          </a:p>
          <a:p>
            <a:pPr lvl="1"/>
            <a:r>
              <a:rPr lang="en-US" b="0" i="0" dirty="0">
                <a:solidFill>
                  <a:srgbClr val="000000"/>
                </a:solidFill>
                <a:effectLst/>
                <a:latin typeface="system-ui"/>
              </a:rPr>
              <a:t>“Look, he is coming with the clouds,” and “every eye will see him, even those who pierced him; and all peoples on earth will mourn because of him.”</a:t>
            </a:r>
            <a:br>
              <a:rPr lang="en-US" dirty="0"/>
            </a:br>
            <a:r>
              <a:rPr lang="en-US" b="0" i="0" dirty="0">
                <a:solidFill>
                  <a:srgbClr val="000000"/>
                </a:solidFill>
                <a:effectLst/>
                <a:latin typeface="system-ui"/>
              </a:rPr>
              <a:t>(</a:t>
            </a:r>
            <a:r>
              <a:rPr lang="en-US" dirty="0"/>
              <a:t>Revelation 1:7)</a:t>
            </a:r>
          </a:p>
          <a:p>
            <a:pPr lvl="1"/>
            <a:r>
              <a:rPr lang="en-US" b="0" i="0" dirty="0">
                <a:solidFill>
                  <a:srgbClr val="000000"/>
                </a:solidFill>
                <a:effectLst/>
                <a:latin typeface="system-ui"/>
              </a:rPr>
              <a:t>Here I am! I stand at the door and knock. If anyone hears my voice and opens the door, I will come in and eat with that person, and they with me (</a:t>
            </a:r>
            <a:r>
              <a:rPr lang="en-US" dirty="0"/>
              <a:t>Revelation 3:20)</a:t>
            </a:r>
          </a:p>
        </p:txBody>
      </p:sp>
    </p:spTree>
    <p:extLst>
      <p:ext uri="{BB962C8B-B14F-4D97-AF65-F5344CB8AC3E}">
        <p14:creationId xmlns:p14="http://schemas.microsoft.com/office/powerpoint/2010/main" val="2631081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42393-CA97-4773-EBE2-289C9D06A600}"/>
              </a:ext>
            </a:extLst>
          </p:cNvPr>
          <p:cNvSpPr>
            <a:spLocks noGrp="1"/>
          </p:cNvSpPr>
          <p:nvPr>
            <p:ph type="title"/>
          </p:nvPr>
        </p:nvSpPr>
        <p:spPr/>
        <p:txBody>
          <a:bodyPr/>
          <a:lstStyle/>
          <a:p>
            <a:r>
              <a:rPr lang="en-US" dirty="0"/>
              <a:t>Christmas is…</a:t>
            </a:r>
          </a:p>
        </p:txBody>
      </p:sp>
      <p:sp>
        <p:nvSpPr>
          <p:cNvPr id="3" name="Content Placeholder 2">
            <a:extLst>
              <a:ext uri="{FF2B5EF4-FFF2-40B4-BE49-F238E27FC236}">
                <a16:creationId xmlns:a16="http://schemas.microsoft.com/office/drawing/2014/main" id="{978882CB-AD18-0B88-06E6-8D056B66DD8D}"/>
              </a:ext>
            </a:extLst>
          </p:cNvPr>
          <p:cNvSpPr>
            <a:spLocks noGrp="1"/>
          </p:cNvSpPr>
          <p:nvPr>
            <p:ph idx="1"/>
          </p:nvPr>
        </p:nvSpPr>
        <p:spPr/>
        <p:txBody>
          <a:bodyPr/>
          <a:lstStyle/>
          <a:p>
            <a:pPr marL="0" indent="0">
              <a:buNone/>
            </a:pPr>
            <a:r>
              <a:rPr lang="en-US" b="0" i="0" dirty="0">
                <a:solidFill>
                  <a:srgbClr val="000000"/>
                </a:solidFill>
                <a:effectLst/>
                <a:latin typeface="system-ui"/>
              </a:rPr>
              <a:t>“I bring you </a:t>
            </a:r>
            <a:r>
              <a:rPr lang="en-US" b="0" i="0" dirty="0">
                <a:solidFill>
                  <a:srgbClr val="000000"/>
                </a:solidFill>
                <a:effectLst/>
                <a:highlight>
                  <a:srgbClr val="FFFF00"/>
                </a:highlight>
                <a:latin typeface="system-ui"/>
              </a:rPr>
              <a:t>good news </a:t>
            </a:r>
            <a:r>
              <a:rPr lang="en-US" b="0" i="0" dirty="0">
                <a:solidFill>
                  <a:srgbClr val="000000"/>
                </a:solidFill>
                <a:effectLst/>
                <a:latin typeface="system-ui"/>
              </a:rPr>
              <a:t>that will cause </a:t>
            </a:r>
            <a:r>
              <a:rPr lang="en-US" b="0" i="0" dirty="0">
                <a:solidFill>
                  <a:srgbClr val="000000"/>
                </a:solidFill>
                <a:effectLst/>
                <a:highlight>
                  <a:srgbClr val="FFFF00"/>
                </a:highlight>
                <a:latin typeface="system-ui"/>
              </a:rPr>
              <a:t>great joy </a:t>
            </a:r>
            <a:r>
              <a:rPr lang="en-US" b="0" i="0" dirty="0">
                <a:solidFill>
                  <a:srgbClr val="000000"/>
                </a:solidFill>
                <a:effectLst/>
                <a:latin typeface="system-ui"/>
              </a:rPr>
              <a:t>for </a:t>
            </a:r>
            <a:r>
              <a:rPr lang="en-US" b="0" i="0" dirty="0">
                <a:solidFill>
                  <a:srgbClr val="000000"/>
                </a:solidFill>
                <a:effectLst/>
                <a:highlight>
                  <a:srgbClr val="FFFF00"/>
                </a:highlight>
                <a:latin typeface="system-ui"/>
              </a:rPr>
              <a:t>all the people. </a:t>
            </a:r>
            <a:r>
              <a:rPr lang="en-US" b="0" i="0" dirty="0">
                <a:solidFill>
                  <a:srgbClr val="000000"/>
                </a:solidFill>
                <a:effectLst/>
                <a:latin typeface="system-ui"/>
              </a:rPr>
              <a:t>Today in the town of David a Savior has been born to you; he is the </a:t>
            </a:r>
            <a:r>
              <a:rPr lang="en-US" b="0" i="0" dirty="0">
                <a:solidFill>
                  <a:srgbClr val="000000"/>
                </a:solidFill>
                <a:effectLst/>
                <a:highlight>
                  <a:srgbClr val="FFFF00"/>
                </a:highlight>
                <a:latin typeface="system-ui"/>
              </a:rPr>
              <a:t>Messiah</a:t>
            </a:r>
            <a:r>
              <a:rPr lang="en-US" b="0" i="0" dirty="0">
                <a:solidFill>
                  <a:srgbClr val="000000"/>
                </a:solidFill>
                <a:effectLst/>
                <a:latin typeface="system-ui"/>
              </a:rPr>
              <a:t>, the Lord. This will be a sign to you: You will find a baby wrapped in cloths and lying in a manger” (Luke 2:10-12)</a:t>
            </a:r>
            <a:endParaRPr lang="en-US" dirty="0"/>
          </a:p>
        </p:txBody>
      </p:sp>
    </p:spTree>
    <p:extLst>
      <p:ext uri="{BB962C8B-B14F-4D97-AF65-F5344CB8AC3E}">
        <p14:creationId xmlns:p14="http://schemas.microsoft.com/office/powerpoint/2010/main" val="900438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hristmas Quiz Night-Events">
            <a:extLst>
              <a:ext uri="{FF2B5EF4-FFF2-40B4-BE49-F238E27FC236}">
                <a16:creationId xmlns:a16="http://schemas.microsoft.com/office/drawing/2014/main" id="{A3C266A6-90F2-BDAF-977A-9A2FF9351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854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148,967 White Christmas Border Stock Photos, Pictures &amp; Royalty-Free Images  - iStock">
            <a:extLst>
              <a:ext uri="{FF2B5EF4-FFF2-40B4-BE49-F238E27FC236}">
                <a16:creationId xmlns:a16="http://schemas.microsoft.com/office/drawing/2014/main" id="{00A223E5-CEEC-3143-514A-7E9E2FB54E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073"/>
            <a:ext cx="12192000" cy="6817112"/>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FB9F520B-4589-9CE5-E20F-DD76B772DFBF}"/>
              </a:ext>
            </a:extLst>
          </p:cNvPr>
          <p:cNvSpPr>
            <a:spLocks noGrp="1"/>
          </p:cNvSpPr>
          <p:nvPr>
            <p:ph idx="1"/>
          </p:nvPr>
        </p:nvSpPr>
        <p:spPr>
          <a:xfrm>
            <a:off x="2131741" y="2394338"/>
            <a:ext cx="10515600" cy="4351338"/>
          </a:xfrm>
        </p:spPr>
        <p:txBody>
          <a:bodyPr/>
          <a:lstStyle/>
          <a:p>
            <a:r>
              <a:rPr lang="en-US" dirty="0"/>
              <a:t>What is the meaning the word ‘Immanuel’? </a:t>
            </a:r>
          </a:p>
          <a:p>
            <a:pPr lvl="1"/>
            <a:r>
              <a:rPr lang="en-US" dirty="0"/>
              <a:t>God saves us!</a:t>
            </a:r>
          </a:p>
          <a:p>
            <a:pPr lvl="1"/>
            <a:r>
              <a:rPr lang="en-US" dirty="0"/>
              <a:t>God with us!</a:t>
            </a:r>
          </a:p>
          <a:p>
            <a:pPr lvl="1"/>
            <a:r>
              <a:rPr lang="en-US" dirty="0"/>
              <a:t>God loves us!</a:t>
            </a:r>
          </a:p>
          <a:p>
            <a:pPr lvl="1"/>
            <a:r>
              <a:rPr lang="en-US" dirty="0"/>
              <a:t>God punishes us! </a:t>
            </a:r>
          </a:p>
        </p:txBody>
      </p:sp>
      <p:sp>
        <p:nvSpPr>
          <p:cNvPr id="7" name="Title 1">
            <a:extLst>
              <a:ext uri="{FF2B5EF4-FFF2-40B4-BE49-F238E27FC236}">
                <a16:creationId xmlns:a16="http://schemas.microsoft.com/office/drawing/2014/main" id="{299E31A4-E26B-ACB6-72A4-C1D7ECBFDDBF}"/>
              </a:ext>
            </a:extLst>
          </p:cNvPr>
          <p:cNvSpPr>
            <a:spLocks noGrp="1"/>
          </p:cNvSpPr>
          <p:nvPr>
            <p:ph type="title"/>
          </p:nvPr>
        </p:nvSpPr>
        <p:spPr>
          <a:xfrm>
            <a:off x="2131741" y="1068775"/>
            <a:ext cx="10515600" cy="1325563"/>
          </a:xfrm>
        </p:spPr>
        <p:txBody>
          <a:bodyPr/>
          <a:lstStyle/>
          <a:p>
            <a:r>
              <a:rPr lang="en-US" dirty="0"/>
              <a:t>Quiz 1</a:t>
            </a:r>
          </a:p>
        </p:txBody>
      </p:sp>
    </p:spTree>
    <p:extLst>
      <p:ext uri="{BB962C8B-B14F-4D97-AF65-F5344CB8AC3E}">
        <p14:creationId xmlns:p14="http://schemas.microsoft.com/office/powerpoint/2010/main" val="2802442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1143</TotalTime>
  <Words>924</Words>
  <Application>Microsoft Macintosh PowerPoint</Application>
  <PresentationFormat>Widescreen</PresentationFormat>
  <Paragraphs>50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system-ui</vt:lpstr>
      <vt:lpstr>Arial</vt:lpstr>
      <vt:lpstr>Arial Narrow</vt:lpstr>
      <vt:lpstr>Calibri</vt:lpstr>
      <vt:lpstr>Calibri Light</vt:lpstr>
      <vt:lpstr>Office Theme</vt:lpstr>
      <vt:lpstr>PowerPoint Presentation</vt:lpstr>
      <vt:lpstr>Why is Christmas such a big deal? </vt:lpstr>
      <vt:lpstr>The purpose of Christmas (1)</vt:lpstr>
      <vt:lpstr>The purpose of Christmas (2)</vt:lpstr>
      <vt:lpstr>The purpose of Christmas (3)</vt:lpstr>
      <vt:lpstr>The purpose of Christmas (4)</vt:lpstr>
      <vt:lpstr>Christmas is…</vt:lpstr>
      <vt:lpstr>PowerPoint Presentation</vt:lpstr>
      <vt:lpstr>Quiz 1</vt:lpstr>
      <vt:lpstr>Quiz 2</vt:lpstr>
      <vt:lpstr>Quiz 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Heekap Lee</dc:creator>
  <cp:lastModifiedBy>Heekap Lee</cp:lastModifiedBy>
  <cp:revision>10</cp:revision>
  <dcterms:created xsi:type="dcterms:W3CDTF">2022-11-25T01:58:55Z</dcterms:created>
  <dcterms:modified xsi:type="dcterms:W3CDTF">2022-12-01T04:35:33Z</dcterms:modified>
</cp:coreProperties>
</file>