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8"/>
  </p:notesMasterIdLst>
  <p:sldIdLst>
    <p:sldId id="397" r:id="rId5"/>
    <p:sldId id="447" r:id="rId6"/>
    <p:sldId id="409" r:id="rId7"/>
    <p:sldId id="539" r:id="rId8"/>
    <p:sldId id="422" r:id="rId9"/>
    <p:sldId id="525" r:id="rId10"/>
    <p:sldId id="535" r:id="rId11"/>
    <p:sldId id="537" r:id="rId12"/>
    <p:sldId id="527" r:id="rId13"/>
    <p:sldId id="532" r:id="rId14"/>
    <p:sldId id="517" r:id="rId15"/>
    <p:sldId id="528" r:id="rId16"/>
    <p:sldId id="538" r:id="rId17"/>
    <p:sldId id="530" r:id="rId18"/>
    <p:sldId id="531" r:id="rId19"/>
    <p:sldId id="507" r:id="rId20"/>
    <p:sldId id="540" r:id="rId21"/>
    <p:sldId id="541" r:id="rId22"/>
    <p:sldId id="516" r:id="rId23"/>
    <p:sldId id="512" r:id="rId24"/>
    <p:sldId id="502" r:id="rId25"/>
    <p:sldId id="470" r:id="rId26"/>
    <p:sldId id="493" r:id="rId27"/>
    <p:sldId id="494" r:id="rId28"/>
    <p:sldId id="495" r:id="rId29"/>
    <p:sldId id="496" r:id="rId30"/>
    <p:sldId id="497" r:id="rId31"/>
    <p:sldId id="498" r:id="rId32"/>
    <p:sldId id="499" r:id="rId33"/>
    <p:sldId id="500" r:id="rId34"/>
    <p:sldId id="501" r:id="rId35"/>
    <p:sldId id="355" r:id="rId36"/>
    <p:sldId id="439" r:id="rId3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314727-2BDC-23A3-6A6E-3FCBD2ED5B62}" name="Leslie Thacker" initials="LT" userId="S::Leslie.Thacker@Impact100MetroDetroit.onmicrosoft.com::d250f2ae-1fbd-4aab-b9be-798701ba2eb9" providerId="AD"/>
  <p188:author id="{92141B5E-CB4D-7F5C-C92C-EA1A0233F955}" name="Barb Kaufman" initials="BK" userId="S::barb.kaufman@impact100metrodetroit.onmicrosoft.com::1ac536ad-7c03-408d-8af4-738725d9f648" providerId="AD"/>
  <p188:author id="{46C38186-EA9D-1516-F02B-32FB7B6CD127}" name="Eileen Vernor" initials="EV" userId="S::eileen.vernor@impact100metrodetroit.onmicrosoft.com::460a99dc-2d10-4759-98d8-dbe9fbf86b97" providerId="AD"/>
  <p188:author id="{75C32E9D-E3A2-48AC-7FF9-5B67211DFC23}" name="Melanie Dunbeck" initials="MD" userId="S::I100_MFST_Admin@Impact100MetroDetroit.onmicrosoft.com::aecc7b43-dbef-4aba-bb6d-8fd3e3eb4c91" providerId="AD"/>
  <p188:author id="{5E19AED7-BEC6-B895-F5C0-DB07D1F59736}" name="Catherine Porter (Impact 100 MD Secretary)" initials="CS" userId="S::catherine.porter@impact100metrodetroit.onmicrosoft.com::0a6e5e5e-da05-4cba-8871-ba9f54d3f641" providerId="AD"/>
  <p188:author id="{FED68FDB-E581-1124-2AA9-54959E02CDF8}" name="Kim Huttenlocher" initials="KH" userId="S::kim.huttenlocher@impact100metrodetroit.onmicrosoft.com::4fb93125-36a2-4942-ae78-2341b5f5da92" providerId="AD"/>
  <p188:author id="{338C13EC-91C3-CBF7-B408-B7A71DACB718}" name="Leslie Thacker" initials="LT" userId="S::leslie.thacker@impact100metrodetroit.onmicrosoft.com::d250f2ae-1fbd-4aab-b9be-798701ba2eb9" providerId="AD"/>
  <p188:author id="{600DCBEC-63CD-155F-8C3B-1B00EF6B6EA0}" name="Diane Lalicki" initials="DL" userId="S::diane.lalicki@impact100metrodetroit.onmicrosoft.com::eef52b23-5ab3-41e1-b3e1-740a8ae54d6c" providerId="AD"/>
  <p188:author id="{985F85FF-7ED9-F942-1220-099494F5A28B}" name="Maggie Hughes" initials="MH" userId="S::maggie.hughes@impact100metrodetroit.onmicrosoft.com::82e6130c-03dd-46bf-b1ec-2447d9a4b80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8F"/>
    <a:srgbClr val="625E9D"/>
    <a:srgbClr val="FBE2AB"/>
    <a:srgbClr val="F6BB39"/>
    <a:srgbClr val="000000"/>
    <a:srgbClr val="916607"/>
    <a:srgbClr val="D5F3ED"/>
    <a:srgbClr val="B2E9DD"/>
    <a:srgbClr val="F5B017"/>
    <a:srgbClr val="FF7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3BD009-1019-EFD3-2886-EF12E1C92F4F}" v="24" dt="2025-11-12T01:08:49.853"/>
    <p1510:client id="{9AA42FD9-C927-816F-4F62-6FA2907853DD}" v="35" dt="2025-11-13T22:38:00.123"/>
    <p1510:client id="{D0CBCA68-309A-8FA3-C03D-7DFFA22D5DFF}" v="258" dt="2025-11-13T13:45:29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E181ACC-9E9D-4259-B64F-E0D5BDE6B5C2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D820532-575C-4969-AA39-45EE9859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u="none" strike="noStrike">
                <a:effectLst/>
                <a:latin typeface="Calibri" panose="020F0502020204030204" pitchFamily="34" charset="0"/>
              </a:rPr>
              <a:t>Leslie – introduce self</a:t>
            </a:r>
            <a:endParaRPr lang="en-US" b="0" i="0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82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FE4E-7F90-D7B3-B5C8-E84056BB6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33717-E023-3926-7E33-9E278EA42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E4274-F4A7-5092-6288-0D7C9575F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8B48A-E9A7-7044-449E-42926112F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2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A988-5313-07E7-F816-D87DE3C3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FAD8D9-5069-8985-DCA5-2EACD038C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44993-513B-3DBB-C0AE-859B371EE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64829-9748-D5AD-1771-0AACF188D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72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64C01-BC36-B8A2-A3E3-3EF0F0ED3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0A225C-9BD2-09DE-B2DC-99CD02CEC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7D6DD-1436-4F95-6FFE-59F3AF839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93193-0C51-CD75-753E-CE949A712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12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64EC1-F90A-4E81-9B1C-7F8985B0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8EDE40-AE28-ED9A-4845-31205C574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B8465-D434-BA01-CE0C-E50BEB1B0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924E1-4F4C-F105-7AD7-7AAAEFC14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79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FBB3-1962-47ED-FBBC-FEBD3FC2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8188A-EAF5-7657-8D36-E5862E425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4D39B-7917-5413-19BC-722A5D94C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F5F5C-FC18-1255-D9A7-ECE9B9DC0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85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996F4-34D8-7FB7-2AC6-E9223209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A862A-6B2F-14E0-64E5-9D7DD924B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9A678-D437-053B-E24F-CC31F6C03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CC0FD-4579-E98B-5B2A-ACA7AF3CBD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51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02D24-C2B2-A157-8F45-404C9043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24D40-6BD7-1BD8-E82C-B6EB94EB3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A86B07-FEBA-0582-0E02-409DFF73D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FE90C-57C2-97DE-2D54-7094144EB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77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15B2F-40DA-339E-F726-027D50D18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73C22-73E2-FAEE-E029-EE0449BBB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F73C7-5706-19E8-5B9E-FF53C815F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4B705-DF58-F2F5-453C-6C6696CD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55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19841-56A6-9080-AB3B-99D2A042D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ACAC69-69E7-F6F0-232B-3C631EB56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44A56-1536-4C07-B7BA-E2B254978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09EE8-CD2A-8C7D-264C-D2EB57738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2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A921C-1650-9357-82ED-DBA082CDD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312EE-8130-E450-892B-1B68B5F8E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AB250-1DC6-5FB1-61CD-B3E13056A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F531C-79A1-008B-BD18-2CB2B2380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55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Megan</a:t>
            </a:r>
            <a:br>
              <a:rPr lang="en-US"/>
            </a:br>
            <a:r>
              <a:rPr lang="en-US"/>
              <a:t>**Pass to Leslie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79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A198D-49CC-2707-98D1-27C31D39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5AF902-03D5-EF98-F741-A5E84314F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B31A61-3C88-B0D8-5D6D-0BF2E2F5F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F300F-82B8-BF98-4D6A-EEA4D5BF1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8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C524-40C0-0B0D-3F8F-C4945851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DFDA7-F409-263F-6858-654ED9D22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FDAE59-2064-5C10-A8FE-D61856DD0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A2013-78A1-DBD9-A30B-655751135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4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EDDC-8303-B82A-D200-C85850307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C831FA-DF51-E038-0E77-9E81B0F08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4BA597-4A39-4BB5-A4EE-38225E02A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C840E-1C89-C7E2-65BB-B754D5DC3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69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50C0A-D081-C7AC-D8A8-10535FAA0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5F670-17D9-1087-58FA-6FBF44772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01568-FB70-A78D-6171-E5A32D4A7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E288E-1098-A40D-C597-80ECC8E5C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67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0E5A6-BAFE-0764-A094-BA869B2C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47F52-C3F2-8711-4CF9-1DD3F99970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AB3D4-C472-6556-BF90-39994509A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8D958-E256-1C09-D5BD-64DFEB712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3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DF5D5-31BC-5B36-19AA-9C62EF00C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4A9EF-6C03-989E-FAD4-6F1C11AC4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7805D-217A-BF52-F1D2-E3E567FC1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044A2-A31B-D1C1-7C60-151FD3437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91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7BC12-719D-3AE6-92CB-D9857AD9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F24D8-9650-082C-9589-4E03F9F7B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E91D09-06CF-E8F7-CDAD-440D79809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2EF95-3B4E-5349-FE0B-81B197692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8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8DF03-0608-A5F6-E7E6-AD88E9662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3E473-3B54-47D7-F0ED-0727E76C2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2136B-523C-9AE6-4BD7-3019CD3EC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BBD35-6378-484E-27FC-5526318FB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Barb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10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Barb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Barb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4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B9FB-CDB6-BB9D-9E22-FB428B344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C23870-93A7-A866-4293-02A51FACB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7EFF2E-BCEC-F0D6-B471-E404A6B03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Barb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3C79D8-4530-990D-7270-AFB9DE77E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02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9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F919-72A7-3A90-F95B-7B0E72D5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7A90C-4F74-81C4-684E-4F077BDF2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745E71-B071-7FE9-3898-E01EFA22C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975A9-C8C2-B260-FAC8-FACC7AC397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30477-907C-C595-2432-D6DDB3047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1216B7-AF33-F730-E4A1-1C09D3B27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0F3449-0612-AB45-DC18-969DEC688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03CDA-260C-75A9-56EA-7CF893A46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7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F272F-3C2D-E2A1-DB0C-94FB5EACC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24119-C3B7-7C0B-1044-0E4836774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69ABC2-7A72-3D15-31D6-E001CA4AE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Leslie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71296-A2E6-9FEF-C26D-CA9657E17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0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EB2A6-4FF8-89AC-FFD6-D36DFCFD4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2F3B47-4BA4-63D6-DF5E-03926B5B9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75450-87BA-E37A-14D2-ED4929031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E7141-4D9B-BD59-C8AB-AB7D60EF5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0532-575C-4969-AA39-45EE98593A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33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3350193"/>
            <a:ext cx="10769600" cy="77184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277428"/>
            <a:ext cx="8534400" cy="363176"/>
          </a:xfrm>
          <a:noFill/>
          <a:effectLst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i="1" dirty="0">
                <a:solidFill>
                  <a:srgbClr val="FFFFFF"/>
                </a:solidFill>
              </a:defRPr>
            </a:lvl1pPr>
          </a:lstStyle>
          <a:p>
            <a:pPr marL="0" lvl="0"/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4060348"/>
            <a:ext cx="10769600" cy="4572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buFontTx/>
              <a:buNone/>
              <a:defRPr lang="en-US" sz="1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9" name="Picture 8" descr="A logo with a flower&#10;&#10;Description automatically generated">
            <a:extLst>
              <a:ext uri="{FF2B5EF4-FFF2-40B4-BE49-F238E27FC236}">
                <a16:creationId xmlns:a16="http://schemas.microsoft.com/office/drawing/2014/main" id="{356C9B72-3583-9DEF-1120-DB52825D3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21" y="981516"/>
            <a:ext cx="2621511" cy="19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6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A6D75D0-D712-6180-B8A0-5A08EEA4B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5927325" y="883193"/>
            <a:ext cx="6402499" cy="55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7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A6D75D0-D712-6180-B8A0-5A08EEA4B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2630209" y="841418"/>
            <a:ext cx="6402499" cy="55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8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077189-592B-058A-4263-AFC546FCB3DE}"/>
              </a:ext>
            </a:extLst>
          </p:cNvPr>
          <p:cNvGrpSpPr/>
          <p:nvPr userDrawn="1"/>
        </p:nvGrpSpPr>
        <p:grpSpPr>
          <a:xfrm>
            <a:off x="5927325" y="779167"/>
            <a:ext cx="6533251" cy="5665749"/>
            <a:chOff x="5927325" y="779167"/>
            <a:chExt cx="6533251" cy="5665749"/>
          </a:xfrm>
        </p:grpSpPr>
        <p:pic>
          <p:nvPicPr>
            <p:cNvPr id="4" name="Picture 3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C3568D69-D3B1-8CB8-32EE-E0F64274C8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6058077" y="779167"/>
              <a:ext cx="6402499" cy="5561723"/>
            </a:xfrm>
            <a:prstGeom prst="rect">
              <a:avLst/>
            </a:prstGeom>
          </p:spPr>
        </p:pic>
        <p:pic>
          <p:nvPicPr>
            <p:cNvPr id="5" name="Picture 4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61F8AF3A-09F0-E0E2-92CE-23412833CD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5927325" y="883193"/>
              <a:ext cx="6402499" cy="5561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591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11E60A-DC87-A6B5-44F9-401EE9340A37}"/>
              </a:ext>
            </a:extLst>
          </p:cNvPr>
          <p:cNvGrpSpPr/>
          <p:nvPr userDrawn="1"/>
        </p:nvGrpSpPr>
        <p:grpSpPr>
          <a:xfrm>
            <a:off x="9704391" y="3196732"/>
            <a:ext cx="2206622" cy="3289577"/>
            <a:chOff x="9704391" y="3196732"/>
            <a:chExt cx="2206622" cy="32895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A5574B-1D70-05C2-DE59-F1A2D21F0F60}"/>
                </a:ext>
              </a:extLst>
            </p:cNvPr>
            <p:cNvGrpSpPr/>
            <p:nvPr userDrawn="1"/>
          </p:nvGrpSpPr>
          <p:grpSpPr>
            <a:xfrm>
              <a:off x="9704391" y="4638659"/>
              <a:ext cx="2089371" cy="1847650"/>
              <a:chOff x="5927325" y="779167"/>
              <a:chExt cx="6533251" cy="5665749"/>
            </a:xfrm>
          </p:grpSpPr>
          <p:pic>
            <p:nvPicPr>
              <p:cNvPr id="16" name="Picture 15" descr="A picture containing food, drawing&#10;&#10;Description automatically generated">
                <a:extLst>
                  <a:ext uri="{FF2B5EF4-FFF2-40B4-BE49-F238E27FC236}">
                    <a16:creationId xmlns:a16="http://schemas.microsoft.com/office/drawing/2014/main" id="{D725D1E7-D18D-EEF8-A04B-A759335D78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 am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54" r="29166" b="52316"/>
              <a:stretch/>
            </p:blipFill>
            <p:spPr>
              <a:xfrm>
                <a:off x="6058077" y="779167"/>
                <a:ext cx="6402499" cy="55617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food, drawing&#10;&#10;Description automatically generated">
                <a:extLst>
                  <a:ext uri="{FF2B5EF4-FFF2-40B4-BE49-F238E27FC236}">
                    <a16:creationId xmlns:a16="http://schemas.microsoft.com/office/drawing/2014/main" id="{972D78B1-5BBB-9C78-4D99-45E858618C4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lum bright="70000" contrast="-70000"/>
                <a:alphaModFix amt="4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54" r="29166" b="52316"/>
              <a:stretch/>
            </p:blipFill>
            <p:spPr>
              <a:xfrm>
                <a:off x="5927325" y="883193"/>
                <a:ext cx="6402499" cy="5561723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1DF3AB-50FD-CFA7-29E8-CEF376990743}"/>
                </a:ext>
              </a:extLst>
            </p:cNvPr>
            <p:cNvGrpSpPr/>
            <p:nvPr userDrawn="1"/>
          </p:nvGrpSpPr>
          <p:grpSpPr>
            <a:xfrm>
              <a:off x="10769984" y="3860013"/>
              <a:ext cx="1141029" cy="971278"/>
              <a:chOff x="5927325" y="779167"/>
              <a:chExt cx="6533251" cy="5665749"/>
            </a:xfrm>
          </p:grpSpPr>
          <p:pic>
            <p:nvPicPr>
              <p:cNvPr id="13" name="Picture 12" descr="A picture containing food, drawing&#10;&#10;Description automatically generated">
                <a:extLst>
                  <a:ext uri="{FF2B5EF4-FFF2-40B4-BE49-F238E27FC236}">
                    <a16:creationId xmlns:a16="http://schemas.microsoft.com/office/drawing/2014/main" id="{06321B5F-1D9C-4967-E4CC-813E75E090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 am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54" r="29166" b="52316"/>
              <a:stretch/>
            </p:blipFill>
            <p:spPr>
              <a:xfrm>
                <a:off x="6058077" y="779167"/>
                <a:ext cx="6402499" cy="5561723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food, drawing&#10;&#10;Description automatically generated">
                <a:extLst>
                  <a:ext uri="{FF2B5EF4-FFF2-40B4-BE49-F238E27FC236}">
                    <a16:creationId xmlns:a16="http://schemas.microsoft.com/office/drawing/2014/main" id="{908FBB5F-A32F-8B71-9746-9102CB2E87D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lum bright="70000" contrast="-70000"/>
                <a:alphaModFix amt="4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54" r="29166" b="52316"/>
              <a:stretch/>
            </p:blipFill>
            <p:spPr>
              <a:xfrm>
                <a:off x="5927325" y="883193"/>
                <a:ext cx="6402499" cy="556172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62296C-C417-45F7-D43F-4250EB84DD3E}"/>
                </a:ext>
              </a:extLst>
            </p:cNvPr>
            <p:cNvGrpSpPr/>
            <p:nvPr userDrawn="1"/>
          </p:nvGrpSpPr>
          <p:grpSpPr>
            <a:xfrm>
              <a:off x="10368642" y="3196732"/>
              <a:ext cx="944493" cy="762712"/>
              <a:chOff x="5927325" y="779167"/>
              <a:chExt cx="6533251" cy="5665749"/>
            </a:xfrm>
          </p:grpSpPr>
          <p:pic>
            <p:nvPicPr>
              <p:cNvPr id="10" name="Picture 9" descr="A picture containing food, drawing&#10;&#10;Description automatically generated">
                <a:extLst>
                  <a:ext uri="{FF2B5EF4-FFF2-40B4-BE49-F238E27FC236}">
                    <a16:creationId xmlns:a16="http://schemas.microsoft.com/office/drawing/2014/main" id="{222AAC8B-E702-3CF9-F3FC-7EF7917C578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 amt="3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54" r="29166" b="52316"/>
              <a:stretch/>
            </p:blipFill>
            <p:spPr>
              <a:xfrm>
                <a:off x="6058077" y="779167"/>
                <a:ext cx="6402499" cy="5561723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food, drawing&#10;&#10;Description automatically generated">
                <a:extLst>
                  <a:ext uri="{FF2B5EF4-FFF2-40B4-BE49-F238E27FC236}">
                    <a16:creationId xmlns:a16="http://schemas.microsoft.com/office/drawing/2014/main" id="{F47AC527-81A5-22F5-B425-D262CC0FA6D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lum bright="70000" contrast="-70000"/>
                <a:alphaModFix amt="49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54" r="29166" b="52316"/>
              <a:stretch/>
            </p:blipFill>
            <p:spPr>
              <a:xfrm>
                <a:off x="5927325" y="883193"/>
                <a:ext cx="6402499" cy="55617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69190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D725D1E7-D18D-EEF8-A04B-A759335D7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9746206" y="4638659"/>
            <a:ext cx="2047556" cy="1813726"/>
          </a:xfrm>
          <a:prstGeom prst="rect">
            <a:avLst/>
          </a:prstGeom>
        </p:spPr>
      </p:pic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72D78B1-5BBB-9C78-4D99-45E858618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9704391" y="4672583"/>
            <a:ext cx="2047556" cy="1813726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06321B5F-1D9C-4967-E4CC-813E75E09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10792820" y="3860013"/>
            <a:ext cx="1118193" cy="953445"/>
          </a:xfrm>
          <a:prstGeom prst="rect">
            <a:avLst/>
          </a:prstGeom>
        </p:spPr>
      </p:pic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22AAC8B-E702-3CF9-F3FC-7EF7917C5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10387544" y="3196732"/>
            <a:ext cx="925591" cy="7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4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ECEAF0B2-51F3-F15B-0978-9E0E4D575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9704391" y="4672583"/>
            <a:ext cx="2047556" cy="1813726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EC52996-A59C-3957-CA7A-42E79C651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10769984" y="3877846"/>
            <a:ext cx="1118193" cy="953445"/>
          </a:xfrm>
          <a:prstGeom prst="rect">
            <a:avLst/>
          </a:prstGeom>
        </p:spPr>
      </p:pic>
      <p:pic>
        <p:nvPicPr>
          <p:cNvPr id="16" name="Picture 1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C7727094-A44E-B449-CDE1-31CC474C6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4" r="29166" b="52316"/>
          <a:stretch/>
        </p:blipFill>
        <p:spPr>
          <a:xfrm>
            <a:off x="10368642" y="3210736"/>
            <a:ext cx="925591" cy="7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06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7912"/>
            <a:ext cx="108712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11200" y="1981312"/>
            <a:ext cx="10871200" cy="3621741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/>
            </a:lvl1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84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esentation content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 userDrawn="1"/>
        </p:nvSpPr>
        <p:spPr>
          <a:xfrm>
            <a:off x="228600" y="304800"/>
            <a:ext cx="3048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19800" cy="6858000"/>
          </a:xfrm>
          <a:custGeom>
            <a:avLst/>
            <a:gdLst>
              <a:gd name="connsiteX0" fmla="*/ 0 w 6099048"/>
              <a:gd name="connsiteY0" fmla="*/ 0 h 6858000"/>
              <a:gd name="connsiteX1" fmla="*/ 6099048 w 6099048"/>
              <a:gd name="connsiteY1" fmla="*/ 0 h 6858000"/>
              <a:gd name="connsiteX2" fmla="*/ 4658937 w 6099048"/>
              <a:gd name="connsiteY2" fmla="*/ 6858000 h 6858000"/>
              <a:gd name="connsiteX3" fmla="*/ 0 w 60990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048" h="6858000">
                <a:moveTo>
                  <a:pt x="0" y="0"/>
                </a:moveTo>
                <a:lnTo>
                  <a:pt x="6099048" y="0"/>
                </a:lnTo>
                <a:lnTo>
                  <a:pt x="4658937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929096" y="1981200"/>
            <a:ext cx="5308600" cy="1022595"/>
          </a:xfrm>
          <a:noFill/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3000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20000"/>
              </a:spcBef>
              <a:buFont typeface="Arial" pitchFamily="34" charset="0"/>
            </a:pPr>
            <a:r>
              <a:rPr lang="en-US"/>
              <a:t>CLICK TO EDIT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45272" y="2996236"/>
            <a:ext cx="4569824" cy="457200"/>
          </a:xfrm>
          <a:solidFill>
            <a:schemeClr val="tx1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 marL="457189" indent="-457189" algn="l">
              <a:lnSpc>
                <a:spcPct val="100000"/>
              </a:lnSpc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To Edit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045272" y="3509509"/>
            <a:ext cx="4569824" cy="457200"/>
          </a:xfrm>
          <a:solidFill>
            <a:schemeClr val="accent2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6045272" y="4022782"/>
            <a:ext cx="4569824" cy="457200"/>
          </a:xfrm>
          <a:solidFill>
            <a:schemeClr val="tx1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6045272" y="4536055"/>
            <a:ext cx="4569824" cy="457200"/>
          </a:xfrm>
          <a:solidFill>
            <a:schemeClr val="accent2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045272" y="5049328"/>
            <a:ext cx="4569824" cy="457200"/>
          </a:xfrm>
          <a:solidFill>
            <a:schemeClr val="tx1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6045272" y="5562600"/>
            <a:ext cx="4569824" cy="457200"/>
          </a:xfrm>
          <a:solidFill>
            <a:schemeClr val="accent2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Oval 17"/>
          <p:cNvSpPr/>
          <p:nvPr userDrawn="1"/>
        </p:nvSpPr>
        <p:spPr>
          <a:xfrm rot="683204">
            <a:off x="5133193" y="594868"/>
            <a:ext cx="382510" cy="533374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  <a:alpha val="46000"/>
                </a:schemeClr>
              </a:gs>
              <a:gs pos="8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20000" decel="4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uiExpand="1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uiExpand="1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uiExpand="1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uiExpand="1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uiExpand="1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uiExpand="1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resentation content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 userDrawn="1"/>
        </p:nvSpPr>
        <p:spPr>
          <a:xfrm>
            <a:off x="228600" y="304800"/>
            <a:ext cx="3048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929096" y="1981200"/>
            <a:ext cx="5308600" cy="1022595"/>
          </a:xfrm>
          <a:noFill/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3000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20000"/>
              </a:spcBef>
              <a:buFont typeface="Arial" pitchFamily="34" charset="0"/>
            </a:pPr>
            <a:r>
              <a:rPr lang="en-US"/>
              <a:t>CLICK TO EDIT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45272" y="2996236"/>
            <a:ext cx="4569824" cy="457200"/>
          </a:xfrm>
          <a:solidFill>
            <a:schemeClr val="tx1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 marL="457189" indent="-457189" algn="l">
              <a:lnSpc>
                <a:spcPct val="100000"/>
              </a:lnSpc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To Edit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©2019 Your Company. All Rights Reserved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045272" y="3509509"/>
            <a:ext cx="4569824" cy="457200"/>
          </a:xfrm>
          <a:solidFill>
            <a:schemeClr val="accent2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6045272" y="4022782"/>
            <a:ext cx="4569824" cy="457200"/>
          </a:xfrm>
          <a:solidFill>
            <a:schemeClr val="tx1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6045272" y="4536055"/>
            <a:ext cx="4569824" cy="457200"/>
          </a:xfrm>
          <a:solidFill>
            <a:schemeClr val="accent2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045272" y="5049328"/>
            <a:ext cx="4569824" cy="457200"/>
          </a:xfrm>
          <a:solidFill>
            <a:schemeClr val="tx1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6045272" y="5562600"/>
            <a:ext cx="4569824" cy="457200"/>
          </a:xfrm>
          <a:solidFill>
            <a:schemeClr val="accent2"/>
          </a:solidFill>
        </p:spPr>
        <p:txBody>
          <a:bodyPr vert="horz" lIns="182880" tIns="45720" rIns="91440" bIns="45720" rtlCol="0" anchor="ctr" anchorCtr="0">
            <a:noAutofit/>
          </a:bodyPr>
          <a:lstStyle>
            <a:lvl1pPr>
              <a:buFontTx/>
              <a:buNone/>
              <a:defRPr lang="en-US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577783"/>
            <a:ext cx="284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fld id="{66F93F42-EF7B-4A2A-B815-394A19DE498C}" type="datetime4">
              <a:rPr lang="en-US" smtClean="0"/>
              <a:t>November 16, 2025</a:t>
            </a:fld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9800" cy="6858000"/>
          </a:xfrm>
          <a:custGeom>
            <a:avLst/>
            <a:gdLst>
              <a:gd name="connsiteX0" fmla="*/ 0 w 6099048"/>
              <a:gd name="connsiteY0" fmla="*/ 0 h 6858000"/>
              <a:gd name="connsiteX1" fmla="*/ 6099048 w 6099048"/>
              <a:gd name="connsiteY1" fmla="*/ 0 h 6858000"/>
              <a:gd name="connsiteX2" fmla="*/ 4658937 w 6099048"/>
              <a:gd name="connsiteY2" fmla="*/ 6858000 h 6858000"/>
              <a:gd name="connsiteX3" fmla="*/ 0 w 60990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048" h="6858000">
                <a:moveTo>
                  <a:pt x="0" y="0"/>
                </a:moveTo>
                <a:lnTo>
                  <a:pt x="6099048" y="0"/>
                </a:lnTo>
                <a:lnTo>
                  <a:pt x="4658937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9" name="Oval 18"/>
          <p:cNvSpPr/>
          <p:nvPr userDrawn="1"/>
        </p:nvSpPr>
        <p:spPr>
          <a:xfrm rot="683204">
            <a:off x="5133193" y="594868"/>
            <a:ext cx="382510" cy="533374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  <a:alpha val="46000"/>
                </a:schemeClr>
              </a:gs>
              <a:gs pos="8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4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4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 animBg="1">
        <p:tmplLst>
          <p:tmpl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 userDrawn="1"/>
        </p:nvSpPr>
        <p:spPr>
          <a:xfrm>
            <a:off x="6400800" y="4855148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>
            <a:off x="6594856" y="5007548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ounded Rectangle 34"/>
          <p:cNvSpPr/>
          <p:nvPr userDrawn="1"/>
        </p:nvSpPr>
        <p:spPr>
          <a:xfrm>
            <a:off x="6400800" y="3327400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" name="Oval 35"/>
          <p:cNvSpPr>
            <a:spLocks noChangeAspect="1"/>
          </p:cNvSpPr>
          <p:nvPr userDrawn="1"/>
        </p:nvSpPr>
        <p:spPr>
          <a:xfrm>
            <a:off x="6594856" y="3479800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6409037" y="1794256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847305" y="1794256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1041361" y="1946656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39068" y="3327400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Oval 20"/>
          <p:cNvSpPr>
            <a:spLocks noChangeAspect="1"/>
          </p:cNvSpPr>
          <p:nvPr userDrawn="1"/>
        </p:nvSpPr>
        <p:spPr>
          <a:xfrm>
            <a:off x="1033124" y="3479800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2" name="Rounded Rectangle 21"/>
          <p:cNvSpPr/>
          <p:nvPr userDrawn="1"/>
        </p:nvSpPr>
        <p:spPr>
          <a:xfrm>
            <a:off x="839068" y="4855148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1033124" y="5007548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1975339"/>
            <a:ext cx="3962400" cy="558800"/>
          </a:xfrm>
        </p:spPr>
        <p:txBody>
          <a:bodyPr tIns="0" bIns="0" anchor="ctr" anchorCtr="0">
            <a:no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27200" y="3509772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27200" y="5037520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83939" y="1975339"/>
            <a:ext cx="3962400" cy="558800"/>
          </a:xfrm>
        </p:spPr>
        <p:txBody>
          <a:bodyPr tIns="0" bIns="0" anchor="ctr" anchorCtr="0">
            <a:no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3939" y="3509772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7283939" y="5037520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>
            <a:off x="6594856" y="1946656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1125838" y="2022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1117601" y="3546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2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1117601" y="5070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3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sz="quarter" idx="23" hasCustomPrompt="1"/>
          </p:nvPr>
        </p:nvSpPr>
        <p:spPr>
          <a:xfrm>
            <a:off x="6677694" y="2022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4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quarter" idx="24" hasCustomPrompt="1"/>
          </p:nvPr>
        </p:nvSpPr>
        <p:spPr>
          <a:xfrm>
            <a:off x="6669457" y="3546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5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sz="quarter" idx="25" hasCustomPrompt="1"/>
          </p:nvPr>
        </p:nvSpPr>
        <p:spPr>
          <a:xfrm>
            <a:off x="6669457" y="5070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6</a:t>
            </a: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3350193"/>
            <a:ext cx="10769600" cy="77184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277428"/>
            <a:ext cx="8534400" cy="363176"/>
          </a:xfrm>
          <a:noFill/>
          <a:effectLst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i="1" dirty="0">
                <a:solidFill>
                  <a:srgbClr val="FFFFFF"/>
                </a:solidFill>
              </a:defRPr>
            </a:lvl1pPr>
          </a:lstStyle>
          <a:p>
            <a:pPr marL="0" lvl="0"/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4060348"/>
            <a:ext cx="10769600" cy="4572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buFontTx/>
              <a:buNone/>
              <a:defRPr lang="en-US" sz="1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id="{F195C68D-64AC-9F90-1C2B-30772475A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290" y="1610309"/>
            <a:ext cx="10820399" cy="16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25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5817"/>
            <a:ext cx="12192000" cy="7413817"/>
          </a:xfrm>
          <a:prstGeom prst="rect">
            <a:avLst/>
          </a:prstGeom>
        </p:spPr>
      </p:pic>
      <p:sp>
        <p:nvSpPr>
          <p:cNvPr id="37" name="Rounded Rectangle 36"/>
          <p:cNvSpPr/>
          <p:nvPr userDrawn="1"/>
        </p:nvSpPr>
        <p:spPr>
          <a:xfrm>
            <a:off x="6400800" y="4855148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>
            <a:off x="6594856" y="5007548"/>
            <a:ext cx="618744" cy="61874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>
              <a:solidFill>
                <a:schemeClr val="bg1"/>
              </a:solidFill>
              <a:latin typeface="Bebas Neue Bold" panose="020B0606020202050201" pitchFamily="34" charset="0"/>
            </a:endParaRPr>
          </a:p>
        </p:txBody>
      </p:sp>
      <p:sp>
        <p:nvSpPr>
          <p:cNvPr id="35" name="Rounded Rectangle 34"/>
          <p:cNvSpPr/>
          <p:nvPr userDrawn="1"/>
        </p:nvSpPr>
        <p:spPr>
          <a:xfrm>
            <a:off x="6400800" y="3327400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6" name="Oval 35"/>
          <p:cNvSpPr>
            <a:spLocks noChangeAspect="1"/>
          </p:cNvSpPr>
          <p:nvPr userDrawn="1"/>
        </p:nvSpPr>
        <p:spPr>
          <a:xfrm>
            <a:off x="6594856" y="3479800"/>
            <a:ext cx="618744" cy="61874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>
              <a:solidFill>
                <a:schemeClr val="bg1"/>
              </a:solidFill>
              <a:latin typeface="Bebas Neue Bold" panose="020B0606020202050201" pitchFamily="34" charset="0"/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6409037" y="1794256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847305" y="1794256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1041361" y="1946656"/>
            <a:ext cx="618744" cy="61874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>
              <a:solidFill>
                <a:schemeClr val="bg1"/>
              </a:solidFill>
              <a:latin typeface="Bebas Neue Bold" panose="020B0606020202050201" pitchFamily="34" charset="0"/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39068" y="3327400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Oval 20"/>
          <p:cNvSpPr>
            <a:spLocks noChangeAspect="1"/>
          </p:cNvSpPr>
          <p:nvPr userDrawn="1"/>
        </p:nvSpPr>
        <p:spPr>
          <a:xfrm>
            <a:off x="1033124" y="3479800"/>
            <a:ext cx="618744" cy="61874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>
              <a:solidFill>
                <a:schemeClr val="bg1"/>
              </a:solidFill>
              <a:latin typeface="Bebas Neue Bold" panose="020B0606020202050201" pitchFamily="34" charset="0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839068" y="4855148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1033124" y="5007548"/>
            <a:ext cx="618744" cy="61874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solidFill>
                  <a:schemeClr val="bg1"/>
                </a:solidFill>
                <a:latin typeface="Bebas Neue Bold" panose="020B0606020202050201" pitchFamily="34" charset="0"/>
              </a:rPr>
              <a:t>3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41308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1975339"/>
            <a:ext cx="3962400" cy="558800"/>
          </a:xfrm>
        </p:spPr>
        <p:txBody>
          <a:bodyPr anchor="ctr" anchorCtr="0">
            <a:no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27200" y="3509772"/>
            <a:ext cx="3962400" cy="558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27200" y="5037520"/>
            <a:ext cx="3962400" cy="558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83939" y="1975339"/>
            <a:ext cx="3962400" cy="558800"/>
          </a:xfrm>
        </p:spPr>
        <p:txBody>
          <a:bodyPr anchor="ctr" anchorCtr="0">
            <a:no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3939" y="3509772"/>
            <a:ext cx="3962400" cy="558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7283939" y="5037520"/>
            <a:ext cx="3962400" cy="558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>
            <a:off x="6594856" y="1946656"/>
            <a:ext cx="618744" cy="618744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>
              <a:solidFill>
                <a:schemeClr val="bg1"/>
              </a:solidFill>
              <a:latin typeface="Bebas Neue Bold" panose="020B0606020202050201" pitchFamily="34" charset="0"/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1125838" y="2022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1117601" y="3546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2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1109349" y="5070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3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sz="quarter" idx="23" hasCustomPrompt="1"/>
          </p:nvPr>
        </p:nvSpPr>
        <p:spPr>
          <a:xfrm>
            <a:off x="6677694" y="2022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4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quarter" idx="24" hasCustomPrompt="1"/>
          </p:nvPr>
        </p:nvSpPr>
        <p:spPr>
          <a:xfrm>
            <a:off x="6669457" y="3546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5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sz="quarter" idx="25" hasCustomPrompt="1"/>
          </p:nvPr>
        </p:nvSpPr>
        <p:spPr>
          <a:xfrm>
            <a:off x="6676638" y="5070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6</a:t>
            </a: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48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ounded Rectangle 36"/>
          <p:cNvSpPr/>
          <p:nvPr userDrawn="1"/>
        </p:nvSpPr>
        <p:spPr>
          <a:xfrm>
            <a:off x="6400800" y="4855148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>
            <a:off x="6594856" y="5007548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Rounded Rectangle 34"/>
          <p:cNvSpPr/>
          <p:nvPr userDrawn="1"/>
        </p:nvSpPr>
        <p:spPr>
          <a:xfrm>
            <a:off x="6400800" y="3327400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36" name="Oval 35"/>
          <p:cNvSpPr>
            <a:spLocks noChangeAspect="1"/>
          </p:cNvSpPr>
          <p:nvPr userDrawn="1"/>
        </p:nvSpPr>
        <p:spPr>
          <a:xfrm>
            <a:off x="6594856" y="3479800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Rounded Rectangle 31"/>
          <p:cNvSpPr/>
          <p:nvPr userDrawn="1"/>
        </p:nvSpPr>
        <p:spPr>
          <a:xfrm>
            <a:off x="6409037" y="1794256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8" name="Rounded Rectangle 17"/>
          <p:cNvSpPr/>
          <p:nvPr userDrawn="1"/>
        </p:nvSpPr>
        <p:spPr>
          <a:xfrm>
            <a:off x="847305" y="1794256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1041361" y="1946656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839068" y="3327400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21" name="Oval 20"/>
          <p:cNvSpPr>
            <a:spLocks noChangeAspect="1"/>
          </p:cNvSpPr>
          <p:nvPr userDrawn="1"/>
        </p:nvSpPr>
        <p:spPr>
          <a:xfrm>
            <a:off x="1033124" y="3479800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839068" y="4855148"/>
            <a:ext cx="4572000" cy="923544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+mj-lt"/>
            </a:endParaRP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1033124" y="5007548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1975339"/>
            <a:ext cx="3962400" cy="558800"/>
          </a:xfrm>
        </p:spPr>
        <p:txBody>
          <a:bodyPr tIns="0" bIns="0" anchor="ctr" anchorCtr="0">
            <a:no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27200" y="3509772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27200" y="5037520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83939" y="1975339"/>
            <a:ext cx="3962400" cy="558800"/>
          </a:xfrm>
        </p:spPr>
        <p:txBody>
          <a:bodyPr tIns="0" bIns="0" anchor="ctr" anchorCtr="0">
            <a:no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3939" y="3509772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7283939" y="5037520"/>
            <a:ext cx="3962400" cy="55880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>
            <a:off x="6594856" y="1946656"/>
            <a:ext cx="618744" cy="61874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1125838" y="2022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1117601" y="3546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2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1109349" y="5070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3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sz="quarter" idx="23" hasCustomPrompt="1"/>
          </p:nvPr>
        </p:nvSpPr>
        <p:spPr>
          <a:xfrm>
            <a:off x="6677694" y="2022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4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sz="quarter" idx="24" hasCustomPrompt="1"/>
          </p:nvPr>
        </p:nvSpPr>
        <p:spPr>
          <a:xfrm>
            <a:off x="6669457" y="3546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5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sz="quarter" idx="25" hasCustomPrompt="1"/>
          </p:nvPr>
        </p:nvSpPr>
        <p:spPr>
          <a:xfrm>
            <a:off x="6676638" y="5070034"/>
            <a:ext cx="449740" cy="474133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buFontTx/>
              <a:buNone/>
              <a:defRPr lang="en-US" sz="2000" smtClean="0">
                <a:solidFill>
                  <a:schemeClr val="bg1"/>
                </a:solidFill>
                <a:latin typeface="+mj-lt"/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6</a:t>
            </a:r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81233" y="2472267"/>
            <a:ext cx="1673067" cy="1413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42350" y="2472267"/>
            <a:ext cx="1673065" cy="1413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604533" y="2472267"/>
            <a:ext cx="1673067" cy="1413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303466" y="2472267"/>
            <a:ext cx="1662301" cy="1413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54000" y="2472267"/>
            <a:ext cx="1675219" cy="1413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18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41308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31520" y="2935177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1625600" y="1744332"/>
            <a:ext cx="1117600" cy="111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18" name="Oval 17"/>
          <p:cNvSpPr/>
          <p:nvPr userDrawn="1"/>
        </p:nvSpPr>
        <p:spPr>
          <a:xfrm>
            <a:off x="5283200" y="1744332"/>
            <a:ext cx="1117600" cy="111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19" name="Oval 18"/>
          <p:cNvSpPr/>
          <p:nvPr userDrawn="1"/>
        </p:nvSpPr>
        <p:spPr>
          <a:xfrm>
            <a:off x="9042400" y="1744332"/>
            <a:ext cx="1117600" cy="1117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0" name="Oval 19"/>
          <p:cNvSpPr/>
          <p:nvPr userDrawn="1"/>
        </p:nvSpPr>
        <p:spPr>
          <a:xfrm>
            <a:off x="1625600" y="3979532"/>
            <a:ext cx="1117600" cy="1117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1" name="Oval 20"/>
          <p:cNvSpPr/>
          <p:nvPr userDrawn="1"/>
        </p:nvSpPr>
        <p:spPr>
          <a:xfrm>
            <a:off x="5283200" y="3979532"/>
            <a:ext cx="1117600" cy="1117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2" name="Oval 21"/>
          <p:cNvSpPr/>
          <p:nvPr userDrawn="1"/>
        </p:nvSpPr>
        <p:spPr>
          <a:xfrm>
            <a:off x="9042400" y="3979532"/>
            <a:ext cx="1117600" cy="1117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3" name="Content Placeholder 2"/>
          <p:cNvSpPr>
            <a:spLocks noGrp="1"/>
          </p:cNvSpPr>
          <p:nvPr>
            <p:ph idx="10"/>
          </p:nvPr>
        </p:nvSpPr>
        <p:spPr>
          <a:xfrm>
            <a:off x="4325957" y="2932481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/>
          </p:nvPr>
        </p:nvSpPr>
        <p:spPr>
          <a:xfrm>
            <a:off x="8118941" y="2924968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2"/>
          </p:nvPr>
        </p:nvSpPr>
        <p:spPr>
          <a:xfrm>
            <a:off x="731520" y="5156200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4"/>
          </p:nvPr>
        </p:nvSpPr>
        <p:spPr>
          <a:xfrm>
            <a:off x="4325957" y="5153504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/>
          </p:nvPr>
        </p:nvSpPr>
        <p:spPr>
          <a:xfrm>
            <a:off x="8118941" y="5153503"/>
            <a:ext cx="2926080" cy="9068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4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43">
          <p15:clr>
            <a:srgbClr val="FBAE40"/>
          </p15:clr>
        </p15:guide>
        <p15:guide id="3" pos="364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6DB5208-92F4-1455-4B29-27A7549DBA2A}"/>
              </a:ext>
            </a:extLst>
          </p:cNvPr>
          <p:cNvSpPr txBox="1">
            <a:spLocks/>
          </p:cNvSpPr>
          <p:nvPr userDrawn="1"/>
        </p:nvSpPr>
        <p:spPr>
          <a:xfrm>
            <a:off x="711200" y="52124"/>
            <a:ext cx="1087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lang="en-US" sz="3000" kern="120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46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43">
          <p15:clr>
            <a:srgbClr val="FBAE40"/>
          </p15:clr>
        </p15:guide>
        <p15:guide id="3" pos="364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731520" y="2935177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0"/>
          </p:nvPr>
        </p:nvSpPr>
        <p:spPr>
          <a:xfrm>
            <a:off x="4325957" y="2932481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1"/>
          </p:nvPr>
        </p:nvSpPr>
        <p:spPr>
          <a:xfrm>
            <a:off x="8118941" y="2924968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2"/>
          </p:nvPr>
        </p:nvSpPr>
        <p:spPr>
          <a:xfrm>
            <a:off x="731520" y="5156200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4"/>
          </p:nvPr>
        </p:nvSpPr>
        <p:spPr>
          <a:xfrm>
            <a:off x="4325957" y="5153504"/>
            <a:ext cx="292608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/>
          </p:nvPr>
        </p:nvSpPr>
        <p:spPr>
          <a:xfrm>
            <a:off x="8118941" y="5153503"/>
            <a:ext cx="2926080" cy="9068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smtClean="0"/>
            </a:lvl1pPr>
            <a:lvl2pPr marL="1219170" indent="-609585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2pPr>
            <a:lvl3pPr marL="1676358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3pPr>
            <a:lvl4pPr marL="2285943" indent="-457189">
              <a:spcAft>
                <a:spcPts val="2400"/>
              </a:spcAft>
              <a:buFont typeface="Wingdings" pitchFamily="2" charset="2"/>
              <a:buChar char="ü"/>
              <a:defRPr lang="en-US" sz="1600" smtClean="0"/>
            </a:lvl4pPr>
            <a:lvl5pPr marL="2895528" indent="-457189">
              <a:spcAft>
                <a:spcPts val="2400"/>
              </a:spcAft>
              <a:buFont typeface="Wingdings" pitchFamily="2" charset="2"/>
              <a:buChar char="ü"/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2E41A45-234D-7EF6-1CE1-B0531FC40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1398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43">
          <p15:clr>
            <a:srgbClr val="FBAE40"/>
          </p15:clr>
        </p15:guide>
        <p15:guide id="3" pos="364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4978400" cy="557784"/>
          </a:xfrm>
        </p:spPr>
        <p:txBody>
          <a:bodyPr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04000" y="1448928"/>
            <a:ext cx="4978400" cy="557784"/>
          </a:xfrm>
        </p:spPr>
        <p:txBody>
          <a:bodyPr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711200" y="1981312"/>
            <a:ext cx="4978400" cy="37062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/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8"/>
          </p:nvPr>
        </p:nvSpPr>
        <p:spPr>
          <a:xfrm>
            <a:off x="6604000" y="1981312"/>
            <a:ext cx="4978400" cy="37062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smtClean="0"/>
            </a:lvl1pPr>
            <a:lvl2pPr marL="0" indent="0">
              <a:buFontTx/>
              <a:buNone/>
              <a:defRPr lang="en-US" sz="2000" smtClean="0"/>
            </a:lvl2pPr>
            <a:lvl3pPr marL="0" indent="0">
              <a:buFontTx/>
              <a:buNone/>
              <a:defRPr lang="en-US" sz="2000" smtClean="0"/>
            </a:lvl3pPr>
            <a:lvl4pPr marL="0" indent="0">
              <a:buFontTx/>
              <a:buNone/>
              <a:defRPr lang="en-US" sz="2000" smtClean="0"/>
            </a:lvl4pPr>
            <a:lvl5pPr marL="0" indent="0">
              <a:buFontTx/>
              <a:buNone/>
              <a:defRPr lang="en-US" sz="2000"/>
            </a:lvl5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1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4978400" cy="557784"/>
          </a:xfrm>
        </p:spPr>
        <p:txBody>
          <a:bodyPr tIns="0" bIns="0"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1448928"/>
            <a:ext cx="4978400" cy="557784"/>
          </a:xfrm>
        </p:spPr>
        <p:txBody>
          <a:bodyPr vert="horz" lIns="91440" tIns="0" rIns="121920" bIns="0" rtlCol="0" anchor="ctr" anchorCtr="0">
            <a:normAutofit/>
          </a:bodyPr>
          <a:lstStyle>
            <a:lvl1pPr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711200" y="1981312"/>
            <a:ext cx="4978400" cy="37062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/>
            </a:lvl1pPr>
            <a:lvl2pPr marL="0" indent="0">
              <a:spcAft>
                <a:spcPts val="1200"/>
              </a:spcAft>
              <a:buFontTx/>
              <a:buNone/>
              <a:defRPr lang="en-US" sz="1200" smtClean="0"/>
            </a:lvl2pPr>
            <a:lvl3pPr marL="0" indent="0">
              <a:spcAft>
                <a:spcPts val="1200"/>
              </a:spcAft>
              <a:buFontTx/>
              <a:buNone/>
              <a:defRPr lang="en-US" sz="1200" smtClean="0"/>
            </a:lvl3pPr>
            <a:lvl4pPr marL="0" indent="0">
              <a:spcAft>
                <a:spcPts val="1200"/>
              </a:spcAft>
              <a:buFontTx/>
              <a:buNone/>
              <a:defRPr lang="en-US" sz="1200" smtClean="0"/>
            </a:lvl4pPr>
            <a:lvl5pPr marL="0" indent="0">
              <a:spcAft>
                <a:spcPts val="1200"/>
              </a:spcAft>
              <a:buFontTx/>
              <a:buNone/>
              <a:defRPr lang="en-US" sz="1200"/>
            </a:lvl5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587067" y="2153640"/>
            <a:ext cx="4995333" cy="3498485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06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4978400" cy="557784"/>
          </a:xfrm>
        </p:spPr>
        <p:txBody>
          <a:bodyPr tIns="0" bIns="0"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711200" y="1981312"/>
            <a:ext cx="4978400" cy="37062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/>
            </a:lvl1pPr>
            <a:lvl2pPr marL="0" indent="0">
              <a:spcAft>
                <a:spcPts val="1200"/>
              </a:spcAft>
              <a:buFontTx/>
              <a:buNone/>
              <a:defRPr lang="en-US" sz="1200" smtClean="0"/>
            </a:lvl2pPr>
            <a:lvl3pPr marL="0" indent="0">
              <a:spcAft>
                <a:spcPts val="1200"/>
              </a:spcAft>
              <a:buFontTx/>
              <a:buNone/>
              <a:defRPr lang="en-US" sz="1200" smtClean="0"/>
            </a:lvl3pPr>
            <a:lvl4pPr marL="0" indent="0">
              <a:spcAft>
                <a:spcPts val="1200"/>
              </a:spcAft>
              <a:buFontTx/>
              <a:buNone/>
              <a:defRPr lang="en-US" sz="1200" smtClean="0"/>
            </a:lvl4pPr>
            <a:lvl5pPr marL="0" indent="0">
              <a:spcAft>
                <a:spcPts val="1200"/>
              </a:spcAft>
              <a:buFontTx/>
              <a:buNone/>
              <a:defRPr lang="en-US" sz="1200"/>
            </a:lvl5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689601" y="1315441"/>
            <a:ext cx="5740399" cy="4267199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16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4978400" cy="55778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6952"/>
            <a:ext cx="4978400" cy="370650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604000" y="1986952"/>
            <a:ext cx="4978400" cy="370650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04000" y="1448928"/>
            <a:ext cx="4978400" cy="55778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1735399"/>
            <a:ext cx="10769600" cy="77184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277428"/>
            <a:ext cx="8534400" cy="363176"/>
          </a:xfrm>
          <a:noFill/>
          <a:effectLst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i="1" dirty="0">
                <a:solidFill>
                  <a:srgbClr val="FFFFFF"/>
                </a:solidFill>
              </a:defRPr>
            </a:lvl1pPr>
          </a:lstStyle>
          <a:p>
            <a:pPr marL="0" lvl="0"/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2445554"/>
            <a:ext cx="10769600" cy="4572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buFontTx/>
              <a:buNone/>
              <a:defRPr lang="en-US" sz="1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id="{F195C68D-64AC-9F90-1C2B-30772475A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920" y="3134853"/>
            <a:ext cx="10820399" cy="164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98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1" y="1554176"/>
            <a:ext cx="1131378" cy="11313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/>
          <p:cNvSpPr/>
          <p:nvPr userDrawn="1"/>
        </p:nvSpPr>
        <p:spPr>
          <a:xfrm>
            <a:off x="-1" y="2683891"/>
            <a:ext cx="1131378" cy="11313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Pentagon 18"/>
          <p:cNvSpPr/>
          <p:nvPr userDrawn="1"/>
        </p:nvSpPr>
        <p:spPr>
          <a:xfrm>
            <a:off x="2425808" y="2819268"/>
            <a:ext cx="6958584" cy="99669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 userDrawn="1"/>
        </p:nvSpPr>
        <p:spPr>
          <a:xfrm>
            <a:off x="2425808" y="1828019"/>
            <a:ext cx="7870336" cy="996696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 userDrawn="1"/>
        </p:nvSpPr>
        <p:spPr>
          <a:xfrm>
            <a:off x="1843254" y="3814212"/>
            <a:ext cx="582554" cy="3066"/>
          </a:xfrm>
          <a:custGeom>
            <a:avLst/>
            <a:gdLst>
              <a:gd name="connsiteX0" fmla="*/ 582554 w 582554"/>
              <a:gd name="connsiteY0" fmla="*/ 0 h 3066"/>
              <a:gd name="connsiteX1" fmla="*/ 582554 w 582554"/>
              <a:gd name="connsiteY1" fmla="*/ 504 h 3066"/>
              <a:gd name="connsiteX2" fmla="*/ 94035 w 582554"/>
              <a:gd name="connsiteY2" fmla="*/ 2652 h 3066"/>
              <a:gd name="connsiteX3" fmla="*/ 0 w 582554"/>
              <a:gd name="connsiteY3" fmla="*/ 3066 h 3066"/>
              <a:gd name="connsiteX4" fmla="*/ 582554 w 582554"/>
              <a:gd name="connsiteY4" fmla="*/ 0 h 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54" h="3066">
                <a:moveTo>
                  <a:pt x="582554" y="0"/>
                </a:moveTo>
                <a:lnTo>
                  <a:pt x="582554" y="504"/>
                </a:lnTo>
                <a:lnTo>
                  <a:pt x="94035" y="2652"/>
                </a:lnTo>
                <a:lnTo>
                  <a:pt x="0" y="3066"/>
                </a:lnTo>
                <a:lnTo>
                  <a:pt x="58255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1131377" y="1549135"/>
            <a:ext cx="1294431" cy="1272305"/>
          </a:xfrm>
          <a:custGeom>
            <a:avLst/>
            <a:gdLst>
              <a:gd name="connsiteX0" fmla="*/ 0 w 1294431"/>
              <a:gd name="connsiteY0" fmla="*/ 0 h 1272305"/>
              <a:gd name="connsiteX1" fmla="*/ 1294431 w 1294431"/>
              <a:gd name="connsiteY1" fmla="*/ 276146 h 1272305"/>
              <a:gd name="connsiteX2" fmla="*/ 1294431 w 1294431"/>
              <a:gd name="connsiteY2" fmla="*/ 1272305 h 1272305"/>
              <a:gd name="connsiteX3" fmla="*/ 0 w 1294431"/>
              <a:gd name="connsiteY3" fmla="*/ 1136421 h 1272305"/>
              <a:gd name="connsiteX4" fmla="*/ 0 w 1294431"/>
              <a:gd name="connsiteY4" fmla="*/ 0 h 12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431" h="1272305">
                <a:moveTo>
                  <a:pt x="0" y="0"/>
                </a:moveTo>
                <a:lnTo>
                  <a:pt x="1294431" y="276146"/>
                </a:lnTo>
                <a:lnTo>
                  <a:pt x="1294431" y="1272305"/>
                </a:lnTo>
                <a:lnTo>
                  <a:pt x="0" y="11364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1131380" y="2658285"/>
            <a:ext cx="1294429" cy="1156984"/>
          </a:xfrm>
          <a:custGeom>
            <a:avLst/>
            <a:gdLst>
              <a:gd name="connsiteX0" fmla="*/ 1294428 w 1294429"/>
              <a:gd name="connsiteY0" fmla="*/ 0 h 1156984"/>
              <a:gd name="connsiteX1" fmla="*/ 1294429 w 1294429"/>
              <a:gd name="connsiteY1" fmla="*/ 0 h 1156984"/>
              <a:gd name="connsiteX2" fmla="*/ 1294429 w 1294429"/>
              <a:gd name="connsiteY2" fmla="*/ 1156984 h 1156984"/>
              <a:gd name="connsiteX3" fmla="*/ 0 w 1294429"/>
              <a:gd name="connsiteY3" fmla="*/ 1156984 h 1156984"/>
              <a:gd name="connsiteX4" fmla="*/ 0 w 1294429"/>
              <a:gd name="connsiteY4" fmla="*/ 27271 h 1156984"/>
              <a:gd name="connsiteX5" fmla="*/ 1294428 w 1294429"/>
              <a:gd name="connsiteY5" fmla="*/ 163155 h 1156984"/>
              <a:gd name="connsiteX6" fmla="*/ 1294428 w 1294429"/>
              <a:gd name="connsiteY6" fmla="*/ 0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4429" h="1156984">
                <a:moveTo>
                  <a:pt x="1294428" y="0"/>
                </a:moveTo>
                <a:lnTo>
                  <a:pt x="1294429" y="0"/>
                </a:lnTo>
                <a:lnTo>
                  <a:pt x="1294429" y="1156984"/>
                </a:lnTo>
                <a:lnTo>
                  <a:pt x="0" y="1156984"/>
                </a:lnTo>
                <a:lnTo>
                  <a:pt x="0" y="27271"/>
                </a:lnTo>
                <a:lnTo>
                  <a:pt x="1294428" y="163155"/>
                </a:lnTo>
                <a:lnTo>
                  <a:pt x="1294428" y="0"/>
                </a:lnTo>
                <a:close/>
              </a:path>
            </a:pathLst>
          </a:cu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 flipV="1">
            <a:off x="0" y="4936717"/>
            <a:ext cx="1131378" cy="11313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7" name="Rectangle 26"/>
          <p:cNvSpPr/>
          <p:nvPr userDrawn="1"/>
        </p:nvSpPr>
        <p:spPr>
          <a:xfrm flipV="1">
            <a:off x="0" y="3807002"/>
            <a:ext cx="1131378" cy="11313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8" name="Pentagon 27"/>
          <p:cNvSpPr/>
          <p:nvPr userDrawn="1"/>
        </p:nvSpPr>
        <p:spPr>
          <a:xfrm flipV="1">
            <a:off x="2425809" y="3807002"/>
            <a:ext cx="6044184" cy="99669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entagon 28"/>
          <p:cNvSpPr/>
          <p:nvPr userDrawn="1"/>
        </p:nvSpPr>
        <p:spPr>
          <a:xfrm flipV="1">
            <a:off x="2425809" y="4797556"/>
            <a:ext cx="5129784" cy="99669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 flipV="1">
            <a:off x="1843255" y="3804993"/>
            <a:ext cx="582554" cy="3066"/>
          </a:xfrm>
          <a:custGeom>
            <a:avLst/>
            <a:gdLst>
              <a:gd name="connsiteX0" fmla="*/ 582554 w 582554"/>
              <a:gd name="connsiteY0" fmla="*/ 0 h 3066"/>
              <a:gd name="connsiteX1" fmla="*/ 582554 w 582554"/>
              <a:gd name="connsiteY1" fmla="*/ 504 h 3066"/>
              <a:gd name="connsiteX2" fmla="*/ 94035 w 582554"/>
              <a:gd name="connsiteY2" fmla="*/ 2652 h 3066"/>
              <a:gd name="connsiteX3" fmla="*/ 0 w 582554"/>
              <a:gd name="connsiteY3" fmla="*/ 3066 h 3066"/>
              <a:gd name="connsiteX4" fmla="*/ 582554 w 582554"/>
              <a:gd name="connsiteY4" fmla="*/ 0 h 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54" h="3066">
                <a:moveTo>
                  <a:pt x="582554" y="0"/>
                </a:moveTo>
                <a:lnTo>
                  <a:pt x="582554" y="504"/>
                </a:lnTo>
                <a:lnTo>
                  <a:pt x="94035" y="2652"/>
                </a:lnTo>
                <a:lnTo>
                  <a:pt x="0" y="3066"/>
                </a:lnTo>
                <a:lnTo>
                  <a:pt x="58255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 userDrawn="1"/>
        </p:nvSpPr>
        <p:spPr>
          <a:xfrm flipV="1">
            <a:off x="1131378" y="4800831"/>
            <a:ext cx="1294431" cy="1272305"/>
          </a:xfrm>
          <a:custGeom>
            <a:avLst/>
            <a:gdLst>
              <a:gd name="connsiteX0" fmla="*/ 0 w 1294431"/>
              <a:gd name="connsiteY0" fmla="*/ 0 h 1272305"/>
              <a:gd name="connsiteX1" fmla="*/ 1294431 w 1294431"/>
              <a:gd name="connsiteY1" fmla="*/ 276146 h 1272305"/>
              <a:gd name="connsiteX2" fmla="*/ 1294431 w 1294431"/>
              <a:gd name="connsiteY2" fmla="*/ 1272305 h 1272305"/>
              <a:gd name="connsiteX3" fmla="*/ 0 w 1294431"/>
              <a:gd name="connsiteY3" fmla="*/ 1136421 h 1272305"/>
              <a:gd name="connsiteX4" fmla="*/ 0 w 1294431"/>
              <a:gd name="connsiteY4" fmla="*/ 0 h 12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431" h="1272305">
                <a:moveTo>
                  <a:pt x="0" y="0"/>
                </a:moveTo>
                <a:lnTo>
                  <a:pt x="1294431" y="276146"/>
                </a:lnTo>
                <a:lnTo>
                  <a:pt x="1294431" y="1272305"/>
                </a:lnTo>
                <a:lnTo>
                  <a:pt x="0" y="11364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 flipV="1">
            <a:off x="1131381" y="3807002"/>
            <a:ext cx="1294429" cy="1156984"/>
          </a:xfrm>
          <a:custGeom>
            <a:avLst/>
            <a:gdLst>
              <a:gd name="connsiteX0" fmla="*/ 1294428 w 1294429"/>
              <a:gd name="connsiteY0" fmla="*/ 0 h 1156984"/>
              <a:gd name="connsiteX1" fmla="*/ 1294429 w 1294429"/>
              <a:gd name="connsiteY1" fmla="*/ 0 h 1156984"/>
              <a:gd name="connsiteX2" fmla="*/ 1294429 w 1294429"/>
              <a:gd name="connsiteY2" fmla="*/ 1156984 h 1156984"/>
              <a:gd name="connsiteX3" fmla="*/ 0 w 1294429"/>
              <a:gd name="connsiteY3" fmla="*/ 1156984 h 1156984"/>
              <a:gd name="connsiteX4" fmla="*/ 0 w 1294429"/>
              <a:gd name="connsiteY4" fmla="*/ 27271 h 1156984"/>
              <a:gd name="connsiteX5" fmla="*/ 1294428 w 1294429"/>
              <a:gd name="connsiteY5" fmla="*/ 163155 h 1156984"/>
              <a:gd name="connsiteX6" fmla="*/ 1294428 w 1294429"/>
              <a:gd name="connsiteY6" fmla="*/ 0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4429" h="1156984">
                <a:moveTo>
                  <a:pt x="1294428" y="0"/>
                </a:moveTo>
                <a:lnTo>
                  <a:pt x="1294429" y="0"/>
                </a:lnTo>
                <a:lnTo>
                  <a:pt x="1294429" y="1156984"/>
                </a:lnTo>
                <a:lnTo>
                  <a:pt x="0" y="1156984"/>
                </a:lnTo>
                <a:lnTo>
                  <a:pt x="0" y="27271"/>
                </a:lnTo>
                <a:lnTo>
                  <a:pt x="1294428" y="163155"/>
                </a:lnTo>
                <a:lnTo>
                  <a:pt x="1294428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7696833" y="1824473"/>
            <a:ext cx="4509727" cy="3995928"/>
          </a:xfrm>
          <a:custGeom>
            <a:avLst/>
            <a:gdLst>
              <a:gd name="connsiteX0" fmla="*/ 3808057 w 4509727"/>
              <a:gd name="connsiteY0" fmla="*/ 0 h 3995928"/>
              <a:gd name="connsiteX1" fmla="*/ 4379817 w 4509727"/>
              <a:gd name="connsiteY1" fmla="*/ 0 h 3995928"/>
              <a:gd name="connsiteX2" fmla="*/ 4379817 w 4509727"/>
              <a:gd name="connsiteY2" fmla="*/ 3545 h 3995928"/>
              <a:gd name="connsiteX3" fmla="*/ 4509727 w 4509727"/>
              <a:gd name="connsiteY3" fmla="*/ 3545 h 3995928"/>
              <a:gd name="connsiteX4" fmla="*/ 4509727 w 4509727"/>
              <a:gd name="connsiteY4" fmla="*/ 3995928 h 3995928"/>
              <a:gd name="connsiteX5" fmla="*/ 4379817 w 4509727"/>
              <a:gd name="connsiteY5" fmla="*/ 3995928 h 3995928"/>
              <a:gd name="connsiteX6" fmla="*/ 3808057 w 4509727"/>
              <a:gd name="connsiteY6" fmla="*/ 3995928 h 3995928"/>
              <a:gd name="connsiteX7" fmla="*/ 0 w 4509727"/>
              <a:gd name="connsiteY7" fmla="*/ 3995928 h 3995928"/>
              <a:gd name="connsiteX8" fmla="*/ 3673871 w 4509727"/>
              <a:gd name="connsiteY8" fmla="*/ 3545 h 3995928"/>
              <a:gd name="connsiteX9" fmla="*/ 3808057 w 4509727"/>
              <a:gd name="connsiteY9" fmla="*/ 3545 h 399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9727" h="3995928">
                <a:moveTo>
                  <a:pt x="3808057" y="0"/>
                </a:moveTo>
                <a:lnTo>
                  <a:pt x="4379817" y="0"/>
                </a:lnTo>
                <a:lnTo>
                  <a:pt x="4379817" y="3545"/>
                </a:lnTo>
                <a:lnTo>
                  <a:pt x="4509727" y="3545"/>
                </a:lnTo>
                <a:lnTo>
                  <a:pt x="4509727" y="3995928"/>
                </a:lnTo>
                <a:lnTo>
                  <a:pt x="4379817" y="3995928"/>
                </a:lnTo>
                <a:lnTo>
                  <a:pt x="3808057" y="3995928"/>
                </a:lnTo>
                <a:lnTo>
                  <a:pt x="0" y="3995928"/>
                </a:lnTo>
                <a:lnTo>
                  <a:pt x="3673871" y="3545"/>
                </a:lnTo>
                <a:lnTo>
                  <a:pt x="3808057" y="354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b" anchorCtr="0">
            <a:no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20A7D1E-ACCD-B410-FDD8-D78002A24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8610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1" y="1554176"/>
            <a:ext cx="1131378" cy="11313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/>
          <p:cNvSpPr/>
          <p:nvPr userDrawn="1"/>
        </p:nvSpPr>
        <p:spPr>
          <a:xfrm>
            <a:off x="-1" y="2683891"/>
            <a:ext cx="1131378" cy="11313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Pentagon 18"/>
          <p:cNvSpPr/>
          <p:nvPr userDrawn="1"/>
        </p:nvSpPr>
        <p:spPr>
          <a:xfrm>
            <a:off x="2425808" y="2819268"/>
            <a:ext cx="6958584" cy="99669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 userDrawn="1"/>
        </p:nvSpPr>
        <p:spPr>
          <a:xfrm>
            <a:off x="2425808" y="1828019"/>
            <a:ext cx="7870336" cy="996696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 userDrawn="1"/>
        </p:nvSpPr>
        <p:spPr>
          <a:xfrm>
            <a:off x="1843254" y="3814212"/>
            <a:ext cx="582554" cy="3066"/>
          </a:xfrm>
          <a:custGeom>
            <a:avLst/>
            <a:gdLst>
              <a:gd name="connsiteX0" fmla="*/ 582554 w 582554"/>
              <a:gd name="connsiteY0" fmla="*/ 0 h 3066"/>
              <a:gd name="connsiteX1" fmla="*/ 582554 w 582554"/>
              <a:gd name="connsiteY1" fmla="*/ 504 h 3066"/>
              <a:gd name="connsiteX2" fmla="*/ 94035 w 582554"/>
              <a:gd name="connsiteY2" fmla="*/ 2652 h 3066"/>
              <a:gd name="connsiteX3" fmla="*/ 0 w 582554"/>
              <a:gd name="connsiteY3" fmla="*/ 3066 h 3066"/>
              <a:gd name="connsiteX4" fmla="*/ 582554 w 582554"/>
              <a:gd name="connsiteY4" fmla="*/ 0 h 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54" h="3066">
                <a:moveTo>
                  <a:pt x="582554" y="0"/>
                </a:moveTo>
                <a:lnTo>
                  <a:pt x="582554" y="504"/>
                </a:lnTo>
                <a:lnTo>
                  <a:pt x="94035" y="2652"/>
                </a:lnTo>
                <a:lnTo>
                  <a:pt x="0" y="3066"/>
                </a:lnTo>
                <a:lnTo>
                  <a:pt x="58255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1131377" y="1549135"/>
            <a:ext cx="1294431" cy="1272305"/>
          </a:xfrm>
          <a:custGeom>
            <a:avLst/>
            <a:gdLst>
              <a:gd name="connsiteX0" fmla="*/ 0 w 1294431"/>
              <a:gd name="connsiteY0" fmla="*/ 0 h 1272305"/>
              <a:gd name="connsiteX1" fmla="*/ 1294431 w 1294431"/>
              <a:gd name="connsiteY1" fmla="*/ 276146 h 1272305"/>
              <a:gd name="connsiteX2" fmla="*/ 1294431 w 1294431"/>
              <a:gd name="connsiteY2" fmla="*/ 1272305 h 1272305"/>
              <a:gd name="connsiteX3" fmla="*/ 0 w 1294431"/>
              <a:gd name="connsiteY3" fmla="*/ 1136421 h 1272305"/>
              <a:gd name="connsiteX4" fmla="*/ 0 w 1294431"/>
              <a:gd name="connsiteY4" fmla="*/ 0 h 12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431" h="1272305">
                <a:moveTo>
                  <a:pt x="0" y="0"/>
                </a:moveTo>
                <a:lnTo>
                  <a:pt x="1294431" y="276146"/>
                </a:lnTo>
                <a:lnTo>
                  <a:pt x="1294431" y="1272305"/>
                </a:lnTo>
                <a:lnTo>
                  <a:pt x="0" y="11364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1131380" y="2658285"/>
            <a:ext cx="1294429" cy="1156984"/>
          </a:xfrm>
          <a:custGeom>
            <a:avLst/>
            <a:gdLst>
              <a:gd name="connsiteX0" fmla="*/ 1294428 w 1294429"/>
              <a:gd name="connsiteY0" fmla="*/ 0 h 1156984"/>
              <a:gd name="connsiteX1" fmla="*/ 1294429 w 1294429"/>
              <a:gd name="connsiteY1" fmla="*/ 0 h 1156984"/>
              <a:gd name="connsiteX2" fmla="*/ 1294429 w 1294429"/>
              <a:gd name="connsiteY2" fmla="*/ 1156984 h 1156984"/>
              <a:gd name="connsiteX3" fmla="*/ 0 w 1294429"/>
              <a:gd name="connsiteY3" fmla="*/ 1156984 h 1156984"/>
              <a:gd name="connsiteX4" fmla="*/ 0 w 1294429"/>
              <a:gd name="connsiteY4" fmla="*/ 27271 h 1156984"/>
              <a:gd name="connsiteX5" fmla="*/ 1294428 w 1294429"/>
              <a:gd name="connsiteY5" fmla="*/ 163155 h 1156984"/>
              <a:gd name="connsiteX6" fmla="*/ 1294428 w 1294429"/>
              <a:gd name="connsiteY6" fmla="*/ 0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4429" h="1156984">
                <a:moveTo>
                  <a:pt x="1294428" y="0"/>
                </a:moveTo>
                <a:lnTo>
                  <a:pt x="1294429" y="0"/>
                </a:lnTo>
                <a:lnTo>
                  <a:pt x="1294429" y="1156984"/>
                </a:lnTo>
                <a:lnTo>
                  <a:pt x="0" y="1156984"/>
                </a:lnTo>
                <a:lnTo>
                  <a:pt x="0" y="27271"/>
                </a:lnTo>
                <a:lnTo>
                  <a:pt x="1294428" y="163155"/>
                </a:lnTo>
                <a:lnTo>
                  <a:pt x="1294428" y="0"/>
                </a:lnTo>
                <a:close/>
              </a:path>
            </a:pathLst>
          </a:cu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flipV="1">
            <a:off x="0" y="3807002"/>
            <a:ext cx="1131378" cy="11313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8" name="Pentagon 27"/>
          <p:cNvSpPr/>
          <p:nvPr userDrawn="1"/>
        </p:nvSpPr>
        <p:spPr>
          <a:xfrm flipV="1">
            <a:off x="2425809" y="3807002"/>
            <a:ext cx="6044184" cy="99669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 flipV="1">
            <a:off x="1843255" y="3804993"/>
            <a:ext cx="582554" cy="3066"/>
          </a:xfrm>
          <a:custGeom>
            <a:avLst/>
            <a:gdLst>
              <a:gd name="connsiteX0" fmla="*/ 582554 w 582554"/>
              <a:gd name="connsiteY0" fmla="*/ 0 h 3066"/>
              <a:gd name="connsiteX1" fmla="*/ 582554 w 582554"/>
              <a:gd name="connsiteY1" fmla="*/ 504 h 3066"/>
              <a:gd name="connsiteX2" fmla="*/ 94035 w 582554"/>
              <a:gd name="connsiteY2" fmla="*/ 2652 h 3066"/>
              <a:gd name="connsiteX3" fmla="*/ 0 w 582554"/>
              <a:gd name="connsiteY3" fmla="*/ 3066 h 3066"/>
              <a:gd name="connsiteX4" fmla="*/ 582554 w 582554"/>
              <a:gd name="connsiteY4" fmla="*/ 0 h 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54" h="3066">
                <a:moveTo>
                  <a:pt x="582554" y="0"/>
                </a:moveTo>
                <a:lnTo>
                  <a:pt x="582554" y="504"/>
                </a:lnTo>
                <a:lnTo>
                  <a:pt x="94035" y="2652"/>
                </a:lnTo>
                <a:lnTo>
                  <a:pt x="0" y="3066"/>
                </a:lnTo>
                <a:lnTo>
                  <a:pt x="58255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 userDrawn="1"/>
        </p:nvSpPr>
        <p:spPr>
          <a:xfrm flipV="1">
            <a:off x="1131381" y="3807002"/>
            <a:ext cx="1294429" cy="1156984"/>
          </a:xfrm>
          <a:custGeom>
            <a:avLst/>
            <a:gdLst>
              <a:gd name="connsiteX0" fmla="*/ 1294428 w 1294429"/>
              <a:gd name="connsiteY0" fmla="*/ 0 h 1156984"/>
              <a:gd name="connsiteX1" fmla="*/ 1294429 w 1294429"/>
              <a:gd name="connsiteY1" fmla="*/ 0 h 1156984"/>
              <a:gd name="connsiteX2" fmla="*/ 1294429 w 1294429"/>
              <a:gd name="connsiteY2" fmla="*/ 1156984 h 1156984"/>
              <a:gd name="connsiteX3" fmla="*/ 0 w 1294429"/>
              <a:gd name="connsiteY3" fmla="*/ 1156984 h 1156984"/>
              <a:gd name="connsiteX4" fmla="*/ 0 w 1294429"/>
              <a:gd name="connsiteY4" fmla="*/ 27271 h 1156984"/>
              <a:gd name="connsiteX5" fmla="*/ 1294428 w 1294429"/>
              <a:gd name="connsiteY5" fmla="*/ 163155 h 1156984"/>
              <a:gd name="connsiteX6" fmla="*/ 1294428 w 1294429"/>
              <a:gd name="connsiteY6" fmla="*/ 0 h 11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4429" h="1156984">
                <a:moveTo>
                  <a:pt x="1294428" y="0"/>
                </a:moveTo>
                <a:lnTo>
                  <a:pt x="1294429" y="0"/>
                </a:lnTo>
                <a:lnTo>
                  <a:pt x="1294429" y="1156984"/>
                </a:lnTo>
                <a:lnTo>
                  <a:pt x="0" y="1156984"/>
                </a:lnTo>
                <a:lnTo>
                  <a:pt x="0" y="27271"/>
                </a:lnTo>
                <a:lnTo>
                  <a:pt x="1294428" y="163155"/>
                </a:lnTo>
                <a:lnTo>
                  <a:pt x="1294428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20A7D1E-ACCD-B410-FDD8-D78002A24C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288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6400800" y="5138928"/>
            <a:ext cx="5791200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52324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4978400" cy="55778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6952"/>
            <a:ext cx="4978400" cy="370650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6400800" y="0"/>
            <a:ext cx="5791200" cy="1719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400800" y="1712976"/>
            <a:ext cx="5791200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6400800" y="3425952"/>
            <a:ext cx="5791200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619220" y="3887724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619220" y="2174748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7619220" y="461772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7619220" y="5600700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16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138928"/>
            <a:ext cx="5791200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5791200" cy="1719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1712976"/>
            <a:ext cx="5791200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3425952"/>
            <a:ext cx="5791200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380480" y="52124"/>
            <a:ext cx="517652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80480" y="1448928"/>
            <a:ext cx="5176520" cy="55778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380480" y="1986952"/>
            <a:ext cx="5176520" cy="370650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295400" y="3887724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295400" y="2174748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295400" y="461772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1295400" y="5600700"/>
            <a:ext cx="3982720" cy="795528"/>
          </a:xfrm>
          <a:noFill/>
        </p:spPr>
        <p:txBody>
          <a:bodyPr lIns="274320" t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0400" y="6577783"/>
            <a:ext cx="345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86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5791200" cy="657778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380480" y="52124"/>
            <a:ext cx="517652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380480" y="1448928"/>
            <a:ext cx="5176520" cy="55778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380480" y="1986952"/>
            <a:ext cx="5176520" cy="370650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Gla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stCxn id="36" idx="6"/>
            <a:endCxn id="35" idx="2"/>
          </p:cNvCxnSpPr>
          <p:nvPr userDrawn="1"/>
        </p:nvCxnSpPr>
        <p:spPr>
          <a:xfrm>
            <a:off x="4712833" y="3649526"/>
            <a:ext cx="2818081" cy="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34" idx="7"/>
            <a:endCxn id="28" idx="3"/>
          </p:cNvCxnSpPr>
          <p:nvPr userDrawn="1"/>
        </p:nvCxnSpPr>
        <p:spPr>
          <a:xfrm flipV="1">
            <a:off x="5131490" y="2645680"/>
            <a:ext cx="1980768" cy="2072237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9" idx="5"/>
            <a:endCxn id="33" idx="1"/>
          </p:cNvCxnSpPr>
          <p:nvPr userDrawn="1"/>
        </p:nvCxnSpPr>
        <p:spPr>
          <a:xfrm>
            <a:off x="5131490" y="2645680"/>
            <a:ext cx="1980768" cy="2072237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025427" y="1866550"/>
            <a:ext cx="2990088" cy="457200"/>
          </a:xfrm>
        </p:spPr>
        <p:txBody>
          <a:bodyPr vert="horz" lIns="91440" tIns="60960" rIns="121920" bIns="60960" rtlCol="0" anchor="ctr" anchorCtr="0">
            <a:normAutofit/>
          </a:bodyPr>
          <a:lstStyle>
            <a:lvl1pPr algn="l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025427" y="2244960"/>
            <a:ext cx="2990088" cy="684995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8485860" y="3164514"/>
            <a:ext cx="2990088" cy="457200"/>
          </a:xfrm>
        </p:spPr>
        <p:txBody>
          <a:bodyPr vert="horz" lIns="91440" tIns="60960" rIns="121920" bIns="60960" rtlCol="0" anchor="ctr" anchorCtr="0">
            <a:normAutofit/>
          </a:bodyPr>
          <a:lstStyle>
            <a:lvl1pPr algn="l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485860" y="3530587"/>
            <a:ext cx="2990088" cy="684995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8025427" y="4403248"/>
            <a:ext cx="2990088" cy="457200"/>
          </a:xfrm>
        </p:spPr>
        <p:txBody>
          <a:bodyPr vert="horz" lIns="91440" tIns="60960" rIns="121920" bIns="60960" rtlCol="0" anchor="ctr" anchorCtr="0">
            <a:normAutofit/>
          </a:bodyPr>
          <a:lstStyle>
            <a:lvl1pPr algn="l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8025427" y="4769321"/>
            <a:ext cx="2990088" cy="684995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1231781" y="1866550"/>
            <a:ext cx="2986540" cy="457200"/>
          </a:xfrm>
        </p:spPr>
        <p:txBody>
          <a:bodyPr vert="horz" lIns="91440" tIns="60960" rIns="121920" bIns="60960" rtlCol="0" anchor="ctr" anchorCtr="0">
            <a:normAutofit/>
          </a:bodyPr>
          <a:lstStyle>
            <a:lvl1pPr algn="r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231781" y="2244960"/>
            <a:ext cx="2986540" cy="684995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744582" y="3164514"/>
            <a:ext cx="2986540" cy="457200"/>
          </a:xfrm>
        </p:spPr>
        <p:txBody>
          <a:bodyPr vert="horz" lIns="91440" tIns="60960" rIns="121920" bIns="60960" rtlCol="0" anchor="ctr" anchorCtr="0">
            <a:normAutofit/>
          </a:bodyPr>
          <a:lstStyle>
            <a:lvl1pPr algn="r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744582" y="3530587"/>
            <a:ext cx="2986540" cy="684995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1231781" y="4403248"/>
            <a:ext cx="2986540" cy="457200"/>
          </a:xfrm>
        </p:spPr>
        <p:txBody>
          <a:bodyPr vert="horz" lIns="91440" tIns="60960" rIns="121920" bIns="60960" rtlCol="0" anchor="ctr" anchorCtr="0">
            <a:normAutofit/>
          </a:bodyPr>
          <a:lstStyle>
            <a:lvl1pPr algn="r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1231781" y="4769321"/>
            <a:ext cx="2986540" cy="684995"/>
          </a:xfrm>
        </p:spPr>
        <p:txBody>
          <a:bodyPr>
            <a:norm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>
            <a:off x="7025594" y="2140563"/>
            <a:ext cx="591781" cy="591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29" name="Oval 28"/>
          <p:cNvSpPr>
            <a:spLocks noChangeAspect="1"/>
          </p:cNvSpPr>
          <p:nvPr userDrawn="1"/>
        </p:nvSpPr>
        <p:spPr>
          <a:xfrm>
            <a:off x="4626373" y="2140563"/>
            <a:ext cx="591781" cy="591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33" name="Oval 32"/>
          <p:cNvSpPr>
            <a:spLocks noChangeAspect="1"/>
          </p:cNvSpPr>
          <p:nvPr userDrawn="1"/>
        </p:nvSpPr>
        <p:spPr>
          <a:xfrm>
            <a:off x="7025594" y="4631253"/>
            <a:ext cx="591781" cy="591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4626373" y="4631253"/>
            <a:ext cx="591781" cy="591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7530914" y="3353635"/>
            <a:ext cx="591781" cy="591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36" name="Oval 35"/>
          <p:cNvSpPr>
            <a:spLocks noChangeAspect="1"/>
          </p:cNvSpPr>
          <p:nvPr userDrawn="1"/>
        </p:nvSpPr>
        <p:spPr>
          <a:xfrm>
            <a:off x="4121052" y="3353635"/>
            <a:ext cx="591781" cy="5917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5077967" y="2607558"/>
            <a:ext cx="2087814" cy="3800420"/>
            <a:chOff x="5052093" y="2636586"/>
            <a:chExt cx="2087814" cy="3800420"/>
          </a:xfrm>
        </p:grpSpPr>
        <p:sp>
          <p:nvSpPr>
            <p:cNvPr id="38" name="Oval 37"/>
            <p:cNvSpPr/>
            <p:nvPr/>
          </p:nvSpPr>
          <p:spPr>
            <a:xfrm>
              <a:off x="5052093" y="2636586"/>
              <a:ext cx="2087814" cy="2087814"/>
            </a:xfrm>
            <a:prstGeom prst="ellipse">
              <a:avLst/>
            </a:prstGeom>
            <a:solidFill>
              <a:srgbClr val="F7F8FA"/>
            </a:solidFill>
            <a:ln w="152400">
              <a:solidFill>
                <a:srgbClr val="4C5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967984" y="4724400"/>
              <a:ext cx="256032" cy="775855"/>
            </a:xfrm>
            <a:prstGeom prst="rect">
              <a:avLst/>
            </a:prstGeom>
            <a:solidFill>
              <a:srgbClr val="4C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890260" y="5413171"/>
              <a:ext cx="411480" cy="1023835"/>
            </a:xfrm>
            <a:prstGeom prst="roundRect">
              <a:avLst/>
            </a:prstGeom>
            <a:solidFill>
              <a:srgbClr val="4C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Block Arc 40"/>
            <p:cNvSpPr/>
            <p:nvPr/>
          </p:nvSpPr>
          <p:spPr>
            <a:xfrm rot="10367271">
              <a:off x="5395766" y="3921600"/>
              <a:ext cx="1578675" cy="914400"/>
            </a:xfrm>
            <a:prstGeom prst="blockArc">
              <a:avLst>
                <a:gd name="adj1" fmla="val 13920379"/>
                <a:gd name="adj2" fmla="val 20247846"/>
                <a:gd name="adj3" fmla="val 21340"/>
              </a:avLst>
            </a:prstGeom>
            <a:solidFill>
              <a:srgbClr val="4C50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5890260" y="5573203"/>
              <a:ext cx="411480" cy="76484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890260" y="6227264"/>
              <a:ext cx="411480" cy="76484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4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5208385" y="3066661"/>
            <a:ext cx="1828570" cy="457200"/>
          </a:xfrm>
        </p:spPr>
        <p:txBody>
          <a:bodyPr vert="horz" lIns="91440" tIns="60960" rIns="121920" bIns="60960" rtlCol="0" anchor="ctr" anchorCtr="0">
            <a:noAutofit/>
          </a:bodyPr>
          <a:lstStyle>
            <a:lvl1pPr algn="ctr">
              <a:buFontTx/>
              <a:buNone/>
              <a:defRPr lang="en-US" sz="18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5245793" y="3453064"/>
            <a:ext cx="1753755" cy="921725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8814A0A-7825-1C3B-947F-1D14818E2C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630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ayou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32512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21200" y="1448928"/>
            <a:ext cx="32512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331200" y="1448928"/>
            <a:ext cx="32512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711200" y="1987172"/>
            <a:ext cx="3251200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9"/>
          </p:nvPr>
        </p:nvSpPr>
        <p:spPr>
          <a:xfrm>
            <a:off x="4521200" y="1987172"/>
            <a:ext cx="3251200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0"/>
          </p:nvPr>
        </p:nvSpPr>
        <p:spPr>
          <a:xfrm>
            <a:off x="8331200" y="1987172"/>
            <a:ext cx="3251200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3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32512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711200" y="1987172"/>
            <a:ext cx="3251200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9"/>
          </p:nvPr>
        </p:nvSpPr>
        <p:spPr>
          <a:xfrm>
            <a:off x="4521200" y="1617130"/>
            <a:ext cx="3251200" cy="4129243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0"/>
          </p:nvPr>
        </p:nvSpPr>
        <p:spPr>
          <a:xfrm>
            <a:off x="8331200" y="1617130"/>
            <a:ext cx="3251200" cy="4129243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20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Asym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8928"/>
            <a:ext cx="70612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331200" y="1448928"/>
            <a:ext cx="32512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711200" y="1987172"/>
            <a:ext cx="7061200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0"/>
          </p:nvPr>
        </p:nvSpPr>
        <p:spPr>
          <a:xfrm>
            <a:off x="8331200" y="1987172"/>
            <a:ext cx="3251200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95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l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812800" y="1733885"/>
            <a:ext cx="3556000" cy="20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Rectangle 23"/>
          <p:cNvSpPr/>
          <p:nvPr userDrawn="1"/>
        </p:nvSpPr>
        <p:spPr>
          <a:xfrm>
            <a:off x="4368800" y="1733885"/>
            <a:ext cx="3556000" cy="20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Rectangle 24"/>
          <p:cNvSpPr/>
          <p:nvPr userDrawn="1"/>
        </p:nvSpPr>
        <p:spPr>
          <a:xfrm>
            <a:off x="7924800" y="1733885"/>
            <a:ext cx="3556000" cy="20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Rectangle 26"/>
          <p:cNvSpPr/>
          <p:nvPr userDrawn="1"/>
        </p:nvSpPr>
        <p:spPr>
          <a:xfrm>
            <a:off x="812800" y="3765885"/>
            <a:ext cx="3556000" cy="20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8" name="Rectangle 27"/>
          <p:cNvSpPr/>
          <p:nvPr userDrawn="1"/>
        </p:nvSpPr>
        <p:spPr>
          <a:xfrm>
            <a:off x="4368800" y="3765885"/>
            <a:ext cx="3556000" cy="20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9" name="Rectangle 28"/>
          <p:cNvSpPr/>
          <p:nvPr userDrawn="1"/>
        </p:nvSpPr>
        <p:spPr>
          <a:xfrm>
            <a:off x="7924800" y="3765885"/>
            <a:ext cx="3556000" cy="203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65200" y="2010579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21200" y="2010579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077200" y="2010579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65200" y="2528668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521200" y="2528668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77200" y="2528668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967872" y="4010493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23872" y="4010493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79872" y="4010493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967872" y="4538299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4523872" y="4538299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8079872" y="4538299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12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79004" y="2542792"/>
            <a:ext cx="6811523" cy="77184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dirty="0"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277428"/>
            <a:ext cx="8534400" cy="363176"/>
          </a:xfrm>
          <a:noFill/>
          <a:effectLst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i="1" dirty="0">
                <a:solidFill>
                  <a:srgbClr val="FFFFFF"/>
                </a:solidFill>
              </a:defRPr>
            </a:lvl1pPr>
          </a:lstStyle>
          <a:p>
            <a:pPr marL="0" lvl="0"/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79004" y="3252947"/>
            <a:ext cx="6811523" cy="4572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buFontTx/>
              <a:buNone/>
              <a:defRPr lang="en-US" sz="1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9" name="Picture 8" descr="A logo with a flower&#10;&#10;Description automatically generated">
            <a:extLst>
              <a:ext uri="{FF2B5EF4-FFF2-40B4-BE49-F238E27FC236}">
                <a16:creationId xmlns:a16="http://schemas.microsoft.com/office/drawing/2014/main" id="{356C9B72-3583-9DEF-1120-DB52825D3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95" y="1628429"/>
            <a:ext cx="2621511" cy="19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76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Til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812800" y="1733885"/>
            <a:ext cx="3556000" cy="20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Rectangle 23"/>
          <p:cNvSpPr/>
          <p:nvPr userDrawn="1"/>
        </p:nvSpPr>
        <p:spPr>
          <a:xfrm>
            <a:off x="4368800" y="1733885"/>
            <a:ext cx="3556000" cy="203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Rectangle 24"/>
          <p:cNvSpPr/>
          <p:nvPr userDrawn="1"/>
        </p:nvSpPr>
        <p:spPr>
          <a:xfrm>
            <a:off x="7924800" y="1733885"/>
            <a:ext cx="3556000" cy="20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Rectangle 26"/>
          <p:cNvSpPr/>
          <p:nvPr userDrawn="1"/>
        </p:nvSpPr>
        <p:spPr>
          <a:xfrm>
            <a:off x="812800" y="3765885"/>
            <a:ext cx="3556000" cy="20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8" name="Rectangle 27"/>
          <p:cNvSpPr/>
          <p:nvPr userDrawn="1"/>
        </p:nvSpPr>
        <p:spPr>
          <a:xfrm>
            <a:off x="4368800" y="3765885"/>
            <a:ext cx="3556000" cy="20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9" name="Rectangle 28"/>
          <p:cNvSpPr/>
          <p:nvPr userDrawn="1"/>
        </p:nvSpPr>
        <p:spPr>
          <a:xfrm>
            <a:off x="7924800" y="3765885"/>
            <a:ext cx="3556000" cy="203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65200" y="2010579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21200" y="2010579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8077200" y="2010579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965200" y="2528668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521200" y="2528668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8077200" y="2528668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967872" y="4010493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23872" y="4010493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79872" y="4010493"/>
            <a:ext cx="3251200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967872" y="4538299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4523872" y="4538299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8079872" y="4538299"/>
            <a:ext cx="3251200" cy="12448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3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12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layou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1" y="1448928"/>
            <a:ext cx="2594708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470031" y="1448928"/>
            <a:ext cx="2594708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228862" y="1448928"/>
            <a:ext cx="2594708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711201" y="1952750"/>
            <a:ext cx="2594708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9"/>
          </p:nvPr>
        </p:nvSpPr>
        <p:spPr>
          <a:xfrm>
            <a:off x="3470031" y="1952750"/>
            <a:ext cx="2594708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0"/>
          </p:nvPr>
        </p:nvSpPr>
        <p:spPr>
          <a:xfrm>
            <a:off x="6228862" y="1952750"/>
            <a:ext cx="2594708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987693" y="1448928"/>
            <a:ext cx="2594708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22"/>
          </p:nvPr>
        </p:nvSpPr>
        <p:spPr>
          <a:xfrm>
            <a:off x="8987693" y="1952750"/>
            <a:ext cx="2594708" cy="375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44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column layou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711201" y="1650225"/>
            <a:ext cx="2594708" cy="164063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9"/>
          </p:nvPr>
        </p:nvSpPr>
        <p:spPr>
          <a:xfrm>
            <a:off x="3470031" y="1650225"/>
            <a:ext cx="2594708" cy="164063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0"/>
          </p:nvPr>
        </p:nvSpPr>
        <p:spPr>
          <a:xfrm>
            <a:off x="6228862" y="1650225"/>
            <a:ext cx="2594708" cy="164063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quarter" idx="22"/>
          </p:nvPr>
        </p:nvSpPr>
        <p:spPr>
          <a:xfrm>
            <a:off x="8987693" y="1650225"/>
            <a:ext cx="2594708" cy="164063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23"/>
          </p:nvPr>
        </p:nvSpPr>
        <p:spPr>
          <a:xfrm>
            <a:off x="819835" y="3504795"/>
            <a:ext cx="237744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24"/>
          </p:nvPr>
        </p:nvSpPr>
        <p:spPr>
          <a:xfrm>
            <a:off x="3578665" y="3504795"/>
            <a:ext cx="237744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25"/>
          </p:nvPr>
        </p:nvSpPr>
        <p:spPr>
          <a:xfrm>
            <a:off x="6337496" y="3504795"/>
            <a:ext cx="237744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26"/>
          </p:nvPr>
        </p:nvSpPr>
        <p:spPr>
          <a:xfrm>
            <a:off x="9096327" y="3504795"/>
            <a:ext cx="2377440" cy="9144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31520" y="4515840"/>
            <a:ext cx="10728960" cy="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6137042" y="1671834"/>
            <a:ext cx="0" cy="256032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3375835" y="1671834"/>
            <a:ext cx="0" cy="256032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8898249" y="1671834"/>
            <a:ext cx="0" cy="256032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>
            <a:spLocks noGrp="1"/>
          </p:cNvSpPr>
          <p:nvPr>
            <p:ph sz="quarter" idx="27"/>
          </p:nvPr>
        </p:nvSpPr>
        <p:spPr>
          <a:xfrm>
            <a:off x="731520" y="4653721"/>
            <a:ext cx="10850879" cy="110857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9615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 layou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7775" y="4225340"/>
            <a:ext cx="1964575" cy="55778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97775" y="4729162"/>
            <a:ext cx="1964575" cy="151923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stylesth</a:t>
            </a:r>
            <a:r>
              <a:rPr lang="en-US"/>
              <a:t> level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9317823" y="4225340"/>
            <a:ext cx="1964575" cy="55778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41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002787" y="4225340"/>
            <a:ext cx="1964575" cy="55778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107799" y="4225340"/>
            <a:ext cx="1964575" cy="55778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7212811" y="4225340"/>
            <a:ext cx="1964575" cy="55778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5107799" y="4729162"/>
            <a:ext cx="1964575" cy="151923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stylesth</a:t>
            </a:r>
            <a:r>
              <a:rPr lang="en-US"/>
              <a:t> level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212811" y="4729162"/>
            <a:ext cx="1964575" cy="151923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stylesth</a:t>
            </a:r>
            <a:r>
              <a:rPr lang="en-US"/>
              <a:t> level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3002787" y="4729162"/>
            <a:ext cx="1964575" cy="151923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stylesth</a:t>
            </a:r>
            <a:r>
              <a:rPr lang="en-US"/>
              <a:t> level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9317823" y="4729162"/>
            <a:ext cx="1964575" cy="1519238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stylesth</a:t>
            </a:r>
            <a:r>
              <a:rPr lang="en-US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399894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06400" y="2295770"/>
            <a:ext cx="11379200" cy="1470025"/>
          </a:xfr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en-US" sz="480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20000"/>
              </a:spcBef>
              <a:buFont typeface="Arial" pitchFamily="34" charset="0"/>
            </a:pPr>
            <a:r>
              <a:rPr lang="en-US"/>
              <a:t>CLICK TO EDIT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4120" y="3581400"/>
            <a:ext cx="7223760" cy="594043"/>
          </a:xfrm>
          <a:solidFill>
            <a:schemeClr val="tx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457189" indent="-457189" algn="ctr">
              <a:lnSpc>
                <a:spcPct val="100000"/>
              </a:lnSpc>
              <a:buFontTx/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ubtitle 6"/>
          <p:cNvSpPr txBox="1">
            <a:spLocks/>
          </p:cNvSpPr>
          <p:nvPr userDrawn="1"/>
        </p:nvSpPr>
        <p:spPr>
          <a:xfrm>
            <a:off x="4800601" y="3765795"/>
            <a:ext cx="5664200" cy="594043"/>
          </a:xfrm>
          <a:prstGeom prst="round2DiagRect">
            <a:avLst>
              <a:gd name="adj1" fmla="val 37848"/>
              <a:gd name="adj2" fmla="val 0"/>
            </a:avLst>
          </a:prstGeom>
        </p:spPr>
        <p:txBody>
          <a:bodyPr vert="horz" lIns="91440" tIns="60960" rIns="121920" bIns="60960" rtlCol="0">
            <a:normAutofit lnSpcReduction="10000"/>
          </a:bodyPr>
          <a:lstStyle>
            <a:lvl1pPr marL="457189" indent="-457189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90575" indent="-380990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523962" indent="-304792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2133547" indent="-304792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743131" indent="-304792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»"/>
              <a:defRPr lang="en-US" sz="1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            Some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482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ection De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 userDrawn="1"/>
        </p:nvSpPr>
        <p:spPr>
          <a:xfrm>
            <a:off x="228600" y="304800"/>
            <a:ext cx="3048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6"/>
          <p:cNvSpPr txBox="1">
            <a:spLocks/>
          </p:cNvSpPr>
          <p:nvPr userDrawn="1"/>
        </p:nvSpPr>
        <p:spPr>
          <a:xfrm>
            <a:off x="5003800" y="3544974"/>
            <a:ext cx="5664200" cy="594043"/>
          </a:xfrm>
          <a:prstGeom prst="round2DiagRect">
            <a:avLst>
              <a:gd name="adj1" fmla="val 37848"/>
              <a:gd name="adj2" fmla="val 0"/>
            </a:avLst>
          </a:prstGeom>
          <a:solidFill>
            <a:schemeClr val="tx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457189" indent="-457189" algn="ctr" defTabSz="121917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lang="en-US" sz="2800" kern="1200" dirty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90575" indent="-380990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523962" indent="-304792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2133547" indent="-304792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743131" indent="-304792" algn="l" defTabSz="1219170" rtl="0" eaLnBrk="1" latinLnBrk="0" hangingPunct="1">
              <a:lnSpc>
                <a:spcPct val="130000"/>
              </a:lnSpc>
              <a:spcBef>
                <a:spcPct val="20000"/>
              </a:spcBef>
              <a:buFont typeface="Arial" pitchFamily="34" charset="0"/>
              <a:buChar char="»"/>
              <a:defRPr lang="en-US" sz="12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4919277" y="2514600"/>
            <a:ext cx="6282123" cy="1022595"/>
          </a:xfrm>
          <a:prstGeom prst="round2DiagRect">
            <a:avLst>
              <a:gd name="adj1" fmla="val 38234"/>
              <a:gd name="adj2" fmla="val 0"/>
            </a:avLst>
          </a:prstGeom>
          <a:solidFill>
            <a:schemeClr val="accent1">
              <a:alpha val="8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9800" cy="6858000"/>
          </a:xfrm>
          <a:custGeom>
            <a:avLst/>
            <a:gdLst>
              <a:gd name="connsiteX0" fmla="*/ 0 w 6099048"/>
              <a:gd name="connsiteY0" fmla="*/ 0 h 6858000"/>
              <a:gd name="connsiteX1" fmla="*/ 6099048 w 6099048"/>
              <a:gd name="connsiteY1" fmla="*/ 0 h 6858000"/>
              <a:gd name="connsiteX2" fmla="*/ 4658937 w 6099048"/>
              <a:gd name="connsiteY2" fmla="*/ 6858000 h 6858000"/>
              <a:gd name="connsiteX3" fmla="*/ 0 w 60990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048" h="6858000">
                <a:moveTo>
                  <a:pt x="0" y="0"/>
                </a:moveTo>
                <a:lnTo>
                  <a:pt x="6099048" y="0"/>
                </a:lnTo>
                <a:lnTo>
                  <a:pt x="4658937" y="6858000"/>
                </a:lnTo>
                <a:lnTo>
                  <a:pt x="0" y="6858000"/>
                </a:lnTo>
                <a:close/>
              </a:path>
            </a:pathLst>
          </a:cu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/>
            </a:bgClr>
          </a:patt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15000" y="2514600"/>
            <a:ext cx="5308600" cy="1022595"/>
          </a:xfrm>
          <a:noFill/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320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20000"/>
              </a:spcBef>
              <a:buFont typeface="Arial" pitchFamily="34" charset="0"/>
            </a:pPr>
            <a:r>
              <a:rPr lang="en-US"/>
              <a:t>CLICK TO EDIT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64777" y="3544974"/>
            <a:ext cx="4569824" cy="594043"/>
          </a:xfr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457189" indent="-457189" algn="l">
              <a:lnSpc>
                <a:spcPct val="100000"/>
              </a:lnSpc>
              <a:buFontTx/>
              <a:buNone/>
              <a:defRPr lang="en-US" sz="2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434150" y="4252814"/>
            <a:ext cx="4700452" cy="855344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Oval 17"/>
          <p:cNvSpPr/>
          <p:nvPr userDrawn="1"/>
        </p:nvSpPr>
        <p:spPr>
          <a:xfrm rot="683204">
            <a:off x="5133193" y="594868"/>
            <a:ext cx="382510" cy="533374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  <a:alpha val="46000"/>
                </a:schemeClr>
              </a:gs>
              <a:gs pos="8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accel="5333" decel="5466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11200" y="1600200"/>
            <a:ext cx="3367315" cy="43942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9"/>
          </p:nvPr>
        </p:nvSpPr>
        <p:spPr>
          <a:xfrm>
            <a:off x="4521200" y="1752600"/>
            <a:ext cx="3251200" cy="444795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quarter" idx="20"/>
          </p:nvPr>
        </p:nvSpPr>
        <p:spPr>
          <a:xfrm>
            <a:off x="8331200" y="1752600"/>
            <a:ext cx="3251200" cy="444795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/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23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11200" y="1809888"/>
            <a:ext cx="3367315" cy="4184512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9"/>
          </p:nvPr>
        </p:nvSpPr>
        <p:spPr>
          <a:xfrm>
            <a:off x="4521200" y="2190267"/>
            <a:ext cx="7061200" cy="177213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521200" y="1809888"/>
            <a:ext cx="70612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8A85711-0AAB-B9B8-0FA1-97840C97A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6721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01041" y="2817490"/>
            <a:ext cx="2686594" cy="87919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lang="en-US" smtClean="0"/>
            </a:lvl1pPr>
            <a:lvl2pPr algn="just">
              <a:defRPr lang="en-US" smtClean="0"/>
            </a:lvl2pPr>
            <a:lvl3pPr algn="just">
              <a:defRPr lang="en-US" smtClean="0"/>
            </a:lvl3pPr>
            <a:lvl4pPr algn="just">
              <a:defRPr lang="en-US" smtClean="0"/>
            </a:lvl4pPr>
            <a:lvl5pPr algn="just"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701674" y="1961506"/>
            <a:ext cx="2685817" cy="7946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4752704" y="2817490"/>
            <a:ext cx="2686594" cy="87919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lang="en-US" smtClean="0"/>
            </a:lvl1pPr>
            <a:lvl2pPr algn="just">
              <a:defRPr lang="en-US" smtClean="0"/>
            </a:lvl2pPr>
            <a:lvl3pPr algn="just">
              <a:defRPr lang="en-US" smtClean="0"/>
            </a:lvl3pPr>
            <a:lvl4pPr algn="just">
              <a:defRPr lang="en-US" smtClean="0"/>
            </a:lvl4pPr>
            <a:lvl5pPr algn="just"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753409" y="1961506"/>
            <a:ext cx="2685817" cy="7946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/>
          </p:nvPr>
        </p:nvSpPr>
        <p:spPr>
          <a:xfrm>
            <a:off x="8804366" y="2817490"/>
            <a:ext cx="2686594" cy="87919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lang="en-US" smtClean="0"/>
            </a:lvl1pPr>
            <a:lvl2pPr algn="just">
              <a:defRPr lang="en-US" smtClean="0"/>
            </a:lvl2pPr>
            <a:lvl3pPr algn="just">
              <a:defRPr lang="en-US" smtClean="0"/>
            </a:lvl3pPr>
            <a:lvl4pPr algn="just">
              <a:defRPr lang="en-US" smtClean="0"/>
            </a:lvl4pPr>
            <a:lvl5pPr algn="just"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8805143" y="1961506"/>
            <a:ext cx="2685817" cy="7946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/>
          </p:nvPr>
        </p:nvSpPr>
        <p:spPr>
          <a:xfrm>
            <a:off x="700897" y="4912002"/>
            <a:ext cx="2686594" cy="87919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lang="en-US" smtClean="0"/>
            </a:lvl1pPr>
            <a:lvl2pPr algn="just">
              <a:defRPr lang="en-US" smtClean="0"/>
            </a:lvl2pPr>
            <a:lvl3pPr algn="just">
              <a:defRPr lang="en-US" smtClean="0"/>
            </a:lvl3pPr>
            <a:lvl4pPr algn="just">
              <a:defRPr lang="en-US" smtClean="0"/>
            </a:lvl4pPr>
            <a:lvl5pPr algn="just"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01530" y="4056018"/>
            <a:ext cx="2685817" cy="7946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3"/>
          </p:nvPr>
        </p:nvSpPr>
        <p:spPr>
          <a:xfrm>
            <a:off x="4752560" y="4912002"/>
            <a:ext cx="2686594" cy="87919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lang="en-US" smtClean="0"/>
            </a:lvl1pPr>
            <a:lvl2pPr algn="just">
              <a:defRPr lang="en-US" smtClean="0"/>
            </a:lvl2pPr>
            <a:lvl3pPr algn="just">
              <a:defRPr lang="en-US" smtClean="0"/>
            </a:lvl3pPr>
            <a:lvl4pPr algn="just">
              <a:defRPr lang="en-US" smtClean="0"/>
            </a:lvl4pPr>
            <a:lvl5pPr algn="just"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4753265" y="4056018"/>
            <a:ext cx="2685817" cy="7946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5"/>
          </p:nvPr>
        </p:nvSpPr>
        <p:spPr>
          <a:xfrm>
            <a:off x="8804222" y="4912002"/>
            <a:ext cx="2686594" cy="87919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lang="en-US" smtClean="0"/>
            </a:lvl1pPr>
            <a:lvl2pPr algn="just">
              <a:defRPr lang="en-US" smtClean="0"/>
            </a:lvl2pPr>
            <a:lvl3pPr algn="just">
              <a:defRPr lang="en-US" smtClean="0"/>
            </a:lvl3pPr>
            <a:lvl4pPr algn="just">
              <a:defRPr lang="en-US" smtClean="0"/>
            </a:lvl4pPr>
            <a:lvl5pPr algn="just"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8804999" y="4056018"/>
            <a:ext cx="2685817" cy="7946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070450" y="1961506"/>
            <a:ext cx="0" cy="164592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8122185" y="1961506"/>
            <a:ext cx="0" cy="164592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4070450" y="4056018"/>
            <a:ext cx="0" cy="164592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8122185" y="4056018"/>
            <a:ext cx="0" cy="164592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00897" y="3831722"/>
            <a:ext cx="10789919" cy="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6">
            <a:extLst>
              <a:ext uri="{FF2B5EF4-FFF2-40B4-BE49-F238E27FC236}">
                <a16:creationId xmlns:a16="http://schemas.microsoft.com/office/drawing/2014/main" id="{33447211-EBE2-10B5-11FC-2C2F416E0A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2169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701039" y="2380130"/>
            <a:ext cx="3055951" cy="1670511"/>
          </a:xfrm>
        </p:spPr>
        <p:txBody>
          <a:bodyPr>
            <a:normAutofit/>
          </a:bodyPr>
          <a:lstStyle>
            <a:lvl1pPr marL="0" indent="0" algn="just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839074" y="4510209"/>
            <a:ext cx="2125048" cy="274320"/>
          </a:xfrm>
        </p:spPr>
        <p:txBody>
          <a:bodyPr tIns="4572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839074" y="4754854"/>
            <a:ext cx="2125048" cy="684995"/>
          </a:xfrm>
        </p:spPr>
        <p:txBody>
          <a:bodyPr>
            <a:normAutofit/>
          </a:bodyPr>
          <a:lstStyle>
            <a:lvl1pPr marL="0" indent="0" algn="just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4171255" y="2063115"/>
            <a:ext cx="0" cy="310896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8055734" y="2063115"/>
            <a:ext cx="0" cy="3108960"/>
          </a:xfrm>
          <a:prstGeom prst="line">
            <a:avLst/>
          </a:prstGeom>
          <a:ln w="12700">
            <a:solidFill>
              <a:srgbClr val="AAAF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4585519" y="2380130"/>
            <a:ext cx="3055951" cy="1670511"/>
          </a:xfrm>
        </p:spPr>
        <p:txBody>
          <a:bodyPr>
            <a:normAutofit/>
          </a:bodyPr>
          <a:lstStyle>
            <a:lvl1pPr marL="0" indent="0" algn="just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8469999" y="2380130"/>
            <a:ext cx="3055951" cy="1670511"/>
          </a:xfrm>
        </p:spPr>
        <p:txBody>
          <a:bodyPr>
            <a:normAutofit/>
          </a:bodyPr>
          <a:lstStyle>
            <a:lvl1pPr marL="0" indent="0" algn="just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722223" y="4348935"/>
            <a:ext cx="1008729" cy="101023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5702370" y="4510209"/>
            <a:ext cx="2125048" cy="274320"/>
          </a:xfrm>
        </p:spPr>
        <p:txBody>
          <a:bodyPr tIns="4572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40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5702370" y="4754854"/>
            <a:ext cx="2125048" cy="684995"/>
          </a:xfrm>
        </p:spPr>
        <p:txBody>
          <a:bodyPr>
            <a:normAutofit/>
          </a:bodyPr>
          <a:lstStyle>
            <a:lvl1pPr marL="0" indent="0" algn="just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4585519" y="4348935"/>
            <a:ext cx="1008729" cy="101023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9586848" y="4510209"/>
            <a:ext cx="2125048" cy="274320"/>
          </a:xfrm>
        </p:spPr>
        <p:txBody>
          <a:bodyPr tIns="4572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9586848" y="4754854"/>
            <a:ext cx="2125048" cy="684995"/>
          </a:xfrm>
        </p:spPr>
        <p:txBody>
          <a:bodyPr>
            <a:normAutofit/>
          </a:bodyPr>
          <a:lstStyle>
            <a:lvl1pPr marL="0" indent="0" algn="just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8469997" y="4348935"/>
            <a:ext cx="1008729" cy="101023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623CA94-95DC-2498-23D8-F7064459E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776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E7350089-A738-158F-4102-578D8B22A898}"/>
              </a:ext>
            </a:extLst>
          </p:cNvPr>
          <p:cNvSpPr/>
          <p:nvPr userDrawn="1"/>
        </p:nvSpPr>
        <p:spPr>
          <a:xfrm>
            <a:off x="7618408" y="1418391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/>
          <p:cNvSpPr/>
          <p:nvPr userDrawn="1"/>
        </p:nvSpPr>
        <p:spPr>
          <a:xfrm>
            <a:off x="381000" y="457200"/>
            <a:ext cx="2209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/>
          <p:nvPr userDrawn="1"/>
        </p:nvSpPr>
        <p:spPr>
          <a:xfrm rot="2700000">
            <a:off x="-1199030" y="3799797"/>
            <a:ext cx="2423160" cy="2423160"/>
          </a:xfrm>
          <a:custGeom>
            <a:avLst/>
            <a:gdLst>
              <a:gd name="connsiteX0" fmla="*/ 0 w 2423160"/>
              <a:gd name="connsiteY0" fmla="*/ 0 h 2423160"/>
              <a:gd name="connsiteX1" fmla="*/ 2423160 w 2423160"/>
              <a:gd name="connsiteY1" fmla="*/ 0 h 2423160"/>
              <a:gd name="connsiteX2" fmla="*/ 2423160 w 2423160"/>
              <a:gd name="connsiteY2" fmla="*/ 2423160 h 2423160"/>
              <a:gd name="connsiteX3" fmla="*/ 2377300 w 2423160"/>
              <a:gd name="connsiteY3" fmla="*/ 2423160 h 2423160"/>
              <a:gd name="connsiteX4" fmla="*/ 0 w 2423160"/>
              <a:gd name="connsiteY4" fmla="*/ 45860 h 242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3160" h="2423160">
                <a:moveTo>
                  <a:pt x="0" y="0"/>
                </a:moveTo>
                <a:lnTo>
                  <a:pt x="2423160" y="0"/>
                </a:lnTo>
                <a:lnTo>
                  <a:pt x="2423160" y="2423160"/>
                </a:lnTo>
                <a:lnTo>
                  <a:pt x="2377300" y="2423160"/>
                </a:lnTo>
                <a:lnTo>
                  <a:pt x="0" y="4586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 userDrawn="1"/>
        </p:nvSpPr>
        <p:spPr>
          <a:xfrm rot="2700000">
            <a:off x="4406603" y="5663561"/>
            <a:ext cx="2411349" cy="2411348"/>
          </a:xfrm>
          <a:custGeom>
            <a:avLst/>
            <a:gdLst>
              <a:gd name="connsiteX0" fmla="*/ 0 w 2411349"/>
              <a:gd name="connsiteY0" fmla="*/ 0 h 2411348"/>
              <a:gd name="connsiteX1" fmla="*/ 2411349 w 2411349"/>
              <a:gd name="connsiteY1" fmla="*/ 0 h 2411348"/>
              <a:gd name="connsiteX2" fmla="*/ 0 w 2411349"/>
              <a:gd name="connsiteY2" fmla="*/ 2411348 h 241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1349" h="2411348">
                <a:moveTo>
                  <a:pt x="0" y="0"/>
                </a:moveTo>
                <a:lnTo>
                  <a:pt x="2411349" y="0"/>
                </a:lnTo>
                <a:lnTo>
                  <a:pt x="0" y="2411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 userDrawn="1"/>
        </p:nvSpPr>
        <p:spPr>
          <a:xfrm>
            <a:off x="1425527" y="135239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262626"/>
                </a:solidFill>
              </a:rPr>
              <a:t>                       </a:t>
            </a:r>
          </a:p>
        </p:txBody>
      </p:sp>
      <p:sp>
        <p:nvSpPr>
          <p:cNvPr id="30" name="Freeform 29"/>
          <p:cNvSpPr/>
          <p:nvPr userDrawn="1"/>
        </p:nvSpPr>
        <p:spPr>
          <a:xfrm rot="2700000">
            <a:off x="1214946" y="620260"/>
            <a:ext cx="5058213" cy="5058212"/>
          </a:xfrm>
          <a:custGeom>
            <a:avLst/>
            <a:gdLst>
              <a:gd name="connsiteX0" fmla="*/ 0 w 5058213"/>
              <a:gd name="connsiteY0" fmla="*/ 536574 h 5058212"/>
              <a:gd name="connsiteX1" fmla="*/ 536574 w 5058213"/>
              <a:gd name="connsiteY1" fmla="*/ 0 h 5058212"/>
              <a:gd name="connsiteX2" fmla="*/ 5058212 w 5058213"/>
              <a:gd name="connsiteY2" fmla="*/ 0 h 5058212"/>
              <a:gd name="connsiteX3" fmla="*/ 5058213 w 5058213"/>
              <a:gd name="connsiteY3" fmla="*/ 5058212 h 5058212"/>
              <a:gd name="connsiteX4" fmla="*/ 0 w 5058213"/>
              <a:gd name="connsiteY4" fmla="*/ 5058212 h 50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8213" h="5058212">
                <a:moveTo>
                  <a:pt x="0" y="536574"/>
                </a:moveTo>
                <a:lnTo>
                  <a:pt x="536574" y="0"/>
                </a:lnTo>
                <a:lnTo>
                  <a:pt x="5058212" y="0"/>
                </a:lnTo>
                <a:lnTo>
                  <a:pt x="5058213" y="5058212"/>
                </a:lnTo>
                <a:lnTo>
                  <a:pt x="0" y="505821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/>
          <p:nvPr userDrawn="1"/>
        </p:nvSpPr>
        <p:spPr>
          <a:xfrm rot="2700000">
            <a:off x="-852859" y="1032100"/>
            <a:ext cx="1665963" cy="1665963"/>
          </a:xfrm>
          <a:custGeom>
            <a:avLst/>
            <a:gdLst>
              <a:gd name="connsiteX0" fmla="*/ 0 w 1665963"/>
              <a:gd name="connsiteY0" fmla="*/ 0 h 1665963"/>
              <a:gd name="connsiteX1" fmla="*/ 1665963 w 1665963"/>
              <a:gd name="connsiteY1" fmla="*/ 0 h 1665963"/>
              <a:gd name="connsiteX2" fmla="*/ 1665963 w 1665963"/>
              <a:gd name="connsiteY2" fmla="*/ 1665963 h 166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5963" h="1665963">
                <a:moveTo>
                  <a:pt x="0" y="0"/>
                </a:moveTo>
                <a:lnTo>
                  <a:pt x="1665963" y="0"/>
                </a:lnTo>
                <a:lnTo>
                  <a:pt x="1665963" y="1665963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Freeform 32"/>
          <p:cNvSpPr/>
          <p:nvPr userDrawn="1"/>
        </p:nvSpPr>
        <p:spPr>
          <a:xfrm rot="2700000">
            <a:off x="11580563" y="2551151"/>
            <a:ext cx="1222875" cy="1222875"/>
          </a:xfrm>
          <a:custGeom>
            <a:avLst/>
            <a:gdLst>
              <a:gd name="connsiteX0" fmla="*/ 0 w 1222875"/>
              <a:gd name="connsiteY0" fmla="*/ 0 h 1222875"/>
              <a:gd name="connsiteX1" fmla="*/ 1222875 w 1222875"/>
              <a:gd name="connsiteY1" fmla="*/ 1222875 h 1222875"/>
              <a:gd name="connsiteX2" fmla="*/ 0 w 1222875"/>
              <a:gd name="connsiteY2" fmla="*/ 1222875 h 12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875" h="1222875">
                <a:moveTo>
                  <a:pt x="0" y="0"/>
                </a:moveTo>
                <a:lnTo>
                  <a:pt x="1222875" y="1222875"/>
                </a:lnTo>
                <a:lnTo>
                  <a:pt x="0" y="122287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/>
          <p:nvPr userDrawn="1"/>
        </p:nvSpPr>
        <p:spPr>
          <a:xfrm rot="2700000">
            <a:off x="11413908" y="6733770"/>
            <a:ext cx="2423160" cy="1197072"/>
          </a:xfrm>
          <a:custGeom>
            <a:avLst/>
            <a:gdLst>
              <a:gd name="connsiteX0" fmla="*/ 2395048 w 2423160"/>
              <a:gd name="connsiteY0" fmla="*/ 1197072 h 1197072"/>
              <a:gd name="connsiteX1" fmla="*/ 2423160 w 2423160"/>
              <a:gd name="connsiteY1" fmla="*/ 1168960 h 1197072"/>
              <a:gd name="connsiteX2" fmla="*/ 2423160 w 2423160"/>
              <a:gd name="connsiteY2" fmla="*/ 1197072 h 1197072"/>
              <a:gd name="connsiteX3" fmla="*/ 0 w 2423160"/>
              <a:gd name="connsiteY3" fmla="*/ 0 h 1197072"/>
              <a:gd name="connsiteX4" fmla="*/ 577617 w 2423160"/>
              <a:gd name="connsiteY4" fmla="*/ 577617 h 1197072"/>
              <a:gd name="connsiteX5" fmla="*/ 0 w 2423160"/>
              <a:gd name="connsiteY5" fmla="*/ 1155234 h 119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3160" h="1197072">
                <a:moveTo>
                  <a:pt x="2395048" y="1197072"/>
                </a:moveTo>
                <a:lnTo>
                  <a:pt x="2423160" y="1168960"/>
                </a:lnTo>
                <a:lnTo>
                  <a:pt x="2423160" y="1197072"/>
                </a:lnTo>
                <a:close/>
                <a:moveTo>
                  <a:pt x="0" y="0"/>
                </a:moveTo>
                <a:lnTo>
                  <a:pt x="577617" y="577617"/>
                </a:lnTo>
                <a:lnTo>
                  <a:pt x="0" y="11552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Freeform 40"/>
          <p:cNvSpPr/>
          <p:nvPr userDrawn="1"/>
        </p:nvSpPr>
        <p:spPr>
          <a:xfrm rot="2700000">
            <a:off x="11658464" y="-119692"/>
            <a:ext cx="774355" cy="360106"/>
          </a:xfrm>
          <a:custGeom>
            <a:avLst/>
            <a:gdLst>
              <a:gd name="connsiteX0" fmla="*/ 0 w 490189"/>
              <a:gd name="connsiteY0" fmla="*/ 245094 h 245094"/>
              <a:gd name="connsiteX1" fmla="*/ 245094 w 490189"/>
              <a:gd name="connsiteY1" fmla="*/ 0 h 245094"/>
              <a:gd name="connsiteX2" fmla="*/ 490189 w 490189"/>
              <a:gd name="connsiteY2" fmla="*/ 245094 h 24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9" h="245094">
                <a:moveTo>
                  <a:pt x="0" y="245094"/>
                </a:moveTo>
                <a:lnTo>
                  <a:pt x="245094" y="0"/>
                </a:lnTo>
                <a:lnTo>
                  <a:pt x="490189" y="245094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8111" y="3038901"/>
            <a:ext cx="5371882" cy="77184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6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058111" y="3749056"/>
            <a:ext cx="5371882" cy="45720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buFontTx/>
              <a:buNone/>
              <a:defRPr lang="en-US" sz="16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5DB9F-FBF7-FD1B-A778-62BF37A77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8478883" y="2523511"/>
            <a:ext cx="1695235" cy="13689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5C23D2-BA50-C714-C0F1-EB44F1621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-932560" y="1244935"/>
            <a:ext cx="1695235" cy="1368922"/>
          </a:xfrm>
          <a:prstGeom prst="rect">
            <a:avLst/>
          </a:prstGeom>
        </p:spPr>
      </p:pic>
      <p:sp>
        <p:nvSpPr>
          <p:cNvPr id="19" name="Diamond 18">
            <a:extLst>
              <a:ext uri="{FF2B5EF4-FFF2-40B4-BE49-F238E27FC236}">
                <a16:creationId xmlns:a16="http://schemas.microsoft.com/office/drawing/2014/main" id="{8704DED4-2B17-697F-79B7-753943940594}"/>
              </a:ext>
            </a:extLst>
          </p:cNvPr>
          <p:cNvSpPr/>
          <p:nvPr userDrawn="1"/>
        </p:nvSpPr>
        <p:spPr>
          <a:xfrm>
            <a:off x="5773096" y="-407467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45946C-F571-0894-212E-B8722B01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6637993" y="590649"/>
            <a:ext cx="1695235" cy="1368922"/>
          </a:xfrm>
          <a:prstGeom prst="rect">
            <a:avLst/>
          </a:prstGeom>
          <a:noFill/>
        </p:spPr>
      </p:pic>
      <p:sp>
        <p:nvSpPr>
          <p:cNvPr id="21" name="Diamond 20">
            <a:extLst>
              <a:ext uri="{FF2B5EF4-FFF2-40B4-BE49-F238E27FC236}">
                <a16:creationId xmlns:a16="http://schemas.microsoft.com/office/drawing/2014/main" id="{2947DBA4-802E-800D-9920-AB200FECA7BB}"/>
              </a:ext>
            </a:extLst>
          </p:cNvPr>
          <p:cNvSpPr/>
          <p:nvPr userDrawn="1"/>
        </p:nvSpPr>
        <p:spPr>
          <a:xfrm>
            <a:off x="9435403" y="-412703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340F3D-7926-9F21-BFFF-E0043A83C0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10295878" y="692417"/>
            <a:ext cx="1695235" cy="1368922"/>
          </a:xfrm>
          <a:prstGeom prst="rect">
            <a:avLst/>
          </a:prstGeom>
        </p:spPr>
      </p:pic>
      <p:sp>
        <p:nvSpPr>
          <p:cNvPr id="23" name="Diamond 22">
            <a:extLst>
              <a:ext uri="{FF2B5EF4-FFF2-40B4-BE49-F238E27FC236}">
                <a16:creationId xmlns:a16="http://schemas.microsoft.com/office/drawing/2014/main" id="{B3E3BE57-7C48-6C04-BF4D-2B275ABDC374}"/>
              </a:ext>
            </a:extLst>
          </p:cNvPr>
          <p:cNvSpPr/>
          <p:nvPr userDrawn="1"/>
        </p:nvSpPr>
        <p:spPr>
          <a:xfrm>
            <a:off x="5777209" y="3283361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CBAD911-7E0F-E328-C937-B6BEA9BF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6637684" y="4388481"/>
            <a:ext cx="1695235" cy="1368922"/>
          </a:xfrm>
          <a:prstGeom prst="rect">
            <a:avLst/>
          </a:prstGeom>
        </p:spPr>
      </p:pic>
      <p:sp>
        <p:nvSpPr>
          <p:cNvPr id="43" name="Diamond 42">
            <a:extLst>
              <a:ext uri="{FF2B5EF4-FFF2-40B4-BE49-F238E27FC236}">
                <a16:creationId xmlns:a16="http://schemas.microsoft.com/office/drawing/2014/main" id="{D856B14B-DBA3-8FCA-396C-296913719A95}"/>
              </a:ext>
            </a:extLst>
          </p:cNvPr>
          <p:cNvSpPr/>
          <p:nvPr userDrawn="1"/>
        </p:nvSpPr>
        <p:spPr>
          <a:xfrm>
            <a:off x="9495905" y="3283361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A8FF8F4-6D1F-498F-F46C-4CAD1F38D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10356380" y="4388481"/>
            <a:ext cx="1695235" cy="1368922"/>
          </a:xfrm>
          <a:prstGeom prst="rect">
            <a:avLst/>
          </a:prstGeom>
        </p:spPr>
      </p:pic>
      <p:sp>
        <p:nvSpPr>
          <p:cNvPr id="47" name="Diamond 46">
            <a:extLst>
              <a:ext uri="{FF2B5EF4-FFF2-40B4-BE49-F238E27FC236}">
                <a16:creationId xmlns:a16="http://schemas.microsoft.com/office/drawing/2014/main" id="{27AA3F20-448B-2484-99EB-0B8B024CE99C}"/>
              </a:ext>
            </a:extLst>
          </p:cNvPr>
          <p:cNvSpPr/>
          <p:nvPr userDrawn="1"/>
        </p:nvSpPr>
        <p:spPr>
          <a:xfrm>
            <a:off x="7623330" y="5128006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2F577A9-60AC-FD52-A1F3-4D213F2A0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8483805" y="6233126"/>
            <a:ext cx="1695235" cy="1368922"/>
          </a:xfrm>
          <a:prstGeom prst="rect">
            <a:avLst/>
          </a:prstGeom>
        </p:spPr>
      </p:pic>
      <p:sp>
        <p:nvSpPr>
          <p:cNvPr id="49" name="Diamond 48">
            <a:extLst>
              <a:ext uri="{FF2B5EF4-FFF2-40B4-BE49-F238E27FC236}">
                <a16:creationId xmlns:a16="http://schemas.microsoft.com/office/drawing/2014/main" id="{EE843916-8C56-1DEB-805C-F0220E6B54E2}"/>
              </a:ext>
            </a:extLst>
          </p:cNvPr>
          <p:cNvSpPr/>
          <p:nvPr userDrawn="1"/>
        </p:nvSpPr>
        <p:spPr>
          <a:xfrm>
            <a:off x="167356" y="5139246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04EB7F3-C7D6-8508-55D3-FDE01FB9F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1027831" y="6244366"/>
            <a:ext cx="1695235" cy="1368922"/>
          </a:xfrm>
          <a:prstGeom prst="rect">
            <a:avLst/>
          </a:prstGeom>
        </p:spPr>
      </p:pic>
      <p:sp>
        <p:nvSpPr>
          <p:cNvPr id="51" name="Diamond 50">
            <a:extLst>
              <a:ext uri="{FF2B5EF4-FFF2-40B4-BE49-F238E27FC236}">
                <a16:creationId xmlns:a16="http://schemas.microsoft.com/office/drawing/2014/main" id="{36D58BAB-B850-C787-734D-EF9AC534F24C}"/>
              </a:ext>
            </a:extLst>
          </p:cNvPr>
          <p:cNvSpPr/>
          <p:nvPr userDrawn="1"/>
        </p:nvSpPr>
        <p:spPr>
          <a:xfrm>
            <a:off x="-441681" y="-1673162"/>
            <a:ext cx="3396317" cy="3389766"/>
          </a:xfrm>
          <a:prstGeom prst="diamond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amond 52">
            <a:extLst>
              <a:ext uri="{FF2B5EF4-FFF2-40B4-BE49-F238E27FC236}">
                <a16:creationId xmlns:a16="http://schemas.microsoft.com/office/drawing/2014/main" id="{3C72C451-DC9E-16CD-0454-3F147DD907A6}"/>
              </a:ext>
            </a:extLst>
          </p:cNvPr>
          <p:cNvSpPr/>
          <p:nvPr userDrawn="1"/>
        </p:nvSpPr>
        <p:spPr>
          <a:xfrm>
            <a:off x="3932043" y="-2242556"/>
            <a:ext cx="3396317" cy="3389766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E612D37C-A0D0-608B-86B3-A138243E1E77}"/>
              </a:ext>
            </a:extLst>
          </p:cNvPr>
          <p:cNvSpPr/>
          <p:nvPr userDrawn="1"/>
        </p:nvSpPr>
        <p:spPr>
          <a:xfrm>
            <a:off x="7604250" y="-2189805"/>
            <a:ext cx="3396317" cy="3389766"/>
          </a:xfrm>
          <a:prstGeom prst="diamon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9DE2984-665C-6983-1743-C5EEB464F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95" r="27548" b="50411"/>
          <a:stretch/>
        </p:blipFill>
        <p:spPr>
          <a:xfrm>
            <a:off x="229866" y="-571752"/>
            <a:ext cx="1695235" cy="136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7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809888"/>
            <a:ext cx="4978400" cy="55778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386675" y="1964056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6477000" y="1972628"/>
            <a:ext cx="838201" cy="8382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18" name="Oval 17"/>
          <p:cNvSpPr/>
          <p:nvPr userDrawn="1"/>
        </p:nvSpPr>
        <p:spPr>
          <a:xfrm>
            <a:off x="6477000" y="3162300"/>
            <a:ext cx="838201" cy="8382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2" name="Oval 21"/>
          <p:cNvSpPr/>
          <p:nvPr userDrawn="1"/>
        </p:nvSpPr>
        <p:spPr>
          <a:xfrm>
            <a:off x="6477000" y="4351972"/>
            <a:ext cx="838201" cy="8382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711200" y="2320635"/>
            <a:ext cx="4978400" cy="316499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393763" y="3153728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391400" y="4343400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94C3F80-2DE9-1F1B-4157-F47109AB2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119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711200" y="1842383"/>
            <a:ext cx="4978400" cy="3720218"/>
          </a:xfrm>
        </p:spPr>
        <p:txBody>
          <a:bodyPr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386675" y="1964056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477000" y="1972628"/>
            <a:ext cx="838201" cy="8382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16" name="Oval 15"/>
          <p:cNvSpPr/>
          <p:nvPr userDrawn="1"/>
        </p:nvSpPr>
        <p:spPr>
          <a:xfrm>
            <a:off x="6477000" y="3162300"/>
            <a:ext cx="838201" cy="8382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3" name="Oval 22"/>
          <p:cNvSpPr/>
          <p:nvPr userDrawn="1"/>
        </p:nvSpPr>
        <p:spPr>
          <a:xfrm>
            <a:off x="6477000" y="4351972"/>
            <a:ext cx="838201" cy="8382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393763" y="3153728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391400" y="4343400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4F60C57-E35D-184C-3AAD-0830CF1F6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9213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80491" y="1803401"/>
            <a:ext cx="4894008" cy="3683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386675" y="1964056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6477000" y="1972628"/>
            <a:ext cx="838201" cy="8382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16" name="Oval 15"/>
          <p:cNvSpPr/>
          <p:nvPr userDrawn="1"/>
        </p:nvSpPr>
        <p:spPr>
          <a:xfrm>
            <a:off x="6477000" y="3162300"/>
            <a:ext cx="838201" cy="8382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6" name="Oval 25"/>
          <p:cNvSpPr/>
          <p:nvPr userDrawn="1"/>
        </p:nvSpPr>
        <p:spPr>
          <a:xfrm>
            <a:off x="6477000" y="4351972"/>
            <a:ext cx="838201" cy="8382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393763" y="3153728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391400" y="4343400"/>
            <a:ext cx="4195725" cy="85534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052D474-F49B-A9B0-BCBE-78BE4B84C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06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- 4 text box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2743200"/>
            <a:ext cx="49784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3276600"/>
            <a:ext cx="4978400" cy="9679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latin typeface="+mn-l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200">
                <a:latin typeface="+mn-lt"/>
              </a:defRPr>
            </a:lvl2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604000" y="3276600"/>
            <a:ext cx="4978400" cy="9679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04000" y="2743200"/>
            <a:ext cx="49784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711200" y="1749187"/>
            <a:ext cx="10871200" cy="86701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>
                <a:solidFill>
                  <a:schemeClr val="tx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711200" y="4825998"/>
            <a:ext cx="4978400" cy="967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200"/>
            </a:lvl2pPr>
            <a:lvl3pPr>
              <a:spcBef>
                <a:spcPts val="0"/>
              </a:spcBef>
              <a:spcAft>
                <a:spcPts val="1200"/>
              </a:spcAft>
              <a:defRPr sz="1200"/>
            </a:lvl3pPr>
          </a:lstStyle>
          <a:p>
            <a:pPr marL="0" lvl="0" indent="0" algn="l" defTabSz="1219170" rtl="0" eaLnBrk="1" latinLnBrk="0" hangingPunct="1">
              <a:spcBef>
                <a:spcPct val="2000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6604000" y="4825998"/>
            <a:ext cx="4978400" cy="967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4295336"/>
            <a:ext cx="49784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604000" y="4295336"/>
            <a:ext cx="4978400" cy="55778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AF02B86-6C36-E2C5-FAFB-005961E70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551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- 6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927846"/>
            <a:ext cx="3017520" cy="584200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35000" y="2569531"/>
            <a:ext cx="3149600" cy="1295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latin typeface="+mn-lt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200">
                <a:latin typeface="+mn-lt"/>
              </a:defRPr>
            </a:lvl2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95800" y="2569531"/>
            <a:ext cx="3149600" cy="1295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1927846"/>
            <a:ext cx="3017520" cy="584200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35000" y="4601407"/>
            <a:ext cx="3149600" cy="12954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200">
                <a:latin typeface="+mn-lt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200">
                <a:latin typeface="+mn-lt"/>
              </a:defRPr>
            </a:lvl3pPr>
          </a:lstStyle>
          <a:p>
            <a:pPr marL="0" lvl="0" indent="0" algn="l" defTabSz="1219170" rtl="0" eaLnBrk="1" latinLnBrk="0" hangingPunct="1">
              <a:spcBef>
                <a:spcPct val="2000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495800" y="4601407"/>
            <a:ext cx="3149600" cy="12954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934327"/>
            <a:ext cx="3017520" cy="584200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3934327"/>
            <a:ext cx="3017520" cy="584200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8356600" y="2590800"/>
            <a:ext cx="3149600" cy="1295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432800" y="1949115"/>
            <a:ext cx="3017520" cy="584200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8356600" y="4622677"/>
            <a:ext cx="3149600" cy="129540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32800" y="3955596"/>
            <a:ext cx="3017520" cy="584200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F6854A9-1583-BDEC-F21F-14F7C8FDA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2503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026399" y="3943824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11199" y="3943824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1" y="1769136"/>
            <a:ext cx="3413759" cy="45720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11201" y="2184400"/>
            <a:ext cx="3413759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368799" y="1911824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1710" y="1769136"/>
            <a:ext cx="3413759" cy="45720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8011710" y="2184400"/>
            <a:ext cx="3413759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54110" y="4055136"/>
            <a:ext cx="3413759" cy="45720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54110" y="4470400"/>
            <a:ext cx="3413759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033F15D-7812-7EBB-FF39-E5FC32EC9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948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026399" y="1911824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11199" y="1911824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1" y="4038600"/>
            <a:ext cx="3413759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11201" y="4530064"/>
            <a:ext cx="3413759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368799" y="1911824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1710" y="4038600"/>
            <a:ext cx="3413759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8011710" y="4530064"/>
            <a:ext cx="3413759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54110" y="4038600"/>
            <a:ext cx="3413759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354110" y="4530064"/>
            <a:ext cx="3413759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E07195D-A2BE-5FAC-A1D2-55030369B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118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 userDrawn="1"/>
        </p:nvSpPr>
        <p:spPr>
          <a:xfrm>
            <a:off x="812800" y="2084689"/>
            <a:ext cx="2844800" cy="2844800"/>
          </a:xfrm>
          <a:prstGeom prst="ellipse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3386667" y="2084689"/>
            <a:ext cx="2844800" cy="2844800"/>
          </a:xfrm>
          <a:prstGeom prst="ellipse">
            <a:avLst/>
          </a:prstGeom>
          <a:solidFill>
            <a:schemeClr val="accent3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5960533" y="2084689"/>
            <a:ext cx="2844800" cy="2844800"/>
          </a:xfrm>
          <a:prstGeom prst="ellips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541657" y="2084689"/>
            <a:ext cx="2844800" cy="2844800"/>
          </a:xfrm>
          <a:prstGeom prst="ellipse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78555" y="3022600"/>
            <a:ext cx="1913291" cy="1625600"/>
          </a:xfrm>
        </p:spPr>
        <p:txBody>
          <a:bodyPr vert="horz" lIns="0" tIns="45720" rIns="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6417909" y="3022600"/>
            <a:ext cx="1913291" cy="1625600"/>
          </a:xfrm>
        </p:spPr>
        <p:txBody>
          <a:bodyPr vert="horz" lIns="0" tIns="45720" rIns="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3852421" y="2997200"/>
            <a:ext cx="1913291" cy="1625600"/>
          </a:xfrm>
        </p:spPr>
        <p:txBody>
          <a:bodyPr vert="horz" lIns="0" tIns="45720" rIns="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25" hasCustomPrompt="1"/>
          </p:nvPr>
        </p:nvSpPr>
        <p:spPr>
          <a:xfrm>
            <a:off x="9007412" y="2926759"/>
            <a:ext cx="1913291" cy="1625600"/>
          </a:xfrm>
        </p:spPr>
        <p:txBody>
          <a:bodyPr vert="horz" lIns="0" tIns="45720" rIns="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246779" y="2427754"/>
            <a:ext cx="1976844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394513" y="2427754"/>
            <a:ext cx="1976844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7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31771" y="2427754"/>
            <a:ext cx="1976844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975637" y="2427754"/>
            <a:ext cx="1976844" cy="5486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4C74C81-D230-B9C5-0730-B0C91601B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883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11199" y="1701800"/>
            <a:ext cx="3413760" cy="41656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026399" y="1701800"/>
            <a:ext cx="3413760" cy="41656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368799" y="1701800"/>
            <a:ext cx="3413760" cy="41656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540" y="4001796"/>
            <a:ext cx="3214751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541" y="4493260"/>
            <a:ext cx="3156129" cy="1397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39049" y="4001796"/>
            <a:ext cx="3214751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8139050" y="4493260"/>
            <a:ext cx="3156129" cy="1397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81449" y="4001796"/>
            <a:ext cx="3214751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481450" y="4493260"/>
            <a:ext cx="3156129" cy="13970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F1F8E79-21AA-F4ED-AF64-C3C57CC26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3793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11199" y="4234447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70400" y="4156736"/>
            <a:ext cx="68072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470400" y="4648200"/>
            <a:ext cx="6807200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199" y="1831157"/>
            <a:ext cx="341376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470400" y="1753447"/>
            <a:ext cx="68072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4470400" y="2244911"/>
            <a:ext cx="6807200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55E518A-A5C7-DAA3-0C8A-8B3668A31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868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C3FD08-0D54-6CD9-5089-9B28AAEEF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714" y="0"/>
            <a:ext cx="5714286" cy="202857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9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199" y="1831157"/>
            <a:ext cx="3413760" cy="4036243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1753447"/>
            <a:ext cx="6807200" cy="54864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2270311"/>
            <a:ext cx="6807200" cy="382568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5263234"/>
            <a:ext cx="3413760" cy="558800"/>
          </a:xfrm>
          <a:solidFill>
            <a:schemeClr val="accent4"/>
          </a:solidFill>
        </p:spPr>
        <p:txBody>
          <a:bodyPr tIns="0" rIns="274320" bIns="0" anchor="ctr" anchorCtr="0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7847CE1-64EF-63DD-2EF3-A5BC6D5B8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9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ple pro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199" y="1905000"/>
            <a:ext cx="3413760" cy="3903133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1753447"/>
            <a:ext cx="6807200" cy="54864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2270311"/>
            <a:ext cx="6807200" cy="138728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©2019 Your Company.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199" y="5249334"/>
            <a:ext cx="3413760" cy="558800"/>
          </a:xfrm>
          <a:solidFill>
            <a:schemeClr val="accent4"/>
          </a:solidFill>
        </p:spPr>
        <p:txBody>
          <a:bodyPr tIns="0" rIns="274320" bIns="0" anchor="ctr" anchorCtr="0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866C346-2220-9746-4BE6-963135AED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4940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02831" y="3752631"/>
            <a:ext cx="812800" cy="1143149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8800" b="0" i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3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538343" y="3949267"/>
            <a:ext cx="4333191" cy="548640"/>
          </a:xfrm>
        </p:spPr>
        <p:txBody>
          <a:bodyPr vert="horz" lIns="91440" tIns="45720" rIns="91440" bIns="4572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538343" y="4454171"/>
            <a:ext cx="4333191" cy="133614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6399105" y="3756814"/>
            <a:ext cx="812800" cy="1143149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8800" b="0" i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4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7249210" y="3953449"/>
            <a:ext cx="4333191" cy="54864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457189" indent="-457189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TITLE HERE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7249210" y="4458354"/>
            <a:ext cx="4333191" cy="133284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680117" y="1803400"/>
            <a:ext cx="812800" cy="1143149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8800" b="0" i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1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1515630" y="2000036"/>
            <a:ext cx="4333191" cy="54864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609585" indent="-609585"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 hasCustomPrompt="1"/>
          </p:nvPr>
        </p:nvSpPr>
        <p:spPr>
          <a:xfrm>
            <a:off x="1515630" y="2519007"/>
            <a:ext cx="4333191" cy="130906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76392" y="1807583"/>
            <a:ext cx="812800" cy="1143149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8800" b="0" i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2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9" hasCustomPrompt="1"/>
          </p:nvPr>
        </p:nvSpPr>
        <p:spPr>
          <a:xfrm>
            <a:off x="7226497" y="2004219"/>
            <a:ext cx="4333191" cy="548640"/>
          </a:xfrm>
        </p:spPr>
        <p:txBody>
          <a:bodyPr vert="horz" lIns="91440" tIns="45720" rIns="91440" bIns="4572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TITLE HERE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7226497" y="2519007"/>
            <a:ext cx="4333191" cy="130576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033928CB-DF9F-5197-5749-8F4E851B6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373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content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197" y="1810224"/>
            <a:ext cx="10871203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22401" y="4156736"/>
            <a:ext cx="4279153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1422401" y="4676336"/>
            <a:ext cx="4279153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0" y="4156736"/>
            <a:ext cx="42672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7112000" y="4676336"/>
            <a:ext cx="4267200" cy="1625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038600"/>
            <a:ext cx="812800" cy="1143149"/>
          </a:xfrm>
        </p:spPr>
        <p:txBody>
          <a:bodyPr vert="horz" lIns="91440" tIns="0" rIns="9144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8800" b="0" i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1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6299200" y="4038600"/>
            <a:ext cx="812800" cy="1143149"/>
          </a:xfrm>
        </p:spPr>
        <p:txBody>
          <a:bodyPr vert="horz" lIns="91440" tIns="0" rIns="9144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8800" b="0" i="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2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034E97D2-99CE-F754-8A76-633FBDBBB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0050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197" y="1870658"/>
            <a:ext cx="469392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1199" y="4217170"/>
            <a:ext cx="48768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9" y="4743668"/>
            <a:ext cx="4876800" cy="14917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6705600" y="1870658"/>
            <a:ext cx="4693920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6705601" y="4217170"/>
            <a:ext cx="48768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6705601" y="4743668"/>
            <a:ext cx="4876800" cy="14917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1A1E424-D546-A942-B015-F2EF5E9C1C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7465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05353" y="1676400"/>
            <a:ext cx="4277187" cy="4370388"/>
          </a:xfrm>
          <a:prstGeom prst="rect">
            <a:avLst/>
          </a:prstGeo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60960" rIns="121920" bIns="6096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237404" y="1676400"/>
            <a:ext cx="3008376" cy="2103120"/>
          </a:xfrm>
          <a:prstGeom prst="rect">
            <a:avLst/>
          </a:prstGeo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60960" rIns="121920" bIns="6096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237403" y="3943668"/>
            <a:ext cx="3008376" cy="2103120"/>
          </a:xfrm>
          <a:prstGeom prst="rect">
            <a:avLst/>
          </a:prstGeo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60960" rIns="121920" bIns="6096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400643" y="1676400"/>
            <a:ext cx="3008376" cy="2103120"/>
          </a:xfrm>
          <a:prstGeom prst="rect">
            <a:avLst/>
          </a:prstGeo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60960" rIns="121920" bIns="6096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8400642" y="3943668"/>
            <a:ext cx="3008376" cy="2103120"/>
          </a:xfrm>
          <a:prstGeom prst="rect">
            <a:avLst/>
          </a:prstGeo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60960" rIns="121920" bIns="6096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5CEBDDF-43B8-FA98-AF40-92328FCCD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668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11197" y="1857522"/>
            <a:ext cx="10871203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1198" y="4204034"/>
            <a:ext cx="5080001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8" y="4725332"/>
            <a:ext cx="50800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6400801" y="4204034"/>
            <a:ext cx="5181601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6400801" y="4725332"/>
            <a:ext cx="51816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8ECB6FDF-843B-BC4B-FE9B-F489F9B36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2193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ide imag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28676" y="1807826"/>
            <a:ext cx="3724274" cy="20485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1198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8" y="4739640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45973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4597399" y="4739640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84835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8483599" y="4739640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717657" y="1857522"/>
            <a:ext cx="6728109" cy="192357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31765" y="2008694"/>
            <a:ext cx="3311635" cy="548640"/>
          </a:xfrm>
        </p:spPr>
        <p:txBody>
          <a:bodyPr tIns="0" bIns="0" anchor="ctr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1031765" y="2529992"/>
            <a:ext cx="3311635" cy="111184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B6F2929-5366-D742-D92C-9469D1E4D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3052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de imag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"/>
            <a:ext cx="12192000" cy="35814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198" y="1219200"/>
            <a:ext cx="108712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1198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8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45973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45973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84835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84835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9427554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ide imag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1A4BE-FB5B-4171-07BE-027B0DF921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068"/>
          <a:stretch/>
        </p:blipFill>
        <p:spPr>
          <a:xfrm>
            <a:off x="0" y="-300256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2978412"/>
            <a:ext cx="12219502" cy="358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198" y="1219200"/>
            <a:ext cx="108712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1198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8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45973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45973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84835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84835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413807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540774-FAF9-8B41-89F7-C993A2265C28}"/>
              </a:ext>
            </a:extLst>
          </p:cNvPr>
          <p:cNvGrpSpPr/>
          <p:nvPr userDrawn="1"/>
        </p:nvGrpSpPr>
        <p:grpSpPr>
          <a:xfrm>
            <a:off x="2026552" y="1387871"/>
            <a:ext cx="8138896" cy="4822523"/>
            <a:chOff x="5667723" y="-2415288"/>
            <a:chExt cx="8138896" cy="4822523"/>
          </a:xfrm>
        </p:grpSpPr>
        <p:pic>
          <p:nvPicPr>
            <p:cNvPr id="15" name="Picture 14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0E9A6F4B-C36C-FC29-B67E-79F1DCA17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5798475" y="-2415288"/>
              <a:ext cx="4805363" cy="4174323"/>
            </a:xfrm>
            <a:prstGeom prst="rect">
              <a:avLst/>
            </a:prstGeom>
          </p:spPr>
        </p:pic>
        <p:pic>
          <p:nvPicPr>
            <p:cNvPr id="16" name="Picture 15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B0E6E76F-1425-AB65-84A7-85D553379F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9001256" y="-1871114"/>
              <a:ext cx="4805363" cy="4174323"/>
            </a:xfrm>
            <a:prstGeom prst="rect">
              <a:avLst/>
            </a:prstGeom>
          </p:spPr>
        </p:pic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33E1600A-CC08-D72D-2D39-2E4267833D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5667723" y="-2311262"/>
              <a:ext cx="4805363" cy="4174323"/>
            </a:xfrm>
            <a:prstGeom prst="rect">
              <a:avLst/>
            </a:prstGeom>
          </p:spPr>
        </p:pic>
        <p:pic>
          <p:nvPicPr>
            <p:cNvPr id="18" name="Picture 17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706DF3C-3BA1-A8DC-EEB5-19846487AD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8870504" y="-1767088"/>
              <a:ext cx="4805363" cy="4174323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07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ide imag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20BC4-C040-4469-A054-71EE931A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068"/>
          <a:stretch/>
        </p:blipFill>
        <p:spPr>
          <a:xfrm>
            <a:off x="0" y="-287091"/>
            <a:ext cx="12191998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2978412"/>
            <a:ext cx="12219502" cy="358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198" y="1219200"/>
            <a:ext cx="108712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1198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8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45973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45973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84835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84835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543977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ide imag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8F232-517F-4E6C-B159-4221376835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8444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-1"/>
            <a:ext cx="12192000" cy="3581401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198" y="1219200"/>
            <a:ext cx="108712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1198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8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45973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45973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8483599" y="4184277"/>
            <a:ext cx="3098801" cy="548640"/>
          </a:xfrm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8483599" y="4705575"/>
            <a:ext cx="3098801" cy="13706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8531528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ide imag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711198" y="3391567"/>
            <a:ext cx="3098801" cy="276486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4597399" y="3391567"/>
            <a:ext cx="3098801" cy="276486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8483599" y="3391567"/>
            <a:ext cx="3098801" cy="276486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0" y="1926768"/>
            <a:ext cx="12192000" cy="1322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711198" y="2359476"/>
            <a:ext cx="3098799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buFontTx/>
              <a:buNone/>
              <a:defRPr lang="en-US" sz="2000" dirty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Clr>
                <a:srgbClr val="6D7B83"/>
              </a:buClr>
              <a:buFontTx/>
              <a:buNone/>
              <a:tabLst>
                <a:tab pos="338138" algn="l"/>
              </a:tabLst>
            </a:pPr>
            <a:r>
              <a:rPr lang="en-US"/>
              <a:t>CLICK TO EDIT SUBTITLE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97398" y="2359476"/>
            <a:ext cx="3098801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buFontTx/>
              <a:buNone/>
              <a:defRPr lang="en-US" sz="2000" dirty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Clr>
                <a:srgbClr val="6D7B83"/>
              </a:buClr>
              <a:buFontTx/>
              <a:buNone/>
              <a:tabLst>
                <a:tab pos="338138" algn="l"/>
              </a:tabLst>
            </a:pPr>
            <a:r>
              <a:rPr lang="en-US"/>
              <a:t>CLICK TO EDIT SUBTITLE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8483599" y="2359476"/>
            <a:ext cx="3098801" cy="457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buFontTx/>
              <a:buNone/>
              <a:defRPr lang="en-US" sz="2000" dirty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Clr>
                <a:srgbClr val="6D7B83"/>
              </a:buClr>
              <a:buFontTx/>
              <a:buNone/>
              <a:tabLst>
                <a:tab pos="338138" algn="l"/>
              </a:tabLst>
            </a:pPr>
            <a:r>
              <a:rPr lang="en-US"/>
              <a:t>CLICK TO EDIT SUBTITLE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30B2BB4-6328-EBD9-1B42-EC5528FC0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4292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ded textbo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883731"/>
            <a:ext cx="3149600" cy="609600"/>
          </a:xfrm>
          <a:solidFill>
            <a:schemeClr val="accent1"/>
          </a:solidFill>
        </p:spPr>
        <p:txBody>
          <a:bodyPr t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2472975"/>
            <a:ext cx="3149600" cy="3300779"/>
          </a:xfrm>
          <a:solidFill>
            <a:schemeClr val="tx1">
              <a:lumMod val="10000"/>
              <a:lumOff val="90000"/>
            </a:schemeClr>
          </a:solidFill>
        </p:spPr>
        <p:txBody>
          <a:bodyPr vert="horz" lIns="182880" tIns="18288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521200" y="2472975"/>
            <a:ext cx="3149600" cy="3300779"/>
          </a:xfrm>
          <a:solidFill>
            <a:schemeClr val="tx1">
              <a:lumMod val="10000"/>
              <a:lumOff val="90000"/>
            </a:schemeClr>
          </a:solidFill>
        </p:spPr>
        <p:txBody>
          <a:bodyPr vert="horz" lIns="182880" tIns="18288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21200" y="1883731"/>
            <a:ext cx="3149600" cy="609600"/>
          </a:xfrm>
          <a:solidFill>
            <a:schemeClr val="accent1"/>
          </a:solidFill>
        </p:spPr>
        <p:txBody>
          <a:bodyPr t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8331200" y="2493331"/>
            <a:ext cx="3149600" cy="3282104"/>
          </a:xfrm>
          <a:solidFill>
            <a:schemeClr val="tx1">
              <a:lumMod val="10000"/>
              <a:lumOff val="90000"/>
            </a:schemeClr>
          </a:solidFill>
        </p:spPr>
        <p:txBody>
          <a:bodyPr vert="horz" lIns="182880" tIns="18288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lvl="0" indent="0" algn="l" defTabSz="1219170" rtl="0" eaLnBrk="1" latinLnBrk="0" hangingPunct="1">
              <a:spcBef>
                <a:spcPct val="20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331200" y="1905000"/>
            <a:ext cx="3149600" cy="609600"/>
          </a:xfrm>
          <a:solidFill>
            <a:schemeClr val="accent1"/>
          </a:solidFill>
        </p:spPr>
        <p:txBody>
          <a:bodyPr tIns="0" bIns="0"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FB5DF06-47C3-D7A8-A30B-B5D0DB7C2F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5050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8"/>
          </p:nvPr>
        </p:nvSpPr>
        <p:spPr>
          <a:xfrm>
            <a:off x="812800" y="2413000"/>
            <a:ext cx="10617200" cy="2895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752600"/>
            <a:ext cx="49784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11200" y="5562600"/>
            <a:ext cx="10871200" cy="533400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FontTx/>
              <a:buNone/>
              <a:defRPr lang="en-US" sz="2000" dirty="0" smtClean="0">
                <a:solidFill>
                  <a:schemeClr val="accent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Caption or description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648B076A-7828-8D14-0804-B442163202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14183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737600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14400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3705445"/>
            <a:ext cx="32512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11200" y="4555958"/>
            <a:ext cx="32512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876800" y="1911824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4139702"/>
            <a:ext cx="32512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[ Title ]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4673600" y="3705445"/>
            <a:ext cx="3251200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NAME HERE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73600" y="4555958"/>
            <a:ext cx="32512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673600" y="4139702"/>
            <a:ext cx="3251200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[ Title ]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8534400" y="3705445"/>
            <a:ext cx="3251200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219170" rtl="0" eaLnBrk="1" latinLnBrk="0" hangingPunct="1">
              <a:spcBef>
                <a:spcPts val="0"/>
              </a:spcBef>
              <a:buFontTx/>
              <a:buNone/>
            </a:pPr>
            <a:r>
              <a:rPr lang="en-US"/>
              <a:t>NAME HERE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8534400" y="4555958"/>
            <a:ext cx="32512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>
                <a:latin typeface="+mn-lt"/>
              </a:defRPr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8534400" y="4139702"/>
            <a:ext cx="3251200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[ Title ]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E76095C-A8B8-155E-F372-6B8141BA8B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77137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erson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14400" y="1904999"/>
            <a:ext cx="2844800" cy="1939636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4121701"/>
            <a:ext cx="32512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4555958"/>
            <a:ext cx="3251200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[ Title ]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4165600" y="1803400"/>
            <a:ext cx="3454400" cy="401910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8026400" y="1803400"/>
            <a:ext cx="3454400" cy="4019109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533D12F-330C-AACB-AC39-0F0278471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1865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78704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11613" y="1718276"/>
            <a:ext cx="2850292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11613" y="2573653"/>
            <a:ext cx="2850292" cy="11939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78704" y="411234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311613" y="2152533"/>
            <a:ext cx="285029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[ Title ]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311613" y="3937000"/>
            <a:ext cx="2850292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NAME HERE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11613" y="4776335"/>
            <a:ext cx="2850292" cy="134143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3311613" y="4371257"/>
            <a:ext cx="2850292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[ Title ]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452972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5881" y="1718276"/>
            <a:ext cx="2647092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8885881" y="2573653"/>
            <a:ext cx="2647092" cy="11939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452972" y="411234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8885881" y="2152533"/>
            <a:ext cx="264709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[ Title ]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8885881" y="3937000"/>
            <a:ext cx="2647092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/>
              <a:t>NAME HERE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8885881" y="4776335"/>
            <a:ext cx="2647092" cy="134143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Description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8885881" y="4371257"/>
            <a:ext cx="2647092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/>
              <a:t>[ Title ]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0B2B17F-0A31-13DF-18AD-11817575E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2082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1498600"/>
            <a:ext cx="10515600" cy="4572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669342" y="5257800"/>
            <a:ext cx="4673600" cy="558800"/>
          </a:xfrm>
          <a:solidFill>
            <a:schemeClr val="accent1"/>
          </a:solidFill>
        </p:spPr>
        <p:txBody>
          <a:bodyPr tIns="0" rIns="274320" bIns="0" anchor="ctr" anchorCtr="0">
            <a:noAutofit/>
          </a:bodyPr>
          <a:lstStyle>
            <a:lvl1pPr marL="0" indent="0" algn="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0AC2171-D76B-412E-8D82-8C468495E5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52342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270845" y="1813560"/>
            <a:ext cx="52832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270845" y="2314136"/>
            <a:ext cx="5283200" cy="3850944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86045" y="1913206"/>
            <a:ext cx="4978400" cy="3882683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D41BC463-4C56-DC07-BCF4-C53A6C0C7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341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6A088-4F0F-B0F1-51F9-47AE5BBD3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714" y="2097"/>
            <a:ext cx="5714286" cy="202857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76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7"/>
          </p:nvPr>
        </p:nvSpPr>
        <p:spPr>
          <a:xfrm>
            <a:off x="711200" y="2616200"/>
            <a:ext cx="10769600" cy="34544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752600"/>
            <a:ext cx="49784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30122A64-E425-9B25-A2B3-B98449D60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54191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752600"/>
            <a:ext cx="5283200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2467747"/>
            <a:ext cx="5283200" cy="3850944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7"/>
          </p:nvPr>
        </p:nvSpPr>
        <p:spPr>
          <a:xfrm>
            <a:off x="6197600" y="1752600"/>
            <a:ext cx="5588000" cy="426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2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C6A2F9F3-896F-944A-CB98-44743D808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1639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752600"/>
            <a:ext cx="52832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2455532"/>
            <a:ext cx="5283200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11200" y="4354773"/>
            <a:ext cx="52832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711200" y="5084622"/>
            <a:ext cx="5283200" cy="12317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/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7"/>
          </p:nvPr>
        </p:nvSpPr>
        <p:spPr>
          <a:xfrm>
            <a:off x="6197600" y="1752600"/>
            <a:ext cx="5588000" cy="4267200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200" baseline="0" dirty="0"/>
            </a:lvl1pPr>
          </a:lstStyle>
          <a:p>
            <a:pPr marL="0" lvl="0" indent="0">
              <a:buFontTx/>
              <a:buNone/>
            </a:pPr>
            <a:r>
              <a:rPr lang="en-US"/>
              <a:t>Click icon to add chart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C902697-13D7-BE27-DF92-0D3FE28BA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5132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Smart 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813560"/>
            <a:ext cx="49784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SMART ART TITLE</a:t>
            </a:r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/>
          </p:nvPr>
        </p:nvSpPr>
        <p:spPr>
          <a:xfrm>
            <a:off x="711200" y="2616200"/>
            <a:ext cx="10769600" cy="3454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53D9DEE-4A77-6781-C22F-384B16720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90634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819940"/>
            <a:ext cx="52832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2321256"/>
            <a:ext cx="5283200" cy="38509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7"/>
          </p:nvPr>
        </p:nvSpPr>
        <p:spPr>
          <a:xfrm>
            <a:off x="6197600" y="1819940"/>
            <a:ext cx="5384800" cy="4267200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baseline="0" dirty="0"/>
            </a:lvl1pPr>
          </a:lstStyle>
          <a:p>
            <a:pPr marL="0" lvl="0" indent="0">
              <a:buFontTx/>
              <a:buNone/>
            </a:pPr>
            <a:r>
              <a:rPr lang="en-US"/>
              <a:t>Click icon to add SmartArt graphic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0EE33B6-EC7D-81C2-AE95-040607A91A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19598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813810"/>
            <a:ext cx="52832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2347210"/>
            <a:ext cx="5283200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11200" y="4354774"/>
            <a:ext cx="5283200" cy="548640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sz="quarter" idx="17"/>
          </p:nvPr>
        </p:nvSpPr>
        <p:spPr>
          <a:xfrm>
            <a:off x="6197600" y="1752600"/>
            <a:ext cx="5384800" cy="4267200"/>
          </a:xfrm>
        </p:spPr>
        <p:txBody>
          <a:bodyPr vert="horz" lIns="91440" tIns="45720" rIns="91440" bIns="45720" rtlCol="0">
            <a:normAutofit/>
          </a:bodyPr>
          <a:lstStyle>
            <a:lvl1pPr marL="380990" indent="-38099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baseline="0" dirty="0"/>
            </a:lvl1pPr>
          </a:lstStyle>
          <a:p>
            <a:pPr marL="0" lvl="0" indent="0">
              <a:buFontTx/>
              <a:buNone/>
            </a:pPr>
            <a:r>
              <a:rPr lang="en-US"/>
              <a:t>Click icon to add SmartArt graphic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711200" y="4893040"/>
            <a:ext cx="5283200" cy="1117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baseline="0" dirty="0" smtClean="0"/>
            </a:lvl1pPr>
          </a:lstStyle>
          <a:p>
            <a:pPr marL="0" lvl="0" indent="0"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2DF99096-7916-4F9A-FBC8-6DFD88552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4416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 Ar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5914417"/>
            <a:ext cx="12192000" cy="943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3269477"/>
            <a:ext cx="12192000" cy="2892753"/>
          </a:xfrm>
          <a:custGeom>
            <a:avLst/>
            <a:gdLst>
              <a:gd name="connsiteX0" fmla="*/ 0 w 12192000"/>
              <a:gd name="connsiteY0" fmla="*/ 0 h 2892753"/>
              <a:gd name="connsiteX1" fmla="*/ 12192000 w 12192000"/>
              <a:gd name="connsiteY1" fmla="*/ 0 h 2892753"/>
              <a:gd name="connsiteX2" fmla="*/ 12192000 w 12192000"/>
              <a:gd name="connsiteY2" fmla="*/ 2650212 h 2892753"/>
              <a:gd name="connsiteX3" fmla="*/ 6402607 w 12192000"/>
              <a:gd name="connsiteY3" fmla="*/ 2650212 h 2892753"/>
              <a:gd name="connsiteX4" fmla="*/ 6096000 w 12192000"/>
              <a:gd name="connsiteY4" fmla="*/ 2892753 h 2892753"/>
              <a:gd name="connsiteX5" fmla="*/ 5789394 w 12192000"/>
              <a:gd name="connsiteY5" fmla="*/ 2650212 h 2892753"/>
              <a:gd name="connsiteX6" fmla="*/ 0 w 12192000"/>
              <a:gd name="connsiteY6" fmla="*/ 2650212 h 289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892753">
                <a:moveTo>
                  <a:pt x="0" y="0"/>
                </a:moveTo>
                <a:lnTo>
                  <a:pt x="12192000" y="0"/>
                </a:lnTo>
                <a:lnTo>
                  <a:pt x="12192000" y="2650212"/>
                </a:lnTo>
                <a:lnTo>
                  <a:pt x="6402607" y="2650212"/>
                </a:lnTo>
                <a:lnTo>
                  <a:pt x="6096000" y="2892753"/>
                </a:lnTo>
                <a:lnTo>
                  <a:pt x="5789394" y="2650212"/>
                </a:lnTo>
                <a:lnTo>
                  <a:pt x="0" y="26502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Google Map screenshot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1052394" y="6138552"/>
            <a:ext cx="3017520" cy="495311"/>
          </a:xfrm>
          <a:noFill/>
        </p:spPr>
        <p:txBody>
          <a:bodyPr lIns="274320" tIns="0" anchor="ctr" anchorCtr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Website Name Here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4721717" y="6138552"/>
            <a:ext cx="3017520" cy="495311"/>
          </a:xfrm>
          <a:noFill/>
        </p:spPr>
        <p:txBody>
          <a:bodyPr lIns="274320" tIns="0" anchor="ctr" anchorCtr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</a:t>
            </a:r>
            <a:r>
              <a:rPr lang="en-US" err="1"/>
              <a:t>facebook</a:t>
            </a:r>
            <a:r>
              <a:rPr lang="en-US"/>
              <a:t> Name Here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391040" y="6138552"/>
            <a:ext cx="3017520" cy="495311"/>
          </a:xfrm>
          <a:noFill/>
        </p:spPr>
        <p:txBody>
          <a:bodyPr lIns="274320" tIns="0" anchor="ctr" anchorCtr="0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Twitter Name Here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613838" y="1630280"/>
            <a:ext cx="3107879" cy="1588398"/>
          </a:xfr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lang="en-US" smtClean="0"/>
            </a:lvl1pPr>
          </a:lstStyle>
          <a:p>
            <a:pPr marL="0" lvl="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442296" y="1630280"/>
            <a:ext cx="3625504" cy="1588398"/>
          </a:xfrm>
        </p:spPr>
        <p:txBody>
          <a:bodyPr vert="horz" lIns="91440" tIns="45720" rIns="91440" bIns="45720" rtlCol="0">
            <a:normAutofit/>
          </a:bodyPr>
          <a:lstStyle>
            <a:lvl1pPr>
              <a:spcAft>
                <a:spcPts val="1800"/>
              </a:spcAft>
              <a:buFontTx/>
              <a:buNone/>
              <a:defRPr lang="en-US" smtClean="0"/>
            </a:lvl1pPr>
          </a:lstStyle>
          <a:p>
            <a:pPr marL="0" lvl="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C645FAD-10BC-B02E-7C4D-CB7529128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878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y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19800"/>
            <a:ext cx="12192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3352801"/>
            <a:ext cx="8737600" cy="8382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114800"/>
            <a:ext cx="9448800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Last message here :)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405195" y="1722121"/>
            <a:ext cx="3381611" cy="114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Logo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86400" y="3283160"/>
            <a:ext cx="1219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/>
          <p:cNvSpPr/>
          <p:nvPr userDrawn="1"/>
        </p:nvSpPr>
        <p:spPr>
          <a:xfrm>
            <a:off x="711200" y="550608"/>
            <a:ext cx="13462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02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3563" y="413084"/>
            <a:ext cx="8836837" cy="1151292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CONTACT US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12800" y="4953001"/>
            <a:ext cx="3048000" cy="12096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4" hasCustomPrompt="1"/>
          </p:nvPr>
        </p:nvSpPr>
        <p:spPr>
          <a:xfrm>
            <a:off x="721831" y="1905000"/>
            <a:ext cx="5435600" cy="508000"/>
          </a:xfr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/>
              <a:buChar char="*"/>
              <a:defRPr lang="en-US" sz="2000" b="0" kern="120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Gotham Bold" pitchFamily="50" charset="0"/>
              </a:defRPr>
            </a:lvl1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14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81" y="3530600"/>
            <a:ext cx="5435600" cy="508000"/>
          </a:xfr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Wingdings"/>
              <a:buChar char=")"/>
              <a:defRPr lang="en-US" sz="2000" b="0" kern="120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Gotham Bold" pitchFamily="50" charset="0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16"/>
          </p:nvPr>
        </p:nvSpPr>
        <p:spPr>
          <a:xfrm>
            <a:off x="721831" y="2311400"/>
            <a:ext cx="5435600" cy="101600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6"/>
          <p:cNvSpPr>
            <a:spLocks noGrp="1"/>
          </p:cNvSpPr>
          <p:nvPr>
            <p:ph type="body" sz="quarter" idx="17"/>
          </p:nvPr>
        </p:nvSpPr>
        <p:spPr>
          <a:xfrm>
            <a:off x="727740" y="3937000"/>
            <a:ext cx="5435600" cy="1016000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12800" y="381001"/>
            <a:ext cx="10566400" cy="2395868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3563" y="3004458"/>
            <a:ext cx="8836837" cy="1151292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CONTACT US</a:t>
            </a:r>
          </a:p>
        </p:txBody>
      </p:sp>
      <p:sp>
        <p:nvSpPr>
          <p:cNvPr id="15" name="Text Placeholder 36"/>
          <p:cNvSpPr>
            <a:spLocks noGrp="1"/>
          </p:cNvSpPr>
          <p:nvPr>
            <p:ph type="body" sz="quarter" idx="16"/>
          </p:nvPr>
        </p:nvSpPr>
        <p:spPr>
          <a:xfrm>
            <a:off x="713563" y="4191000"/>
            <a:ext cx="8836837" cy="1215609"/>
          </a:xfr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2480" y="4038600"/>
            <a:ext cx="1060704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39334" y="5486400"/>
            <a:ext cx="3114927" cy="46643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Facebook page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493040" y="5489360"/>
            <a:ext cx="3190905" cy="46643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1200">
                <a:solidFill>
                  <a:srgbClr val="58585A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Twitter page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reeform 97"/>
          <p:cNvSpPr>
            <a:spLocks noChangeAspect="1" noEditPoints="1"/>
          </p:cNvSpPr>
          <p:nvPr userDrawn="1"/>
        </p:nvSpPr>
        <p:spPr bwMode="auto">
          <a:xfrm>
            <a:off x="4277145" y="5530717"/>
            <a:ext cx="204211" cy="204211"/>
          </a:xfrm>
          <a:custGeom>
            <a:avLst/>
            <a:gdLst>
              <a:gd name="T0" fmla="*/ 19040 w 22854"/>
              <a:gd name="T1" fmla="*/ 7172 h 22880"/>
              <a:gd name="T2" fmla="*/ 17254 w 22854"/>
              <a:gd name="T3" fmla="*/ 7680 h 22880"/>
              <a:gd name="T4" fmla="*/ 18640 w 22854"/>
              <a:gd name="T5" fmla="*/ 5946 h 22880"/>
              <a:gd name="T6" fmla="*/ 16640 w 22854"/>
              <a:gd name="T7" fmla="*/ 6692 h 22880"/>
              <a:gd name="T8" fmla="*/ 14374 w 22854"/>
              <a:gd name="T9" fmla="*/ 5732 h 22880"/>
              <a:gd name="T10" fmla="*/ 12160 w 22854"/>
              <a:gd name="T11" fmla="*/ 6640 h 22880"/>
              <a:gd name="T12" fmla="*/ 11226 w 22854"/>
              <a:gd name="T13" fmla="*/ 8852 h 22880"/>
              <a:gd name="T14" fmla="*/ 11306 w 22854"/>
              <a:gd name="T15" fmla="*/ 9572 h 22880"/>
              <a:gd name="T16" fmla="*/ 7706 w 22854"/>
              <a:gd name="T17" fmla="*/ 8586 h 22880"/>
              <a:gd name="T18" fmla="*/ 4854 w 22854"/>
              <a:gd name="T19" fmla="*/ 6292 h 22880"/>
              <a:gd name="T20" fmla="*/ 4426 w 22854"/>
              <a:gd name="T21" fmla="*/ 7866 h 22880"/>
              <a:gd name="T22" fmla="*/ 5786 w 22854"/>
              <a:gd name="T23" fmla="*/ 10480 h 22880"/>
              <a:gd name="T24" fmla="*/ 4294 w 22854"/>
              <a:gd name="T25" fmla="*/ 10080 h 22880"/>
              <a:gd name="T26" fmla="*/ 4294 w 22854"/>
              <a:gd name="T27" fmla="*/ 10106 h 22880"/>
              <a:gd name="T28" fmla="*/ 5040 w 22854"/>
              <a:gd name="T29" fmla="*/ 12106 h 22880"/>
              <a:gd name="T30" fmla="*/ 6854 w 22854"/>
              <a:gd name="T31" fmla="*/ 13172 h 22880"/>
              <a:gd name="T32" fmla="*/ 6106 w 22854"/>
              <a:gd name="T33" fmla="*/ 13306 h 22880"/>
              <a:gd name="T34" fmla="*/ 5520 w 22854"/>
              <a:gd name="T35" fmla="*/ 13226 h 22880"/>
              <a:gd name="T36" fmla="*/ 6640 w 22854"/>
              <a:gd name="T37" fmla="*/ 14800 h 22880"/>
              <a:gd name="T38" fmla="*/ 8426 w 22854"/>
              <a:gd name="T39" fmla="*/ 15412 h 22880"/>
              <a:gd name="T40" fmla="*/ 4560 w 22854"/>
              <a:gd name="T41" fmla="*/ 16746 h 22880"/>
              <a:gd name="T42" fmla="*/ 3814 w 22854"/>
              <a:gd name="T43" fmla="*/ 16692 h 22880"/>
              <a:gd name="T44" fmla="*/ 8614 w 22854"/>
              <a:gd name="T45" fmla="*/ 18106 h 22880"/>
              <a:gd name="T46" fmla="*/ 11734 w 22854"/>
              <a:gd name="T47" fmla="*/ 17572 h 22880"/>
              <a:gd name="T48" fmla="*/ 14240 w 22854"/>
              <a:gd name="T49" fmla="*/ 16160 h 22880"/>
              <a:gd name="T50" fmla="*/ 16026 w 22854"/>
              <a:gd name="T51" fmla="*/ 14132 h 22880"/>
              <a:gd name="T52" fmla="*/ 17146 w 22854"/>
              <a:gd name="T53" fmla="*/ 11706 h 22880"/>
              <a:gd name="T54" fmla="*/ 17494 w 22854"/>
              <a:gd name="T55" fmla="*/ 9200 h 22880"/>
              <a:gd name="T56" fmla="*/ 17494 w 22854"/>
              <a:gd name="T57" fmla="*/ 8800 h 22880"/>
              <a:gd name="T58" fmla="*/ 19040 w 22854"/>
              <a:gd name="T59" fmla="*/ 7172 h 22880"/>
              <a:gd name="T60" fmla="*/ 22854 w 22854"/>
              <a:gd name="T61" fmla="*/ 4292 h 22880"/>
              <a:gd name="T62" fmla="*/ 22854 w 22854"/>
              <a:gd name="T63" fmla="*/ 18586 h 22880"/>
              <a:gd name="T64" fmla="*/ 21600 w 22854"/>
              <a:gd name="T65" fmla="*/ 21600 h 22880"/>
              <a:gd name="T66" fmla="*/ 18560 w 22854"/>
              <a:gd name="T67" fmla="*/ 22880 h 22880"/>
              <a:gd name="T68" fmla="*/ 4294 w 22854"/>
              <a:gd name="T69" fmla="*/ 22880 h 22880"/>
              <a:gd name="T70" fmla="*/ 1254 w 22854"/>
              <a:gd name="T71" fmla="*/ 21600 h 22880"/>
              <a:gd name="T72" fmla="*/ 0 w 22854"/>
              <a:gd name="T73" fmla="*/ 18586 h 22880"/>
              <a:gd name="T74" fmla="*/ 0 w 22854"/>
              <a:gd name="T75" fmla="*/ 4292 h 22880"/>
              <a:gd name="T76" fmla="*/ 1254 w 22854"/>
              <a:gd name="T77" fmla="*/ 1280 h 22880"/>
              <a:gd name="T78" fmla="*/ 4294 w 22854"/>
              <a:gd name="T79" fmla="*/ 0 h 22880"/>
              <a:gd name="T80" fmla="*/ 18560 w 22854"/>
              <a:gd name="T81" fmla="*/ 0 h 22880"/>
              <a:gd name="T82" fmla="*/ 21600 w 22854"/>
              <a:gd name="T83" fmla="*/ 1280 h 22880"/>
              <a:gd name="T84" fmla="*/ 22854 w 22854"/>
              <a:gd name="T85" fmla="*/ 4292 h 2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2854" h="22880">
                <a:moveTo>
                  <a:pt x="19040" y="7172"/>
                </a:moveTo>
                <a:cubicBezTo>
                  <a:pt x="18488" y="7422"/>
                  <a:pt x="17894" y="7590"/>
                  <a:pt x="17254" y="7680"/>
                </a:cubicBezTo>
                <a:cubicBezTo>
                  <a:pt x="17928" y="7288"/>
                  <a:pt x="18392" y="6710"/>
                  <a:pt x="18640" y="5946"/>
                </a:cubicBezTo>
                <a:cubicBezTo>
                  <a:pt x="17982" y="6320"/>
                  <a:pt x="17316" y="6568"/>
                  <a:pt x="16640" y="6692"/>
                </a:cubicBezTo>
                <a:cubicBezTo>
                  <a:pt x="16036" y="6052"/>
                  <a:pt x="15280" y="5732"/>
                  <a:pt x="14374" y="5732"/>
                </a:cubicBezTo>
                <a:cubicBezTo>
                  <a:pt x="13502" y="5732"/>
                  <a:pt x="12764" y="6034"/>
                  <a:pt x="12160" y="6640"/>
                </a:cubicBezTo>
                <a:cubicBezTo>
                  <a:pt x="11556" y="7244"/>
                  <a:pt x="11244" y="7982"/>
                  <a:pt x="11226" y="8852"/>
                </a:cubicBezTo>
                <a:cubicBezTo>
                  <a:pt x="11226" y="9138"/>
                  <a:pt x="11254" y="9378"/>
                  <a:pt x="11306" y="9572"/>
                </a:cubicBezTo>
                <a:cubicBezTo>
                  <a:pt x="10026" y="9502"/>
                  <a:pt x="8826" y="9172"/>
                  <a:pt x="7706" y="8586"/>
                </a:cubicBezTo>
                <a:cubicBezTo>
                  <a:pt x="6586" y="8000"/>
                  <a:pt x="5636" y="7234"/>
                  <a:pt x="4854" y="6292"/>
                </a:cubicBezTo>
                <a:cubicBezTo>
                  <a:pt x="4568" y="6790"/>
                  <a:pt x="4426" y="7314"/>
                  <a:pt x="4426" y="7866"/>
                </a:cubicBezTo>
                <a:cubicBezTo>
                  <a:pt x="4426" y="9004"/>
                  <a:pt x="4880" y="9874"/>
                  <a:pt x="5786" y="10480"/>
                </a:cubicBezTo>
                <a:cubicBezTo>
                  <a:pt x="5306" y="10462"/>
                  <a:pt x="4808" y="10328"/>
                  <a:pt x="4294" y="10080"/>
                </a:cubicBezTo>
                <a:lnTo>
                  <a:pt x="4294" y="10106"/>
                </a:lnTo>
                <a:cubicBezTo>
                  <a:pt x="4294" y="10852"/>
                  <a:pt x="4542" y="11520"/>
                  <a:pt x="5040" y="12106"/>
                </a:cubicBezTo>
                <a:cubicBezTo>
                  <a:pt x="5538" y="12692"/>
                  <a:pt x="6142" y="13048"/>
                  <a:pt x="6854" y="13172"/>
                </a:cubicBezTo>
                <a:cubicBezTo>
                  <a:pt x="6568" y="13262"/>
                  <a:pt x="6320" y="13306"/>
                  <a:pt x="6106" y="13306"/>
                </a:cubicBezTo>
                <a:cubicBezTo>
                  <a:pt x="5982" y="13306"/>
                  <a:pt x="5786" y="13280"/>
                  <a:pt x="5520" y="13226"/>
                </a:cubicBezTo>
                <a:cubicBezTo>
                  <a:pt x="5734" y="13866"/>
                  <a:pt x="6106" y="14390"/>
                  <a:pt x="6640" y="14800"/>
                </a:cubicBezTo>
                <a:cubicBezTo>
                  <a:pt x="7174" y="15208"/>
                  <a:pt x="7768" y="15412"/>
                  <a:pt x="8426" y="15412"/>
                </a:cubicBezTo>
                <a:cubicBezTo>
                  <a:pt x="7288" y="16302"/>
                  <a:pt x="6000" y="16746"/>
                  <a:pt x="4560" y="16746"/>
                </a:cubicBezTo>
                <a:cubicBezTo>
                  <a:pt x="4294" y="16746"/>
                  <a:pt x="4044" y="16728"/>
                  <a:pt x="3814" y="16692"/>
                </a:cubicBezTo>
                <a:cubicBezTo>
                  <a:pt x="5272" y="17634"/>
                  <a:pt x="6872" y="18106"/>
                  <a:pt x="8614" y="18106"/>
                </a:cubicBezTo>
                <a:cubicBezTo>
                  <a:pt x="9716" y="18106"/>
                  <a:pt x="10756" y="17928"/>
                  <a:pt x="11734" y="17572"/>
                </a:cubicBezTo>
                <a:cubicBezTo>
                  <a:pt x="12712" y="17218"/>
                  <a:pt x="13546" y="16746"/>
                  <a:pt x="14240" y="16160"/>
                </a:cubicBezTo>
                <a:cubicBezTo>
                  <a:pt x="14934" y="15572"/>
                  <a:pt x="15528" y="14898"/>
                  <a:pt x="16026" y="14132"/>
                </a:cubicBezTo>
                <a:cubicBezTo>
                  <a:pt x="16524" y="13368"/>
                  <a:pt x="16898" y="12560"/>
                  <a:pt x="17146" y="11706"/>
                </a:cubicBezTo>
                <a:cubicBezTo>
                  <a:pt x="17396" y="10852"/>
                  <a:pt x="17512" y="10018"/>
                  <a:pt x="17494" y="9200"/>
                </a:cubicBezTo>
                <a:lnTo>
                  <a:pt x="17494" y="8800"/>
                </a:lnTo>
                <a:cubicBezTo>
                  <a:pt x="18116" y="8354"/>
                  <a:pt x="18632" y="7812"/>
                  <a:pt x="19040" y="7172"/>
                </a:cubicBezTo>
                <a:close/>
                <a:moveTo>
                  <a:pt x="22854" y="4292"/>
                </a:moveTo>
                <a:lnTo>
                  <a:pt x="22854" y="18586"/>
                </a:lnTo>
                <a:cubicBezTo>
                  <a:pt x="22854" y="19760"/>
                  <a:pt x="22436" y="20764"/>
                  <a:pt x="21600" y="21600"/>
                </a:cubicBezTo>
                <a:cubicBezTo>
                  <a:pt x="20764" y="22434"/>
                  <a:pt x="19752" y="22862"/>
                  <a:pt x="18560" y="22880"/>
                </a:cubicBezTo>
                <a:lnTo>
                  <a:pt x="4294" y="22880"/>
                </a:lnTo>
                <a:cubicBezTo>
                  <a:pt x="3102" y="22880"/>
                  <a:pt x="2088" y="22452"/>
                  <a:pt x="1254" y="21600"/>
                </a:cubicBezTo>
                <a:cubicBezTo>
                  <a:pt x="418" y="20746"/>
                  <a:pt x="0" y="19742"/>
                  <a:pt x="0" y="18586"/>
                </a:cubicBezTo>
                <a:lnTo>
                  <a:pt x="0" y="4292"/>
                </a:lnTo>
                <a:cubicBezTo>
                  <a:pt x="0" y="3120"/>
                  <a:pt x="418" y="2114"/>
                  <a:pt x="1254" y="1280"/>
                </a:cubicBezTo>
                <a:cubicBezTo>
                  <a:pt x="2088" y="444"/>
                  <a:pt x="3102" y="18"/>
                  <a:pt x="4294" y="0"/>
                </a:cubicBezTo>
                <a:lnTo>
                  <a:pt x="18560" y="0"/>
                </a:lnTo>
                <a:cubicBezTo>
                  <a:pt x="19752" y="0"/>
                  <a:pt x="20764" y="426"/>
                  <a:pt x="21600" y="1280"/>
                </a:cubicBezTo>
                <a:cubicBezTo>
                  <a:pt x="22436" y="2132"/>
                  <a:pt x="22854" y="3138"/>
                  <a:pt x="22854" y="4292"/>
                </a:cubicBezTo>
                <a:close/>
              </a:path>
            </a:pathLst>
          </a:custGeom>
          <a:solidFill>
            <a:srgbClr val="1DA1F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3" name="Freeform 45"/>
          <p:cNvSpPr>
            <a:spLocks noChangeAspect="1"/>
          </p:cNvSpPr>
          <p:nvPr userDrawn="1"/>
        </p:nvSpPr>
        <p:spPr bwMode="auto">
          <a:xfrm>
            <a:off x="833636" y="5530717"/>
            <a:ext cx="203279" cy="204211"/>
          </a:xfrm>
          <a:custGeom>
            <a:avLst/>
            <a:gdLst>
              <a:gd name="T0" fmla="*/ 18560 w 22854"/>
              <a:gd name="T1" fmla="*/ 0 h 22880"/>
              <a:gd name="T2" fmla="*/ 21600 w 22854"/>
              <a:gd name="T3" fmla="*/ 1280 h 22880"/>
              <a:gd name="T4" fmla="*/ 22854 w 22854"/>
              <a:gd name="T5" fmla="*/ 4292 h 22880"/>
              <a:gd name="T6" fmla="*/ 22854 w 22854"/>
              <a:gd name="T7" fmla="*/ 18586 h 22880"/>
              <a:gd name="T8" fmla="*/ 21600 w 22854"/>
              <a:gd name="T9" fmla="*/ 21600 h 22880"/>
              <a:gd name="T10" fmla="*/ 18560 w 22854"/>
              <a:gd name="T11" fmla="*/ 22880 h 22880"/>
              <a:gd name="T12" fmla="*/ 15786 w 22854"/>
              <a:gd name="T13" fmla="*/ 22880 h 22880"/>
              <a:gd name="T14" fmla="*/ 15786 w 22854"/>
              <a:gd name="T15" fmla="*/ 14000 h 22880"/>
              <a:gd name="T16" fmla="*/ 18746 w 22854"/>
              <a:gd name="T17" fmla="*/ 14000 h 22880"/>
              <a:gd name="T18" fmla="*/ 19174 w 22854"/>
              <a:gd name="T19" fmla="*/ 10560 h 22880"/>
              <a:gd name="T20" fmla="*/ 15786 w 22854"/>
              <a:gd name="T21" fmla="*/ 10560 h 22880"/>
              <a:gd name="T22" fmla="*/ 15786 w 22854"/>
              <a:gd name="T23" fmla="*/ 8346 h 22880"/>
              <a:gd name="T24" fmla="*/ 16134 w 22854"/>
              <a:gd name="T25" fmla="*/ 7120 h 22880"/>
              <a:gd name="T26" fmla="*/ 17494 w 22854"/>
              <a:gd name="T27" fmla="*/ 6692 h 22880"/>
              <a:gd name="T28" fmla="*/ 19306 w 22854"/>
              <a:gd name="T29" fmla="*/ 6666 h 22880"/>
              <a:gd name="T30" fmla="*/ 19306 w 22854"/>
              <a:gd name="T31" fmla="*/ 3600 h 22880"/>
              <a:gd name="T32" fmla="*/ 16640 w 22854"/>
              <a:gd name="T33" fmla="*/ 3466 h 22880"/>
              <a:gd name="T34" fmla="*/ 13414 w 22854"/>
              <a:gd name="T35" fmla="*/ 4640 h 22880"/>
              <a:gd name="T36" fmla="*/ 12214 w 22854"/>
              <a:gd name="T37" fmla="*/ 8026 h 22880"/>
              <a:gd name="T38" fmla="*/ 12214 w 22854"/>
              <a:gd name="T39" fmla="*/ 10560 h 22880"/>
              <a:gd name="T40" fmla="*/ 9226 w 22854"/>
              <a:gd name="T41" fmla="*/ 10560 h 22880"/>
              <a:gd name="T42" fmla="*/ 9226 w 22854"/>
              <a:gd name="T43" fmla="*/ 14000 h 22880"/>
              <a:gd name="T44" fmla="*/ 12214 w 22854"/>
              <a:gd name="T45" fmla="*/ 14000 h 22880"/>
              <a:gd name="T46" fmla="*/ 12214 w 22854"/>
              <a:gd name="T47" fmla="*/ 22880 h 22880"/>
              <a:gd name="T48" fmla="*/ 4294 w 22854"/>
              <a:gd name="T49" fmla="*/ 22880 h 22880"/>
              <a:gd name="T50" fmla="*/ 1254 w 22854"/>
              <a:gd name="T51" fmla="*/ 21600 h 22880"/>
              <a:gd name="T52" fmla="*/ 0 w 22854"/>
              <a:gd name="T53" fmla="*/ 18586 h 22880"/>
              <a:gd name="T54" fmla="*/ 0 w 22854"/>
              <a:gd name="T55" fmla="*/ 4292 h 22880"/>
              <a:gd name="T56" fmla="*/ 1254 w 22854"/>
              <a:gd name="T57" fmla="*/ 1280 h 22880"/>
              <a:gd name="T58" fmla="*/ 4294 w 22854"/>
              <a:gd name="T59" fmla="*/ 0 h 22880"/>
              <a:gd name="T60" fmla="*/ 18560 w 22854"/>
              <a:gd name="T61" fmla="*/ 0 h 2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2854" h="22880">
                <a:moveTo>
                  <a:pt x="18560" y="0"/>
                </a:moveTo>
                <a:cubicBezTo>
                  <a:pt x="19752" y="0"/>
                  <a:pt x="20764" y="426"/>
                  <a:pt x="21600" y="1280"/>
                </a:cubicBezTo>
                <a:cubicBezTo>
                  <a:pt x="22436" y="2132"/>
                  <a:pt x="22854" y="3138"/>
                  <a:pt x="22854" y="4292"/>
                </a:cubicBezTo>
                <a:lnTo>
                  <a:pt x="22854" y="18586"/>
                </a:lnTo>
                <a:cubicBezTo>
                  <a:pt x="22854" y="19760"/>
                  <a:pt x="22436" y="20764"/>
                  <a:pt x="21600" y="21600"/>
                </a:cubicBezTo>
                <a:cubicBezTo>
                  <a:pt x="20764" y="22434"/>
                  <a:pt x="19752" y="22862"/>
                  <a:pt x="18560" y="22880"/>
                </a:cubicBezTo>
                <a:lnTo>
                  <a:pt x="15786" y="22880"/>
                </a:lnTo>
                <a:lnTo>
                  <a:pt x="15786" y="14000"/>
                </a:lnTo>
                <a:lnTo>
                  <a:pt x="18746" y="14000"/>
                </a:lnTo>
                <a:lnTo>
                  <a:pt x="19174" y="10560"/>
                </a:lnTo>
                <a:lnTo>
                  <a:pt x="15786" y="10560"/>
                </a:lnTo>
                <a:lnTo>
                  <a:pt x="15786" y="8346"/>
                </a:lnTo>
                <a:cubicBezTo>
                  <a:pt x="15786" y="7794"/>
                  <a:pt x="15902" y="7386"/>
                  <a:pt x="16134" y="7120"/>
                </a:cubicBezTo>
                <a:cubicBezTo>
                  <a:pt x="16364" y="6852"/>
                  <a:pt x="16818" y="6710"/>
                  <a:pt x="17494" y="6692"/>
                </a:cubicBezTo>
                <a:lnTo>
                  <a:pt x="19306" y="6666"/>
                </a:lnTo>
                <a:lnTo>
                  <a:pt x="19306" y="3600"/>
                </a:lnTo>
                <a:cubicBezTo>
                  <a:pt x="18684" y="3510"/>
                  <a:pt x="17796" y="3466"/>
                  <a:pt x="16640" y="3466"/>
                </a:cubicBezTo>
                <a:cubicBezTo>
                  <a:pt x="15306" y="3466"/>
                  <a:pt x="14232" y="3858"/>
                  <a:pt x="13414" y="4640"/>
                </a:cubicBezTo>
                <a:cubicBezTo>
                  <a:pt x="12596" y="5422"/>
                  <a:pt x="12196" y="6550"/>
                  <a:pt x="12214" y="8026"/>
                </a:cubicBezTo>
                <a:lnTo>
                  <a:pt x="12214" y="10560"/>
                </a:lnTo>
                <a:lnTo>
                  <a:pt x="9226" y="10560"/>
                </a:lnTo>
                <a:lnTo>
                  <a:pt x="9226" y="14000"/>
                </a:lnTo>
                <a:lnTo>
                  <a:pt x="12214" y="14000"/>
                </a:lnTo>
                <a:lnTo>
                  <a:pt x="12214" y="22880"/>
                </a:lnTo>
                <a:lnTo>
                  <a:pt x="4294" y="22880"/>
                </a:lnTo>
                <a:cubicBezTo>
                  <a:pt x="3102" y="22880"/>
                  <a:pt x="2088" y="22452"/>
                  <a:pt x="1254" y="21600"/>
                </a:cubicBezTo>
                <a:cubicBezTo>
                  <a:pt x="418" y="20746"/>
                  <a:pt x="0" y="19742"/>
                  <a:pt x="0" y="18586"/>
                </a:cubicBezTo>
                <a:lnTo>
                  <a:pt x="0" y="4292"/>
                </a:lnTo>
                <a:cubicBezTo>
                  <a:pt x="0" y="3120"/>
                  <a:pt x="418" y="2114"/>
                  <a:pt x="1254" y="1280"/>
                </a:cubicBezTo>
                <a:cubicBezTo>
                  <a:pt x="2088" y="444"/>
                  <a:pt x="3102" y="18"/>
                  <a:pt x="4294" y="0"/>
                </a:cubicBezTo>
                <a:lnTo>
                  <a:pt x="18560" y="0"/>
                </a:lnTo>
                <a:close/>
              </a:path>
            </a:pathLst>
          </a:custGeom>
          <a:solidFill>
            <a:srgbClr val="3B599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08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3F06AB-8406-B2DD-EB9B-273F744557F4}"/>
              </a:ext>
            </a:extLst>
          </p:cNvPr>
          <p:cNvGrpSpPr/>
          <p:nvPr userDrawn="1"/>
        </p:nvGrpSpPr>
        <p:grpSpPr>
          <a:xfrm>
            <a:off x="5667723" y="-2672222"/>
            <a:ext cx="8008144" cy="4718497"/>
            <a:chOff x="5667723" y="-2311262"/>
            <a:chExt cx="8008144" cy="4718497"/>
          </a:xfrm>
        </p:grpSpPr>
        <p:pic>
          <p:nvPicPr>
            <p:cNvPr id="17" name="Picture 16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33E1600A-CC08-D72D-2D39-2E4267833D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5667723" y="-2311262"/>
              <a:ext cx="4805363" cy="4174323"/>
            </a:xfrm>
            <a:prstGeom prst="rect">
              <a:avLst/>
            </a:prstGeom>
          </p:spPr>
        </p:pic>
        <p:pic>
          <p:nvPicPr>
            <p:cNvPr id="18" name="Picture 17" descr="A picture containing food, drawing&#10;&#10;Description automatically generated">
              <a:extLst>
                <a:ext uri="{FF2B5EF4-FFF2-40B4-BE49-F238E27FC236}">
                  <a16:creationId xmlns:a16="http://schemas.microsoft.com/office/drawing/2014/main" id="{9706DF3C-3BA1-A8DC-EEB5-19846487AD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lum bright="70000" contrast="-70000"/>
              <a:alphaModFix amt="4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4" r="29166" b="52316"/>
            <a:stretch/>
          </p:blipFill>
          <p:spPr>
            <a:xfrm>
              <a:off x="8870504" y="-1767088"/>
              <a:ext cx="4805363" cy="4174323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52124"/>
            <a:ext cx="10871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 dirty="0"/>
            </a:lvl1pPr>
          </a:lstStyle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442440"/>
            <a:ext cx="10871200" cy="558800"/>
          </a:xfrm>
        </p:spPr>
        <p:txBody>
          <a:bodyPr vert="horz" lIns="91440" tIns="60960" rIns="91440" bIns="60960" rtlCol="0" anchor="ctr" anchorCtr="0">
            <a:noAutofit/>
          </a:bodyPr>
          <a:lstStyle>
            <a:lvl1pPr>
              <a:buFontTx/>
              <a:buNone/>
              <a:defRPr lang="en-US" sz="2000" smtClean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11200" y="1985198"/>
            <a:ext cx="10871200" cy="3782704"/>
          </a:xfrm>
        </p:spPr>
        <p:txBody>
          <a:bodyPr vert="horz" lIns="91440" tIns="60960" rIns="91440" bIns="60960" rtlCol="0"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spcAft>
                <a:spcPts val="1200"/>
              </a:spcAft>
              <a:buFontTx/>
              <a:buNone/>
              <a:defRPr lang="en-US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spcAft>
                <a:spcPts val="1200"/>
              </a:spcAft>
              <a:buFontTx/>
              <a:buNone/>
              <a:def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Impact100 Metro Detroit. All Rights Reserved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087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5CF2-4BEC-6B59-0C86-7C29D42BA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53CBC-7F4D-65B4-022E-16D40064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A737B-5F78-A3AA-A6A3-95883277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110C-2A59-CD19-2001-B19CB930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ED5F-2245-42E6-A3BA-05C2B24C8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141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3384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36891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2531-7A35-0540-8771-3D3341166B01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967F8-8F29-E34D-BE4D-7E3F7BEF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0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567054"/>
            <a:ext cx="12192000" cy="2909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413084"/>
            <a:ext cx="1087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600202"/>
            <a:ext cx="10871200" cy="4470399"/>
          </a:xfrm>
          <a:prstGeom prst="rect">
            <a:avLst/>
          </a:prstGeom>
        </p:spPr>
        <p:txBody>
          <a:bodyPr vert="horz" lIns="91440" tIns="60960" rIns="121920" bIns="60960" rtlCol="0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Edit Master text styles</a:t>
            </a:r>
          </a:p>
          <a:p>
            <a:pPr marL="0" lvl="1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Tx/>
              <a:buNone/>
            </a:pPr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©2019 Your Company. All Rights Reserved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fld id="{9D955F5F-96B5-4123-A0BF-F5126ED548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38" r:id="rId2"/>
    <p:sldLayoutId id="2147483739" r:id="rId3"/>
    <p:sldLayoutId id="2147483735" r:id="rId4"/>
    <p:sldLayoutId id="2147483736" r:id="rId5"/>
    <p:sldLayoutId id="2147483755" r:id="rId6"/>
    <p:sldLayoutId id="2147483756" r:id="rId7"/>
    <p:sldLayoutId id="2147483664" r:id="rId8"/>
    <p:sldLayoutId id="2147483747" r:id="rId9"/>
    <p:sldLayoutId id="2147483746" r:id="rId10"/>
    <p:sldLayoutId id="2147483752" r:id="rId11"/>
    <p:sldLayoutId id="2147483748" r:id="rId12"/>
    <p:sldLayoutId id="2147483742" r:id="rId13"/>
    <p:sldLayoutId id="2147483750" r:id="rId14"/>
    <p:sldLayoutId id="2147483749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757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740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44" r:id="rId69"/>
    <p:sldLayoutId id="2147483745" r:id="rId70"/>
    <p:sldLayoutId id="2147483716" r:id="rId71"/>
    <p:sldLayoutId id="2147483717" r:id="rId72"/>
    <p:sldLayoutId id="2147483718" r:id="rId73"/>
    <p:sldLayoutId id="2147483719" r:id="rId74"/>
    <p:sldLayoutId id="2147483720" r:id="rId75"/>
    <p:sldLayoutId id="2147483721" r:id="rId76"/>
    <p:sldLayoutId id="2147483722" r:id="rId77"/>
    <p:sldLayoutId id="2147483723" r:id="rId78"/>
    <p:sldLayoutId id="2147483724" r:id="rId79"/>
    <p:sldLayoutId id="2147483725" r:id="rId80"/>
    <p:sldLayoutId id="2147483726" r:id="rId81"/>
    <p:sldLayoutId id="2147483727" r:id="rId82"/>
    <p:sldLayoutId id="2147483728" r:id="rId83"/>
    <p:sldLayoutId id="2147483729" r:id="rId84"/>
    <p:sldLayoutId id="2147483730" r:id="rId85"/>
    <p:sldLayoutId id="2147483731" r:id="rId86"/>
    <p:sldLayoutId id="2147483732" r:id="rId87"/>
    <p:sldLayoutId id="2147483733" r:id="rId88"/>
    <p:sldLayoutId id="2147483734" r:id="rId89"/>
    <p:sldLayoutId id="2147483751" r:id="rId90"/>
    <p:sldLayoutId id="2147483753" r:id="rId91"/>
    <p:sldLayoutId id="2147483754" r:id="rId92"/>
    <p:sldLayoutId id="2147483764" r:id="rId93"/>
  </p:sldLayoutIdLst>
  <p:hf hdr="0"/>
  <p:txStyles>
    <p:titleStyle>
      <a:lvl1pPr algn="ctr" defTabSz="1219170" rtl="0" eaLnBrk="1" latinLnBrk="0" hangingPunct="1">
        <a:spcBef>
          <a:spcPct val="0"/>
        </a:spcBef>
        <a:buNone/>
        <a:defRPr lang="en-US" sz="3000" kern="1200" dirty="0">
          <a:solidFill>
            <a:schemeClr val="tx1"/>
          </a:solidFill>
          <a:latin typeface="Lato Heavy" panose="020F0502020204030203" pitchFamily="34" charset="0"/>
          <a:ea typeface="Lato Heavy" panose="020F0502020204030203" pitchFamily="34" charset="0"/>
          <a:cs typeface="Lato Heavy" panose="020F0502020204030203" pitchFamily="34" charset="0"/>
        </a:defRPr>
      </a:lvl1pPr>
    </p:titleStyle>
    <p:bodyStyle>
      <a:lvl1pPr marL="457189" indent="-457189" algn="l" defTabSz="1219170" rtl="0" eaLnBrk="1" latinLnBrk="0" hangingPunct="1">
        <a:lnSpc>
          <a:spcPct val="130000"/>
        </a:lnSpc>
        <a:spcBef>
          <a:spcPct val="20000"/>
        </a:spcBef>
        <a:buFont typeface="Arial" pitchFamily="34" charset="0"/>
        <a:buChar char="•"/>
        <a:defRPr lang="en-US" sz="1200" kern="1200" smtClean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990575" indent="-380990" algn="l" defTabSz="1219170" rtl="0" eaLnBrk="1" latinLnBrk="0" hangingPunct="1">
        <a:lnSpc>
          <a:spcPct val="130000"/>
        </a:lnSpc>
        <a:spcBef>
          <a:spcPct val="20000"/>
        </a:spcBef>
        <a:buFont typeface="Arial" pitchFamily="34" charset="0"/>
        <a:buChar char="–"/>
        <a:defRPr lang="en-US" sz="1200" kern="1200" smtClean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523962" indent="-304792" algn="l" defTabSz="1219170" rtl="0" eaLnBrk="1" latinLnBrk="0" hangingPunct="1">
        <a:lnSpc>
          <a:spcPct val="130000"/>
        </a:lnSpc>
        <a:spcBef>
          <a:spcPct val="20000"/>
        </a:spcBef>
        <a:buFont typeface="Arial" pitchFamily="34" charset="0"/>
        <a:buChar char="•"/>
        <a:defRPr lang="en-US" sz="1200" kern="1200" smtClean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2133547" indent="-304792" algn="l" defTabSz="1219170" rtl="0" eaLnBrk="1" latinLnBrk="0" hangingPunct="1">
        <a:lnSpc>
          <a:spcPct val="130000"/>
        </a:lnSpc>
        <a:spcBef>
          <a:spcPct val="20000"/>
        </a:spcBef>
        <a:buFont typeface="Arial" pitchFamily="34" charset="0"/>
        <a:buChar char="–"/>
        <a:defRPr lang="en-US" sz="1200" kern="1200" smtClean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743131" indent="-304792" algn="l" defTabSz="1219170" rtl="0" eaLnBrk="1" latinLnBrk="0" hangingPunct="1">
        <a:lnSpc>
          <a:spcPct val="130000"/>
        </a:lnSpc>
        <a:spcBef>
          <a:spcPct val="20000"/>
        </a:spcBef>
        <a:buFont typeface="Arial" pitchFamily="34" charset="0"/>
        <a:buChar char="»"/>
        <a:defRPr lang="en-US" sz="1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0D43-6F57-D30C-E649-48D9309F2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3360353"/>
            <a:ext cx="10769600" cy="1072933"/>
          </a:xfrm>
        </p:spPr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2025/2026 Grant Application 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>
                <a:latin typeface="Open Sans"/>
                <a:ea typeface="Open Sans"/>
                <a:cs typeface="Open Sans"/>
              </a:rPr>
              <a:t>Non-Profit Training and Q&amp;A</a:t>
            </a: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7A302-4EA0-1F70-60D2-06FD4151F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6105978"/>
            <a:ext cx="8534400" cy="552139"/>
          </a:xfrm>
        </p:spPr>
        <p:txBody>
          <a:bodyPr vert="horz" wrap="square" lIns="91440" tIns="60960" rIns="121920" bIns="60960" rtlCol="0" anchor="t">
            <a:spAutoFit/>
          </a:bodyPr>
          <a:lstStyle/>
          <a:p>
            <a:r>
              <a:rPr lang="en-US" sz="2400">
                <a:latin typeface="Lato"/>
                <a:ea typeface="Lato"/>
                <a:cs typeface="Lato"/>
              </a:rPr>
              <a:t>♥  Women's Hearts Aligned For Impactful Giving ♥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F5272-3CD7-6D9D-1A33-38E4E4E033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625" y="4630056"/>
            <a:ext cx="10769600" cy="457200"/>
          </a:xfrm>
        </p:spPr>
        <p:txBody>
          <a:bodyPr/>
          <a:lstStyle/>
          <a:p>
            <a:pPr marL="456565" indent="-456565"/>
            <a:r>
              <a:rPr lang="en-US">
                <a:latin typeface="Open Sans"/>
                <a:ea typeface="Open Sans"/>
                <a:cs typeface="Open Sans"/>
              </a:rPr>
              <a:t>November 13, 2025</a:t>
            </a: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0652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8FB1B-6314-ED27-3979-20926A32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653B-B31F-8E1B-FEF0-1F3E5F9D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53453"/>
            <a:ext cx="11246734" cy="654172"/>
          </a:xfrm>
        </p:spPr>
        <p:txBody>
          <a:bodyPr>
            <a:noAutofit/>
          </a:bodyPr>
          <a:lstStyle/>
          <a:p>
            <a:r>
              <a:rPr lang="en-US" sz="4000" b="1">
                <a:latin typeface="Lato Heavy"/>
              </a:rPr>
              <a:t>Not Eligible:</a:t>
            </a:r>
            <a:endParaRPr lang="en-US" sz="4000">
              <a:latin typeface="Lato Heavy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2E81A-694C-2398-5BEE-A91078FC2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0289" y="1284195"/>
            <a:ext cx="11577899" cy="5293587"/>
          </a:xfrm>
        </p:spPr>
        <p:txBody>
          <a:bodyPr vert="horz" lIns="91440" tIns="60960" rIns="91440" bIns="60960" rtlCol="0" anchor="t">
            <a:noAutofit/>
          </a:bodyPr>
          <a:lstStyle/>
          <a:p>
            <a:pPr>
              <a:buClr>
                <a:srgbClr val="008000"/>
              </a:buClr>
            </a:pPr>
            <a:r>
              <a:rPr lang="en-US" sz="3000" b="1">
                <a:solidFill>
                  <a:srgbClr val="00B48F"/>
                </a:solidFill>
                <a:latin typeface="Lato"/>
                <a:ea typeface="Lato"/>
                <a:cs typeface="Lato"/>
              </a:rPr>
              <a:t>Grants will not be provided for the following:</a:t>
            </a:r>
            <a:endParaRPr lang="en-US" sz="3000">
              <a:solidFill>
                <a:srgbClr val="00B48F"/>
              </a:solidFill>
              <a:latin typeface="Lato"/>
              <a:ea typeface="Lato"/>
              <a:cs typeface="Lato"/>
            </a:endParaRPr>
          </a:p>
          <a:p>
            <a:pPr marL="989965" lvl="1" indent="-380365">
              <a:buFont typeface="Arial"/>
              <a:buChar char="•"/>
            </a:pPr>
            <a:r>
              <a:rPr lang="en-US" sz="2000">
                <a:solidFill>
                  <a:srgbClr val="625E9D"/>
                </a:solidFill>
                <a:latin typeface="Lato"/>
                <a:ea typeface="Lato"/>
                <a:cs typeface="Lato"/>
              </a:rPr>
              <a:t>Debt reduction, operating deficits, interim or bridge funding, or endowment funding</a:t>
            </a:r>
            <a:endParaRPr lang="en-US">
              <a:solidFill>
                <a:srgbClr val="625E9D"/>
              </a:solidFill>
            </a:endParaRPr>
          </a:p>
          <a:p>
            <a:pPr marL="989965" lvl="1" indent="-380365">
              <a:buFont typeface="Arial"/>
              <a:buChar char="•"/>
            </a:pPr>
            <a:r>
              <a:rPr lang="en-US" sz="2000">
                <a:solidFill>
                  <a:srgbClr val="625E9D"/>
                </a:solidFill>
                <a:latin typeface="Lato"/>
                <a:ea typeface="Lato"/>
                <a:cs typeface="Lato"/>
              </a:rPr>
              <a:t>Activities that are religious or political in nature</a:t>
            </a:r>
            <a:endParaRPr lang="en-US">
              <a:solidFill>
                <a:srgbClr val="625E9D"/>
              </a:solidFill>
            </a:endParaRPr>
          </a:p>
          <a:p>
            <a:pPr marL="989965" lvl="1" indent="-380365">
              <a:buFont typeface="Arial"/>
              <a:buChar char="•"/>
            </a:pPr>
            <a:r>
              <a:rPr lang="en-US" sz="2000">
                <a:solidFill>
                  <a:srgbClr val="625E9D"/>
                </a:solidFill>
                <a:latin typeface="Lato"/>
                <a:ea typeface="Lato"/>
                <a:cs typeface="Lato"/>
              </a:rPr>
              <a:t>Fund drives, annual appeals, fundraising events, or general capital campaigns</a:t>
            </a:r>
            <a:endParaRPr lang="en-US">
              <a:solidFill>
                <a:srgbClr val="625E9D"/>
              </a:solidFill>
            </a:endParaRPr>
          </a:p>
          <a:p>
            <a:pPr marL="989965" lvl="1" indent="-380365">
              <a:buFont typeface="Arial"/>
              <a:buChar char="•"/>
            </a:pPr>
            <a:r>
              <a:rPr lang="en-US" sz="2000">
                <a:solidFill>
                  <a:srgbClr val="625E9D"/>
                </a:solidFill>
                <a:latin typeface="Lato"/>
                <a:ea typeface="Lato"/>
                <a:cs typeface="Lato"/>
              </a:rPr>
              <a:t>Individuals or private foundations</a:t>
            </a:r>
            <a:endParaRPr lang="en-US">
              <a:solidFill>
                <a:srgbClr val="625E9D"/>
              </a:solidFill>
            </a:endParaRPr>
          </a:p>
          <a:p>
            <a:pPr marL="989965" lvl="1" indent="-380365">
              <a:buFont typeface="Arial"/>
              <a:buChar char="•"/>
            </a:pPr>
            <a:r>
              <a:rPr lang="en-US" sz="2000">
                <a:solidFill>
                  <a:srgbClr val="625E9D"/>
                </a:solidFill>
                <a:latin typeface="Lato"/>
                <a:ea typeface="Lato"/>
                <a:cs typeface="Lato"/>
              </a:rPr>
              <a:t>Projects that will only provide current services to current clients for another year</a:t>
            </a:r>
            <a:endParaRPr lang="en-US">
              <a:solidFill>
                <a:srgbClr val="625E9D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endParaRPr lang="en-US" sz="2000">
              <a:solidFill>
                <a:srgbClr val="625E9D"/>
              </a:solidFill>
              <a:latin typeface="Arial"/>
              <a:ea typeface="Lato"/>
              <a:cs typeface="Arial"/>
            </a:endParaRPr>
          </a:p>
          <a:p>
            <a:pPr marL="989965" lvl="1" indent="-380365"/>
            <a:endParaRPr lang="en-US" sz="2000"/>
          </a:p>
          <a:p>
            <a:pPr lvl="0"/>
            <a:endParaRPr lang="en-US" sz="2000"/>
          </a:p>
          <a:p>
            <a:pPr marL="2476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BFDE4-F8C9-5BC8-6EEB-E849747CA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CC3A4-76BB-AC8D-02EB-04F67F146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47428-CD9C-9EF8-33A6-F439DCC46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670979" y="5710802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E47AF-B639-F744-9081-9F664B209516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46BB6-224A-CEA9-CD23-DDF36F8AFBD7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1FD1E-F68D-22C6-8370-EF76F1E2480D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72CA1A-97EF-E445-4CCB-DFA5BCE6DA9A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3F4302-D7CF-F9EB-4CF6-E2231905115B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8E4A34-BA3A-0372-F2E8-22422386ED0F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34B659-79A3-D06B-5524-A1E3A20F9A77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3585344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3A6D1-9B9F-BDCA-B8DF-BA8B7E648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F96E-871E-84DC-D679-7A92BB9D8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369450"/>
            <a:ext cx="11246734" cy="618436"/>
          </a:xfrm>
        </p:spPr>
        <p:txBody>
          <a:bodyPr>
            <a:noAutofit/>
          </a:bodyPr>
          <a:lstStyle/>
          <a:p>
            <a:r>
              <a:rPr lang="en-US" sz="3600" b="1"/>
              <a:t>New for 2026: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F3C1A-40C1-D20F-887D-6EAF34B0EB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653" y="1087686"/>
            <a:ext cx="11419067" cy="6239422"/>
          </a:xfrm>
        </p:spPr>
        <p:txBody>
          <a:bodyPr vert="horz" lIns="91440" tIns="60960" rIns="91440" bIns="60960" rtlCol="0" anchor="t">
            <a:noAutofit/>
          </a:bodyPr>
          <a:lstStyle/>
          <a:p>
            <a:pPr marL="989965" lvl="1" indent="-380365"/>
            <a:r>
              <a:rPr lang="en-US" sz="2800" b="1">
                <a:solidFill>
                  <a:srgbClr val="00B48F"/>
                </a:solidFill>
              </a:rPr>
              <a:t>2026 Application Key Changes:</a:t>
            </a:r>
            <a:endParaRPr lang="en-US" sz="2800"/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"/>
                <a:cs typeface="Lato"/>
              </a:rPr>
              <a:t>Eligibility Section expanded –</a:t>
            </a:r>
            <a:r>
              <a:rPr lang="en-US" sz="2000" b="1">
                <a:latin typeface="Lato"/>
                <a:ea typeface="Lato"/>
                <a:cs typeface="Lato"/>
              </a:rPr>
              <a:t> read and answer it thoroughly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"/>
                <a:cs typeface="Lato"/>
              </a:rPr>
              <a:t>More sections for ease for reviewers and applicants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"/>
                <a:cs typeface="Lato"/>
              </a:rPr>
              <a:t>Standardized Detailed Project Budget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"/>
                <a:cs typeface="Lato"/>
              </a:rPr>
              <a:t>Greater emphasis placed on transformational project – current services to current clients are not the types of projects we fund – DREAM BIG!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"/>
                <a:cs typeface="Lato"/>
              </a:rPr>
              <a:t>Discuss Sustainability and Project's Significant Impact</a:t>
            </a:r>
          </a:p>
          <a:p>
            <a:pPr marL="1561465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Lato"/>
                <a:ea typeface="Lato"/>
                <a:cs typeface="Lato"/>
              </a:rPr>
              <a:t>How large of a project is it?</a:t>
            </a:r>
            <a:endParaRPr lang="en-US" sz="2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20109-8510-27CB-3DCD-B9514B3B2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4D2D0-5693-1E40-D925-1F6B0A36E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46C74-B562-B772-152F-ACAF9F16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621702" y="575814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25F0C-3C41-C0C4-3D86-E521FEBB7285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63127-A9BB-607B-7555-1386D9723D4E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7CB6D9-AD34-7021-D300-9F7A140EE15D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BB73B-997C-3C9B-B298-82CBD24E0AE6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02A67-7BDF-BE5D-303A-65A1DF955F59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7F295-38E7-6ED4-2F2F-5FD943054072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C2B414-F07E-0856-6CC8-636CB5E31E4E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1766468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2" y="4257"/>
            <a:ext cx="12181827" cy="982624"/>
          </a:xfrm>
        </p:spPr>
        <p:txBody>
          <a:bodyPr>
            <a:noAutofit/>
          </a:bodyPr>
          <a:lstStyle/>
          <a:p>
            <a:pPr algn="l"/>
            <a:r>
              <a:rPr lang="en-US" sz="3600" b="1">
                <a:latin typeface="Lato Heavy"/>
                <a:cs typeface="Arial"/>
              </a:rPr>
              <a:t>Financial Review Committee: What to Know</a:t>
            </a:r>
            <a:endParaRPr lang="en-US" sz="3600" b="1">
              <a:latin typeface="Lato Heav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6300" y="884811"/>
            <a:ext cx="1151859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8000"/>
              </a:buClr>
            </a:pPr>
            <a:r>
              <a:rPr lang="en-US" sz="2000">
                <a:latin typeface="Lato Heavy"/>
                <a:cs typeface="Arial"/>
              </a:rPr>
              <a:t>Within the grant application, Non-Profits are expected to provide the following items: 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457200" indent="-457200">
              <a:buClr>
                <a:srgbClr val="008000"/>
              </a:buClr>
              <a:buAutoNum type="arabicPeriod"/>
            </a:pPr>
            <a:r>
              <a:rPr lang="en-US" sz="2000">
                <a:latin typeface="Lato Heavy"/>
                <a:ea typeface="+mn-lt"/>
                <a:cs typeface="Arial"/>
              </a:rPr>
              <a:t>Past</a:t>
            </a:r>
            <a:r>
              <a:rPr lang="en-US" sz="2000">
                <a:latin typeface="Lato Heavy"/>
                <a:cs typeface="Arial"/>
              </a:rPr>
              <a:t> three years of 990s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457200" indent="-457200">
              <a:buClr>
                <a:srgbClr val="008000"/>
              </a:buClr>
              <a:buAutoNum type="arabicPeriod"/>
            </a:pPr>
            <a:r>
              <a:rPr lang="en-US" sz="2000">
                <a:latin typeface="Lato Heavy"/>
                <a:ea typeface="Lato"/>
                <a:cs typeface="Arial"/>
              </a:rPr>
              <a:t>Past</a:t>
            </a:r>
            <a:r>
              <a:rPr lang="en-US" sz="2000">
                <a:latin typeface="Lato Heavy"/>
                <a:cs typeface="Arial"/>
              </a:rPr>
              <a:t> externally reviewed CPA-prepared statements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457200" indent="-457200">
              <a:buClr>
                <a:srgbClr val="008000"/>
              </a:buClr>
              <a:buAutoNum type="arabicPeriod"/>
            </a:pPr>
            <a:r>
              <a:rPr lang="en-US" sz="2000">
                <a:latin typeface="Lato Heavy"/>
                <a:ea typeface="+mn-lt"/>
                <a:cs typeface="Arial"/>
              </a:rPr>
              <a:t>Copy</a:t>
            </a:r>
            <a:r>
              <a:rPr lang="en-US" sz="2000">
                <a:latin typeface="Lato Heavy"/>
                <a:cs typeface="Arial"/>
              </a:rPr>
              <a:t> of their project budget</a:t>
            </a:r>
            <a:endParaRPr lang="en-US" sz="2000">
              <a:latin typeface="Lato Heavy"/>
              <a:ea typeface="Lato"/>
              <a:cs typeface="Lato"/>
            </a:endParaRPr>
          </a:p>
          <a:p>
            <a:pPr algn="ctr">
              <a:buClr>
                <a:srgbClr val="008000"/>
              </a:buClr>
            </a:pPr>
            <a:endParaRPr lang="en-US" sz="2000" i="1">
              <a:latin typeface="Lato Heavy"/>
              <a:cs typeface="Arial"/>
            </a:endParaRPr>
          </a:p>
          <a:p>
            <a:pPr algn="ctr"/>
            <a:r>
              <a:rPr lang="en-US" sz="2000" b="1" i="1">
                <a:latin typeface="Lato Heavy"/>
                <a:cs typeface="Arial"/>
              </a:rPr>
              <a:t>GRANT REVIEW SELECTS THE THREE SEMI-FINALISTS FROM EACH CATEGORY TO MOVE TO FINANCIAL REVIEW</a:t>
            </a:r>
            <a:endParaRPr lang="en-US" sz="2000" b="1" i="1">
              <a:latin typeface="Lato Heavy"/>
              <a:ea typeface="Lato"/>
              <a:cs typeface="Lato"/>
            </a:endParaRPr>
          </a:p>
          <a:p>
            <a:pPr>
              <a:buClr>
                <a:srgbClr val="008000"/>
              </a:buClr>
            </a:pPr>
            <a:endParaRPr lang="en-US" sz="2000">
              <a:latin typeface="Lato Heavy"/>
              <a:ea typeface="Lato"/>
              <a:cs typeface="Arial"/>
            </a:endParaRPr>
          </a:p>
          <a:p>
            <a:pPr>
              <a:buClr>
                <a:srgbClr val="008000"/>
              </a:buClr>
            </a:pPr>
            <a:endParaRPr lang="en-US" sz="2000">
              <a:latin typeface="Lato Heavy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6786B-0F91-D882-8154-864100856849}"/>
              </a:ext>
            </a:extLst>
          </p:cNvPr>
          <p:cNvSpPr txBox="1"/>
          <p:nvPr/>
        </p:nvSpPr>
        <p:spPr>
          <a:xfrm>
            <a:off x="344920" y="3129183"/>
            <a:ext cx="11527311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Lato Heavy"/>
                <a:ea typeface="+mn-lt"/>
                <a:cs typeface="+mn-lt"/>
              </a:rPr>
              <a:t>The Financial Review Committee Chair(s) complete a preliminary review of all semi-finalists information to ensure all financial information is uploaded as expected. Immediate disqualifiers could include: </a:t>
            </a:r>
          </a:p>
          <a:p>
            <a:pPr marL="342900" indent="-342900">
              <a:buFont typeface="Wingdings"/>
              <a:buChar char="Ø"/>
            </a:pPr>
            <a:r>
              <a:rPr lang="en-US" sz="2000">
                <a:latin typeface="Lato Heavy"/>
                <a:cs typeface="Arial"/>
              </a:rPr>
              <a:t>Insufficient financial detail, which would not allow for the Financial Review Committee to Complete a thorough and adequate review of financial stability. </a:t>
            </a:r>
          </a:p>
          <a:p>
            <a:pPr marL="342900" indent="-342900">
              <a:buFont typeface="Wingdings"/>
              <a:buChar char="Ø"/>
            </a:pPr>
            <a:r>
              <a:rPr lang="en-US" sz="2000">
                <a:latin typeface="Lato Heavy"/>
                <a:cs typeface="Arial"/>
              </a:rPr>
              <a:t>Missing/inaccurate financial/budget information (i.e. missing 990s)</a:t>
            </a:r>
          </a:p>
          <a:p>
            <a:pPr marL="342900" indent="-342900">
              <a:buFont typeface="Wingdings"/>
              <a:buChar char="Ø"/>
            </a:pPr>
            <a:endParaRPr lang="en-US" sz="2000">
              <a:latin typeface="Lato Heavy"/>
              <a:cs typeface="Arial"/>
            </a:endParaRPr>
          </a:p>
          <a:p>
            <a:r>
              <a:rPr lang="en-US" sz="2000">
                <a:latin typeface="Lato Heavy"/>
                <a:ea typeface="+mn-lt"/>
                <a:cs typeface="+mn-lt"/>
              </a:rPr>
              <a:t>Abbreviated financial information is sent to all members of Financial Review Committee to complete independent financial review. </a:t>
            </a:r>
          </a:p>
          <a:p>
            <a:endParaRPr lang="en-US" sz="2000" b="1">
              <a:latin typeface="Lato Heavy"/>
              <a:ea typeface="+mn-lt"/>
              <a:cs typeface="+mn-lt"/>
            </a:endParaRPr>
          </a:p>
          <a:p>
            <a:pPr algn="ctr"/>
            <a:r>
              <a:rPr lang="en-US" sz="2000" b="1" i="1">
                <a:latin typeface="Lato Heavy"/>
                <a:ea typeface="+mn-lt"/>
                <a:cs typeface="+mn-lt"/>
              </a:rPr>
              <a:t>KEY FOCUS OF FINANCIAL REVIEW: FINANCIAL STABILITY OF THE ORGANIZATION AND ABILITY TO ADMINISTER AN IMPACT 100 GRANT IF AWARDED ONE.</a:t>
            </a:r>
            <a:endParaRPr lang="en-US" sz="2000" b="1" i="1">
              <a:latin typeface="Lato Heavy"/>
              <a:ea typeface="Lato"/>
              <a:cs typeface="Lato"/>
            </a:endParaRPr>
          </a:p>
          <a:p>
            <a:endParaRPr lang="en-US" sz="2000">
              <a:latin typeface="Arial"/>
              <a:cs typeface="Arial"/>
            </a:endParaRPr>
          </a:p>
          <a:p>
            <a:pPr algn="l"/>
            <a:endParaRPr lang="en-US" b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71623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3901F-F4B5-E568-8A9B-D0089032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C597-FF0D-B6EB-B16B-1B47E953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8" y="4257"/>
            <a:ext cx="12181827" cy="1200338"/>
          </a:xfrm>
        </p:spPr>
        <p:txBody>
          <a:bodyPr>
            <a:noAutofit/>
          </a:bodyPr>
          <a:lstStyle/>
          <a:p>
            <a:pPr algn="l"/>
            <a:r>
              <a:rPr lang="en-US" sz="3600" b="1">
                <a:latin typeface="Lato Heavy"/>
                <a:cs typeface="Arial"/>
              </a:rPr>
              <a:t> Financial Review Committee: What is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59EEE-5E9B-E27B-89E3-219B9BBAA8EC}"/>
              </a:ext>
            </a:extLst>
          </p:cNvPr>
          <p:cNvSpPr txBox="1"/>
          <p:nvPr/>
        </p:nvSpPr>
        <p:spPr>
          <a:xfrm>
            <a:off x="366092" y="1003564"/>
            <a:ext cx="11459221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8000"/>
              </a:buClr>
            </a:pPr>
            <a:r>
              <a:rPr lang="en-US" sz="2000" u="sng">
                <a:latin typeface="Lato Heavy"/>
                <a:cs typeface="Arial"/>
              </a:rPr>
              <a:t>Review Financial Information – determine ongoing financial viability:</a:t>
            </a:r>
            <a:endParaRPr lang="en-US" sz="2000" u="sng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Total Revenue greater than $50,000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We look at key financial metrics such as composition of net assets, cash flow, and revenue /expense trends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Funding sources and concerns about future fundraising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General sense of financial controls and ability to use the money responsibly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Governance and proper non-financial controls</a:t>
            </a:r>
            <a:endParaRPr lang="en-US" sz="2000">
              <a:latin typeface="Lato Heavy"/>
              <a:ea typeface="Lato"/>
              <a:cs typeface="Lato"/>
            </a:endParaRPr>
          </a:p>
          <a:p>
            <a:pPr>
              <a:buClr>
                <a:srgbClr val="008000"/>
              </a:buClr>
            </a:pPr>
            <a:endParaRPr lang="en-US" sz="2000">
              <a:solidFill>
                <a:srgbClr val="000000"/>
              </a:solidFill>
              <a:latin typeface="Lato Heavy"/>
              <a:cs typeface="Arial"/>
            </a:endParaRPr>
          </a:p>
          <a:p>
            <a:r>
              <a:rPr lang="en-US" sz="2000" u="sng">
                <a:latin typeface="Lato Heavy"/>
                <a:cs typeface="Arial"/>
              </a:rPr>
              <a:t>Review Budget and Project:</a:t>
            </a:r>
            <a:endParaRPr lang="en-US" sz="2000" u="sng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Reasonableness of overall budget</a:t>
            </a: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Contingency for cost overruns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Sustainability of project after the grant is used</a:t>
            </a:r>
            <a:endParaRPr lang="en-US" sz="2000">
              <a:latin typeface="Lato Heavy"/>
              <a:ea typeface="Lato"/>
              <a:cs typeface="Lato"/>
            </a:endParaRPr>
          </a:p>
          <a:p>
            <a:pPr>
              <a:buClr>
                <a:srgbClr val="008000"/>
              </a:buClr>
            </a:pPr>
            <a:endParaRPr lang="en-US" sz="2000">
              <a:solidFill>
                <a:srgbClr val="008000"/>
              </a:solidFill>
              <a:latin typeface="Lato Heavy"/>
              <a:ea typeface="Lato"/>
              <a:cs typeface="Arial"/>
            </a:endParaRPr>
          </a:p>
          <a:p>
            <a:pPr>
              <a:buClr>
                <a:srgbClr val="008000"/>
              </a:buClr>
            </a:pPr>
            <a:r>
              <a:rPr lang="en-US" sz="2000" u="sng">
                <a:latin typeface="Lato Heavy"/>
                <a:cs typeface="Arial"/>
              </a:rPr>
              <a:t>SCORING: Financial Review will recommend a rating of:</a:t>
            </a:r>
            <a:endParaRPr lang="en-US" sz="2000" u="sng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Pass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Pass with reservations</a:t>
            </a:r>
            <a:endParaRPr lang="en-US" sz="2000">
              <a:latin typeface="Lato Heavy"/>
              <a:ea typeface="Lato"/>
              <a:cs typeface="Lato"/>
            </a:endParaRPr>
          </a:p>
          <a:p>
            <a:pPr marL="342900" indent="-342900"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Lato Heavy"/>
                <a:cs typeface="Arial"/>
              </a:rPr>
              <a:t>Fail</a:t>
            </a:r>
            <a:endParaRPr lang="en-US" sz="2000">
              <a:latin typeface="Lato Heavy"/>
              <a:ea typeface="Lato"/>
              <a:cs typeface="Lato"/>
            </a:endParaRPr>
          </a:p>
          <a:p>
            <a:pPr>
              <a:buClr>
                <a:srgbClr val="008000"/>
              </a:buClr>
            </a:pPr>
            <a:endParaRPr lang="en-US" sz="2000">
              <a:solidFill>
                <a:srgbClr val="000000"/>
              </a:solidFill>
              <a:latin typeface="Arial"/>
              <a:ea typeface="Lat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14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43BB3-040D-DC20-317D-59119643F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47A18-784C-ABAC-F95C-8D79F8D87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418224"/>
            <a:ext cx="11246734" cy="732200"/>
          </a:xfrm>
        </p:spPr>
        <p:txBody>
          <a:bodyPr>
            <a:noAutofit/>
          </a:bodyPr>
          <a:lstStyle/>
          <a:p>
            <a:r>
              <a:rPr lang="en-US" sz="3600" b="1"/>
              <a:t>On-line Application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458FD-80EE-773A-C9D0-0785E36C4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720" y="1207418"/>
            <a:ext cx="11246734" cy="5031336"/>
          </a:xfrm>
        </p:spPr>
        <p:txBody>
          <a:bodyPr vert="horz" lIns="91440" tIns="60960" rIns="91440" bIns="60960" rtlCol="0" anchor="t">
            <a:no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400">
                <a:latin typeface="Arial"/>
                <a:ea typeface="Lato"/>
                <a:cs typeface="Arial"/>
              </a:rPr>
              <a:t>Link to </a:t>
            </a:r>
            <a:r>
              <a:rPr lang="en-US" sz="2400" err="1">
                <a:latin typeface="Arial"/>
                <a:ea typeface="Lato"/>
                <a:cs typeface="Arial"/>
              </a:rPr>
              <a:t>SlideRoom</a:t>
            </a:r>
            <a:r>
              <a:rPr lang="en-US" sz="2400">
                <a:latin typeface="Arial"/>
                <a:ea typeface="Lato"/>
                <a:cs typeface="Arial"/>
              </a:rPr>
              <a:t> will be available on website and will come out in an email</a:t>
            </a:r>
            <a:endParaRPr lang="en-US" sz="240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Secure, streamlined tool for application submission and review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Application information saved as you enter; can choose to complete over time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No charge for submitting application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Grant Application Sections:</a:t>
            </a:r>
          </a:p>
          <a:p>
            <a:pPr marL="1428750" lvl="2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1" u="sng">
                <a:latin typeface="Arial"/>
                <a:cs typeface="Arial"/>
              </a:rPr>
              <a:t>Eligibility Information</a:t>
            </a:r>
          </a:p>
          <a:p>
            <a:pPr marL="1428750" lvl="2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Background Organization Information</a:t>
            </a:r>
          </a:p>
          <a:p>
            <a:pPr marL="1428750" lvl="2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Project Details</a:t>
            </a:r>
          </a:p>
          <a:p>
            <a:pPr marL="1428750" lvl="2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Project Funding/Budget and Sustainability</a:t>
            </a:r>
          </a:p>
          <a:p>
            <a:pPr marL="1428750" lvl="2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Financial Information</a:t>
            </a:r>
          </a:p>
          <a:p>
            <a:pPr marL="1428750" lvl="2" indent="-51435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>
                <a:latin typeface="Arial"/>
                <a:cs typeface="Arial"/>
              </a:rPr>
              <a:t>Legal and Governance</a:t>
            </a:r>
            <a:endParaRPr lang="en-US" sz="1600"/>
          </a:p>
          <a:p>
            <a:pPr lvl="0"/>
            <a:endParaRPr lang="en-US" sz="2000"/>
          </a:p>
          <a:p>
            <a:pPr marL="2476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855D8-BB3B-7EB0-0C16-835FC04C9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A34B-BD3C-D06F-0074-93A667ACC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EAF4B-CE6B-24C4-C601-6DD588E87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399A87-0363-03E7-AD2A-84BD6C9EBC2C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47592-3246-49A4-95F2-8416BFAE8D2F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D59409-8732-24D8-E0B3-3B64BF10C333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1B2350-0AEB-078F-241F-409076A53766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7E6888-F94A-3BB5-6CC9-F3D74081962E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C4E048-6377-85BD-52B6-31EEB8C04160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0F7AEA-6724-E04B-81BB-5B4E64719065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A8078-8A47-C79C-97A6-D5BF3F249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1" y="3260177"/>
            <a:ext cx="4084322" cy="26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12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981200" y="941887"/>
            <a:ext cx="8229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87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latin typeface="Arial"/>
                <a:cs typeface="Arial"/>
              </a:rPr>
              <a:t>SlideRoom Features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98" y="1174314"/>
            <a:ext cx="7912100" cy="519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67220" y="2554112"/>
            <a:ext cx="33528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If you have not used SlideRoom before, you will need to register before starting the application </a:t>
            </a:r>
          </a:p>
        </p:txBody>
      </p:sp>
    </p:spTree>
    <p:extLst>
      <p:ext uri="{BB962C8B-B14F-4D97-AF65-F5344CB8AC3E}">
        <p14:creationId xmlns:p14="http://schemas.microsoft.com/office/powerpoint/2010/main" val="4168848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246A-C8C0-40B7-4DD8-9D4B75F24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4E79-91C9-2CCF-A6BE-5008AC0F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97" y="146781"/>
            <a:ext cx="11246734" cy="806946"/>
          </a:xfrm>
        </p:spPr>
        <p:txBody>
          <a:bodyPr>
            <a:noAutofit/>
          </a:bodyPr>
          <a:lstStyle/>
          <a:p>
            <a:r>
              <a:rPr lang="en-US" sz="4000" b="1"/>
              <a:t>2026 Grant Cycle: Key Dates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8C35F-4CC0-B4D3-911B-4C2198C8E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E63C9-B75B-64A9-ACA0-D18C54F5E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2C5F9-80A7-B5AB-CEF3-49A1506E96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1790A2-9EB7-DDC2-48C9-3F140822A002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824A64-B434-1879-DE8D-494DF3CDFC39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3C058-8DD8-78D1-92F2-B618A97CBF48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E672E-513D-D593-C3F8-0F6B4DF957E9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06ECF2-4066-1567-3D91-7B7CD86F7792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9199F-4F05-A273-EF61-7B41C8C5C133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F9053-1926-B569-B911-C7AA858B8AC5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graphicFrame>
        <p:nvGraphicFramePr>
          <p:cNvPr id="3" name="Table Placeholder 2">
            <a:extLst>
              <a:ext uri="{FF2B5EF4-FFF2-40B4-BE49-F238E27FC236}">
                <a16:creationId xmlns:a16="http://schemas.microsoft.com/office/drawing/2014/main" id="{292D304A-BCFA-2361-35A7-6EA06985D4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171451"/>
              </p:ext>
            </p:extLst>
          </p:nvPr>
        </p:nvGraphicFramePr>
        <p:xfrm>
          <a:off x="1773726" y="964513"/>
          <a:ext cx="8241689" cy="549034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680376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3561313">
                  <a:extLst>
                    <a:ext uri="{9D8B030D-6E8A-4147-A177-3AD203B41FA5}">
                      <a16:colId xmlns:a16="http://schemas.microsoft.com/office/drawing/2014/main" val="149845700"/>
                    </a:ext>
                  </a:extLst>
                </a:gridCol>
              </a:tblGrid>
              <a:tr h="419965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Timeframe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523656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Non-Profit Info Session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Nov 13,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599993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2026 Application Opens - </a:t>
                      </a:r>
                      <a:r>
                        <a:rPr lang="en-US" sz="2400" b="1" i="0" u="none" strike="noStrike" noProof="0">
                          <a:solidFill>
                            <a:srgbClr val="00B48F"/>
                          </a:solidFill>
                          <a:latin typeface="Lato"/>
                        </a:rPr>
                        <a:t>email</a:t>
                      </a:r>
                      <a:endParaRPr lang="en-US" sz="2400" b="0" i="0" u="none" strike="noStrike" noProof="0">
                        <a:solidFill>
                          <a:srgbClr val="625E9D"/>
                        </a:solidFill>
                        <a:latin typeface="Lato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Dec 1,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09771"/>
                  </a:ext>
                </a:extLst>
              </a:tr>
              <a:tr h="50863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>
                          <a:latin typeface="+mn-lt"/>
                        </a:rPr>
                        <a:t>2026 Application Closes - </a:t>
                      </a:r>
                      <a:r>
                        <a:rPr lang="en-US" b="1" i="0">
                          <a:solidFill>
                            <a:srgbClr val="00B48F"/>
                          </a:solidFill>
                          <a:latin typeface="+mn-lt"/>
                        </a:rPr>
                        <a:t>email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0">
                          <a:latin typeface="+mn-lt"/>
                        </a:rPr>
                        <a:t>Jan 17,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44551"/>
                  </a:ext>
                </a:extLst>
              </a:tr>
              <a:tr h="537294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Eligibility Review – </a:t>
                      </a:r>
                      <a:r>
                        <a:rPr lang="en-US" b="1" i="0">
                          <a:solidFill>
                            <a:srgbClr val="00B48F"/>
                          </a:solidFill>
                          <a:latin typeface="+mn-lt"/>
                        </a:rPr>
                        <a:t>email y/n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Jan 18 – Jan 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  <a:tr h="419965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Grant Review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Jan 25 – Feb 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840781"/>
                  </a:ext>
                </a:extLst>
              </a:tr>
              <a:tr h="419965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Financial Review Period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Feb 21 – Mar 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762414"/>
                  </a:ext>
                </a:extLst>
              </a:tr>
              <a:tr h="419965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Semifinalists/Site Visits – </a:t>
                      </a:r>
                      <a:r>
                        <a:rPr lang="en-US" b="1" i="0">
                          <a:solidFill>
                            <a:srgbClr val="00B48F"/>
                          </a:solidFill>
                          <a:latin typeface="+mn-lt"/>
                        </a:rPr>
                        <a:t>email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Mar 23 – Apr 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03096"/>
                  </a:ext>
                </a:extLst>
              </a:tr>
              <a:tr h="497323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Finalists Notification - </a:t>
                      </a:r>
                      <a:r>
                        <a:rPr lang="en-US" b="1" i="0">
                          <a:solidFill>
                            <a:srgbClr val="00B48F"/>
                          </a:solidFill>
                          <a:latin typeface="+mn-lt"/>
                        </a:rPr>
                        <a:t>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Mid April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89741"/>
                  </a:ext>
                </a:extLst>
              </a:tr>
              <a:tr h="497323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Pitch Presentations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May 4 – May 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3279323"/>
                  </a:ext>
                </a:extLst>
              </a:tr>
              <a:tr h="497323"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Big Give 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>
                          <a:latin typeface="+mn-lt"/>
                        </a:rPr>
                        <a:t>May 20,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993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69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C7AC3-3E5C-C7FE-31ED-E8E5E936D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3D3C-6467-D79D-E551-A4FB57B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364642"/>
            <a:ext cx="11246734" cy="1217826"/>
          </a:xfrm>
        </p:spPr>
        <p:txBody>
          <a:bodyPr>
            <a:noAutofit/>
          </a:bodyPr>
          <a:lstStyle/>
          <a:p>
            <a:pPr lvl="0"/>
            <a:r>
              <a:rPr lang="en-US" sz="4000" b="1" dirty="0">
                <a:solidFill>
                  <a:srgbClr val="00B48F"/>
                </a:solidFill>
              </a:rPr>
              <a:t>The benefits of applying even if you are not the $100,000 recipient: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84E2C-C52F-AFBC-04EE-A22D977877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854611"/>
            <a:ext cx="11057680" cy="4158897"/>
          </a:xfrm>
        </p:spPr>
        <p:txBody>
          <a:bodyPr vert="horz" lIns="91440" tIns="60960" rIns="91440" bIns="60960" rtlCol="0" anchor="t">
            <a:noAutofit/>
          </a:bodyPr>
          <a:lstStyle/>
          <a:p>
            <a:r>
              <a:rPr lang="en-US" sz="2400" dirty="0"/>
              <a:t>Even if you don’t become a $100,000 grant awardee…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 Finalists and semifinalists will be posted in our newsletter and/or on our website. 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They all get the opportunity to come to a professional PITCH training session to learn how to best position themselves in a pitch situation. 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Just by saying you are a semifinalist can earn a lot of credibility in other processes.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FD920-1440-B4F6-2E80-67F433447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C9F1B-40D8-5B51-E7F7-E32DC992C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7CB29-44D9-F5A2-E2E4-65BC068DC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620178" y="5749201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C1E30-4BCF-9181-99B5-000E9736D557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C7EB1A-D621-0574-96FC-2EA1E583C8A6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595B2-29FE-C4FF-11AB-FCDA52B6C0F3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75855-1977-6858-49DD-8A727AF3EC85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77DD1-56EA-5C15-6E37-A8C003D00FC0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42A707-1A1E-D848-30A5-942AEAB98C78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3D34B-3885-D49B-D877-5BEE2E4F7005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320467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DF2E4-6EAB-1D2F-7704-5297B6EE9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A9A4-A849-9814-E581-A9D19C42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364642"/>
            <a:ext cx="11246734" cy="654172"/>
          </a:xfrm>
        </p:spPr>
        <p:txBody>
          <a:bodyPr>
            <a:noAutofit/>
          </a:bodyPr>
          <a:lstStyle/>
          <a:p>
            <a:pPr lvl="0"/>
            <a:r>
              <a:rPr lang="en-US" sz="4000" b="1" dirty="0">
                <a:solidFill>
                  <a:srgbClr val="00B48F"/>
                </a:solidFill>
              </a:rPr>
              <a:t>The benefits of applying even if you are not the $100,000 recipient: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FCE0D-AAB5-BFC4-64D3-484B72DE4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582469"/>
            <a:ext cx="11057680" cy="4158897"/>
          </a:xfrm>
        </p:spPr>
        <p:txBody>
          <a:bodyPr vert="horz" lIns="91440" tIns="60960" rIns="91440" bIns="60960" rtlCol="0" anchor="t">
            <a:noAutofit/>
          </a:bodyPr>
          <a:lstStyle/>
          <a:p>
            <a:r>
              <a:rPr lang="en-US" sz="2400" b="1" dirty="0"/>
              <a:t>What’s in it for YOU no matter the outcome:</a:t>
            </a:r>
            <a:r>
              <a:rPr lang="en-US" sz="2400" dirty="0"/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Going through our process really helps you become the kind of organization with the vision, planning, governance and financial understanding that is needed to win other grants.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EVERY application is read by typically 15 to 25 members.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Our grant volunteers are always looking to volunteer their time and talents and their other connections to help support the community.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many examples in the past connections have provided or helped connect organizations to other funding sources to receive support.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FF86F-0B83-09A8-71FA-04FCB383B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CF71-4B2A-F4E5-FEF0-795BE6026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0FF59-138C-06BA-D5DC-C3EBFFE30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620178" y="5749201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B62218-BBD8-ED31-3943-CC5721A27863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16CB9-F551-9C2E-C83E-C474A7AC64B0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665E0-116D-8809-A6ED-0FB19D757A45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37F2C-7B95-C815-8C22-9B7AC5C1EAC9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F52CC0-C7F6-A27E-7EDC-1A24996E982F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FD1FE7-4EEA-340F-0F7B-24629D49B418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FDD3F-9347-2539-468C-ED9CD42255C5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137157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F2173-A870-CD3F-478D-D8BDB5A0E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B9BF5-FAA5-4338-DD09-D295F352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364642"/>
            <a:ext cx="11246734" cy="654172"/>
          </a:xfrm>
        </p:spPr>
        <p:txBody>
          <a:bodyPr>
            <a:noAutofit/>
          </a:bodyPr>
          <a:lstStyle/>
          <a:p>
            <a:pPr lvl="0"/>
            <a:r>
              <a:rPr lang="en-US" sz="4000" b="1">
                <a:solidFill>
                  <a:srgbClr val="00B48F"/>
                </a:solidFill>
              </a:rPr>
              <a:t>FIRST THINGS FIRST – from past winners…….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ADD28-05A9-A001-0E01-9EFA661F6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288552"/>
            <a:ext cx="11582400" cy="5204805"/>
          </a:xfrm>
        </p:spPr>
        <p:txBody>
          <a:bodyPr vert="horz" lIns="91440" tIns="60960" rIns="91440" bIns="60960" rtlCol="0" anchor="t">
            <a:noAutofit/>
          </a:bodyPr>
          <a:lstStyle/>
          <a:p>
            <a:r>
              <a:rPr lang="en-US" sz="2000"/>
              <a:t>Before beginning your application, think deeply and carefully about your project and ask yourself, and others, questions like: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What difference does our project make for individuals we serve and for the larger community?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What problem(s) does it solve?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Does it make individual’s lives better – how and why?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Does our project result in growth and capacity building?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/>
              <a:t>What makes our project stand out among the crowd? What aspects of it make it unique? </a:t>
            </a:r>
          </a:p>
          <a:p>
            <a:pPr>
              <a:lnSpc>
                <a:spcPct val="100000"/>
              </a:lnSpc>
            </a:pPr>
            <a:r>
              <a:rPr lang="en-US" sz="2800" b="1" u="sng"/>
              <a:t>If I could, would I give a $1,000 toward this project if it was someone else’s idea?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E160A-7C89-8E57-F713-321EC23C8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44448-16B0-9476-1D1F-4B89759FB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DFB95-9EF0-2510-8361-7DB6A04ED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620178" y="5749201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1311D-5DB7-9916-1171-AEAC5D6D0B95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B7C996-15A9-00B1-F234-62526D2B746C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8EC93-BF07-8BEE-34BF-34241F8DFE1C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CFA80-DDB1-544C-3E8B-260AE398AD02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22432E-7493-4191-77F9-8E5D4D91EC7D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AFC680-B044-2420-A25F-6188B1753FC3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FCA0D-C5AA-1977-8776-4C296BAD4220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3408008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4E243-F874-C190-322A-3F1243FEF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67364"/>
            <a:ext cx="10871200" cy="1143000"/>
          </a:xfrm>
        </p:spPr>
        <p:txBody>
          <a:bodyPr>
            <a:normAutofit/>
          </a:bodyPr>
          <a:lstStyle/>
          <a:p>
            <a:r>
              <a:rPr lang="en-US" sz="4000" b="1">
                <a:latin typeface="Lato Heavy"/>
              </a:rPr>
              <a:t>Impact100 MetroDetroit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F3138-6C12-7E62-5876-D875A7C142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200" y="930289"/>
            <a:ext cx="11117006" cy="558800"/>
          </a:xfrm>
        </p:spPr>
        <p:txBody>
          <a:bodyPr anchor="t"/>
          <a:lstStyle/>
          <a:p>
            <a:pPr marL="456565" indent="-456565"/>
            <a:r>
              <a:rPr lang="en-US" sz="3000" b="1">
                <a:latin typeface="Lato Heavy"/>
              </a:rPr>
              <a:t>We are an all-women, all-volunteer 501(c)3 nonprofit</a:t>
            </a:r>
            <a:endParaRPr lang="en-US" sz="2400" b="1" u="s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88F93-3FD1-9952-719B-784A512E7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7333A-AC11-8A6D-B409-3D80E6C3A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9C16F1-5579-9765-F4EE-5FE20A9B490F}"/>
              </a:ext>
            </a:extLst>
          </p:cNvPr>
          <p:cNvSpPr txBox="1"/>
          <p:nvPr/>
        </p:nvSpPr>
        <p:spPr>
          <a:xfrm>
            <a:off x="788086" y="1833975"/>
            <a:ext cx="10789194" cy="45691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/>
              <a:t>Our Mission: </a:t>
            </a:r>
            <a:r>
              <a:rPr lang="en-US" sz="2000"/>
              <a:t>To serve as catalysts for transformation in Metro Detroit by aligning women through collective giving to support local nonprofit organizations. Women’s Hearts Aligned! </a:t>
            </a:r>
          </a:p>
          <a:p>
            <a:endParaRPr lang="en-US" sz="2000" b="1"/>
          </a:p>
          <a:p>
            <a:r>
              <a:rPr lang="en-US" sz="2000" b="1"/>
              <a:t>Our Focus:</a:t>
            </a:r>
            <a:endParaRPr lang="en-US" sz="2000" b="1">
              <a:ea typeface="Lato"/>
              <a:cs typeface="Lato"/>
            </a:endParaRPr>
          </a:p>
          <a:p>
            <a:r>
              <a:rPr lang="en-US" sz="2000">
                <a:solidFill>
                  <a:srgbClr val="625E9D"/>
                </a:solidFill>
              </a:rPr>
              <a:t>To award High-Impact grants for sustainable projects that focus the impact on our own community.  We do that by funding local organizations doing amazing work in the tri-county area of Oakland, Macomb and Wayne Counties.</a:t>
            </a:r>
            <a:endParaRPr lang="en-US" sz="2000">
              <a:solidFill>
                <a:srgbClr val="625E9D"/>
              </a:solidFill>
              <a:ea typeface="Lato"/>
              <a:cs typeface="Lato"/>
            </a:endParaRPr>
          </a:p>
          <a:p>
            <a:endParaRPr lang="en-US" sz="2000" b="1"/>
          </a:p>
          <a:p>
            <a:r>
              <a:rPr lang="en-US" sz="2000" b="1"/>
              <a:t>Our History: </a:t>
            </a:r>
            <a:endParaRPr lang="en-US" sz="2000" b="1">
              <a:ea typeface="Lato"/>
              <a:cs typeface="Lato"/>
            </a:endParaRPr>
          </a:p>
          <a:p>
            <a:pPr lvl="1"/>
            <a:r>
              <a:rPr lang="en-US" sz="2000"/>
              <a:t>Founded in 2001 by Wendy Steele (activist, philanthropist, entrepreneur and author)</a:t>
            </a:r>
            <a:endParaRPr lang="en-US" sz="2000">
              <a:ea typeface="Lato"/>
              <a:cs typeface="Lato"/>
            </a:endParaRPr>
          </a:p>
          <a:p>
            <a:pPr lvl="1"/>
            <a:r>
              <a:rPr lang="en-US" sz="2000"/>
              <a:t>Over 80 chapters in 4 countries have collectively granted $178M+</a:t>
            </a:r>
            <a:endParaRPr lang="en-US" sz="2000">
              <a:ea typeface="Lato"/>
              <a:cs typeface="Lato"/>
            </a:endParaRPr>
          </a:p>
          <a:p>
            <a:pPr lvl="1"/>
            <a:r>
              <a:rPr lang="en-US" sz="2000"/>
              <a:t>Impact100 Metro Detroit chapter was founded in 2016</a:t>
            </a:r>
            <a:endParaRPr lang="en-US" sz="2000">
              <a:ea typeface="Lato"/>
              <a:cs typeface="Lato"/>
            </a:endParaRPr>
          </a:p>
          <a:p>
            <a:endParaRPr lang="en-US" sz="2000" b="1"/>
          </a:p>
          <a:p>
            <a:r>
              <a:rPr lang="en-US" sz="2000" b="1"/>
              <a:t>Our Impact: </a:t>
            </a:r>
            <a:r>
              <a:rPr lang="en-US" sz="2000"/>
              <a:t>Since our inception, we have awarded $1.8M in grants</a:t>
            </a:r>
            <a:endParaRPr lang="en-US" sz="2000">
              <a:ea typeface="Lato"/>
              <a:cs typeface="Lato"/>
            </a:endParaRPr>
          </a:p>
          <a:p>
            <a:endParaRPr lang="en-US" sz="2000" b="1"/>
          </a:p>
          <a:p>
            <a:endParaRPr lang="en-US" sz="2000" b="1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endParaRPr lang="en-US">
              <a:latin typeface="Open Sans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7569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C0F1-2383-7703-CB14-9D04175E6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E6BC-01BD-210F-16AF-B9B254AD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3600" b="1"/>
              <a:t>Some feedback from prior applicants: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87D12-A62B-612A-D1EF-861F10F358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266" y="1006661"/>
            <a:ext cx="11419067" cy="6239422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endParaRPr lang="en-US" sz="3000" b="1">
              <a:solidFill>
                <a:srgbClr val="00B48F"/>
              </a:solidFill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sz="3000" b="1">
                <a:solidFill>
                  <a:srgbClr val="00B48F"/>
                </a:solidFill>
              </a:rPr>
              <a:t>Keep Applying!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/>
              <a:t>If at first, you don't succeed, try, try again. Some of our grantees have applied more than once.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3000" b="1">
              <a:solidFill>
                <a:srgbClr val="00B48F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3000" b="1">
                <a:solidFill>
                  <a:srgbClr val="00B48F"/>
                </a:solidFill>
              </a:rPr>
              <a:t>Don’t be intimidated by process!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/>
              <a:t>It’s a thrill to make it to the Big Give and pitch your project to 100’s of women who really care and want to make a difference.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36AA-C02F-ADEE-F61B-6AECA17C7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3258-38D7-76BB-8CE6-2D3E2C024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CBAB41-40E2-15CA-05E6-91F0925C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621702" y="575814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541323-55EF-155F-F862-89C98D8B929B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82FE4-0A38-18CB-B7DC-58776882EB33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F68B4-3342-3899-761F-F79FD898755F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82D82A-E964-01C0-ACDD-8CB1E595F864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70355-8EB8-9D7E-6EE6-CF83A565655B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A795D-2FEB-FB6F-D117-2C47FA529D5C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0BB94F-2EFD-5CC4-3158-665E963383E9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37329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1DA3-B904-ACFF-AAEE-525E9C46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6830-9281-9DBA-8699-D6CB0C69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24" y="3546572"/>
            <a:ext cx="10871200" cy="1919507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rgbClr val="625E9D"/>
                </a:solidFill>
                <a:latin typeface="Lato Heavy"/>
              </a:rPr>
              <a:t>Top 10 Tips for Writing a Non-Profit Grant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85284-AE6C-F93D-8949-F717C0CB6EC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11200" y="6577783"/>
            <a:ext cx="2844800" cy="246221"/>
          </a:xfrm>
          <a:prstGeom prst="rect">
            <a:avLst/>
          </a:prstGeom>
        </p:spPr>
        <p:txBody>
          <a:bodyPr/>
          <a:lstStyle/>
          <a:p>
            <a:fld id="{AD5ADEF0-896F-459F-988C-BE8C765F22BE}" type="datetime4">
              <a:rPr lang="en-US" smtClean="0"/>
              <a:t>November 16,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0F577-17BF-6BD3-19ED-4EAFBE498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81510-86B3-365F-E32E-75DDA2B57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5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1B48B-783F-6A59-E667-4FA09C45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31D2-4BFB-3E9B-5692-3DBB477E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4000" b="1"/>
              <a:t>Top 10 Tips for Writing a Nonprofit Grant Application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AB776-FC7B-025E-25CF-2A8D7890D2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471" y="1782344"/>
            <a:ext cx="7306969" cy="359229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  <a:latin typeface="Lato"/>
                <a:ea typeface="Lato"/>
                <a:cs typeface="Lato"/>
              </a:rPr>
              <a:t>1.  Understand the Funder’s Priorities</a:t>
            </a:r>
            <a:endParaRPr lang="en-US" sz="3000">
              <a:solidFill>
                <a:srgbClr val="00B48F"/>
              </a:solidFill>
              <a:latin typeface="Lato"/>
              <a:ea typeface="Lato"/>
              <a:cs typeface="Lato"/>
            </a:endParaRPr>
          </a:p>
          <a:p>
            <a:pPr marL="989965" lvl="1" indent="-380365"/>
            <a:r>
              <a:rPr lang="en-US" sz="2000" b="1" u="sng">
                <a:latin typeface="Lato"/>
                <a:ea typeface="Lato"/>
                <a:cs typeface="Lato"/>
              </a:rPr>
              <a:t>Research</a:t>
            </a:r>
            <a:r>
              <a:rPr lang="en-US" sz="2000">
                <a:latin typeface="Lato"/>
                <a:ea typeface="Lato"/>
                <a:cs typeface="Lato"/>
              </a:rPr>
              <a:t> the grant maker thoroughly. </a:t>
            </a:r>
          </a:p>
          <a:p>
            <a:pPr marL="989965" lvl="1" indent="-380365"/>
            <a:r>
              <a:rPr lang="en-US" sz="2000">
                <a:latin typeface="Lato"/>
                <a:ea typeface="Lato"/>
                <a:cs typeface="Lato"/>
              </a:rPr>
              <a:t>Align your mission and project goals with their funding interests, values, and past grantees.</a:t>
            </a:r>
          </a:p>
          <a:p>
            <a:pPr marL="989965" lvl="1" indent="-380365"/>
            <a:endParaRPr lang="en-US" sz="2000">
              <a:latin typeface="Lato"/>
              <a:ea typeface="Lato"/>
              <a:cs typeface="Lato"/>
            </a:endParaRPr>
          </a:p>
          <a:p>
            <a:pPr lvl="0"/>
            <a:endParaRPr lang="en-US" sz="2000"/>
          </a:p>
          <a:p>
            <a:pPr marL="2476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78528-6A14-EDFC-767E-976BC117C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23A7E-77D3-9374-B5E0-E3DC5B25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37FBF-69DE-7B07-BFE6-DED401D62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59A6F6-12ED-3E72-A6A6-B93C1D1C46A3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15AFD-A030-9ED9-88EA-63C0A4F9EC19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B4794-AC08-3984-4016-115FFA411C97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F6201-BEE1-1E62-3439-B1F3B0C577AF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7AE6F-F9FF-5D38-B5A0-EA18E3087058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59641-3883-D042-EF32-D4D2425B54FC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2A48E-71BC-D847-E013-5BFAD9A8DDC7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C0C03-53F1-AD70-61CA-BB42F43DF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29" y="2018297"/>
            <a:ext cx="2468378" cy="24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27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B3197-18D4-DE15-C74B-8128BBE38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2058E-5D11-FC18-3749-BCBE1D47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4000" b="1"/>
              <a:t>Top 10 Tips for Writing a Nonprofit Grant Application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FC369-D2B7-1D28-EA0D-4A1FE34D7D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471" y="1782344"/>
            <a:ext cx="10871200" cy="285061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2.  Follow the Guidelines Exactly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Stick to the format, word limits, and required documents. Missing even one detail can disqualify your application.  (ESPECIALLY SECTION ONE)</a:t>
            </a:r>
          </a:p>
          <a:p>
            <a:pPr lvl="1"/>
            <a:r>
              <a:rPr lang="en-US" sz="2000"/>
              <a:t>Thoroughly read the requirements, submission process and application BEFORE you start writing</a:t>
            </a:r>
          </a:p>
          <a:p>
            <a:pPr marL="1142972" lvl="2" indent="0"/>
            <a:endParaRPr lang="en-US" sz="200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24766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716D7-0E94-36C7-92EA-1569CF37E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EF190-14ED-7F9E-7DE0-399141B5D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7D1B0-AD31-D9A7-B6CB-E50116C17F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BAAE92-3883-ADD3-7D17-F820B1E83078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1712A0-D548-31A5-E7DB-9113B29EECD1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D92AB-3032-C910-E077-69F0FB4EF46F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A1C93-3A0A-CE33-09D6-8D306511747C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EEC347-5E7B-B053-8649-616C68FA84C3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37AC7-3A5A-8017-69F5-98AEEA68E5CD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98AD55-13BD-BB5C-7717-7710686D12A4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46E93-DF23-22C0-065E-5B3420E19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97" y="4069515"/>
            <a:ext cx="31051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82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17AD3-A13C-237E-5ADD-144974B42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2A235-56DB-C2CF-EFFC-1CB3EF085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4000" b="1"/>
              <a:t>Top 10 Tips for Writing a Nonprofit Grant Application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00B58-0794-46D0-9D35-846550C0E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7545" y="1491374"/>
            <a:ext cx="10871200" cy="4795439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3.  Tell a Compelling Story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Use storytelling to highlight the </a:t>
            </a:r>
            <a:r>
              <a:rPr lang="en-US" sz="2000" b="1" u="sng"/>
              <a:t>problem</a:t>
            </a:r>
            <a:r>
              <a:rPr lang="en-US" sz="2000"/>
              <a:t> your nonprofit addresses, the </a:t>
            </a:r>
            <a:r>
              <a:rPr lang="en-US" sz="2000" b="1" u="sng"/>
              <a:t>people</a:t>
            </a:r>
            <a:r>
              <a:rPr lang="en-US" sz="2000"/>
              <a:t> you serve, and the </a:t>
            </a:r>
            <a:r>
              <a:rPr lang="en-US" sz="2000" b="1" u="sng"/>
              <a:t>impact</a:t>
            </a:r>
            <a:r>
              <a:rPr lang="en-US" sz="2000"/>
              <a:t> you aim to make.  Remember you are trying to persuade people to want to help.</a:t>
            </a:r>
          </a:p>
          <a:p>
            <a:pPr lvl="1"/>
            <a:r>
              <a:rPr lang="en-US" sz="2000"/>
              <a:t>Remember, for us it’s a group of women reading the grants – APPEAL to THEM</a:t>
            </a:r>
          </a:p>
          <a:p>
            <a:pPr lvl="1">
              <a:buClr>
                <a:srgbClr val="008000"/>
              </a:buClr>
            </a:pPr>
            <a:r>
              <a:rPr lang="en-US" sz="2000"/>
              <a:t>The narrative should illustrate how the grant will fit with your mission.</a:t>
            </a:r>
          </a:p>
          <a:p>
            <a:pPr lvl="1">
              <a:buClr>
                <a:srgbClr val="008000"/>
              </a:buClr>
            </a:pPr>
            <a:r>
              <a:rPr lang="en-US" sz="2000"/>
              <a:t>Tell what makes your program unique?</a:t>
            </a:r>
          </a:p>
          <a:p>
            <a:pPr lvl="1">
              <a:buClr>
                <a:srgbClr val="008000"/>
              </a:buClr>
            </a:pPr>
            <a:r>
              <a:rPr lang="en-US" sz="2000"/>
              <a:t>Use the active, not passive voice.</a:t>
            </a:r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D53C9-3D32-E78F-D373-9F094E0AD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5E08E-A8C2-A83A-9CA6-8F91A32B2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7FE820-B0D8-58F8-F7F3-7D643D35E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ADD03D-6026-9DAC-F7C8-3C5FFE31446C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5A047-A490-C739-069F-6E4637B31ADA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64B76-2025-81FB-A862-2011F04FC3BB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2739A-AE0A-3D5A-810D-D02BB6CFB073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8669D-F7BE-C91C-D82E-E395D4DF3B18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1330F-894A-3078-A222-5DC123ED25DD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850281-CE03-6302-D26E-24A6A8EC8870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451109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FE55-CA58-7A9B-72FB-F78DC25A0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8A77-7FDB-34A7-B397-5EB14BFE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4000" b="1"/>
              <a:t>Top 10 Tips for Writing a Nonprofit Grant Application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6435C-6206-625E-CCBC-B2E5959E9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471" y="1782344"/>
            <a:ext cx="10871200" cy="285061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4.  Clearly Define the Problem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Present data and evidence to show the urgency and relevance of the issue. </a:t>
            </a:r>
          </a:p>
          <a:p>
            <a:pPr lvl="1"/>
            <a:r>
              <a:rPr lang="en-US" sz="2000"/>
              <a:t>Make it clear why your project is needed now.  </a:t>
            </a:r>
          </a:p>
          <a:p>
            <a:pPr lvl="1"/>
            <a:r>
              <a:rPr lang="en-US" sz="2000"/>
              <a:t>Make it clear how the grant will assist in a meaningful way.</a:t>
            </a:r>
          </a:p>
          <a:p>
            <a:pPr lvl="1"/>
            <a:r>
              <a:rPr lang="en-US" sz="2000"/>
              <a:t>Powerful statement of need and evidence of need. Have a good program and be able to prove it!</a:t>
            </a:r>
          </a:p>
          <a:p>
            <a:pPr lvl="1"/>
            <a:endParaRPr lang="en-US" sz="2000"/>
          </a:p>
          <a:p>
            <a:pPr lvl="0"/>
            <a:endParaRPr lang="en-US" sz="2000"/>
          </a:p>
          <a:p>
            <a:pPr marL="24766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00C92-2A93-2475-4CFC-D878DFCBA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85AB7-D135-526F-0B1A-BAF1A1790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11CF2-1BE2-D731-2999-B0FDC65E5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0D3B66-FCA4-F6AE-EA6E-2C520B82163B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E2C42-4CE4-D9B5-48A4-64231027D74C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48B1A-E170-1583-2703-B78B668E77AF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73A7F5-BB2C-4895-5E7D-0CCADD1A00E7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F0573-B68A-A13D-DE6B-8517B22823C5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0B64CA-2D05-9CEE-6E95-3B611F5D81DC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1A3B46-E8E6-5EA2-C11D-A4E71E0435F7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1077101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4ABF9-6406-C41D-A866-99DA11FCE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C7B3-AE00-61FD-CA0F-DFA8F9B9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4000" b="1"/>
              <a:t>Top 10 Tips for Writing a Nonprofit Grant Application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5CDC5-0BE1-11FC-9709-C264D1BE87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597" y="1592542"/>
            <a:ext cx="10871200" cy="1516418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5.  Outline Specific, Measurable Goals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Use SMART goals to show how you’ll track success:</a:t>
            </a:r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US" sz="3000" b="1"/>
              <a:t>S  </a:t>
            </a:r>
            <a:r>
              <a:rPr lang="en-US" sz="2000" err="1"/>
              <a:t>pecific</a:t>
            </a:r>
            <a:endParaRPr lang="en-US" sz="2000"/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US" sz="3000" b="1"/>
              <a:t>M </a:t>
            </a:r>
            <a:r>
              <a:rPr lang="en-US" sz="2000" err="1"/>
              <a:t>easurable</a:t>
            </a:r>
            <a:endParaRPr lang="en-US" sz="2000"/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US" sz="3000" b="1"/>
              <a:t>A  </a:t>
            </a:r>
            <a:r>
              <a:rPr lang="en-US" sz="2000" err="1"/>
              <a:t>chievable</a:t>
            </a:r>
            <a:endParaRPr lang="en-US" sz="2000"/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US" sz="3000" b="1"/>
              <a:t>R  </a:t>
            </a:r>
            <a:r>
              <a:rPr lang="en-US" sz="2000" err="1"/>
              <a:t>elevant</a:t>
            </a:r>
            <a:endParaRPr lang="en-US" sz="2000"/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US" sz="3000" b="1"/>
              <a:t>T  </a:t>
            </a:r>
            <a:r>
              <a:rPr lang="en-US" sz="2000" err="1"/>
              <a:t>ime</a:t>
            </a:r>
            <a:r>
              <a:rPr lang="en-US" sz="2000"/>
              <a:t>-bound</a:t>
            </a:r>
          </a:p>
          <a:p>
            <a:pPr marL="24766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15BC8-0976-8757-AF14-B5D7D8E31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A1A2D-9505-A7ED-A018-5D3E2EE5D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EFB84-7F3C-8DE3-A3FE-AA954B4C1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7645B-F654-1A3C-224F-46878BF91696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DA055-FB2C-7E40-2629-F5375689D8F0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F62F7-53B4-2685-13A0-9E01BAF2C098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47982-8ACB-10A6-D694-64275194B47E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8E8D5B-C0DD-C5E5-FD70-E0BBFC10D6B9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1D5FF3-E65E-A74A-0EA1-B2A88BD57572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AE6A7-C03F-7357-EADA-7837046EFCB6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8" name="Graphic 7" descr="Alterations &amp; Tailoring outline">
            <a:extLst>
              <a:ext uri="{FF2B5EF4-FFF2-40B4-BE49-F238E27FC236}">
                <a16:creationId xmlns:a16="http://schemas.microsoft.com/office/drawing/2014/main" id="{79F37B9A-06E1-F875-754E-4A6DAB750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9747" y="2566873"/>
            <a:ext cx="3470899" cy="34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87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63532-76CC-FAF5-838E-729F838F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E52F-6AF8-EAFB-40A4-DC3335E9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4000" b="1"/>
              <a:t>Top 10 Tips for Writing a Nonprofit Grant Application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CDAE9-ECC7-C6D1-D56F-6C4405A96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471" y="1782344"/>
            <a:ext cx="10871200" cy="285061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6.  Demonstrate Capacity and Credibility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Highlight your team’s qualifications, past successes, and partnerships. </a:t>
            </a:r>
          </a:p>
          <a:p>
            <a:pPr lvl="1"/>
            <a:r>
              <a:rPr lang="en-US" sz="2000"/>
              <a:t>Show that you’re capable of delivering results.</a:t>
            </a:r>
          </a:p>
          <a:p>
            <a:pPr lvl="1">
              <a:buClr>
                <a:srgbClr val="008000"/>
              </a:buClr>
            </a:pPr>
            <a:r>
              <a:rPr lang="en-US" sz="2000"/>
              <a:t>Convene a team –</a:t>
            </a:r>
          </a:p>
          <a:p>
            <a:pPr marL="1562070" lvl="2" indent="-34290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sz="2000"/>
              <a:t>Leadership</a:t>
            </a:r>
          </a:p>
          <a:p>
            <a:pPr marL="1562070" lvl="2" indent="-34290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sz="2000"/>
              <a:t>finance and accounting</a:t>
            </a:r>
          </a:p>
          <a:p>
            <a:pPr marL="1562070" lvl="2" indent="-34290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Font typeface="Arial" panose="020B0604020202020204" pitchFamily="34" charset="0"/>
              <a:buChar char="•"/>
            </a:pPr>
            <a:r>
              <a:rPr lang="en-US" sz="2000"/>
              <a:t>program mangers/subject matter experts</a:t>
            </a:r>
          </a:p>
          <a:p>
            <a:pPr lvl="1"/>
            <a:endParaRPr lang="en-US" sz="2000"/>
          </a:p>
          <a:p>
            <a:pPr lvl="0"/>
            <a:endParaRPr lang="en-US" sz="2000"/>
          </a:p>
          <a:p>
            <a:pPr marL="24766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BC6A8-6C74-81A8-3750-0FDCE0136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D42D2-24BD-2BB6-B582-B233B99A6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EC474-6D3E-C4CE-699D-D845B1810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DC71F6-743C-256F-2FA9-7B7B2EE09CDE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E9D4A-1F8D-BF09-B394-BAFEC48D0A4B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08823B-F7C3-3C8D-AA8F-4F1E5DF3494C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3061E2-57D8-543C-3E4F-BBC9F9A2DBF9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395E2-6C56-3FF9-E2C5-C631BDEA2232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44C79A-9A39-E912-F3F3-C62326542C59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49E7-70CF-FC48-C220-7B61457A6C11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334204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C4F93-5408-D4D2-8254-6016511A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66CD-E5C3-8D76-AA12-0ABB2E196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4000" b="1"/>
              <a:t>Top 10 Tips for Writing a Nonprofit Grant Application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6CE90-466B-0F0A-2D3D-4CAD1A370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471" y="1782344"/>
            <a:ext cx="10871200" cy="285061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7.  Create a Realistic PROJECT Budget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Ensure your budget aligns with your narrative. Include justifications for each expense and show how funds will be used efficiently.</a:t>
            </a:r>
          </a:p>
          <a:p>
            <a:pPr lvl="1"/>
            <a:r>
              <a:rPr lang="en-US" sz="2000"/>
              <a:t>Get Estimates if it involves construction or capital purchases and include them</a:t>
            </a:r>
          </a:p>
          <a:p>
            <a:pPr lvl="1"/>
            <a:r>
              <a:rPr lang="en-US" sz="2000"/>
              <a:t>Make sure it is clear what funding is secured and what is still needed</a:t>
            </a:r>
          </a:p>
          <a:p>
            <a:pPr lvl="1"/>
            <a:r>
              <a:rPr lang="en-US" sz="2000"/>
              <a:t>Make sure it is clear what our funds will be used for</a:t>
            </a:r>
          </a:p>
          <a:p>
            <a:pPr lvl="0"/>
            <a:endParaRPr lang="en-US" sz="2000"/>
          </a:p>
          <a:p>
            <a:pPr marL="24766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24F45-EF22-0B63-C544-947AB46C3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6FFE-A1F1-26F3-1E4C-63836FF63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277511-AF54-CD10-7528-2BBAD570D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A35D2-63C4-63F7-364F-371AE07982A7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61EB7-72A6-2E62-6E3E-F8D78535EC9F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1F3D31-2853-E0A3-478B-7F2C5A74AA67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E0427-D4BE-FA21-2265-EB924DFD5097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6529E-1DFB-7878-02DE-B6DC082F3CA6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955070-9148-A3B2-0F9C-AE3B9E859820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95DAF-5303-5FF0-581B-819437EF9F1D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17" name="Graphic 16" descr="Transfer1 outline">
            <a:extLst>
              <a:ext uri="{FF2B5EF4-FFF2-40B4-BE49-F238E27FC236}">
                <a16:creationId xmlns:a16="http://schemas.microsoft.com/office/drawing/2014/main" id="{7C72E11A-147D-05CF-B38E-3E2C62CAB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4014" y="3771464"/>
            <a:ext cx="3452599" cy="34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2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3AA38-6A91-E981-67EF-AB3AE0DFF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9376-5E50-7BB4-610C-14A3A08CA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3600" b="1"/>
              <a:t>Top 10 Tips for Writing a Nonprofit Grant Application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42D0B-0DE4-6F77-D7D3-E554F7D982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471" y="1782344"/>
            <a:ext cx="10871200" cy="285061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8.  Include Sustainability plans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Explain how you’ll be able to continue to deliver outcomes  - </a:t>
            </a:r>
          </a:p>
          <a:p>
            <a:pPr lvl="1"/>
            <a:r>
              <a:rPr lang="en-US" sz="2000" b="1" i="1"/>
              <a:t>even after the grant money is all spent.</a:t>
            </a:r>
          </a:p>
          <a:p>
            <a:pPr lvl="0"/>
            <a:endParaRPr lang="en-US" sz="2000"/>
          </a:p>
          <a:p>
            <a:pPr marL="24766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76FD-721A-9502-4FAE-54444E88A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62D0-3345-BFE8-D250-CF70EA9F5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1ADD7-1D07-9548-F449-20CE39E99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13DE0D-2F3A-110A-61AB-B7EE50D8FAB2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5145D5-136F-E447-2F57-4B54A9607D1D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B430F-D0CA-487E-2FF8-57B6506F6576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F8C0E-4614-C7E0-C37D-BF8E296CE92A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F30E5-970D-017E-B143-3A6D4E2589A0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BB0CC-F09E-11E7-0AD4-0B5A4EFEF55A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C596B7-49C7-74F2-DB64-A699CE98506A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8" name="Picture 7" descr="Young plant in the morning light">
            <a:extLst>
              <a:ext uri="{FF2B5EF4-FFF2-40B4-BE49-F238E27FC236}">
                <a16:creationId xmlns:a16="http://schemas.microsoft.com/office/drawing/2014/main" id="{AD258A59-7359-5CAD-D70F-E826A6DE9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71" y="3418948"/>
            <a:ext cx="3866743" cy="258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4E243-F874-C190-322A-3F1243FE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Lato Heavy"/>
              </a:rPr>
              <a:t>OUR MODEL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F3138-6C12-7E62-5876-D875A7C142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662" y="1579209"/>
            <a:ext cx="11291276" cy="558800"/>
          </a:xfrm>
        </p:spPr>
        <p:txBody>
          <a:bodyPr/>
          <a:lstStyle/>
          <a:p>
            <a:pPr marL="0" indent="0"/>
            <a:r>
              <a:rPr lang="en-US" sz="3000" b="1">
                <a:latin typeface="Lato Heavy"/>
              </a:rPr>
              <a:t>Designed to empower women to see themselves as philanthropists and overcome the barriers women have historically faced in this arena.</a:t>
            </a:r>
            <a:endParaRPr lang="en-US" sz="3000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88F93-3FD1-9952-719B-784A512E7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7333A-AC11-8A6D-B409-3D80E6C3A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3A11F-A939-D29C-49C9-7F2A3781E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43" y="2853715"/>
            <a:ext cx="10878185" cy="291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57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EF5BB-5E8C-E440-D4C0-1126F441A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11A16-F659-628E-C9BC-AA63BB3E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3600" b="1"/>
              <a:t>Top 10 Tips for Writing a Nonprofit Grant Application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D5952-77B4-54AE-C6BC-3784729144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071" y="1548664"/>
            <a:ext cx="7960809" cy="409013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  <a:latin typeface="Lato"/>
                <a:ea typeface="Lato"/>
                <a:cs typeface="Lato"/>
              </a:rPr>
              <a:t>9.  Proofread and Edit Thoroughly - REREAD</a:t>
            </a:r>
            <a:endParaRPr lang="en-US" sz="3000">
              <a:solidFill>
                <a:srgbClr val="00B48F"/>
              </a:solidFill>
              <a:latin typeface="Lato"/>
              <a:ea typeface="Lato"/>
              <a:cs typeface="Lato"/>
            </a:endParaRPr>
          </a:p>
          <a:p>
            <a:pPr marL="989965" lvl="1" indent="-380365"/>
            <a:r>
              <a:rPr lang="en-US" sz="2000">
                <a:latin typeface="Lato"/>
                <a:ea typeface="Lato"/>
                <a:cs typeface="Lato"/>
              </a:rPr>
              <a:t>Typos and unclear writing can undermine your credibility. </a:t>
            </a:r>
          </a:p>
          <a:p>
            <a:pPr marL="989965" lvl="1" indent="-380365"/>
            <a:r>
              <a:rPr lang="en-US" sz="2000">
                <a:latin typeface="Lato"/>
                <a:ea typeface="Lato"/>
                <a:cs typeface="Lato"/>
              </a:rPr>
              <a:t>Create a WORD document and cut and paste into online forms.</a:t>
            </a:r>
          </a:p>
          <a:p>
            <a:pPr marL="989965" lvl="1" indent="-380365"/>
            <a:r>
              <a:rPr lang="en-US" sz="2000">
                <a:latin typeface="Lato"/>
                <a:ea typeface="Lato"/>
                <a:cs typeface="Lato"/>
              </a:rPr>
              <a:t>Have multiple people review the application before submission. </a:t>
            </a:r>
          </a:p>
          <a:p>
            <a:pPr marL="989965" lvl="1" indent="-380365"/>
            <a:r>
              <a:rPr lang="en-US" sz="2000" b="1" i="1">
                <a:latin typeface="Lato"/>
                <a:ea typeface="Lato"/>
                <a:cs typeface="Lato"/>
              </a:rPr>
              <a:t>Most importantly, read your proposal back to someone that is not acquainted with your organization to be sure that it is all easily understood.</a:t>
            </a:r>
          </a:p>
          <a:p>
            <a:pPr marL="989965" lvl="1" indent="-380365"/>
            <a:r>
              <a:rPr lang="en-US" sz="2000">
                <a:latin typeface="Lato"/>
                <a:ea typeface="Lato"/>
                <a:cs typeface="Lato"/>
              </a:rPr>
              <a:t>Allow enough time to let your proposal and your mind to rest for a day.</a:t>
            </a:r>
          </a:p>
          <a:p>
            <a:pPr marL="989965" lvl="1" indent="-380365"/>
            <a:endParaRPr lang="en-US" sz="2000"/>
          </a:p>
          <a:p>
            <a:pPr lvl="0"/>
            <a:endParaRPr lang="en-US" sz="2000"/>
          </a:p>
          <a:p>
            <a:pPr marL="2476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F9D1D-9A5B-7F2B-F8D7-6B29586B6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9A165-0822-46B4-1D3C-5D8CB92F7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7186E-A3E6-6620-D780-889AEB4B7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1722D8-E852-0784-718F-3636C5A4CF34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D82002-7B72-1D3E-6013-CF9C26F5AD07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0E82B-BCFF-62C5-1E52-215084A2C654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694C8B-8DE6-3EA5-667C-1A03CD935A67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14090-6D8A-D1D1-AE92-F7C2A2FB91EC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0CF49-13C7-CC6A-5B5D-7334387EB118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57938-E538-11D1-04B6-0A205282CCBD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1E1B4-5D2D-80DA-F678-ACE629E06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34" y="1874987"/>
            <a:ext cx="2658964" cy="310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71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76F1E-D37E-4262-B006-4B0859288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0C97-AEFE-62A9-3F98-A4B4787C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2124"/>
            <a:ext cx="11246734" cy="1365775"/>
          </a:xfrm>
        </p:spPr>
        <p:txBody>
          <a:bodyPr>
            <a:noAutofit/>
          </a:bodyPr>
          <a:lstStyle/>
          <a:p>
            <a:r>
              <a:rPr lang="en-US" sz="3600" b="1"/>
              <a:t>Top 10 Tips for Writing a Nonprofit Grant Application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4D29F-0D72-C028-C0D0-885D23758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471" y="1782344"/>
            <a:ext cx="10871200" cy="2850616"/>
          </a:xfrm>
        </p:spPr>
        <p:txBody>
          <a:bodyPr vert="horz" lIns="91440" tIns="60960" rIns="91440" bIns="60960" rtlCol="0" anchor="t">
            <a:noAutofit/>
          </a:bodyPr>
          <a:lstStyle/>
          <a:p>
            <a:pPr lvl="0"/>
            <a:r>
              <a:rPr lang="en-US" sz="3000" b="1">
                <a:solidFill>
                  <a:srgbClr val="00B48F"/>
                </a:solidFill>
              </a:rPr>
              <a:t>10.  START and Submit Early and Confirm Receipt</a:t>
            </a:r>
            <a:endParaRPr lang="en-US" sz="3000">
              <a:solidFill>
                <a:srgbClr val="00B48F"/>
              </a:solidFill>
            </a:endParaRPr>
          </a:p>
          <a:p>
            <a:pPr lvl="1"/>
            <a:r>
              <a:rPr lang="en-US" sz="2000"/>
              <a:t>It is a very thorough application!</a:t>
            </a:r>
          </a:p>
          <a:p>
            <a:pPr lvl="1"/>
            <a:r>
              <a:rPr lang="en-US" sz="2000"/>
              <a:t>Don’t wait until the last minute. Submit ahead of the deadline and confirm that your application was received.</a:t>
            </a:r>
          </a:p>
          <a:p>
            <a:pPr lvl="1"/>
            <a:r>
              <a:rPr lang="en-US" sz="2000"/>
              <a:t>Contact the program officer if you have questions</a:t>
            </a: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C8C3C-931B-11BA-82FC-B7BB4823D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97B49-4CC2-B8C6-B06D-66D75AC20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4302F-A1EA-EE04-ED1C-1107087E9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F5AC76-713D-62E9-BD50-B561A39372B2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550F2-DDD6-65B5-ECD4-1F8A1E7979FC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B88AD-0CAC-7EDF-F682-DF4E7629DB5B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0A93B-5063-07CF-A26F-9D115A4FF3ED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A67FCA-0D5B-FA2D-BAAF-D932D1A437B2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FD3708-05DC-6F6D-07B3-4B4C96432030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4D01DE-629E-346A-B92F-3D042FF8D818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  <p:pic>
        <p:nvPicPr>
          <p:cNvPr id="8" name="Graphic 7" descr="Clipboard Checked outline">
            <a:extLst>
              <a:ext uri="{FF2B5EF4-FFF2-40B4-BE49-F238E27FC236}">
                <a16:creationId xmlns:a16="http://schemas.microsoft.com/office/drawing/2014/main" id="{990D2966-A25E-979E-56E2-838762EEB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7654" y="3880658"/>
            <a:ext cx="2609804" cy="26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4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7182-F228-5B01-6B3B-3E50A17D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24" y="3973286"/>
            <a:ext cx="10871200" cy="181937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Lato Heavy"/>
              </a:rPr>
              <a:t>Any Questions?</a:t>
            </a:r>
            <a:br>
              <a:rPr lang="en-US" sz="7200" dirty="0">
                <a:solidFill>
                  <a:schemeClr val="accent1"/>
                </a:solidFill>
                <a:latin typeface="Lato Heavy"/>
              </a:rPr>
            </a:br>
            <a:r>
              <a:rPr lang="en-US" sz="4400" dirty="0">
                <a:solidFill>
                  <a:schemeClr val="accent1"/>
                </a:solidFill>
                <a:latin typeface="Lato Heavy"/>
              </a:rPr>
              <a:t>Grants@</a:t>
            </a:r>
            <a:r>
              <a:rPr lang="en-US" sz="4400" dirty="0">
                <a:solidFill>
                  <a:srgbClr val="00B48F"/>
                </a:solidFill>
              </a:rPr>
              <a:t>Impact100MetroDetroit.org</a:t>
            </a:r>
            <a:br>
              <a:rPr lang="en-US" sz="7200" b="1" dirty="0">
                <a:solidFill>
                  <a:srgbClr val="00B48F"/>
                </a:solidFill>
              </a:rPr>
            </a:b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A943F-B841-E3A9-D7F5-9BFE8A0BAFA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11200" y="6577783"/>
            <a:ext cx="2844800" cy="246221"/>
          </a:xfrm>
          <a:prstGeom prst="rect">
            <a:avLst/>
          </a:prstGeom>
        </p:spPr>
        <p:txBody>
          <a:bodyPr/>
          <a:lstStyle/>
          <a:p>
            <a:fld id="{AD5ADEF0-896F-459F-988C-BE8C765F22BE}" type="datetime4">
              <a:rPr lang="en-US" smtClean="0"/>
              <a:t>November 16,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D34FF-B63C-ECC9-D01C-FB7052D96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3EC19-FC7E-FB2B-ED0A-95667760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40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8E099-D370-3C89-ADE3-BF1D8FF066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/>
              <a:t>Thank </a:t>
            </a:r>
            <a:br>
              <a:rPr lang="en-US" sz="8800"/>
            </a:br>
            <a:r>
              <a:rPr lang="en-US" sz="880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45270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42C9D-71C2-B042-0594-BE971BE83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40D6-8CFE-DAE9-5D59-41532765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Lato Heavy"/>
              </a:rPr>
              <a:t>OUR MODEL, cont.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E23C6-DCF6-0FC4-CF15-7B847716C9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662" y="1426808"/>
            <a:ext cx="10379108" cy="1143000"/>
          </a:xfrm>
        </p:spPr>
        <p:txBody>
          <a:bodyPr/>
          <a:lstStyle/>
          <a:p>
            <a:pPr marL="0" indent="0"/>
            <a:r>
              <a:rPr lang="en-US" sz="3000" b="1" dirty="0">
                <a:latin typeface="Lato Heavy"/>
              </a:rPr>
              <a:t>For every 100 women members we have each year we award a $100,000 Grant.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91AE-FB93-D5B0-7C98-F6CF7A53E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B6E31-F3D3-27D8-CB10-EFE91FF4E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499EB-E16C-BA50-847D-5CCAFDA1695F}"/>
              </a:ext>
            </a:extLst>
          </p:cNvPr>
          <p:cNvSpPr txBox="1"/>
          <p:nvPr/>
        </p:nvSpPr>
        <p:spPr>
          <a:xfrm>
            <a:off x="1186541" y="3091542"/>
            <a:ext cx="10094107" cy="2623458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r>
              <a:rPr lang="en-US" sz="2000" b="0" dirty="0"/>
              <a:t>Example:  If we receive 260 members our money wil</a:t>
            </a:r>
            <a:r>
              <a:rPr lang="en-US" sz="2000" dirty="0"/>
              <a:t>l be awarded as follows:  </a:t>
            </a:r>
          </a:p>
          <a:p>
            <a:endParaRPr lang="en-US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 Finalists will present at the BIG GIVE dinner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top 2 based upon member votes will each be awarded a $100,000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The other 3 split the $</a:t>
            </a:r>
            <a:r>
              <a:rPr lang="en-US" sz="2000" dirty="0"/>
              <a:t>60,000 equally – each will receive a $20,000 unrestricted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/>
          </a:p>
          <a:p>
            <a:r>
              <a:rPr lang="en-US" sz="2000" dirty="0"/>
              <a:t>Remember ALL OF THE MONEY we receive each year is given away at the BIG GIVE</a:t>
            </a:r>
          </a:p>
          <a:p>
            <a:r>
              <a:rPr lang="en-US" sz="2000" dirty="0"/>
              <a:t> and we start all over from scratch in the following year.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11732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4E243-F874-C190-322A-3F1243FE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Lato Heavy"/>
              </a:rPr>
              <a:t>OUR FOCUS AREAS</a:t>
            </a:r>
            <a:endParaRPr lang="en-US" sz="4000" b="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88F93-3FD1-9952-719B-784A512E7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7333A-AC11-8A6D-B409-3D80E6C3A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0FC465-8D52-D839-D09B-0DD45E74B2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198" y="973517"/>
            <a:ext cx="11330853" cy="1050918"/>
          </a:xfrm>
        </p:spPr>
        <p:txBody>
          <a:bodyPr/>
          <a:lstStyle/>
          <a:p>
            <a:pPr marL="456565" indent="-456565"/>
            <a:r>
              <a:rPr lang="en-US" sz="2800" b="1">
                <a:latin typeface="Lato Heavy"/>
              </a:rPr>
              <a:t>Shine a spotlight on nonprofits making a difference in our community.</a:t>
            </a:r>
            <a:endParaRPr lang="en-US" sz="2800">
              <a:latin typeface="Lato Heavy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F41E8-0B5D-17B8-42DD-C87EF30C2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90" y="2017717"/>
            <a:ext cx="978453" cy="978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A2AB8-6240-75FD-C320-4695BD7EE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448" y="2313054"/>
            <a:ext cx="978453" cy="978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EF832-037D-AE34-C7D4-F324B8891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199" y="1902005"/>
            <a:ext cx="1124991" cy="978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F5A17E-5C83-7AD1-E06E-F0F160C48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723" y="1759616"/>
            <a:ext cx="1207653" cy="1207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45FFAA-D189-CF3E-EBC6-9C7A32A21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314" y="1691444"/>
            <a:ext cx="1050918" cy="10509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8D79BE-CAEA-2767-2FE1-0EB09F849533}"/>
              </a:ext>
            </a:extLst>
          </p:cNvPr>
          <p:cNvSpPr txBox="1"/>
          <p:nvPr/>
        </p:nvSpPr>
        <p:spPr>
          <a:xfrm>
            <a:off x="711041" y="2930823"/>
            <a:ext cx="15329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bril Text" panose="02000503070000020004" pitchFamily="2" charset="77"/>
                <a:ea typeface="Microsoft Sans Serif" panose="020B0604020202020204" pitchFamily="34" charset="0"/>
                <a:cs typeface="Microsoft Sans Serif" panose="020B0604020202020204" pitchFamily="34" charset="0"/>
              </a:rPr>
              <a:t>Arts &amp; Culture</a:t>
            </a:r>
            <a:endParaRPr lang="en-US" sz="2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757A8-DC9E-AC0A-B313-450AAEEA9FF2}"/>
              </a:ext>
            </a:extLst>
          </p:cNvPr>
          <p:cNvSpPr txBox="1"/>
          <p:nvPr/>
        </p:nvSpPr>
        <p:spPr>
          <a:xfrm>
            <a:off x="2780172" y="3222137"/>
            <a:ext cx="15329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bril Text" panose="02000503070000020004" pitchFamily="2" charset="77"/>
                <a:ea typeface="Microsoft Sans Serif" panose="020B0604020202020204" pitchFamily="34" charset="0"/>
                <a:cs typeface="Microsoft Sans Serif" panose="020B0604020202020204" pitchFamily="34" charset="0"/>
              </a:rPr>
              <a:t>Education</a:t>
            </a:r>
            <a:endParaRPr lang="en-US" sz="2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B1776-4408-F6B0-604B-873FC010F0E7}"/>
              </a:ext>
            </a:extLst>
          </p:cNvPr>
          <p:cNvSpPr txBox="1"/>
          <p:nvPr/>
        </p:nvSpPr>
        <p:spPr>
          <a:xfrm>
            <a:off x="4660324" y="2880457"/>
            <a:ext cx="2273049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i="1">
                <a:latin typeface="Abril Text"/>
                <a:ea typeface="Microsoft Sans Serif"/>
                <a:cs typeface="Microsoft Sans Serif"/>
              </a:rPr>
              <a:t>Family &amp; Individual Support</a:t>
            </a:r>
            <a:endParaRPr lang="en-US" sz="2000">
              <a:latin typeface="Abril Text"/>
              <a:ea typeface="Microsoft Sans Serif"/>
              <a:cs typeface="Microsoft Sans Serif"/>
            </a:endParaRP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51220-5D5F-D701-3930-3DD811D640DE}"/>
              </a:ext>
            </a:extLst>
          </p:cNvPr>
          <p:cNvSpPr txBox="1"/>
          <p:nvPr/>
        </p:nvSpPr>
        <p:spPr>
          <a:xfrm>
            <a:off x="7013574" y="2851151"/>
            <a:ext cx="1885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bril Text" panose="02000503070000020004" pitchFamily="2" charset="77"/>
                <a:ea typeface="Microsoft Sans Serif" panose="020B0604020202020204" pitchFamily="34" charset="0"/>
                <a:cs typeface="Microsoft Sans Serif" panose="020B0604020202020204" pitchFamily="34" charset="0"/>
              </a:rPr>
              <a:t>Health &amp; Wellness</a:t>
            </a:r>
            <a:endParaRPr lang="en-US" sz="2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99F60-D700-3F09-948C-BF7BE2FD77DA}"/>
              </a:ext>
            </a:extLst>
          </p:cNvPr>
          <p:cNvSpPr txBox="1"/>
          <p:nvPr/>
        </p:nvSpPr>
        <p:spPr>
          <a:xfrm>
            <a:off x="8907055" y="2802303"/>
            <a:ext cx="31149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bril Text" panose="02000503070000020004" pitchFamily="2" charset="77"/>
                <a:ea typeface="Microsoft Sans Serif" panose="020B0604020202020204" pitchFamily="34" charset="0"/>
                <a:cs typeface="Microsoft Sans Serif" panose="020B0604020202020204" pitchFamily="34" charset="0"/>
              </a:rPr>
              <a:t>Revitalization, Recreation &amp; Environment</a:t>
            </a:r>
            <a:endParaRPr lang="en-US" sz="2000"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C24E7-92B5-0DD4-3010-33B3B1D521C6}"/>
              </a:ext>
            </a:extLst>
          </p:cNvPr>
          <p:cNvSpPr txBox="1"/>
          <p:nvPr/>
        </p:nvSpPr>
        <p:spPr>
          <a:xfrm>
            <a:off x="644769" y="3615381"/>
            <a:ext cx="1690079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aseline="0">
                <a:solidFill>
                  <a:srgbClr val="00B48F"/>
                </a:solidFill>
                <a:latin typeface="Lato Heavy"/>
              </a:rPr>
              <a:t>Projects that foster greater exposure or participation in the arts and culture </a:t>
            </a:r>
            <a:r>
              <a:rPr lang="en-US" sz="1600" baseline="0">
                <a:solidFill>
                  <a:srgbClr val="625E9D"/>
                </a:solidFill>
                <a:latin typeface="Lato Heavy"/>
              </a:rPr>
              <a:t>(including culinary arts)</a:t>
            </a:r>
            <a:r>
              <a:rPr lang="en-US" sz="1600" b="1" baseline="0">
                <a:solidFill>
                  <a:srgbClr val="625E9D"/>
                </a:solidFill>
                <a:latin typeface="Lato Heavy"/>
              </a:rPr>
              <a:t> </a:t>
            </a:r>
            <a:r>
              <a:rPr lang="en-US" sz="1600" baseline="0">
                <a:solidFill>
                  <a:srgbClr val="00B48F"/>
                </a:solidFill>
                <a:latin typeface="Lato Heavy"/>
              </a:rPr>
              <a:t>or use art as a medium for creative expression. </a:t>
            </a:r>
            <a:r>
              <a:rPr sz="1600">
                <a:latin typeface="Lato Heavy"/>
                <a:ea typeface="Lato Heavy"/>
                <a:cs typeface="Lato Heavy"/>
              </a:rPr>
              <a:t>​</a:t>
            </a:r>
            <a:endParaRPr lang="en-US" sz="1600">
              <a:ea typeface="Lato"/>
              <a:cs typeface="Lato"/>
            </a:endParaRPr>
          </a:p>
          <a:p>
            <a:pPr algn="ctr"/>
            <a:endParaRPr lang="en-US" b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0891F-D562-5731-F071-9709576A5497}"/>
              </a:ext>
            </a:extLst>
          </p:cNvPr>
          <p:cNvSpPr txBox="1"/>
          <p:nvPr/>
        </p:nvSpPr>
        <p:spPr>
          <a:xfrm>
            <a:off x="2784231" y="3876257"/>
            <a:ext cx="1768231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aseline="0">
                <a:solidFill>
                  <a:srgbClr val="00B48F"/>
                </a:solidFill>
                <a:latin typeface="Lato Heavy"/>
              </a:rPr>
              <a:t>Projects that expand or improve learning, primarily for children, focused on literacy, tutoring, mentoring, GED, or college prep.</a:t>
            </a:r>
            <a:r>
              <a:rPr sz="1600">
                <a:latin typeface="Lato Heavy"/>
                <a:ea typeface="Lato Heavy"/>
                <a:cs typeface="Lato Heavy"/>
              </a:rPr>
              <a:t>​</a:t>
            </a:r>
            <a:endParaRPr lang="en-US" sz="1600">
              <a:ea typeface="Lato"/>
              <a:cs typeface="Lato"/>
            </a:endParaRPr>
          </a:p>
          <a:p>
            <a:pPr algn="ctr"/>
            <a:endParaRPr lang="en-US" b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8D3E8-E0B7-7C9F-EEE4-3DADA21386AF}"/>
              </a:ext>
            </a:extLst>
          </p:cNvPr>
          <p:cNvSpPr txBox="1"/>
          <p:nvPr/>
        </p:nvSpPr>
        <p:spPr>
          <a:xfrm>
            <a:off x="4850423" y="3674928"/>
            <a:ext cx="1903046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B48F"/>
                </a:solidFill>
                <a:ea typeface="+mn-lt"/>
                <a:cs typeface="+mn-lt"/>
              </a:rPr>
              <a:t>Projects that support the lives of individuals and families, focusing on housing, transportation, living wage, food insecurity, job skills training or other basic needs.</a:t>
            </a:r>
            <a:endParaRPr lang="en-US" sz="160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 sz="1600" b="0">
              <a:ea typeface="Lato"/>
              <a:cs typeface="La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1AC35F-57C0-158B-499A-90384C0D994A}"/>
              </a:ext>
            </a:extLst>
          </p:cNvPr>
          <p:cNvSpPr txBox="1"/>
          <p:nvPr/>
        </p:nvSpPr>
        <p:spPr>
          <a:xfrm>
            <a:off x="7024077" y="3676723"/>
            <a:ext cx="187569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aseline="0">
                <a:solidFill>
                  <a:srgbClr val="00B48F"/>
                </a:solidFill>
                <a:latin typeface="Lato Heavy"/>
              </a:rPr>
              <a:t>Projects that improve physical and/or mental skills, foster healthy living habits or life skills programs that promote independent living.</a:t>
            </a:r>
            <a:r>
              <a:rPr sz="1600">
                <a:latin typeface="Lato Heavy"/>
                <a:ea typeface="Lato Heavy"/>
                <a:cs typeface="Lato Heavy"/>
              </a:rPr>
              <a:t>​</a:t>
            </a:r>
            <a:endParaRPr lang="en-US" sz="1600">
              <a:ea typeface="Lato"/>
              <a:cs typeface="Lato"/>
            </a:endParaRPr>
          </a:p>
          <a:p>
            <a:pPr algn="ctr"/>
            <a:endParaRPr lang="en-US" sz="1600" b="0">
              <a:ea typeface="Lato"/>
              <a:cs typeface="Lat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5BA043-E0CC-DE24-ABF1-88CF6FDB5116}"/>
              </a:ext>
            </a:extLst>
          </p:cNvPr>
          <p:cNvSpPr txBox="1"/>
          <p:nvPr/>
        </p:nvSpPr>
        <p:spPr>
          <a:xfrm>
            <a:off x="9065845" y="3515699"/>
            <a:ext cx="2715848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aseline="0">
                <a:solidFill>
                  <a:srgbClr val="00B48F"/>
                </a:solidFill>
                <a:latin typeface="Lato Heavy"/>
              </a:rPr>
              <a:t>Projects that revitalize or create public spaces for the community, </a:t>
            </a:r>
            <a:r>
              <a:rPr lang="en-US" sz="1600" baseline="0">
                <a:solidFill>
                  <a:srgbClr val="625E9D"/>
                </a:solidFill>
                <a:latin typeface="Lato Heavy"/>
              </a:rPr>
              <a:t>including community gardens and greenhouses</a:t>
            </a:r>
            <a:r>
              <a:rPr lang="en-US" sz="1600" baseline="0">
                <a:solidFill>
                  <a:srgbClr val="00B48F"/>
                </a:solidFill>
                <a:latin typeface="Lato Heavy"/>
              </a:rPr>
              <a:t>, support environmental awareness, and/or promote a positive</a:t>
            </a:r>
            <a:r>
              <a:rPr lang="en-US" sz="1600">
                <a:solidFill>
                  <a:srgbClr val="00B48F"/>
                </a:solidFill>
                <a:latin typeface="Lato Heavy"/>
              </a:rPr>
              <a:t>,</a:t>
            </a:r>
            <a:r>
              <a:rPr lang="en-US" sz="1600" baseline="0">
                <a:solidFill>
                  <a:srgbClr val="00B48F"/>
                </a:solidFill>
                <a:latin typeface="Lato Heavy"/>
              </a:rPr>
              <a:t> </a:t>
            </a:r>
            <a:r>
              <a:rPr lang="en-US" sz="1600">
                <a:solidFill>
                  <a:srgbClr val="00B48F"/>
                </a:solidFill>
                <a:latin typeface="Lato Heavy"/>
              </a:rPr>
              <a:t> </a:t>
            </a:r>
            <a:r>
              <a:rPr lang="en-US" sz="1600" baseline="0">
                <a:solidFill>
                  <a:srgbClr val="00B48F"/>
                </a:solidFill>
                <a:latin typeface="Lato Heavy"/>
              </a:rPr>
              <a:t>sustainable relationship between people and their environment; or promote the welfare of animals in our communities.</a:t>
            </a:r>
            <a:r>
              <a:rPr sz="1600">
                <a:latin typeface="Lato Heavy"/>
                <a:ea typeface="Lato Heavy"/>
                <a:cs typeface="Lato Heavy"/>
              </a:rPr>
              <a:t>​</a:t>
            </a:r>
            <a:endParaRPr lang="en-US" sz="1600">
              <a:ea typeface="Lato"/>
              <a:cs typeface="Lato"/>
            </a:endParaRPr>
          </a:p>
          <a:p>
            <a:pPr algn="ctr"/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1762610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85C38-A917-8243-411B-2126807B2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B25F-D049-951C-0797-45E1D5E6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53453"/>
            <a:ext cx="11246734" cy="654172"/>
          </a:xfrm>
        </p:spPr>
        <p:txBody>
          <a:bodyPr>
            <a:noAutofit/>
          </a:bodyPr>
          <a:lstStyle/>
          <a:p>
            <a:r>
              <a:rPr lang="en-US" sz="4000" b="1">
                <a:latin typeface="Lato Heavy"/>
              </a:rPr>
              <a:t>Eligibility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D6361-8C87-D2A0-15BB-90B44F04A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0289" y="1331057"/>
            <a:ext cx="11577899" cy="4090136"/>
          </a:xfrm>
        </p:spPr>
        <p:txBody>
          <a:bodyPr vert="horz" lIns="91440" tIns="60960" rIns="91440" bIns="60960" rtlCol="0" anchor="t">
            <a:noAutofit/>
          </a:bodyPr>
          <a:lstStyle/>
          <a:p>
            <a:r>
              <a:rPr lang="en-US" sz="3000" b="1">
                <a:solidFill>
                  <a:srgbClr val="00B48F"/>
                </a:solidFill>
                <a:latin typeface="Lato"/>
                <a:ea typeface="Lato"/>
                <a:cs typeface="Lato"/>
              </a:rPr>
              <a:t>What makes your Organization Eligible?</a:t>
            </a:r>
            <a:endParaRPr lang="en-US" sz="3000">
              <a:solidFill>
                <a:srgbClr val="00B48F"/>
              </a:solidFill>
              <a:latin typeface="Lato"/>
              <a:ea typeface="Lato"/>
              <a:cs typeface="Lato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Be classified as a “Public Charity” with tax-exempt status under Section 501(c)(3) of the Internal Revenue Code.  Private foundations are not eligible.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Be located in the counties of Wayne, Oakland or Macomb.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Have at least three years (36 months) of financial statements (audited or reviewed preferred) (best understood as three Full consecutive IRS Form 990’s)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Not be a recipient of an Impact100 Metro Detroit project grant in the past three grant </a:t>
            </a:r>
            <a:r>
              <a:rPr lang="en-US" sz="2000">
                <a:latin typeface="Lato"/>
                <a:ea typeface="Lato"/>
                <a:cs typeface="Lato"/>
              </a:rPr>
              <a:t>cycles</a:t>
            </a:r>
          </a:p>
          <a:p>
            <a:pPr marL="989965" lvl="1" indent="-380365"/>
            <a:endParaRPr lang="en-US" sz="2000"/>
          </a:p>
          <a:p>
            <a:pPr lvl="0"/>
            <a:endParaRPr lang="en-US" sz="2000"/>
          </a:p>
          <a:p>
            <a:pPr marL="2476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F5971-AB51-22AF-9F35-58F9B4101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5138C-90C5-34E6-5EEF-813BC0BCD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69310-489F-0B7D-0F8E-0929CD539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1026613" y="54977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A039B7-4846-5A6A-522A-A87324F67156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DD7B4-6E84-1293-C668-F34F07491C58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4CF5C-3E59-6AE2-63EF-73D105C3E8D3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5E7B95-4105-4CAD-507A-63E345287146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1BA42E-E442-89CA-7F99-FC3927F2DC87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CAAF9-5BE1-0193-0479-1CDF393CA000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076112-8F81-2154-A541-1B69A7472769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329122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A2B4-1332-C7F2-EADF-4794265A8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AA1E9-8449-BAC1-6DAE-EB005FDF5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53453"/>
            <a:ext cx="11246734" cy="654172"/>
          </a:xfrm>
        </p:spPr>
        <p:txBody>
          <a:bodyPr>
            <a:noAutofit/>
          </a:bodyPr>
          <a:lstStyle/>
          <a:p>
            <a:r>
              <a:rPr lang="en-US" sz="4000" b="1">
                <a:latin typeface="Lato Heavy"/>
              </a:rPr>
              <a:t>Eligibility</a:t>
            </a:r>
            <a:endParaRPr lang="en-US" sz="4000">
              <a:latin typeface="Lato Heavy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122B6-9125-C3C0-A68E-5AD74B962F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466" y="1221867"/>
            <a:ext cx="11622722" cy="5190649"/>
          </a:xfrm>
        </p:spPr>
        <p:txBody>
          <a:bodyPr vert="horz" lIns="91440" tIns="60960" rIns="91440" bIns="60960" rtlCol="0" anchor="t">
            <a:noAutofit/>
          </a:bodyPr>
          <a:lstStyle/>
          <a:p>
            <a:r>
              <a:rPr lang="en-US" sz="3000" b="1">
                <a:solidFill>
                  <a:srgbClr val="00B48F"/>
                </a:solidFill>
                <a:latin typeface="Lato"/>
                <a:ea typeface="Lato"/>
                <a:cs typeface="Lato"/>
              </a:rPr>
              <a:t>What Projects are Eligible for Funding?</a:t>
            </a:r>
            <a:endParaRPr lang="en-US" sz="3000">
              <a:solidFill>
                <a:srgbClr val="00B48F"/>
              </a:solidFill>
              <a:latin typeface="Lato"/>
              <a:ea typeface="Lato"/>
              <a:cs typeface="Lato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>
                <a:latin typeface="Arial"/>
                <a:ea typeface="Lato"/>
                <a:cs typeface="Arial"/>
              </a:rPr>
              <a:t>Impact100 looks to fund initiatives that are both TRANSFORMATIONAL and SUSTAINABLE</a:t>
            </a:r>
            <a:endParaRPr lang="en-US" sz="2000" b="1" i="1">
              <a:solidFill>
                <a:srgbClr val="00B48F"/>
              </a:solidFill>
              <a:latin typeface="Lato"/>
              <a:ea typeface="Lato"/>
              <a:cs typeface="Lato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latin typeface="Arial"/>
              <a:ea typeface="Lato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Arial"/>
                <a:ea typeface="Lato"/>
                <a:cs typeface="Arial"/>
              </a:rPr>
              <a:t>To be considered your project must.....</a:t>
            </a:r>
            <a:endParaRPr lang="en-US" sz="1800">
              <a:solidFill>
                <a:srgbClr val="00B48F"/>
              </a:solidFill>
              <a:latin typeface="Lato"/>
              <a:ea typeface="Lato"/>
              <a:cs typeface="Lato"/>
            </a:endParaRPr>
          </a:p>
          <a:p>
            <a:pPr marL="6858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Lato Heavy"/>
                <a:ea typeface="Lato"/>
                <a:cs typeface="Arial"/>
              </a:rPr>
              <a:t>Be a new program, the expansion of an existing program, or a new or expanded collaboration</a:t>
            </a:r>
            <a:endParaRPr lang="en-US" sz="2000">
              <a:latin typeface="Lato Heavy"/>
            </a:endParaRPr>
          </a:p>
          <a:p>
            <a:pPr marL="6858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Lato Heavy"/>
                <a:ea typeface="Lato"/>
                <a:cs typeface="Arial"/>
              </a:rPr>
              <a:t>Fit within one of the five focus areas</a:t>
            </a:r>
            <a:endParaRPr lang="en-US" sz="2000">
              <a:latin typeface="Lato Heavy"/>
            </a:endParaRPr>
          </a:p>
          <a:p>
            <a:pPr marL="6858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Lato Heavy"/>
                <a:ea typeface="Lato"/>
                <a:cs typeface="Arial"/>
              </a:rPr>
              <a:t>Serve residents of and expend funds primarily in the geographic areas of Wayne, Oakland and Macomb counties</a:t>
            </a:r>
            <a:endParaRPr lang="en-US" sz="2000">
              <a:latin typeface="Lato Heavy"/>
            </a:endParaRPr>
          </a:p>
          <a:p>
            <a:pPr marL="6858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Lato Heavy"/>
                <a:ea typeface="Lato"/>
                <a:cs typeface="Arial"/>
              </a:rPr>
              <a:t>Have a total project budget of at least $100,000.  (We allow up to 15% of our Impact100MD project grant to be allocated to organization overhead expense for that project)</a:t>
            </a:r>
            <a:endParaRPr lang="en-US" sz="2000">
              <a:latin typeface="Lato Heavy"/>
            </a:endParaRPr>
          </a:p>
          <a:p>
            <a:pPr marL="6858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Lato Heavy"/>
                <a:ea typeface="Lato"/>
                <a:cs typeface="Arial"/>
              </a:rPr>
              <a:t>Expend the funds within 18 months of being awarded</a:t>
            </a:r>
            <a:endParaRPr lang="en-US" sz="2000">
              <a:latin typeface="Lato Heavy"/>
            </a:endParaRPr>
          </a:p>
          <a:p>
            <a:pPr marL="1332865" lvl="1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endParaRPr lang="en-US" sz="2000">
              <a:latin typeface="Lato Heavy"/>
            </a:endParaRPr>
          </a:p>
          <a:p>
            <a:pPr lvl="0"/>
            <a:endParaRPr lang="en-US" sz="2000"/>
          </a:p>
          <a:p>
            <a:pPr marL="2476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</a:pPr>
            <a:endParaRPr lang="en-US" sz="2000"/>
          </a:p>
          <a:p>
            <a:pPr marL="171450" indent="-171450">
              <a:buFont typeface="Arial"/>
            </a:pPr>
            <a:endParaRPr lang="en-US"/>
          </a:p>
          <a:p>
            <a:pPr marL="171450" indent="-171450">
              <a:buFont typeface="Arial"/>
            </a:pPr>
            <a:endParaRPr lang="en-US"/>
          </a:p>
          <a:p>
            <a:pPr marL="171450" indent="-171450">
              <a:buFont typeface="Arial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C281-9FDC-01AF-FE6B-E72FE643E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E719D-F78C-BFEC-A06D-E4A1F5D4D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0EBF5-4BB1-FB33-0E86-43DFE1BEF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623201" y="5688264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04248-1E6A-DBEA-F56A-0ABBA898F8A3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F49C4-4CAA-71D4-6B3A-27C892F3817A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288729-7C5C-2279-05D2-C2689B53D7A7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06002-F8DD-6A59-DF85-522EB5A67EA7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309FDB-66CD-D095-6545-469F13E6CD13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9A8C80-CB40-5E4C-D86A-CB938A941018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A5CF41-5B13-7D39-5867-2CD4B38C2259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372729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A5303-DD33-94C5-640F-96E17CF3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9926-3E69-9CA2-F11A-9A83D3542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08432"/>
            <a:ext cx="10871200" cy="937846"/>
          </a:xfrm>
        </p:spPr>
        <p:txBody>
          <a:bodyPr>
            <a:noAutofit/>
          </a:bodyPr>
          <a:lstStyle/>
          <a:p>
            <a:r>
              <a:rPr lang="en-US" sz="4000" b="1">
                <a:latin typeface="Lato Heavy"/>
              </a:rPr>
              <a:t>Eligibility</a:t>
            </a:r>
            <a:endParaRPr lang="en-US" sz="4000">
              <a:solidFill>
                <a:srgbClr val="000000"/>
              </a:solidFill>
              <a:latin typeface="Lato Heavy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A54DC-2B52-18FC-ADE1-654A08B04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8A824-9FC9-2DB6-0590-2FC95F708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67585E-368A-9026-7A5F-CC62D88FF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354" y="1315440"/>
            <a:ext cx="10871200" cy="558800"/>
          </a:xfrm>
        </p:spPr>
        <p:txBody>
          <a:bodyPr/>
          <a:lstStyle/>
          <a:p>
            <a:pPr marL="456565" indent="-456565"/>
            <a:r>
              <a:rPr lang="en-US" sz="3000" b="1">
                <a:latin typeface="Lato"/>
                <a:ea typeface="Lato"/>
                <a:cs typeface="Lato"/>
              </a:rPr>
              <a:t>Clarifying "Transformational"</a:t>
            </a:r>
            <a:endParaRPr lang="en-US" sz="2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8313BB-17AE-EE5C-1AB3-5F376014437B}"/>
              </a:ext>
            </a:extLst>
          </p:cNvPr>
          <p:cNvSpPr/>
          <p:nvPr/>
        </p:nvSpPr>
        <p:spPr>
          <a:xfrm>
            <a:off x="1148316" y="2329677"/>
            <a:ext cx="4156330" cy="38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Transformation Activity</a:t>
            </a:r>
            <a:endParaRPr lang="en-US" sz="28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endParaRPr lang="en-US">
              <a:solidFill>
                <a:srgbClr val="625E9D"/>
              </a:solidFill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ea typeface="Lato"/>
                <a:cs typeface="Lato"/>
              </a:rPr>
              <a:t>Solves a Community Problem</a:t>
            </a:r>
          </a:p>
          <a:p>
            <a:pPr algn="ctr"/>
            <a:endParaRPr lang="en-US" sz="2000">
              <a:solidFill>
                <a:srgbClr val="625E9D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</a:rPr>
              <a:t>Pursues change</a:t>
            </a:r>
            <a:endParaRPr lang="en-US" sz="20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endParaRPr lang="en-US" sz="2000">
              <a:solidFill>
                <a:srgbClr val="625E9D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</a:rPr>
              <a:t>Thinks Beyond Today</a:t>
            </a:r>
            <a:endParaRPr lang="en-US" sz="20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endParaRPr lang="en-US" sz="20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ea typeface="Lato"/>
                <a:cs typeface="Lato"/>
              </a:rPr>
              <a:t>Drives Innovation</a:t>
            </a:r>
          </a:p>
          <a:p>
            <a:pPr algn="ctr"/>
            <a:endParaRPr lang="en-US" sz="20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ea typeface="Lato"/>
                <a:cs typeface="Lato"/>
              </a:rPr>
              <a:t>Grows the org to provide more </a:t>
            </a:r>
          </a:p>
          <a:p>
            <a:endParaRPr lang="en-US" sz="2000" b="1">
              <a:solidFill>
                <a:schemeClr val="tx1"/>
              </a:solidFill>
              <a:ea typeface="Lato"/>
              <a:cs typeface="La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44BDA-EAC3-4313-1AA0-A50BB6FDD681}"/>
              </a:ext>
            </a:extLst>
          </p:cNvPr>
          <p:cNvSpPr/>
          <p:nvPr/>
        </p:nvSpPr>
        <p:spPr>
          <a:xfrm>
            <a:off x="7254221" y="2336574"/>
            <a:ext cx="3892561" cy="3221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800" b="1">
                <a:solidFill>
                  <a:schemeClr val="tx1"/>
                </a:solidFill>
                <a:ea typeface="Lato"/>
                <a:cs typeface="Lato"/>
              </a:rPr>
              <a:t>Operating Activity</a:t>
            </a:r>
            <a:endParaRPr lang="en-US"/>
          </a:p>
          <a:p>
            <a:pPr algn="ctr"/>
            <a:endParaRPr lang="en-US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ea typeface="Lato"/>
                <a:cs typeface="Lato"/>
              </a:rPr>
              <a:t>Runs the business</a:t>
            </a:r>
          </a:p>
          <a:p>
            <a:pPr algn="ctr"/>
            <a:endParaRPr lang="en-US" sz="20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ea typeface="Lato"/>
                <a:cs typeface="Lato"/>
              </a:rPr>
              <a:t>Manages the Status Quo</a:t>
            </a:r>
          </a:p>
          <a:p>
            <a:pPr algn="ctr"/>
            <a:endParaRPr lang="en-US" sz="20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ea typeface="Lato"/>
                <a:cs typeface="Lato"/>
              </a:rPr>
              <a:t>Fills the Daily Need</a:t>
            </a:r>
          </a:p>
          <a:p>
            <a:pPr algn="ctr"/>
            <a:endParaRPr lang="en-US" sz="2000">
              <a:solidFill>
                <a:schemeClr val="tx1"/>
              </a:solidFill>
              <a:ea typeface="Lato"/>
              <a:cs typeface="Lato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ea typeface="Lato"/>
                <a:cs typeface="Lato"/>
              </a:rPr>
              <a:t>Keeps the lights 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C83024-9BF6-ADFF-3EAE-F64532A66603}"/>
              </a:ext>
            </a:extLst>
          </p:cNvPr>
          <p:cNvCxnSpPr/>
          <p:nvPr/>
        </p:nvCxnSpPr>
        <p:spPr>
          <a:xfrm>
            <a:off x="6195964" y="2304999"/>
            <a:ext cx="0" cy="2860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63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065D0-FA2A-AF18-C44B-B48005DC2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793B-0420-9E19-FB37-E009908A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553453"/>
            <a:ext cx="11246734" cy="654172"/>
          </a:xfrm>
        </p:spPr>
        <p:txBody>
          <a:bodyPr>
            <a:noAutofit/>
          </a:bodyPr>
          <a:lstStyle/>
          <a:p>
            <a:r>
              <a:rPr lang="en-US" sz="4000" b="1">
                <a:latin typeface="Lato Heavy"/>
              </a:rPr>
              <a:t>Funding Priorities:</a:t>
            </a:r>
            <a:endParaRPr lang="en-US" sz="36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E07B7-B897-D332-1280-971F790C45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0289" y="1284195"/>
            <a:ext cx="11577899" cy="5293587"/>
          </a:xfrm>
        </p:spPr>
        <p:txBody>
          <a:bodyPr vert="horz" lIns="91440" tIns="60960" rIns="91440" bIns="6096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00B48F"/>
                </a:solidFill>
                <a:latin typeface="Arial"/>
                <a:ea typeface="Lato"/>
                <a:cs typeface="Arial"/>
              </a:rPr>
              <a:t>Impact100 Metro Detroit will give preference to organizations that: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Have annual operating revenue of at least $300,000 and below $5,000,000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Are not affiliated with a larger national or regional parent organization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Have an innovative, long lasting impact opportunity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Have a DEI policy and a board/leadership team that reflects the population served</a:t>
            </a:r>
            <a:endParaRPr lang="en-US" sz="2000">
              <a:latin typeface="Arial"/>
              <a:cs typeface="Arial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1">
                <a:solidFill>
                  <a:srgbClr val="00B48F"/>
                </a:solidFill>
                <a:latin typeface="Arial"/>
                <a:ea typeface="Lato"/>
                <a:cs typeface="Arial"/>
              </a:rPr>
              <a:t>Impact100 Metro Detroit will give priority to the following project characteristics: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Target under-served populations that highlight unmet needs in the community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Have a clear sustainability plan on how outcomes will be delivered – even after the grant money has been spent.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Have a measurable high-impact on beneficiaries</a:t>
            </a:r>
            <a:endParaRPr lang="en-US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Font typeface="Arial"/>
              <a:buChar char="•"/>
            </a:pPr>
            <a:r>
              <a:rPr lang="en-US" sz="2000">
                <a:latin typeface="Arial"/>
                <a:ea typeface="Lato"/>
                <a:cs typeface="Arial"/>
              </a:rPr>
              <a:t>Projects where we fund the majority of the whole project or a specific carve out of the project</a:t>
            </a:r>
          </a:p>
          <a:p>
            <a:pPr marL="989965" lvl="1" indent="-380365"/>
            <a:endParaRPr lang="en-US" sz="2000"/>
          </a:p>
          <a:p>
            <a:pPr lvl="0"/>
            <a:endParaRPr lang="en-US" sz="2000"/>
          </a:p>
          <a:p>
            <a:pPr marL="247650" lvl="1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 sz="2000"/>
          </a:p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FE62F-F6AA-59EA-A4C0-134EEFF75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Impact100 Metro Detroit.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DDCB8-1499-3DC4-7E7F-BC4115849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955F5F-96B5-4123-A0BF-F5126ED5484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693A1-F97D-2865-C9DC-360220ED3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6395" r="27548" b="50411"/>
          <a:stretch/>
        </p:blipFill>
        <p:spPr>
          <a:xfrm>
            <a:off x="10872685" y="4982420"/>
            <a:ext cx="809822" cy="653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AE42C6-618F-B0C7-0D81-382E9DB7C6D1}"/>
              </a:ext>
            </a:extLst>
          </p:cNvPr>
          <p:cNvSpPr txBox="1"/>
          <p:nvPr/>
        </p:nvSpPr>
        <p:spPr>
          <a:xfrm>
            <a:off x="5636871" y="279528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86260-73B8-33D0-EAEF-973097E7A3AD}"/>
              </a:ext>
            </a:extLst>
          </p:cNvPr>
          <p:cNvSpPr txBox="1"/>
          <p:nvPr/>
        </p:nvSpPr>
        <p:spPr>
          <a:xfrm>
            <a:off x="1446835" y="2801073"/>
            <a:ext cx="4386806" cy="281264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A644A-031B-2B26-8C59-921354428C1A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88485-AE03-5D89-3629-5F6A90922920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3E8B7-824F-CF9B-21FB-BB7945236E3E}"/>
              </a:ext>
            </a:extLst>
          </p:cNvPr>
          <p:cNvSpPr txBox="1"/>
          <p:nvPr/>
        </p:nvSpPr>
        <p:spPr>
          <a:xfrm>
            <a:off x="879676" y="5690293"/>
            <a:ext cx="10313043" cy="694959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DABE9-35BD-AE96-6F68-C76E5D83566C}"/>
              </a:ext>
            </a:extLst>
          </p:cNvPr>
          <p:cNvSpPr txBox="1"/>
          <p:nvPr/>
        </p:nvSpPr>
        <p:spPr>
          <a:xfrm>
            <a:off x="5636871" y="2685326"/>
            <a:ext cx="914400" cy="914400"/>
          </a:xfrm>
          <a:prstGeom prst="rect">
            <a:avLst/>
          </a:prstGeom>
        </p:spPr>
        <p:txBody>
          <a:bodyPr wrap="square" lIns="0" rIns="0" rtlCol="0" anchor="ctr" anchorCtr="0">
            <a:noAutofit/>
          </a:bodyPr>
          <a:lstStyle/>
          <a:p>
            <a:endParaRPr lang="en-US" b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D8DA9-B008-26D0-D997-762EE8EE465E}"/>
              </a:ext>
            </a:extLst>
          </p:cNvPr>
          <p:cNvSpPr txBox="1"/>
          <p:nvPr/>
        </p:nvSpPr>
        <p:spPr>
          <a:xfrm>
            <a:off x="711199" y="4977113"/>
            <a:ext cx="10956081" cy="1426027"/>
          </a:xfrm>
          <a:prstGeom prst="rect">
            <a:avLst/>
          </a:prstGeom>
        </p:spPr>
        <p:txBody>
          <a:bodyPr wrap="none" lIns="0" rIns="0" rtlCol="0" anchor="ctr" anchorCtr="0">
            <a:noAutofit/>
          </a:bodyPr>
          <a:lstStyle/>
          <a:p>
            <a:endParaRPr lang="en-US" b="0" err="1"/>
          </a:p>
        </p:txBody>
      </p:sp>
    </p:spTree>
    <p:extLst>
      <p:ext uri="{BB962C8B-B14F-4D97-AF65-F5344CB8AC3E}">
        <p14:creationId xmlns:p14="http://schemas.microsoft.com/office/powerpoint/2010/main" val="20609866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625E9D"/>
      </a:dk1>
      <a:lt1>
        <a:srgbClr val="FFFFFF"/>
      </a:lt1>
      <a:dk2>
        <a:srgbClr val="F6BB39"/>
      </a:dk2>
      <a:lt2>
        <a:srgbClr val="B3B3B3"/>
      </a:lt2>
      <a:accent1>
        <a:srgbClr val="00B48F"/>
      </a:accent1>
      <a:accent2>
        <a:srgbClr val="818181"/>
      </a:accent2>
      <a:accent3>
        <a:srgbClr val="F6BB39"/>
      </a:accent3>
      <a:accent4>
        <a:srgbClr val="625E9D"/>
      </a:accent4>
      <a:accent5>
        <a:srgbClr val="B6B6B6"/>
      </a:accent5>
      <a:accent6>
        <a:srgbClr val="FBE2AB"/>
      </a:accent6>
      <a:hlink>
        <a:srgbClr val="0000FF"/>
      </a:hlink>
      <a:folHlink>
        <a:srgbClr val="800080"/>
      </a:folHlink>
    </a:clrScheme>
    <a:fontScheme name="Custom 4">
      <a:majorFont>
        <a:latin typeface="Lato Heav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lIns="0" rIns="0" anchor="ctr" anchorCtr="0">
        <a:noAutofit/>
      </a:bodyPr>
      <a:lstStyle>
        <a:defPPr>
          <a:defRPr b="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64D9B5E3-3AC8-46CE-939B-B03331E62349}" vid="{8DA9AF3F-488F-40EC-A7F8-7A69A3C983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69539639192A46A9CDA7EB5083A530" ma:contentTypeVersion="16" ma:contentTypeDescription="Create a new document." ma:contentTypeScope="" ma:versionID="8bfe7f8cf9172e5104ff20fd34b93c94">
  <xsd:schema xmlns:xsd="http://www.w3.org/2001/XMLSchema" xmlns:xs="http://www.w3.org/2001/XMLSchema" xmlns:p="http://schemas.microsoft.com/office/2006/metadata/properties" xmlns:ns2="fd0d948b-0185-4ccd-b325-4176f017b5c0" xmlns:ns3="fb4e567d-1d22-4353-9f79-f0e955695af7" targetNamespace="http://schemas.microsoft.com/office/2006/metadata/properties" ma:root="true" ma:fieldsID="a36ddc590b57d2729a3fce8ab99fb870" ns2:_="" ns3:_="">
    <xsd:import namespace="fd0d948b-0185-4ccd-b325-4176f017b5c0"/>
    <xsd:import namespace="fb4e567d-1d22-4353-9f79-f0e955695a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d948b-0185-4ccd-b325-4176f017b5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52d1e9-4733-4963-8a71-ece78d6be9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e567d-1d22-4353-9f79-f0e955695af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759c329-2f15-4acc-89ba-aee2ac4fc752}" ma:internalName="TaxCatchAll" ma:showField="CatchAllData" ma:web="fb4e567d-1d22-4353-9f79-f0e955695a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4e567d-1d22-4353-9f79-f0e955695af7">
      <UserInfo>
        <DisplayName>NT Service\spsearch</DisplayName>
        <AccountId>10</AccountId>
        <AccountType/>
      </UserInfo>
    </SharedWithUsers>
    <lcf76f155ced4ddcb4097134ff3c332f xmlns="fd0d948b-0185-4ccd-b325-4176f017b5c0">
      <Terms xmlns="http://schemas.microsoft.com/office/infopath/2007/PartnerControls"/>
    </lcf76f155ced4ddcb4097134ff3c332f>
    <TaxCatchAll xmlns="fb4e567d-1d22-4353-9f79-f0e955695af7" xsi:nil="true"/>
  </documentManagement>
</p:properties>
</file>

<file path=customXml/itemProps1.xml><?xml version="1.0" encoding="utf-8"?>
<ds:datastoreItem xmlns:ds="http://schemas.openxmlformats.org/officeDocument/2006/customXml" ds:itemID="{D6CB4D11-8A8C-4094-B225-386172977F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62DB11-2B51-46A1-AEA3-B513A1D94712}">
  <ds:schemaRefs>
    <ds:schemaRef ds:uri="fb4e567d-1d22-4353-9f79-f0e955695af7"/>
    <ds:schemaRef ds:uri="fd0d948b-0185-4ccd-b325-4176f017b5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2159594-DB66-431B-874D-A307E2FF446D}">
  <ds:schemaRefs>
    <ds:schemaRef ds:uri="fb4e567d-1d22-4353-9f79-f0e955695af7"/>
    <ds:schemaRef ds:uri="fd0d948b-0185-4ccd-b325-4176f017b5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2680</Words>
  <Application>Microsoft Office PowerPoint</Application>
  <PresentationFormat>Widescreen</PresentationFormat>
  <Paragraphs>403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Abril Text</vt:lpstr>
      <vt:lpstr>Aptos</vt:lpstr>
      <vt:lpstr>Arial</vt:lpstr>
      <vt:lpstr>Arial,Sans-Serif</vt:lpstr>
      <vt:lpstr>Bebas Neue Bold</vt:lpstr>
      <vt:lpstr>Calibri</vt:lpstr>
      <vt:lpstr>Lato</vt:lpstr>
      <vt:lpstr>Lato Heavy</vt:lpstr>
      <vt:lpstr>Open Sans</vt:lpstr>
      <vt:lpstr>Open Sans Light</vt:lpstr>
      <vt:lpstr>Wingdings</vt:lpstr>
      <vt:lpstr>1_Office Theme</vt:lpstr>
      <vt:lpstr>2025/2026 Grant Application  Non-Profit Training and Q&amp;A</vt:lpstr>
      <vt:lpstr>Impact100 MetroDetroit</vt:lpstr>
      <vt:lpstr>OUR MODEL</vt:lpstr>
      <vt:lpstr>OUR MODEL, cont.</vt:lpstr>
      <vt:lpstr>OUR FOCUS AREAS</vt:lpstr>
      <vt:lpstr>Eligibility</vt:lpstr>
      <vt:lpstr>Eligibility</vt:lpstr>
      <vt:lpstr>Eligibility</vt:lpstr>
      <vt:lpstr>Funding Priorities:</vt:lpstr>
      <vt:lpstr>Not Eligible:</vt:lpstr>
      <vt:lpstr>New for 2026:</vt:lpstr>
      <vt:lpstr>Financial Review Committee: What to Know</vt:lpstr>
      <vt:lpstr> Financial Review Committee: What is Important?</vt:lpstr>
      <vt:lpstr>On-line Application</vt:lpstr>
      <vt:lpstr>SlideRoom Features</vt:lpstr>
      <vt:lpstr>2026 Grant Cycle: Key Dates</vt:lpstr>
      <vt:lpstr>The benefits of applying even if you are not the $100,000 recipient:</vt:lpstr>
      <vt:lpstr>The benefits of applying even if you are not the $100,000 recipient:</vt:lpstr>
      <vt:lpstr>FIRST THINGS FIRST – from past winners…….</vt:lpstr>
      <vt:lpstr>Some feedback from prior applicants:</vt:lpstr>
      <vt:lpstr>Top 10 Tips for Writing a Non-Profit Grant</vt:lpstr>
      <vt:lpstr>Top 10 Tips for Writing a Nonprofit Grant Application</vt:lpstr>
      <vt:lpstr>Top 10 Tips for Writing a Nonprofit Grant Application</vt:lpstr>
      <vt:lpstr>Top 10 Tips for Writing a Nonprofit Grant Application</vt:lpstr>
      <vt:lpstr>Top 10 Tips for Writing a Nonprofit Grant Application</vt:lpstr>
      <vt:lpstr>Top 10 Tips for Writing a Nonprofit Grant Application</vt:lpstr>
      <vt:lpstr>Top 10 Tips for Writing a Nonprofit Grant Application</vt:lpstr>
      <vt:lpstr>Top 10 Tips for Writing a Nonprofit Grant Application</vt:lpstr>
      <vt:lpstr>Top 10 Tips for Writing a Nonprofit Grant Application</vt:lpstr>
      <vt:lpstr>Top 10 Tips for Writing a Nonprofit Grant Application</vt:lpstr>
      <vt:lpstr>Top 10 Tips for Writing a Nonprofit Grant Application</vt:lpstr>
      <vt:lpstr>Any Questions? Grants@Impact100MetroDetroit.org 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Grant Review Process – Feedback &amp; Next Steps</dc:title>
  <dc:creator>Eileen Vernor</dc:creator>
  <cp:lastModifiedBy>Barbara Kaufman</cp:lastModifiedBy>
  <cp:revision>7</cp:revision>
  <cp:lastPrinted>2024-09-17T01:35:03Z</cp:lastPrinted>
  <dcterms:created xsi:type="dcterms:W3CDTF">2024-06-25T00:52:01Z</dcterms:created>
  <dcterms:modified xsi:type="dcterms:W3CDTF">2025-11-17T04:33:46Z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0x0101003769539639192A46A9CDA7EB5083A530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