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809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73" r:id="rId15"/>
    <p:sldId id="270" r:id="rId16"/>
    <p:sldId id="271" r:id="rId17"/>
    <p:sldId id="272" r:id="rId18"/>
  </p:sldIdLst>
  <p:sldSz cx="12192000" cy="6858000"/>
  <p:notesSz cx="6858000" cy="12192000"/>
  <p:embeddedFontLst>
    <p:embeddedFont>
      <p:font typeface="Epilogue" panose="020B0604020202020204" charset="0"/>
      <p:regular r:id="rId20"/>
    </p:embeddedFont>
    <p:embeddedFont>
      <p:font typeface="Epilogue Bold" panose="020B0604020202020204" charset="0"/>
      <p:regular r:id="rId21"/>
    </p:embeddedFont>
    <p:embeddedFont>
      <p:font typeface="Fraunces Medium" panose="020B0604020202020204" charset="0"/>
      <p:regular r:id="rId22"/>
    </p:embeddedFont>
    <p:embeddedFont>
      <p:font typeface="Neue Haas Grotesk Text Pro" panose="020B050402020202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080E26"/>
    <a:srgbClr val="2831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A4088B-269C-49AA-88D3-687C7CAE5F80}" v="24" dt="2026-09-10T10:20:31.8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67" autoAdjust="0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4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8907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79867CD-CD09-0EEC-D165-96584688B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" y="64007"/>
            <a:ext cx="12015216" cy="5120639"/>
          </a:xfrm>
        </p:spPr>
        <p:txBody>
          <a:bodyPr>
            <a:normAutofit/>
          </a:bodyPr>
          <a:lstStyle>
            <a:lvl1pPr>
              <a:defRPr sz="11000" cap="all" baseline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5D245-B564-481D-A323-F73C5BCA8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8136" y="5360878"/>
            <a:ext cx="10037064" cy="566928"/>
          </a:xfrm>
        </p:spPr>
        <p:txBody>
          <a:bodyPr anchor="b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422A5-3076-413B-84CB-ED3BA417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72EE-51B3-4C0C-A460-4684AB07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67C68-40D5-477E-9DBC-C28FD4B1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1F8589-B640-4540-D0AD-2B0461CD3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49927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4542131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EE2F5-9D3C-4BE7-9AD5-335B31CF2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6"/>
            <a:ext cx="10840626" cy="79051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98C4F-4BF6-47CF-ABEE-2B12748C4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135" y="1880756"/>
            <a:ext cx="10840627" cy="455814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1AB30-CD74-471D-9FA6-ADC0C901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39070-70D2-4DD1-A439-155343FE2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137C4-F19E-4521-8DCB-4E0CF9CA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144482-F463-E942-01AE-69DF54F41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377811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7847" y="4676177"/>
            <a:ext cx="10835639" cy="1319510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5400" dirty="0"/>
            </a:lvl1pPr>
          </a:lstStyle>
          <a:p>
            <a:pPr lv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7847" y="6065134"/>
            <a:ext cx="10835639" cy="373766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spcBef>
                <a:spcPts val="0"/>
              </a:spcBef>
              <a:buNone/>
              <a:defRPr lang="en-US" sz="2000" dirty="0"/>
            </a:lvl1pPr>
          </a:lstStyle>
          <a:p>
            <a:pPr lvl="0"/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1999" cy="446782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765164-0D02-5316-1845-119CB0111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715000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FA2081-8ED6-0719-D0B6-2818D601933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51F47A-9B8B-A343-2C56-110E21331A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259CCC4-FA9E-2074-3142-5EBA62F91B2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424484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6390" y="1411358"/>
            <a:ext cx="3736010" cy="284556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3600" dirty="0"/>
            </a:lvl1pPr>
          </a:lstStyle>
          <a:p>
            <a:pPr lv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6388" y="4403039"/>
            <a:ext cx="3729915" cy="112312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dirty="0"/>
            </a:lvl1pPr>
          </a:lstStyle>
          <a:p>
            <a:pPr lvl="0"/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7617785" cy="6858000"/>
          </a:xfrm>
          <a:custGeom>
            <a:avLst/>
            <a:gdLst>
              <a:gd name="connsiteX0" fmla="*/ 0 w 7195675"/>
              <a:gd name="connsiteY0" fmla="*/ 0 h 6858000"/>
              <a:gd name="connsiteX1" fmla="*/ 7195675 w 7195675"/>
              <a:gd name="connsiteY1" fmla="*/ 0 h 6858000"/>
              <a:gd name="connsiteX2" fmla="*/ 7195675 w 7195675"/>
              <a:gd name="connsiteY2" fmla="*/ 6858000 h 6858000"/>
              <a:gd name="connsiteX3" fmla="*/ 0 w 71956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DF8C2BF2-38FB-0598-A4BE-DD111229A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46388" y="6438900"/>
            <a:ext cx="1714301" cy="41910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5A41BBAF-5441-8512-B575-2EB961DD48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89401810-4A83-D1CF-00A6-76F622C71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041333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estazione sezion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1A7175-8061-E7CC-68E4-2B3CECB6C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90244"/>
            <a:ext cx="10037064" cy="5159257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94542-CAEF-4D6C-BE6A-BC100F059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8851-4DCC-447C-828A-5F7E66F76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AD28B-DD56-4B56-883A-96608C765E28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BDE40-8468-4051-9703-B751608A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F5BAF5-ABAB-4575-8E56-D109A3D17F9F}" type="slidenum">
              <a:rPr lang="en-US" smtClean="0"/>
              <a:pPr/>
              <a:t>‹N›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6A5A591-C2D3-D6A3-432F-2C1371951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38600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B916BDA-9E36-8180-7EBC-AC2A35C79F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0940" y="1088702"/>
            <a:ext cx="8479072" cy="139555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92AF672E-4752-50B9-9301-C8042FD003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6697" y="2484255"/>
            <a:ext cx="8467558" cy="3539514"/>
          </a:xfrm>
        </p:spPr>
        <p:txBody>
          <a:bodyPr>
            <a:normAutofit/>
          </a:bodyPr>
          <a:lstStyle>
            <a:lvl1pPr marL="457200" indent="-457200">
              <a:lnSpc>
                <a:spcPct val="100000"/>
              </a:lnSpc>
              <a:buFont typeface="+mj-lt"/>
              <a:buAutoNum type="arabicPeriod"/>
              <a:defRPr sz="2000"/>
            </a:lvl1pPr>
            <a:lvl2pPr marL="685800" indent="-457200">
              <a:lnSpc>
                <a:spcPct val="100000"/>
              </a:lnSpc>
              <a:buFont typeface="+mj-lt"/>
              <a:buAutoNum type="arabicPeriod"/>
              <a:defRPr sz="2000"/>
            </a:lvl2pPr>
            <a:lvl3pPr marL="800100" indent="-342900">
              <a:lnSpc>
                <a:spcPct val="100000"/>
              </a:lnSpc>
              <a:buFont typeface="+mj-lt"/>
              <a:buAutoNum type="arabicPeriod"/>
              <a:defRPr sz="2000"/>
            </a:lvl3pPr>
            <a:lvl4pPr marL="1028700" indent="-342900">
              <a:lnSpc>
                <a:spcPct val="100000"/>
              </a:lnSpc>
              <a:buFont typeface="+mj-lt"/>
              <a:buAutoNum type="arabicPeriod"/>
              <a:defRPr sz="2000"/>
            </a:lvl4pPr>
            <a:lvl5pPr marL="1257300" indent="-342900">
              <a:lnSpc>
                <a:spcPct val="100000"/>
              </a:lnSpc>
              <a:buFont typeface="+mj-lt"/>
              <a:buAutoNum type="arabicPeriod"/>
              <a:defRPr sz="2000"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0B404-9532-4DA8-8A40-EC339A5BE635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65070F-FB67-7572-2807-986A25537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896860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88136"/>
            <a:ext cx="5749392" cy="155448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6" y="2651760"/>
            <a:ext cx="5749392" cy="3694176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System Font Regular"/>
              <a:buChar char="-"/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0940" y="6438900"/>
            <a:ext cx="3915404" cy="41910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06344" y="6438900"/>
            <a:ext cx="1126120" cy="419100"/>
          </a:xfrm>
        </p:spPr>
        <p:txBody>
          <a:bodyPr/>
          <a:lstStyle/>
          <a:p>
            <a:fld id="{8A60B404-9532-4DA8-8A40-EC339A5BE635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32464" y="6438900"/>
            <a:ext cx="705064" cy="41910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E4B52E79-E470-1B1A-EADF-94DA7253B32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15200" y="0"/>
            <a:ext cx="48768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C1AE97-7274-F222-2135-C3524958A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789189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7676" y="1114856"/>
            <a:ext cx="3923455" cy="408358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94612" y="1115290"/>
            <a:ext cx="5809713" cy="517121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954F329-E63B-9F25-4E06-2E98A6453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051347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01" y="1114655"/>
            <a:ext cx="2771326" cy="3675552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34532" y="1129145"/>
            <a:ext cx="7794231" cy="515735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47F2C9-46DC-B902-E883-CE0360E6D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345069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788" y="1111101"/>
            <a:ext cx="6339412" cy="1143000"/>
          </a:xfrm>
        </p:spPr>
        <p:txBody>
          <a:bodyPr anchor="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6FB7CB50-241E-E6B6-1C0E-1B5466B1477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192" y="0"/>
            <a:ext cx="4506585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A1C94DDD-A7D7-1407-F63C-F296AB4542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85787" y="2402887"/>
            <a:ext cx="6339414" cy="388361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3871FB-7459-8C2E-BA80-AD31AE855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04282-04A3-1CE1-50A4-AF83D0D40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85788" y="6438900"/>
            <a:ext cx="4774902" cy="41910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CA12AEFE-D7DE-804A-807C-704D5B34E13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C293909-C7AB-A707-F48B-6007FE725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51308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6991" y="1112104"/>
            <a:ext cx="7321615" cy="932688"/>
          </a:xfrm>
        </p:spPr>
        <p:txBody>
          <a:bodyPr anchor="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5189CF27-6D02-DB0D-F5D1-1535F147916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6373ED08-D584-FD0F-C5B0-EF4E07A0D89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776075" y="2187258"/>
            <a:ext cx="7349126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D906524-8E7E-05A8-4F9E-A2C39750A3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56971-28FA-FA33-0A85-0B851EA7A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76076" y="6438900"/>
            <a:ext cx="5784614" cy="41910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F04B437D-29C2-D3ED-BEFA-E1F868B0FB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0EB108D-6128-5356-6097-7D1D10551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02952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394" y="1112104"/>
            <a:ext cx="7343564" cy="932688"/>
          </a:xfrm>
        </p:spPr>
        <p:txBody>
          <a:bodyPr anchor="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3393" y="2187258"/>
            <a:ext cx="7343565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D039FC6-F740-7D02-FD07-5B1B076DC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66571-786A-B2D2-4FC3-C22E71C24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394" y="6438900"/>
            <a:ext cx="5779054" cy="41910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324A0C0-9CB0-6208-0780-67E3C7F2C02C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962654" y="6438900"/>
            <a:ext cx="864704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7421E2-5EEC-7791-DBEE-600FF5170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35522" y="6438900"/>
            <a:ext cx="601436" cy="41910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61964118-5CFA-FFA8-E19F-A107D63DDC0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665559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85934343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066" y="1115736"/>
            <a:ext cx="4738583" cy="1288169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88192" y="2552124"/>
            <a:ext cx="4738450" cy="373437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84581EB-7A5A-925D-6E20-5C04A0EAA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84EA123-AEAB-8F33-C22D-31F9F11A9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066" y="6438900"/>
            <a:ext cx="3174065" cy="41910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AA2FCA56-AA13-81B1-1707-7A5D7557B5F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352338" y="6438900"/>
            <a:ext cx="864704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358A8E3-C7AA-9216-35FD-FE820598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25206" y="6438900"/>
            <a:ext cx="601436" cy="41910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674107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396" y="1111101"/>
            <a:ext cx="3813845" cy="1493863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8397" y="2700671"/>
            <a:ext cx="3813846" cy="358583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A796DD-1556-39E2-B5E4-90C1C2459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13B13-BCC2-B853-769C-4BC6A57D7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8395" y="6438900"/>
            <a:ext cx="2249335" cy="41910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9915D6C-CE56-12D3-C15C-C56B3EFEAFE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437937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C3F576B-887C-7B84-0990-9143EA6C6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10805" y="6438900"/>
            <a:ext cx="601436" cy="41910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92232" y="0"/>
            <a:ext cx="6999768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18006850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5ACA1F-D859-596B-9F50-F1E9A2654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7894207" y="1112431"/>
            <a:ext cx="3230993" cy="1858941"/>
          </a:xfrm>
        </p:spPr>
        <p:txBody>
          <a:bodyPr anchor="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2A43D9F3-C10E-5B48-BB59-16A8600BD36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192" y="0"/>
            <a:ext cx="7481777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2E10F120-2F5B-B2FD-DB40-683E6176C3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901280" y="3133255"/>
            <a:ext cx="3223920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9A12B08-97E1-66BD-9B69-377E28512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EACEEC7-E0DC-ABF5-188B-5636A17BD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4207" y="6438900"/>
            <a:ext cx="1666482" cy="41910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D0A24C6D-468E-EAE9-2363-772EA5E51DD0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4C85811-EF51-7552-5F12-17748D280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0846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324" y="3987802"/>
            <a:ext cx="3044954" cy="2309785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443331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55935" y="3987802"/>
            <a:ext cx="7460029" cy="2309785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C699AE1-DA01-C4DA-C5BE-8DD9BE13F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41150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73F0BC-3C5E-8E58-AFDC-804E1C1C761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6E5C888-EE74-5D59-47AA-40A53F60011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794CA46-7ABA-FF39-20BD-C83B4F6D957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364207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85BA164-9326-7934-95DF-A6AAB3F42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0990"/>
            <a:ext cx="10477320" cy="969264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2286008"/>
            <a:ext cx="6096000" cy="4571992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91745" y="2286008"/>
            <a:ext cx="4876515" cy="400049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B0BF8A-7D94-1C82-F661-F1B7A93A4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88C72B-1D4E-3882-C750-7F965F6E7BC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691744" y="6438900"/>
            <a:ext cx="2959151" cy="41910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FA71-0863-B2C8-8E42-C0A1F133DC6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6C2E8-E8FC-5DC8-863C-CF7823CD4AE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804985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243CE06-05E5-2B64-1E1C-8F81B788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2200"/>
            <a:ext cx="3696859" cy="1505157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ADE1102-BF4C-FC7C-22F6-B8453DE3B1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81100" y="2840181"/>
            <a:ext cx="3606699" cy="3446317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6C8ACD7F-7B34-5741-6323-6829CFDA10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13673" y="1122201"/>
            <a:ext cx="6602291" cy="516429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1322A97-1C32-A52E-951B-60B114B30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3148292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9AD5248-C0E5-8356-EB8F-904EDDA5F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7304" y="4757193"/>
            <a:ext cx="6477896" cy="1126554"/>
          </a:xfrm>
        </p:spPr>
        <p:txBody>
          <a:bodyPr anchor="b">
            <a:normAutofit/>
          </a:bodyPr>
          <a:lstStyle>
            <a:lvl1pPr algn="r">
              <a:defRPr sz="2000" b="0" cap="none" baseline="0">
                <a:solidFill>
                  <a:schemeClr val="bg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5F5F1C4-3BA4-0163-6A5F-9D95D58C7EA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" y="64008"/>
            <a:ext cx="12027408" cy="4600592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 sz="3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AD3D17-73C9-402C-91E7-BA73E6829C50}" type="datetime1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84DB20-94E7-1E79-B65B-67C6158DB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000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7158397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286261"/>
            <a:ext cx="10652760" cy="113385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8136" y="1039095"/>
            <a:ext cx="9418320" cy="507006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6000" b="1"/>
            </a:lvl1pPr>
            <a:lvl2pPr marL="228600" indent="0">
              <a:lnSpc>
                <a:spcPct val="90000"/>
              </a:lnSpc>
              <a:buNone/>
              <a:defRPr sz="6000" b="1"/>
            </a:lvl2pPr>
            <a:lvl3pPr marL="457200" indent="0">
              <a:lnSpc>
                <a:spcPct val="90000"/>
              </a:lnSpc>
              <a:buNone/>
              <a:defRPr sz="6000" b="1"/>
            </a:lvl3pPr>
            <a:lvl4pPr marL="685800" indent="0">
              <a:lnSpc>
                <a:spcPct val="90000"/>
              </a:lnSpc>
              <a:buNone/>
              <a:defRPr sz="6000" b="1"/>
            </a:lvl4pPr>
            <a:lvl5pPr marL="914400" indent="0">
              <a:lnSpc>
                <a:spcPct val="90000"/>
              </a:lnSpc>
              <a:buNone/>
              <a:defRPr sz="6000" b="1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7F2505C-CAED-34DC-7CD1-C57ADBBF9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4561124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9">
            <a:extLst>
              <a:ext uri="{FF2B5EF4-FFF2-40B4-BE49-F238E27FC236}">
                <a16:creationId xmlns:a16="http://schemas.microsoft.com/office/drawing/2014/main" id="{873E5EF9-EDC5-CB2D-000A-85BB4DB582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5418360"/>
            <a:ext cx="10058400" cy="466345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2000" b="0" cap="none" baseline="0"/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D1FFC6-C597-BE81-1790-A08954F44C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5250" y="63500"/>
            <a:ext cx="11977688" cy="5080000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defRPr sz="8000" b="1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3035D-22A0-4334-A9AE-2457016C8B47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2949BEA-90AC-BE5F-28A7-80D65BD19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2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1688502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F7AE-3892-4896-8C15-7A35A41EF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19132"/>
            <a:ext cx="9890066" cy="120459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D9A26-86F1-4817-B243-4DE63B4F1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2440568"/>
            <a:ext cx="4841505" cy="380128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54BF9B-EA16-48C8-96B9-7A66051BE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40568"/>
            <a:ext cx="4806002" cy="380128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29E05-3F6C-40BF-9324-118588B6C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E2D9F-1FCE-4A1C-996E-DB05777A8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9BE013-C5C0-4CBD-982E-36F037F73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20CA7A-449A-6AC2-BFC5-17AF5007E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6475251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ED885-5FE5-4407-BE4D-FAD01C40A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15329"/>
            <a:ext cx="9949455" cy="8388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22A77-C134-4857-83E5-51217D3C2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088" y="1923190"/>
            <a:ext cx="4816475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10AFC6-F407-4F35-BD37-B32F9B4036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5482" y="1923190"/>
            <a:ext cx="4824913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ECBFE-C62C-471B-BFE4-1272EAC34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2088" y="2825791"/>
            <a:ext cx="4816475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8D60D5-0F83-46CB-92F3-849FC08E6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5482" y="2825791"/>
            <a:ext cx="4824913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40A80D-4CCB-4899-9E1D-A5967F4E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5AE694-5CA0-48DA-90D3-EC42BD1D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753A9D-469A-4ED9-99A1-7E4B115F8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A35A86-E7F6-6593-119D-A6DC85581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181780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7C91E-0A11-4E5D-9B8D-5316E73A2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04100"/>
            <a:ext cx="9922764" cy="1294228"/>
          </a:xfrm>
        </p:spPr>
        <p:txBody>
          <a:bodyPr>
            <a:normAutofit/>
          </a:bodyPr>
          <a:lstStyle>
            <a:lvl1pPr>
              <a:defRPr sz="3600" cap="none" baseline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E36922-9A4C-453D-9B70-0C3A7028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B8A8D1-71AD-4F9F-B393-9EED83FE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AAEF2-65DC-4E28-9AA4-5115ACB07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8CF7AFD-0570-B046-A2C2-3EFA87354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7118641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7283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5"/>
            <a:ext cx="10627828" cy="2084551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419A5DD2-B3B3-D9BF-1A71-B20742D142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4" y="3276600"/>
            <a:ext cx="10627829" cy="31623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DCA1022-3377-EB7D-8261-EDD841636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21374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6"/>
            <a:ext cx="8430767" cy="1842020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C06F55DC-E754-4B2B-C0AE-962C82565D0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77213" y="4246692"/>
            <a:ext cx="8430639" cy="160800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829929-F774-AF4E-F1BE-2DA3C43D0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99676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9626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4438DC-3CEE-4170-9B1C-BAC05CD8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5"/>
            <a:ext cx="9922764" cy="9359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19D24-DCBE-47F9-8B85-8A118B02B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8136" y="2119745"/>
            <a:ext cx="9922764" cy="41667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D5844-8163-4D82-BEFC-BC2D8D511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88136" y="6438900"/>
            <a:ext cx="8562760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F5788-BDCE-49E2-80AE-31C739C6A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50896" y="6438900"/>
            <a:ext cx="864704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98A50-C435-4220-82C6-C8D62A7C9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23764" y="6438900"/>
            <a:ext cx="601436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482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  <p:sldLayoutId id="2147483822" r:id="rId13"/>
    <p:sldLayoutId id="2147483823" r:id="rId14"/>
    <p:sldLayoutId id="2147483824" r:id="rId15"/>
    <p:sldLayoutId id="2147483825" r:id="rId16"/>
    <p:sldLayoutId id="2147483826" r:id="rId17"/>
    <p:sldLayoutId id="2147483827" r:id="rId18"/>
    <p:sldLayoutId id="2147483828" r:id="rId19"/>
    <p:sldLayoutId id="2147483829" r:id="rId20"/>
    <p:sldLayoutId id="2147483830" r:id="rId21"/>
    <p:sldLayoutId id="2147483831" r:id="rId22"/>
    <p:sldLayoutId id="2147483832" r:id="rId23"/>
    <p:sldLayoutId id="2147483833" r:id="rId24"/>
    <p:sldLayoutId id="2147483834" r:id="rId25"/>
    <p:sldLayoutId id="2147483835" r:id="rId26"/>
    <p:sldLayoutId id="2147483836" r:id="rId27"/>
    <p:sldLayoutId id="2147483837" r:id="rId28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744">
          <p15:clr>
            <a:srgbClr val="F26B43"/>
          </p15:clr>
        </p15:guide>
        <p15:guide id="6">
          <p15:clr>
            <a:srgbClr val="F26B43"/>
          </p15:clr>
        </p15:guide>
        <p15:guide id="8" pos="6936">
          <p15:clr>
            <a:srgbClr val="F26B43"/>
          </p15:clr>
        </p15:guide>
        <p15:guide id="10" orient="horz" pos="720">
          <p15:clr>
            <a:srgbClr val="F26B43"/>
          </p15:clr>
        </p15:guide>
        <p15:guide id="14" pos="6624">
          <p15:clr>
            <a:srgbClr val="F26B43"/>
          </p15:clr>
        </p15:guide>
        <p15:guide id="22" orient="horz" pos="360">
          <p15:clr>
            <a:srgbClr val="F26B43"/>
          </p15:clr>
        </p15:guide>
        <p15:guide id="23" orient="horz" pos="3960">
          <p15:clr>
            <a:srgbClr val="F26B43"/>
          </p15:clr>
        </p15:guide>
        <p15:guide id="24" orient="horz" pos="2160">
          <p15:clr>
            <a:srgbClr val="F26B43"/>
          </p15:clr>
        </p15:guide>
        <p15:guide id="25" pos="7680">
          <p15:clr>
            <a:srgbClr val="F26B43"/>
          </p15:clr>
        </p15:guide>
        <p15:guide id="26" pos="3840">
          <p15:clr>
            <a:srgbClr val="F26B43"/>
          </p15:clr>
        </p15:guide>
        <p15:guide id="27" pos="6168">
          <p15:clr>
            <a:srgbClr val="F26B43"/>
          </p15:clr>
        </p15:guide>
        <p15:guide id="28" pos="672">
          <p15:clr>
            <a:srgbClr val="F26B43"/>
          </p15:clr>
        </p15:guide>
        <p15:guide id="29" pos="7008">
          <p15:clr>
            <a:srgbClr val="F26B43"/>
          </p15:clr>
        </p15:guide>
        <p15:guide id="30" orient="horz" pos="4056">
          <p15:clr>
            <a:srgbClr val="F26B43"/>
          </p15:clr>
        </p15:guide>
        <p15:guide id="31" orient="horz" pos="3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2.jpe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openxmlformats.org/officeDocument/2006/relationships/image" Target="../media/image30.jpeg"/><Relationship Id="rId18" Type="http://schemas.openxmlformats.org/officeDocument/2006/relationships/image" Target="../media/image35.jpeg"/><Relationship Id="rId3" Type="http://schemas.openxmlformats.org/officeDocument/2006/relationships/image" Target="../media/image20.jpeg"/><Relationship Id="rId21" Type="http://schemas.openxmlformats.org/officeDocument/2006/relationships/image" Target="../media/image38.png"/><Relationship Id="rId7" Type="http://schemas.openxmlformats.org/officeDocument/2006/relationships/image" Target="../media/image24.jpeg"/><Relationship Id="rId12" Type="http://schemas.openxmlformats.org/officeDocument/2006/relationships/image" Target="../media/image29.jpeg"/><Relationship Id="rId17" Type="http://schemas.openxmlformats.org/officeDocument/2006/relationships/image" Target="../media/image34.png"/><Relationship Id="rId2" Type="http://schemas.openxmlformats.org/officeDocument/2006/relationships/image" Target="../media/image19.jpeg"/><Relationship Id="rId16" Type="http://schemas.openxmlformats.org/officeDocument/2006/relationships/image" Target="../media/image33.jpeg"/><Relationship Id="rId20" Type="http://schemas.openxmlformats.org/officeDocument/2006/relationships/image" Target="../media/image37.jpe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3.jpeg"/><Relationship Id="rId11" Type="http://schemas.openxmlformats.org/officeDocument/2006/relationships/image" Target="../media/image28.jpeg"/><Relationship Id="rId5" Type="http://schemas.openxmlformats.org/officeDocument/2006/relationships/image" Target="../media/image22.jpeg"/><Relationship Id="rId15" Type="http://schemas.openxmlformats.org/officeDocument/2006/relationships/image" Target="../media/image32.jpeg"/><Relationship Id="rId10" Type="http://schemas.openxmlformats.org/officeDocument/2006/relationships/image" Target="../media/image27.jpeg"/><Relationship Id="rId19" Type="http://schemas.openxmlformats.org/officeDocument/2006/relationships/image" Target="../media/image36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Relationship Id="rId1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41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castim2000.com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8.xml"/><Relationship Id="rId6" Type="http://schemas.openxmlformats.org/officeDocument/2006/relationships/hyperlink" Target="http://www.castim2000.com" TargetMode="External"/><Relationship Id="rId5" Type="http://schemas.openxmlformats.org/officeDocument/2006/relationships/hyperlink" Target="mailto:dario.vico@castim2000.com" TargetMode="External"/><Relationship Id="rId4" Type="http://schemas.openxmlformats.org/officeDocument/2006/relationships/hyperlink" Target="mailto:andrea.ragaglia@castim2000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/>
          <p:cNvSpPr/>
          <p:nvPr/>
        </p:nvSpPr>
        <p:spPr>
          <a:xfrm>
            <a:off x="740461" y="3850583"/>
            <a:ext cx="4843350" cy="23051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>
              <a:lnSpc>
                <a:spcPct val="133000"/>
              </a:lnSpc>
            </a:pPr>
            <a:r>
              <a:rPr lang="en-US" sz="13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Over 50 years alongside major engineering companies, main contractors and plant owners</a:t>
            </a:r>
            <a:endParaRPr lang="en-US" sz="1300" dirty="0">
              <a:solidFill>
                <a:srgbClr val="0070C0"/>
              </a:solidFill>
            </a:endParaRPr>
          </a:p>
          <a:p>
            <a:pPr marL="0" indent="0" algn="ctr">
              <a:lnSpc>
                <a:spcPct val="133000"/>
              </a:lnSpc>
              <a:buNone/>
            </a:pPr>
            <a:r>
              <a:rPr lang="en-US" sz="13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Oltre</a:t>
            </a:r>
            <a:r>
              <a:rPr lang="en-US" sz="13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50 anni al fianco delle grandi società di ingegneria, main contractor e proprietari di </a:t>
            </a:r>
            <a:r>
              <a:rPr lang="en-US" sz="13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impianti</a:t>
            </a:r>
            <a:endParaRPr lang="en-US" sz="1300" i="1" dirty="0">
              <a:solidFill>
                <a:srgbClr val="0070C0"/>
              </a:solidFill>
            </a:endParaRPr>
          </a:p>
        </p:txBody>
      </p:sp>
      <p:pic>
        <p:nvPicPr>
          <p:cNvPr id="3" name="Immagine 2" descr="Chimica e Petrolchimica">
            <a:extLst>
              <a:ext uri="{FF2B5EF4-FFF2-40B4-BE49-F238E27FC236}">
                <a16:creationId xmlns:a16="http://schemas.microsoft.com/office/drawing/2014/main" id="{4C317E99-717E-CB3A-7B5F-4443859DB1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8190" y="0"/>
            <a:ext cx="5583810" cy="6857999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D245D033-2978-9E29-F628-EE1DE8548E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034" y="617529"/>
            <a:ext cx="6058618" cy="281147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489347"/>
            <a:ext cx="1783908" cy="250825"/>
          </a:xfrm>
          <a:prstGeom prst="roundRect">
            <a:avLst>
              <a:gd name="adj" fmla="val 18832"/>
            </a:avLst>
          </a:prstGeom>
          <a:solidFill>
            <a:srgbClr val="0070C0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/>
          <p:nvPr/>
        </p:nvSpPr>
        <p:spPr>
          <a:xfrm>
            <a:off x="751105" y="537848"/>
            <a:ext cx="2224826" cy="1664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3000"/>
              </a:lnSpc>
            </a:pPr>
            <a:r>
              <a:rPr lang="en-US" sz="8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OUR STORY I LA NOSTRA STORIA 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648727" y="874327"/>
            <a:ext cx="7072532" cy="439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3600" dirty="0">
                <a:solidFill>
                  <a:srgbClr val="0070C0"/>
                </a:solidFill>
                <a:latin typeface="Fraunces Medium" panose="020B0604020202020204" charset="0"/>
                <a:ea typeface="Epilogue" pitchFamily="34" charset="-122"/>
                <a:cs typeface="Epilogue" pitchFamily="34" charset="-120"/>
              </a:rPr>
              <a:t>Five decades of industrial excellence</a:t>
            </a:r>
            <a:endParaRPr lang="en-US" sz="3600" dirty="0">
              <a:solidFill>
                <a:srgbClr val="0070C0"/>
              </a:solidFill>
              <a:latin typeface="Fraunces Medium" panose="020B0604020202020204" charset="0"/>
            </a:endParaRPr>
          </a:p>
          <a:p>
            <a:pPr marL="0" indent="0" algn="l">
              <a:lnSpc>
                <a:spcPct val="104000"/>
              </a:lnSpc>
              <a:buNone/>
            </a:pPr>
            <a:r>
              <a:rPr lang="en-US" sz="1400" i="1" dirty="0" err="1">
                <a:solidFill>
                  <a:srgbClr val="0070C0"/>
                </a:solidFill>
                <a:latin typeface="Epilogue" panose="020B0604020202020204" charset="0"/>
                <a:ea typeface="Fraunces Medium" pitchFamily="34" charset="-122"/>
                <a:cs typeface="Fraunces Medium" pitchFamily="34" charset="-120"/>
              </a:rPr>
              <a:t>Cinquant'anni</a:t>
            </a:r>
            <a:r>
              <a:rPr lang="en-US" sz="1400" i="1" dirty="0">
                <a:solidFill>
                  <a:srgbClr val="0070C0"/>
                </a:solidFill>
                <a:latin typeface="Epilogue" panose="020B0604020202020204" charset="0"/>
                <a:ea typeface="Fraunces Medium" pitchFamily="34" charset="-122"/>
                <a:cs typeface="Fraunces Medium" pitchFamily="34" charset="-120"/>
              </a:rPr>
              <a:t> di eccellenza industriale</a:t>
            </a:r>
            <a:endParaRPr lang="en-US" sz="1400" i="1" dirty="0">
              <a:solidFill>
                <a:srgbClr val="0070C0"/>
              </a:solidFill>
              <a:latin typeface="Epilogue" panose="020B060402020202020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48727" y="1469598"/>
            <a:ext cx="11478330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endParaRPr lang="en-US" sz="1100" dirty="0">
              <a:solidFill>
                <a:srgbClr val="0070C0"/>
              </a:solidFill>
            </a:endParaRPr>
          </a:p>
        </p:txBody>
      </p:sp>
      <p:sp>
        <p:nvSpPr>
          <p:cNvPr id="6" name="Shape 4"/>
          <p:cNvSpPr/>
          <p:nvPr/>
        </p:nvSpPr>
        <p:spPr>
          <a:xfrm>
            <a:off x="648727" y="4058642"/>
            <a:ext cx="10868745" cy="19050"/>
          </a:xfrm>
          <a:prstGeom prst="roundRect">
            <a:avLst>
              <a:gd name="adj" fmla="val 309946"/>
            </a:avLst>
          </a:prstGeom>
          <a:solidFill>
            <a:srgbClr val="0070C0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7" name="Shape 5"/>
          <p:cNvSpPr/>
          <p:nvPr/>
        </p:nvSpPr>
        <p:spPr>
          <a:xfrm>
            <a:off x="2413634" y="3636962"/>
            <a:ext cx="19050" cy="421680"/>
          </a:xfrm>
          <a:prstGeom prst="roundRect">
            <a:avLst>
              <a:gd name="adj" fmla="val 309946"/>
            </a:avLst>
          </a:prstGeom>
          <a:solidFill>
            <a:srgbClr val="0070C0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8" name="Shape 6"/>
          <p:cNvSpPr/>
          <p:nvPr/>
        </p:nvSpPr>
        <p:spPr>
          <a:xfrm>
            <a:off x="2265008" y="3900488"/>
            <a:ext cx="316301" cy="316309"/>
          </a:xfrm>
          <a:prstGeom prst="roundRect">
            <a:avLst>
              <a:gd name="adj" fmla="val 18667"/>
            </a:avLst>
          </a:prstGeom>
          <a:solidFill>
            <a:srgbClr val="0070C0"/>
          </a:solidFill>
          <a:ln w="6350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/>
          <p:nvPr/>
        </p:nvSpPr>
        <p:spPr>
          <a:xfrm>
            <a:off x="2324004" y="3937753"/>
            <a:ext cx="210835" cy="263525"/>
          </a:xfrm>
          <a:prstGeom prst="rect">
            <a:avLst/>
          </a:prstGeom>
          <a:solidFill>
            <a:srgbClr val="0070C0"/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1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1544500" y="1886943"/>
            <a:ext cx="1757219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ct val="104000"/>
              </a:lnSpc>
            </a:pPr>
            <a:r>
              <a:rPr lang="en-US" sz="1350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1970s /</a:t>
            </a:r>
            <a:r>
              <a:rPr lang="en-US" sz="1350" i="1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Anni '70 </a:t>
            </a:r>
            <a:endParaRPr lang="en-US" sz="1350" i="1" dirty="0">
              <a:solidFill>
                <a:srgbClr val="0070C0"/>
              </a:solidFill>
            </a:endParaRPr>
          </a:p>
        </p:txBody>
      </p:sp>
      <p:sp>
        <p:nvSpPr>
          <p:cNvPr id="11" name="Text 9"/>
          <p:cNvSpPr/>
          <p:nvPr/>
        </p:nvSpPr>
        <p:spPr>
          <a:xfrm>
            <a:off x="811490" y="2194000"/>
            <a:ext cx="3242388" cy="14564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algn="ctr">
              <a:lnSpc>
                <a:spcPct val="123000"/>
              </a:lnSpc>
            </a:pPr>
            <a:r>
              <a:rPr lang="en-US" sz="11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Company founded. Design and manufacturing of metallic structures, heat exchangers and vessels for petrochemical and energy sectors .</a:t>
            </a:r>
          </a:p>
          <a:p>
            <a:pPr algn="ctr">
              <a:lnSpc>
                <a:spcPct val="123000"/>
              </a:lnSpc>
            </a:pPr>
            <a:r>
              <a:rPr lang="en-US" sz="11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Fondazione dell'azienda. Progettazione e produzione di carpenteria metallica, scambiatori di calore e serbatoi per i settori petrolchimico ed energetico.</a:t>
            </a:r>
            <a:endParaRPr lang="en-US" sz="1100" i="1" dirty="0">
              <a:solidFill>
                <a:srgbClr val="0070C0"/>
              </a:solidFill>
            </a:endParaRPr>
          </a:p>
          <a:p>
            <a:pPr marL="0" indent="0" algn="ctr">
              <a:lnSpc>
                <a:spcPct val="123000"/>
              </a:lnSpc>
              <a:buNone/>
            </a:pPr>
            <a:r>
              <a:rPr lang="en-US" sz="110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.</a:t>
            </a:r>
            <a:endParaRPr lang="en-US" sz="1100" i="1" dirty="0"/>
          </a:p>
        </p:txBody>
      </p:sp>
      <p:sp>
        <p:nvSpPr>
          <p:cNvPr id="12" name="Shape 10"/>
          <p:cNvSpPr/>
          <p:nvPr/>
        </p:nvSpPr>
        <p:spPr>
          <a:xfrm>
            <a:off x="4249929" y="4058642"/>
            <a:ext cx="19050" cy="421680"/>
          </a:xfrm>
          <a:prstGeom prst="roundRect">
            <a:avLst>
              <a:gd name="adj" fmla="val 309946"/>
            </a:avLst>
          </a:prstGeom>
          <a:solidFill>
            <a:srgbClr val="0070C0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3" name="Shape 11"/>
          <p:cNvSpPr/>
          <p:nvPr/>
        </p:nvSpPr>
        <p:spPr>
          <a:xfrm>
            <a:off x="4109837" y="3884969"/>
            <a:ext cx="316301" cy="316309"/>
          </a:xfrm>
          <a:prstGeom prst="roundRect">
            <a:avLst>
              <a:gd name="adj" fmla="val 18667"/>
            </a:avLst>
          </a:prstGeom>
          <a:solidFill>
            <a:srgbClr val="0070C0"/>
          </a:solidFill>
          <a:ln w="6350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Text 12"/>
          <p:cNvSpPr/>
          <p:nvPr/>
        </p:nvSpPr>
        <p:spPr>
          <a:xfrm>
            <a:off x="4154036" y="3926880"/>
            <a:ext cx="210835" cy="2635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2</a:t>
            </a:r>
            <a:endParaRPr lang="en-US" sz="1650" dirty="0"/>
          </a:p>
        </p:txBody>
      </p:sp>
      <p:sp>
        <p:nvSpPr>
          <p:cNvPr id="15" name="Text 13"/>
          <p:cNvSpPr/>
          <p:nvPr/>
        </p:nvSpPr>
        <p:spPr>
          <a:xfrm>
            <a:off x="3390369" y="4539650"/>
            <a:ext cx="1757219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350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2000</a:t>
            </a:r>
            <a:endParaRPr lang="en-US" sz="1350" dirty="0">
              <a:solidFill>
                <a:srgbClr val="0070C0"/>
              </a:solidFill>
            </a:endParaRPr>
          </a:p>
        </p:txBody>
      </p:sp>
      <p:sp>
        <p:nvSpPr>
          <p:cNvPr id="16" name="Text 14"/>
          <p:cNvSpPr/>
          <p:nvPr/>
        </p:nvSpPr>
        <p:spPr>
          <a:xfrm>
            <a:off x="2647784" y="4818550"/>
            <a:ext cx="3242388" cy="14564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3000"/>
              </a:lnSpc>
              <a:buNone/>
            </a:pPr>
            <a:r>
              <a:rPr lang="en-US" sz="11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Ca.S.T.Im. 2000 S.r.l. is established, incorporating the former entity and starting the manufacture of pressure equipment for Oil &amp; Gas.</a:t>
            </a:r>
          </a:p>
          <a:p>
            <a:pPr algn="ctr">
              <a:lnSpc>
                <a:spcPct val="123000"/>
              </a:lnSpc>
            </a:pPr>
            <a:r>
              <a:rPr lang="en-US" sz="11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Nasce</a:t>
            </a:r>
            <a:r>
              <a:rPr lang="en-US" sz="11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Ca.S.T.Im. 2000 S.r.l., </a:t>
            </a:r>
            <a:r>
              <a:rPr lang="en-US" sz="11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che</a:t>
            </a:r>
            <a:r>
              <a:rPr lang="en-US" sz="11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</a:t>
            </a:r>
            <a:r>
              <a:rPr lang="en-US" sz="11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incorpora</a:t>
            </a:r>
            <a:r>
              <a:rPr lang="en-US" sz="11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</a:t>
            </a:r>
            <a:r>
              <a:rPr lang="en-US" sz="11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l'entità</a:t>
            </a:r>
            <a:r>
              <a:rPr lang="en-US" sz="11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</a:t>
            </a:r>
            <a:r>
              <a:rPr lang="en-US" sz="11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precedente</a:t>
            </a:r>
            <a:r>
              <a:rPr lang="en-US" sz="11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e </a:t>
            </a:r>
            <a:r>
              <a:rPr lang="en-US" sz="11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avvia</a:t>
            </a:r>
            <a:r>
              <a:rPr lang="en-US" sz="11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la </a:t>
            </a:r>
            <a:r>
              <a:rPr lang="en-US" sz="11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produzione</a:t>
            </a:r>
            <a:r>
              <a:rPr lang="en-US" sz="11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di </a:t>
            </a:r>
            <a:r>
              <a:rPr lang="en-US" sz="11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apparecchiature</a:t>
            </a:r>
            <a:r>
              <a:rPr lang="en-US" sz="11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in </a:t>
            </a:r>
            <a:r>
              <a:rPr lang="en-US" sz="11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pressione</a:t>
            </a:r>
            <a:r>
              <a:rPr lang="en-US" sz="11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per Oil &amp; Gas.</a:t>
            </a:r>
            <a:endParaRPr lang="en-US" sz="1100" i="1" dirty="0">
              <a:solidFill>
                <a:srgbClr val="0070C0"/>
              </a:solidFill>
            </a:endParaRPr>
          </a:p>
          <a:p>
            <a:pPr marL="0" indent="0" algn="ctr">
              <a:lnSpc>
                <a:spcPct val="123000"/>
              </a:lnSpc>
              <a:buNone/>
            </a:pPr>
            <a:endParaRPr lang="en-US" sz="1100" dirty="0">
              <a:solidFill>
                <a:srgbClr val="0070C0"/>
              </a:solidFill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098750" y="3650432"/>
            <a:ext cx="19050" cy="421680"/>
          </a:xfrm>
          <a:prstGeom prst="roundRect">
            <a:avLst>
              <a:gd name="adj" fmla="val 309946"/>
            </a:avLst>
          </a:prstGeom>
          <a:solidFill>
            <a:srgbClr val="0070C0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8" name="Shape 16"/>
          <p:cNvSpPr/>
          <p:nvPr/>
        </p:nvSpPr>
        <p:spPr>
          <a:xfrm>
            <a:off x="5937697" y="3900488"/>
            <a:ext cx="316301" cy="316309"/>
          </a:xfrm>
          <a:prstGeom prst="roundRect">
            <a:avLst>
              <a:gd name="adj" fmla="val 18667"/>
            </a:avLst>
          </a:prstGeom>
          <a:solidFill>
            <a:srgbClr val="0070C0"/>
          </a:solidFill>
          <a:ln w="6350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Text 17"/>
          <p:cNvSpPr/>
          <p:nvPr/>
        </p:nvSpPr>
        <p:spPr>
          <a:xfrm>
            <a:off x="5990430" y="3926880"/>
            <a:ext cx="210835" cy="2635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3</a:t>
            </a:r>
            <a:endParaRPr lang="en-US" sz="1650" dirty="0"/>
          </a:p>
        </p:txBody>
      </p:sp>
      <p:sp>
        <p:nvSpPr>
          <p:cNvPr id="20" name="Text 18"/>
          <p:cNvSpPr/>
          <p:nvPr/>
        </p:nvSpPr>
        <p:spPr>
          <a:xfrm>
            <a:off x="5226763" y="2019795"/>
            <a:ext cx="1757219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350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2002</a:t>
            </a:r>
            <a:endParaRPr lang="en-US" sz="1350" dirty="0">
              <a:solidFill>
                <a:srgbClr val="0070C0"/>
              </a:solidFill>
            </a:endParaRPr>
          </a:p>
        </p:txBody>
      </p:sp>
      <p:sp>
        <p:nvSpPr>
          <p:cNvPr id="21" name="Text 19"/>
          <p:cNvSpPr/>
          <p:nvPr/>
        </p:nvSpPr>
        <p:spPr>
          <a:xfrm>
            <a:off x="4558254" y="2315437"/>
            <a:ext cx="3242388" cy="14564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>
              <a:lnSpc>
                <a:spcPct val="123000"/>
              </a:lnSpc>
            </a:pPr>
            <a:r>
              <a:rPr lang="en-US" sz="11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Acquisition of the Spring Hangers production division from </a:t>
            </a:r>
            <a:r>
              <a:rPr lang="en-US" sz="1100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Flexider</a:t>
            </a:r>
            <a:r>
              <a:rPr lang="en-US" sz="11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S.p.A. — 2nd business line. </a:t>
            </a:r>
          </a:p>
          <a:p>
            <a:pPr algn="ctr">
              <a:lnSpc>
                <a:spcPct val="123000"/>
              </a:lnSpc>
            </a:pPr>
            <a:r>
              <a:rPr lang="en-US" sz="11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Acquisizione</a:t>
            </a:r>
            <a:r>
              <a:rPr lang="en-US" sz="11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da Flexider S.p.A. del ramo produttivo dei supporti a molla — 2ª linea di business</a:t>
            </a:r>
            <a:r>
              <a:rPr lang="en-US" sz="11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. </a:t>
            </a:r>
            <a:endParaRPr lang="en-US" sz="1100" dirty="0">
              <a:solidFill>
                <a:srgbClr val="0070C0"/>
              </a:solidFill>
            </a:endParaRPr>
          </a:p>
        </p:txBody>
      </p:sp>
      <p:sp>
        <p:nvSpPr>
          <p:cNvPr id="22" name="Shape 20"/>
          <p:cNvSpPr/>
          <p:nvPr/>
        </p:nvSpPr>
        <p:spPr>
          <a:xfrm>
            <a:off x="7922617" y="4058642"/>
            <a:ext cx="19050" cy="421680"/>
          </a:xfrm>
          <a:prstGeom prst="roundRect">
            <a:avLst>
              <a:gd name="adj" fmla="val 309946"/>
            </a:avLst>
          </a:prstGeom>
          <a:solidFill>
            <a:srgbClr val="0070C0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3" name="Shape 21"/>
          <p:cNvSpPr/>
          <p:nvPr/>
        </p:nvSpPr>
        <p:spPr>
          <a:xfrm>
            <a:off x="7773991" y="3900488"/>
            <a:ext cx="316301" cy="316309"/>
          </a:xfrm>
          <a:prstGeom prst="roundRect">
            <a:avLst>
              <a:gd name="adj" fmla="val 18667"/>
            </a:avLst>
          </a:prstGeom>
          <a:solidFill>
            <a:srgbClr val="0070C0"/>
          </a:solidFill>
          <a:ln w="6350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Text 22"/>
          <p:cNvSpPr/>
          <p:nvPr/>
        </p:nvSpPr>
        <p:spPr>
          <a:xfrm>
            <a:off x="7826674" y="3926879"/>
            <a:ext cx="210835" cy="263525"/>
          </a:xfrm>
          <a:prstGeom prst="rect">
            <a:avLst/>
          </a:prstGeom>
          <a:solidFill>
            <a:srgbClr val="0070C0"/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4</a:t>
            </a:r>
            <a:endParaRPr lang="en-US" sz="1650" dirty="0"/>
          </a:p>
        </p:txBody>
      </p:sp>
      <p:sp>
        <p:nvSpPr>
          <p:cNvPr id="25" name="Text 23"/>
          <p:cNvSpPr/>
          <p:nvPr/>
        </p:nvSpPr>
        <p:spPr>
          <a:xfrm>
            <a:off x="7033044" y="4567621"/>
            <a:ext cx="1798096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ct val="104000"/>
              </a:lnSpc>
            </a:pPr>
            <a:r>
              <a:rPr lang="en-US" sz="1350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End 2025 /</a:t>
            </a:r>
            <a:r>
              <a:rPr lang="en-US" sz="1350" i="1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Fine 2025</a:t>
            </a:r>
            <a:endParaRPr lang="en-US" sz="1350" i="1" dirty="0">
              <a:solidFill>
                <a:srgbClr val="0070C0"/>
              </a:solidFill>
            </a:endParaRPr>
          </a:p>
        </p:txBody>
      </p:sp>
      <p:sp>
        <p:nvSpPr>
          <p:cNvPr id="26" name="Text 24"/>
          <p:cNvSpPr/>
          <p:nvPr/>
        </p:nvSpPr>
        <p:spPr>
          <a:xfrm>
            <a:off x="6310948" y="4856496"/>
            <a:ext cx="3242388" cy="12483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>
              <a:lnSpc>
                <a:spcPct val="123000"/>
              </a:lnSpc>
            </a:pPr>
            <a:r>
              <a:rPr lang="en-US" sz="11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Launch of the 3rd business line: manufacturing of Expansion Joints for Oil &amp; Gas and petrochemical plants.</a:t>
            </a:r>
            <a:endParaRPr lang="en-US" sz="1100" dirty="0">
              <a:solidFill>
                <a:srgbClr val="0070C0"/>
              </a:solidFill>
            </a:endParaRPr>
          </a:p>
          <a:p>
            <a:pPr marL="0" indent="0" algn="ctr">
              <a:lnSpc>
                <a:spcPct val="123000"/>
              </a:lnSpc>
              <a:buNone/>
            </a:pPr>
            <a:r>
              <a:rPr lang="en-US" sz="11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Avvio</a:t>
            </a:r>
            <a:r>
              <a:rPr lang="en-US" sz="11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della 3ª linea di business: produzione di Compensatori di Dilatazione Metallici per impianti Oil &amp; Gas e </a:t>
            </a:r>
            <a:r>
              <a:rPr lang="en-US" sz="11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petrolchimici</a:t>
            </a:r>
            <a:r>
              <a:rPr lang="en-US" sz="11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.</a:t>
            </a:r>
            <a:endParaRPr lang="en-US" sz="1100" dirty="0">
              <a:solidFill>
                <a:srgbClr val="0070C0"/>
              </a:solidFill>
            </a:endParaRPr>
          </a:p>
        </p:txBody>
      </p:sp>
      <p:sp>
        <p:nvSpPr>
          <p:cNvPr id="27" name="Shape 25"/>
          <p:cNvSpPr/>
          <p:nvPr/>
        </p:nvSpPr>
        <p:spPr>
          <a:xfrm>
            <a:off x="9759011" y="3636962"/>
            <a:ext cx="19050" cy="421680"/>
          </a:xfrm>
          <a:prstGeom prst="roundRect">
            <a:avLst>
              <a:gd name="adj" fmla="val 309946"/>
            </a:avLst>
          </a:prstGeom>
          <a:solidFill>
            <a:srgbClr val="0070C0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8" name="Shape 26"/>
          <p:cNvSpPr/>
          <p:nvPr/>
        </p:nvSpPr>
        <p:spPr>
          <a:xfrm>
            <a:off x="9610385" y="3900488"/>
            <a:ext cx="316301" cy="316309"/>
          </a:xfrm>
          <a:prstGeom prst="roundRect">
            <a:avLst>
              <a:gd name="adj" fmla="val 18667"/>
            </a:avLst>
          </a:prstGeom>
          <a:solidFill>
            <a:srgbClr val="0070C0"/>
          </a:solidFill>
          <a:ln w="6350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9" name="Text 27"/>
          <p:cNvSpPr/>
          <p:nvPr/>
        </p:nvSpPr>
        <p:spPr>
          <a:xfrm>
            <a:off x="9663119" y="3926880"/>
            <a:ext cx="210835" cy="2635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5</a:t>
            </a:r>
            <a:endParaRPr lang="en-US" sz="1650" dirty="0"/>
          </a:p>
        </p:txBody>
      </p:sp>
      <p:sp>
        <p:nvSpPr>
          <p:cNvPr id="30" name="Text 28"/>
          <p:cNvSpPr/>
          <p:nvPr/>
        </p:nvSpPr>
        <p:spPr>
          <a:xfrm>
            <a:off x="8880401" y="2019795"/>
            <a:ext cx="1757219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ct val="104000"/>
              </a:lnSpc>
            </a:pPr>
            <a:r>
              <a:rPr lang="en-US" sz="1350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Today /</a:t>
            </a:r>
            <a:r>
              <a:rPr lang="en-US" sz="1350" i="1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Oggi </a:t>
            </a:r>
            <a:endParaRPr lang="en-US" sz="1350" i="1" dirty="0">
              <a:solidFill>
                <a:srgbClr val="0070C0"/>
              </a:solidFill>
            </a:endParaRPr>
          </a:p>
        </p:txBody>
      </p:sp>
      <p:sp>
        <p:nvSpPr>
          <p:cNvPr id="31" name="Text 29"/>
          <p:cNvSpPr/>
          <p:nvPr/>
        </p:nvSpPr>
        <p:spPr>
          <a:xfrm>
            <a:off x="8137817" y="2289108"/>
            <a:ext cx="3242388" cy="12483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3000"/>
              </a:lnSpc>
              <a:buNone/>
            </a:pPr>
            <a:r>
              <a:rPr lang="en-US" sz="11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Over 50 years of experience, 50+ employees, customers on 4 continents, 2025 turnover of €12.3M (+7% vs 2024).</a:t>
            </a:r>
          </a:p>
          <a:p>
            <a:pPr algn="ctr">
              <a:lnSpc>
                <a:spcPct val="123000"/>
              </a:lnSpc>
            </a:pPr>
            <a:r>
              <a:rPr lang="en-US" sz="11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Oltre</a:t>
            </a:r>
            <a:r>
              <a:rPr lang="en-US" sz="11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50 anni di </a:t>
            </a:r>
            <a:r>
              <a:rPr lang="en-US" sz="11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esperienza</a:t>
            </a:r>
            <a:r>
              <a:rPr lang="en-US" sz="11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, </a:t>
            </a:r>
            <a:r>
              <a:rPr lang="en-US" sz="11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più</a:t>
            </a:r>
            <a:r>
              <a:rPr lang="en-US" sz="11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di 50 </a:t>
            </a:r>
            <a:r>
              <a:rPr lang="en-US" sz="11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dipendenti</a:t>
            </a:r>
            <a:r>
              <a:rPr lang="en-US" sz="11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, clienti in 4 </a:t>
            </a:r>
            <a:r>
              <a:rPr lang="en-US" sz="11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continenti</a:t>
            </a:r>
            <a:r>
              <a:rPr lang="en-US" sz="11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, </a:t>
            </a:r>
            <a:r>
              <a:rPr lang="en-US" sz="11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fatturato</a:t>
            </a:r>
            <a:r>
              <a:rPr lang="en-US" sz="11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2025 di €12,3 </a:t>
            </a:r>
            <a:r>
              <a:rPr lang="en-US" sz="11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milioni</a:t>
            </a:r>
            <a:r>
              <a:rPr lang="en-US" sz="11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(+7% vs 2024).</a:t>
            </a:r>
            <a:endParaRPr lang="en-US" sz="1100" i="1" dirty="0">
              <a:solidFill>
                <a:srgbClr val="0070C0"/>
              </a:solidFill>
            </a:endParaRPr>
          </a:p>
          <a:p>
            <a:pPr marL="0" indent="0" algn="ctr">
              <a:lnSpc>
                <a:spcPct val="123000"/>
              </a:lnSpc>
              <a:buNone/>
            </a:pPr>
            <a:endParaRPr lang="en-US" sz="11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338416" y="388011"/>
            <a:ext cx="2499655" cy="310952"/>
          </a:xfrm>
          <a:prstGeom prst="roundRect">
            <a:avLst>
              <a:gd name="adj" fmla="val 17871"/>
            </a:avLst>
          </a:prstGeom>
          <a:solidFill>
            <a:srgbClr val="0070C0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/>
          <p:nvPr/>
        </p:nvSpPr>
        <p:spPr>
          <a:xfrm>
            <a:off x="8500124" y="433925"/>
            <a:ext cx="2910807" cy="211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33000"/>
              </a:lnSpc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WHY CHOOSE US I PERCHÉ SCEGLIERCI 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275413" y="690562"/>
            <a:ext cx="4772501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3600" dirty="0">
                <a:solidFill>
                  <a:srgbClr val="0070C0"/>
                </a:solidFill>
                <a:latin typeface="Fraunces Medium" panose="020B0604020202020204" charset="0"/>
                <a:ea typeface="Epilogue" pitchFamily="34" charset="-122"/>
                <a:cs typeface="Epilogue" pitchFamily="34" charset="-120"/>
              </a:rPr>
              <a:t>Our key strengths</a:t>
            </a:r>
            <a:endParaRPr lang="en-US" sz="3600" dirty="0">
              <a:solidFill>
                <a:srgbClr val="0070C0"/>
              </a:solidFill>
              <a:latin typeface="Fraunces Medium" panose="020B060402020202020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275413" y="1496019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33000"/>
              </a:lnSpc>
            </a:pPr>
            <a:r>
              <a:rPr lang="en-US" sz="1300" dirty="0">
                <a:solidFill>
                  <a:srgbClr val="0070C0"/>
                </a:solidFill>
              </a:rPr>
              <a:t> </a:t>
            </a:r>
            <a:r>
              <a:rPr lang="en-US" sz="1400" i="1" dirty="0">
                <a:solidFill>
                  <a:srgbClr val="0070C0"/>
                </a:solidFill>
                <a:latin typeface="Epilogue" panose="020B0604020202020204" charset="0"/>
                <a:ea typeface="Fraunces Medium" pitchFamily="34" charset="-122"/>
                <a:cs typeface="Fraunces Medium" pitchFamily="34" charset="-120"/>
              </a:rPr>
              <a:t>I </a:t>
            </a:r>
            <a:r>
              <a:rPr lang="en-US" sz="1400" i="1" dirty="0" err="1">
                <a:solidFill>
                  <a:srgbClr val="0070C0"/>
                </a:solidFill>
                <a:latin typeface="Epilogue" panose="020B0604020202020204" charset="0"/>
                <a:ea typeface="Fraunces Medium" pitchFamily="34" charset="-122"/>
                <a:cs typeface="Fraunces Medium" pitchFamily="34" charset="-120"/>
              </a:rPr>
              <a:t>nostri</a:t>
            </a:r>
            <a:r>
              <a:rPr lang="en-US" sz="1400" i="1" dirty="0">
                <a:solidFill>
                  <a:srgbClr val="0070C0"/>
                </a:solidFill>
                <a:latin typeface="Epilogue" panose="020B0604020202020204" charset="0"/>
                <a:ea typeface="Fraunces Medium" pitchFamily="34" charset="-122"/>
                <a:cs typeface="Fraunces Medium" pitchFamily="34" charset="-120"/>
              </a:rPr>
              <a:t> </a:t>
            </a:r>
            <a:r>
              <a:rPr lang="en-US" sz="1400" i="1" dirty="0" err="1">
                <a:solidFill>
                  <a:srgbClr val="0070C0"/>
                </a:solidFill>
                <a:latin typeface="Epilogue" panose="020B0604020202020204" charset="0"/>
                <a:ea typeface="Fraunces Medium" pitchFamily="34" charset="-122"/>
                <a:cs typeface="Fraunces Medium" pitchFamily="34" charset="-120"/>
              </a:rPr>
              <a:t>punti</a:t>
            </a:r>
            <a:r>
              <a:rPr lang="en-US" sz="1400" i="1" dirty="0">
                <a:solidFill>
                  <a:srgbClr val="0070C0"/>
                </a:solidFill>
                <a:latin typeface="Epilogue" panose="020B0604020202020204" charset="0"/>
                <a:ea typeface="Fraunces Medium" pitchFamily="34" charset="-122"/>
                <a:cs typeface="Fraunces Medium" pitchFamily="34" charset="-120"/>
              </a:rPr>
              <a:t> di forza</a:t>
            </a:r>
            <a:endParaRPr lang="en-US" sz="1400" i="1" dirty="0">
              <a:solidFill>
                <a:srgbClr val="0070C0"/>
              </a:solidFill>
              <a:latin typeface="Epilogue" panose="020B0604020202020204" charset="0"/>
            </a:endParaRPr>
          </a:p>
          <a:p>
            <a:pPr marL="0" indent="0" algn="l">
              <a:lnSpc>
                <a:spcPct val="133000"/>
              </a:lnSpc>
              <a:buNone/>
            </a:pPr>
            <a:endParaRPr lang="en-US" sz="1300" dirty="0">
              <a:solidFill>
                <a:srgbClr val="0070C0"/>
              </a:solidFill>
            </a:endParaRPr>
          </a:p>
        </p:txBody>
      </p:sp>
      <p:sp>
        <p:nvSpPr>
          <p:cNvPr id="6" name="Shape 4"/>
          <p:cNvSpPr/>
          <p:nvPr/>
        </p:nvSpPr>
        <p:spPr>
          <a:xfrm>
            <a:off x="275413" y="2369740"/>
            <a:ext cx="2652125" cy="3418585"/>
          </a:xfrm>
          <a:prstGeom prst="roundRect">
            <a:avLst>
              <a:gd name="adj" fmla="val 1978"/>
            </a:avLst>
          </a:prstGeom>
          <a:solidFill>
            <a:srgbClr val="0070C0"/>
          </a:solidFill>
          <a:ln w="6350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5"/>
          <p:cNvSpPr/>
          <p:nvPr/>
        </p:nvSpPr>
        <p:spPr>
          <a:xfrm>
            <a:off x="532427" y="2541389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600" dirty="0">
                <a:solidFill>
                  <a:srgbClr val="EBECEF"/>
                </a:solidFill>
                <a:latin typeface="Fraunces Medium" panose="020B0604020202020204" charset="0"/>
                <a:ea typeface="Epilogue" pitchFamily="34" charset="-122"/>
                <a:cs typeface="Epilogue" pitchFamily="34" charset="-120"/>
              </a:rPr>
              <a:t>Technical Expertise</a:t>
            </a:r>
            <a:endParaRPr lang="en-US" sz="1600" dirty="0">
              <a:latin typeface="Fraunces Medium" panose="020B060402020202020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32427" y="2899073"/>
            <a:ext cx="2067369" cy="3009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3000"/>
              </a:lnSpc>
              <a:spcAft>
                <a:spcPts val="750"/>
              </a:spcAft>
              <a:buNone/>
            </a:pPr>
            <a:r>
              <a:rPr lang="en-US" sz="1000" i="1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Competenza</a:t>
            </a:r>
            <a:r>
              <a:rPr lang="en-US" sz="100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</a:t>
            </a:r>
            <a:r>
              <a:rPr lang="en-US" sz="1000" i="1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tecnica</a:t>
            </a:r>
            <a:endParaRPr lang="en-US" sz="1000" dirty="0"/>
          </a:p>
          <a:p>
            <a:pPr>
              <a:lnSpc>
                <a:spcPct val="133000"/>
              </a:lnSpc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Design and manufacturing in compliance with major international standards. Engineers specialized in stress analysis and pipe support design.</a:t>
            </a:r>
            <a:endParaRPr lang="en-US" sz="10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000" i="1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Progettazione</a:t>
            </a:r>
            <a:r>
              <a:rPr lang="en-US" sz="100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e produzione secondo i principali standard internazionali (ASME, EN, EJMA, PED). Ingegneri specializzati in stress analysis e pipe support design.</a:t>
            </a:r>
            <a:endParaRPr lang="en-US" sz="1000" i="1" dirty="0"/>
          </a:p>
        </p:txBody>
      </p:sp>
      <p:sp>
        <p:nvSpPr>
          <p:cNvPr id="9" name="Shape 7"/>
          <p:cNvSpPr/>
          <p:nvPr/>
        </p:nvSpPr>
        <p:spPr>
          <a:xfrm>
            <a:off x="3165420" y="2369741"/>
            <a:ext cx="2307082" cy="3418584"/>
          </a:xfrm>
          <a:prstGeom prst="roundRect">
            <a:avLst>
              <a:gd name="adj" fmla="val 1977"/>
            </a:avLst>
          </a:prstGeom>
          <a:solidFill>
            <a:srgbClr val="0070C0"/>
          </a:solidFill>
          <a:ln w="6350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/>
          <p:nvPr/>
        </p:nvSpPr>
        <p:spPr>
          <a:xfrm>
            <a:off x="3330615" y="2541389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Global Reach 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3330615" y="2899670"/>
            <a:ext cx="2009320" cy="28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3000"/>
              </a:lnSpc>
              <a:spcAft>
                <a:spcPts val="750"/>
              </a:spcAft>
              <a:buNone/>
            </a:pPr>
            <a:r>
              <a:rPr lang="en-US" sz="1000" i="1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Presenza</a:t>
            </a:r>
            <a:r>
              <a:rPr lang="en-US" sz="100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</a:t>
            </a:r>
            <a:r>
              <a:rPr lang="en-US" sz="1000" i="1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globale</a:t>
            </a:r>
            <a:endParaRPr lang="en-US" sz="10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Active sales network across Europe, Middle East, North Africa, Asia and the America. Local agents in over 20 countries.</a:t>
            </a:r>
          </a:p>
          <a:p>
            <a:pPr>
              <a:lnSpc>
                <a:spcPct val="133000"/>
              </a:lnSpc>
            </a:pPr>
            <a:r>
              <a:rPr lang="en-US" sz="100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Rete </a:t>
            </a:r>
            <a:r>
              <a:rPr lang="en-US" sz="1000" i="1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commerciale</a:t>
            </a:r>
            <a:r>
              <a:rPr lang="en-US" sz="100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</a:t>
            </a:r>
            <a:r>
              <a:rPr lang="en-US" sz="1000" i="1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attiva</a:t>
            </a:r>
            <a:r>
              <a:rPr lang="en-US" sz="100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in Europa, Medio Oriente, Africa del Nord, Asia e America. </a:t>
            </a:r>
            <a:r>
              <a:rPr lang="en-US" sz="1000" i="1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Agenti</a:t>
            </a:r>
            <a:r>
              <a:rPr lang="en-US" sz="100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</a:t>
            </a:r>
            <a:r>
              <a:rPr lang="en-US" sz="1000" i="1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locali</a:t>
            </a:r>
            <a:r>
              <a:rPr lang="en-US" sz="100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in </a:t>
            </a:r>
            <a:r>
              <a:rPr lang="en-US" sz="1000" i="1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oltre</a:t>
            </a:r>
            <a:r>
              <a:rPr lang="en-US" sz="100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20 </a:t>
            </a:r>
            <a:r>
              <a:rPr lang="en-US" sz="1000" i="1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paesi</a:t>
            </a:r>
            <a:r>
              <a:rPr lang="en-US" sz="100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.</a:t>
            </a:r>
            <a:endParaRPr lang="en-US" sz="1000" i="1" dirty="0"/>
          </a:p>
          <a:p>
            <a:pPr marL="0" indent="0" algn="l">
              <a:lnSpc>
                <a:spcPct val="133000"/>
              </a:lnSpc>
              <a:buNone/>
            </a:pP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5806123" y="2369740"/>
            <a:ext cx="2216406" cy="3418584"/>
          </a:xfrm>
          <a:prstGeom prst="roundRect">
            <a:avLst>
              <a:gd name="adj" fmla="val 1978"/>
            </a:avLst>
          </a:prstGeom>
          <a:solidFill>
            <a:srgbClr val="0070C0"/>
          </a:solidFill>
          <a:ln w="6350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 11"/>
          <p:cNvSpPr/>
          <p:nvPr/>
        </p:nvSpPr>
        <p:spPr>
          <a:xfrm>
            <a:off x="5940956" y="2541389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Certified Quality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940956" y="2899072"/>
            <a:ext cx="1978093" cy="3009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3000"/>
              </a:lnSpc>
              <a:spcAft>
                <a:spcPts val="750"/>
              </a:spcAft>
              <a:buNone/>
            </a:pPr>
            <a:r>
              <a:rPr lang="en-US" sz="1000" i="1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Qualità</a:t>
            </a:r>
            <a:r>
              <a:rPr lang="en-US" sz="100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</a:t>
            </a:r>
            <a:r>
              <a:rPr lang="en-US" sz="1000" i="1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certificata</a:t>
            </a:r>
            <a:endParaRPr lang="en-US" sz="10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-ISO 9001:2015 ·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-ASME U-Stamp 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-EN 1090-1 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300+ welding qualifications.</a:t>
            </a:r>
          </a:p>
          <a:p>
            <a:pPr>
              <a:lnSpc>
                <a:spcPct val="133000"/>
              </a:lnSpc>
            </a:pPr>
            <a:r>
              <a:rPr lang="en-US" sz="100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-ISO 9001:2015 </a:t>
            </a:r>
          </a:p>
          <a:p>
            <a:pPr>
              <a:lnSpc>
                <a:spcPct val="133000"/>
              </a:lnSpc>
            </a:pPr>
            <a:r>
              <a:rPr lang="en-US" sz="100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-ASME U-Stamp </a:t>
            </a:r>
          </a:p>
          <a:p>
            <a:pPr>
              <a:lnSpc>
                <a:spcPct val="133000"/>
              </a:lnSpc>
            </a:pPr>
            <a:r>
              <a:rPr lang="en-US" sz="100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-EN 1090-1</a:t>
            </a:r>
          </a:p>
          <a:p>
            <a:pPr>
              <a:lnSpc>
                <a:spcPct val="133000"/>
              </a:lnSpc>
            </a:pPr>
            <a:r>
              <a:rPr lang="en-US" sz="100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</a:t>
            </a:r>
            <a:r>
              <a:rPr lang="en-US" sz="1000" i="1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Oltre</a:t>
            </a:r>
            <a:r>
              <a:rPr lang="en-US" sz="100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300 </a:t>
            </a:r>
            <a:r>
              <a:rPr lang="en-US" sz="1000" i="1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qualifiche</a:t>
            </a:r>
            <a:r>
              <a:rPr lang="en-US" sz="100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di </a:t>
            </a:r>
            <a:r>
              <a:rPr lang="en-US" sz="1000" i="1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saldatura</a:t>
            </a:r>
            <a:r>
              <a:rPr lang="en-US" sz="100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.</a:t>
            </a:r>
            <a:endParaRPr lang="en-US" sz="1000" i="1" dirty="0"/>
          </a:p>
          <a:p>
            <a:pPr marL="0" indent="0" algn="l">
              <a:lnSpc>
                <a:spcPct val="133000"/>
              </a:lnSpc>
              <a:buNone/>
            </a:pPr>
            <a:endParaRPr lang="en-US" sz="1000" dirty="0"/>
          </a:p>
        </p:txBody>
      </p:sp>
      <p:sp>
        <p:nvSpPr>
          <p:cNvPr id="16" name="Shape 10">
            <a:extLst>
              <a:ext uri="{FF2B5EF4-FFF2-40B4-BE49-F238E27FC236}">
                <a16:creationId xmlns:a16="http://schemas.microsoft.com/office/drawing/2014/main" id="{16351F33-5FBA-F0F1-46B7-06BC090E1430}"/>
              </a:ext>
            </a:extLst>
          </p:cNvPr>
          <p:cNvSpPr/>
          <p:nvPr/>
        </p:nvSpPr>
        <p:spPr>
          <a:xfrm>
            <a:off x="8293107" y="2369741"/>
            <a:ext cx="2544964" cy="3418583"/>
          </a:xfrm>
          <a:prstGeom prst="roundRect">
            <a:avLst>
              <a:gd name="adj" fmla="val 1978"/>
            </a:avLst>
          </a:prstGeom>
          <a:solidFill>
            <a:srgbClr val="0070C0"/>
          </a:solidFill>
          <a:ln w="6350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Text 11">
            <a:extLst>
              <a:ext uri="{FF2B5EF4-FFF2-40B4-BE49-F238E27FC236}">
                <a16:creationId xmlns:a16="http://schemas.microsoft.com/office/drawing/2014/main" id="{6C28772B-466F-1928-ACA5-A7D6AEFE019D}"/>
              </a:ext>
            </a:extLst>
          </p:cNvPr>
          <p:cNvSpPr/>
          <p:nvPr/>
        </p:nvSpPr>
        <p:spPr>
          <a:xfrm>
            <a:off x="8500124" y="2526026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On site Assistance</a:t>
            </a:r>
            <a:endParaRPr lang="en-US" sz="1600" dirty="0"/>
          </a:p>
        </p:txBody>
      </p:sp>
      <p:sp>
        <p:nvSpPr>
          <p:cNvPr id="20" name="Text 12">
            <a:extLst>
              <a:ext uri="{FF2B5EF4-FFF2-40B4-BE49-F238E27FC236}">
                <a16:creationId xmlns:a16="http://schemas.microsoft.com/office/drawing/2014/main" id="{13D03485-1B72-14CF-6DE9-F18C409E7059}"/>
              </a:ext>
            </a:extLst>
          </p:cNvPr>
          <p:cNvSpPr/>
          <p:nvPr/>
        </p:nvSpPr>
        <p:spPr>
          <a:xfrm>
            <a:off x="8544763" y="2889613"/>
            <a:ext cx="1978093" cy="3009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3000"/>
              </a:lnSpc>
              <a:spcAft>
                <a:spcPts val="750"/>
              </a:spcAft>
              <a:buNone/>
            </a:pPr>
            <a:r>
              <a:rPr lang="en-US" sz="100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Assistenza in campo </a:t>
            </a:r>
          </a:p>
          <a:p>
            <a:pPr>
              <a:lnSpc>
                <a:spcPct val="133000"/>
              </a:lnSpc>
              <a:spcAft>
                <a:spcPts val="750"/>
              </a:spcAft>
            </a:pPr>
            <a:r>
              <a:rPr lang="it-IT" sz="1000" dirty="0">
                <a:solidFill>
                  <a:srgbClr val="EBECEF"/>
                </a:solidFill>
                <a:latin typeface="Epilogue" pitchFamily="34" charset="0"/>
              </a:rPr>
              <a:t>After-sales technical support, Analysis, Inspection, Monitoring of </a:t>
            </a:r>
            <a:r>
              <a:rPr lang="it-IT" sz="1000" dirty="0" err="1">
                <a:solidFill>
                  <a:srgbClr val="EBECEF"/>
                </a:solidFill>
                <a:latin typeface="Epilogue" pitchFamily="34" charset="0"/>
              </a:rPr>
              <a:t>installed</a:t>
            </a:r>
            <a:r>
              <a:rPr lang="it-IT" sz="1000" dirty="0">
                <a:solidFill>
                  <a:srgbClr val="EBECEF"/>
                </a:solidFill>
                <a:latin typeface="Epilogue" pitchFamily="34" charset="0"/>
              </a:rPr>
              <a:t> </a:t>
            </a:r>
            <a:r>
              <a:rPr lang="it-IT" sz="1000" dirty="0" err="1">
                <a:solidFill>
                  <a:srgbClr val="EBECEF"/>
                </a:solidFill>
                <a:latin typeface="Epilogue" pitchFamily="34" charset="0"/>
              </a:rPr>
              <a:t>components</a:t>
            </a:r>
            <a:r>
              <a:rPr lang="it-IT" sz="1000" dirty="0">
                <a:solidFill>
                  <a:srgbClr val="EBECEF"/>
                </a:solidFill>
                <a:latin typeface="Epilogue" pitchFamily="34" charset="0"/>
              </a:rPr>
              <a:t> , Reverse engineering.</a:t>
            </a:r>
          </a:p>
          <a:p>
            <a:pPr>
              <a:lnSpc>
                <a:spcPct val="133000"/>
              </a:lnSpc>
              <a:spcAft>
                <a:spcPts val="750"/>
              </a:spcAft>
            </a:pPr>
            <a:r>
              <a:rPr lang="en-US" sz="1000" i="1" dirty="0">
                <a:solidFill>
                  <a:srgbClr val="EBECEF"/>
                </a:solidFill>
                <a:latin typeface="Epilogue" pitchFamily="34" charset="0"/>
              </a:rPr>
              <a:t>Assistenza tecnico post </a:t>
            </a:r>
            <a:r>
              <a:rPr lang="en-US" sz="1000" i="1" dirty="0" err="1">
                <a:solidFill>
                  <a:srgbClr val="EBECEF"/>
                </a:solidFill>
                <a:latin typeface="Epilogue" pitchFamily="34" charset="0"/>
              </a:rPr>
              <a:t>vendita</a:t>
            </a:r>
            <a:r>
              <a:rPr lang="en-US" sz="1000" i="1" dirty="0">
                <a:solidFill>
                  <a:srgbClr val="EBECEF"/>
                </a:solidFill>
                <a:latin typeface="Epilogue" pitchFamily="34" charset="0"/>
              </a:rPr>
              <a:t>, </a:t>
            </a:r>
            <a:r>
              <a:rPr lang="en-US" sz="1000" i="1" dirty="0" err="1">
                <a:solidFill>
                  <a:srgbClr val="EBECEF"/>
                </a:solidFill>
                <a:latin typeface="Epilogue" pitchFamily="34" charset="0"/>
              </a:rPr>
              <a:t>analisi</a:t>
            </a:r>
            <a:r>
              <a:rPr lang="en-US" sz="1000" i="1" dirty="0">
                <a:solidFill>
                  <a:srgbClr val="EBECEF"/>
                </a:solidFill>
                <a:latin typeface="Epilogue" pitchFamily="34" charset="0"/>
              </a:rPr>
              <a:t> , </a:t>
            </a:r>
            <a:r>
              <a:rPr lang="en-US" sz="1000" i="1" dirty="0" err="1">
                <a:solidFill>
                  <a:srgbClr val="EBECEF"/>
                </a:solidFill>
                <a:latin typeface="Epilogue" pitchFamily="34" charset="0"/>
              </a:rPr>
              <a:t>ispezione</a:t>
            </a:r>
            <a:r>
              <a:rPr lang="en-US" sz="1000" i="1" dirty="0">
                <a:solidFill>
                  <a:srgbClr val="EBECEF"/>
                </a:solidFill>
                <a:latin typeface="Epilogue" pitchFamily="34" charset="0"/>
              </a:rPr>
              <a:t>,  </a:t>
            </a:r>
            <a:r>
              <a:rPr lang="en-US" sz="1000" i="1" dirty="0" err="1">
                <a:solidFill>
                  <a:srgbClr val="EBECEF"/>
                </a:solidFill>
                <a:latin typeface="Epilogue" pitchFamily="34" charset="0"/>
              </a:rPr>
              <a:t>monitoraggio</a:t>
            </a:r>
            <a:r>
              <a:rPr lang="en-US" sz="1000" i="1" dirty="0">
                <a:solidFill>
                  <a:srgbClr val="EBECEF"/>
                </a:solidFill>
                <a:latin typeface="Epilogue" pitchFamily="34" charset="0"/>
              </a:rPr>
              <a:t> </a:t>
            </a:r>
            <a:r>
              <a:rPr lang="en-US" sz="1000" i="1" dirty="0" err="1">
                <a:solidFill>
                  <a:srgbClr val="EBECEF"/>
                </a:solidFill>
                <a:latin typeface="Epilogue" pitchFamily="34" charset="0"/>
              </a:rPr>
              <a:t>dei</a:t>
            </a:r>
            <a:r>
              <a:rPr lang="en-US" sz="1000" i="1" dirty="0">
                <a:solidFill>
                  <a:srgbClr val="EBECEF"/>
                </a:solidFill>
                <a:latin typeface="Epilogue" pitchFamily="34" charset="0"/>
              </a:rPr>
              <a:t> </a:t>
            </a:r>
            <a:r>
              <a:rPr lang="en-US" sz="1000" i="1" dirty="0" err="1">
                <a:solidFill>
                  <a:srgbClr val="EBECEF"/>
                </a:solidFill>
                <a:latin typeface="Epilogue" pitchFamily="34" charset="0"/>
              </a:rPr>
              <a:t>componenti</a:t>
            </a:r>
            <a:r>
              <a:rPr lang="en-US" sz="1000" i="1" dirty="0">
                <a:solidFill>
                  <a:srgbClr val="EBECEF"/>
                </a:solidFill>
                <a:latin typeface="Epilogue" pitchFamily="34" charset="0"/>
              </a:rPr>
              <a:t> </a:t>
            </a:r>
            <a:r>
              <a:rPr lang="en-US" sz="1000" i="1" dirty="0" err="1">
                <a:solidFill>
                  <a:srgbClr val="EBECEF"/>
                </a:solidFill>
                <a:latin typeface="Epilogue" pitchFamily="34" charset="0"/>
              </a:rPr>
              <a:t>installati</a:t>
            </a:r>
            <a:r>
              <a:rPr lang="en-US" sz="1000" i="1" dirty="0">
                <a:solidFill>
                  <a:srgbClr val="EBECEF"/>
                </a:solidFill>
                <a:latin typeface="Epilogue" pitchFamily="34" charset="0"/>
              </a:rPr>
              <a:t> e reverse engineering. </a:t>
            </a:r>
          </a:p>
          <a:p>
            <a:pPr>
              <a:lnSpc>
                <a:spcPct val="133000"/>
              </a:lnSpc>
              <a:spcAft>
                <a:spcPts val="750"/>
              </a:spcAft>
            </a:pPr>
            <a:endParaRPr lang="en-US" sz="1000" i="1" dirty="0">
              <a:solidFill>
                <a:srgbClr val="EBECEF"/>
              </a:solidFill>
              <a:latin typeface="Epilogue" pitchFamily="34" charset="0"/>
            </a:endParaRPr>
          </a:p>
          <a:p>
            <a:pPr marL="0" indent="0" algn="l">
              <a:lnSpc>
                <a:spcPct val="133000"/>
              </a:lnSpc>
              <a:spcAft>
                <a:spcPts val="750"/>
              </a:spcAft>
              <a:buNone/>
            </a:pPr>
            <a:endParaRPr lang="en-US" sz="1000" dirty="0">
              <a:solidFill>
                <a:srgbClr val="EBECEF"/>
              </a:solidFill>
              <a:latin typeface="Epilogue" pitchFamily="34" charset="0"/>
            </a:endParaRPr>
          </a:p>
          <a:p>
            <a:pPr marL="0" indent="0" algn="l">
              <a:lnSpc>
                <a:spcPct val="133000"/>
              </a:lnSpc>
              <a:spcAft>
                <a:spcPts val="750"/>
              </a:spcAft>
              <a:buNone/>
            </a:pP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963414"/>
            <a:ext cx="3357479" cy="310952"/>
          </a:xfrm>
          <a:prstGeom prst="roundRect">
            <a:avLst>
              <a:gd name="adj" fmla="val 17871"/>
            </a:avLst>
          </a:prstGeom>
          <a:solidFill>
            <a:srgbClr val="0070C0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/>
          <p:nvPr/>
        </p:nvSpPr>
        <p:spPr>
          <a:xfrm>
            <a:off x="760691" y="1013023"/>
            <a:ext cx="3768631" cy="211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33000"/>
              </a:lnSpc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OUR PRODUCT LINES I LE NOSTRE LINEE DI PRODOTTO 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16976" y="1509049"/>
            <a:ext cx="9898906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it-IT" sz="3600" dirty="0">
                <a:solidFill>
                  <a:srgbClr val="0070C0"/>
                </a:solidFill>
                <a:latin typeface="Fraunces Medium" panose="020B0604020202020204" charset="0"/>
              </a:rPr>
              <a:t>A Complete Range for the Energy Industry</a:t>
            </a:r>
            <a:endParaRPr lang="en-US" sz="3250" dirty="0">
              <a:solidFill>
                <a:srgbClr val="0070C0"/>
              </a:solidFill>
              <a:latin typeface="Fraunces Medium" panose="020B060402020202020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16976" y="2310073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33000"/>
              </a:lnSpc>
            </a:pPr>
            <a:r>
              <a:rPr lang="en-US" sz="13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Ca.S.T.Im. 2000 operates across five product lines, offering a comprehensive range for Oil &amp; Gas, petrochemical and energy sectors.</a:t>
            </a:r>
            <a:endParaRPr lang="en-US" sz="1300" dirty="0">
              <a:solidFill>
                <a:srgbClr val="0070C0"/>
              </a:solidFill>
            </a:endParaRPr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Ca.S.T.Im. 2000 opera su cinque linee di prodotto, offrendo una gamma completa per i settori Oil &amp; Gas, petrolchimico ed </a:t>
            </a:r>
            <a:r>
              <a:rPr lang="en-US" sz="13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energetico</a:t>
            </a:r>
            <a:r>
              <a:rPr lang="en-US" sz="13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.</a:t>
            </a:r>
            <a:endParaRPr lang="en-US" sz="1300" i="1" dirty="0">
              <a:solidFill>
                <a:srgbClr val="0070C0"/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566784" y="4499310"/>
            <a:ext cx="3422862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300" i="1" dirty="0">
                <a:solidFill>
                  <a:srgbClr val="0070C0"/>
                </a:solidFill>
                <a:latin typeface="Epilogue" panose="020B0604020202020204" charset="0"/>
              </a:rPr>
              <a:t>Supporti per Tubazioni e </a:t>
            </a:r>
            <a:r>
              <a:rPr lang="en-US" sz="1300" i="1" dirty="0" err="1">
                <a:solidFill>
                  <a:srgbClr val="0070C0"/>
                </a:solidFill>
                <a:latin typeface="Epilogue" panose="020B0604020202020204" charset="0"/>
              </a:rPr>
              <a:t>Accessori</a:t>
            </a:r>
            <a:endParaRPr lang="en-US" sz="1300" i="1" dirty="0">
              <a:solidFill>
                <a:srgbClr val="0070C0"/>
              </a:solidFill>
              <a:latin typeface="Epilogue" panose="020B060402020202020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566883" y="4163739"/>
            <a:ext cx="3485071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>
              <a:lnSpc>
                <a:spcPct val="133000"/>
              </a:lnSpc>
              <a:buNone/>
            </a:pPr>
            <a:r>
              <a:rPr lang="en-US" sz="1600" dirty="0">
                <a:solidFill>
                  <a:srgbClr val="0070C0"/>
                </a:solidFill>
                <a:latin typeface="Fraunces Medium" panose="020B0604020202020204" charset="0"/>
              </a:rPr>
              <a:t>Pipe Supports and Ancillaries</a:t>
            </a:r>
          </a:p>
        </p:txBody>
      </p:sp>
      <p:sp>
        <p:nvSpPr>
          <p:cNvPr id="10" name="Text 6"/>
          <p:cNvSpPr/>
          <p:nvPr/>
        </p:nvSpPr>
        <p:spPr>
          <a:xfrm>
            <a:off x="4334166" y="3740564"/>
            <a:ext cx="3485170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>
              <a:lnSpc>
                <a:spcPct val="104000"/>
              </a:lnSpc>
              <a:buNone/>
            </a:pPr>
            <a:r>
              <a:rPr lang="en-US" sz="1300" i="1" dirty="0">
                <a:solidFill>
                  <a:srgbClr val="0070C0"/>
                </a:solidFill>
                <a:latin typeface="Epilogue" panose="020B0604020202020204" charset="0"/>
              </a:rPr>
              <a:t>Compensatori di </a:t>
            </a:r>
            <a:r>
              <a:rPr lang="en-US" sz="1300" i="1" dirty="0" err="1">
                <a:solidFill>
                  <a:srgbClr val="0070C0"/>
                </a:solidFill>
                <a:latin typeface="Epilogue" panose="020B0604020202020204" charset="0"/>
              </a:rPr>
              <a:t>Dilatazione</a:t>
            </a:r>
            <a:r>
              <a:rPr lang="en-US" sz="1300" i="1" dirty="0">
                <a:solidFill>
                  <a:srgbClr val="0070C0"/>
                </a:solidFill>
                <a:latin typeface="Epilogue" panose="020B0604020202020204" charset="0"/>
              </a:rPr>
              <a:t> </a:t>
            </a:r>
            <a:r>
              <a:rPr lang="en-US" sz="1300" i="1" dirty="0" err="1">
                <a:solidFill>
                  <a:srgbClr val="0070C0"/>
                </a:solidFill>
                <a:latin typeface="Epilogue" panose="020B0604020202020204" charset="0"/>
              </a:rPr>
              <a:t>Metallici</a:t>
            </a:r>
            <a:endParaRPr lang="en-US" sz="1300" i="1" dirty="0">
              <a:solidFill>
                <a:srgbClr val="0070C0"/>
              </a:solidFill>
              <a:latin typeface="Epilogue" panose="020B0604020202020204" charset="0"/>
            </a:endParaRPr>
          </a:p>
        </p:txBody>
      </p:sp>
      <p:sp>
        <p:nvSpPr>
          <p:cNvPr id="11" name="Text 7"/>
          <p:cNvSpPr/>
          <p:nvPr/>
        </p:nvSpPr>
        <p:spPr>
          <a:xfrm>
            <a:off x="4372762" y="3441941"/>
            <a:ext cx="348517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33000"/>
              </a:lnSpc>
            </a:pPr>
            <a:r>
              <a:rPr lang="en-US" sz="1600" dirty="0">
                <a:solidFill>
                  <a:srgbClr val="0070C0"/>
                </a:solidFill>
                <a:latin typeface="Fraunces Medium" panose="020B0604020202020204" charset="0"/>
              </a:rPr>
              <a:t>Metal Expansion Joints</a:t>
            </a:r>
          </a:p>
        </p:txBody>
      </p:sp>
      <p:sp>
        <p:nvSpPr>
          <p:cNvPr id="13" name="Text 8"/>
          <p:cNvSpPr/>
          <p:nvPr/>
        </p:nvSpPr>
        <p:spPr>
          <a:xfrm>
            <a:off x="566784" y="3740564"/>
            <a:ext cx="285484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i="1" dirty="0">
                <a:solidFill>
                  <a:srgbClr val="0070C0"/>
                </a:solidFill>
                <a:latin typeface="Epilogue" panose="020B0604020202020204" charset="0"/>
                <a:ea typeface="Fraunces Medium" pitchFamily="34" charset="-122"/>
                <a:cs typeface="Fraunces Medium" pitchFamily="34" charset="-120"/>
              </a:rPr>
              <a:t>Scambiatori a Fascio Tubiero</a:t>
            </a:r>
            <a:endParaRPr lang="en-US" sz="1300" i="1" dirty="0">
              <a:solidFill>
                <a:srgbClr val="0070C0"/>
              </a:solidFill>
              <a:latin typeface="Epilogue" panose="020B0604020202020204" charset="0"/>
            </a:endParaRPr>
          </a:p>
        </p:txBody>
      </p:sp>
      <p:sp>
        <p:nvSpPr>
          <p:cNvPr id="14" name="Text 9"/>
          <p:cNvSpPr/>
          <p:nvPr/>
        </p:nvSpPr>
        <p:spPr>
          <a:xfrm>
            <a:off x="566784" y="3412752"/>
            <a:ext cx="348517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00" dirty="0">
                <a:solidFill>
                  <a:srgbClr val="0070C0"/>
                </a:solidFill>
                <a:latin typeface="Fraunces Medium" panose="020B0604020202020204" charset="0"/>
                <a:ea typeface="Epilogue" pitchFamily="34" charset="-122"/>
                <a:cs typeface="Epilogue" pitchFamily="34" charset="-120"/>
              </a:rPr>
              <a:t>Shell and Tube Heat Exchangers</a:t>
            </a:r>
            <a:endParaRPr lang="en-US" sz="1600" dirty="0">
              <a:solidFill>
                <a:srgbClr val="0070C0"/>
              </a:solidFill>
              <a:latin typeface="Fraunces Medium" panose="020B0604020202020204" charset="0"/>
            </a:endParaRPr>
          </a:p>
        </p:txBody>
      </p:sp>
      <p:sp>
        <p:nvSpPr>
          <p:cNvPr id="16" name="Text 10"/>
          <p:cNvSpPr/>
          <p:nvPr/>
        </p:nvSpPr>
        <p:spPr>
          <a:xfrm>
            <a:off x="4328110" y="4501677"/>
            <a:ext cx="344647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300" i="1" dirty="0">
                <a:solidFill>
                  <a:srgbClr val="0070C0"/>
                </a:solidFill>
                <a:latin typeface="Epilogue" panose="020B0604020202020204" charset="0"/>
              </a:rPr>
              <a:t>Serbatoi Atmosferici e in </a:t>
            </a:r>
            <a:r>
              <a:rPr lang="en-US" sz="1300" i="1" dirty="0" err="1">
                <a:solidFill>
                  <a:srgbClr val="0070C0"/>
                </a:solidFill>
                <a:latin typeface="Epilogue" panose="020B0604020202020204" charset="0"/>
              </a:rPr>
              <a:t>Pressione</a:t>
            </a:r>
            <a:endParaRPr lang="en-US" sz="1300" i="1" dirty="0">
              <a:solidFill>
                <a:srgbClr val="0070C0"/>
              </a:solidFill>
              <a:latin typeface="Epilogue" panose="020B0604020202020204" charset="0"/>
            </a:endParaRPr>
          </a:p>
        </p:txBody>
      </p:sp>
      <p:sp>
        <p:nvSpPr>
          <p:cNvPr id="17" name="Text 11"/>
          <p:cNvSpPr/>
          <p:nvPr/>
        </p:nvSpPr>
        <p:spPr>
          <a:xfrm>
            <a:off x="4334166" y="4162103"/>
            <a:ext cx="3485071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33000"/>
              </a:lnSpc>
            </a:pPr>
            <a:r>
              <a:rPr lang="en-US" sz="1600" dirty="0">
                <a:solidFill>
                  <a:srgbClr val="0070C0"/>
                </a:solidFill>
                <a:latin typeface="Fraunces Medium" panose="020B0604020202020204" charset="0"/>
              </a:rPr>
              <a:t>Atmospheric and Pressure Vessels</a:t>
            </a:r>
          </a:p>
        </p:txBody>
      </p:sp>
      <p:sp>
        <p:nvSpPr>
          <p:cNvPr id="19" name="Text 12"/>
          <p:cNvSpPr/>
          <p:nvPr/>
        </p:nvSpPr>
        <p:spPr>
          <a:xfrm>
            <a:off x="8009202" y="3721335"/>
            <a:ext cx="292727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>
              <a:lnSpc>
                <a:spcPct val="104000"/>
              </a:lnSpc>
              <a:buNone/>
            </a:pPr>
            <a:r>
              <a:rPr lang="en-US" sz="1300" i="1" dirty="0">
                <a:solidFill>
                  <a:srgbClr val="0070C0"/>
                </a:solidFill>
                <a:latin typeface="Epilogue" panose="020B0604020202020204" charset="0"/>
              </a:rPr>
              <a:t>Impianti di </a:t>
            </a:r>
            <a:r>
              <a:rPr lang="en-US" sz="1300" i="1" dirty="0" err="1">
                <a:solidFill>
                  <a:srgbClr val="0070C0"/>
                </a:solidFill>
                <a:latin typeface="Epilogue" panose="020B0604020202020204" charset="0"/>
              </a:rPr>
              <a:t>Dosaggio</a:t>
            </a:r>
            <a:r>
              <a:rPr lang="en-US" sz="1300" i="1" dirty="0">
                <a:solidFill>
                  <a:srgbClr val="0070C0"/>
                </a:solidFill>
                <a:latin typeface="Epilogue" panose="020B0604020202020204" charset="0"/>
              </a:rPr>
              <a:t> </a:t>
            </a:r>
            <a:r>
              <a:rPr lang="en-US" sz="1300" i="1" dirty="0" err="1">
                <a:solidFill>
                  <a:srgbClr val="0070C0"/>
                </a:solidFill>
                <a:latin typeface="Epilogue" panose="020B0604020202020204" charset="0"/>
              </a:rPr>
              <a:t>Chimico</a:t>
            </a:r>
            <a:endParaRPr lang="en-US" sz="1300" i="1" dirty="0">
              <a:solidFill>
                <a:srgbClr val="0070C0"/>
              </a:solidFill>
              <a:latin typeface="Epilogue" panose="020B0604020202020204" charset="0"/>
            </a:endParaRPr>
          </a:p>
        </p:txBody>
      </p:sp>
      <p:sp>
        <p:nvSpPr>
          <p:cNvPr id="20" name="Text 13"/>
          <p:cNvSpPr/>
          <p:nvPr/>
        </p:nvSpPr>
        <p:spPr>
          <a:xfrm>
            <a:off x="8000551" y="3412752"/>
            <a:ext cx="348517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>
              <a:lnSpc>
                <a:spcPct val="133000"/>
              </a:lnSpc>
              <a:buNone/>
            </a:pPr>
            <a:r>
              <a:rPr lang="en-US" sz="1600" dirty="0">
                <a:solidFill>
                  <a:srgbClr val="0070C0"/>
                </a:solidFill>
                <a:latin typeface="Fraunces Medium" panose="020B0604020202020204" charset="0"/>
              </a:rPr>
              <a:t>Chemical Dosing Systems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603845"/>
            <a:ext cx="1644113" cy="177998"/>
          </a:xfrm>
          <a:prstGeom prst="roundRect">
            <a:avLst>
              <a:gd name="adj" fmla="val 20293"/>
            </a:avLst>
          </a:prstGeom>
          <a:noFill/>
          <a:ln/>
          <a:effectLst>
            <a:outerShdw blurRad="101600" dist="50800" dir="16200000" algn="bl" rotWithShape="0">
              <a:srgbClr val="8C98CA">
                <a:alpha val="10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5951707" y="732335"/>
            <a:ext cx="5267647" cy="4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00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Shell and Tube Heat Exchangers</a:t>
            </a:r>
            <a:endParaRPr lang="en-US" sz="3000" dirty="0">
              <a:solidFill>
                <a:srgbClr val="0070C0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7306478" y="1336083"/>
            <a:ext cx="11478330" cy="1418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0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Scambiatori</a:t>
            </a:r>
            <a:r>
              <a:rPr lang="en-US" sz="10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di </a:t>
            </a:r>
            <a:r>
              <a:rPr lang="en-US" sz="10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calore</a:t>
            </a:r>
            <a:r>
              <a:rPr lang="en-US" sz="10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a fascio </a:t>
            </a:r>
            <a:r>
              <a:rPr lang="en-US" sz="10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tubiero</a:t>
            </a:r>
            <a:r>
              <a:rPr lang="en-US" sz="10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</a:t>
            </a:r>
            <a:endParaRPr lang="en-US" sz="1000" dirty="0">
              <a:solidFill>
                <a:srgbClr val="0070C0"/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6006994" y="1645844"/>
            <a:ext cx="5500923" cy="1117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0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We design and manufacture shell &amp; tube heat exchangers for high-pressure, high-temperature process applications, built to customer specifications per ASME VIII Div. 1 EN13445, VRS codes.</a:t>
            </a:r>
            <a:endParaRPr lang="en-US" sz="1000" dirty="0">
              <a:solidFill>
                <a:srgbClr val="0070C0"/>
              </a:solidFill>
            </a:endParaRPr>
          </a:p>
          <a:p>
            <a:pPr marL="0" indent="0" algn="l">
              <a:lnSpc>
                <a:spcPct val="110000"/>
              </a:lnSpc>
              <a:buNone/>
            </a:pPr>
            <a:r>
              <a:rPr lang="en-US" sz="10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Progettiamo</a:t>
            </a:r>
            <a:r>
              <a:rPr lang="en-US" sz="10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e costruiamo scambiatori di calore a fascio tubiero per applicazioni di processo ad alta pressione e temperatura. Ogni unità è realizzata su specifica del cliente secondo i codici ASME VIII Div.1, EN13445, VRS.</a:t>
            </a:r>
            <a:endParaRPr lang="en-US" sz="1000" i="1" dirty="0">
              <a:solidFill>
                <a:srgbClr val="0070C0"/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6059336" y="2854294"/>
            <a:ext cx="4315312" cy="354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2750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3.500mm</a:t>
            </a:r>
            <a:endParaRPr lang="en-US" sz="2750" dirty="0">
              <a:solidFill>
                <a:srgbClr val="0070C0"/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7530844" y="3209100"/>
            <a:ext cx="1343785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ct val="104000"/>
              </a:lnSpc>
            </a:pPr>
            <a:r>
              <a:rPr lang="en-US" sz="1050" dirty="0">
                <a:solidFill>
                  <a:srgbClr val="0070C0"/>
                </a:solidFill>
                <a:latin typeface="Fraunces Medium" pitchFamily="34" charset="0"/>
              </a:rPr>
              <a:t>Max diameter</a:t>
            </a:r>
          </a:p>
          <a:p>
            <a:pPr marL="0" indent="0" algn="ctr">
              <a:lnSpc>
                <a:spcPct val="104000"/>
              </a:lnSpc>
              <a:buNone/>
            </a:pPr>
            <a:endParaRPr lang="en-US" sz="1050" dirty="0">
              <a:solidFill>
                <a:srgbClr val="0070C0"/>
              </a:solidFill>
            </a:endParaRPr>
          </a:p>
        </p:txBody>
      </p:sp>
      <p:sp>
        <p:nvSpPr>
          <p:cNvPr id="10" name="Text 7"/>
          <p:cNvSpPr/>
          <p:nvPr/>
        </p:nvSpPr>
        <p:spPr>
          <a:xfrm>
            <a:off x="4868960" y="3401501"/>
            <a:ext cx="6638957" cy="1418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8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Diametro max </a:t>
            </a:r>
            <a:endParaRPr lang="en-US" sz="800" dirty="0">
              <a:solidFill>
                <a:srgbClr val="0070C0"/>
              </a:solidFill>
            </a:endParaRPr>
          </a:p>
        </p:txBody>
      </p:sp>
      <p:sp>
        <p:nvSpPr>
          <p:cNvPr id="11" name="Text 8"/>
          <p:cNvSpPr/>
          <p:nvPr/>
        </p:nvSpPr>
        <p:spPr>
          <a:xfrm>
            <a:off x="6054571" y="3801348"/>
            <a:ext cx="4315312" cy="354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2750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20.000mm</a:t>
            </a:r>
            <a:endParaRPr lang="en-US" sz="2750" dirty="0">
              <a:solidFill>
                <a:srgbClr val="0070C0"/>
              </a:solidFill>
            </a:endParaRPr>
          </a:p>
        </p:txBody>
      </p:sp>
      <p:sp>
        <p:nvSpPr>
          <p:cNvPr id="12" name="Text 9"/>
          <p:cNvSpPr/>
          <p:nvPr/>
        </p:nvSpPr>
        <p:spPr>
          <a:xfrm>
            <a:off x="7545098" y="4136767"/>
            <a:ext cx="1343785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050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Max length</a:t>
            </a:r>
            <a:endParaRPr lang="en-US" sz="1050" dirty="0">
              <a:solidFill>
                <a:srgbClr val="0070C0"/>
              </a:solidFill>
            </a:endParaRPr>
          </a:p>
        </p:txBody>
      </p:sp>
      <p:sp>
        <p:nvSpPr>
          <p:cNvPr id="13" name="Text 10"/>
          <p:cNvSpPr/>
          <p:nvPr/>
        </p:nvSpPr>
        <p:spPr>
          <a:xfrm>
            <a:off x="4868960" y="4348500"/>
            <a:ext cx="6638957" cy="1418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8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Lunghezza</a:t>
            </a:r>
            <a:r>
              <a:rPr lang="en-US" sz="8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max</a:t>
            </a:r>
            <a:endParaRPr lang="en-US" sz="800" dirty="0">
              <a:solidFill>
                <a:srgbClr val="0070C0"/>
              </a:solidFill>
            </a:endParaRPr>
          </a:p>
        </p:txBody>
      </p:sp>
      <p:sp>
        <p:nvSpPr>
          <p:cNvPr id="14" name="Text 11"/>
          <p:cNvSpPr/>
          <p:nvPr/>
        </p:nvSpPr>
        <p:spPr>
          <a:xfrm>
            <a:off x="6059336" y="4624420"/>
            <a:ext cx="4315312" cy="354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2750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50mm</a:t>
            </a:r>
            <a:endParaRPr lang="en-US" sz="2750" dirty="0">
              <a:solidFill>
                <a:srgbClr val="0070C0"/>
              </a:solidFill>
            </a:endParaRPr>
          </a:p>
        </p:txBody>
      </p:sp>
      <p:sp>
        <p:nvSpPr>
          <p:cNvPr id="15" name="Text 12"/>
          <p:cNvSpPr/>
          <p:nvPr/>
        </p:nvSpPr>
        <p:spPr>
          <a:xfrm>
            <a:off x="7492756" y="5036971"/>
            <a:ext cx="1343785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050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Max thickness</a:t>
            </a:r>
            <a:endParaRPr lang="en-US" sz="1050" dirty="0">
              <a:solidFill>
                <a:srgbClr val="0070C0"/>
              </a:solidFill>
            </a:endParaRPr>
          </a:p>
        </p:txBody>
      </p:sp>
      <p:sp>
        <p:nvSpPr>
          <p:cNvPr id="16" name="Text 13"/>
          <p:cNvSpPr/>
          <p:nvPr/>
        </p:nvSpPr>
        <p:spPr>
          <a:xfrm>
            <a:off x="4845171" y="5275839"/>
            <a:ext cx="6638957" cy="1418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8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</a:t>
            </a:r>
            <a:r>
              <a:rPr lang="en-US" sz="8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Spessore</a:t>
            </a:r>
            <a:r>
              <a:rPr lang="en-US" sz="8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max</a:t>
            </a:r>
            <a:endParaRPr lang="en-US" sz="800" dirty="0">
              <a:solidFill>
                <a:srgbClr val="0070C0"/>
              </a:solidFill>
            </a:endParaRPr>
          </a:p>
        </p:txBody>
      </p:sp>
      <p:sp>
        <p:nvSpPr>
          <p:cNvPr id="17" name="Text 14"/>
          <p:cNvSpPr/>
          <p:nvPr/>
        </p:nvSpPr>
        <p:spPr>
          <a:xfrm>
            <a:off x="6030782" y="5592844"/>
            <a:ext cx="4315312" cy="354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2750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50t</a:t>
            </a:r>
            <a:endParaRPr lang="en-US" sz="2750" dirty="0">
              <a:solidFill>
                <a:srgbClr val="0070C0"/>
              </a:solidFill>
            </a:endParaRPr>
          </a:p>
        </p:txBody>
      </p:sp>
      <p:sp>
        <p:nvSpPr>
          <p:cNvPr id="18" name="Text 15"/>
          <p:cNvSpPr/>
          <p:nvPr/>
        </p:nvSpPr>
        <p:spPr>
          <a:xfrm>
            <a:off x="7545098" y="5962819"/>
            <a:ext cx="1343785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050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Max weight</a:t>
            </a:r>
            <a:endParaRPr lang="en-US" sz="1050" dirty="0">
              <a:solidFill>
                <a:srgbClr val="0070C0"/>
              </a:solidFill>
            </a:endParaRPr>
          </a:p>
        </p:txBody>
      </p:sp>
      <p:sp>
        <p:nvSpPr>
          <p:cNvPr id="19" name="Text 16"/>
          <p:cNvSpPr/>
          <p:nvPr/>
        </p:nvSpPr>
        <p:spPr>
          <a:xfrm>
            <a:off x="4892748" y="6204824"/>
            <a:ext cx="6638957" cy="1418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8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Peso max </a:t>
            </a:r>
            <a:endParaRPr lang="en-US" sz="800" dirty="0">
              <a:solidFill>
                <a:srgbClr val="0070C0"/>
              </a:solidFill>
            </a:endParaRPr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7B224DEA-82C5-8385-6FB1-23E2581569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74" y="311871"/>
            <a:ext cx="5449270" cy="3138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id="{FFDDB124-4E97-E8A9-001D-8EE4207832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472" y="3931845"/>
            <a:ext cx="5449270" cy="2450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Shape 0">
            <a:extLst>
              <a:ext uri="{FF2B5EF4-FFF2-40B4-BE49-F238E27FC236}">
                <a16:creationId xmlns:a16="http://schemas.microsoft.com/office/drawing/2014/main" id="{DACE2931-AE6F-B4CC-3F8B-8967F1C7EF62}"/>
              </a:ext>
            </a:extLst>
          </p:cNvPr>
          <p:cNvSpPr/>
          <p:nvPr/>
        </p:nvSpPr>
        <p:spPr>
          <a:xfrm>
            <a:off x="7306478" y="295002"/>
            <a:ext cx="2598970" cy="270272"/>
          </a:xfrm>
          <a:prstGeom prst="roundRect">
            <a:avLst>
              <a:gd name="adj" fmla="val 18505"/>
            </a:avLst>
          </a:prstGeom>
          <a:solidFill>
            <a:srgbClr val="0070C0"/>
          </a:solidFill>
          <a:ln/>
        </p:spPr>
        <p:txBody>
          <a:bodyPr/>
          <a:lstStyle/>
          <a:p>
            <a:endParaRPr lang="it-IT" dirty="0"/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8D7611E3-B08F-D07C-D0A4-58A3C6EE4F8D}"/>
              </a:ext>
            </a:extLst>
          </p:cNvPr>
          <p:cNvSpPr txBox="1"/>
          <p:nvPr/>
        </p:nvSpPr>
        <p:spPr>
          <a:xfrm>
            <a:off x="7486835" y="288716"/>
            <a:ext cx="9410330" cy="2551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7000"/>
              </a:lnSpc>
            </a:pPr>
            <a:r>
              <a:rPr lang="en-US" sz="9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PRODUCT LINE 1 I </a:t>
            </a:r>
            <a:r>
              <a:rPr lang="en-US" sz="900" dirty="0">
                <a:solidFill>
                  <a:srgbClr val="EBECEF"/>
                </a:solidFill>
                <a:latin typeface="Epilogue" pitchFamily="34" charset="0"/>
              </a:rPr>
              <a:t>LINEA DI PRODOTTO 1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egnaposto contenuto 3">
            <a:extLst>
              <a:ext uri="{FF2B5EF4-FFF2-40B4-BE49-F238E27FC236}">
                <a16:creationId xmlns:a16="http://schemas.microsoft.com/office/drawing/2014/main" id="{D2450BC2-9638-B20E-9CE7-B48FAC0406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552" y="79207"/>
            <a:ext cx="7120380" cy="3588589"/>
          </a:xfrm>
          <a:prstGeom prst="rect">
            <a:avLst/>
          </a:prstGeom>
        </p:spPr>
      </p:pic>
      <p:sp>
        <p:nvSpPr>
          <p:cNvPr id="2" name="Shape 0"/>
          <p:cNvSpPr/>
          <p:nvPr/>
        </p:nvSpPr>
        <p:spPr>
          <a:xfrm>
            <a:off x="661475" y="519708"/>
            <a:ext cx="2488542" cy="310952"/>
          </a:xfrm>
          <a:prstGeom prst="roundRect">
            <a:avLst>
              <a:gd name="adj" fmla="val 17871"/>
            </a:avLst>
          </a:prstGeom>
          <a:noFill/>
          <a:ln/>
          <a:effectLst>
            <a:outerShdw blurRad="101600" dist="50800" dir="16200000" algn="bl" rotWithShape="0">
              <a:srgbClr val="8C98CA">
                <a:alpha val="10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192520" y="446238"/>
            <a:ext cx="7456896" cy="751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850" dirty="0">
                <a:solidFill>
                  <a:srgbClr val="0070C0"/>
                </a:solidFill>
                <a:latin typeface="Fraunces Medium" pitchFamily="34" charset="0"/>
              </a:rPr>
              <a:t>Pipe Supports</a:t>
            </a:r>
          </a:p>
          <a:p>
            <a:pPr>
              <a:lnSpc>
                <a:spcPct val="104000"/>
              </a:lnSpc>
            </a:pPr>
            <a:r>
              <a:rPr lang="en-US" sz="2850" dirty="0">
                <a:solidFill>
                  <a:srgbClr val="0070C0"/>
                </a:solidFill>
                <a:latin typeface="Fraunces Medium" pitchFamily="34" charset="0"/>
              </a:rPr>
              <a:t>and Ancillaries</a:t>
            </a:r>
            <a:endParaRPr lang="en-US" sz="2850" dirty="0">
              <a:solidFill>
                <a:srgbClr val="0070C0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196068" y="1414623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Supporti</a:t>
            </a:r>
            <a:r>
              <a:rPr lang="en-US" sz="11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per </a:t>
            </a:r>
            <a:r>
              <a:rPr lang="en-US" sz="11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Tubazioni</a:t>
            </a:r>
            <a:r>
              <a:rPr lang="en-US" sz="11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e </a:t>
            </a:r>
            <a:r>
              <a:rPr lang="en-US" sz="11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Accessori</a:t>
            </a:r>
            <a:endParaRPr lang="en-US" sz="1100" dirty="0">
              <a:solidFill>
                <a:srgbClr val="0070C0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183259" y="1750529"/>
            <a:ext cx="6021634" cy="2401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33000"/>
              </a:lnSpc>
            </a:pPr>
            <a:r>
              <a:rPr lang="en-US" sz="11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Ca.S.T.Im. 2000 designs and manufactures a full range</a:t>
            </a:r>
          </a:p>
          <a:p>
            <a:pPr>
              <a:lnSpc>
                <a:spcPct val="133000"/>
              </a:lnSpc>
            </a:pPr>
            <a:r>
              <a:rPr lang="en-US" sz="11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of pipe supports for Oil &amp; Gas, petrochemical and </a:t>
            </a:r>
          </a:p>
          <a:p>
            <a:pPr>
              <a:lnSpc>
                <a:spcPct val="133000"/>
              </a:lnSpc>
            </a:pPr>
            <a:r>
              <a:rPr lang="en-US" sz="11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energy plants, in compliance with ASME and MSS </a:t>
            </a:r>
          </a:p>
          <a:p>
            <a:pPr>
              <a:lnSpc>
                <a:spcPct val="133000"/>
              </a:lnSpc>
            </a:pPr>
            <a:r>
              <a:rPr lang="en-US" sz="11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standards.</a:t>
            </a:r>
            <a:endParaRPr lang="en-US" sz="1100" dirty="0">
              <a:solidFill>
                <a:srgbClr val="0070C0"/>
              </a:solidFill>
            </a:endParaRPr>
          </a:p>
          <a:p>
            <a:pPr marL="0" indent="0" algn="l">
              <a:lnSpc>
                <a:spcPct val="133000"/>
              </a:lnSpc>
              <a:buNone/>
            </a:pPr>
            <a:r>
              <a:rPr lang="en-US" sz="11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Ca.S.T.Im. 2000 progetta e produce una gamma completa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1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di supporti per tubazioni </a:t>
            </a:r>
            <a:r>
              <a:rPr lang="en-US" sz="11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destinati</a:t>
            </a:r>
            <a:r>
              <a:rPr lang="en-US" sz="11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a impianti Oil &amp; Gas,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1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</a:t>
            </a:r>
            <a:r>
              <a:rPr lang="en-US" sz="11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petrolchimici</a:t>
            </a:r>
            <a:r>
              <a:rPr lang="en-US" sz="11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ed energetici, in conformità agli standard 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1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ASME e MSS.</a:t>
            </a:r>
            <a:endParaRPr lang="en-US" sz="1100" i="1" dirty="0">
              <a:solidFill>
                <a:srgbClr val="0070C0"/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661475" y="4034730"/>
            <a:ext cx="6021634" cy="16538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endParaRPr lang="en-US" sz="130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C3AEB4ED-F720-EFD6-6B2F-3459098C5B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362" y="3788639"/>
            <a:ext cx="7120379" cy="2983584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BE2CB23A-7267-497C-0AE7-C81D9F327E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34" t="-1" r="5392" b="9841"/>
          <a:stretch>
            <a:fillRect/>
          </a:stretch>
        </p:blipFill>
        <p:spPr bwMode="auto">
          <a:xfrm>
            <a:off x="192520" y="3795209"/>
            <a:ext cx="4537930" cy="298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hape 0">
            <a:extLst>
              <a:ext uri="{FF2B5EF4-FFF2-40B4-BE49-F238E27FC236}">
                <a16:creationId xmlns:a16="http://schemas.microsoft.com/office/drawing/2014/main" id="{F3CFD7CB-0939-069F-F7F4-8FA91AEDF2F5}"/>
              </a:ext>
            </a:extLst>
          </p:cNvPr>
          <p:cNvSpPr/>
          <p:nvPr/>
        </p:nvSpPr>
        <p:spPr>
          <a:xfrm>
            <a:off x="183259" y="139525"/>
            <a:ext cx="2275856" cy="270272"/>
          </a:xfrm>
          <a:prstGeom prst="roundRect">
            <a:avLst>
              <a:gd name="adj" fmla="val 18505"/>
            </a:avLst>
          </a:prstGeom>
          <a:solidFill>
            <a:srgbClr val="0070C0"/>
          </a:solidFill>
          <a:ln/>
        </p:spPr>
        <p:txBody>
          <a:bodyPr/>
          <a:lstStyle/>
          <a:p>
            <a:r>
              <a:rPr lang="en-US" sz="9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PRODUCT LINE 2 I </a:t>
            </a:r>
            <a:r>
              <a:rPr lang="en-US" sz="900" dirty="0">
                <a:solidFill>
                  <a:srgbClr val="EBECEF"/>
                </a:solidFill>
                <a:latin typeface="Epilogue" pitchFamily="34" charset="0"/>
              </a:rPr>
              <a:t>LINEA DI PRODOTTO 2</a:t>
            </a:r>
            <a:endParaRPr lang="en-US" sz="900" dirty="0"/>
          </a:p>
          <a:p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281659"/>
            <a:ext cx="2598970" cy="270272"/>
          </a:xfrm>
          <a:prstGeom prst="roundRect">
            <a:avLst>
              <a:gd name="adj" fmla="val 18505"/>
            </a:avLst>
          </a:prstGeom>
          <a:solidFill>
            <a:srgbClr val="0070C0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/>
          <p:nvPr/>
        </p:nvSpPr>
        <p:spPr>
          <a:xfrm>
            <a:off x="748835" y="334009"/>
            <a:ext cx="3029966" cy="1809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7000"/>
              </a:lnSpc>
            </a:pPr>
            <a:r>
              <a:rPr lang="en-US" sz="9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TAILORED SOLUTIONS I SOLUZIONI SU MISURA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61475" y="803077"/>
            <a:ext cx="8333770" cy="465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it-IT" sz="3200" dirty="0">
                <a:solidFill>
                  <a:srgbClr val="0070C0"/>
                </a:solidFill>
                <a:latin typeface="Fraunces Medium" panose="020B0604020202020204" charset="0"/>
              </a:rPr>
              <a:t>Engineering Solutions for Every Customer Need</a:t>
            </a:r>
            <a:endParaRPr lang="en-US" sz="2900" dirty="0">
              <a:solidFill>
                <a:srgbClr val="0070C0"/>
              </a:solidFill>
              <a:latin typeface="Fraunces Medium" panose="020B060402020202020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61475" y="1375295"/>
            <a:ext cx="10868745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27000"/>
              </a:lnSpc>
            </a:pPr>
            <a:r>
              <a:rPr lang="en-US" sz="115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Our expertise allows us to develop non-standard solutions for the most demanding applications. Every project is approached with dedicated engineering.</a:t>
            </a:r>
            <a:endParaRPr lang="en-US" sz="1150" dirty="0">
              <a:solidFill>
                <a:srgbClr val="0070C0"/>
              </a:solidFill>
            </a:endParaRPr>
          </a:p>
          <a:p>
            <a:pPr marL="0" indent="0" algn="l">
              <a:lnSpc>
                <a:spcPct val="127000"/>
              </a:lnSpc>
              <a:buNone/>
            </a:pPr>
            <a:r>
              <a:rPr lang="en-US" sz="115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La nostra esperienza ci permette di sviluppare soluzioni non standard per le esigenze più complesse. Ogni progetto viene affrontato con un approccio ingegneristico </a:t>
            </a:r>
            <a:r>
              <a:rPr lang="en-US" sz="115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dedicato</a:t>
            </a:r>
            <a:r>
              <a:rPr lang="en-US" sz="115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.</a:t>
            </a:r>
            <a:endParaRPr lang="en-US" sz="1150" i="1" dirty="0">
              <a:solidFill>
                <a:srgbClr val="0070C0"/>
              </a:solidFill>
            </a:endParaRPr>
          </a:p>
        </p:txBody>
      </p:sp>
      <p:sp>
        <p:nvSpPr>
          <p:cNvPr id="6" name="Shape 4"/>
          <p:cNvSpPr/>
          <p:nvPr/>
        </p:nvSpPr>
        <p:spPr>
          <a:xfrm>
            <a:off x="576744" y="2516336"/>
            <a:ext cx="5367402" cy="1860054"/>
          </a:xfrm>
          <a:prstGeom prst="roundRect">
            <a:avLst>
              <a:gd name="adj" fmla="val 3361"/>
            </a:avLst>
          </a:prstGeom>
          <a:solidFill>
            <a:srgbClr val="0070C0"/>
          </a:solidFill>
          <a:ln w="1905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5"/>
          <p:cNvSpPr/>
          <p:nvPr/>
        </p:nvSpPr>
        <p:spPr>
          <a:xfrm>
            <a:off x="829349" y="2692598"/>
            <a:ext cx="2868938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450" dirty="0">
                <a:solidFill>
                  <a:srgbClr val="EBECEF"/>
                </a:solidFill>
                <a:latin typeface="Fraunces Medium" pitchFamily="34" charset="0"/>
              </a:rPr>
              <a:t>Supports for special loads and travels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829349" y="3005435"/>
            <a:ext cx="5031654" cy="1211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7000"/>
              </a:lnSpc>
              <a:spcAft>
                <a:spcPts val="600"/>
              </a:spcAft>
              <a:buNone/>
            </a:pPr>
            <a:r>
              <a:rPr lang="en-US" sz="1150" i="1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Supporti</a:t>
            </a:r>
            <a:r>
              <a:rPr lang="en-US" sz="115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per </a:t>
            </a:r>
            <a:r>
              <a:rPr lang="en-US" sz="1150" i="1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carichi</a:t>
            </a:r>
            <a:r>
              <a:rPr lang="en-US" sz="115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e </a:t>
            </a:r>
            <a:r>
              <a:rPr lang="en-US" sz="1150" i="1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corse</a:t>
            </a:r>
            <a:r>
              <a:rPr lang="en-US" sz="115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</a:t>
            </a:r>
            <a:r>
              <a:rPr lang="en-US" sz="1150" i="1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speciali</a:t>
            </a:r>
            <a:endParaRPr lang="en-US" sz="1150" dirty="0"/>
          </a:p>
          <a:p>
            <a:pPr>
              <a:lnSpc>
                <a:spcPct val="127000"/>
              </a:lnSpc>
            </a:pPr>
            <a:r>
              <a:rPr lang="en-US" sz="11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Hot-dip galvanized for corrosive environments, fully engineered to specification.</a:t>
            </a:r>
            <a:endParaRPr lang="en-US" sz="1150" dirty="0"/>
          </a:p>
          <a:p>
            <a:pPr marL="0" indent="0" algn="l">
              <a:lnSpc>
                <a:spcPct val="127000"/>
              </a:lnSpc>
              <a:buNone/>
            </a:pPr>
            <a:r>
              <a:rPr lang="en-US" sz="1150" i="1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Progettati</a:t>
            </a:r>
            <a:r>
              <a:rPr lang="en-US" sz="115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e </a:t>
            </a:r>
            <a:r>
              <a:rPr lang="en-US" sz="1150" i="1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sviluppati</a:t>
            </a:r>
            <a:r>
              <a:rPr lang="en-US" sz="115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in </a:t>
            </a:r>
            <a:r>
              <a:rPr lang="en-US" sz="1150" i="1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accordo</a:t>
            </a:r>
            <a:r>
              <a:rPr lang="en-US" sz="115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alle </a:t>
            </a:r>
            <a:r>
              <a:rPr lang="en-US" sz="1150" i="1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esigenze</a:t>
            </a:r>
            <a:r>
              <a:rPr lang="en-US" sz="115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del </a:t>
            </a:r>
            <a:r>
              <a:rPr lang="en-US" sz="1150" i="1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cliente</a:t>
            </a:r>
            <a:r>
              <a:rPr lang="en-US" sz="115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</a:t>
            </a:r>
            <a:endParaRPr lang="en-US" sz="1150" i="1" dirty="0"/>
          </a:p>
        </p:txBody>
      </p:sp>
      <p:sp>
        <p:nvSpPr>
          <p:cNvPr id="9" name="Shape 7"/>
          <p:cNvSpPr/>
          <p:nvPr/>
        </p:nvSpPr>
        <p:spPr>
          <a:xfrm>
            <a:off x="6113608" y="2489011"/>
            <a:ext cx="5367402" cy="1860054"/>
          </a:xfrm>
          <a:prstGeom prst="roundRect">
            <a:avLst>
              <a:gd name="adj" fmla="val 3361"/>
            </a:avLst>
          </a:prstGeom>
          <a:solidFill>
            <a:srgbClr val="0070C0"/>
          </a:solidFill>
          <a:ln w="1905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/>
          <p:nvPr/>
        </p:nvSpPr>
        <p:spPr>
          <a:xfrm>
            <a:off x="6330692" y="2676451"/>
            <a:ext cx="3021433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600" dirty="0">
                <a:solidFill>
                  <a:srgbClr val="EBECEF"/>
                </a:solidFill>
                <a:latin typeface="Fraunces Medium" panose="020B0604020202020204" charset="0"/>
                <a:ea typeface="Epilogue" pitchFamily="34" charset="-122"/>
                <a:cs typeface="Epilogue" pitchFamily="34" charset="-120"/>
              </a:rPr>
              <a:t>Spring </a:t>
            </a:r>
            <a:r>
              <a:rPr lang="en-US" sz="1450" dirty="0">
                <a:solidFill>
                  <a:srgbClr val="EBECEF"/>
                </a:solidFill>
                <a:latin typeface="Fraunces Medium" panose="020B0604020202020204" charset="0"/>
                <a:ea typeface="Epilogue" pitchFamily="34" charset="-122"/>
                <a:cs typeface="Epilogue" pitchFamily="34" charset="-120"/>
              </a:rPr>
              <a:t>Hangers</a:t>
            </a:r>
            <a:r>
              <a:rPr lang="en-US" sz="1600" dirty="0">
                <a:solidFill>
                  <a:srgbClr val="EBECEF"/>
                </a:solidFill>
                <a:latin typeface="Fraunces Medium" panose="020B0604020202020204" charset="0"/>
                <a:ea typeface="Epilogue" pitchFamily="34" charset="-122"/>
                <a:cs typeface="Epilogue" pitchFamily="34" charset="-120"/>
              </a:rPr>
              <a:t> for Catalyst Tubes</a:t>
            </a:r>
            <a:endParaRPr lang="en-US" sz="1600" dirty="0">
              <a:latin typeface="Fraunces Medium" panose="020B060402020202020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320969" y="3021369"/>
            <a:ext cx="5031654" cy="9852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7000"/>
              </a:lnSpc>
            </a:pPr>
            <a:r>
              <a:rPr lang="en-US" sz="1150" i="1" dirty="0">
                <a:solidFill>
                  <a:srgbClr val="EBECEF"/>
                </a:solidFill>
                <a:latin typeface="Epilogue" panose="020B0604020202020204" charset="0"/>
                <a:ea typeface="Fraunces Medium" pitchFamily="34" charset="-122"/>
                <a:cs typeface="Fraunces Medium" pitchFamily="34" charset="-120"/>
              </a:rPr>
              <a:t>Spring Hangers per Tubi </a:t>
            </a:r>
            <a:r>
              <a:rPr lang="en-US" sz="1150" i="1" dirty="0" err="1">
                <a:solidFill>
                  <a:srgbClr val="EBECEF"/>
                </a:solidFill>
                <a:latin typeface="Epilogue" panose="020B0604020202020204" charset="0"/>
                <a:ea typeface="Fraunces Medium" pitchFamily="34" charset="-122"/>
                <a:cs typeface="Fraunces Medium" pitchFamily="34" charset="-120"/>
              </a:rPr>
              <a:t>Catalitici</a:t>
            </a:r>
            <a:endParaRPr lang="en-US" sz="1150" i="1" dirty="0">
              <a:solidFill>
                <a:srgbClr val="EBECEF"/>
              </a:solidFill>
              <a:latin typeface="Epilogue" panose="020B0604020202020204" charset="0"/>
              <a:ea typeface="Fraunces Medium" pitchFamily="34" charset="-122"/>
              <a:cs typeface="Fraunces Medium" pitchFamily="34" charset="-120"/>
            </a:endParaRPr>
          </a:p>
          <a:p>
            <a:pPr>
              <a:lnSpc>
                <a:spcPct val="127000"/>
              </a:lnSpc>
            </a:pPr>
            <a:r>
              <a:rPr lang="en-US" sz="11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Designed for reformer and cracker furnace applications at extreme temperatures .</a:t>
            </a:r>
          </a:p>
          <a:p>
            <a:pPr>
              <a:lnSpc>
                <a:spcPct val="127000"/>
              </a:lnSpc>
            </a:pPr>
            <a:r>
              <a:rPr lang="en-US" sz="1150" i="1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Progettati</a:t>
            </a:r>
            <a:r>
              <a:rPr lang="en-US" sz="115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per forni reformer e cracker ad alta temperatura.</a:t>
            </a:r>
            <a:endParaRPr lang="en-US" sz="1150" i="1" dirty="0"/>
          </a:p>
          <a:p>
            <a:pPr marL="0" indent="0" algn="l">
              <a:lnSpc>
                <a:spcPct val="127000"/>
              </a:lnSpc>
              <a:buNone/>
            </a:pP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93601" y="4552678"/>
            <a:ext cx="5367402" cy="1860054"/>
          </a:xfrm>
          <a:prstGeom prst="roundRect">
            <a:avLst>
              <a:gd name="adj" fmla="val 3361"/>
            </a:avLst>
          </a:prstGeom>
          <a:solidFill>
            <a:srgbClr val="0070C0"/>
          </a:solidFill>
          <a:ln w="1905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 11"/>
          <p:cNvSpPr/>
          <p:nvPr/>
        </p:nvSpPr>
        <p:spPr>
          <a:xfrm>
            <a:off x="807620" y="4874802"/>
            <a:ext cx="2306679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450" dirty="0">
                <a:solidFill>
                  <a:srgbClr val="EBECEF"/>
                </a:solidFill>
                <a:latin typeface="Fraunces Medium" pitchFamily="34" charset="0"/>
              </a:rPr>
              <a:t>Cryogenic supports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807620" y="5167313"/>
            <a:ext cx="5031654" cy="1211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7000"/>
              </a:lnSpc>
              <a:spcAft>
                <a:spcPts val="600"/>
              </a:spcAft>
              <a:buNone/>
            </a:pPr>
            <a:r>
              <a:rPr lang="en-US" sz="1150" i="1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Supporti</a:t>
            </a:r>
            <a:r>
              <a:rPr lang="en-US" sz="115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</a:t>
            </a:r>
            <a:r>
              <a:rPr lang="en-US" sz="1150" i="1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criogenici</a:t>
            </a:r>
            <a:endParaRPr lang="en-US" sz="1150" i="1" dirty="0">
              <a:solidFill>
                <a:srgbClr val="EBECEF"/>
              </a:solidFill>
              <a:latin typeface="Epilogue" pitchFamily="34" charset="0"/>
              <a:ea typeface="Epilogue" pitchFamily="34" charset="-122"/>
              <a:cs typeface="Epilogue" pitchFamily="34" charset="-120"/>
            </a:endParaRPr>
          </a:p>
          <a:p>
            <a:pPr marL="0" indent="0" algn="l">
              <a:lnSpc>
                <a:spcPct val="127000"/>
              </a:lnSpc>
              <a:spcAft>
                <a:spcPts val="600"/>
              </a:spcAft>
              <a:buNone/>
            </a:pPr>
            <a:r>
              <a:rPr lang="en-US" sz="115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162818" y="4518720"/>
            <a:ext cx="5367402" cy="1860054"/>
          </a:xfrm>
          <a:prstGeom prst="roundRect">
            <a:avLst>
              <a:gd name="adj" fmla="val 3361"/>
            </a:avLst>
          </a:prstGeom>
          <a:solidFill>
            <a:srgbClr val="0070C0"/>
          </a:solidFill>
          <a:ln w="1905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Text 14"/>
          <p:cNvSpPr/>
          <p:nvPr/>
        </p:nvSpPr>
        <p:spPr>
          <a:xfrm>
            <a:off x="6330692" y="4686598"/>
            <a:ext cx="2878859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450" dirty="0">
                <a:solidFill>
                  <a:srgbClr val="EBECEF"/>
                </a:solidFill>
                <a:latin typeface="Fraunces Medium" pitchFamily="34" charset="0"/>
              </a:rPr>
              <a:t>Acoustic Attenuation Pads and Dynamic Clamps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6330692" y="4999434"/>
            <a:ext cx="5031654" cy="1211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7000"/>
              </a:lnSpc>
              <a:spcAft>
                <a:spcPts val="600"/>
              </a:spcAft>
              <a:buNone/>
            </a:pPr>
            <a:r>
              <a:rPr lang="en-US" sz="115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Pad </a:t>
            </a:r>
            <a:r>
              <a:rPr lang="en-US" sz="1150" i="1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Acoustici</a:t>
            </a:r>
            <a:r>
              <a:rPr lang="en-US" sz="115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e Collari </a:t>
            </a:r>
            <a:r>
              <a:rPr lang="en-US" sz="1150" i="1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Dinamici</a:t>
            </a:r>
            <a:endParaRPr lang="en-US" sz="1150" dirty="0"/>
          </a:p>
          <a:p>
            <a:pPr>
              <a:lnSpc>
                <a:spcPct val="127000"/>
              </a:lnSpc>
            </a:pPr>
            <a:r>
              <a:rPr lang="en-US" sz="11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For vibration control and noise reduction in high-cycle piping systems.</a:t>
            </a:r>
            <a:endParaRPr lang="en-US" sz="1150" dirty="0"/>
          </a:p>
          <a:p>
            <a:pPr>
              <a:lnSpc>
                <a:spcPct val="127000"/>
              </a:lnSpc>
            </a:pPr>
            <a:r>
              <a:rPr lang="en-US" sz="115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Per il </a:t>
            </a:r>
            <a:r>
              <a:rPr lang="en-US" sz="1150" i="1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controllo</a:t>
            </a:r>
            <a:r>
              <a:rPr lang="en-US" sz="115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delle </a:t>
            </a:r>
            <a:r>
              <a:rPr lang="en-US" sz="1150" i="1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vibrazioni</a:t>
            </a:r>
            <a:r>
              <a:rPr lang="en-US" sz="115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e la </a:t>
            </a:r>
            <a:r>
              <a:rPr lang="en-US" sz="1150" i="1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riduzione</a:t>
            </a:r>
            <a:r>
              <a:rPr lang="en-US" sz="115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del </a:t>
            </a:r>
            <a:r>
              <a:rPr lang="en-US" sz="1150" i="1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rumore</a:t>
            </a:r>
            <a:r>
              <a:rPr lang="en-US" sz="115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in </a:t>
            </a:r>
            <a:r>
              <a:rPr lang="en-US" sz="1150" i="1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sistemi</a:t>
            </a:r>
            <a:r>
              <a:rPr lang="en-US" sz="115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di </a:t>
            </a:r>
            <a:r>
              <a:rPr lang="en-US" sz="1150" i="1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tubazione</a:t>
            </a:r>
            <a:r>
              <a:rPr lang="en-US" sz="115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ad alto </a:t>
            </a:r>
            <a:r>
              <a:rPr lang="en-US" sz="1150" i="1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ciclo</a:t>
            </a:r>
            <a:r>
              <a:rPr lang="en-US" sz="115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.</a:t>
            </a:r>
            <a:endParaRPr lang="en-US" sz="1150" i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736402"/>
            <a:ext cx="2023218" cy="231775"/>
          </a:xfrm>
          <a:prstGeom prst="roundRect">
            <a:avLst>
              <a:gd name="adj" fmla="val 19181"/>
            </a:avLst>
          </a:prstGeom>
          <a:noFill/>
          <a:ln/>
          <a:effectLst>
            <a:outerShdw blurRad="101600" dist="50800" dir="16200000" algn="bl" rotWithShape="0">
              <a:srgbClr val="8C98CA">
                <a:alpha val="10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661475" y="1010444"/>
            <a:ext cx="6537360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3250" dirty="0">
                <a:solidFill>
                  <a:srgbClr val="0070C0"/>
                </a:solidFill>
                <a:latin typeface="Fraunces Medium" pitchFamily="34" charset="0"/>
              </a:rPr>
              <a:t>Metal Expansion Joints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en-US" sz="1400" i="1" dirty="0" err="1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Compensatori</a:t>
            </a:r>
            <a:r>
              <a:rPr lang="en-US" sz="1400" i="1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 di Dilatazione Metallici</a:t>
            </a:r>
            <a:endParaRPr lang="en-US" sz="1400" i="1" dirty="0">
              <a:solidFill>
                <a:srgbClr val="0070C0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661475" y="1607096"/>
            <a:ext cx="1147833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endParaRPr lang="en-US" sz="1000" dirty="0">
              <a:solidFill>
                <a:srgbClr val="0070C0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661475" y="1987451"/>
            <a:ext cx="6504023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Ca.S.T.Im. 2000 manufactures metal bellows expansion joints for Oil &amp; Gas, petrochemical and energy plants. Designed and manufactured per EJMA, ASME VIII, EN 13445 and PED 2014/68/UE.</a:t>
            </a:r>
            <a:endParaRPr lang="en-US" sz="1000" dirty="0">
              <a:solidFill>
                <a:srgbClr val="0070C0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10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Ca.S.T.Im. 2000 produce </a:t>
            </a:r>
            <a:r>
              <a:rPr lang="en-US" sz="10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compensatori</a:t>
            </a:r>
            <a:r>
              <a:rPr lang="en-US" sz="10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di </a:t>
            </a:r>
            <a:r>
              <a:rPr lang="en-US" sz="10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dilatazione</a:t>
            </a:r>
            <a:r>
              <a:rPr lang="en-US" sz="10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</a:t>
            </a:r>
            <a:r>
              <a:rPr lang="en-US" sz="10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metallici</a:t>
            </a:r>
            <a:r>
              <a:rPr lang="en-US" sz="10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a </a:t>
            </a:r>
            <a:r>
              <a:rPr lang="en-US" sz="10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soffietto</a:t>
            </a:r>
            <a:r>
              <a:rPr lang="en-US" sz="10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per </a:t>
            </a:r>
            <a:r>
              <a:rPr lang="en-US" sz="10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impianti</a:t>
            </a:r>
            <a:r>
              <a:rPr lang="en-US" sz="10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Oil &amp; Gas, </a:t>
            </a:r>
            <a:r>
              <a:rPr lang="en-US" sz="10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petrolchimici</a:t>
            </a:r>
            <a:r>
              <a:rPr lang="en-US" sz="10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ed </a:t>
            </a:r>
            <a:r>
              <a:rPr lang="en-US" sz="10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energetici</a:t>
            </a:r>
            <a:r>
              <a:rPr lang="en-US" sz="10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. </a:t>
            </a:r>
            <a:r>
              <a:rPr lang="en-US" sz="10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Progettati</a:t>
            </a:r>
            <a:r>
              <a:rPr lang="en-US" sz="10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e </a:t>
            </a:r>
            <a:r>
              <a:rPr lang="en-US" sz="10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realizzati</a:t>
            </a:r>
            <a:r>
              <a:rPr lang="en-US" sz="10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secondo EJMA, ASME VIII, EN 13445 e PED 2014/68/UE.</a:t>
            </a:r>
            <a:endParaRPr lang="en-US" sz="1000" i="1" dirty="0">
              <a:solidFill>
                <a:srgbClr val="0070C0"/>
              </a:solidFill>
            </a:endParaRPr>
          </a:p>
        </p:txBody>
      </p:sp>
      <p:sp>
        <p:nvSpPr>
          <p:cNvPr id="7" name="Shape 5"/>
          <p:cNvSpPr/>
          <p:nvPr/>
        </p:nvSpPr>
        <p:spPr>
          <a:xfrm>
            <a:off x="661475" y="3059013"/>
            <a:ext cx="3199129" cy="483890"/>
          </a:xfrm>
          <a:prstGeom prst="roundRect">
            <a:avLst>
              <a:gd name="adj" fmla="val 11484"/>
            </a:avLst>
          </a:prstGeom>
          <a:solidFill>
            <a:srgbClr val="0070C0"/>
          </a:solidFill>
          <a:ln w="6350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800080" y="3197622"/>
            <a:ext cx="1653836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3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Axial </a:t>
            </a:r>
            <a:r>
              <a:rPr lang="en-US" sz="1300" i="1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/</a:t>
            </a:r>
            <a:r>
              <a:rPr lang="en-US" sz="1300" i="1" dirty="0" err="1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Assiale</a:t>
            </a:r>
            <a:r>
              <a:rPr lang="en-US" sz="13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 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966369" y="3059013"/>
            <a:ext cx="3199129" cy="483890"/>
          </a:xfrm>
          <a:prstGeom prst="roundRect">
            <a:avLst>
              <a:gd name="adj" fmla="val 11484"/>
            </a:avLst>
          </a:prstGeom>
          <a:solidFill>
            <a:srgbClr val="0070C0"/>
          </a:solidFill>
          <a:ln w="6350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/>
          <p:nvPr/>
        </p:nvSpPr>
        <p:spPr>
          <a:xfrm>
            <a:off x="4104974" y="3197622"/>
            <a:ext cx="2863282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3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Lateral (Spherical) </a:t>
            </a:r>
            <a:r>
              <a:rPr lang="en-US" sz="1300" i="1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/</a:t>
            </a:r>
            <a:r>
              <a:rPr lang="en-US" sz="1300" i="1" dirty="0" err="1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Laterale</a:t>
            </a:r>
            <a:r>
              <a:rPr lang="en-US" sz="1300" i="1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 </a:t>
            </a:r>
            <a:r>
              <a:rPr lang="en-US" sz="1300" i="1" dirty="0" err="1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Sferico</a:t>
            </a:r>
            <a:r>
              <a:rPr lang="en-US" sz="1300" i="1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 </a:t>
            </a:r>
            <a:endParaRPr lang="en-US" sz="1300" i="1" dirty="0"/>
          </a:p>
        </p:txBody>
      </p:sp>
      <p:sp>
        <p:nvSpPr>
          <p:cNvPr id="11" name="Shape 9"/>
          <p:cNvSpPr/>
          <p:nvPr/>
        </p:nvSpPr>
        <p:spPr>
          <a:xfrm>
            <a:off x="661475" y="3648670"/>
            <a:ext cx="3199129" cy="483890"/>
          </a:xfrm>
          <a:prstGeom prst="roundRect">
            <a:avLst>
              <a:gd name="adj" fmla="val 11484"/>
            </a:avLst>
          </a:prstGeom>
          <a:solidFill>
            <a:srgbClr val="0070C0"/>
          </a:solidFill>
          <a:ln w="6350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Text 10"/>
          <p:cNvSpPr/>
          <p:nvPr/>
        </p:nvSpPr>
        <p:spPr>
          <a:xfrm>
            <a:off x="800080" y="3787279"/>
            <a:ext cx="1653836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3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Angular</a:t>
            </a:r>
            <a:r>
              <a:rPr lang="en-US" sz="1300" i="1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 /</a:t>
            </a:r>
            <a:r>
              <a:rPr lang="en-US" sz="1300" i="1" dirty="0" err="1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Angolare</a:t>
            </a:r>
            <a:r>
              <a:rPr lang="en-US" sz="13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 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3966369" y="3648670"/>
            <a:ext cx="3199129" cy="483890"/>
          </a:xfrm>
          <a:prstGeom prst="roundRect">
            <a:avLst>
              <a:gd name="adj" fmla="val 11484"/>
            </a:avLst>
          </a:prstGeom>
          <a:solidFill>
            <a:srgbClr val="0070C0"/>
          </a:solidFill>
          <a:ln w="6350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Text 12"/>
          <p:cNvSpPr/>
          <p:nvPr/>
        </p:nvSpPr>
        <p:spPr>
          <a:xfrm>
            <a:off x="4104974" y="3787279"/>
            <a:ext cx="1653836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3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Gimbal /</a:t>
            </a:r>
            <a:r>
              <a:rPr lang="en-US" sz="1300" i="1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Cardano</a:t>
            </a:r>
            <a:endParaRPr lang="en-US" sz="1300" i="1" dirty="0"/>
          </a:p>
        </p:txBody>
      </p:sp>
      <p:sp>
        <p:nvSpPr>
          <p:cNvPr id="15" name="Shape 13"/>
          <p:cNvSpPr/>
          <p:nvPr/>
        </p:nvSpPr>
        <p:spPr>
          <a:xfrm>
            <a:off x="680525" y="4238327"/>
            <a:ext cx="3199129" cy="483890"/>
          </a:xfrm>
          <a:prstGeom prst="roundRect">
            <a:avLst>
              <a:gd name="adj" fmla="val 11484"/>
            </a:avLst>
          </a:prstGeom>
          <a:solidFill>
            <a:srgbClr val="0070C0"/>
          </a:solidFill>
          <a:ln w="6350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it-IT" dirty="0"/>
          </a:p>
        </p:txBody>
      </p:sp>
      <p:sp>
        <p:nvSpPr>
          <p:cNvPr id="16" name="Text 14"/>
          <p:cNvSpPr/>
          <p:nvPr/>
        </p:nvSpPr>
        <p:spPr>
          <a:xfrm>
            <a:off x="800080" y="4376936"/>
            <a:ext cx="1750274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3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Universal</a:t>
            </a:r>
            <a:r>
              <a:rPr lang="en-US" sz="1300" i="1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 /</a:t>
            </a:r>
            <a:r>
              <a:rPr lang="en-US" sz="1300" i="1" dirty="0" err="1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Universale</a:t>
            </a:r>
            <a:endParaRPr lang="en-US" sz="1300" i="1" dirty="0"/>
          </a:p>
        </p:txBody>
      </p:sp>
      <p:sp>
        <p:nvSpPr>
          <p:cNvPr id="17" name="Shape 15"/>
          <p:cNvSpPr/>
          <p:nvPr/>
        </p:nvSpPr>
        <p:spPr>
          <a:xfrm>
            <a:off x="3966369" y="4238327"/>
            <a:ext cx="3199129" cy="483890"/>
          </a:xfrm>
          <a:prstGeom prst="roundRect">
            <a:avLst>
              <a:gd name="adj" fmla="val 11484"/>
            </a:avLst>
          </a:prstGeom>
          <a:solidFill>
            <a:srgbClr val="0070C0"/>
          </a:solidFill>
          <a:ln w="6350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Text 16"/>
          <p:cNvSpPr/>
          <p:nvPr/>
        </p:nvSpPr>
        <p:spPr>
          <a:xfrm>
            <a:off x="4104974" y="4376936"/>
            <a:ext cx="2325232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3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Double Gimbal </a:t>
            </a:r>
            <a:r>
              <a:rPr lang="en-US" sz="1300" i="1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/Doppio Cardano</a:t>
            </a:r>
            <a:endParaRPr lang="en-US" sz="1300" i="1" dirty="0"/>
          </a:p>
        </p:txBody>
      </p:sp>
      <p:sp>
        <p:nvSpPr>
          <p:cNvPr id="19" name="Shape 17"/>
          <p:cNvSpPr/>
          <p:nvPr/>
        </p:nvSpPr>
        <p:spPr>
          <a:xfrm>
            <a:off x="661034" y="4860826"/>
            <a:ext cx="6504023" cy="483890"/>
          </a:xfrm>
          <a:prstGeom prst="roundRect">
            <a:avLst>
              <a:gd name="adj" fmla="val 11484"/>
            </a:avLst>
          </a:prstGeom>
          <a:solidFill>
            <a:srgbClr val="0070C0"/>
          </a:solidFill>
          <a:ln w="6350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Text 18"/>
          <p:cNvSpPr/>
          <p:nvPr/>
        </p:nvSpPr>
        <p:spPr>
          <a:xfrm>
            <a:off x="795366" y="5001633"/>
            <a:ext cx="2931345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3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Pressure Balanced </a:t>
            </a:r>
            <a:r>
              <a:rPr lang="en-US" sz="1300" i="1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/</a:t>
            </a:r>
            <a:r>
              <a:rPr lang="en-US" sz="1300" i="1" dirty="0" err="1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Spinta</a:t>
            </a:r>
            <a:r>
              <a:rPr lang="en-US" sz="1300" i="1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 </a:t>
            </a:r>
            <a:r>
              <a:rPr lang="en-US" sz="1300" i="1" dirty="0" err="1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Eliminata</a:t>
            </a:r>
            <a:endParaRPr lang="en-US" sz="1300" i="1" dirty="0"/>
          </a:p>
        </p:txBody>
      </p:sp>
      <p:sp>
        <p:nvSpPr>
          <p:cNvPr id="21" name="Shape 19"/>
          <p:cNvSpPr/>
          <p:nvPr/>
        </p:nvSpPr>
        <p:spPr>
          <a:xfrm>
            <a:off x="659282" y="5739607"/>
            <a:ext cx="45719" cy="476250"/>
          </a:xfrm>
          <a:prstGeom prst="roundRect">
            <a:avLst>
              <a:gd name="adj" fmla="val 59999"/>
            </a:avLst>
          </a:prstGeom>
          <a:solidFill>
            <a:srgbClr val="0070C0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2" name="Text 20"/>
          <p:cNvSpPr/>
          <p:nvPr/>
        </p:nvSpPr>
        <p:spPr>
          <a:xfrm>
            <a:off x="777359" y="5787232"/>
            <a:ext cx="6305591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10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From engineering to final delivery — a single partner for every project phase.</a:t>
            </a:r>
            <a:endParaRPr lang="en-US" sz="1000" dirty="0">
              <a:solidFill>
                <a:srgbClr val="0070C0"/>
              </a:solidFill>
            </a:endParaRPr>
          </a:p>
          <a:p>
            <a:pPr marL="0" indent="0" algn="l">
              <a:lnSpc>
                <a:spcPct val="120000"/>
              </a:lnSpc>
              <a:buNone/>
            </a:pPr>
            <a:r>
              <a:rPr lang="en-US" sz="10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Dal calcolo alla fornitura finale — un partner unico per ogni fase del </a:t>
            </a:r>
            <a:r>
              <a:rPr lang="en-US" sz="1000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progetto</a:t>
            </a:r>
            <a:r>
              <a:rPr lang="en-US" sz="10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.</a:t>
            </a:r>
            <a:endParaRPr lang="en-US" sz="1000" dirty="0">
              <a:solidFill>
                <a:srgbClr val="0070C0"/>
              </a:solidFill>
            </a:endParaRPr>
          </a:p>
        </p:txBody>
      </p:sp>
      <p:sp>
        <p:nvSpPr>
          <p:cNvPr id="23" name="Text 21"/>
          <p:cNvSpPr/>
          <p:nvPr/>
        </p:nvSpPr>
        <p:spPr>
          <a:xfrm>
            <a:off x="7494499" y="1987451"/>
            <a:ext cx="4651556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endParaRPr lang="en-US" sz="1000" dirty="0"/>
          </a:p>
        </p:txBody>
      </p:sp>
      <p:pic>
        <p:nvPicPr>
          <p:cNvPr id="25" name="Immagine 24">
            <a:extLst>
              <a:ext uri="{FF2B5EF4-FFF2-40B4-BE49-F238E27FC236}">
                <a16:creationId xmlns:a16="http://schemas.microsoft.com/office/drawing/2014/main" id="{F9528389-905E-2B4E-3BB1-E2F65C390C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269" y="2401533"/>
            <a:ext cx="4743536" cy="2943183"/>
          </a:xfrm>
          <a:prstGeom prst="rect">
            <a:avLst/>
          </a:prstGeom>
          <a:effectLst>
            <a:softEdge rad="25400"/>
          </a:effectLst>
        </p:spPr>
      </p:pic>
      <p:sp>
        <p:nvSpPr>
          <p:cNvPr id="26" name="Shape 0">
            <a:extLst>
              <a:ext uri="{FF2B5EF4-FFF2-40B4-BE49-F238E27FC236}">
                <a16:creationId xmlns:a16="http://schemas.microsoft.com/office/drawing/2014/main" id="{943FF224-4FC9-3EF2-0D62-B6604E86A438}"/>
              </a:ext>
            </a:extLst>
          </p:cNvPr>
          <p:cNvSpPr/>
          <p:nvPr/>
        </p:nvSpPr>
        <p:spPr>
          <a:xfrm>
            <a:off x="661034" y="609996"/>
            <a:ext cx="2280574" cy="261839"/>
          </a:xfrm>
          <a:prstGeom prst="roundRect">
            <a:avLst>
              <a:gd name="adj" fmla="val 18505"/>
            </a:avLst>
          </a:prstGeom>
          <a:solidFill>
            <a:srgbClr val="0070C0"/>
          </a:solidFill>
          <a:ln/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sz="900" dirty="0">
                <a:solidFill>
                  <a:schemeClr val="bg1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LINEA DI PRODOTTO 3| PRODUCT LINE 3</a:t>
            </a:r>
            <a:endParaRPr lang="en-US" sz="9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949523"/>
            <a:ext cx="2526344" cy="310952"/>
          </a:xfrm>
          <a:prstGeom prst="roundRect">
            <a:avLst>
              <a:gd name="adj" fmla="val 17871"/>
            </a:avLst>
          </a:prstGeom>
          <a:noFill/>
          <a:ln/>
          <a:effectLst>
            <a:outerShdw blurRad="101600" dist="50800" dir="16200000" algn="bl" rotWithShape="0">
              <a:srgbClr val="8C98CA">
                <a:alpha val="10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661475" y="1087962"/>
            <a:ext cx="7504024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it-IT" sz="3600" dirty="0" err="1">
                <a:solidFill>
                  <a:srgbClr val="0070C0"/>
                </a:solidFill>
                <a:latin typeface="Fraunces Medium" panose="020B0604020202020204" charset="0"/>
              </a:rPr>
              <a:t>Atmospheric</a:t>
            </a:r>
            <a:r>
              <a:rPr lang="it-IT" sz="3600" dirty="0">
                <a:solidFill>
                  <a:srgbClr val="0070C0"/>
                </a:solidFill>
                <a:latin typeface="Fraunces Medium" panose="020B0604020202020204" charset="0"/>
              </a:rPr>
              <a:t> and Pressure Vessels</a:t>
            </a:r>
            <a:endParaRPr lang="en-US" sz="3250" dirty="0">
              <a:solidFill>
                <a:srgbClr val="0070C0"/>
              </a:solidFill>
              <a:latin typeface="Fraunces Medium" panose="020B060402020202020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61475" y="1992114"/>
            <a:ext cx="10868745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33000"/>
              </a:lnSpc>
            </a:pPr>
            <a:r>
              <a:rPr lang="en-US" sz="13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We manufacture atmospheric and pressure vessels for a wide range of industrial applications, in compliance with ASME VIII div. 1&amp;2, EN 13445 and VSR, with complete test documentation and certification management.</a:t>
            </a:r>
            <a:endParaRPr lang="en-US" sz="1300" dirty="0">
              <a:solidFill>
                <a:srgbClr val="0070C0"/>
              </a:solidFill>
            </a:endParaRPr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Realizziamo</a:t>
            </a:r>
            <a:r>
              <a:rPr lang="en-US" sz="13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serbatoi e recipienti in pressione per una vasta gamma di applicazioni industriali, in conformità a ASME VIII div. 1&amp;2, EN 13445 e VSR, con gestione completa della documentazione di collaudo e </a:t>
            </a:r>
            <a:r>
              <a:rPr lang="en-US" sz="13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certificazione</a:t>
            </a:r>
            <a:r>
              <a:rPr lang="en-US" sz="13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.</a:t>
            </a:r>
            <a:endParaRPr lang="en-US" sz="1300" i="1" dirty="0">
              <a:solidFill>
                <a:srgbClr val="0070C0"/>
              </a:solidFill>
            </a:endParaRPr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3335834"/>
            <a:ext cx="3512653" cy="257254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22017" y="3520182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6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Materials</a:t>
            </a:r>
            <a:r>
              <a:rPr lang="en-US" sz="1600" i="1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 / </a:t>
            </a:r>
            <a:r>
              <a:rPr lang="en-US" sz="1600" i="1" dirty="0" err="1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Materiali</a:t>
            </a:r>
            <a:endParaRPr lang="en-US" sz="1600" i="1" dirty="0"/>
          </a:p>
        </p:txBody>
      </p:sp>
      <p:sp>
        <p:nvSpPr>
          <p:cNvPr id="8" name="Text 5"/>
          <p:cNvSpPr/>
          <p:nvPr/>
        </p:nvSpPr>
        <p:spPr>
          <a:xfrm>
            <a:off x="883917" y="3877866"/>
            <a:ext cx="3067767" cy="13230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33000"/>
              </a:lnSpc>
            </a:pPr>
            <a:r>
              <a:rPr lang="en-US" sz="13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Carbon steel, stainless steel, special alloys. ASME and EN certified welding.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Acciaio al carbonio, acciaio inossidabile, leghe speciali. Saldature certificate ASME e EN.</a:t>
            </a:r>
            <a:endParaRPr lang="en-US" sz="1300" i="1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39422" y="3335834"/>
            <a:ext cx="3512752" cy="257254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599964" y="3520182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6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Testing  </a:t>
            </a:r>
            <a:r>
              <a:rPr lang="en-US" sz="1600" i="1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/ </a:t>
            </a:r>
            <a:r>
              <a:rPr lang="en-US" sz="1600" i="1" dirty="0" err="1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Collaudo</a:t>
            </a:r>
            <a:endParaRPr lang="en-US" sz="1600" i="1" dirty="0"/>
          </a:p>
        </p:txBody>
      </p:sp>
      <p:sp>
        <p:nvSpPr>
          <p:cNvPr id="11" name="Text 7"/>
          <p:cNvSpPr/>
          <p:nvPr/>
        </p:nvSpPr>
        <p:spPr>
          <a:xfrm>
            <a:off x="4599964" y="3877866"/>
            <a:ext cx="3067866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33000"/>
              </a:lnSpc>
            </a:pPr>
            <a:r>
              <a:rPr lang="en-US" sz="13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Hydraulic tests, NDT, radiography, ultrasonics and visual inspection with certified third parties.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Prove idrauliche, controlli NDT, radiografia, ultrasuoni e ispezione visiva con terza parte </a:t>
            </a:r>
            <a:r>
              <a:rPr lang="en-US" sz="1300" i="1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certificata</a:t>
            </a:r>
            <a:r>
              <a:rPr lang="en-US" sz="130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.</a:t>
            </a:r>
            <a:endParaRPr lang="en-US" sz="1300" i="1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17468" y="3335834"/>
            <a:ext cx="3512653" cy="257254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278010" y="3520182"/>
            <a:ext cx="3067767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04000"/>
              </a:lnSpc>
            </a:pPr>
            <a:r>
              <a:rPr lang="en-US" sz="16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Documentation /</a:t>
            </a:r>
            <a:r>
              <a:rPr lang="en-US" sz="1600" i="1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 </a:t>
            </a:r>
            <a:r>
              <a:rPr lang="en-US" sz="1600" i="1" dirty="0" err="1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Documentazione</a:t>
            </a:r>
            <a:endParaRPr lang="en-US" sz="1600" i="1" dirty="0"/>
          </a:p>
        </p:txBody>
      </p:sp>
      <p:sp>
        <p:nvSpPr>
          <p:cNvPr id="14" name="Text 9"/>
          <p:cNvSpPr/>
          <p:nvPr/>
        </p:nvSpPr>
        <p:spPr>
          <a:xfrm>
            <a:off x="8278009" y="4123354"/>
            <a:ext cx="3067767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33000"/>
              </a:lnSpc>
            </a:pPr>
            <a:r>
              <a:rPr lang="en-US" sz="13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Complete technical dossier, Data Book, material and test certificates, MDR.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i="1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Fascicolo</a:t>
            </a:r>
            <a:r>
              <a:rPr lang="en-US" sz="130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tecnico completo, Data Book, certificati materiali e di collaudo, MDR.</a:t>
            </a:r>
            <a:endParaRPr lang="en-US" sz="1300" i="1" dirty="0"/>
          </a:p>
        </p:txBody>
      </p:sp>
      <p:sp>
        <p:nvSpPr>
          <p:cNvPr id="16" name="Shape 0">
            <a:extLst>
              <a:ext uri="{FF2B5EF4-FFF2-40B4-BE49-F238E27FC236}">
                <a16:creationId xmlns:a16="http://schemas.microsoft.com/office/drawing/2014/main" id="{778CB5BD-7382-54B6-9B45-FED3A60942BA}"/>
              </a:ext>
            </a:extLst>
          </p:cNvPr>
          <p:cNvSpPr/>
          <p:nvPr/>
        </p:nvSpPr>
        <p:spPr>
          <a:xfrm>
            <a:off x="650126" y="384546"/>
            <a:ext cx="2280574" cy="261839"/>
          </a:xfrm>
          <a:prstGeom prst="roundRect">
            <a:avLst>
              <a:gd name="adj" fmla="val 25094"/>
            </a:avLst>
          </a:prstGeom>
          <a:solidFill>
            <a:srgbClr val="0070C0"/>
          </a:solidFill>
          <a:ln/>
        </p:spPr>
        <p:txBody>
          <a:bodyPr/>
          <a:lstStyle/>
          <a:p>
            <a:pPr>
              <a:lnSpc>
                <a:spcPct val="120000"/>
              </a:lnSpc>
            </a:pP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18" name="Text 1">
            <a:extLst>
              <a:ext uri="{FF2B5EF4-FFF2-40B4-BE49-F238E27FC236}">
                <a16:creationId xmlns:a16="http://schemas.microsoft.com/office/drawing/2014/main" id="{22C97618-322A-2917-2776-4ECC5E853A1C}"/>
              </a:ext>
            </a:extLst>
          </p:cNvPr>
          <p:cNvSpPr/>
          <p:nvPr/>
        </p:nvSpPr>
        <p:spPr>
          <a:xfrm>
            <a:off x="789898" y="430182"/>
            <a:ext cx="2789055" cy="211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00" dirty="0">
                <a:solidFill>
                  <a:schemeClr val="bg1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LINEA DI PRODOTTO 4 | PRODUCT LINE 4</a:t>
            </a:r>
            <a:endParaRPr lang="en-US" sz="9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03535"/>
            <a:ext cx="2402423" cy="290314"/>
          </a:xfrm>
          <a:prstGeom prst="roundRect">
            <a:avLst>
              <a:gd name="adj" fmla="val 18185"/>
            </a:avLst>
          </a:prstGeom>
          <a:noFill/>
          <a:ln/>
          <a:effectLst>
            <a:outerShdw blurRad="101600" dist="50800" dir="16200000" algn="bl" rotWithShape="0">
              <a:srgbClr val="8C98CA">
                <a:alpha val="10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350288" y="832098"/>
            <a:ext cx="6173236" cy="490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3200" dirty="0">
                <a:solidFill>
                  <a:srgbClr val="0070C0"/>
                </a:solidFill>
                <a:latin typeface="Fraunces Medium" panose="020B0604020202020204" charset="0"/>
                <a:ea typeface="Epilogue" pitchFamily="34" charset="-122"/>
                <a:cs typeface="Epilogue" pitchFamily="34" charset="-120"/>
              </a:rPr>
              <a:t>Chemical Dosing Systems</a:t>
            </a:r>
            <a:endParaRPr lang="en-US" sz="3050" dirty="0">
              <a:solidFill>
                <a:srgbClr val="0070C0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356835" y="1391400"/>
            <a:ext cx="11478330" cy="245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500" i="1" dirty="0">
                <a:solidFill>
                  <a:srgbClr val="0070C0"/>
                </a:solidFill>
                <a:latin typeface="Fraunces Medium" panose="020B0604020202020204" charset="0"/>
                <a:ea typeface="Epilogue" pitchFamily="34" charset="-122"/>
                <a:cs typeface="Epilogue" pitchFamily="34" charset="-120"/>
              </a:rPr>
              <a:t>Impianti di </a:t>
            </a:r>
            <a:r>
              <a:rPr lang="en-US" sz="1500" i="1" dirty="0" err="1">
                <a:solidFill>
                  <a:srgbClr val="0070C0"/>
                </a:solidFill>
                <a:latin typeface="Fraunces Medium" panose="020B0604020202020204" charset="0"/>
                <a:ea typeface="Epilogue" pitchFamily="34" charset="-122"/>
                <a:cs typeface="Epilogue" pitchFamily="34" charset="-120"/>
              </a:rPr>
              <a:t>Dosaggio</a:t>
            </a:r>
            <a:r>
              <a:rPr lang="en-US" sz="1500" i="1" dirty="0">
                <a:solidFill>
                  <a:srgbClr val="0070C0"/>
                </a:solidFill>
                <a:latin typeface="Fraunces Medium" panose="020B0604020202020204" charset="0"/>
                <a:ea typeface="Epilogue" pitchFamily="34" charset="-122"/>
                <a:cs typeface="Epilogue" pitchFamily="34" charset="-120"/>
              </a:rPr>
              <a:t> </a:t>
            </a:r>
            <a:r>
              <a:rPr lang="en-US" sz="1500" i="1" dirty="0" err="1">
                <a:solidFill>
                  <a:srgbClr val="0070C0"/>
                </a:solidFill>
                <a:latin typeface="Fraunces Medium" panose="020B0604020202020204" charset="0"/>
                <a:ea typeface="Epilogue" pitchFamily="34" charset="-122"/>
                <a:cs typeface="Epilogue" pitchFamily="34" charset="-120"/>
              </a:rPr>
              <a:t>chimico</a:t>
            </a:r>
            <a:r>
              <a:rPr lang="en-US" sz="1500" i="1" dirty="0">
                <a:solidFill>
                  <a:srgbClr val="0070C0"/>
                </a:solidFill>
                <a:latin typeface="Fraunces Medium" panose="020B0604020202020204" charset="0"/>
                <a:ea typeface="Epilogue" pitchFamily="34" charset="-122"/>
                <a:cs typeface="Epilogue" pitchFamily="34" charset="-120"/>
              </a:rPr>
              <a:t> </a:t>
            </a:r>
            <a:endParaRPr lang="en-US" sz="1500" i="1" dirty="0">
              <a:solidFill>
                <a:srgbClr val="0070C0"/>
              </a:solidFill>
              <a:latin typeface="Fraunces Medium" panose="020B060402020202020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356835" y="1857644"/>
            <a:ext cx="6480410" cy="14710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We design and build complete skid-mounted chemical dosing systems for process water treatment and demineralization in industrial plants and power generation facilities.</a:t>
            </a:r>
            <a:endParaRPr lang="en-US" sz="1200" dirty="0">
              <a:solidFill>
                <a:srgbClr val="0070C0"/>
              </a:solidFill>
            </a:endParaRPr>
          </a:p>
          <a:p>
            <a:pPr marL="0" indent="0" algn="l">
              <a:lnSpc>
                <a:spcPct val="130000"/>
              </a:lnSpc>
              <a:buNone/>
            </a:pPr>
            <a:r>
              <a:rPr lang="en-US" sz="12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Progettiamo</a:t>
            </a:r>
            <a:r>
              <a:rPr lang="en-US" sz="12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e realizziamo impianti di dosaggio chimico completi, su skid, per il trattamento delle acque di processo e la demineralizzazione in impianti industriali e centrali </a:t>
            </a:r>
            <a:r>
              <a:rPr lang="en-US" sz="12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energetiche</a:t>
            </a:r>
            <a:r>
              <a:rPr lang="en-US" sz="12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.</a:t>
            </a:r>
            <a:endParaRPr lang="en-US" sz="1200" i="1" dirty="0">
              <a:solidFill>
                <a:srgbClr val="0070C0"/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356835" y="3660901"/>
            <a:ext cx="2597879" cy="24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500" i="1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Chemicals /</a:t>
            </a:r>
            <a:r>
              <a:rPr lang="en-US" sz="1500" dirty="0" err="1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Reagenti</a:t>
            </a:r>
            <a:r>
              <a:rPr lang="en-US" sz="1500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 </a:t>
            </a:r>
            <a:endParaRPr lang="en-US" sz="1500" dirty="0">
              <a:solidFill>
                <a:srgbClr val="0070C0"/>
              </a:solidFill>
            </a:endParaRPr>
          </a:p>
        </p:txBody>
      </p:sp>
      <p:sp>
        <p:nvSpPr>
          <p:cNvPr id="8" name="Text 6"/>
          <p:cNvSpPr/>
          <p:nvPr/>
        </p:nvSpPr>
        <p:spPr>
          <a:xfrm>
            <a:off x="350288" y="3922985"/>
            <a:ext cx="6480410" cy="4903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NH₃ ·</a:t>
            </a:r>
            <a:r>
              <a:rPr lang="en-US" sz="12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</a:t>
            </a:r>
            <a:r>
              <a:rPr lang="en-US" sz="12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Phosphates</a:t>
            </a:r>
            <a:r>
              <a:rPr lang="en-US" sz="12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/</a:t>
            </a:r>
            <a:r>
              <a:rPr lang="en-US" sz="12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</a:t>
            </a:r>
            <a:r>
              <a:rPr lang="en-US" sz="12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Fosfati</a:t>
            </a:r>
            <a:r>
              <a:rPr lang="en-US" sz="12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· NaOH · N₂H₄ · Polyelectrolytes</a:t>
            </a:r>
            <a:r>
              <a:rPr lang="en-US" sz="12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/</a:t>
            </a:r>
            <a:r>
              <a:rPr lang="en-US" sz="12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Polielettroliti</a:t>
            </a:r>
            <a:r>
              <a:rPr lang="en-US" sz="12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·</a:t>
            </a:r>
            <a:r>
              <a:rPr lang="en-US" sz="12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</a:t>
            </a:r>
            <a:r>
              <a:rPr lang="en-US" sz="12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Other reagents on request</a:t>
            </a:r>
            <a:r>
              <a:rPr lang="en-US" sz="12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/</a:t>
            </a:r>
            <a:r>
              <a:rPr lang="en-US" sz="12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</a:t>
            </a:r>
            <a:r>
              <a:rPr lang="en-US" sz="12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Altri reagenti su </a:t>
            </a:r>
            <a:r>
              <a:rPr lang="en-US" sz="12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richiesta</a:t>
            </a:r>
            <a:r>
              <a:rPr lang="en-US" sz="12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</a:t>
            </a:r>
            <a:endParaRPr lang="en-US" sz="1200" i="1" dirty="0">
              <a:solidFill>
                <a:srgbClr val="0070C0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350288" y="4906158"/>
            <a:ext cx="3148231" cy="24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500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Applications</a:t>
            </a:r>
            <a:r>
              <a:rPr lang="en-US" sz="1500" i="1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 /</a:t>
            </a:r>
            <a:r>
              <a:rPr lang="en-US" sz="1500" i="1" dirty="0" err="1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Applicazioni</a:t>
            </a:r>
            <a:endParaRPr lang="en-US" sz="1500" i="1" dirty="0">
              <a:solidFill>
                <a:srgbClr val="0070C0"/>
              </a:solidFill>
            </a:endParaRPr>
          </a:p>
        </p:txBody>
      </p:sp>
      <p:sp>
        <p:nvSpPr>
          <p:cNvPr id="10" name="Text 8"/>
          <p:cNvSpPr/>
          <p:nvPr/>
        </p:nvSpPr>
        <p:spPr>
          <a:xfrm>
            <a:off x="356835" y="5234409"/>
            <a:ext cx="6480410" cy="1137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43840" indent="-243840">
              <a:lnSpc>
                <a:spcPct val="130000"/>
              </a:lnSpc>
              <a:buSzPct val="100000"/>
              <a:buFontTx/>
              <a:buChar char="•"/>
            </a:pPr>
            <a:r>
              <a:rPr lang="en-US" sz="12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Process water treatment</a:t>
            </a:r>
            <a:r>
              <a:rPr lang="en-US" sz="1200" i="1" dirty="0">
                <a:solidFill>
                  <a:srgbClr val="0070C0"/>
                </a:solidFill>
              </a:rPr>
              <a:t>/</a:t>
            </a:r>
            <a:r>
              <a:rPr lang="en-US" sz="12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Trattamento</a:t>
            </a:r>
            <a:r>
              <a:rPr lang="en-US" sz="12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acque di </a:t>
            </a:r>
            <a:r>
              <a:rPr lang="en-US" sz="12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processo</a:t>
            </a:r>
            <a:r>
              <a:rPr lang="en-US" sz="12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</a:t>
            </a:r>
          </a:p>
          <a:p>
            <a:pPr marL="243840" indent="-243840">
              <a:lnSpc>
                <a:spcPct val="130000"/>
              </a:lnSpc>
              <a:buSzPct val="100000"/>
              <a:buFontTx/>
              <a:buChar char="•"/>
            </a:pPr>
            <a:r>
              <a:rPr lang="en-US" sz="12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Demineralization </a:t>
            </a:r>
            <a:r>
              <a:rPr lang="en-US" sz="12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/ </a:t>
            </a:r>
            <a:r>
              <a:rPr lang="en-US" sz="12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Demineralizzazione</a:t>
            </a:r>
            <a:r>
              <a:rPr lang="en-US" sz="12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</a:t>
            </a:r>
            <a:endParaRPr lang="en-US" sz="1200" dirty="0">
              <a:solidFill>
                <a:srgbClr val="0070C0"/>
              </a:solidFill>
            </a:endParaRPr>
          </a:p>
          <a:p>
            <a:pPr marL="243840" indent="-243840">
              <a:lnSpc>
                <a:spcPct val="130000"/>
              </a:lnSpc>
              <a:buSzPct val="100000"/>
              <a:buChar char="•"/>
            </a:pPr>
            <a:r>
              <a:rPr lang="en-US" sz="12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Industrial plants /</a:t>
            </a:r>
            <a:r>
              <a:rPr lang="en-US" sz="12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Impianti </a:t>
            </a:r>
            <a:r>
              <a:rPr lang="en-US" sz="12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industriali</a:t>
            </a:r>
            <a:r>
              <a:rPr lang="en-US" sz="12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</a:t>
            </a:r>
            <a:endParaRPr lang="en-US" sz="1200" i="1" dirty="0">
              <a:solidFill>
                <a:srgbClr val="0070C0"/>
              </a:solidFill>
            </a:endParaRPr>
          </a:p>
          <a:p>
            <a:pPr marL="243840" indent="-243840">
              <a:lnSpc>
                <a:spcPct val="130000"/>
              </a:lnSpc>
              <a:buSzPct val="100000"/>
              <a:buChar char="•"/>
            </a:pPr>
            <a:r>
              <a:rPr lang="en-US" sz="12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Power generation facilities </a:t>
            </a:r>
            <a:r>
              <a:rPr lang="en-US" sz="12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/</a:t>
            </a:r>
            <a:r>
              <a:rPr lang="en-US" sz="12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Centrali</a:t>
            </a:r>
            <a:r>
              <a:rPr lang="en-US" sz="12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</a:t>
            </a:r>
            <a:r>
              <a:rPr lang="en-US" sz="12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energetiche</a:t>
            </a:r>
            <a:r>
              <a:rPr lang="en-US" sz="12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</a:t>
            </a:r>
            <a:endParaRPr lang="en-US" sz="1200" i="1" dirty="0">
              <a:solidFill>
                <a:srgbClr val="0070C0"/>
              </a:solidFill>
            </a:endParaRP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9228DBCA-AAA2-46FD-F2FC-516B534A93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8622" y="1733981"/>
            <a:ext cx="4566543" cy="4307569"/>
          </a:xfrm>
          <a:prstGeom prst="rect">
            <a:avLst/>
          </a:prstGeom>
        </p:spPr>
      </p:pic>
      <p:sp>
        <p:nvSpPr>
          <p:cNvPr id="13" name="Shape 0">
            <a:extLst>
              <a:ext uri="{FF2B5EF4-FFF2-40B4-BE49-F238E27FC236}">
                <a16:creationId xmlns:a16="http://schemas.microsoft.com/office/drawing/2014/main" id="{C051013F-00D1-049F-8F65-1213F5952799}"/>
              </a:ext>
            </a:extLst>
          </p:cNvPr>
          <p:cNvSpPr/>
          <p:nvPr/>
        </p:nvSpPr>
        <p:spPr>
          <a:xfrm>
            <a:off x="350288" y="379306"/>
            <a:ext cx="2280574" cy="261839"/>
          </a:xfrm>
          <a:prstGeom prst="roundRect">
            <a:avLst>
              <a:gd name="adj" fmla="val 18505"/>
            </a:avLst>
          </a:prstGeom>
          <a:solidFill>
            <a:srgbClr val="0070C0"/>
          </a:solidFill>
          <a:ln/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sz="900" dirty="0">
                <a:solidFill>
                  <a:schemeClr val="bg1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LINEA DI PRODOTTO 5 | PRODUCT LINE 5</a:t>
            </a:r>
            <a:endParaRPr lang="en-US" sz="9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457200"/>
            <a:ext cx="3362737" cy="290314"/>
          </a:xfrm>
          <a:prstGeom prst="roundRect">
            <a:avLst>
              <a:gd name="adj" fmla="val 18185"/>
            </a:avLst>
          </a:prstGeom>
          <a:solidFill>
            <a:srgbClr val="0070C0"/>
          </a:solidFill>
          <a:ln/>
        </p:spPr>
        <p:txBody>
          <a:bodyPr/>
          <a:lstStyle/>
          <a:p>
            <a:endParaRPr lang="it-IT">
              <a:solidFill>
                <a:srgbClr val="0070C0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55730" y="504329"/>
            <a:ext cx="3783811" cy="1960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30000"/>
              </a:lnSpc>
            </a:pPr>
            <a:r>
              <a:rPr lang="en-US" sz="9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ENGINEERING &amp; DESIGN  I INGEGNERIA E PROGETTAZIONE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661475" y="807145"/>
            <a:ext cx="7870529" cy="490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it-IT" sz="3200" dirty="0">
                <a:solidFill>
                  <a:srgbClr val="0070C0"/>
                </a:solidFill>
                <a:latin typeface="Fraunces Medium" panose="020B0604020202020204" charset="0"/>
              </a:rPr>
              <a:t>Engineering and design </a:t>
            </a:r>
            <a:r>
              <a:rPr lang="it-IT" sz="3200" dirty="0" err="1">
                <a:solidFill>
                  <a:srgbClr val="0070C0"/>
                </a:solidFill>
                <a:latin typeface="Fraunces Medium" panose="020B0604020202020204" charset="0"/>
              </a:rPr>
              <a:t>across</a:t>
            </a:r>
            <a:r>
              <a:rPr lang="it-IT" sz="3200" dirty="0">
                <a:solidFill>
                  <a:srgbClr val="0070C0"/>
                </a:solidFill>
                <a:latin typeface="Fraunces Medium" panose="020B0604020202020204" charset="0"/>
              </a:rPr>
              <a:t> </a:t>
            </a:r>
            <a:r>
              <a:rPr lang="it-IT" sz="3200" dirty="0" err="1">
                <a:solidFill>
                  <a:srgbClr val="0070C0"/>
                </a:solidFill>
                <a:latin typeface="Fraunces Medium" panose="020B0604020202020204" charset="0"/>
              </a:rPr>
              <a:t>every</a:t>
            </a:r>
            <a:r>
              <a:rPr lang="it-IT" sz="3200" dirty="0">
                <a:solidFill>
                  <a:srgbClr val="0070C0"/>
                </a:solidFill>
                <a:latin typeface="Fraunces Medium" panose="020B0604020202020204" charset="0"/>
              </a:rPr>
              <a:t> stage</a:t>
            </a:r>
            <a:endParaRPr lang="en-US" sz="3200" dirty="0">
              <a:solidFill>
                <a:srgbClr val="0070C0"/>
              </a:solidFill>
              <a:latin typeface="Fraunces Medium" panose="020B060402020202020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61475" y="1404839"/>
            <a:ext cx="10868745" cy="9806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Our engineering team supports the customer throughout every technical phase: from specification definition to mechanical calculation, from 2D/3D design to piping stress analysis.</a:t>
            </a:r>
            <a:endParaRPr lang="en-US" sz="1200" dirty="0">
              <a:solidFill>
                <a:srgbClr val="0070C0"/>
              </a:solidFill>
            </a:endParaRPr>
          </a:p>
          <a:p>
            <a:pPr marL="0" indent="0" algn="l">
              <a:lnSpc>
                <a:spcPct val="130000"/>
              </a:lnSpc>
              <a:buNone/>
            </a:pPr>
            <a:r>
              <a:rPr lang="en-US" sz="12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Il nostro team di ingegneri supporta il cliente in ogni fase tecnica del progetto: dalla definizione delle specifiche al calcolo meccanico, dalla progettazione 2D/3D alla stress analysis delle </a:t>
            </a:r>
            <a:r>
              <a:rPr lang="en-US" sz="12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tubazioni</a:t>
            </a:r>
            <a:r>
              <a:rPr lang="en-US" sz="12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.</a:t>
            </a:r>
            <a:endParaRPr lang="en-US" sz="1200" i="1" dirty="0">
              <a:solidFill>
                <a:srgbClr val="0070C0"/>
              </a:solidFill>
            </a:endParaRPr>
          </a:p>
        </p:txBody>
      </p:sp>
      <p:sp>
        <p:nvSpPr>
          <p:cNvPr id="6" name="Shape 4"/>
          <p:cNvSpPr/>
          <p:nvPr/>
        </p:nvSpPr>
        <p:spPr>
          <a:xfrm>
            <a:off x="661475" y="2670473"/>
            <a:ext cx="5359762" cy="1913136"/>
          </a:xfrm>
          <a:prstGeom prst="roundRect">
            <a:avLst>
              <a:gd name="adj" fmla="val 3449"/>
            </a:avLst>
          </a:prstGeom>
          <a:solidFill>
            <a:srgbClr val="0070C0"/>
          </a:solidFill>
          <a:ln w="1905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5"/>
          <p:cNvSpPr/>
          <p:nvPr/>
        </p:nvSpPr>
        <p:spPr>
          <a:xfrm>
            <a:off x="837584" y="2846586"/>
            <a:ext cx="2203990" cy="24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Workstation CAD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37584" y="3092152"/>
            <a:ext cx="5007544" cy="10701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AutoCAD, Mechanical Desktop and Inventor 3D for complete 2D and 3D design.</a:t>
            </a:r>
            <a:endParaRPr lang="en-US" sz="1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20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AutoCAD, Mechanical Desktop e Inventor 3D per progettazione 2D e 3D completa.</a:t>
            </a:r>
            <a:endParaRPr lang="en-US" sz="1200" i="1" dirty="0"/>
          </a:p>
        </p:txBody>
      </p:sp>
      <p:sp>
        <p:nvSpPr>
          <p:cNvPr id="9" name="Shape 7"/>
          <p:cNvSpPr/>
          <p:nvPr/>
        </p:nvSpPr>
        <p:spPr>
          <a:xfrm>
            <a:off x="6170458" y="2670473"/>
            <a:ext cx="5359762" cy="1913136"/>
          </a:xfrm>
          <a:prstGeom prst="roundRect">
            <a:avLst>
              <a:gd name="adj" fmla="val 3449"/>
            </a:avLst>
          </a:prstGeom>
          <a:solidFill>
            <a:srgbClr val="0070C0"/>
          </a:solidFill>
          <a:ln w="1905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/>
          <p:nvPr/>
        </p:nvSpPr>
        <p:spPr>
          <a:xfrm>
            <a:off x="6346567" y="2846586"/>
            <a:ext cx="2054273" cy="24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500" dirty="0">
                <a:solidFill>
                  <a:srgbClr val="EBECEF"/>
                </a:solidFill>
                <a:latin typeface="Fraunces Medium" pitchFamily="34" charset="0"/>
              </a:rPr>
              <a:t>Proprietary Software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en-US" sz="1200" i="1" dirty="0">
                <a:solidFill>
                  <a:srgbClr val="EBECEF"/>
                </a:solidFill>
                <a:latin typeface="Epilogue" panose="020B0604020202020204" charset="0"/>
              </a:rPr>
              <a:t>Software </a:t>
            </a:r>
            <a:r>
              <a:rPr lang="en-US" sz="1200" i="1" dirty="0" err="1">
                <a:solidFill>
                  <a:srgbClr val="EBECEF"/>
                </a:solidFill>
                <a:latin typeface="Epilogue" panose="020B0604020202020204" charset="0"/>
              </a:rPr>
              <a:t>Proprietario</a:t>
            </a:r>
            <a:endParaRPr lang="en-US" sz="1200" i="1" dirty="0">
              <a:solidFill>
                <a:srgbClr val="EBECEF"/>
              </a:solidFill>
              <a:latin typeface="Epilogue" panose="020B060402020202020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346567" y="3321616"/>
            <a:ext cx="5007544" cy="1315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Pipe support sizing and selection software, also available online on the company website.</a:t>
            </a:r>
            <a:endParaRPr lang="en-US" sz="1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200" i="1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Dimensionamento</a:t>
            </a:r>
            <a:r>
              <a:rPr lang="en-US" sz="120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e selezione dei supporti per tubazione, disponibile anche online sul sito </a:t>
            </a:r>
            <a:r>
              <a:rPr lang="en-US" sz="1200" i="1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aziendale</a:t>
            </a:r>
            <a:r>
              <a:rPr lang="en-US" sz="12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61475" y="4732834"/>
            <a:ext cx="5359762" cy="1667966"/>
          </a:xfrm>
          <a:prstGeom prst="roundRect">
            <a:avLst>
              <a:gd name="adj" fmla="val 3956"/>
            </a:avLst>
          </a:prstGeom>
          <a:solidFill>
            <a:srgbClr val="0070C0"/>
          </a:solidFill>
          <a:ln w="1905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 11"/>
          <p:cNvSpPr/>
          <p:nvPr/>
        </p:nvSpPr>
        <p:spPr>
          <a:xfrm>
            <a:off x="837584" y="4908947"/>
            <a:ext cx="2053876" cy="24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500" dirty="0">
                <a:solidFill>
                  <a:srgbClr val="EBECEF"/>
                </a:solidFill>
                <a:latin typeface="Fraunces Medium" panose="020B0604020202020204" charset="0"/>
              </a:rPr>
              <a:t>Specialized Calculation Software</a:t>
            </a:r>
          </a:p>
          <a:p>
            <a:pPr>
              <a:lnSpc>
                <a:spcPct val="104000"/>
              </a:lnSpc>
            </a:pPr>
            <a:r>
              <a:rPr lang="en-US" sz="1200" i="1" dirty="0">
                <a:solidFill>
                  <a:srgbClr val="EBECEF"/>
                </a:solidFill>
                <a:latin typeface="Epilogue" panose="020B0604020202020204" charset="0"/>
              </a:rPr>
              <a:t>Software </a:t>
            </a:r>
            <a:r>
              <a:rPr lang="en-US" sz="1200" i="1" dirty="0" err="1">
                <a:solidFill>
                  <a:srgbClr val="EBECEF"/>
                </a:solidFill>
                <a:latin typeface="Epilogue" panose="020B0604020202020204" charset="0"/>
              </a:rPr>
              <a:t>Specializzati</a:t>
            </a:r>
            <a:endParaRPr lang="en-US" sz="1200" i="1" dirty="0">
              <a:solidFill>
                <a:srgbClr val="EBECEF"/>
              </a:solidFill>
              <a:latin typeface="Epilogue" panose="020B060402020202020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37584" y="5330626"/>
            <a:ext cx="5007544" cy="10701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Sant'Ambrogio · EJMA · Pipe Stress Analysis on request.</a:t>
            </a:r>
            <a:endParaRPr lang="en-US" sz="1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20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Sant'Ambrogio (scambiatori) · EJMA (compensatori) · Stress Analysis su </a:t>
            </a:r>
            <a:r>
              <a:rPr lang="en-US" sz="1200" i="1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richiesta</a:t>
            </a:r>
            <a:r>
              <a:rPr lang="en-US" sz="1200" i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.</a:t>
            </a:r>
            <a:endParaRPr lang="en-US" sz="1200" i="1" dirty="0"/>
          </a:p>
        </p:txBody>
      </p:sp>
      <p:sp>
        <p:nvSpPr>
          <p:cNvPr id="15" name="Shape 13"/>
          <p:cNvSpPr/>
          <p:nvPr/>
        </p:nvSpPr>
        <p:spPr>
          <a:xfrm>
            <a:off x="6170458" y="4732834"/>
            <a:ext cx="5359762" cy="1667966"/>
          </a:xfrm>
          <a:prstGeom prst="roundRect">
            <a:avLst>
              <a:gd name="adj" fmla="val 3956"/>
            </a:avLst>
          </a:prstGeom>
          <a:solidFill>
            <a:srgbClr val="0070C0"/>
          </a:solidFill>
          <a:ln w="1905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Text 14"/>
          <p:cNvSpPr/>
          <p:nvPr/>
        </p:nvSpPr>
        <p:spPr>
          <a:xfrm>
            <a:off x="6346567" y="4924582"/>
            <a:ext cx="1963986" cy="24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500" dirty="0">
                <a:solidFill>
                  <a:srgbClr val="EBECEF"/>
                </a:solidFill>
                <a:latin typeface="Fraunces Medium" panose="020B0604020202020204" charset="0"/>
                <a:ea typeface="Epilogue" pitchFamily="34" charset="-122"/>
                <a:cs typeface="Epilogue" pitchFamily="34" charset="-120"/>
              </a:rPr>
              <a:t>Codes, standards and specifications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en-US" sz="1200" i="1" dirty="0" err="1">
                <a:solidFill>
                  <a:srgbClr val="EBECEF"/>
                </a:solidFill>
                <a:latin typeface="Epilogue" panose="020B0604020202020204" charset="0"/>
                <a:ea typeface="Fraunces Medium" pitchFamily="34" charset="-122"/>
                <a:cs typeface="Fraunces Medium" pitchFamily="34" charset="-120"/>
              </a:rPr>
              <a:t>Codici</a:t>
            </a:r>
            <a:r>
              <a:rPr lang="en-US" sz="1200" i="1" dirty="0">
                <a:solidFill>
                  <a:srgbClr val="EBECEF"/>
                </a:solidFill>
                <a:latin typeface="Epilogue" panose="020B0604020202020204" charset="0"/>
                <a:ea typeface="Fraunces Medium" pitchFamily="34" charset="-122"/>
                <a:cs typeface="Fraunces Medium" pitchFamily="34" charset="-120"/>
              </a:rPr>
              <a:t>, standard e </a:t>
            </a:r>
            <a:r>
              <a:rPr lang="en-US" sz="1200" i="1" dirty="0" err="1">
                <a:solidFill>
                  <a:srgbClr val="EBECEF"/>
                </a:solidFill>
                <a:latin typeface="Epilogue" panose="020B0604020202020204" charset="0"/>
                <a:ea typeface="Fraunces Medium" pitchFamily="34" charset="-122"/>
                <a:cs typeface="Fraunces Medium" pitchFamily="34" charset="-120"/>
              </a:rPr>
              <a:t>norme</a:t>
            </a:r>
            <a:endParaRPr lang="en-US" sz="1200" i="1" dirty="0">
              <a:latin typeface="Epilogue" panose="020B060402020202020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6346567" y="5188322"/>
            <a:ext cx="5007544" cy="7890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endParaRPr lang="en-US" sz="1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2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ASME VIII div.1&amp;2 · TEMA · EN 13445 · EJMA · WRC · ZICK · HEI · VSR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59381" y="486450"/>
            <a:ext cx="2670406" cy="240407"/>
          </a:xfrm>
          <a:prstGeom prst="roundRect">
            <a:avLst>
              <a:gd name="adj" fmla="val 19034"/>
            </a:avLst>
          </a:prstGeom>
          <a:solidFill>
            <a:srgbClr val="0070C0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/>
          <p:nvPr/>
        </p:nvSpPr>
        <p:spPr>
          <a:xfrm>
            <a:off x="611309" y="520795"/>
            <a:ext cx="3116681" cy="15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8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GESTIONE DEL PROGETTO | PROJECT MANAGEMENT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7408" y="874928"/>
            <a:ext cx="5290354" cy="8221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650" dirty="0">
                <a:solidFill>
                  <a:srgbClr val="0070C0"/>
                </a:solidFill>
                <a:latin typeface="Fraunces Medium" pitchFamily="34" charset="0"/>
              </a:rPr>
              <a:t>On-site assistance for the</a:t>
            </a:r>
          </a:p>
          <a:p>
            <a:pPr>
              <a:lnSpc>
                <a:spcPct val="104000"/>
              </a:lnSpc>
            </a:pPr>
            <a:r>
              <a:rPr lang="en-US" sz="2650" dirty="0">
                <a:solidFill>
                  <a:srgbClr val="0070C0"/>
                </a:solidFill>
                <a:latin typeface="Fraunces Medium" pitchFamily="34" charset="0"/>
              </a:rPr>
              <a:t> full plant lifecycle</a:t>
            </a:r>
          </a:p>
        </p:txBody>
      </p:sp>
      <p:sp>
        <p:nvSpPr>
          <p:cNvPr id="5" name="Text 3"/>
          <p:cNvSpPr/>
          <p:nvPr/>
        </p:nvSpPr>
        <p:spPr>
          <a:xfrm>
            <a:off x="528778" y="1882837"/>
            <a:ext cx="11478330" cy="198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4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Assistenza</a:t>
            </a:r>
            <a:r>
              <a:rPr lang="en-US" sz="14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in campo per </a:t>
            </a:r>
            <a:r>
              <a:rPr lang="en-US" sz="14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l’intero</a:t>
            </a:r>
            <a:r>
              <a:rPr lang="en-US" sz="14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</a:t>
            </a:r>
            <a:r>
              <a:rPr lang="en-US" sz="14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ciclo</a:t>
            </a:r>
            <a:r>
              <a:rPr lang="en-US" sz="14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di vita </a:t>
            </a:r>
            <a:endParaRPr lang="en-US" sz="1400" dirty="0">
              <a:solidFill>
                <a:srgbClr val="0070C0"/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535343" y="2350519"/>
            <a:ext cx="5268285" cy="993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22000"/>
              </a:lnSpc>
            </a:pPr>
            <a:r>
              <a:rPr lang="en-US" sz="11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We offer a complete service that goes beyond supply: from installation supervision to periodic field inspections, we support the full plant lifecycle.</a:t>
            </a:r>
            <a:r>
              <a:rPr 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.</a:t>
            </a:r>
            <a:endParaRPr lang="en-US" sz="1100" dirty="0"/>
          </a:p>
          <a:p>
            <a:pPr marL="0" indent="0" algn="l">
              <a:lnSpc>
                <a:spcPct val="122000"/>
              </a:lnSpc>
              <a:buNone/>
            </a:pPr>
            <a:r>
              <a:rPr lang="en-US" sz="11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Offriamo</a:t>
            </a:r>
            <a:r>
              <a:rPr lang="en-US" sz="11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un servizio completo che va oltre la fornitura: dalla supervisione all'installazione alle ispezioni periodiche in campo, siamo presenti per tutta la vita utile </a:t>
            </a:r>
            <a:r>
              <a:rPr lang="en-US" sz="11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dell'impianto</a:t>
            </a:r>
            <a:r>
              <a:rPr lang="en-US" sz="11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.</a:t>
            </a:r>
            <a:endParaRPr lang="en-US" sz="1100" i="1" dirty="0">
              <a:solidFill>
                <a:srgbClr val="0070C0"/>
              </a:solidFill>
            </a:endParaRPr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9381" y="3817332"/>
            <a:ext cx="204187" cy="20419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974224" y="3805224"/>
            <a:ext cx="4250524" cy="212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300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Installation Supervision / </a:t>
            </a:r>
            <a:r>
              <a:rPr lang="en-US" sz="1300" i="1" dirty="0" err="1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Supervisione</a:t>
            </a:r>
            <a:r>
              <a:rPr lang="en-US" sz="1300" i="1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 </a:t>
            </a:r>
            <a:r>
              <a:rPr lang="en-US" sz="1300" i="1" dirty="0" err="1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Installazione</a:t>
            </a:r>
            <a:endParaRPr lang="en-US" sz="1300" i="1" dirty="0">
              <a:solidFill>
                <a:srgbClr val="0070C0"/>
              </a:solidFill>
            </a:endParaRPr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7895" y="4145929"/>
            <a:ext cx="204187" cy="204192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74224" y="4141613"/>
            <a:ext cx="3432982" cy="212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300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Regular Inspections / </a:t>
            </a:r>
            <a:r>
              <a:rPr lang="en-US" sz="1300" i="1" dirty="0" err="1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Ispezioni</a:t>
            </a:r>
            <a:r>
              <a:rPr lang="en-US" sz="1300" i="1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 </a:t>
            </a:r>
            <a:r>
              <a:rPr lang="en-US" sz="1300" i="1" dirty="0" err="1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Periodiche</a:t>
            </a:r>
            <a:endParaRPr lang="en-US" sz="1300" i="1" dirty="0">
              <a:solidFill>
                <a:srgbClr val="0070C0"/>
              </a:solidFill>
            </a:endParaRPr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7895" y="4546749"/>
            <a:ext cx="204187" cy="204192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74224" y="4542433"/>
            <a:ext cx="4522575" cy="212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300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Load Resetting and Replacement / </a:t>
            </a:r>
            <a:r>
              <a:rPr lang="en-US" sz="1300" i="1" dirty="0" err="1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Taratura</a:t>
            </a:r>
            <a:r>
              <a:rPr lang="en-US" sz="1300" i="1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 e </a:t>
            </a:r>
            <a:r>
              <a:rPr lang="en-US" sz="1300" i="1" dirty="0" err="1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Sostituzione</a:t>
            </a:r>
            <a:endParaRPr lang="en-US" sz="1300" i="1" dirty="0">
              <a:solidFill>
                <a:srgbClr val="0070C0"/>
              </a:solidFill>
            </a:endParaRPr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9939" y="4959449"/>
            <a:ext cx="204187" cy="204192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974224" y="4946555"/>
            <a:ext cx="3111422" cy="212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300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Integrity Analysis /</a:t>
            </a:r>
            <a:r>
              <a:rPr lang="en-US" sz="1300" i="1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 </a:t>
            </a:r>
            <a:r>
              <a:rPr lang="en-US" sz="1300" i="1" dirty="0" err="1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Analisi</a:t>
            </a:r>
            <a:r>
              <a:rPr lang="en-US" sz="1300" i="1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 di </a:t>
            </a:r>
            <a:r>
              <a:rPr lang="en-US" sz="1300" i="1" dirty="0" err="1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Integrità</a:t>
            </a:r>
            <a:endParaRPr lang="en-US" sz="1300" i="1" dirty="0">
              <a:solidFill>
                <a:srgbClr val="0070C0"/>
              </a:solidFill>
            </a:endParaRPr>
          </a:p>
        </p:txBody>
      </p:sp>
      <p:pic>
        <p:nvPicPr>
          <p:cNvPr id="16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4617" y="5327848"/>
            <a:ext cx="204187" cy="204192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974224" y="5304235"/>
            <a:ext cx="3811988" cy="212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300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Personnel Training </a:t>
            </a:r>
            <a:r>
              <a:rPr lang="en-US" sz="1300" dirty="0">
                <a:solidFill>
                  <a:srgbClr val="0070C0"/>
                </a:solidFill>
                <a:latin typeface="Fraunces Medium" pitchFamily="34" charset="0"/>
              </a:rPr>
              <a:t>/</a:t>
            </a:r>
            <a:r>
              <a:rPr lang="en-US" sz="1300" i="1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 </a:t>
            </a:r>
            <a:r>
              <a:rPr lang="en-US" sz="1300" i="1" dirty="0" err="1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Formazione</a:t>
            </a:r>
            <a:r>
              <a:rPr lang="en-US" sz="1300" i="1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 del </a:t>
            </a:r>
            <a:r>
              <a:rPr lang="en-US" sz="1300" i="1" dirty="0" err="1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Personale</a:t>
            </a:r>
            <a:endParaRPr lang="en-US" sz="1300" i="1" dirty="0">
              <a:solidFill>
                <a:srgbClr val="0070C0"/>
              </a:solidFill>
            </a:endParaRPr>
          </a:p>
        </p:txBody>
      </p:sp>
      <p:pic>
        <p:nvPicPr>
          <p:cNvPr id="6" name="Immagine 5" descr="Immagini e foto stock di Raffinerie | DepositPhotos">
            <a:extLst>
              <a:ext uri="{FF2B5EF4-FFF2-40B4-BE49-F238E27FC236}">
                <a16:creationId xmlns:a16="http://schemas.microsoft.com/office/drawing/2014/main" id="{005ED8CC-D70B-52DC-DBC7-AE279E607F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0293" y="964462"/>
            <a:ext cx="6126815" cy="463202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magine 26" descr="20.000 + Mondo 3D e 3D immagini gratis - Pixabay">
            <a:extLst>
              <a:ext uri="{FF2B5EF4-FFF2-40B4-BE49-F238E27FC236}">
                <a16:creationId xmlns:a16="http://schemas.microsoft.com/office/drawing/2014/main" id="{E37CE42A-C667-38EB-04F9-5CF1DB9BA3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26" t="2349" r="3238" b="3587"/>
          <a:stretch>
            <a:fillRect/>
          </a:stretch>
        </p:blipFill>
        <p:spPr>
          <a:xfrm>
            <a:off x="321944" y="2349485"/>
            <a:ext cx="4303329" cy="4185594"/>
          </a:xfrm>
          <a:prstGeom prst="ellipse">
            <a:avLst/>
          </a:prstGeom>
          <a:solidFill>
            <a:srgbClr val="0070C0"/>
          </a:solidFill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Shape 0"/>
          <p:cNvSpPr/>
          <p:nvPr/>
        </p:nvSpPr>
        <p:spPr>
          <a:xfrm>
            <a:off x="78445" y="167445"/>
            <a:ext cx="2604725" cy="310952"/>
          </a:xfrm>
          <a:prstGeom prst="roundRect">
            <a:avLst>
              <a:gd name="adj" fmla="val 17871"/>
            </a:avLst>
          </a:prstGeom>
          <a:solidFill>
            <a:srgbClr val="0070C0"/>
          </a:solidFill>
          <a:ln/>
        </p:spPr>
        <p:txBody>
          <a:bodyPr/>
          <a:lstStyle/>
          <a:p>
            <a:endParaRPr lang="it-IT" dirty="0"/>
          </a:p>
        </p:txBody>
      </p:sp>
      <p:sp>
        <p:nvSpPr>
          <p:cNvPr id="3" name="Text 1"/>
          <p:cNvSpPr/>
          <p:nvPr/>
        </p:nvSpPr>
        <p:spPr>
          <a:xfrm>
            <a:off x="228187" y="217054"/>
            <a:ext cx="3015877" cy="211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33000"/>
              </a:lnSpc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GLOBAL PRESENCE I PRESENZA GLOBALE 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2997388" y="554516"/>
            <a:ext cx="6036814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it-IT" sz="3200" dirty="0">
                <a:solidFill>
                  <a:srgbClr val="0070C0"/>
                </a:solidFill>
                <a:latin typeface="Fraunces Medium" panose="020B0604020202020204" charset="0"/>
              </a:rPr>
              <a:t>Customers Worldwide </a:t>
            </a:r>
            <a:r>
              <a:rPr lang="it-IT" sz="3200" dirty="0" err="1">
                <a:solidFill>
                  <a:srgbClr val="0070C0"/>
                </a:solidFill>
                <a:latin typeface="Fraunces Medium" panose="020B0604020202020204" charset="0"/>
              </a:rPr>
              <a:t>Across</a:t>
            </a:r>
            <a:r>
              <a:rPr lang="it-IT" sz="3200" dirty="0">
                <a:solidFill>
                  <a:srgbClr val="0070C0"/>
                </a:solidFill>
                <a:latin typeface="Fraunces Medium" panose="020B0604020202020204" charset="0"/>
              </a:rPr>
              <a:t> </a:t>
            </a:r>
            <a:r>
              <a:rPr lang="it-IT" sz="3200" dirty="0" err="1">
                <a:solidFill>
                  <a:srgbClr val="0070C0"/>
                </a:solidFill>
                <a:latin typeface="Fraunces Medium" panose="020B0604020202020204" charset="0"/>
              </a:rPr>
              <a:t>Four</a:t>
            </a:r>
            <a:r>
              <a:rPr lang="it-IT" sz="3200" dirty="0">
                <a:solidFill>
                  <a:srgbClr val="0070C0"/>
                </a:solidFill>
                <a:latin typeface="Fraunces Medium" panose="020B0604020202020204" charset="0"/>
              </a:rPr>
              <a:t> </a:t>
            </a:r>
            <a:r>
              <a:rPr lang="it-IT" sz="3200" dirty="0" err="1">
                <a:solidFill>
                  <a:srgbClr val="0070C0"/>
                </a:solidFill>
                <a:latin typeface="Fraunces Medium" panose="020B0604020202020204" charset="0"/>
              </a:rPr>
              <a:t>Continents</a:t>
            </a:r>
            <a:endParaRPr lang="en-US" sz="3200" dirty="0">
              <a:solidFill>
                <a:srgbClr val="0070C0"/>
              </a:solidFill>
              <a:latin typeface="Fraunces Medium" panose="020B060402020202020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3034087" y="1128927"/>
            <a:ext cx="6610189" cy="6434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3000"/>
              </a:lnSpc>
            </a:pPr>
            <a:r>
              <a:rPr lang="en-US" sz="12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Ca.S.T.Im. 2000 has sales offices and agents worldwide. Active customers on </a:t>
            </a:r>
          </a:p>
          <a:p>
            <a:pPr>
              <a:lnSpc>
                <a:spcPct val="133000"/>
              </a:lnSpc>
            </a:pPr>
            <a:r>
              <a:rPr lang="en-US" sz="12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four continents with local agents in over twenty countries.</a:t>
            </a:r>
            <a:endParaRPr lang="en-US" sz="1200" dirty="0">
              <a:solidFill>
                <a:srgbClr val="0070C0"/>
              </a:solidFill>
            </a:endParaRPr>
          </a:p>
          <a:p>
            <a:pPr marL="0" indent="0" algn="l">
              <a:lnSpc>
                <a:spcPct val="133000"/>
              </a:lnSpc>
              <a:buNone/>
            </a:pPr>
            <a:r>
              <a:rPr lang="en-US" sz="12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Ca.S.T.Im. 2000 dispone di uffici commerciali e agenti in tutto il mondo.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2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Clienti attivi </a:t>
            </a:r>
            <a:r>
              <a:rPr lang="en-US" sz="12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su</a:t>
            </a:r>
            <a:r>
              <a:rPr lang="en-US" sz="12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quattro continenti con agenti locali in </a:t>
            </a:r>
            <a:r>
              <a:rPr lang="en-US" sz="12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oltre</a:t>
            </a:r>
            <a:r>
              <a:rPr lang="en-US" sz="12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venti </a:t>
            </a:r>
            <a:r>
              <a:rPr lang="en-US" sz="12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paesi</a:t>
            </a:r>
            <a:r>
              <a:rPr lang="en-US" sz="12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.</a:t>
            </a:r>
            <a:endParaRPr lang="en-US" sz="1200" i="1" dirty="0">
              <a:solidFill>
                <a:srgbClr val="0070C0"/>
              </a:solidFill>
            </a:endParaRPr>
          </a:p>
        </p:txBody>
      </p:sp>
      <p:sp>
        <p:nvSpPr>
          <p:cNvPr id="6" name="Shape 4"/>
          <p:cNvSpPr/>
          <p:nvPr/>
        </p:nvSpPr>
        <p:spPr>
          <a:xfrm>
            <a:off x="5339872" y="2396411"/>
            <a:ext cx="4281387" cy="731205"/>
          </a:xfrm>
          <a:prstGeom prst="roundRect">
            <a:avLst>
              <a:gd name="adj" fmla="val 7194"/>
            </a:avLst>
          </a:prstGeom>
          <a:solidFill>
            <a:srgbClr val="0070C0"/>
          </a:solidFill>
          <a:ln w="6350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5"/>
          <p:cNvSpPr/>
          <p:nvPr/>
        </p:nvSpPr>
        <p:spPr>
          <a:xfrm>
            <a:off x="6424938" y="2496659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6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Europe </a:t>
            </a:r>
            <a:r>
              <a:rPr lang="en-US" sz="1600" i="1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/ Europa </a:t>
            </a:r>
            <a:endParaRPr lang="en-US" sz="1600" i="1" dirty="0"/>
          </a:p>
        </p:txBody>
      </p:sp>
      <p:sp>
        <p:nvSpPr>
          <p:cNvPr id="8" name="Text 6"/>
          <p:cNvSpPr/>
          <p:nvPr/>
        </p:nvSpPr>
        <p:spPr>
          <a:xfrm>
            <a:off x="5637429" y="2772709"/>
            <a:ext cx="500843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Benelux · Francia · Germania · Grecia · Spagna 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317930" y="3258057"/>
            <a:ext cx="4303329" cy="733252"/>
          </a:xfrm>
          <a:prstGeom prst="roundRect">
            <a:avLst>
              <a:gd name="adj" fmla="val 7194"/>
            </a:avLst>
          </a:prstGeom>
          <a:solidFill>
            <a:srgbClr val="0070C0"/>
          </a:solidFill>
          <a:ln w="6350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it-IT" dirty="0"/>
          </a:p>
        </p:txBody>
      </p:sp>
      <p:sp>
        <p:nvSpPr>
          <p:cNvPr id="10" name="Text 8"/>
          <p:cNvSpPr/>
          <p:nvPr/>
        </p:nvSpPr>
        <p:spPr>
          <a:xfrm>
            <a:off x="5914669" y="3357602"/>
            <a:ext cx="27516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6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Middle East </a:t>
            </a:r>
            <a:r>
              <a:rPr lang="en-US" sz="1600" i="1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/Medio Oriente</a:t>
            </a:r>
            <a:endParaRPr lang="en-US" sz="1600" i="1" dirty="0"/>
          </a:p>
        </p:txBody>
      </p:sp>
      <p:sp>
        <p:nvSpPr>
          <p:cNvPr id="11" name="Text 9"/>
          <p:cNvSpPr/>
          <p:nvPr/>
        </p:nvSpPr>
        <p:spPr>
          <a:xfrm>
            <a:off x="6162114" y="3614200"/>
            <a:ext cx="500843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Bahrain · Kuwait · Qatar · UAE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306420" y="4962535"/>
            <a:ext cx="4326346" cy="733253"/>
          </a:xfrm>
          <a:prstGeom prst="roundRect">
            <a:avLst>
              <a:gd name="adj" fmla="val 7194"/>
            </a:avLst>
          </a:prstGeom>
          <a:solidFill>
            <a:srgbClr val="0070C0"/>
          </a:solidFill>
          <a:ln w="6350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it-IT" dirty="0"/>
          </a:p>
        </p:txBody>
      </p:sp>
      <p:sp>
        <p:nvSpPr>
          <p:cNvPr id="13" name="Text 11"/>
          <p:cNvSpPr/>
          <p:nvPr/>
        </p:nvSpPr>
        <p:spPr>
          <a:xfrm>
            <a:off x="6993593" y="5003446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Africa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096000" y="5283671"/>
            <a:ext cx="500843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Algeria · Egitto · Marocco · Tunisia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5317929" y="4152046"/>
            <a:ext cx="4303329" cy="667549"/>
          </a:xfrm>
          <a:prstGeom prst="roundRect">
            <a:avLst>
              <a:gd name="adj" fmla="val 7194"/>
            </a:avLst>
          </a:prstGeom>
          <a:solidFill>
            <a:srgbClr val="0070C0"/>
          </a:solidFill>
          <a:ln w="6350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Text 14"/>
          <p:cNvSpPr/>
          <p:nvPr/>
        </p:nvSpPr>
        <p:spPr>
          <a:xfrm>
            <a:off x="7047038" y="4171525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Asia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5914669" y="4401983"/>
            <a:ext cx="500843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Bangladesh · India · Malaysia · Korea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5317930" y="5802598"/>
            <a:ext cx="4326346" cy="698086"/>
          </a:xfrm>
          <a:prstGeom prst="roundRect">
            <a:avLst>
              <a:gd name="adj" fmla="val 7194"/>
            </a:avLst>
          </a:prstGeom>
          <a:solidFill>
            <a:srgbClr val="0070C0"/>
          </a:solidFill>
          <a:ln w="6350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it-IT" dirty="0"/>
          </a:p>
        </p:txBody>
      </p:sp>
      <p:sp>
        <p:nvSpPr>
          <p:cNvPr id="19" name="Text 17"/>
          <p:cNvSpPr/>
          <p:nvPr/>
        </p:nvSpPr>
        <p:spPr>
          <a:xfrm>
            <a:off x="6993592" y="5862491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America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610188" y="6129129"/>
            <a:ext cx="500843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Canada · Colombia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Visualizza immagine di origine">
            <a:extLst>
              <a:ext uri="{FF2B5EF4-FFF2-40B4-BE49-F238E27FC236}">
                <a16:creationId xmlns:a16="http://schemas.microsoft.com/office/drawing/2014/main" id="{5D841EF5-2F83-4F29-706A-EC6BAB126E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7" r="21369"/>
          <a:stretch/>
        </p:blipFill>
        <p:spPr bwMode="auto">
          <a:xfrm>
            <a:off x="331752" y="137120"/>
            <a:ext cx="1073170" cy="81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0" descr="Risultato immagine per PETROFAC">
            <a:extLst>
              <a:ext uri="{FF2B5EF4-FFF2-40B4-BE49-F238E27FC236}">
                <a16:creationId xmlns:a16="http://schemas.microsoft.com/office/drawing/2014/main" id="{5EF74568-660E-7303-7ACB-91F6461BB2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98" r="25895"/>
          <a:stretch/>
        </p:blipFill>
        <p:spPr bwMode="auto">
          <a:xfrm>
            <a:off x="1965645" y="116688"/>
            <a:ext cx="826005" cy="832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4" descr="Risultato immagine per BUTACHIMIE">
            <a:extLst>
              <a:ext uri="{FF2B5EF4-FFF2-40B4-BE49-F238E27FC236}">
                <a16:creationId xmlns:a16="http://schemas.microsoft.com/office/drawing/2014/main" id="{4D878612-9A4E-48DD-EF50-6CC17CA49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252" y="137120"/>
            <a:ext cx="958889" cy="844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 descr="Risultato immagine per amec foster wheeler">
            <a:extLst>
              <a:ext uri="{FF2B5EF4-FFF2-40B4-BE49-F238E27FC236}">
                <a16:creationId xmlns:a16="http://schemas.microsoft.com/office/drawing/2014/main" id="{78F2468A-559F-7BA0-BEFE-F5486472A2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52" y="1296112"/>
            <a:ext cx="785819" cy="73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4" descr="Risultato immagine per GAZPROM">
            <a:extLst>
              <a:ext uri="{FF2B5EF4-FFF2-40B4-BE49-F238E27FC236}">
                <a16:creationId xmlns:a16="http://schemas.microsoft.com/office/drawing/2014/main" id="{5D610872-F930-E546-E75E-45EBDC4326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394" y="149168"/>
            <a:ext cx="1517627" cy="832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8" descr="Risultato immagine per technip energies">
            <a:extLst>
              <a:ext uri="{FF2B5EF4-FFF2-40B4-BE49-F238E27FC236}">
                <a16:creationId xmlns:a16="http://schemas.microsoft.com/office/drawing/2014/main" id="{F9A7E0F6-4AE1-374D-FBCC-06515FD106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59" b="15832"/>
          <a:stretch/>
        </p:blipFill>
        <p:spPr bwMode="auto">
          <a:xfrm>
            <a:off x="338026" y="2406436"/>
            <a:ext cx="1489833" cy="670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2" descr="Risultato immagine per TOTAL">
            <a:extLst>
              <a:ext uri="{FF2B5EF4-FFF2-40B4-BE49-F238E27FC236}">
                <a16:creationId xmlns:a16="http://schemas.microsoft.com/office/drawing/2014/main" id="{26BA1B5D-91B3-75E7-4549-FC32D587B8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1309" y="4480192"/>
            <a:ext cx="1039622" cy="1057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6" descr="Risultato immagine per ENI">
            <a:extLst>
              <a:ext uri="{FF2B5EF4-FFF2-40B4-BE49-F238E27FC236}">
                <a16:creationId xmlns:a16="http://schemas.microsoft.com/office/drawing/2014/main" id="{B5786C5C-2959-87FF-97B7-BBB3E030FD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5914" y="4389919"/>
            <a:ext cx="1386021" cy="1147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8" descr="Risultato immagine per TECHINT">
            <a:extLst>
              <a:ext uri="{FF2B5EF4-FFF2-40B4-BE49-F238E27FC236}">
                <a16:creationId xmlns:a16="http://schemas.microsoft.com/office/drawing/2014/main" id="{E7066D2E-7898-4D1F-EF95-983903F88E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6896" y="145533"/>
            <a:ext cx="1001598" cy="1221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Risultato immagine per LUKOIL">
            <a:extLst>
              <a:ext uri="{FF2B5EF4-FFF2-40B4-BE49-F238E27FC236}">
                <a16:creationId xmlns:a16="http://schemas.microsoft.com/office/drawing/2014/main" id="{4CF842AC-09AB-BE10-2F65-9959AB60EA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2475" y="142465"/>
            <a:ext cx="2021734" cy="935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2" descr="Visualizza immagine di origine">
            <a:extLst>
              <a:ext uri="{FF2B5EF4-FFF2-40B4-BE49-F238E27FC236}">
                <a16:creationId xmlns:a16="http://schemas.microsoft.com/office/drawing/2014/main" id="{F12F8B18-B762-9ECF-2C7D-D4BCDB8185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888" y="2567793"/>
            <a:ext cx="1538807" cy="490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0" descr="Risultato immagine per ANSALDO ENERGIA">
            <a:extLst>
              <a:ext uri="{FF2B5EF4-FFF2-40B4-BE49-F238E27FC236}">
                <a16:creationId xmlns:a16="http://schemas.microsoft.com/office/drawing/2014/main" id="{DEED545D-83BE-5E3D-0AA7-84A073B92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541" y="3487940"/>
            <a:ext cx="1758756" cy="761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8" descr="Risultato immagine per edf">
            <a:extLst>
              <a:ext uri="{FF2B5EF4-FFF2-40B4-BE49-F238E27FC236}">
                <a16:creationId xmlns:a16="http://schemas.microsoft.com/office/drawing/2014/main" id="{4847B2B6-B5C8-3821-B14E-16A49232EF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6955" y="141158"/>
            <a:ext cx="1001599" cy="1320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6" descr="Risultato immagine per SAIPEM">
            <a:extLst>
              <a:ext uri="{FF2B5EF4-FFF2-40B4-BE49-F238E27FC236}">
                <a16:creationId xmlns:a16="http://schemas.microsoft.com/office/drawing/2014/main" id="{E99234EF-A299-4811-BE37-DDFC6CE4E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4376" y="1380446"/>
            <a:ext cx="1489833" cy="85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8" descr="Risultato immagine per CB&amp;I">
            <a:extLst>
              <a:ext uri="{FF2B5EF4-FFF2-40B4-BE49-F238E27FC236}">
                <a16:creationId xmlns:a16="http://schemas.microsoft.com/office/drawing/2014/main" id="{7DC79A7F-1414-6449-414A-178FFF67CA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9" t="20682" r="11811" b="20286"/>
          <a:stretch/>
        </p:blipFill>
        <p:spPr bwMode="auto">
          <a:xfrm>
            <a:off x="388280" y="4730583"/>
            <a:ext cx="1495622" cy="80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Visualizza immagine di origine">
            <a:extLst>
              <a:ext uri="{FF2B5EF4-FFF2-40B4-BE49-F238E27FC236}">
                <a16:creationId xmlns:a16="http://schemas.microsoft.com/office/drawing/2014/main" id="{DB1EBAC9-8149-B781-C764-1EDD0CFA68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10" b="25486"/>
          <a:stretch/>
        </p:blipFill>
        <p:spPr bwMode="auto">
          <a:xfrm>
            <a:off x="10241611" y="4943890"/>
            <a:ext cx="1615359" cy="592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14" descr="Risultato immagine per MOTOR OIL ELLAS">
            <a:extLst>
              <a:ext uri="{FF2B5EF4-FFF2-40B4-BE49-F238E27FC236}">
                <a16:creationId xmlns:a16="http://schemas.microsoft.com/office/drawing/2014/main" id="{F47CD4D0-A8AC-08A1-7B24-67067608C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625" y="4866927"/>
            <a:ext cx="1451352" cy="670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6" descr="Risultato immagine per HELLENIC PETROLEUM">
            <a:extLst>
              <a:ext uri="{FF2B5EF4-FFF2-40B4-BE49-F238E27FC236}">
                <a16:creationId xmlns:a16="http://schemas.microsoft.com/office/drawing/2014/main" id="{2F103D20-4672-E506-4321-1A9C534CC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7400" y="3360640"/>
            <a:ext cx="1678605" cy="1086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6" descr="Risultato immagine per CB&amp;I">
            <a:extLst>
              <a:ext uri="{FF2B5EF4-FFF2-40B4-BE49-F238E27FC236}">
                <a16:creationId xmlns:a16="http://schemas.microsoft.com/office/drawing/2014/main" id="{B5BA3F2E-7BD3-902F-47E2-6C3076185D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397" y="4588286"/>
            <a:ext cx="1770968" cy="977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 1">
            <a:extLst>
              <a:ext uri="{FF2B5EF4-FFF2-40B4-BE49-F238E27FC236}">
                <a16:creationId xmlns:a16="http://schemas.microsoft.com/office/drawing/2014/main" id="{3E89FBD7-DD33-D7B0-AF6E-97DBD8195F51}"/>
              </a:ext>
            </a:extLst>
          </p:cNvPr>
          <p:cNvSpPr/>
          <p:nvPr/>
        </p:nvSpPr>
        <p:spPr>
          <a:xfrm>
            <a:off x="2522875" y="1521763"/>
            <a:ext cx="2170288" cy="211733"/>
          </a:xfrm>
          <a:prstGeom prst="rect">
            <a:avLst/>
          </a:prstGeom>
          <a:solidFill>
            <a:srgbClr val="0070C0"/>
          </a:solidFill>
          <a:ln/>
        </p:spPr>
        <p:txBody>
          <a:bodyPr wrap="none" lIns="0" tIns="0" rIns="0" bIns="0" rtlCol="0" anchor="t"/>
          <a:lstStyle/>
          <a:p>
            <a:pPr>
              <a:lnSpc>
                <a:spcPct val="133000"/>
              </a:lnSpc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OUR CUSTOMERS I </a:t>
            </a:r>
            <a:r>
              <a:rPr lang="en-US" sz="1000" dirty="0" err="1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I</a:t>
            </a: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NOSTRI CLIENTI </a:t>
            </a:r>
            <a:endParaRPr lang="en-US" sz="1000" dirty="0"/>
          </a:p>
        </p:txBody>
      </p:sp>
      <p:sp>
        <p:nvSpPr>
          <p:cNvPr id="47" name="Text 2">
            <a:extLst>
              <a:ext uri="{FF2B5EF4-FFF2-40B4-BE49-F238E27FC236}">
                <a16:creationId xmlns:a16="http://schemas.microsoft.com/office/drawing/2014/main" id="{B13A75B8-5E53-C97C-8651-A976114AB1AA}"/>
              </a:ext>
            </a:extLst>
          </p:cNvPr>
          <p:cNvSpPr/>
          <p:nvPr/>
        </p:nvSpPr>
        <p:spPr>
          <a:xfrm>
            <a:off x="2522875" y="1940491"/>
            <a:ext cx="6840908" cy="1002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it-IT" sz="2800" dirty="0" err="1">
                <a:solidFill>
                  <a:srgbClr val="0070C0"/>
                </a:solidFill>
                <a:latin typeface="Fraunces Medium" panose="020B0604020202020204" charset="0"/>
              </a:rPr>
              <a:t>Qualified</a:t>
            </a:r>
            <a:r>
              <a:rPr lang="it-IT" sz="2800" dirty="0">
                <a:solidFill>
                  <a:srgbClr val="0070C0"/>
                </a:solidFill>
                <a:latin typeface="Fraunces Medium" panose="020B0604020202020204" charset="0"/>
              </a:rPr>
              <a:t> Supplier to the </a:t>
            </a:r>
            <a:r>
              <a:rPr lang="it-IT" sz="2800" dirty="0" err="1">
                <a:solidFill>
                  <a:srgbClr val="0070C0"/>
                </a:solidFill>
                <a:latin typeface="Fraunces Medium" panose="020B0604020202020204" charset="0"/>
              </a:rPr>
              <a:t>World’s</a:t>
            </a:r>
            <a:endParaRPr lang="it-IT" sz="2800" dirty="0">
              <a:solidFill>
                <a:srgbClr val="0070C0"/>
              </a:solidFill>
              <a:latin typeface="Fraunces Medium" panose="020B0604020202020204" charset="0"/>
            </a:endParaRPr>
          </a:p>
          <a:p>
            <a:r>
              <a:rPr lang="it-IT" sz="2800" dirty="0">
                <a:solidFill>
                  <a:srgbClr val="0070C0"/>
                </a:solidFill>
                <a:latin typeface="Fraunces Medium" panose="020B0604020202020204" charset="0"/>
              </a:rPr>
              <a:t> Industry Leaders</a:t>
            </a:r>
            <a:endParaRPr lang="en-US" sz="3250" dirty="0">
              <a:solidFill>
                <a:srgbClr val="0070C0"/>
              </a:solidFill>
              <a:latin typeface="Fraunces Medium" panose="020B0604020202020204" charset="0"/>
            </a:endParaRPr>
          </a:p>
        </p:txBody>
      </p:sp>
      <p:sp>
        <p:nvSpPr>
          <p:cNvPr id="49" name="Shape 9">
            <a:extLst>
              <a:ext uri="{FF2B5EF4-FFF2-40B4-BE49-F238E27FC236}">
                <a16:creationId xmlns:a16="http://schemas.microsoft.com/office/drawing/2014/main" id="{2EA7E6E2-76C2-0FE4-CB71-349639090977}"/>
              </a:ext>
            </a:extLst>
          </p:cNvPr>
          <p:cNvSpPr/>
          <p:nvPr/>
        </p:nvSpPr>
        <p:spPr>
          <a:xfrm>
            <a:off x="661627" y="5819515"/>
            <a:ext cx="10868745" cy="925909"/>
          </a:xfrm>
          <a:prstGeom prst="roundRect">
            <a:avLst>
              <a:gd name="adj" fmla="val 7502"/>
            </a:avLst>
          </a:prstGeom>
          <a:solidFill>
            <a:srgbClr val="0070C0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51" name="Image 0" descr="preencoded.png">
            <a:extLst>
              <a:ext uri="{FF2B5EF4-FFF2-40B4-BE49-F238E27FC236}">
                <a16:creationId xmlns:a16="http://schemas.microsoft.com/office/drawing/2014/main" id="{DCE09015-901E-344E-5651-FB367D594A9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31515" y="5897219"/>
            <a:ext cx="206667" cy="165298"/>
          </a:xfrm>
          <a:prstGeom prst="rect">
            <a:avLst/>
          </a:prstGeom>
        </p:spPr>
      </p:pic>
      <p:sp>
        <p:nvSpPr>
          <p:cNvPr id="53" name="Text 10">
            <a:extLst>
              <a:ext uri="{FF2B5EF4-FFF2-40B4-BE49-F238E27FC236}">
                <a16:creationId xmlns:a16="http://schemas.microsoft.com/office/drawing/2014/main" id="{5626179B-0355-6F88-3551-8D083C825645}"/>
              </a:ext>
            </a:extLst>
          </p:cNvPr>
          <p:cNvSpPr/>
          <p:nvPr/>
        </p:nvSpPr>
        <p:spPr>
          <a:xfrm>
            <a:off x="1203477" y="6002583"/>
            <a:ext cx="1016619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33000"/>
              </a:lnSpc>
            </a:pPr>
            <a:r>
              <a:rPr lang="en-US" sz="1300" dirty="0">
                <a:solidFill>
                  <a:srgbClr val="FFFFF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Qualified supplier to over 19 of the world's leading engineering companies and plant owners.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i="1" dirty="0" err="1">
                <a:solidFill>
                  <a:srgbClr val="FFFFF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Fornitore</a:t>
            </a:r>
            <a:r>
              <a:rPr lang="en-US" sz="1300" i="1" dirty="0">
                <a:solidFill>
                  <a:srgbClr val="FFFFF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qualificato presso oltre 19 tra le principali società di ingegneria e proprietari di impianti a livello </a:t>
            </a:r>
            <a:r>
              <a:rPr lang="en-US" sz="1300" i="1" dirty="0" err="1">
                <a:solidFill>
                  <a:srgbClr val="FFFFF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mondiale</a:t>
            </a:r>
            <a:r>
              <a:rPr lang="en-US" sz="1300" i="1" dirty="0">
                <a:solidFill>
                  <a:srgbClr val="FFFFF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.</a:t>
            </a:r>
            <a:endParaRPr lang="en-US" sz="1300" i="1" dirty="0"/>
          </a:p>
        </p:txBody>
      </p:sp>
      <p:sp>
        <p:nvSpPr>
          <p:cNvPr id="3" name="Text 3">
            <a:extLst>
              <a:ext uri="{FF2B5EF4-FFF2-40B4-BE49-F238E27FC236}">
                <a16:creationId xmlns:a16="http://schemas.microsoft.com/office/drawing/2014/main" id="{C9D3DD50-CAC6-A41B-FB15-99F0B84B6A65}"/>
              </a:ext>
            </a:extLst>
          </p:cNvPr>
          <p:cNvSpPr/>
          <p:nvPr/>
        </p:nvSpPr>
        <p:spPr>
          <a:xfrm>
            <a:off x="2530857" y="2958707"/>
            <a:ext cx="7234328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33000"/>
              </a:lnSpc>
            </a:pPr>
            <a:r>
              <a:rPr lang="en-US" sz="105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Ca.S.T.Im. 2000 is a qualified supplier to major engineering companies, </a:t>
            </a:r>
          </a:p>
          <a:p>
            <a:pPr>
              <a:lnSpc>
                <a:spcPct val="133000"/>
              </a:lnSpc>
            </a:pPr>
            <a:r>
              <a:rPr lang="en-US" sz="105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main contractors and plant owners worldwide — built on over 50 years of reliability and quality.</a:t>
            </a:r>
            <a:endParaRPr lang="en-US" sz="1050" dirty="0">
              <a:solidFill>
                <a:srgbClr val="0070C0"/>
              </a:solidFill>
            </a:endParaRPr>
          </a:p>
          <a:p>
            <a:pPr marL="0" indent="0" algn="l">
              <a:lnSpc>
                <a:spcPct val="133000"/>
              </a:lnSpc>
              <a:buNone/>
            </a:pPr>
            <a:r>
              <a:rPr lang="en-US" sz="105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Ca.S.T.Im. 2000 è fornitore qualificato presso le principali società di ingegneria, 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05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main contractor e proprietari di impianti a livello mondiale — frutto di oltre 50 anni di affidabilità e </a:t>
            </a:r>
            <a:r>
              <a:rPr lang="en-US" sz="105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qualità</a:t>
            </a:r>
            <a:r>
              <a:rPr lang="en-US" sz="105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.</a:t>
            </a:r>
            <a:endParaRPr lang="en-US" sz="1050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5211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9271" y="221825"/>
            <a:ext cx="2670978" cy="265051"/>
          </a:xfrm>
          <a:prstGeom prst="roundRect">
            <a:avLst>
              <a:gd name="adj" fmla="val 20293"/>
            </a:avLst>
          </a:prstGeom>
          <a:solidFill>
            <a:srgbClr val="0070C0"/>
          </a:solidFill>
          <a:ln/>
        </p:spPr>
        <p:txBody>
          <a:bodyPr/>
          <a:lstStyle/>
          <a:p>
            <a:endParaRPr lang="it-IT">
              <a:solidFill>
                <a:srgbClr val="0070C0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809663" y="273497"/>
            <a:ext cx="1968352" cy="149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0" dirty="0">
                <a:solidFill>
                  <a:schemeClr val="bg1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KEY FIGURES I L'AZIENDA IN NUMERI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649271" y="531643"/>
            <a:ext cx="5039492" cy="3359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Performance and manufacturing capacity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661475" y="972396"/>
            <a:ext cx="11478330" cy="1418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100" i="1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Performance e </a:t>
            </a:r>
            <a:r>
              <a:rPr lang="en-US" sz="1100" i="1" dirty="0" err="1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capacità</a:t>
            </a:r>
            <a:r>
              <a:rPr lang="en-US" sz="1100" i="1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 </a:t>
            </a:r>
            <a:r>
              <a:rPr lang="en-US" sz="1100" i="1" dirty="0" err="1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produttiva</a:t>
            </a:r>
            <a:endParaRPr lang="en-US" sz="1100" i="1" dirty="0">
              <a:solidFill>
                <a:srgbClr val="0070C0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1376515" y="1390898"/>
            <a:ext cx="3503922" cy="354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2750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1972</a:t>
            </a:r>
            <a:endParaRPr lang="en-US" sz="2750" dirty="0">
              <a:solidFill>
                <a:srgbClr val="0070C0"/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2456395" y="1792085"/>
            <a:ext cx="1425242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ct val="104000"/>
              </a:lnSpc>
            </a:pPr>
            <a:r>
              <a:rPr lang="en-US" sz="1050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Founded </a:t>
            </a:r>
            <a:r>
              <a:rPr lang="en-US" sz="1050" i="1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/Fondazione</a:t>
            </a:r>
            <a:endParaRPr lang="en-US" sz="1050" i="1" dirty="0">
              <a:solidFill>
                <a:srgbClr val="0070C0"/>
              </a:solidFill>
            </a:endParaRPr>
          </a:p>
        </p:txBody>
      </p:sp>
      <p:sp>
        <p:nvSpPr>
          <p:cNvPr id="8" name="Text 6"/>
          <p:cNvSpPr/>
          <p:nvPr/>
        </p:nvSpPr>
        <p:spPr>
          <a:xfrm>
            <a:off x="473658" y="1991662"/>
            <a:ext cx="5390717" cy="1418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8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Vezza d'Alba (CN), Italia</a:t>
            </a:r>
            <a:endParaRPr lang="en-US" sz="800" dirty="0">
              <a:solidFill>
                <a:srgbClr val="0070C0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5827777" y="1406784"/>
            <a:ext cx="3503922" cy="354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2750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50+</a:t>
            </a:r>
            <a:endParaRPr lang="en-US" sz="2750" dirty="0">
              <a:solidFill>
                <a:srgbClr val="0070C0"/>
              </a:solidFill>
            </a:endParaRPr>
          </a:p>
        </p:txBody>
      </p:sp>
      <p:sp>
        <p:nvSpPr>
          <p:cNvPr id="10" name="Text 8"/>
          <p:cNvSpPr/>
          <p:nvPr/>
        </p:nvSpPr>
        <p:spPr>
          <a:xfrm>
            <a:off x="6810663" y="1722451"/>
            <a:ext cx="1538150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ct val="104000"/>
              </a:lnSpc>
            </a:pPr>
            <a:r>
              <a:rPr lang="en-US" sz="1050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Employees </a:t>
            </a:r>
            <a:r>
              <a:rPr lang="en-US" sz="1050" i="1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/</a:t>
            </a:r>
            <a:r>
              <a:rPr lang="en-US" sz="1050" i="1" dirty="0" err="1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Dipendenti</a:t>
            </a:r>
            <a:endParaRPr lang="en-US" sz="1050" i="1" dirty="0">
              <a:solidFill>
                <a:srgbClr val="0070C0"/>
              </a:solidFill>
            </a:endParaRPr>
          </a:p>
        </p:txBody>
      </p:sp>
      <p:sp>
        <p:nvSpPr>
          <p:cNvPr id="11" name="Text 9"/>
          <p:cNvSpPr/>
          <p:nvPr/>
        </p:nvSpPr>
        <p:spPr>
          <a:xfrm>
            <a:off x="4854116" y="1932705"/>
            <a:ext cx="5390717" cy="1418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ct val="110000"/>
              </a:lnSpc>
            </a:pPr>
            <a:r>
              <a:rPr lang="en-US" sz="8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100 % </a:t>
            </a:r>
            <a:r>
              <a:rPr lang="en-US" sz="8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permanent contracts / </a:t>
            </a:r>
            <a:r>
              <a:rPr lang="en-US" sz="800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contratti</a:t>
            </a:r>
            <a:r>
              <a:rPr lang="en-US" sz="8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</a:t>
            </a:r>
            <a:r>
              <a:rPr lang="en-US" sz="800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indeterminato</a:t>
            </a:r>
            <a:r>
              <a:rPr lang="en-US" sz="8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</a:t>
            </a:r>
            <a:endParaRPr lang="en-US" sz="800" dirty="0">
              <a:solidFill>
                <a:srgbClr val="0070C0"/>
              </a:solidFill>
            </a:endParaRPr>
          </a:p>
        </p:txBody>
      </p:sp>
      <p:sp>
        <p:nvSpPr>
          <p:cNvPr id="12" name="Text 10"/>
          <p:cNvSpPr/>
          <p:nvPr/>
        </p:nvSpPr>
        <p:spPr>
          <a:xfrm>
            <a:off x="1552335" y="2497588"/>
            <a:ext cx="3503922" cy="354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2750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5.000m²</a:t>
            </a:r>
            <a:endParaRPr lang="en-US" sz="2750" dirty="0">
              <a:solidFill>
                <a:srgbClr val="0070C0"/>
              </a:solidFill>
            </a:endParaRPr>
          </a:p>
        </p:txBody>
      </p:sp>
      <p:sp>
        <p:nvSpPr>
          <p:cNvPr id="13" name="Text 11"/>
          <p:cNvSpPr/>
          <p:nvPr/>
        </p:nvSpPr>
        <p:spPr>
          <a:xfrm>
            <a:off x="2100484" y="2865272"/>
            <a:ext cx="2439530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ct val="104000"/>
              </a:lnSpc>
            </a:pPr>
            <a:r>
              <a:rPr lang="en-US" sz="1050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Manufacturing Area </a:t>
            </a:r>
            <a:r>
              <a:rPr lang="en-US" sz="1050" i="1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/ Area </a:t>
            </a:r>
            <a:r>
              <a:rPr lang="en-US" sz="1050" i="1" dirty="0" err="1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Produttiva</a:t>
            </a:r>
            <a:r>
              <a:rPr lang="en-US" sz="1050" i="1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 </a:t>
            </a:r>
            <a:endParaRPr lang="en-US" sz="1050" i="1" dirty="0">
              <a:solidFill>
                <a:srgbClr val="0070C0"/>
              </a:solidFill>
            </a:endParaRPr>
          </a:p>
        </p:txBody>
      </p:sp>
      <p:sp>
        <p:nvSpPr>
          <p:cNvPr id="14" name="Text 12"/>
          <p:cNvSpPr/>
          <p:nvPr/>
        </p:nvSpPr>
        <p:spPr>
          <a:xfrm>
            <a:off x="608937" y="3101598"/>
            <a:ext cx="5390717" cy="1418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ct val="110000"/>
              </a:lnSpc>
            </a:pPr>
            <a:r>
              <a:rPr lang="en-US" sz="8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+15,000 m² </a:t>
            </a:r>
            <a:r>
              <a:rPr lang="en-US" sz="8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total site area /</a:t>
            </a:r>
            <a:r>
              <a:rPr lang="en-US" sz="8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+ 15.000 area </a:t>
            </a:r>
            <a:r>
              <a:rPr lang="en-US" sz="800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totale</a:t>
            </a:r>
            <a:r>
              <a:rPr lang="en-US" sz="8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</a:t>
            </a:r>
            <a:endParaRPr lang="en-US" sz="800" dirty="0">
              <a:solidFill>
                <a:srgbClr val="0070C0"/>
              </a:solidFill>
            </a:endParaRPr>
          </a:p>
        </p:txBody>
      </p:sp>
      <p:sp>
        <p:nvSpPr>
          <p:cNvPr id="15" name="Text 13"/>
          <p:cNvSpPr/>
          <p:nvPr/>
        </p:nvSpPr>
        <p:spPr>
          <a:xfrm>
            <a:off x="5864375" y="2459964"/>
            <a:ext cx="3503922" cy="354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2750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300+</a:t>
            </a:r>
            <a:endParaRPr lang="en-US" sz="2750" dirty="0">
              <a:solidFill>
                <a:srgbClr val="0070C0"/>
              </a:solidFill>
            </a:endParaRPr>
          </a:p>
        </p:txBody>
      </p:sp>
      <p:sp>
        <p:nvSpPr>
          <p:cNvPr id="16" name="Text 14"/>
          <p:cNvSpPr/>
          <p:nvPr/>
        </p:nvSpPr>
        <p:spPr>
          <a:xfrm>
            <a:off x="6844684" y="2758715"/>
            <a:ext cx="1470108" cy="4068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ct val="104000"/>
              </a:lnSpc>
            </a:pPr>
            <a:r>
              <a:rPr lang="en-US" sz="1050" dirty="0">
                <a:solidFill>
                  <a:srgbClr val="0070C0"/>
                </a:solidFill>
                <a:latin typeface="Fraunces Medium" panose="020B0604020202020204" charset="0"/>
                <a:ea typeface="Epilogue" pitchFamily="34" charset="-122"/>
                <a:cs typeface="Epilogue" pitchFamily="34" charset="-120"/>
              </a:rPr>
              <a:t>Welding qualifications</a:t>
            </a:r>
            <a:endParaRPr lang="en-US" sz="1050" dirty="0">
              <a:solidFill>
                <a:srgbClr val="0070C0"/>
              </a:solidFill>
              <a:latin typeface="Fraunces Medium" panose="020B060402020202020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4956629" y="2985385"/>
            <a:ext cx="5390717" cy="1418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8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Qualifiche</a:t>
            </a:r>
            <a:r>
              <a:rPr lang="en-US" sz="8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</a:t>
            </a:r>
            <a:r>
              <a:rPr lang="en-US" sz="8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saldatura</a:t>
            </a:r>
            <a:endParaRPr lang="en-US" sz="800" i="1" dirty="0">
              <a:solidFill>
                <a:srgbClr val="0070C0"/>
              </a:solidFill>
              <a:latin typeface="Epilogue" pitchFamily="34" charset="0"/>
              <a:ea typeface="Epilogue" pitchFamily="34" charset="-122"/>
              <a:cs typeface="Epilogue" pitchFamily="34" charset="-120"/>
            </a:endParaRPr>
          </a:p>
          <a:p>
            <a:pPr marL="0" indent="0" algn="ctr">
              <a:lnSpc>
                <a:spcPct val="110000"/>
              </a:lnSpc>
              <a:buNone/>
            </a:pPr>
            <a:endParaRPr lang="en-US" sz="800" dirty="0">
              <a:solidFill>
                <a:srgbClr val="0070C0"/>
              </a:solidFill>
            </a:endParaRPr>
          </a:p>
        </p:txBody>
      </p:sp>
      <p:sp>
        <p:nvSpPr>
          <p:cNvPr id="18" name="Text 16"/>
          <p:cNvSpPr/>
          <p:nvPr/>
        </p:nvSpPr>
        <p:spPr>
          <a:xfrm>
            <a:off x="1577250" y="3453814"/>
            <a:ext cx="4220263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000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Revenue Trend 2022–2025 | </a:t>
            </a:r>
            <a:r>
              <a:rPr lang="en-US" sz="2000" i="1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Trend </a:t>
            </a:r>
            <a:r>
              <a:rPr lang="en-US" sz="2000" i="1" dirty="0" err="1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Fatturato</a:t>
            </a:r>
            <a:r>
              <a:rPr lang="en-US" sz="2000" i="1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 2022–2025</a:t>
            </a:r>
            <a:endParaRPr lang="en-US" sz="2000" i="1" dirty="0">
              <a:solidFill>
                <a:srgbClr val="0070C0"/>
              </a:solidFill>
            </a:endParaRPr>
          </a:p>
        </p:txBody>
      </p:sp>
      <p:pic>
        <p:nvPicPr>
          <p:cNvPr id="1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5592" y="3910573"/>
            <a:ext cx="5838481" cy="231020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0" name="Text 17"/>
          <p:cNvSpPr/>
          <p:nvPr/>
        </p:nvSpPr>
        <p:spPr>
          <a:xfrm>
            <a:off x="-129541" y="6250878"/>
            <a:ext cx="10868745" cy="2837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sz="1400" b="1" dirty="0">
                <a:solidFill>
                  <a:srgbClr val="0070C0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+57% growth from 2022 to 2025 </a:t>
            </a:r>
            <a:r>
              <a:rPr lang="en-US" sz="1400" b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| </a:t>
            </a:r>
            <a:r>
              <a:rPr lang="en-US" sz="1400" b="1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+57% di </a:t>
            </a:r>
            <a:r>
              <a:rPr lang="en-US" sz="1400" b="1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crescita</a:t>
            </a:r>
            <a:r>
              <a:rPr lang="en-US" sz="1400" b="1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dal 2022 al 2025 </a:t>
            </a:r>
            <a:endParaRPr lang="en-US" sz="1400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9834" y="489563"/>
            <a:ext cx="3416909" cy="250825"/>
          </a:xfrm>
          <a:prstGeom prst="roundRect">
            <a:avLst>
              <a:gd name="adj" fmla="val 18832"/>
            </a:avLst>
          </a:prstGeom>
          <a:solidFill>
            <a:srgbClr val="0070C0"/>
          </a:solidFill>
          <a:ln/>
        </p:spPr>
        <p:txBody>
          <a:bodyPr/>
          <a:lstStyle/>
          <a:p>
            <a:endParaRPr lang="it-IT">
              <a:solidFill>
                <a:srgbClr val="0070C0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21252" y="542985"/>
            <a:ext cx="3857826" cy="1664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3000"/>
              </a:lnSpc>
            </a:pPr>
            <a:r>
              <a:rPr lang="en-US" sz="850" dirty="0">
                <a:solidFill>
                  <a:schemeClr val="bg1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CERTIFICATIONS &amp; APPROVALS I CERTIFICAZIONI E APPROVAZIONI </a:t>
            </a:r>
            <a:endParaRPr lang="en-US" sz="850" dirty="0">
              <a:solidFill>
                <a:schemeClr val="bg1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599834" y="1132658"/>
            <a:ext cx="10641639" cy="439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it-IT" sz="2800" dirty="0">
                <a:solidFill>
                  <a:srgbClr val="0070C0"/>
                </a:solidFill>
                <a:latin typeface="Fraunces Medium" panose="020B0604020202020204" charset="0"/>
              </a:rPr>
              <a:t>Quality and </a:t>
            </a:r>
            <a:r>
              <a:rPr lang="it-IT" sz="2800" dirty="0" err="1">
                <a:solidFill>
                  <a:srgbClr val="0070C0"/>
                </a:solidFill>
                <a:latin typeface="Fraunces Medium" panose="020B0604020202020204" charset="0"/>
              </a:rPr>
              <a:t>Regulatory</a:t>
            </a:r>
            <a:r>
              <a:rPr lang="it-IT" sz="2800" dirty="0">
                <a:solidFill>
                  <a:srgbClr val="0070C0"/>
                </a:solidFill>
                <a:latin typeface="Fraunces Medium" panose="020B0604020202020204" charset="0"/>
              </a:rPr>
              <a:t> Compliance </a:t>
            </a:r>
            <a:r>
              <a:rPr lang="it-IT" sz="2800" dirty="0" err="1">
                <a:solidFill>
                  <a:srgbClr val="0070C0"/>
                </a:solidFill>
                <a:latin typeface="Fraunces Medium" panose="020B0604020202020204" charset="0"/>
              </a:rPr>
              <a:t>Across</a:t>
            </a:r>
            <a:r>
              <a:rPr lang="it-IT" sz="2800" dirty="0">
                <a:solidFill>
                  <a:srgbClr val="0070C0"/>
                </a:solidFill>
                <a:latin typeface="Fraunces Medium" panose="020B0604020202020204" charset="0"/>
              </a:rPr>
              <a:t> Every Production</a:t>
            </a:r>
            <a:endParaRPr lang="en-US" sz="2750" dirty="0">
              <a:solidFill>
                <a:srgbClr val="0070C0"/>
              </a:solidFill>
              <a:latin typeface="Fraunces Medium" panose="020B060402020202020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661475" y="1957012"/>
            <a:ext cx="10518359" cy="10403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23000"/>
              </a:lnSpc>
            </a:pPr>
            <a:r>
              <a:rPr lang="en-US" sz="12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Quality and regulatory compliance are at the core of everything we produce. Our certifications cover major international markets.</a:t>
            </a:r>
            <a:endParaRPr lang="en-US" sz="1200" dirty="0">
              <a:solidFill>
                <a:srgbClr val="0070C0"/>
              </a:solidFill>
            </a:endParaRPr>
          </a:p>
          <a:p>
            <a:pPr marL="0" indent="0" algn="l">
              <a:lnSpc>
                <a:spcPct val="123000"/>
              </a:lnSpc>
              <a:buNone/>
            </a:pPr>
            <a:r>
              <a:rPr lang="en-US" sz="12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La qualità e la conformità normativa sono al centro di ogni nostra attività produttiva. Le nostre certificazioni coprono i principali mercati </a:t>
            </a:r>
            <a:r>
              <a:rPr lang="en-US" sz="12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internazionali</a:t>
            </a:r>
            <a:r>
              <a:rPr lang="en-US" sz="12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.</a:t>
            </a:r>
            <a:endParaRPr lang="en-US" sz="1200" i="1" dirty="0">
              <a:solidFill>
                <a:srgbClr val="0070C0"/>
              </a:solidFill>
            </a:endParaRPr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1252" y="3104013"/>
            <a:ext cx="2571686" cy="170993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18891" y="3209429"/>
            <a:ext cx="2176408" cy="4391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ISO 9001:2015 — Bureau Veritas</a:t>
            </a:r>
            <a:endParaRPr lang="en-US" sz="1350" dirty="0">
              <a:solidFill>
                <a:srgbClr val="0070C0"/>
              </a:solidFill>
            </a:endParaRPr>
          </a:p>
        </p:txBody>
      </p:sp>
      <p:sp>
        <p:nvSpPr>
          <p:cNvPr id="9" name="Text 5"/>
          <p:cNvSpPr/>
          <p:nvPr/>
        </p:nvSpPr>
        <p:spPr>
          <a:xfrm>
            <a:off x="945343" y="3772753"/>
            <a:ext cx="2176408" cy="8322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23000"/>
              </a:lnSpc>
            </a:pPr>
            <a:r>
              <a:rPr lang="en-US" sz="11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Quality Management System (since 2004).</a:t>
            </a:r>
            <a:endParaRPr lang="en-US" sz="1100" dirty="0">
              <a:solidFill>
                <a:srgbClr val="0070C0"/>
              </a:solidFill>
            </a:endParaRPr>
          </a:p>
          <a:p>
            <a:pPr marL="0" indent="0" algn="l">
              <a:lnSpc>
                <a:spcPct val="123000"/>
              </a:lnSpc>
              <a:buNone/>
            </a:pPr>
            <a:r>
              <a:rPr lang="en-US" sz="11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Sistema di gestione della qualità (dal 2004).</a:t>
            </a:r>
            <a:endParaRPr lang="en-US" sz="1100" i="1" dirty="0">
              <a:solidFill>
                <a:srgbClr val="0070C0"/>
              </a:solidFill>
            </a:endParaRPr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11374" y="3107172"/>
            <a:ext cx="2571785" cy="170993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4309012" y="3270662"/>
            <a:ext cx="1757219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ASME U-Stamp</a:t>
            </a:r>
            <a:endParaRPr lang="en-US" sz="1350" dirty="0">
              <a:solidFill>
                <a:srgbClr val="0070C0"/>
              </a:solidFill>
            </a:endParaRPr>
          </a:p>
        </p:txBody>
      </p:sp>
      <p:sp>
        <p:nvSpPr>
          <p:cNvPr id="12" name="Text 7"/>
          <p:cNvSpPr/>
          <p:nvPr/>
        </p:nvSpPr>
        <p:spPr>
          <a:xfrm>
            <a:off x="4309012" y="3587338"/>
            <a:ext cx="2176507" cy="10403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23000"/>
              </a:lnSpc>
            </a:pPr>
            <a:r>
              <a:rPr lang="en-US" sz="11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American Society of Mechanical Engineers — Pressure vessel manufacture.</a:t>
            </a:r>
          </a:p>
          <a:p>
            <a:pPr>
              <a:lnSpc>
                <a:spcPct val="123000"/>
              </a:lnSpc>
            </a:pPr>
            <a:r>
              <a:rPr lang="en-US" sz="11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Produzione di apparecchi a pressione.</a:t>
            </a:r>
            <a:endParaRPr lang="en-US" sz="1100" i="1" dirty="0">
              <a:solidFill>
                <a:srgbClr val="0070C0"/>
              </a:solidFill>
            </a:endParaRPr>
          </a:p>
          <a:p>
            <a:pPr marL="0" indent="0" algn="l">
              <a:lnSpc>
                <a:spcPct val="123000"/>
              </a:lnSpc>
              <a:buNone/>
            </a:pPr>
            <a:endParaRPr lang="en-US" sz="1100" dirty="0">
              <a:solidFill>
                <a:srgbClr val="0070C0"/>
              </a:solidFill>
            </a:endParaRPr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07899" y="3104013"/>
            <a:ext cx="2571686" cy="1709936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685190" y="3211306"/>
            <a:ext cx="2176408" cy="4391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EN 1090-1:2009/A1:2011 — RINA</a:t>
            </a:r>
            <a:endParaRPr lang="en-US" sz="1350" dirty="0">
              <a:solidFill>
                <a:srgbClr val="0070C0"/>
              </a:solidFill>
            </a:endParaRPr>
          </a:p>
        </p:txBody>
      </p:sp>
      <p:sp>
        <p:nvSpPr>
          <p:cNvPr id="15" name="Text 9"/>
          <p:cNvSpPr/>
          <p:nvPr/>
        </p:nvSpPr>
        <p:spPr>
          <a:xfrm>
            <a:off x="7685190" y="3804651"/>
            <a:ext cx="2176408" cy="6241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23000"/>
              </a:lnSpc>
            </a:pPr>
            <a:r>
              <a:rPr lang="en-US" sz="11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Structural steel components.</a:t>
            </a:r>
            <a:endParaRPr lang="en-US" sz="1100" dirty="0">
              <a:solidFill>
                <a:srgbClr val="0070C0"/>
              </a:solidFill>
            </a:endParaRPr>
          </a:p>
          <a:p>
            <a:pPr marL="0" indent="0" algn="l">
              <a:lnSpc>
                <a:spcPct val="123000"/>
              </a:lnSpc>
              <a:buNone/>
            </a:pPr>
            <a:r>
              <a:rPr lang="en-US" sz="11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Componenti</a:t>
            </a:r>
            <a:r>
              <a:rPr lang="en-US" sz="11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strutturali in </a:t>
            </a:r>
            <a:r>
              <a:rPr lang="en-US" sz="11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acciaio</a:t>
            </a:r>
            <a:r>
              <a:rPr lang="en-US" sz="11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.</a:t>
            </a:r>
            <a:endParaRPr lang="en-US" sz="1100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691555"/>
            <a:ext cx="1711481" cy="310952"/>
          </a:xfrm>
          <a:prstGeom prst="roundRect">
            <a:avLst>
              <a:gd name="adj" fmla="val 17871"/>
            </a:avLst>
          </a:prstGeom>
          <a:solidFill>
            <a:srgbClr val="0070C0"/>
          </a:solidFill>
          <a:ln/>
        </p:spPr>
        <p:txBody>
          <a:bodyPr/>
          <a:lstStyle/>
          <a:p>
            <a:endParaRPr lang="it-IT">
              <a:solidFill>
                <a:srgbClr val="0070C0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90555" y="741164"/>
            <a:ext cx="2122633" cy="211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33000"/>
              </a:lnSpc>
            </a:pPr>
            <a:r>
              <a:rPr lang="en-US" sz="1000" dirty="0">
                <a:solidFill>
                  <a:schemeClr val="bg1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GET IN TOUCH I CONTATTI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2913188" y="1099343"/>
            <a:ext cx="6044652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ct val="104000"/>
              </a:lnSpc>
            </a:pPr>
            <a:endParaRPr lang="en-US" sz="3250" dirty="0">
              <a:solidFill>
                <a:srgbClr val="0070C0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149324" y="2161782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Siamo a vostra disposizione per qualsiasi richiesta commerciale o </a:t>
            </a:r>
            <a:r>
              <a:rPr lang="en-US" sz="1300" i="1" dirty="0" err="1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tecnica</a:t>
            </a:r>
            <a:endParaRPr lang="en-US" sz="1300" i="1" dirty="0">
              <a:solidFill>
                <a:srgbClr val="0070C0"/>
              </a:solidFill>
            </a:endParaRPr>
          </a:p>
        </p:txBody>
      </p:sp>
      <p:sp>
        <p:nvSpPr>
          <p:cNvPr id="6" name="Shape 4"/>
          <p:cNvSpPr/>
          <p:nvPr/>
        </p:nvSpPr>
        <p:spPr>
          <a:xfrm>
            <a:off x="744122" y="2910383"/>
            <a:ext cx="3512653" cy="2068513"/>
          </a:xfrm>
          <a:prstGeom prst="roundRect">
            <a:avLst>
              <a:gd name="adj" fmla="val 3358"/>
            </a:avLst>
          </a:prstGeom>
          <a:solidFill>
            <a:schemeClr val="bg1"/>
          </a:solidFill>
          <a:ln w="19050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it-IT">
              <a:solidFill>
                <a:srgbClr val="0070C0"/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845819" y="3176769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400" dirty="0">
                <a:solidFill>
                  <a:srgbClr val="0070C0"/>
                </a:solidFill>
                <a:latin typeface="Fraunces Medium" pitchFamily="34" charset="0"/>
              </a:rPr>
              <a:t>Headquarter </a:t>
            </a:r>
            <a:r>
              <a:rPr lang="en-US" sz="1400" i="1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/ </a:t>
            </a:r>
            <a:r>
              <a:rPr lang="en-US" sz="1400" i="1" dirty="0" err="1">
                <a:solidFill>
                  <a:srgbClr val="0070C0"/>
                </a:solidFill>
                <a:latin typeface="Fraunces Medium" pitchFamily="34" charset="0"/>
              </a:rPr>
              <a:t>Sede</a:t>
            </a:r>
            <a:r>
              <a:rPr lang="en-US" sz="1400" i="1" dirty="0">
                <a:solidFill>
                  <a:srgbClr val="0070C0"/>
                </a:solidFill>
                <a:latin typeface="Fraunces Medium" pitchFamily="34" charset="0"/>
              </a:rPr>
              <a:t> </a:t>
            </a:r>
          </a:p>
        </p:txBody>
      </p:sp>
      <p:sp>
        <p:nvSpPr>
          <p:cNvPr id="8" name="Text 6"/>
          <p:cNvSpPr/>
          <p:nvPr/>
        </p:nvSpPr>
        <p:spPr>
          <a:xfrm>
            <a:off x="845819" y="3448904"/>
            <a:ext cx="3143965" cy="13421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Regione Mombello, 6 — Fraz. Borbore</a:t>
            </a:r>
            <a:endParaRPr lang="en-US" sz="1100" dirty="0">
              <a:solidFill>
                <a:srgbClr val="0070C0"/>
              </a:solidFill>
            </a:endParaRPr>
          </a:p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12040 Vezza d'Alba (CN) — Italia</a:t>
            </a:r>
            <a:endParaRPr lang="en-US" sz="1100" dirty="0">
              <a:solidFill>
                <a:srgbClr val="0070C0"/>
              </a:solidFill>
            </a:endParaRPr>
          </a:p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📞 +39 0173 65137</a:t>
            </a:r>
            <a:endParaRPr lang="en-US" sz="1100" dirty="0">
              <a:solidFill>
                <a:srgbClr val="0070C0"/>
              </a:solidFill>
            </a:endParaRPr>
          </a:p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📠 +39 0173 65142</a:t>
            </a:r>
            <a:endParaRPr lang="en-US" sz="1100" dirty="0">
              <a:solidFill>
                <a:srgbClr val="0070C0"/>
              </a:solidFill>
            </a:endParaRPr>
          </a:p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✉️ </a:t>
            </a:r>
            <a:r>
              <a:rPr lang="en-US" sz="1100" b="1" u="sng" dirty="0">
                <a:solidFill>
                  <a:srgbClr val="0070C0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info@castim2000.com</a:t>
            </a:r>
            <a:endParaRPr lang="en-US" sz="1100" dirty="0">
              <a:solidFill>
                <a:srgbClr val="0070C0"/>
              </a:solidFill>
            </a:endParaRPr>
          </a:p>
        </p:txBody>
      </p:sp>
      <p:sp>
        <p:nvSpPr>
          <p:cNvPr id="9" name="Shape 7"/>
          <p:cNvSpPr/>
          <p:nvPr/>
        </p:nvSpPr>
        <p:spPr>
          <a:xfrm>
            <a:off x="4320371" y="2925485"/>
            <a:ext cx="3512752" cy="2068513"/>
          </a:xfrm>
          <a:prstGeom prst="roundRect">
            <a:avLst>
              <a:gd name="adj" fmla="val 3358"/>
            </a:avLst>
          </a:prstGeom>
          <a:solidFill>
            <a:schemeClr val="bg1"/>
          </a:solidFill>
          <a:ln w="19050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it-IT">
              <a:solidFill>
                <a:srgbClr val="0070C0"/>
              </a:solidFill>
            </a:endParaRPr>
          </a:p>
        </p:txBody>
      </p:sp>
      <p:sp>
        <p:nvSpPr>
          <p:cNvPr id="10" name="Text 8"/>
          <p:cNvSpPr/>
          <p:nvPr/>
        </p:nvSpPr>
        <p:spPr>
          <a:xfrm>
            <a:off x="4441118" y="3149847"/>
            <a:ext cx="3309357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04000"/>
              </a:lnSpc>
            </a:pPr>
            <a:r>
              <a:rPr lang="en-US" sz="1400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Italian Sales Manager  </a:t>
            </a:r>
            <a:r>
              <a:rPr lang="en-US" sz="1400" i="1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/ Commerciale Italia </a:t>
            </a:r>
            <a:endParaRPr lang="en-US" sz="1400" i="1" dirty="0">
              <a:solidFill>
                <a:srgbClr val="0070C0"/>
              </a:solidFill>
            </a:endParaRPr>
          </a:p>
        </p:txBody>
      </p:sp>
      <p:sp>
        <p:nvSpPr>
          <p:cNvPr id="11" name="Text 9"/>
          <p:cNvSpPr/>
          <p:nvPr/>
        </p:nvSpPr>
        <p:spPr>
          <a:xfrm>
            <a:off x="4441118" y="3618784"/>
            <a:ext cx="3144064" cy="8065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Andrea Ragaglia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📞 +39 0173 65137-226/+39 335 825 6044</a:t>
            </a:r>
            <a:endParaRPr lang="en-US" sz="1100" dirty="0">
              <a:solidFill>
                <a:srgbClr val="0070C0"/>
              </a:solidFill>
            </a:endParaRPr>
          </a:p>
          <a:p>
            <a:pPr>
              <a:lnSpc>
                <a:spcPct val="133000"/>
              </a:lnSpc>
            </a:pPr>
            <a:r>
              <a:rPr lang="en-US" sz="11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✉️ </a:t>
            </a:r>
            <a:r>
              <a:rPr lang="en-US" sz="1100" b="1" u="sng" dirty="0">
                <a:solidFill>
                  <a:srgbClr val="0070C0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andrea.ragaglia@castim2000.com</a:t>
            </a:r>
            <a:endParaRPr lang="en-US" sz="1100" dirty="0">
              <a:solidFill>
                <a:srgbClr val="0070C0"/>
              </a:solidFill>
            </a:endParaRPr>
          </a:p>
        </p:txBody>
      </p:sp>
      <p:sp>
        <p:nvSpPr>
          <p:cNvPr id="12" name="Shape 10"/>
          <p:cNvSpPr/>
          <p:nvPr/>
        </p:nvSpPr>
        <p:spPr>
          <a:xfrm>
            <a:off x="8017466" y="2925484"/>
            <a:ext cx="3512653" cy="2068513"/>
          </a:xfrm>
          <a:prstGeom prst="roundRect">
            <a:avLst>
              <a:gd name="adj" fmla="val 3358"/>
            </a:avLst>
          </a:prstGeom>
          <a:solidFill>
            <a:schemeClr val="bg1"/>
          </a:solidFill>
          <a:ln w="19050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it-IT" dirty="0">
              <a:solidFill>
                <a:srgbClr val="0070C0"/>
              </a:solidFill>
            </a:endParaRPr>
          </a:p>
        </p:txBody>
      </p:sp>
      <p:sp>
        <p:nvSpPr>
          <p:cNvPr id="13" name="Text 11"/>
          <p:cNvSpPr/>
          <p:nvPr/>
        </p:nvSpPr>
        <p:spPr>
          <a:xfrm>
            <a:off x="8124174" y="3147276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400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Sales Director </a:t>
            </a:r>
            <a:r>
              <a:rPr lang="en-US" sz="1400" i="1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/ </a:t>
            </a:r>
            <a:r>
              <a:rPr lang="en-US" sz="1400" i="1" dirty="0" err="1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Direttore</a:t>
            </a:r>
            <a:r>
              <a:rPr lang="en-US" sz="1400" i="1" dirty="0">
                <a:solidFill>
                  <a:srgbClr val="0070C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 Commerciale</a:t>
            </a:r>
            <a:endParaRPr lang="en-US" sz="1400" i="1" dirty="0">
              <a:solidFill>
                <a:srgbClr val="0070C0"/>
              </a:solidFill>
            </a:endParaRPr>
          </a:p>
        </p:txBody>
      </p:sp>
      <p:sp>
        <p:nvSpPr>
          <p:cNvPr id="14" name="Text 12"/>
          <p:cNvSpPr/>
          <p:nvPr/>
        </p:nvSpPr>
        <p:spPr>
          <a:xfrm>
            <a:off x="8201908" y="3608465"/>
            <a:ext cx="3143965" cy="8065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Dario Vico</a:t>
            </a:r>
            <a:endParaRPr lang="en-US" sz="1100" dirty="0">
              <a:solidFill>
                <a:srgbClr val="0070C0"/>
              </a:solidFill>
            </a:endParaRPr>
          </a:p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📞 +39 0173 65137-203/+39 335 7732628</a:t>
            </a:r>
            <a:endParaRPr lang="en-US" sz="1100" dirty="0">
              <a:solidFill>
                <a:srgbClr val="0070C0"/>
              </a:solidFill>
            </a:endParaRPr>
          </a:p>
          <a:p>
            <a:pPr>
              <a:lnSpc>
                <a:spcPct val="133000"/>
              </a:lnSpc>
            </a:pPr>
            <a:r>
              <a:rPr lang="en-US" sz="11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✉️ </a:t>
            </a:r>
            <a:r>
              <a:rPr lang="en-US" sz="1100" b="1" u="sng" dirty="0">
                <a:solidFill>
                  <a:srgbClr val="0070C0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dario.vico@castim2000.com</a:t>
            </a:r>
            <a:endParaRPr lang="en-US" sz="1100" dirty="0">
              <a:solidFill>
                <a:srgbClr val="0070C0"/>
              </a:solidFill>
            </a:endParaRPr>
          </a:p>
        </p:txBody>
      </p:sp>
      <p:sp>
        <p:nvSpPr>
          <p:cNvPr id="15" name="Text 13"/>
          <p:cNvSpPr/>
          <p:nvPr/>
        </p:nvSpPr>
        <p:spPr>
          <a:xfrm>
            <a:off x="356682" y="5349280"/>
            <a:ext cx="11478330" cy="2709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3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🔗 </a:t>
            </a:r>
            <a:r>
              <a:rPr lang="en-US" sz="1300" b="1" u="sng" dirty="0">
                <a:solidFill>
                  <a:srgbClr val="0070C0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www.castim2000.com</a:t>
            </a:r>
            <a:r>
              <a:rPr lang="en-US" sz="1300" dirty="0">
                <a:solidFill>
                  <a:srgbClr val="0070C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· LinkedIn: linkedin.com/company/ca-s-t-im-2000-s-r-l · Facebook: facebook.com/castim.castim.6</a:t>
            </a:r>
            <a:endParaRPr lang="en-US" sz="1300" dirty="0">
              <a:solidFill>
                <a:srgbClr val="0070C0"/>
              </a:solidFill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B87F165E-0D7F-7AB8-0C2F-6AD9CDE81825}"/>
              </a:ext>
            </a:extLst>
          </p:cNvPr>
          <p:cNvSpPr txBox="1"/>
          <p:nvPr/>
        </p:nvSpPr>
        <p:spPr>
          <a:xfrm>
            <a:off x="744122" y="1458080"/>
            <a:ext cx="10071988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  <a:latin typeface="Fraunces Medium" panose="020B0604020202020204" charset="0"/>
                <a:ea typeface="Epilogue" pitchFamily="34" charset="-122"/>
                <a:cs typeface="Epilogue" pitchFamily="34" charset="-120"/>
              </a:rPr>
              <a:t>At your disposal for any commercial or technical enquiry</a:t>
            </a:r>
            <a:endParaRPr lang="en-US" sz="2800" dirty="0">
              <a:solidFill>
                <a:srgbClr val="0070C0"/>
              </a:solidFill>
              <a:latin typeface="Fraunces Medium" panose="020B0604020202020204" charset="0"/>
            </a:endParaRPr>
          </a:p>
          <a:p>
            <a:endParaRPr lang="it-I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jorn">
  <a:themeElements>
    <a:clrScheme name="Bjorn">
      <a:dk1>
        <a:srgbClr val="000000"/>
      </a:dk1>
      <a:lt1>
        <a:srgbClr val="FFFFFF"/>
      </a:lt1>
      <a:dk2>
        <a:srgbClr val="003474"/>
      </a:dk2>
      <a:lt2>
        <a:srgbClr val="EFE6EB"/>
      </a:lt2>
      <a:accent1>
        <a:srgbClr val="28AE70"/>
      </a:accent1>
      <a:accent2>
        <a:srgbClr val="AC9E0C"/>
      </a:accent2>
      <a:accent3>
        <a:srgbClr val="EF3475"/>
      </a:accent3>
      <a:accent4>
        <a:srgbClr val="8961F3"/>
      </a:accent4>
      <a:accent5>
        <a:srgbClr val="11ADD3"/>
      </a:accent5>
      <a:accent6>
        <a:srgbClr val="E78813"/>
      </a:accent6>
      <a:hlink>
        <a:srgbClr val="CD45C3"/>
      </a:hlink>
      <a:folHlink>
        <a:srgbClr val="E34E4E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jorn" id="{121AC9A9-9DF1-410F-980B-228D05632962}" vid="{661A2AC3-DE07-4883-A618-4B52B678F5E5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Bjorn</Template>
  <TotalTime>846</TotalTime>
  <Words>2349</Words>
  <Application>Microsoft Office PowerPoint</Application>
  <PresentationFormat>Widescreen</PresentationFormat>
  <Paragraphs>272</Paragraphs>
  <Slides>17</Slides>
  <Notes>16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24" baseType="lpstr">
      <vt:lpstr>Epilogue Bold</vt:lpstr>
      <vt:lpstr>Epilogue</vt:lpstr>
      <vt:lpstr>System Font Regular</vt:lpstr>
      <vt:lpstr>Fraunces Medium</vt:lpstr>
      <vt:lpstr>Arial</vt:lpstr>
      <vt:lpstr>Neue Haas Grotesk Text Pro</vt:lpstr>
      <vt:lpstr>Bjorn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COMMERCIALE06</dc:creator>
  <cp:lastModifiedBy>Annalucia Caraglio - Castim 2000</cp:lastModifiedBy>
  <cp:revision>42</cp:revision>
  <dcterms:created xsi:type="dcterms:W3CDTF">2026-07-04T09:57:56Z</dcterms:created>
  <dcterms:modified xsi:type="dcterms:W3CDTF">2026-09-10T10:23:38Z</dcterms:modified>
</cp:coreProperties>
</file>