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75" r:id="rId6"/>
    <p:sldId id="259" r:id="rId7"/>
    <p:sldId id="258" r:id="rId8"/>
    <p:sldId id="260" r:id="rId9"/>
    <p:sldId id="261" r:id="rId10"/>
    <p:sldId id="273" r:id="rId11"/>
    <p:sldId id="266" r:id="rId12"/>
    <p:sldId id="271" r:id="rId13"/>
    <p:sldId id="268" r:id="rId14"/>
    <p:sldId id="274" r:id="rId15"/>
    <p:sldId id="269" r:id="rId16"/>
    <p:sldId id="276" r:id="rId17"/>
    <p:sldId id="267" r:id="rId18"/>
    <p:sldId id="262" r:id="rId19"/>
    <p:sldId id="272"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3D5"/>
    <a:srgbClr val="D9E5D1"/>
    <a:srgbClr val="F1F4F9"/>
    <a:srgbClr val="EFF6FB"/>
    <a:srgbClr val="E0ED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5"/>
    <p:restoredTop sz="96283" autoAdjust="0"/>
  </p:normalViewPr>
  <p:slideViewPr>
    <p:cSldViewPr snapToGrid="0">
      <p:cViewPr>
        <p:scale>
          <a:sx n="110" d="100"/>
          <a:sy n="110" d="100"/>
        </p:scale>
        <p:origin x="42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D323F-333B-8047-B26F-14A4788085F5}"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5C6DD-80A2-B144-9836-7D0E1B7AE9ED}" type="slidenum">
              <a:rPr lang="en-US" smtClean="0"/>
              <a:t>‹#›</a:t>
            </a:fld>
            <a:endParaRPr lang="en-US"/>
          </a:p>
        </p:txBody>
      </p:sp>
    </p:spTree>
    <p:extLst>
      <p:ext uri="{BB962C8B-B14F-4D97-AF65-F5344CB8AC3E}">
        <p14:creationId xmlns:p14="http://schemas.microsoft.com/office/powerpoint/2010/main" val="104764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75C6DD-80A2-B144-9836-7D0E1B7AE9ED}" type="slidenum">
              <a:rPr lang="en-US" smtClean="0"/>
              <a:t>1</a:t>
            </a:fld>
            <a:endParaRPr lang="en-US"/>
          </a:p>
        </p:txBody>
      </p:sp>
    </p:spTree>
    <p:extLst>
      <p:ext uri="{BB962C8B-B14F-4D97-AF65-F5344CB8AC3E}">
        <p14:creationId xmlns:p14="http://schemas.microsoft.com/office/powerpoint/2010/main" val="6734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75C6DD-80A2-B144-9836-7D0E1B7AE9ED}" type="slidenum">
              <a:rPr lang="en-US" smtClean="0"/>
              <a:t>4</a:t>
            </a:fld>
            <a:endParaRPr lang="en-US"/>
          </a:p>
        </p:txBody>
      </p:sp>
    </p:spTree>
    <p:extLst>
      <p:ext uri="{BB962C8B-B14F-4D97-AF65-F5344CB8AC3E}">
        <p14:creationId xmlns:p14="http://schemas.microsoft.com/office/powerpoint/2010/main" val="162174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here:</a:t>
            </a:r>
          </a:p>
          <a:p>
            <a:endParaRPr lang="en-US" dirty="0"/>
          </a:p>
          <a:p>
            <a:r>
              <a:rPr lang="en-US" dirty="0"/>
              <a:t>Seen this before – rejection of the classical but actually Scott is quite precise here</a:t>
            </a:r>
          </a:p>
          <a:p>
            <a:endParaRPr lang="en-US" dirty="0"/>
          </a:p>
          <a:p>
            <a:r>
              <a:rPr lang="en-US" dirty="0"/>
              <a:t>Composition is elevated, mock heroic</a:t>
            </a:r>
          </a:p>
          <a:p>
            <a:endParaRPr lang="en-US" dirty="0"/>
          </a:p>
          <a:p>
            <a:r>
              <a:rPr lang="en-US" dirty="0"/>
              <a:t>Book of Apollonius is new translation of Life of Apollonius of </a:t>
            </a:r>
            <a:r>
              <a:rPr lang="en-US" dirty="0" err="1"/>
              <a:t>Tyana</a:t>
            </a:r>
            <a:r>
              <a:rPr lang="en-US" dirty="0"/>
              <a:t> by </a:t>
            </a:r>
            <a:r>
              <a:rPr lang="en-US" dirty="0" err="1"/>
              <a:t>Philostratus</a:t>
            </a:r>
            <a:r>
              <a:rPr lang="en-US" dirty="0"/>
              <a:t>; C2 divine – ‘magician’ translated by ‘bouncing priest’</a:t>
            </a:r>
          </a:p>
          <a:p>
            <a:endParaRPr lang="en-US" dirty="0"/>
          </a:p>
          <a:p>
            <a:endParaRPr lang="en-US" dirty="0"/>
          </a:p>
        </p:txBody>
      </p:sp>
      <p:sp>
        <p:nvSpPr>
          <p:cNvPr id="4" name="Slide Number Placeholder 3"/>
          <p:cNvSpPr>
            <a:spLocks noGrp="1"/>
          </p:cNvSpPr>
          <p:nvPr>
            <p:ph type="sldNum" sz="quarter" idx="5"/>
          </p:nvPr>
        </p:nvSpPr>
        <p:spPr/>
        <p:txBody>
          <a:bodyPr/>
          <a:lstStyle/>
          <a:p>
            <a:fld id="{8975C6DD-80A2-B144-9836-7D0E1B7AE9ED}" type="slidenum">
              <a:rPr lang="en-US" smtClean="0"/>
              <a:t>7</a:t>
            </a:fld>
            <a:endParaRPr lang="en-US"/>
          </a:p>
        </p:txBody>
      </p:sp>
    </p:spTree>
    <p:extLst>
      <p:ext uri="{BB962C8B-B14F-4D97-AF65-F5344CB8AC3E}">
        <p14:creationId xmlns:p14="http://schemas.microsoft.com/office/powerpoint/2010/main" val="245885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75C6DD-80A2-B144-9836-7D0E1B7AE9ED}" type="slidenum">
              <a:rPr lang="en-US" smtClean="0"/>
              <a:t>8</a:t>
            </a:fld>
            <a:endParaRPr lang="en-US"/>
          </a:p>
        </p:txBody>
      </p:sp>
    </p:spTree>
    <p:extLst>
      <p:ext uri="{BB962C8B-B14F-4D97-AF65-F5344CB8AC3E}">
        <p14:creationId xmlns:p14="http://schemas.microsoft.com/office/powerpoint/2010/main" val="147646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this link back to Scotland and the Classics?</a:t>
            </a:r>
          </a:p>
        </p:txBody>
      </p:sp>
      <p:sp>
        <p:nvSpPr>
          <p:cNvPr id="4" name="Slide Number Placeholder 3"/>
          <p:cNvSpPr>
            <a:spLocks noGrp="1"/>
          </p:cNvSpPr>
          <p:nvPr>
            <p:ph type="sldNum" sz="quarter" idx="5"/>
          </p:nvPr>
        </p:nvSpPr>
        <p:spPr/>
        <p:txBody>
          <a:bodyPr/>
          <a:lstStyle/>
          <a:p>
            <a:fld id="{8975C6DD-80A2-B144-9836-7D0E1B7AE9ED}" type="slidenum">
              <a:rPr lang="en-US" smtClean="0"/>
              <a:t>11</a:t>
            </a:fld>
            <a:endParaRPr lang="en-US"/>
          </a:p>
        </p:txBody>
      </p:sp>
    </p:spTree>
    <p:extLst>
      <p:ext uri="{BB962C8B-B14F-4D97-AF65-F5344CB8AC3E}">
        <p14:creationId xmlns:p14="http://schemas.microsoft.com/office/powerpoint/2010/main" val="405576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this link back to Scotland and the Classics?</a:t>
            </a:r>
          </a:p>
        </p:txBody>
      </p:sp>
      <p:sp>
        <p:nvSpPr>
          <p:cNvPr id="4" name="Slide Number Placeholder 3"/>
          <p:cNvSpPr>
            <a:spLocks noGrp="1"/>
          </p:cNvSpPr>
          <p:nvPr>
            <p:ph type="sldNum" sz="quarter" idx="5"/>
          </p:nvPr>
        </p:nvSpPr>
        <p:spPr/>
        <p:txBody>
          <a:bodyPr/>
          <a:lstStyle/>
          <a:p>
            <a:fld id="{8975C6DD-80A2-B144-9836-7D0E1B7AE9ED}" type="slidenum">
              <a:rPr lang="en-US" smtClean="0"/>
              <a:t>12</a:t>
            </a:fld>
            <a:endParaRPr lang="en-US"/>
          </a:p>
        </p:txBody>
      </p:sp>
    </p:spTree>
    <p:extLst>
      <p:ext uri="{BB962C8B-B14F-4D97-AF65-F5344CB8AC3E}">
        <p14:creationId xmlns:p14="http://schemas.microsoft.com/office/powerpoint/2010/main" val="282002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0D3E1-8B82-2177-90D9-6A5BED98C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DF349-2BBA-2123-612A-02A576570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0BB8D-DE61-5717-A496-0680F02B04EF}"/>
              </a:ext>
            </a:extLst>
          </p:cNvPr>
          <p:cNvSpPr>
            <a:spLocks noGrp="1"/>
          </p:cNvSpPr>
          <p:nvPr>
            <p:ph type="body" idx="1"/>
          </p:nvPr>
        </p:nvSpPr>
        <p:spPr/>
        <p:txBody>
          <a:bodyPr/>
          <a:lstStyle/>
          <a:p>
            <a:r>
              <a:rPr lang="en-US" dirty="0"/>
              <a:t>Why does this link back to Scotland and the Classics?</a:t>
            </a:r>
          </a:p>
        </p:txBody>
      </p:sp>
      <p:sp>
        <p:nvSpPr>
          <p:cNvPr id="4" name="Slide Number Placeholder 3">
            <a:extLst>
              <a:ext uri="{FF2B5EF4-FFF2-40B4-BE49-F238E27FC236}">
                <a16:creationId xmlns:a16="http://schemas.microsoft.com/office/drawing/2014/main" id="{F54A88A1-29B4-FF59-54A0-EE61E9A11009}"/>
              </a:ext>
            </a:extLst>
          </p:cNvPr>
          <p:cNvSpPr>
            <a:spLocks noGrp="1"/>
          </p:cNvSpPr>
          <p:nvPr>
            <p:ph type="sldNum" sz="quarter" idx="5"/>
          </p:nvPr>
        </p:nvSpPr>
        <p:spPr/>
        <p:txBody>
          <a:bodyPr/>
          <a:lstStyle/>
          <a:p>
            <a:fld id="{8975C6DD-80A2-B144-9836-7D0E1B7AE9ED}" type="slidenum">
              <a:rPr lang="en-US" smtClean="0"/>
              <a:t>13</a:t>
            </a:fld>
            <a:endParaRPr lang="en-US"/>
          </a:p>
        </p:txBody>
      </p:sp>
    </p:spTree>
    <p:extLst>
      <p:ext uri="{BB962C8B-B14F-4D97-AF65-F5344CB8AC3E}">
        <p14:creationId xmlns:p14="http://schemas.microsoft.com/office/powerpoint/2010/main" val="295765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75C6DD-80A2-B144-9836-7D0E1B7AE9ED}" type="slidenum">
              <a:rPr lang="en-US" smtClean="0"/>
              <a:t>16</a:t>
            </a:fld>
            <a:endParaRPr lang="en-US"/>
          </a:p>
        </p:txBody>
      </p:sp>
    </p:spTree>
    <p:extLst>
      <p:ext uri="{BB962C8B-B14F-4D97-AF65-F5344CB8AC3E}">
        <p14:creationId xmlns:p14="http://schemas.microsoft.com/office/powerpoint/2010/main" val="20643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89EE-85A0-454C-0F00-02277C81042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41DB59D-9993-A5C3-D1FD-23D1FD86B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4DD6D3-7F37-8FCA-FCD7-F30256F4F6ED}"/>
              </a:ext>
            </a:extLst>
          </p:cNvPr>
          <p:cNvSpPr>
            <a:spLocks noGrp="1"/>
          </p:cNvSpPr>
          <p:nvPr>
            <p:ph type="dt" sz="half" idx="10"/>
          </p:nvPr>
        </p:nvSpPr>
        <p:spPr/>
        <p:txBody>
          <a:bodyPr/>
          <a:lstStyle/>
          <a:p>
            <a:fld id="{4F43740A-31F4-FA4C-B480-12D543B26565}" type="datetimeFigureOut">
              <a:rPr lang="en-US" smtClean="0"/>
              <a:t>11/6/2025</a:t>
            </a:fld>
            <a:endParaRPr lang="en-US"/>
          </a:p>
        </p:txBody>
      </p:sp>
      <p:sp>
        <p:nvSpPr>
          <p:cNvPr id="5" name="Footer Placeholder 4">
            <a:extLst>
              <a:ext uri="{FF2B5EF4-FFF2-40B4-BE49-F238E27FC236}">
                <a16:creationId xmlns:a16="http://schemas.microsoft.com/office/drawing/2014/main" id="{A943D487-899E-6579-7FEE-BFAB1202D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8F98F-EC69-7F3E-6CA6-47C3C84923BB}"/>
              </a:ext>
            </a:extLst>
          </p:cNvPr>
          <p:cNvSpPr>
            <a:spLocks noGrp="1"/>
          </p:cNvSpPr>
          <p:nvPr>
            <p:ph type="sldNum" sz="quarter" idx="12"/>
          </p:nvPr>
        </p:nvSpPr>
        <p:spPr/>
        <p:txBody>
          <a:bodyPr/>
          <a:lstStyle/>
          <a:p>
            <a:fld id="{FB05C1E7-5ECB-E04B-96DA-622E5F34B18E}" type="slidenum">
              <a:rPr lang="en-US" smtClean="0"/>
              <a:t>‹#›</a:t>
            </a:fld>
            <a:endParaRPr lang="en-US"/>
          </a:p>
        </p:txBody>
      </p:sp>
    </p:spTree>
    <p:extLst>
      <p:ext uri="{BB962C8B-B14F-4D97-AF65-F5344CB8AC3E}">
        <p14:creationId xmlns:p14="http://schemas.microsoft.com/office/powerpoint/2010/main" val="166741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2C27-F0D4-85C2-EE04-ACDFDC6CF21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4BE85B-38FD-2E00-16A3-6E075045917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DD9639-8336-5897-88E6-7551A24A8D78}"/>
              </a:ext>
            </a:extLst>
          </p:cNvPr>
          <p:cNvSpPr>
            <a:spLocks noGrp="1"/>
          </p:cNvSpPr>
          <p:nvPr>
            <p:ph type="dt" sz="half" idx="10"/>
          </p:nvPr>
        </p:nvSpPr>
        <p:spPr/>
        <p:txBody>
          <a:bodyPr/>
          <a:lstStyle/>
          <a:p>
            <a:fld id="{4F43740A-31F4-FA4C-B480-12D543B26565}" type="datetimeFigureOut">
              <a:rPr lang="en-US" smtClean="0"/>
              <a:t>11/6/2025</a:t>
            </a:fld>
            <a:endParaRPr lang="en-US"/>
          </a:p>
        </p:txBody>
      </p:sp>
      <p:sp>
        <p:nvSpPr>
          <p:cNvPr id="5" name="Footer Placeholder 4">
            <a:extLst>
              <a:ext uri="{FF2B5EF4-FFF2-40B4-BE49-F238E27FC236}">
                <a16:creationId xmlns:a16="http://schemas.microsoft.com/office/drawing/2014/main" id="{479AEFAF-9F6C-F1E3-AB59-5E1D71F87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AB538-A4A0-97B5-3ECD-D9F727ABFEF9}"/>
              </a:ext>
            </a:extLst>
          </p:cNvPr>
          <p:cNvSpPr>
            <a:spLocks noGrp="1"/>
          </p:cNvSpPr>
          <p:nvPr>
            <p:ph type="sldNum" sz="quarter" idx="12"/>
          </p:nvPr>
        </p:nvSpPr>
        <p:spPr/>
        <p:txBody>
          <a:bodyPr/>
          <a:lstStyle/>
          <a:p>
            <a:fld id="{FB05C1E7-5ECB-E04B-96DA-622E5F34B18E}" type="slidenum">
              <a:rPr lang="en-US" smtClean="0"/>
              <a:t>‹#›</a:t>
            </a:fld>
            <a:endParaRPr lang="en-US"/>
          </a:p>
        </p:txBody>
      </p:sp>
    </p:spTree>
    <p:extLst>
      <p:ext uri="{BB962C8B-B14F-4D97-AF65-F5344CB8AC3E}">
        <p14:creationId xmlns:p14="http://schemas.microsoft.com/office/powerpoint/2010/main" val="297999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484692-58A5-62C1-FCD9-BA473721027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E55E0F-357C-6C0E-D299-7A2B6D88CB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88298F-735F-0BCF-15F4-186B863E001B}"/>
              </a:ext>
            </a:extLst>
          </p:cNvPr>
          <p:cNvSpPr>
            <a:spLocks noGrp="1"/>
          </p:cNvSpPr>
          <p:nvPr>
            <p:ph type="dt" sz="half" idx="10"/>
          </p:nvPr>
        </p:nvSpPr>
        <p:spPr/>
        <p:txBody>
          <a:bodyPr/>
          <a:lstStyle/>
          <a:p>
            <a:fld id="{4F43740A-31F4-FA4C-B480-12D543B26565}" type="datetimeFigureOut">
              <a:rPr lang="en-US" smtClean="0"/>
              <a:t>11/6/2025</a:t>
            </a:fld>
            <a:endParaRPr lang="en-US"/>
          </a:p>
        </p:txBody>
      </p:sp>
      <p:sp>
        <p:nvSpPr>
          <p:cNvPr id="5" name="Footer Placeholder 4">
            <a:extLst>
              <a:ext uri="{FF2B5EF4-FFF2-40B4-BE49-F238E27FC236}">
                <a16:creationId xmlns:a16="http://schemas.microsoft.com/office/drawing/2014/main" id="{98E25100-3FBE-042C-659B-EDC5F7FF7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12BFF-DF26-6F87-26DE-CA5A60A45BA7}"/>
              </a:ext>
            </a:extLst>
          </p:cNvPr>
          <p:cNvSpPr>
            <a:spLocks noGrp="1"/>
          </p:cNvSpPr>
          <p:nvPr>
            <p:ph type="sldNum" sz="quarter" idx="12"/>
          </p:nvPr>
        </p:nvSpPr>
        <p:spPr/>
        <p:txBody>
          <a:bodyPr/>
          <a:lstStyle/>
          <a:p>
            <a:fld id="{FB05C1E7-5ECB-E04B-96DA-622E5F34B18E}" type="slidenum">
              <a:rPr lang="en-US" smtClean="0"/>
              <a:t>‹#›</a:t>
            </a:fld>
            <a:endParaRPr lang="en-US"/>
          </a:p>
        </p:txBody>
      </p:sp>
    </p:spTree>
    <p:extLst>
      <p:ext uri="{BB962C8B-B14F-4D97-AF65-F5344CB8AC3E}">
        <p14:creationId xmlns:p14="http://schemas.microsoft.com/office/powerpoint/2010/main" val="158319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18A7-B938-F205-7356-16D1BB71FEA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021675-C9F7-68BA-EE6C-1680BAEF044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F67431-9708-AFC3-0E52-67C374C72785}"/>
              </a:ext>
            </a:extLst>
          </p:cNvPr>
          <p:cNvSpPr>
            <a:spLocks noGrp="1"/>
          </p:cNvSpPr>
          <p:nvPr>
            <p:ph type="dt" sz="half" idx="10"/>
          </p:nvPr>
        </p:nvSpPr>
        <p:spPr/>
        <p:txBody>
          <a:bodyPr/>
          <a:lstStyle/>
          <a:p>
            <a:fld id="{4F43740A-31F4-FA4C-B480-12D543B26565}" type="datetimeFigureOut">
              <a:rPr lang="en-US" smtClean="0"/>
              <a:t>11/6/2025</a:t>
            </a:fld>
            <a:endParaRPr lang="en-US"/>
          </a:p>
        </p:txBody>
      </p:sp>
      <p:sp>
        <p:nvSpPr>
          <p:cNvPr id="5" name="Footer Placeholder 4">
            <a:extLst>
              <a:ext uri="{FF2B5EF4-FFF2-40B4-BE49-F238E27FC236}">
                <a16:creationId xmlns:a16="http://schemas.microsoft.com/office/drawing/2014/main" id="{ADF12D9E-5139-2105-3DD0-7C35D113A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314B4-260A-7384-C129-C2D675DA9F20}"/>
              </a:ext>
            </a:extLst>
          </p:cNvPr>
          <p:cNvSpPr>
            <a:spLocks noGrp="1"/>
          </p:cNvSpPr>
          <p:nvPr>
            <p:ph type="sldNum" sz="quarter" idx="12"/>
          </p:nvPr>
        </p:nvSpPr>
        <p:spPr/>
        <p:txBody>
          <a:bodyPr/>
          <a:lstStyle/>
          <a:p>
            <a:fld id="{FB05C1E7-5ECB-E04B-96DA-622E5F34B18E}" type="slidenum">
              <a:rPr lang="en-US" smtClean="0"/>
              <a:t>‹#›</a:t>
            </a:fld>
            <a:endParaRPr lang="en-US"/>
          </a:p>
        </p:txBody>
      </p:sp>
    </p:spTree>
    <p:extLst>
      <p:ext uri="{BB962C8B-B14F-4D97-AF65-F5344CB8AC3E}">
        <p14:creationId xmlns:p14="http://schemas.microsoft.com/office/powerpoint/2010/main" val="56801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06BF-58AC-2A08-5E09-5A62A41996C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61F7CFE-52DD-AA0C-77D6-701C551319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588363-1679-7D82-95E7-3C3BC5D37F6C}"/>
              </a:ext>
            </a:extLst>
          </p:cNvPr>
          <p:cNvSpPr>
            <a:spLocks noGrp="1"/>
          </p:cNvSpPr>
          <p:nvPr>
            <p:ph type="dt" sz="half" idx="10"/>
          </p:nvPr>
        </p:nvSpPr>
        <p:spPr/>
        <p:txBody>
          <a:bodyPr/>
          <a:lstStyle/>
          <a:p>
            <a:fld id="{4F43740A-31F4-FA4C-B480-12D543B26565}" type="datetimeFigureOut">
              <a:rPr lang="en-US" smtClean="0"/>
              <a:t>11/6/2025</a:t>
            </a:fld>
            <a:endParaRPr lang="en-US"/>
          </a:p>
        </p:txBody>
      </p:sp>
      <p:sp>
        <p:nvSpPr>
          <p:cNvPr id="5" name="Footer Placeholder 4">
            <a:extLst>
              <a:ext uri="{FF2B5EF4-FFF2-40B4-BE49-F238E27FC236}">
                <a16:creationId xmlns:a16="http://schemas.microsoft.com/office/drawing/2014/main" id="{5622892C-2E1A-F0D8-658A-F5573DB9B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D9084-2933-A7AB-BF4C-74E9B25320DF}"/>
              </a:ext>
            </a:extLst>
          </p:cNvPr>
          <p:cNvSpPr>
            <a:spLocks noGrp="1"/>
          </p:cNvSpPr>
          <p:nvPr>
            <p:ph type="sldNum" sz="quarter" idx="12"/>
          </p:nvPr>
        </p:nvSpPr>
        <p:spPr/>
        <p:txBody>
          <a:bodyPr/>
          <a:lstStyle/>
          <a:p>
            <a:fld id="{FB05C1E7-5ECB-E04B-96DA-622E5F34B18E}" type="slidenum">
              <a:rPr lang="en-US" smtClean="0"/>
              <a:t>‹#›</a:t>
            </a:fld>
            <a:endParaRPr lang="en-US"/>
          </a:p>
        </p:txBody>
      </p:sp>
    </p:spTree>
    <p:extLst>
      <p:ext uri="{BB962C8B-B14F-4D97-AF65-F5344CB8AC3E}">
        <p14:creationId xmlns:p14="http://schemas.microsoft.com/office/powerpoint/2010/main" val="416385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499E-EED5-D023-B796-05C22BAC70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3BE327-3467-84EE-3EA0-E85079BB64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265AC9-C4AF-6187-D458-5C244FCE29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D1D1AA-3F69-B134-004E-5AE78DB617CF}"/>
              </a:ext>
            </a:extLst>
          </p:cNvPr>
          <p:cNvSpPr>
            <a:spLocks noGrp="1"/>
          </p:cNvSpPr>
          <p:nvPr>
            <p:ph type="dt" sz="half" idx="10"/>
          </p:nvPr>
        </p:nvSpPr>
        <p:spPr/>
        <p:txBody>
          <a:bodyPr/>
          <a:lstStyle/>
          <a:p>
            <a:fld id="{4F43740A-31F4-FA4C-B480-12D543B26565}" type="datetimeFigureOut">
              <a:rPr lang="en-US" smtClean="0"/>
              <a:t>11/6/2025</a:t>
            </a:fld>
            <a:endParaRPr lang="en-US"/>
          </a:p>
        </p:txBody>
      </p:sp>
      <p:sp>
        <p:nvSpPr>
          <p:cNvPr id="6" name="Footer Placeholder 5">
            <a:extLst>
              <a:ext uri="{FF2B5EF4-FFF2-40B4-BE49-F238E27FC236}">
                <a16:creationId xmlns:a16="http://schemas.microsoft.com/office/drawing/2014/main" id="{398728EC-356E-34C1-61B6-2C915E483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BDCC-B319-D260-A350-A3D0B8FECD54}"/>
              </a:ext>
            </a:extLst>
          </p:cNvPr>
          <p:cNvSpPr>
            <a:spLocks noGrp="1"/>
          </p:cNvSpPr>
          <p:nvPr>
            <p:ph type="sldNum" sz="quarter" idx="12"/>
          </p:nvPr>
        </p:nvSpPr>
        <p:spPr/>
        <p:txBody>
          <a:bodyPr/>
          <a:lstStyle/>
          <a:p>
            <a:fld id="{FB05C1E7-5ECB-E04B-96DA-622E5F34B18E}" type="slidenum">
              <a:rPr lang="en-US" smtClean="0"/>
              <a:t>‹#›</a:t>
            </a:fld>
            <a:endParaRPr lang="en-US"/>
          </a:p>
        </p:txBody>
      </p:sp>
    </p:spTree>
    <p:extLst>
      <p:ext uri="{BB962C8B-B14F-4D97-AF65-F5344CB8AC3E}">
        <p14:creationId xmlns:p14="http://schemas.microsoft.com/office/powerpoint/2010/main" val="178470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F56E-19A8-303E-5C16-D9D858B23BD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B1E94B1-0076-072D-55C9-88B3BDBD4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F00621-814C-54E1-DCC3-A04C8C8D36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6A534E-21FC-F1D8-0096-2B8A186DC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078AF93-A249-6C28-EB57-C8B10199E3F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42CFC66-B1C1-6AF4-BA37-AF852F5601CA}"/>
              </a:ext>
            </a:extLst>
          </p:cNvPr>
          <p:cNvSpPr>
            <a:spLocks noGrp="1"/>
          </p:cNvSpPr>
          <p:nvPr>
            <p:ph type="dt" sz="half" idx="10"/>
          </p:nvPr>
        </p:nvSpPr>
        <p:spPr/>
        <p:txBody>
          <a:bodyPr/>
          <a:lstStyle/>
          <a:p>
            <a:fld id="{4F43740A-31F4-FA4C-B480-12D543B26565}" type="datetimeFigureOut">
              <a:rPr lang="en-US" smtClean="0"/>
              <a:t>11/6/2025</a:t>
            </a:fld>
            <a:endParaRPr lang="en-US"/>
          </a:p>
        </p:txBody>
      </p:sp>
      <p:sp>
        <p:nvSpPr>
          <p:cNvPr id="8" name="Footer Placeholder 7">
            <a:extLst>
              <a:ext uri="{FF2B5EF4-FFF2-40B4-BE49-F238E27FC236}">
                <a16:creationId xmlns:a16="http://schemas.microsoft.com/office/drawing/2014/main" id="{6F8E7F22-A67A-D71C-3097-1E643CBB0A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EB3B0F-9AD6-B0B8-0607-DA4A8CEA6C9C}"/>
              </a:ext>
            </a:extLst>
          </p:cNvPr>
          <p:cNvSpPr>
            <a:spLocks noGrp="1"/>
          </p:cNvSpPr>
          <p:nvPr>
            <p:ph type="sldNum" sz="quarter" idx="12"/>
          </p:nvPr>
        </p:nvSpPr>
        <p:spPr/>
        <p:txBody>
          <a:bodyPr/>
          <a:lstStyle/>
          <a:p>
            <a:fld id="{FB05C1E7-5ECB-E04B-96DA-622E5F34B18E}" type="slidenum">
              <a:rPr lang="en-US" smtClean="0"/>
              <a:t>‹#›</a:t>
            </a:fld>
            <a:endParaRPr lang="en-US"/>
          </a:p>
        </p:txBody>
      </p:sp>
    </p:spTree>
    <p:extLst>
      <p:ext uri="{BB962C8B-B14F-4D97-AF65-F5344CB8AC3E}">
        <p14:creationId xmlns:p14="http://schemas.microsoft.com/office/powerpoint/2010/main" val="284926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3F5D-874A-5EA5-B2D1-E09706847E2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DD167D-9B65-4C1C-068C-54CF7DEBCE7F}"/>
              </a:ext>
            </a:extLst>
          </p:cNvPr>
          <p:cNvSpPr>
            <a:spLocks noGrp="1"/>
          </p:cNvSpPr>
          <p:nvPr>
            <p:ph type="dt" sz="half" idx="10"/>
          </p:nvPr>
        </p:nvSpPr>
        <p:spPr/>
        <p:txBody>
          <a:bodyPr/>
          <a:lstStyle/>
          <a:p>
            <a:fld id="{4F43740A-31F4-FA4C-B480-12D543B26565}" type="datetimeFigureOut">
              <a:rPr lang="en-US" smtClean="0"/>
              <a:t>11/6/2025</a:t>
            </a:fld>
            <a:endParaRPr lang="en-US"/>
          </a:p>
        </p:txBody>
      </p:sp>
      <p:sp>
        <p:nvSpPr>
          <p:cNvPr id="4" name="Footer Placeholder 3">
            <a:extLst>
              <a:ext uri="{FF2B5EF4-FFF2-40B4-BE49-F238E27FC236}">
                <a16:creationId xmlns:a16="http://schemas.microsoft.com/office/drawing/2014/main" id="{87A2C0D0-B94C-5FDE-C1B7-51B766C14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CF0374-FE6F-6BD2-0DCF-888006ACFBEF}"/>
              </a:ext>
            </a:extLst>
          </p:cNvPr>
          <p:cNvSpPr>
            <a:spLocks noGrp="1"/>
          </p:cNvSpPr>
          <p:nvPr>
            <p:ph type="sldNum" sz="quarter" idx="12"/>
          </p:nvPr>
        </p:nvSpPr>
        <p:spPr/>
        <p:txBody>
          <a:bodyPr/>
          <a:lstStyle/>
          <a:p>
            <a:fld id="{FB05C1E7-5ECB-E04B-96DA-622E5F34B18E}" type="slidenum">
              <a:rPr lang="en-US" smtClean="0"/>
              <a:t>‹#›</a:t>
            </a:fld>
            <a:endParaRPr lang="en-US"/>
          </a:p>
        </p:txBody>
      </p:sp>
    </p:spTree>
    <p:extLst>
      <p:ext uri="{BB962C8B-B14F-4D97-AF65-F5344CB8AC3E}">
        <p14:creationId xmlns:p14="http://schemas.microsoft.com/office/powerpoint/2010/main" val="396747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A185AF-CDF5-EE4B-1984-CD748922A5FE}"/>
              </a:ext>
            </a:extLst>
          </p:cNvPr>
          <p:cNvSpPr>
            <a:spLocks noGrp="1"/>
          </p:cNvSpPr>
          <p:nvPr>
            <p:ph type="dt" sz="half" idx="10"/>
          </p:nvPr>
        </p:nvSpPr>
        <p:spPr/>
        <p:txBody>
          <a:bodyPr/>
          <a:lstStyle/>
          <a:p>
            <a:fld id="{4F43740A-31F4-FA4C-B480-12D543B26565}" type="datetimeFigureOut">
              <a:rPr lang="en-US" smtClean="0"/>
              <a:t>11/6/2025</a:t>
            </a:fld>
            <a:endParaRPr lang="en-US"/>
          </a:p>
        </p:txBody>
      </p:sp>
      <p:sp>
        <p:nvSpPr>
          <p:cNvPr id="3" name="Footer Placeholder 2">
            <a:extLst>
              <a:ext uri="{FF2B5EF4-FFF2-40B4-BE49-F238E27FC236}">
                <a16:creationId xmlns:a16="http://schemas.microsoft.com/office/drawing/2014/main" id="{E6B18000-667D-5BF9-CE3D-8A42467387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40744C-0F19-1A2B-85F9-AE0C080DA27D}"/>
              </a:ext>
            </a:extLst>
          </p:cNvPr>
          <p:cNvSpPr>
            <a:spLocks noGrp="1"/>
          </p:cNvSpPr>
          <p:nvPr>
            <p:ph type="sldNum" sz="quarter" idx="12"/>
          </p:nvPr>
        </p:nvSpPr>
        <p:spPr/>
        <p:txBody>
          <a:bodyPr/>
          <a:lstStyle/>
          <a:p>
            <a:fld id="{FB05C1E7-5ECB-E04B-96DA-622E5F34B18E}" type="slidenum">
              <a:rPr lang="en-US" smtClean="0"/>
              <a:t>‹#›</a:t>
            </a:fld>
            <a:endParaRPr lang="en-US"/>
          </a:p>
        </p:txBody>
      </p:sp>
    </p:spTree>
    <p:extLst>
      <p:ext uri="{BB962C8B-B14F-4D97-AF65-F5344CB8AC3E}">
        <p14:creationId xmlns:p14="http://schemas.microsoft.com/office/powerpoint/2010/main" val="185469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E9BF-27EF-1489-9B5B-8B7E70E87F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68E4661-6058-14B0-55EF-9E3FEFC85D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08B2258-D2D4-543F-F514-C89E5EAA0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1E9712-A135-0E28-28F6-AA9562F59438}"/>
              </a:ext>
            </a:extLst>
          </p:cNvPr>
          <p:cNvSpPr>
            <a:spLocks noGrp="1"/>
          </p:cNvSpPr>
          <p:nvPr>
            <p:ph type="dt" sz="half" idx="10"/>
          </p:nvPr>
        </p:nvSpPr>
        <p:spPr/>
        <p:txBody>
          <a:bodyPr/>
          <a:lstStyle/>
          <a:p>
            <a:fld id="{4F43740A-31F4-FA4C-B480-12D543B26565}" type="datetimeFigureOut">
              <a:rPr lang="en-US" smtClean="0"/>
              <a:t>11/6/2025</a:t>
            </a:fld>
            <a:endParaRPr lang="en-US"/>
          </a:p>
        </p:txBody>
      </p:sp>
      <p:sp>
        <p:nvSpPr>
          <p:cNvPr id="6" name="Footer Placeholder 5">
            <a:extLst>
              <a:ext uri="{FF2B5EF4-FFF2-40B4-BE49-F238E27FC236}">
                <a16:creationId xmlns:a16="http://schemas.microsoft.com/office/drawing/2014/main" id="{32C07F15-E5EA-A451-08E9-E006FF9EC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30CC7-9954-DA21-A9A1-EFEE3E45A96B}"/>
              </a:ext>
            </a:extLst>
          </p:cNvPr>
          <p:cNvSpPr>
            <a:spLocks noGrp="1"/>
          </p:cNvSpPr>
          <p:nvPr>
            <p:ph type="sldNum" sz="quarter" idx="12"/>
          </p:nvPr>
        </p:nvSpPr>
        <p:spPr/>
        <p:txBody>
          <a:bodyPr/>
          <a:lstStyle/>
          <a:p>
            <a:fld id="{FB05C1E7-5ECB-E04B-96DA-622E5F34B18E}" type="slidenum">
              <a:rPr lang="en-US" smtClean="0"/>
              <a:t>‹#›</a:t>
            </a:fld>
            <a:endParaRPr lang="en-US"/>
          </a:p>
        </p:txBody>
      </p:sp>
    </p:spTree>
    <p:extLst>
      <p:ext uri="{BB962C8B-B14F-4D97-AF65-F5344CB8AC3E}">
        <p14:creationId xmlns:p14="http://schemas.microsoft.com/office/powerpoint/2010/main" val="365383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33B6-DAD4-7AE3-9D93-E25C600367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0548D33-46F6-7072-0577-6371B71C2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99515-8BC4-2EC6-8933-1264AFB4C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4633D3-DC20-ACD7-FC5A-B2A0BEF8349C}"/>
              </a:ext>
            </a:extLst>
          </p:cNvPr>
          <p:cNvSpPr>
            <a:spLocks noGrp="1"/>
          </p:cNvSpPr>
          <p:nvPr>
            <p:ph type="dt" sz="half" idx="10"/>
          </p:nvPr>
        </p:nvSpPr>
        <p:spPr/>
        <p:txBody>
          <a:bodyPr/>
          <a:lstStyle/>
          <a:p>
            <a:fld id="{4F43740A-31F4-FA4C-B480-12D543B26565}" type="datetimeFigureOut">
              <a:rPr lang="en-US" smtClean="0"/>
              <a:t>11/6/2025</a:t>
            </a:fld>
            <a:endParaRPr lang="en-US"/>
          </a:p>
        </p:txBody>
      </p:sp>
      <p:sp>
        <p:nvSpPr>
          <p:cNvPr id="6" name="Footer Placeholder 5">
            <a:extLst>
              <a:ext uri="{FF2B5EF4-FFF2-40B4-BE49-F238E27FC236}">
                <a16:creationId xmlns:a16="http://schemas.microsoft.com/office/drawing/2014/main" id="{AB918F13-A7E3-E602-2CAB-36AA46149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C9A43A-7274-3770-5047-C7ED1857EB9E}"/>
              </a:ext>
            </a:extLst>
          </p:cNvPr>
          <p:cNvSpPr>
            <a:spLocks noGrp="1"/>
          </p:cNvSpPr>
          <p:nvPr>
            <p:ph type="sldNum" sz="quarter" idx="12"/>
          </p:nvPr>
        </p:nvSpPr>
        <p:spPr/>
        <p:txBody>
          <a:bodyPr/>
          <a:lstStyle/>
          <a:p>
            <a:fld id="{FB05C1E7-5ECB-E04B-96DA-622E5F34B18E}" type="slidenum">
              <a:rPr lang="en-US" smtClean="0"/>
              <a:t>‹#›</a:t>
            </a:fld>
            <a:endParaRPr lang="en-US"/>
          </a:p>
        </p:txBody>
      </p:sp>
    </p:spTree>
    <p:extLst>
      <p:ext uri="{BB962C8B-B14F-4D97-AF65-F5344CB8AC3E}">
        <p14:creationId xmlns:p14="http://schemas.microsoft.com/office/powerpoint/2010/main" val="356174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90A1-F0F4-B5B3-9440-E2A286540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960DB0E-59AF-7541-B97A-BC2661896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00ADB8-7D75-59D5-5D83-F23E286E6E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43740A-31F4-FA4C-B480-12D543B26565}" type="datetimeFigureOut">
              <a:rPr lang="en-US" smtClean="0"/>
              <a:t>11/6/2025</a:t>
            </a:fld>
            <a:endParaRPr lang="en-US"/>
          </a:p>
        </p:txBody>
      </p:sp>
      <p:sp>
        <p:nvSpPr>
          <p:cNvPr id="5" name="Footer Placeholder 4">
            <a:extLst>
              <a:ext uri="{FF2B5EF4-FFF2-40B4-BE49-F238E27FC236}">
                <a16:creationId xmlns:a16="http://schemas.microsoft.com/office/drawing/2014/main" id="{DD12F749-40BA-4CDF-BEC7-F966CFAED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789CCF-A89F-91ED-B0DB-11EF0AC47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05C1E7-5ECB-E04B-96DA-622E5F34B18E}" type="slidenum">
              <a:rPr lang="en-US" smtClean="0"/>
              <a:t>‹#›</a:t>
            </a:fld>
            <a:endParaRPr lang="en-US"/>
          </a:p>
        </p:txBody>
      </p:sp>
    </p:spTree>
    <p:extLst>
      <p:ext uri="{BB962C8B-B14F-4D97-AF65-F5344CB8AC3E}">
        <p14:creationId xmlns:p14="http://schemas.microsoft.com/office/powerpoint/2010/main" val="194604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white busts of men&#10;&#10;Description automatically generated">
            <a:extLst>
              <a:ext uri="{FF2B5EF4-FFF2-40B4-BE49-F238E27FC236}">
                <a16:creationId xmlns:a16="http://schemas.microsoft.com/office/drawing/2014/main" id="{86AE408C-135A-A956-F2BA-311D49B36FAF}"/>
              </a:ext>
            </a:extLst>
          </p:cNvPr>
          <p:cNvPicPr>
            <a:picLocks noChangeAspect="1"/>
          </p:cNvPicPr>
          <p:nvPr/>
        </p:nvPicPr>
        <p:blipFill>
          <a:blip r:embed="rId3">
            <a:alphaModFix amt="25000"/>
          </a:blip>
          <a:srcRect t="1565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2278C21C-BA2B-6187-E44F-F1E177A3A7DF}"/>
              </a:ext>
            </a:extLst>
          </p:cNvPr>
          <p:cNvSpPr>
            <a:spLocks noGrp="1"/>
          </p:cNvSpPr>
          <p:nvPr>
            <p:ph type="ctrTitle"/>
          </p:nvPr>
        </p:nvSpPr>
        <p:spPr>
          <a:xfrm>
            <a:off x="1524000" y="925929"/>
            <a:ext cx="9144000" cy="2387600"/>
          </a:xfrm>
        </p:spPr>
        <p:txBody>
          <a:bodyPr>
            <a:normAutofit/>
          </a:bodyPr>
          <a:lstStyle/>
          <a:p>
            <a:r>
              <a:rPr lang="en-US" sz="4800" dirty="0">
                <a:latin typeface="Baskerville" panose="02020502070401020303" pitchFamily="18" charset="0"/>
                <a:ea typeface="Baskerville" panose="02020502070401020303" pitchFamily="18" charset="0"/>
              </a:rPr>
              <a:t>Scott and the Classics</a:t>
            </a:r>
          </a:p>
        </p:txBody>
      </p:sp>
      <p:sp>
        <p:nvSpPr>
          <p:cNvPr id="3" name="Subtitle 2">
            <a:extLst>
              <a:ext uri="{FF2B5EF4-FFF2-40B4-BE49-F238E27FC236}">
                <a16:creationId xmlns:a16="http://schemas.microsoft.com/office/drawing/2014/main" id="{D0F1CB0C-E867-32F4-4EA4-AD155ACAF145}"/>
              </a:ext>
            </a:extLst>
          </p:cNvPr>
          <p:cNvSpPr>
            <a:spLocks noGrp="1"/>
          </p:cNvSpPr>
          <p:nvPr>
            <p:ph type="subTitle" idx="1"/>
          </p:nvPr>
        </p:nvSpPr>
        <p:spPr>
          <a:xfrm>
            <a:off x="1524000" y="3544471"/>
            <a:ext cx="9144000" cy="1655762"/>
          </a:xfrm>
        </p:spPr>
        <p:txBody>
          <a:bodyPr/>
          <a:lstStyle/>
          <a:p>
            <a:r>
              <a:rPr lang="en-US" dirty="0">
                <a:latin typeface="Baskerville" panose="02020502070401020303" pitchFamily="18" charset="0"/>
                <a:ea typeface="Baskerville" panose="02020502070401020303" pitchFamily="18" charset="0"/>
              </a:rPr>
              <a:t>Kristian Kerr / Edinburgh, November 2025</a:t>
            </a:r>
          </a:p>
        </p:txBody>
      </p:sp>
    </p:spTree>
    <p:extLst>
      <p:ext uri="{BB962C8B-B14F-4D97-AF65-F5344CB8AC3E}">
        <p14:creationId xmlns:p14="http://schemas.microsoft.com/office/powerpoint/2010/main" val="81955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5A011-B382-CD2D-BEEC-2A8393510C41}"/>
              </a:ext>
            </a:extLst>
          </p:cNvPr>
          <p:cNvSpPr>
            <a:spLocks noGrp="1"/>
          </p:cNvSpPr>
          <p:nvPr>
            <p:ph idx="1"/>
          </p:nvPr>
        </p:nvSpPr>
        <p:spPr/>
        <p:txBody>
          <a:bodyPr/>
          <a:lstStyle/>
          <a:p>
            <a:pPr marL="0" indent="0">
              <a:buNone/>
            </a:pPr>
            <a:r>
              <a:rPr lang="en-US" dirty="0">
                <a:latin typeface="Baskerville" panose="02020502070401020303" pitchFamily="18" charset="0"/>
                <a:ea typeface="Baskerville" panose="02020502070401020303" pitchFamily="18" charset="0"/>
              </a:rPr>
              <a:t>‘The humorous and happy adaptation of legal terms shew no moderate acquaintance with the arcana of the law, and a perpetual allusion to the English and the Latin classics no common share of scholarship and taste.’</a:t>
            </a:r>
          </a:p>
          <a:p>
            <a:pPr marL="0" indent="0">
              <a:buNone/>
            </a:pPr>
            <a:endParaRPr lang="en-US" dirty="0">
              <a:latin typeface="Baskerville" panose="02020502070401020303" pitchFamily="18" charset="0"/>
              <a:ea typeface="Baskerville" panose="02020502070401020303" pitchFamily="18" charset="0"/>
            </a:endParaRPr>
          </a:p>
          <a:p>
            <a:pPr marL="0" indent="0" algn="r">
              <a:buNone/>
            </a:pPr>
            <a:r>
              <a:rPr lang="en-US" dirty="0">
                <a:latin typeface="Baskerville" panose="02020502070401020303" pitchFamily="18" charset="0"/>
                <a:ea typeface="Baskerville" panose="02020502070401020303" pitchFamily="18" charset="0"/>
              </a:rPr>
              <a:t>‘Waverley, supposed by W Scott’, </a:t>
            </a:r>
            <a:r>
              <a:rPr lang="en-US" i="1" dirty="0">
                <a:latin typeface="Baskerville" panose="02020502070401020303" pitchFamily="18" charset="0"/>
                <a:ea typeface="Baskerville" panose="02020502070401020303" pitchFamily="18" charset="0"/>
              </a:rPr>
              <a:t>British Critic</a:t>
            </a:r>
            <a:r>
              <a:rPr lang="en-US" dirty="0">
                <a:latin typeface="Baskerville" panose="02020502070401020303" pitchFamily="18" charset="0"/>
                <a:ea typeface="Baskerville" panose="02020502070401020303" pitchFamily="18" charset="0"/>
              </a:rPr>
              <a:t> 2 (1814), 209</a:t>
            </a:r>
          </a:p>
        </p:txBody>
      </p:sp>
    </p:spTree>
    <p:extLst>
      <p:ext uri="{BB962C8B-B14F-4D97-AF65-F5344CB8AC3E}">
        <p14:creationId xmlns:p14="http://schemas.microsoft.com/office/powerpoint/2010/main" val="427483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1487217-880B-DF35-0094-1531C7E65473}"/>
              </a:ext>
            </a:extLst>
          </p:cNvPr>
          <p:cNvGrpSpPr/>
          <p:nvPr/>
        </p:nvGrpSpPr>
        <p:grpSpPr>
          <a:xfrm>
            <a:off x="838199" y="5085804"/>
            <a:ext cx="10366466" cy="936174"/>
            <a:chOff x="838199" y="5085804"/>
            <a:chExt cx="10366466" cy="936174"/>
          </a:xfrm>
          <a:solidFill>
            <a:srgbClr val="DBE3D5"/>
          </a:solidFill>
        </p:grpSpPr>
        <p:sp>
          <p:nvSpPr>
            <p:cNvPr id="4" name="Rectangle 3">
              <a:extLst>
                <a:ext uri="{FF2B5EF4-FFF2-40B4-BE49-F238E27FC236}">
                  <a16:creationId xmlns:a16="http://schemas.microsoft.com/office/drawing/2014/main" id="{437366A5-89FF-922E-E893-4669A1A78439}"/>
                </a:ext>
              </a:extLst>
            </p:cNvPr>
            <p:cNvSpPr/>
            <p:nvPr/>
          </p:nvSpPr>
          <p:spPr>
            <a:xfrm>
              <a:off x="838200" y="5085804"/>
              <a:ext cx="10366465" cy="66185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ABCB6C-EDEE-9BFE-386D-40E032F04482}"/>
                </a:ext>
              </a:extLst>
            </p:cNvPr>
            <p:cNvSpPr/>
            <p:nvPr/>
          </p:nvSpPr>
          <p:spPr>
            <a:xfrm>
              <a:off x="838199" y="5682344"/>
              <a:ext cx="5327470" cy="33963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A3091E8-2E7B-2294-13A4-65AFDF07F50C}"/>
              </a:ext>
            </a:extLst>
          </p:cNvPr>
          <p:cNvSpPr>
            <a:spLocks noGrp="1"/>
          </p:cNvSpPr>
          <p:nvPr>
            <p:ph idx="1"/>
          </p:nvPr>
        </p:nvSpPr>
        <p:spPr>
          <a:xfrm>
            <a:off x="838200" y="853440"/>
            <a:ext cx="10515600" cy="6004560"/>
          </a:xfrm>
        </p:spPr>
        <p:txBody>
          <a:bodyPr>
            <a:normAutofit fontScale="92500" lnSpcReduction="20000"/>
          </a:bodyPr>
          <a:lstStyle/>
          <a:p>
            <a:pPr marL="0" indent="0">
              <a:buNone/>
            </a:pPr>
            <a:r>
              <a:rPr lang="en-US" dirty="0">
                <a:latin typeface="Baskerville" panose="02020502070401020303" pitchFamily="18" charset="0"/>
                <a:ea typeface="Baskerville" panose="02020502070401020303" pitchFamily="18" charset="0"/>
              </a:rPr>
              <a:t>‘those passions common to men in all stages of society, and which have alike agitated the human heart, whether it throbbed under the steel corslet of the fifteenth century, the boarded coat of the eighteenth, or the blue frock and white dimity waistcoat of the present day. </a:t>
            </a:r>
          </a:p>
          <a:p>
            <a:pPr marL="0" indent="0">
              <a:buNone/>
            </a:pPr>
            <a:r>
              <a:rPr lang="en-US" dirty="0">
                <a:latin typeface="Baskerville" panose="02020502070401020303" pitchFamily="18" charset="0"/>
                <a:ea typeface="Baskerville" panose="02020502070401020303" pitchFamily="18" charset="0"/>
              </a:rPr>
              <a:t>Upon these passions it is no doubt true that the state of manners and laws casts a necessary </a:t>
            </a:r>
            <a:r>
              <a:rPr lang="en-US" dirty="0" err="1">
                <a:latin typeface="Baskerville" panose="02020502070401020303" pitchFamily="18" charset="0"/>
                <a:ea typeface="Baskerville" panose="02020502070401020303" pitchFamily="18" charset="0"/>
              </a:rPr>
              <a:t>colouring</a:t>
            </a:r>
            <a:r>
              <a:rPr lang="en-US" dirty="0">
                <a:latin typeface="Baskerville" panose="02020502070401020303" pitchFamily="18" charset="0"/>
                <a:ea typeface="Baskerville" panose="02020502070401020303" pitchFamily="18" charset="0"/>
              </a:rPr>
              <a:t>; but the bearings, to use the language of heraldry, remain the same, though the tincture may be not only different, but opposed in strong contradistinction. </a:t>
            </a:r>
          </a:p>
          <a:p>
            <a:pPr marL="0" indent="0">
              <a:buNone/>
            </a:pPr>
            <a:r>
              <a:rPr lang="en-US" dirty="0">
                <a:latin typeface="Baskerville" panose="02020502070401020303" pitchFamily="18" charset="0"/>
                <a:ea typeface="Baskerville" panose="02020502070401020303" pitchFamily="18" charset="0"/>
              </a:rPr>
              <a:t>The wrath of our ancestors, for example was </a:t>
            </a:r>
            <a:r>
              <a:rPr lang="en-US" dirty="0" err="1">
                <a:latin typeface="Baskerville" panose="02020502070401020303" pitchFamily="18" charset="0"/>
                <a:ea typeface="Baskerville" panose="02020502070401020303" pitchFamily="18" charset="0"/>
              </a:rPr>
              <a:t>coloured</a:t>
            </a:r>
            <a:r>
              <a:rPr lang="en-US" dirty="0">
                <a:latin typeface="Baskerville" panose="02020502070401020303" pitchFamily="18" charset="0"/>
                <a:ea typeface="Baskerville" panose="02020502070401020303" pitchFamily="18" charset="0"/>
              </a:rPr>
              <a:t> </a:t>
            </a:r>
            <a:r>
              <a:rPr lang="en-US" i="1" dirty="0">
                <a:latin typeface="Baskerville" panose="02020502070401020303" pitchFamily="18" charset="0"/>
                <a:ea typeface="Baskerville" panose="02020502070401020303" pitchFamily="18" charset="0"/>
              </a:rPr>
              <a:t>gules</a:t>
            </a:r>
            <a:r>
              <a:rPr lang="en-US" dirty="0">
                <a:latin typeface="Baskerville" panose="02020502070401020303" pitchFamily="18" charset="0"/>
                <a:ea typeface="Baskerville" panose="02020502070401020303" pitchFamily="18" charset="0"/>
              </a:rPr>
              <a:t>; it broke forth in acts of open and sanguinary violence against the objects of its fury. Our malignant feelings, which must seek gratification through more indirect channels, and undermine the obstacles which they cannot openly bear down, may be rather said to be tinctured </a:t>
            </a:r>
            <a:r>
              <a:rPr lang="en-US" i="1" dirty="0">
                <a:latin typeface="Baskerville" panose="02020502070401020303" pitchFamily="18" charset="0"/>
                <a:ea typeface="Baskerville" panose="02020502070401020303" pitchFamily="18" charset="0"/>
              </a:rPr>
              <a:t>sable</a:t>
            </a:r>
            <a:r>
              <a:rPr lang="en-US" dirty="0">
                <a:latin typeface="Baskerville" panose="02020502070401020303" pitchFamily="18" charset="0"/>
                <a:ea typeface="Baskerville" panose="02020502070401020303" pitchFamily="18" charset="0"/>
              </a:rPr>
              <a:t>. But the deep-ruling impulse is the same in both cases. …</a:t>
            </a:r>
          </a:p>
          <a:p>
            <a:pPr marL="0" indent="0">
              <a:buNone/>
            </a:pPr>
            <a:r>
              <a:rPr lang="en-US" dirty="0">
                <a:latin typeface="Baskerville" panose="02020502070401020303" pitchFamily="18" charset="0"/>
                <a:ea typeface="Baskerville" panose="02020502070401020303" pitchFamily="18" charset="0"/>
              </a:rPr>
              <a:t>It is from the great book of Nature, the same through a thousand editions, whether of black letter or wire-wove and hot-pressed, that I have venturously essayed to read a chapter to the public.’ </a:t>
            </a:r>
          </a:p>
          <a:p>
            <a:pPr marL="0" indent="0" algn="r">
              <a:buNone/>
            </a:pPr>
            <a:r>
              <a:rPr lang="en-US" dirty="0">
                <a:latin typeface="Baskerville" panose="02020502070401020303" pitchFamily="18" charset="0"/>
                <a:ea typeface="Baskerville" panose="02020502070401020303" pitchFamily="18" charset="0"/>
              </a:rPr>
              <a:t>Lamont, ed. </a:t>
            </a:r>
            <a:r>
              <a:rPr lang="en-US" i="1" dirty="0">
                <a:latin typeface="Baskerville" panose="02020502070401020303" pitchFamily="18" charset="0"/>
                <a:ea typeface="Baskerville" panose="02020502070401020303" pitchFamily="18" charset="0"/>
              </a:rPr>
              <a:t>Waverley </a:t>
            </a:r>
            <a:r>
              <a:rPr lang="en-US" dirty="0">
                <a:latin typeface="Baskerville" panose="02020502070401020303" pitchFamily="18" charset="0"/>
                <a:ea typeface="Baskerville" panose="02020502070401020303" pitchFamily="18" charset="0"/>
              </a:rPr>
              <a:t>1814 (Oxford, 1998, 5.</a:t>
            </a:r>
          </a:p>
        </p:txBody>
      </p:sp>
    </p:spTree>
    <p:extLst>
      <p:ext uri="{BB962C8B-B14F-4D97-AF65-F5344CB8AC3E}">
        <p14:creationId xmlns:p14="http://schemas.microsoft.com/office/powerpoint/2010/main" val="305762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D9E7B0-3CA7-13EA-0A53-48D036A12420}"/>
              </a:ext>
            </a:extLst>
          </p:cNvPr>
          <p:cNvGrpSpPr/>
          <p:nvPr/>
        </p:nvGrpSpPr>
        <p:grpSpPr>
          <a:xfrm>
            <a:off x="838199" y="783771"/>
            <a:ext cx="10366465" cy="1240972"/>
            <a:chOff x="838199" y="722813"/>
            <a:chExt cx="10366465" cy="1301930"/>
          </a:xfrm>
          <a:solidFill>
            <a:srgbClr val="DBE3D5"/>
          </a:solidFill>
        </p:grpSpPr>
        <p:sp>
          <p:nvSpPr>
            <p:cNvPr id="6" name="Rectangle 5">
              <a:extLst>
                <a:ext uri="{FF2B5EF4-FFF2-40B4-BE49-F238E27FC236}">
                  <a16:creationId xmlns:a16="http://schemas.microsoft.com/office/drawing/2014/main" id="{2BC5BEAD-8D3E-E5D0-C510-ABAF31725F11}"/>
                </a:ext>
              </a:extLst>
            </p:cNvPr>
            <p:cNvSpPr/>
            <p:nvPr/>
          </p:nvSpPr>
          <p:spPr>
            <a:xfrm>
              <a:off x="838199" y="722813"/>
              <a:ext cx="10366465" cy="104502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DFB866-949B-E32B-267D-05F60449A38B}"/>
                </a:ext>
              </a:extLst>
            </p:cNvPr>
            <p:cNvSpPr/>
            <p:nvPr/>
          </p:nvSpPr>
          <p:spPr>
            <a:xfrm>
              <a:off x="838199" y="1767840"/>
              <a:ext cx="5475515" cy="25690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A3091E8-2E7B-2294-13A4-65AFDF07F50C}"/>
              </a:ext>
            </a:extLst>
          </p:cNvPr>
          <p:cNvSpPr>
            <a:spLocks noGrp="1"/>
          </p:cNvSpPr>
          <p:nvPr>
            <p:ph idx="1"/>
          </p:nvPr>
        </p:nvSpPr>
        <p:spPr>
          <a:xfrm>
            <a:off x="838200" y="853440"/>
            <a:ext cx="10515600" cy="6004560"/>
          </a:xfrm>
        </p:spPr>
        <p:txBody>
          <a:bodyPr>
            <a:normAutofit fontScale="92500" lnSpcReduction="20000"/>
          </a:bodyPr>
          <a:lstStyle/>
          <a:p>
            <a:pPr marL="0" indent="0">
              <a:buNone/>
            </a:pPr>
            <a:r>
              <a:rPr lang="en-US" dirty="0">
                <a:latin typeface="Baskerville" panose="02020502070401020303" pitchFamily="18" charset="0"/>
                <a:ea typeface="Baskerville" panose="02020502070401020303" pitchFamily="18" charset="0"/>
              </a:rPr>
              <a:t>‘those passions common to men in all stages of society, and which have alike agitated the human heart, whether it throbbed under the steel corslet of the fifteenth century, the boarded coat of the eighteenth, or the blue frock and white dimity waistcoat of the present day. </a:t>
            </a:r>
          </a:p>
          <a:p>
            <a:pPr marL="0" indent="0">
              <a:buNone/>
            </a:pPr>
            <a:r>
              <a:rPr lang="en-US" dirty="0">
                <a:latin typeface="Baskerville" panose="02020502070401020303" pitchFamily="18" charset="0"/>
                <a:ea typeface="Baskerville" panose="02020502070401020303" pitchFamily="18" charset="0"/>
              </a:rPr>
              <a:t>Upon these passions it is no doubt true that the state of manners and laws casts a necessary </a:t>
            </a:r>
            <a:r>
              <a:rPr lang="en-US" dirty="0" err="1">
                <a:latin typeface="Baskerville" panose="02020502070401020303" pitchFamily="18" charset="0"/>
                <a:ea typeface="Baskerville" panose="02020502070401020303" pitchFamily="18" charset="0"/>
              </a:rPr>
              <a:t>colouring</a:t>
            </a:r>
            <a:r>
              <a:rPr lang="en-US" dirty="0">
                <a:latin typeface="Baskerville" panose="02020502070401020303" pitchFamily="18" charset="0"/>
                <a:ea typeface="Baskerville" panose="02020502070401020303" pitchFamily="18" charset="0"/>
              </a:rPr>
              <a:t>; but the bearings, to use the language of heraldry, remain the same, though the tincture may be not only different, but opposed in strong contradistinction. </a:t>
            </a:r>
          </a:p>
          <a:p>
            <a:pPr marL="0" indent="0">
              <a:buNone/>
            </a:pPr>
            <a:r>
              <a:rPr lang="en-US" dirty="0">
                <a:latin typeface="Baskerville" panose="02020502070401020303" pitchFamily="18" charset="0"/>
                <a:ea typeface="Baskerville" panose="02020502070401020303" pitchFamily="18" charset="0"/>
              </a:rPr>
              <a:t>The wrath of our ancestors, for example was </a:t>
            </a:r>
            <a:r>
              <a:rPr lang="en-US" dirty="0" err="1">
                <a:latin typeface="Baskerville" panose="02020502070401020303" pitchFamily="18" charset="0"/>
                <a:ea typeface="Baskerville" panose="02020502070401020303" pitchFamily="18" charset="0"/>
              </a:rPr>
              <a:t>coloured</a:t>
            </a:r>
            <a:r>
              <a:rPr lang="en-US" dirty="0">
                <a:latin typeface="Baskerville" panose="02020502070401020303" pitchFamily="18" charset="0"/>
                <a:ea typeface="Baskerville" panose="02020502070401020303" pitchFamily="18" charset="0"/>
              </a:rPr>
              <a:t> </a:t>
            </a:r>
            <a:r>
              <a:rPr lang="en-US" i="1" dirty="0">
                <a:latin typeface="Baskerville" panose="02020502070401020303" pitchFamily="18" charset="0"/>
                <a:ea typeface="Baskerville" panose="02020502070401020303" pitchFamily="18" charset="0"/>
              </a:rPr>
              <a:t>gules</a:t>
            </a:r>
            <a:r>
              <a:rPr lang="en-US" dirty="0">
                <a:latin typeface="Baskerville" panose="02020502070401020303" pitchFamily="18" charset="0"/>
                <a:ea typeface="Baskerville" panose="02020502070401020303" pitchFamily="18" charset="0"/>
              </a:rPr>
              <a:t>; it broke forth in acts of open and sanguinary violence against the objects of its fury. Our malignant feelings, which must seek gratification through more indirect channels, and undermine the obstacles which they cannot openly bear down, may be rather said to be tinctured </a:t>
            </a:r>
            <a:r>
              <a:rPr lang="en-US" i="1" dirty="0">
                <a:latin typeface="Baskerville" panose="02020502070401020303" pitchFamily="18" charset="0"/>
                <a:ea typeface="Baskerville" panose="02020502070401020303" pitchFamily="18" charset="0"/>
              </a:rPr>
              <a:t>sable</a:t>
            </a:r>
            <a:r>
              <a:rPr lang="en-US" dirty="0">
                <a:latin typeface="Baskerville" panose="02020502070401020303" pitchFamily="18" charset="0"/>
                <a:ea typeface="Baskerville" panose="02020502070401020303" pitchFamily="18" charset="0"/>
              </a:rPr>
              <a:t>. But the deep-ruling impulse is the same in both cases. …</a:t>
            </a:r>
          </a:p>
          <a:p>
            <a:pPr marL="0" indent="0">
              <a:buNone/>
            </a:pPr>
            <a:r>
              <a:rPr lang="en-US" dirty="0">
                <a:latin typeface="Baskerville" panose="02020502070401020303" pitchFamily="18" charset="0"/>
                <a:ea typeface="Baskerville" panose="02020502070401020303" pitchFamily="18" charset="0"/>
              </a:rPr>
              <a:t>It is from the great book of Nature, the same through a thousand editions, whether of black letter or wire-wove and hot-pressed, that I have venturously essayed to read a chapter to the public.’ </a:t>
            </a:r>
          </a:p>
          <a:p>
            <a:pPr marL="0" indent="0" algn="r">
              <a:buNone/>
            </a:pPr>
            <a:r>
              <a:rPr lang="en-US" dirty="0">
                <a:latin typeface="Baskerville" panose="02020502070401020303" pitchFamily="18" charset="0"/>
                <a:ea typeface="Baskerville" panose="02020502070401020303" pitchFamily="18" charset="0"/>
              </a:rPr>
              <a:t>Lamont, ed. </a:t>
            </a:r>
            <a:r>
              <a:rPr lang="en-US" i="1" dirty="0">
                <a:latin typeface="Baskerville" panose="02020502070401020303" pitchFamily="18" charset="0"/>
                <a:ea typeface="Baskerville" panose="02020502070401020303" pitchFamily="18" charset="0"/>
              </a:rPr>
              <a:t>Waverley </a:t>
            </a:r>
            <a:r>
              <a:rPr lang="en-US" dirty="0">
                <a:latin typeface="Baskerville" panose="02020502070401020303" pitchFamily="18" charset="0"/>
                <a:ea typeface="Baskerville" panose="02020502070401020303" pitchFamily="18" charset="0"/>
              </a:rPr>
              <a:t>1814 (Oxford, 1998, 5.</a:t>
            </a:r>
          </a:p>
        </p:txBody>
      </p:sp>
    </p:spTree>
    <p:extLst>
      <p:ext uri="{BB962C8B-B14F-4D97-AF65-F5344CB8AC3E}">
        <p14:creationId xmlns:p14="http://schemas.microsoft.com/office/powerpoint/2010/main" val="17986289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B84D4-2000-2AE9-2894-2769BA33195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8BD4850-D6DF-D305-CCC4-7B33222AC267}"/>
              </a:ext>
            </a:extLst>
          </p:cNvPr>
          <p:cNvGrpSpPr/>
          <p:nvPr/>
        </p:nvGrpSpPr>
        <p:grpSpPr>
          <a:xfrm>
            <a:off x="838200" y="3235233"/>
            <a:ext cx="10366465" cy="1807030"/>
            <a:chOff x="838200" y="3235233"/>
            <a:chExt cx="10366465" cy="1807030"/>
          </a:xfrm>
        </p:grpSpPr>
        <p:sp>
          <p:nvSpPr>
            <p:cNvPr id="6" name="Rectangle 5">
              <a:extLst>
                <a:ext uri="{FF2B5EF4-FFF2-40B4-BE49-F238E27FC236}">
                  <a16:creationId xmlns:a16="http://schemas.microsoft.com/office/drawing/2014/main" id="{21367020-C4E5-7794-0733-ACB36E9FCE97}"/>
                </a:ext>
              </a:extLst>
            </p:cNvPr>
            <p:cNvSpPr/>
            <p:nvPr/>
          </p:nvSpPr>
          <p:spPr>
            <a:xfrm>
              <a:off x="838200" y="3235233"/>
              <a:ext cx="10366465" cy="1555309"/>
            </a:xfrm>
            <a:prstGeom prst="rect">
              <a:avLst/>
            </a:prstGeom>
            <a:solidFill>
              <a:srgbClr val="DBE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0EAA5F-4284-C88B-7CDA-5473087B9417}"/>
                </a:ext>
              </a:extLst>
            </p:cNvPr>
            <p:cNvSpPr/>
            <p:nvPr/>
          </p:nvSpPr>
          <p:spPr>
            <a:xfrm>
              <a:off x="838201" y="4790542"/>
              <a:ext cx="3002280" cy="251721"/>
            </a:xfrm>
            <a:prstGeom prst="rect">
              <a:avLst/>
            </a:prstGeom>
            <a:solidFill>
              <a:srgbClr val="DBE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2292AC1-3B44-20B9-47B0-622FE7F84034}"/>
              </a:ext>
            </a:extLst>
          </p:cNvPr>
          <p:cNvSpPr>
            <a:spLocks noGrp="1"/>
          </p:cNvSpPr>
          <p:nvPr>
            <p:ph idx="1"/>
          </p:nvPr>
        </p:nvSpPr>
        <p:spPr>
          <a:xfrm>
            <a:off x="838200" y="853440"/>
            <a:ext cx="10515600" cy="6004560"/>
          </a:xfrm>
        </p:spPr>
        <p:txBody>
          <a:bodyPr>
            <a:normAutofit fontScale="92500" lnSpcReduction="20000"/>
          </a:bodyPr>
          <a:lstStyle/>
          <a:p>
            <a:pPr marL="0" indent="0">
              <a:buNone/>
            </a:pPr>
            <a:r>
              <a:rPr lang="en-US" dirty="0">
                <a:latin typeface="Baskerville" panose="02020502070401020303" pitchFamily="18" charset="0"/>
                <a:ea typeface="Baskerville" panose="02020502070401020303" pitchFamily="18" charset="0"/>
              </a:rPr>
              <a:t>‘those passions common to men in all stages of society, and which have alike agitated the human heart, whether it throbbed under the steel corslet of the fifteenth century, the boarded coat of the eighteenth, or the blue frock and white dimity waistcoat of the present day. </a:t>
            </a:r>
          </a:p>
          <a:p>
            <a:pPr marL="0" indent="0">
              <a:buNone/>
            </a:pPr>
            <a:r>
              <a:rPr lang="en-US" dirty="0">
                <a:latin typeface="Baskerville" panose="02020502070401020303" pitchFamily="18" charset="0"/>
                <a:ea typeface="Baskerville" panose="02020502070401020303" pitchFamily="18" charset="0"/>
              </a:rPr>
              <a:t>Upon these passions it is no doubt true that the state of manners and laws casts a necessary </a:t>
            </a:r>
            <a:r>
              <a:rPr lang="en-US" dirty="0" err="1">
                <a:latin typeface="Baskerville" panose="02020502070401020303" pitchFamily="18" charset="0"/>
                <a:ea typeface="Baskerville" panose="02020502070401020303" pitchFamily="18" charset="0"/>
              </a:rPr>
              <a:t>colouring</a:t>
            </a:r>
            <a:r>
              <a:rPr lang="en-US" dirty="0">
                <a:latin typeface="Baskerville" panose="02020502070401020303" pitchFamily="18" charset="0"/>
                <a:ea typeface="Baskerville" panose="02020502070401020303" pitchFamily="18" charset="0"/>
              </a:rPr>
              <a:t>; but the bearings, to use the language of heraldry, remain the same, though the tincture may be not only different, but opposed in strong contradistinction. </a:t>
            </a:r>
          </a:p>
          <a:p>
            <a:pPr marL="0" indent="0">
              <a:buNone/>
            </a:pPr>
            <a:r>
              <a:rPr lang="en-US" dirty="0">
                <a:latin typeface="Baskerville" panose="02020502070401020303" pitchFamily="18" charset="0"/>
                <a:ea typeface="Baskerville" panose="02020502070401020303" pitchFamily="18" charset="0"/>
              </a:rPr>
              <a:t>The wrath of our ancestors, for example was </a:t>
            </a:r>
            <a:r>
              <a:rPr lang="en-US" dirty="0" err="1">
                <a:latin typeface="Baskerville" panose="02020502070401020303" pitchFamily="18" charset="0"/>
                <a:ea typeface="Baskerville" panose="02020502070401020303" pitchFamily="18" charset="0"/>
              </a:rPr>
              <a:t>coloured</a:t>
            </a:r>
            <a:r>
              <a:rPr lang="en-US" dirty="0">
                <a:latin typeface="Baskerville" panose="02020502070401020303" pitchFamily="18" charset="0"/>
                <a:ea typeface="Baskerville" panose="02020502070401020303" pitchFamily="18" charset="0"/>
              </a:rPr>
              <a:t> </a:t>
            </a:r>
            <a:r>
              <a:rPr lang="en-US" i="1" dirty="0">
                <a:latin typeface="Baskerville" panose="02020502070401020303" pitchFamily="18" charset="0"/>
                <a:ea typeface="Baskerville" panose="02020502070401020303" pitchFamily="18" charset="0"/>
              </a:rPr>
              <a:t>gules</a:t>
            </a:r>
            <a:r>
              <a:rPr lang="en-US" dirty="0">
                <a:latin typeface="Baskerville" panose="02020502070401020303" pitchFamily="18" charset="0"/>
                <a:ea typeface="Baskerville" panose="02020502070401020303" pitchFamily="18" charset="0"/>
              </a:rPr>
              <a:t>; it broke forth in acts of open and sanguinary violence against the objects of its fury. Our malignant feelings, which must seek gratification through more indirect channels, and undermine the obstacles which they cannot openly bear down, may be rather said to be tinctured </a:t>
            </a:r>
            <a:r>
              <a:rPr lang="en-US" i="1" dirty="0">
                <a:latin typeface="Baskerville" panose="02020502070401020303" pitchFamily="18" charset="0"/>
                <a:ea typeface="Baskerville" panose="02020502070401020303" pitchFamily="18" charset="0"/>
              </a:rPr>
              <a:t>sable</a:t>
            </a:r>
            <a:r>
              <a:rPr lang="en-US" dirty="0">
                <a:latin typeface="Baskerville" panose="02020502070401020303" pitchFamily="18" charset="0"/>
                <a:ea typeface="Baskerville" panose="02020502070401020303" pitchFamily="18" charset="0"/>
              </a:rPr>
              <a:t>. But the deep-ruling impulse is the same in both cases. …</a:t>
            </a:r>
          </a:p>
          <a:p>
            <a:pPr marL="0" indent="0">
              <a:buNone/>
            </a:pPr>
            <a:r>
              <a:rPr lang="en-US" dirty="0">
                <a:latin typeface="Baskerville" panose="02020502070401020303" pitchFamily="18" charset="0"/>
                <a:ea typeface="Baskerville" panose="02020502070401020303" pitchFamily="18" charset="0"/>
              </a:rPr>
              <a:t>It is from the great book of Nature, the same through a thousand editions, whether of black letter or wire-wove and hot-pressed, that I have venturously essayed to read a chapter to the public.’ </a:t>
            </a:r>
          </a:p>
          <a:p>
            <a:pPr marL="0" indent="0" algn="r">
              <a:buNone/>
            </a:pPr>
            <a:r>
              <a:rPr lang="en-US" dirty="0">
                <a:latin typeface="Baskerville" panose="02020502070401020303" pitchFamily="18" charset="0"/>
                <a:ea typeface="Baskerville" panose="02020502070401020303" pitchFamily="18" charset="0"/>
              </a:rPr>
              <a:t>Lamont, ed. </a:t>
            </a:r>
            <a:r>
              <a:rPr lang="en-US" i="1" dirty="0">
                <a:latin typeface="Baskerville" panose="02020502070401020303" pitchFamily="18" charset="0"/>
                <a:ea typeface="Baskerville" panose="02020502070401020303" pitchFamily="18" charset="0"/>
              </a:rPr>
              <a:t>Waverley </a:t>
            </a:r>
            <a:r>
              <a:rPr lang="en-US" dirty="0">
                <a:latin typeface="Baskerville" panose="02020502070401020303" pitchFamily="18" charset="0"/>
                <a:ea typeface="Baskerville" panose="02020502070401020303" pitchFamily="18" charset="0"/>
              </a:rPr>
              <a:t>1814 (Oxford, 1998, 5.</a:t>
            </a:r>
          </a:p>
        </p:txBody>
      </p:sp>
    </p:spTree>
    <p:extLst>
      <p:ext uri="{BB962C8B-B14F-4D97-AF65-F5344CB8AC3E}">
        <p14:creationId xmlns:p14="http://schemas.microsoft.com/office/powerpoint/2010/main" val="26133887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CCBA97-25CF-31FE-31EB-5EFF9040F197}"/>
              </a:ext>
            </a:extLst>
          </p:cNvPr>
          <p:cNvSpPr>
            <a:spLocks noGrp="1"/>
          </p:cNvSpPr>
          <p:nvPr>
            <p:ph idx="1"/>
          </p:nvPr>
        </p:nvSpPr>
        <p:spPr>
          <a:xfrm>
            <a:off x="838200" y="1021080"/>
            <a:ext cx="10515600" cy="5155883"/>
          </a:xfrm>
        </p:spPr>
        <p:txBody>
          <a:bodyPr>
            <a:normAutofit fontScale="70000" lnSpcReduction="20000"/>
          </a:bodyPr>
          <a:lstStyle/>
          <a:p>
            <a:pPr marL="0" indent="0" algn="ctr">
              <a:buNone/>
            </a:pPr>
            <a:r>
              <a:rPr lang="en-GB" b="0" i="0" dirty="0">
                <a:solidFill>
                  <a:srgbClr val="000000"/>
                </a:solidFill>
                <a:effectLst/>
                <a:latin typeface="Baskerville" panose="02020502070401020303" pitchFamily="18" charset="0"/>
                <a:ea typeface="Baskerville" panose="02020502070401020303" pitchFamily="18" charset="0"/>
              </a:rPr>
              <a:t>LETTER I</a:t>
            </a:r>
          </a:p>
          <a:p>
            <a:pPr marL="0" indent="0" algn="ctr">
              <a:buNone/>
            </a:pPr>
            <a:r>
              <a:rPr lang="en-GB" dirty="0">
                <a:solidFill>
                  <a:srgbClr val="000000"/>
                </a:solidFill>
                <a:latin typeface="Baskerville" panose="02020502070401020303" pitchFamily="18" charset="0"/>
                <a:ea typeface="Baskerville" panose="02020502070401020303" pitchFamily="18" charset="0"/>
              </a:rPr>
              <a:t>DARSIE LATIMER TO ALAN FAIRFORD</a:t>
            </a:r>
            <a:endParaRPr lang="en-GB" b="0" i="0" dirty="0">
              <a:solidFill>
                <a:srgbClr val="000000"/>
              </a:solidFill>
              <a:effectLst/>
              <a:latin typeface="Baskerville" panose="02020502070401020303" pitchFamily="18" charset="0"/>
              <a:ea typeface="Baskerville" panose="02020502070401020303" pitchFamily="18" charset="0"/>
            </a:endParaRPr>
          </a:p>
          <a:p>
            <a:pPr marL="0" indent="0" algn="r">
              <a:buNone/>
            </a:pPr>
            <a:r>
              <a:rPr lang="en-GB" b="0" i="0" dirty="0">
                <a:solidFill>
                  <a:srgbClr val="000000"/>
                </a:solidFill>
                <a:effectLst/>
                <a:latin typeface="Baskerville" panose="02020502070401020303" pitchFamily="18" charset="0"/>
                <a:ea typeface="Baskerville" panose="02020502070401020303" pitchFamily="18" charset="0"/>
              </a:rPr>
              <a:t>Dumfries</a:t>
            </a:r>
          </a:p>
          <a:p>
            <a:pPr marL="0" indent="0" algn="just">
              <a:buNone/>
            </a:pPr>
            <a:r>
              <a:rPr lang="en-GB" b="0" i="1" dirty="0">
                <a:solidFill>
                  <a:srgbClr val="000000"/>
                </a:solidFill>
                <a:effectLst/>
                <a:latin typeface="Baskerville" panose="02020502070401020303" pitchFamily="18" charset="0"/>
                <a:ea typeface="Baskerville" panose="02020502070401020303" pitchFamily="18" charset="0"/>
              </a:rPr>
              <a:t>Cur me </a:t>
            </a:r>
            <a:r>
              <a:rPr lang="en-GB" b="0" i="1" dirty="0" err="1">
                <a:solidFill>
                  <a:srgbClr val="000000"/>
                </a:solidFill>
                <a:effectLst/>
                <a:latin typeface="Baskerville" panose="02020502070401020303" pitchFamily="18" charset="0"/>
                <a:ea typeface="Baskerville" panose="02020502070401020303" pitchFamily="18" charset="0"/>
              </a:rPr>
              <a:t>exanimas</a:t>
            </a:r>
            <a:r>
              <a:rPr lang="en-GB" b="0" i="1" dirty="0">
                <a:solidFill>
                  <a:srgbClr val="000000"/>
                </a:solidFill>
                <a:effectLst/>
                <a:latin typeface="Baskerville" panose="02020502070401020303" pitchFamily="18" charset="0"/>
                <a:ea typeface="Baskerville" panose="02020502070401020303" pitchFamily="18" charset="0"/>
              </a:rPr>
              <a:t> </a:t>
            </a:r>
            <a:r>
              <a:rPr lang="en-GB" b="0" i="1" dirty="0" err="1">
                <a:solidFill>
                  <a:srgbClr val="000000"/>
                </a:solidFill>
                <a:effectLst/>
                <a:latin typeface="Baskerville" panose="02020502070401020303" pitchFamily="18" charset="0"/>
                <a:ea typeface="Baskerville" panose="02020502070401020303" pitchFamily="18" charset="0"/>
              </a:rPr>
              <a:t>querelis</a:t>
            </a:r>
            <a:r>
              <a:rPr lang="en-GB" b="0" i="1" dirty="0">
                <a:solidFill>
                  <a:srgbClr val="000000"/>
                </a:solidFill>
                <a:effectLst/>
                <a:latin typeface="Baskerville" panose="02020502070401020303" pitchFamily="18" charset="0"/>
                <a:ea typeface="Baskerville" panose="02020502070401020303" pitchFamily="18" charset="0"/>
              </a:rPr>
              <a:t> tuis</a:t>
            </a:r>
            <a:r>
              <a:rPr lang="en-GB" b="0" i="0" dirty="0">
                <a:solidFill>
                  <a:srgbClr val="000000"/>
                </a:solidFill>
                <a:effectLst/>
                <a:latin typeface="Baskerville" panose="02020502070401020303" pitchFamily="18" charset="0"/>
                <a:ea typeface="Baskerville" panose="02020502070401020303" pitchFamily="18" charset="0"/>
              </a:rPr>
              <a:t>? – In plain English, Why do you deafen me with your croaking? The disconsolate tone in which you bade me farewell at Noble-House, and mounted your miserable hack to return to your law drudgery, still sounds in my ears. It seemed to say, ‘Happy dog! you can ramble at pleasure over hill and dale, pursue every object of curiosity that presents itself, and relinquish the chase when it loses interest; while I, your senior and your better, must, in this brilliant season, return to my narrow chamber and my musty books.’</a:t>
            </a:r>
          </a:p>
          <a:p>
            <a:pPr marL="0" indent="0" algn="just">
              <a:buNone/>
            </a:pPr>
            <a:r>
              <a:rPr lang="en-GB" b="0" i="0" dirty="0">
                <a:solidFill>
                  <a:srgbClr val="000000"/>
                </a:solidFill>
                <a:effectLst/>
                <a:latin typeface="Baskerville" panose="02020502070401020303" pitchFamily="18" charset="0"/>
                <a:ea typeface="Baskerville" panose="02020502070401020303" pitchFamily="18" charset="0"/>
              </a:rPr>
              <a:t>Such was the import of the reflections with which you saddened our parting bottle of claret, and thus I must needs interpret the terms of your melancholy adieu.</a:t>
            </a:r>
          </a:p>
          <a:p>
            <a:pPr marL="0" indent="0" algn="just">
              <a:buNone/>
            </a:pPr>
            <a:r>
              <a:rPr lang="en-GB" b="0" i="0" dirty="0">
                <a:solidFill>
                  <a:srgbClr val="000000"/>
                </a:solidFill>
                <a:effectLst/>
                <a:latin typeface="Baskerville" panose="02020502070401020303" pitchFamily="18" charset="0"/>
                <a:ea typeface="Baskerville" panose="02020502070401020303" pitchFamily="18" charset="0"/>
              </a:rPr>
              <a:t>And why should this be so, Alan? Why the deuce should you not be sitting precisely opposite to me at this moment, in the same comfortable George Inn; thy heels on the fender, and thy juridical brow expanding its plications as a pun rose in your fancy? Above all, why, when I fill this very glass of wine, cannot I push the bottle to you, and say, ‘Fairford, you are chased!’ Why, I say, should not all this be, except because Alan Fairford has not the same true sense of friendship as Darsie Latimer, and will not regard our purses as common, as well as our sentiments?</a:t>
            </a:r>
          </a:p>
          <a:p>
            <a:pPr marL="0" indent="0">
              <a:buNone/>
            </a:pPr>
            <a:endParaRPr lang="en-US" dirty="0">
              <a:latin typeface="Baskerville" panose="02020502070401020303" pitchFamily="18" charset="0"/>
              <a:ea typeface="Baskerville" panose="02020502070401020303" pitchFamily="18" charset="0"/>
            </a:endParaRPr>
          </a:p>
          <a:p>
            <a:pPr marL="0" indent="0" algn="r">
              <a:buNone/>
            </a:pPr>
            <a:r>
              <a:rPr lang="en-US" dirty="0">
                <a:latin typeface="Baskerville" panose="02020502070401020303" pitchFamily="18" charset="0"/>
                <a:ea typeface="Baskerville" panose="02020502070401020303" pitchFamily="18" charset="0"/>
              </a:rPr>
              <a:t>Sutherland, ed. </a:t>
            </a:r>
            <a:r>
              <a:rPr lang="en-US" i="1" dirty="0" err="1">
                <a:latin typeface="Baskerville" panose="02020502070401020303" pitchFamily="18" charset="0"/>
                <a:ea typeface="Baskerville" panose="02020502070401020303" pitchFamily="18" charset="0"/>
              </a:rPr>
              <a:t>Redgauntlet</a:t>
            </a:r>
            <a:r>
              <a:rPr lang="en-US" i="1" dirty="0">
                <a:latin typeface="Baskerville" panose="02020502070401020303" pitchFamily="18" charset="0"/>
                <a:ea typeface="Baskerville" panose="02020502070401020303" pitchFamily="18" charset="0"/>
              </a:rPr>
              <a:t>. </a:t>
            </a:r>
            <a:r>
              <a:rPr lang="en-US" dirty="0">
                <a:latin typeface="Baskerville" panose="02020502070401020303" pitchFamily="18" charset="0"/>
                <a:ea typeface="Baskerville" panose="02020502070401020303" pitchFamily="18" charset="0"/>
              </a:rPr>
              <a:t>1824 (Oxford, 1998), 13.</a:t>
            </a:r>
            <a:endParaRPr lang="en-US" i="1"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07213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DFC11-BC5E-9C5B-54F8-3875D57D5C54}"/>
              </a:ext>
            </a:extLst>
          </p:cNvPr>
          <p:cNvSpPr>
            <a:spLocks noGrp="1"/>
          </p:cNvSpPr>
          <p:nvPr>
            <p:ph idx="1"/>
          </p:nvPr>
        </p:nvSpPr>
        <p:spPr>
          <a:xfrm>
            <a:off x="838200" y="987425"/>
            <a:ext cx="10515600" cy="4351338"/>
          </a:xfrm>
        </p:spPr>
        <p:txBody>
          <a:bodyPr>
            <a:normAutofit/>
          </a:bodyPr>
          <a:lstStyle/>
          <a:p>
            <a:pPr marL="0" indent="0">
              <a:buNone/>
            </a:pPr>
            <a:endParaRPr lang="en-US" dirty="0"/>
          </a:p>
          <a:p>
            <a:pPr marL="0" indent="0">
              <a:buNone/>
            </a:pPr>
            <a:r>
              <a:rPr lang="en-US" dirty="0">
                <a:latin typeface="Baskerville" panose="02020502070401020303" pitchFamily="18" charset="0"/>
                <a:ea typeface="Baskerville" panose="02020502070401020303" pitchFamily="18" charset="0"/>
              </a:rPr>
              <a:t>‘I afterwards found that his only pleasure in seeing new places arose from the poetical ideas they inspired as applicable to other scenes with which his mind was more familiar. … As an antiquary I felt that my citadel of Cumae with my Greek and Roman tombs had produced little </a:t>
            </a:r>
            <a:r>
              <a:rPr lang="en-US" dirty="0" err="1">
                <a:latin typeface="Baskerville" panose="02020502070401020303" pitchFamily="18" charset="0"/>
                <a:ea typeface="Baskerville" panose="02020502070401020303" pitchFamily="18" charset="0"/>
              </a:rPr>
              <a:t>ef</a:t>
            </a:r>
            <a:r>
              <a:rPr lang="en-US" dirty="0">
                <a:latin typeface="Baskerville" panose="02020502070401020303" pitchFamily="18" charset="0"/>
                <a:ea typeface="Baskerville" panose="02020502070401020303" pitchFamily="18" charset="0"/>
              </a:rPr>
              <a:t>[f]</a:t>
            </a:r>
            <a:r>
              <a:rPr lang="en-US" dirty="0" err="1">
                <a:latin typeface="Baskerville" panose="02020502070401020303" pitchFamily="18" charset="0"/>
                <a:ea typeface="Baskerville" panose="02020502070401020303" pitchFamily="18" charset="0"/>
              </a:rPr>
              <a:t>ect</a:t>
            </a:r>
            <a:r>
              <a:rPr lang="en-US" dirty="0">
                <a:latin typeface="Baskerville" panose="02020502070401020303" pitchFamily="18" charset="0"/>
                <a:ea typeface="Baskerville" panose="02020502070401020303" pitchFamily="18" charset="0"/>
              </a:rPr>
              <a:t> on the mind of the poet, and we therefore returned to Pozzuoli to an excellent dinner… ’ </a:t>
            </a:r>
          </a:p>
          <a:p>
            <a:pPr marL="0" indent="0" algn="r">
              <a:buNone/>
            </a:pPr>
            <a:endParaRPr lang="en-US" dirty="0">
              <a:latin typeface="Baskerville" panose="02020502070401020303" pitchFamily="18" charset="0"/>
              <a:ea typeface="Baskerville" panose="02020502070401020303" pitchFamily="18" charset="0"/>
            </a:endParaRPr>
          </a:p>
          <a:p>
            <a:pPr marL="0" indent="0">
              <a:buNone/>
            </a:pPr>
            <a:r>
              <a:rPr lang="en-US" dirty="0">
                <a:latin typeface="Baskerville" panose="02020502070401020303" pitchFamily="18" charset="0"/>
                <a:ea typeface="Baskerville" panose="02020502070401020303" pitchFamily="18" charset="0"/>
              </a:rPr>
              <a:t>William </a:t>
            </a:r>
            <a:r>
              <a:rPr lang="en-US" dirty="0" err="1">
                <a:latin typeface="Baskerville" panose="02020502070401020303" pitchFamily="18" charset="0"/>
                <a:ea typeface="Baskerville" panose="02020502070401020303" pitchFamily="18" charset="0"/>
              </a:rPr>
              <a:t>Gell</a:t>
            </a:r>
            <a:r>
              <a:rPr lang="en-US" dirty="0">
                <a:latin typeface="Baskerville" panose="02020502070401020303" pitchFamily="18" charset="0"/>
                <a:ea typeface="Baskerville" panose="02020502070401020303" pitchFamily="18" charset="0"/>
              </a:rPr>
              <a:t>, </a:t>
            </a:r>
            <a:r>
              <a:rPr lang="en-US" i="1" dirty="0">
                <a:latin typeface="Baskerville" panose="02020502070401020303" pitchFamily="18" charset="0"/>
                <a:ea typeface="Baskerville" panose="02020502070401020303" pitchFamily="18" charset="0"/>
              </a:rPr>
              <a:t>Reminiscences of Sir Walter Scott’s Residence in Italy, 1832 </a:t>
            </a:r>
            <a:r>
              <a:rPr lang="en-US" dirty="0">
                <a:latin typeface="Baskerville" panose="02020502070401020303" pitchFamily="18" charset="0"/>
                <a:ea typeface="Baskerville" panose="02020502070401020303" pitchFamily="18" charset="0"/>
              </a:rPr>
              <a:t>(London, 1957), 22</a:t>
            </a:r>
          </a:p>
          <a:p>
            <a:pPr marL="0" indent="0">
              <a:buNone/>
            </a:pPr>
            <a:endParaRPr lang="en-US" dirty="0"/>
          </a:p>
        </p:txBody>
      </p:sp>
    </p:spTree>
    <p:extLst>
      <p:ext uri="{BB962C8B-B14F-4D97-AF65-F5344CB8AC3E}">
        <p14:creationId xmlns:p14="http://schemas.microsoft.com/office/powerpoint/2010/main" val="143515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bust of a person&#10;&#10;Description automatically generated">
            <a:extLst>
              <a:ext uri="{FF2B5EF4-FFF2-40B4-BE49-F238E27FC236}">
                <a16:creationId xmlns:a16="http://schemas.microsoft.com/office/drawing/2014/main" id="{CE7566E7-0987-9B5B-7DE6-4EF95BD8C456}"/>
              </a:ext>
            </a:extLst>
          </p:cNvPr>
          <p:cNvPicPr>
            <a:picLocks noGrp="1" noChangeAspect="1"/>
          </p:cNvPicPr>
          <p:nvPr>
            <p:ph idx="1"/>
          </p:nvPr>
        </p:nvPicPr>
        <p:blipFill>
          <a:blip r:embed="rId3"/>
          <a:stretch>
            <a:fillRect/>
          </a:stretch>
        </p:blipFill>
        <p:spPr>
          <a:xfrm>
            <a:off x="3589020" y="0"/>
            <a:ext cx="5013960" cy="6863216"/>
          </a:xfrm>
        </p:spPr>
      </p:pic>
      <p:sp>
        <p:nvSpPr>
          <p:cNvPr id="3" name="TextBox 2">
            <a:extLst>
              <a:ext uri="{FF2B5EF4-FFF2-40B4-BE49-F238E27FC236}">
                <a16:creationId xmlns:a16="http://schemas.microsoft.com/office/drawing/2014/main" id="{0AF975D0-C989-F857-B1BB-6728ED170D4D}"/>
              </a:ext>
            </a:extLst>
          </p:cNvPr>
          <p:cNvSpPr txBox="1"/>
          <p:nvPr/>
        </p:nvSpPr>
        <p:spPr>
          <a:xfrm>
            <a:off x="9479280" y="3093720"/>
            <a:ext cx="891078" cy="523220"/>
          </a:xfrm>
          <a:prstGeom prst="rect">
            <a:avLst/>
          </a:prstGeom>
          <a:noFill/>
        </p:spPr>
        <p:txBody>
          <a:bodyPr wrap="none" rtlCol="0">
            <a:spAutoFit/>
          </a:bodyPr>
          <a:lstStyle/>
          <a:p>
            <a:r>
              <a:rPr lang="en-US" sz="2800" i="1" dirty="0">
                <a:latin typeface="Baskerville" panose="02020502070401020303" pitchFamily="18" charset="0"/>
                <a:ea typeface="Baskerville" panose="02020502070401020303" pitchFamily="18" charset="0"/>
              </a:rPr>
              <a:t>Finis.</a:t>
            </a:r>
          </a:p>
        </p:txBody>
      </p:sp>
    </p:spTree>
    <p:extLst>
      <p:ext uri="{BB962C8B-B14F-4D97-AF65-F5344CB8AC3E}">
        <p14:creationId xmlns:p14="http://schemas.microsoft.com/office/powerpoint/2010/main" val="3585795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og lying on a table with a person's head&#10;&#10;Description automatically generated">
            <a:extLst>
              <a:ext uri="{FF2B5EF4-FFF2-40B4-BE49-F238E27FC236}">
                <a16:creationId xmlns:a16="http://schemas.microsoft.com/office/drawing/2014/main" id="{90BD186B-D623-62C7-3262-C991F6262AEA}"/>
              </a:ext>
            </a:extLst>
          </p:cNvPr>
          <p:cNvPicPr>
            <a:picLocks noGrp="1" noChangeAspect="1"/>
          </p:cNvPicPr>
          <p:nvPr>
            <p:ph idx="1"/>
          </p:nvPr>
        </p:nvPicPr>
        <p:blipFill>
          <a:blip r:embed="rId2"/>
          <a:stretch>
            <a:fillRect/>
          </a:stretch>
        </p:blipFill>
        <p:spPr>
          <a:xfrm>
            <a:off x="-1" y="0"/>
            <a:ext cx="7727323" cy="6858000"/>
          </a:xfrm>
        </p:spPr>
      </p:pic>
      <p:sp>
        <p:nvSpPr>
          <p:cNvPr id="6" name="TextBox 5">
            <a:extLst>
              <a:ext uri="{FF2B5EF4-FFF2-40B4-BE49-F238E27FC236}">
                <a16:creationId xmlns:a16="http://schemas.microsoft.com/office/drawing/2014/main" id="{7E323C01-34E8-8577-D7F2-204ECFAF8177}"/>
              </a:ext>
            </a:extLst>
          </p:cNvPr>
          <p:cNvSpPr txBox="1"/>
          <p:nvPr/>
        </p:nvSpPr>
        <p:spPr>
          <a:xfrm>
            <a:off x="8061960" y="3246120"/>
            <a:ext cx="3916680" cy="2609882"/>
          </a:xfrm>
          <a:prstGeom prst="rect">
            <a:avLst/>
          </a:prstGeom>
          <a:noFill/>
        </p:spPr>
        <p:txBody>
          <a:bodyPr wrap="square" rtlCol="0">
            <a:spAutoFit/>
          </a:bodyPr>
          <a:lstStyle/>
          <a:p>
            <a:pPr lvl="0">
              <a:lnSpc>
                <a:spcPct val="115000"/>
              </a:lnSpc>
              <a:spcAft>
                <a:spcPts val="800"/>
              </a:spcAft>
            </a:pPr>
            <a:r>
              <a:rPr lang="en-GB" sz="1800" kern="100" dirty="0">
                <a:effectLst/>
                <a:latin typeface="Baskerville" panose="02020502070401020303" pitchFamily="18" charset="0"/>
                <a:ea typeface="Baskerville" panose="02020502070401020303" pitchFamily="18" charset="0"/>
                <a:cs typeface="Times New Roman" panose="02020603050405020304" pitchFamily="18" charset="0"/>
              </a:rPr>
              <a:t>Sir Edwin Landseer</a:t>
            </a:r>
          </a:p>
          <a:p>
            <a:pPr lvl="0">
              <a:lnSpc>
                <a:spcPct val="115000"/>
              </a:lnSpc>
              <a:spcAft>
                <a:spcPts val="800"/>
              </a:spcAft>
            </a:pPr>
            <a:r>
              <a:rPr lang="en-GB" sz="1800" i="1" kern="100" dirty="0">
                <a:effectLst/>
                <a:latin typeface="Baskerville" panose="02020502070401020303" pitchFamily="18" charset="0"/>
                <a:ea typeface="Baskerville" panose="02020502070401020303" pitchFamily="18" charset="0"/>
                <a:cs typeface="Times New Roman" panose="02020603050405020304" pitchFamily="18" charset="0"/>
              </a:rPr>
              <a:t>Pen, Brush and Chisel: The Studio of Sir Francis </a:t>
            </a:r>
            <a:r>
              <a:rPr lang="en-GB" sz="1800" i="1" kern="100" dirty="0" err="1">
                <a:effectLst/>
                <a:latin typeface="Baskerville" panose="02020502070401020303" pitchFamily="18" charset="0"/>
                <a:ea typeface="Baskerville" panose="02020502070401020303" pitchFamily="18" charset="0"/>
                <a:cs typeface="Times New Roman" panose="02020603050405020304" pitchFamily="18" charset="0"/>
              </a:rPr>
              <a:t>Chantrey</a:t>
            </a:r>
            <a:r>
              <a:rPr lang="en-GB" sz="1800" i="1" kern="100" dirty="0">
                <a:effectLst/>
                <a:latin typeface="Baskerville" panose="02020502070401020303" pitchFamily="18" charset="0"/>
                <a:ea typeface="Baskerville" panose="02020502070401020303" pitchFamily="18" charset="0"/>
                <a:cs typeface="Times New Roman" panose="02020603050405020304" pitchFamily="18" charset="0"/>
              </a:rPr>
              <a:t> </a:t>
            </a:r>
            <a:endParaRPr lang="en-GB" i="1" kern="100" dirty="0">
              <a:latin typeface="Baskerville" panose="02020502070401020303" pitchFamily="18" charset="0"/>
              <a:ea typeface="Baskerville" panose="02020502070401020303" pitchFamily="18" charset="0"/>
              <a:cs typeface="Times New Roman" panose="02020603050405020304" pitchFamily="18" charset="0"/>
            </a:endParaRPr>
          </a:p>
          <a:p>
            <a:pPr lvl="0">
              <a:lnSpc>
                <a:spcPct val="115000"/>
              </a:lnSpc>
              <a:spcAft>
                <a:spcPts val="800"/>
              </a:spcAft>
            </a:pPr>
            <a:r>
              <a:rPr lang="en-GB" kern="100" dirty="0">
                <a:latin typeface="Baskerville" panose="02020502070401020303" pitchFamily="18" charset="0"/>
                <a:ea typeface="Baskerville" panose="02020502070401020303" pitchFamily="18" charset="0"/>
                <a:cs typeface="Times New Roman" panose="02020603050405020304" pitchFamily="18" charset="0"/>
              </a:rPr>
              <a:t>Also displayed as</a:t>
            </a:r>
            <a:r>
              <a:rPr lang="en-GB" sz="1800" kern="100" dirty="0">
                <a:effectLst/>
                <a:latin typeface="Baskerville" panose="02020502070401020303" pitchFamily="18" charset="0"/>
                <a:ea typeface="Baskerville" panose="02020502070401020303" pitchFamily="18" charset="0"/>
                <a:cs typeface="Times New Roman" panose="02020603050405020304" pitchFamily="18" charset="0"/>
              </a:rPr>
              <a:t> “‘Mustard’ the son of ‘Pepper’. Given by the late Sir Walter Scott to Sir Francis </a:t>
            </a:r>
            <a:r>
              <a:rPr lang="en-GB" sz="1800" kern="100" dirty="0" err="1">
                <a:effectLst/>
                <a:latin typeface="Baskerville" panose="02020502070401020303" pitchFamily="18" charset="0"/>
                <a:ea typeface="Baskerville" panose="02020502070401020303" pitchFamily="18" charset="0"/>
                <a:cs typeface="Times New Roman" panose="02020603050405020304" pitchFamily="18" charset="0"/>
              </a:rPr>
              <a:t>Chantrey</a:t>
            </a:r>
            <a:r>
              <a:rPr lang="en-GB" sz="1800" kern="100" dirty="0">
                <a:effectLst/>
                <a:latin typeface="Baskerville" panose="02020502070401020303" pitchFamily="18" charset="0"/>
                <a:ea typeface="Baskerville" panose="02020502070401020303" pitchFamily="18" charset="0"/>
                <a:cs typeface="Times New Roman" panose="02020603050405020304" pitchFamily="18" charset="0"/>
              </a:rPr>
              <a:t>, R.A.’ </a:t>
            </a:r>
          </a:p>
          <a:p>
            <a:pPr lvl="0">
              <a:lnSpc>
                <a:spcPct val="115000"/>
              </a:lnSpc>
              <a:spcAft>
                <a:spcPts val="800"/>
              </a:spcAft>
            </a:pPr>
            <a:r>
              <a:rPr lang="en-GB" sz="1800" kern="100" dirty="0">
                <a:effectLst/>
                <a:latin typeface="Baskerville" panose="02020502070401020303" pitchFamily="18" charset="0"/>
                <a:ea typeface="Baskerville" panose="02020502070401020303" pitchFamily="18" charset="0"/>
                <a:cs typeface="Times New Roman" panose="02020603050405020304" pitchFamily="18" charset="0"/>
              </a:rPr>
              <a:t>(1835, Royal Collection)</a:t>
            </a:r>
          </a:p>
        </p:txBody>
      </p:sp>
    </p:spTree>
    <p:extLst>
      <p:ext uri="{BB962C8B-B14F-4D97-AF65-F5344CB8AC3E}">
        <p14:creationId xmlns:p14="http://schemas.microsoft.com/office/powerpoint/2010/main" val="249245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81BD3-5E63-5D1A-A3B4-48810FE20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85137-A617-1197-DFC6-7320EA74A6A9}"/>
              </a:ext>
            </a:extLst>
          </p:cNvPr>
          <p:cNvSpPr>
            <a:spLocks noGrp="1"/>
          </p:cNvSpPr>
          <p:nvPr>
            <p:ph type="ctrTitle"/>
          </p:nvPr>
        </p:nvSpPr>
        <p:spPr>
          <a:xfrm rot="16200000">
            <a:off x="-4703379" y="2235200"/>
            <a:ext cx="9144000" cy="2387600"/>
          </a:xfrm>
        </p:spPr>
        <p:txBody>
          <a:bodyPr>
            <a:normAutofit/>
          </a:bodyPr>
          <a:lstStyle/>
          <a:p>
            <a:r>
              <a:rPr lang="en-US" sz="4800" dirty="0">
                <a:latin typeface="Baskerville" panose="02020502070401020303" pitchFamily="18" charset="0"/>
                <a:ea typeface="Baskerville" panose="02020502070401020303" pitchFamily="18" charset="0"/>
              </a:rPr>
              <a:t>Scott and the Classics</a:t>
            </a:r>
          </a:p>
        </p:txBody>
      </p:sp>
      <p:sp>
        <p:nvSpPr>
          <p:cNvPr id="3" name="Subtitle 2">
            <a:extLst>
              <a:ext uri="{FF2B5EF4-FFF2-40B4-BE49-F238E27FC236}">
                <a16:creationId xmlns:a16="http://schemas.microsoft.com/office/drawing/2014/main" id="{8C4EEA94-B4D4-D980-5ABB-E08F3CA0FB44}"/>
              </a:ext>
            </a:extLst>
          </p:cNvPr>
          <p:cNvSpPr>
            <a:spLocks noGrp="1"/>
          </p:cNvSpPr>
          <p:nvPr>
            <p:ph type="subTitle" idx="1"/>
          </p:nvPr>
        </p:nvSpPr>
        <p:spPr>
          <a:xfrm rot="16200000">
            <a:off x="-2681697" y="2601119"/>
            <a:ext cx="9144000" cy="1655762"/>
          </a:xfrm>
        </p:spPr>
        <p:txBody>
          <a:bodyPr/>
          <a:lstStyle/>
          <a:p>
            <a:r>
              <a:rPr lang="en-US" dirty="0">
                <a:latin typeface="Baskerville" panose="02020502070401020303" pitchFamily="18" charset="0"/>
                <a:ea typeface="Baskerville" panose="02020502070401020303" pitchFamily="18" charset="0"/>
              </a:rPr>
              <a:t>Kristian Kerr / Edinburgh, November 2025</a:t>
            </a:r>
          </a:p>
        </p:txBody>
      </p:sp>
      <p:pic>
        <p:nvPicPr>
          <p:cNvPr id="5" name="Picture 4" descr="A group of white busts of men&#10;&#10;Description automatically generated">
            <a:extLst>
              <a:ext uri="{FF2B5EF4-FFF2-40B4-BE49-F238E27FC236}">
                <a16:creationId xmlns:a16="http://schemas.microsoft.com/office/drawing/2014/main" id="{F4621BAD-155A-387D-7D5A-F3A3132DED2A}"/>
              </a:ext>
            </a:extLst>
          </p:cNvPr>
          <p:cNvPicPr>
            <a:picLocks noChangeAspect="1"/>
          </p:cNvPicPr>
          <p:nvPr/>
        </p:nvPicPr>
        <p:blipFill>
          <a:blip r:embed="rId2"/>
          <a:stretch>
            <a:fillRect/>
          </a:stretch>
        </p:blipFill>
        <p:spPr>
          <a:xfrm>
            <a:off x="1908380" y="-1"/>
            <a:ext cx="10283620" cy="6858000"/>
          </a:xfrm>
          <a:prstGeom prst="rect">
            <a:avLst/>
          </a:prstGeom>
        </p:spPr>
      </p:pic>
    </p:spTree>
    <p:extLst>
      <p:ext uri="{BB962C8B-B14F-4D97-AF65-F5344CB8AC3E}">
        <p14:creationId xmlns:p14="http://schemas.microsoft.com/office/powerpoint/2010/main" val="2208415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bust of a person&#10;&#10;Description automatically generated">
            <a:extLst>
              <a:ext uri="{FF2B5EF4-FFF2-40B4-BE49-F238E27FC236}">
                <a16:creationId xmlns:a16="http://schemas.microsoft.com/office/drawing/2014/main" id="{CE7566E7-0987-9B5B-7DE6-4EF95BD8C456}"/>
              </a:ext>
            </a:extLst>
          </p:cNvPr>
          <p:cNvPicPr>
            <a:picLocks noGrp="1" noChangeAspect="1"/>
          </p:cNvPicPr>
          <p:nvPr>
            <p:ph idx="1"/>
          </p:nvPr>
        </p:nvPicPr>
        <p:blipFill>
          <a:blip r:embed="rId2"/>
          <a:stretch>
            <a:fillRect/>
          </a:stretch>
        </p:blipFill>
        <p:spPr>
          <a:xfrm>
            <a:off x="0" y="0"/>
            <a:ext cx="5013960" cy="6863216"/>
          </a:xfrm>
        </p:spPr>
      </p:pic>
      <p:sp>
        <p:nvSpPr>
          <p:cNvPr id="5" name="TextBox 4">
            <a:extLst>
              <a:ext uri="{FF2B5EF4-FFF2-40B4-BE49-F238E27FC236}">
                <a16:creationId xmlns:a16="http://schemas.microsoft.com/office/drawing/2014/main" id="{FE8B17D1-35BB-4DB0-FA2C-D193DD61B883}"/>
              </a:ext>
            </a:extLst>
          </p:cNvPr>
          <p:cNvSpPr txBox="1"/>
          <p:nvPr/>
        </p:nvSpPr>
        <p:spPr>
          <a:xfrm>
            <a:off x="5318760" y="4523105"/>
            <a:ext cx="5181600" cy="1969770"/>
          </a:xfrm>
          <a:prstGeom prst="rect">
            <a:avLst/>
          </a:prstGeom>
          <a:noFill/>
        </p:spPr>
        <p:txBody>
          <a:bodyPr wrap="square">
            <a:spAutoFit/>
          </a:bodyPr>
          <a:lstStyle/>
          <a:p>
            <a:pPr marL="0" indent="0" algn="l">
              <a:buNone/>
            </a:pPr>
            <a:r>
              <a:rPr lang="en-GB" dirty="0">
                <a:latin typeface="Baskerville" panose="02020502070401020303" pitchFamily="18" charset="0"/>
                <a:ea typeface="Baskerville" panose="02020502070401020303" pitchFamily="18" charset="0"/>
              </a:rPr>
              <a:t>Sir Walter Scott, 1st </a:t>
            </a:r>
            <a:r>
              <a:rPr lang="en-GB" dirty="0" err="1">
                <a:latin typeface="Baskerville" panose="02020502070401020303" pitchFamily="18" charset="0"/>
                <a:ea typeface="Baskerville" panose="02020502070401020303" pitchFamily="18" charset="0"/>
              </a:rPr>
              <a:t>Bt</a:t>
            </a:r>
            <a:endParaRPr lang="en-GB" dirty="0">
              <a:latin typeface="Baskerville" panose="02020502070401020303" pitchFamily="18" charset="0"/>
              <a:ea typeface="Baskerville" panose="02020502070401020303" pitchFamily="18" charset="0"/>
            </a:endParaRPr>
          </a:p>
          <a:p>
            <a:pPr marL="0" indent="0" algn="l">
              <a:buNone/>
            </a:pPr>
            <a:r>
              <a:rPr lang="en-GB" dirty="0">
                <a:latin typeface="Baskerville" panose="02020502070401020303" pitchFamily="18" charset="0"/>
                <a:ea typeface="Baskerville" panose="02020502070401020303" pitchFamily="18" charset="0"/>
              </a:rPr>
              <a:t>by Sir Francis Leggatt </a:t>
            </a:r>
            <a:r>
              <a:rPr lang="en-GB" dirty="0" err="1">
                <a:latin typeface="Baskerville" panose="02020502070401020303" pitchFamily="18" charset="0"/>
                <a:ea typeface="Baskerville" panose="02020502070401020303" pitchFamily="18" charset="0"/>
              </a:rPr>
              <a:t>Chantrey</a:t>
            </a:r>
            <a:br>
              <a:rPr lang="en-GB" dirty="0">
                <a:latin typeface="Baskerville" panose="02020502070401020303" pitchFamily="18" charset="0"/>
                <a:ea typeface="Baskerville" panose="02020502070401020303" pitchFamily="18" charset="0"/>
              </a:rPr>
            </a:br>
            <a:endParaRPr lang="en-GB" dirty="0">
              <a:latin typeface="Baskerville" panose="02020502070401020303" pitchFamily="18" charset="0"/>
              <a:ea typeface="Baskerville" panose="02020502070401020303" pitchFamily="18" charset="0"/>
            </a:endParaRPr>
          </a:p>
          <a:p>
            <a:pPr marL="0" indent="0" algn="l">
              <a:buNone/>
            </a:pPr>
            <a:r>
              <a:rPr lang="en-GB" sz="1800" dirty="0">
                <a:latin typeface="Baskerville" panose="02020502070401020303" pitchFamily="18" charset="0"/>
                <a:ea typeface="Baskerville" panose="02020502070401020303" pitchFamily="18" charset="0"/>
              </a:rPr>
              <a:t>1841, based on a work of 1820</a:t>
            </a:r>
            <a:br>
              <a:rPr lang="en-GB" sz="1800" dirty="0">
                <a:latin typeface="Baskerville" panose="02020502070401020303" pitchFamily="18" charset="0"/>
                <a:ea typeface="Baskerville" panose="02020502070401020303" pitchFamily="18" charset="0"/>
              </a:rPr>
            </a:br>
            <a:r>
              <a:rPr lang="en-GB" sz="1800" dirty="0">
                <a:latin typeface="Baskerville" panose="02020502070401020303" pitchFamily="18" charset="0"/>
                <a:ea typeface="Baskerville" panose="02020502070401020303" pitchFamily="18" charset="0"/>
              </a:rPr>
              <a:t>30 3/4 in. x 20 1/2 in. (780 mm x 520 mm) overall</a:t>
            </a:r>
            <a:br>
              <a:rPr lang="en-GB" sz="1800" dirty="0">
                <a:latin typeface="Baskerville" panose="02020502070401020303" pitchFamily="18" charset="0"/>
                <a:ea typeface="Baskerville" panose="02020502070401020303" pitchFamily="18" charset="0"/>
              </a:rPr>
            </a:br>
            <a:r>
              <a:rPr lang="en-GB" sz="1800" dirty="0">
                <a:latin typeface="Baskerville" panose="02020502070401020303" pitchFamily="18" charset="0"/>
                <a:ea typeface="Baskerville" panose="02020502070401020303" pitchFamily="18" charset="0"/>
              </a:rPr>
              <a:t>NPG 993</a:t>
            </a:r>
          </a:p>
          <a:p>
            <a:pPr marL="0" indent="0" algn="l">
              <a:buNone/>
            </a:pPr>
            <a:r>
              <a:rPr lang="en-GB" sz="1400" dirty="0">
                <a:latin typeface="Baskerville" panose="02020502070401020303" pitchFamily="18" charset="0"/>
                <a:ea typeface="Baskerville" panose="02020502070401020303" pitchFamily="18" charset="0"/>
              </a:rPr>
              <a:t>© National Portrait Gallery, London</a:t>
            </a:r>
          </a:p>
        </p:txBody>
      </p:sp>
    </p:spTree>
    <p:extLst>
      <p:ext uri="{BB962C8B-B14F-4D97-AF65-F5344CB8AC3E}">
        <p14:creationId xmlns:p14="http://schemas.microsoft.com/office/powerpoint/2010/main" val="387563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06D557-AADA-D747-A712-5232FEDC08AE}"/>
              </a:ext>
            </a:extLst>
          </p:cNvPr>
          <p:cNvSpPr txBox="1"/>
          <p:nvPr/>
        </p:nvSpPr>
        <p:spPr>
          <a:xfrm>
            <a:off x="5541764" y="167640"/>
            <a:ext cx="1565672" cy="2462213"/>
          </a:xfrm>
          <a:prstGeom prst="rect">
            <a:avLst/>
          </a:prstGeom>
          <a:noFill/>
        </p:spPr>
        <p:txBody>
          <a:bodyPr wrap="square" rtlCol="0">
            <a:spAutoFit/>
          </a:bodyPr>
          <a:lstStyle/>
          <a:p>
            <a:r>
              <a:rPr lang="en-US" sz="1400" dirty="0">
                <a:latin typeface="Baskerville" panose="02020502070401020303" pitchFamily="18" charset="0"/>
                <a:ea typeface="Baskerville" panose="02020502070401020303" pitchFamily="18" charset="0"/>
              </a:rPr>
              <a:t>Left: Arthur Wellesley, 1</a:t>
            </a:r>
            <a:r>
              <a:rPr lang="en-US" sz="1400" baseline="30000" dirty="0">
                <a:latin typeface="Baskerville" panose="02020502070401020303" pitchFamily="18" charset="0"/>
                <a:ea typeface="Baskerville" panose="02020502070401020303" pitchFamily="18" charset="0"/>
              </a:rPr>
              <a:t>st</a:t>
            </a:r>
            <a:r>
              <a:rPr lang="en-US" sz="1400" dirty="0">
                <a:latin typeface="Baskerville" panose="02020502070401020303" pitchFamily="18" charset="0"/>
                <a:ea typeface="Baskerville" panose="02020502070401020303" pitchFamily="18" charset="0"/>
              </a:rPr>
              <a:t> Duke of Wellington</a:t>
            </a:r>
          </a:p>
          <a:p>
            <a:endParaRPr lang="en-US" sz="1400" dirty="0">
              <a:latin typeface="Baskerville" panose="02020502070401020303" pitchFamily="18" charset="0"/>
              <a:ea typeface="Baskerville" panose="02020502070401020303" pitchFamily="18" charset="0"/>
            </a:endParaRPr>
          </a:p>
          <a:p>
            <a:r>
              <a:rPr lang="en-US" sz="1400" dirty="0">
                <a:latin typeface="Baskerville" panose="02020502070401020303" pitchFamily="18" charset="0"/>
                <a:ea typeface="Baskerville" panose="02020502070401020303" pitchFamily="18" charset="0"/>
              </a:rPr>
              <a:t>Sir Francis </a:t>
            </a:r>
            <a:r>
              <a:rPr lang="en-US" sz="1400" dirty="0" err="1">
                <a:latin typeface="Baskerville" panose="02020502070401020303" pitchFamily="18" charset="0"/>
                <a:ea typeface="Baskerville" panose="02020502070401020303" pitchFamily="18" charset="0"/>
              </a:rPr>
              <a:t>Chantrey</a:t>
            </a:r>
            <a:endParaRPr lang="en-US" sz="1400" dirty="0">
              <a:latin typeface="Baskerville" panose="02020502070401020303" pitchFamily="18" charset="0"/>
              <a:ea typeface="Baskerville" panose="02020502070401020303" pitchFamily="18" charset="0"/>
            </a:endParaRPr>
          </a:p>
          <a:p>
            <a:r>
              <a:rPr lang="en-US" sz="1400" dirty="0">
                <a:latin typeface="Baskerville" panose="02020502070401020303" pitchFamily="18" charset="0"/>
                <a:ea typeface="Baskerville" panose="02020502070401020303" pitchFamily="18" charset="0"/>
              </a:rPr>
              <a:t>1823</a:t>
            </a:r>
          </a:p>
          <a:p>
            <a:endParaRPr lang="en-US" sz="1400" dirty="0">
              <a:latin typeface="Baskerville" panose="02020502070401020303" pitchFamily="18" charset="0"/>
              <a:ea typeface="Baskerville" panose="02020502070401020303" pitchFamily="18" charset="0"/>
            </a:endParaRPr>
          </a:p>
          <a:p>
            <a:r>
              <a:rPr lang="en-US" sz="1400" dirty="0">
                <a:latin typeface="Baskerville" panose="02020502070401020303" pitchFamily="18" charset="0"/>
                <a:ea typeface="Baskerville" panose="02020502070401020303" pitchFamily="18" charset="0"/>
              </a:rPr>
              <a:t>Metropolitan Museum of Art</a:t>
            </a:r>
          </a:p>
          <a:p>
            <a:r>
              <a:rPr lang="en-GB" sz="1400" dirty="0">
                <a:latin typeface="Baskerville" panose="02020502070401020303" pitchFamily="18" charset="0"/>
                <a:ea typeface="Baskerville" panose="02020502070401020303" pitchFamily="18" charset="0"/>
              </a:rPr>
              <a:t>1994.295a, b</a:t>
            </a:r>
            <a:endParaRPr lang="en-US" sz="1400" dirty="0">
              <a:latin typeface="Baskerville" panose="02020502070401020303" pitchFamily="18" charset="0"/>
              <a:ea typeface="Baskerville" panose="02020502070401020303" pitchFamily="18" charset="0"/>
            </a:endParaRPr>
          </a:p>
        </p:txBody>
      </p:sp>
      <p:pic>
        <p:nvPicPr>
          <p:cNvPr id="5" name="Content Placeholder 4" descr="A marble bust of a person&#10;&#10;Description automatically generated">
            <a:extLst>
              <a:ext uri="{FF2B5EF4-FFF2-40B4-BE49-F238E27FC236}">
                <a16:creationId xmlns:a16="http://schemas.microsoft.com/office/drawing/2014/main" id="{EC06FABB-95F3-235E-AAF0-4D80DD27E2A7}"/>
              </a:ext>
            </a:extLst>
          </p:cNvPr>
          <p:cNvPicPr>
            <a:picLocks noGrp="1" noChangeAspect="1"/>
          </p:cNvPicPr>
          <p:nvPr>
            <p:ph idx="1"/>
          </p:nvPr>
        </p:nvPicPr>
        <p:blipFill>
          <a:blip r:embed="rId3"/>
          <a:stretch>
            <a:fillRect/>
          </a:stretch>
        </p:blipFill>
        <p:spPr>
          <a:xfrm>
            <a:off x="7052072" y="0"/>
            <a:ext cx="5139928" cy="6858000"/>
          </a:xfrm>
        </p:spPr>
      </p:pic>
      <p:pic>
        <p:nvPicPr>
          <p:cNvPr id="7" name="Picture 6" descr="A marble bust of a person&#10;&#10;Description automatically generated">
            <a:extLst>
              <a:ext uri="{FF2B5EF4-FFF2-40B4-BE49-F238E27FC236}">
                <a16:creationId xmlns:a16="http://schemas.microsoft.com/office/drawing/2014/main" id="{03B4B651-E977-D022-31D0-7773A145DA52}"/>
              </a:ext>
            </a:extLst>
          </p:cNvPr>
          <p:cNvPicPr>
            <a:picLocks noChangeAspect="1"/>
          </p:cNvPicPr>
          <p:nvPr/>
        </p:nvPicPr>
        <p:blipFill>
          <a:blip r:embed="rId4"/>
          <a:stretch>
            <a:fillRect/>
          </a:stretch>
        </p:blipFill>
        <p:spPr>
          <a:xfrm>
            <a:off x="0" y="0"/>
            <a:ext cx="5486400" cy="6858000"/>
          </a:xfrm>
          <a:prstGeom prst="rect">
            <a:avLst/>
          </a:prstGeom>
        </p:spPr>
      </p:pic>
      <p:sp>
        <p:nvSpPr>
          <p:cNvPr id="9" name="TextBox 8">
            <a:extLst>
              <a:ext uri="{FF2B5EF4-FFF2-40B4-BE49-F238E27FC236}">
                <a16:creationId xmlns:a16="http://schemas.microsoft.com/office/drawing/2014/main" id="{F88CB814-F76A-68DD-E870-E1E4C2CCE9BB}"/>
              </a:ext>
            </a:extLst>
          </p:cNvPr>
          <p:cNvSpPr txBox="1"/>
          <p:nvPr/>
        </p:nvSpPr>
        <p:spPr>
          <a:xfrm>
            <a:off x="5541764" y="4228148"/>
            <a:ext cx="1312188" cy="2800767"/>
          </a:xfrm>
          <a:prstGeom prst="rect">
            <a:avLst/>
          </a:prstGeom>
          <a:noFill/>
        </p:spPr>
        <p:txBody>
          <a:bodyPr wrap="square" rtlCol="0">
            <a:spAutoFit/>
          </a:bodyPr>
          <a:lstStyle/>
          <a:p>
            <a:r>
              <a:rPr lang="en-US" sz="1400" dirty="0">
                <a:latin typeface="Baskerville" panose="02020502070401020303" pitchFamily="18" charset="0"/>
                <a:ea typeface="Baskerville" panose="02020502070401020303" pitchFamily="18" charset="0"/>
              </a:rPr>
              <a:t>Right: </a:t>
            </a:r>
          </a:p>
          <a:p>
            <a:r>
              <a:rPr lang="en-US" sz="1400" dirty="0">
                <a:latin typeface="Baskerville" panose="02020502070401020303" pitchFamily="18" charset="0"/>
                <a:ea typeface="Baskerville" panose="02020502070401020303" pitchFamily="18" charset="0"/>
              </a:rPr>
              <a:t>George IV</a:t>
            </a:r>
          </a:p>
          <a:p>
            <a:endParaRPr lang="en-US" sz="1400" dirty="0">
              <a:latin typeface="Baskerville" panose="02020502070401020303" pitchFamily="18" charset="0"/>
              <a:ea typeface="Baskerville" panose="02020502070401020303" pitchFamily="18" charset="0"/>
            </a:endParaRPr>
          </a:p>
          <a:p>
            <a:r>
              <a:rPr lang="en-US" sz="1400" dirty="0">
                <a:latin typeface="Baskerville" panose="02020502070401020303" pitchFamily="18" charset="0"/>
                <a:ea typeface="Baskerville" panose="02020502070401020303" pitchFamily="18" charset="0"/>
              </a:rPr>
              <a:t>Sir Francis </a:t>
            </a:r>
            <a:r>
              <a:rPr lang="en-US" sz="1400" dirty="0" err="1">
                <a:latin typeface="Baskerville" panose="02020502070401020303" pitchFamily="18" charset="0"/>
                <a:ea typeface="Baskerville" panose="02020502070401020303" pitchFamily="18" charset="0"/>
              </a:rPr>
              <a:t>Chantrey</a:t>
            </a:r>
            <a:r>
              <a:rPr lang="en-US" sz="1400" dirty="0">
                <a:latin typeface="Baskerville" panose="02020502070401020303" pitchFamily="18" charset="0"/>
                <a:ea typeface="Baskerville" panose="02020502070401020303" pitchFamily="18" charset="0"/>
              </a:rPr>
              <a:t> </a:t>
            </a:r>
          </a:p>
          <a:p>
            <a:r>
              <a:rPr lang="en-US" sz="1400" dirty="0">
                <a:latin typeface="Baskerville" panose="02020502070401020303" pitchFamily="18" charset="0"/>
                <a:ea typeface="Baskerville" panose="02020502070401020303" pitchFamily="18" charset="0"/>
              </a:rPr>
              <a:t>1827</a:t>
            </a:r>
          </a:p>
          <a:p>
            <a:endParaRPr lang="en-US" sz="1400" dirty="0">
              <a:latin typeface="Baskerville" panose="02020502070401020303" pitchFamily="18" charset="0"/>
              <a:ea typeface="Baskerville" panose="02020502070401020303" pitchFamily="18" charset="0"/>
            </a:endParaRPr>
          </a:p>
          <a:p>
            <a:r>
              <a:rPr lang="en-US" sz="1400" dirty="0">
                <a:latin typeface="Baskerville" panose="02020502070401020303" pitchFamily="18" charset="0"/>
                <a:ea typeface="Baskerville" panose="02020502070401020303" pitchFamily="18" charset="0"/>
              </a:rPr>
              <a:t>Yale Centre for British Art</a:t>
            </a:r>
          </a:p>
          <a:p>
            <a:r>
              <a:rPr lang="en-GB" sz="1400" b="0" i="0" dirty="0">
                <a:solidFill>
                  <a:srgbClr val="202122"/>
                </a:solidFill>
                <a:effectLst/>
                <a:highlight>
                  <a:srgbClr val="F8F9FA"/>
                </a:highlight>
                <a:latin typeface="Baskerville" panose="02020502070401020303" pitchFamily="18" charset="0"/>
                <a:ea typeface="Baskerville" panose="02020502070401020303" pitchFamily="18" charset="0"/>
              </a:rPr>
              <a:t>B1977.14.37</a:t>
            </a:r>
            <a:endParaRPr lang="en-US" sz="1400" dirty="0">
              <a:latin typeface="Baskerville" panose="02020502070401020303" pitchFamily="18" charset="0"/>
              <a:ea typeface="Baskerville" panose="02020502070401020303" pitchFamily="18" charset="0"/>
            </a:endParaRPr>
          </a:p>
          <a:p>
            <a:endParaRPr lang="en-US" dirty="0">
              <a:latin typeface="Baskerville" panose="02020502070401020303" pitchFamily="18" charset="0"/>
              <a:ea typeface="Baskerville" panose="02020502070401020303" pitchFamily="18" charset="0"/>
            </a:endParaRPr>
          </a:p>
          <a:p>
            <a:endParaRPr lang="en-US"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04606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bust of a person&#10;&#10;Description automatically generated">
            <a:extLst>
              <a:ext uri="{FF2B5EF4-FFF2-40B4-BE49-F238E27FC236}">
                <a16:creationId xmlns:a16="http://schemas.microsoft.com/office/drawing/2014/main" id="{1AEB853E-2115-448A-28DF-25A65C00E274}"/>
              </a:ext>
            </a:extLst>
          </p:cNvPr>
          <p:cNvPicPr>
            <a:picLocks noGrp="1" noChangeAspect="1"/>
          </p:cNvPicPr>
          <p:nvPr>
            <p:ph idx="1"/>
          </p:nvPr>
        </p:nvPicPr>
        <p:blipFill>
          <a:blip r:embed="rId2"/>
          <a:stretch>
            <a:fillRect/>
          </a:stretch>
        </p:blipFill>
        <p:spPr>
          <a:xfrm>
            <a:off x="0" y="0"/>
            <a:ext cx="4855779" cy="6871540"/>
          </a:xfrm>
        </p:spPr>
      </p:pic>
      <p:sp>
        <p:nvSpPr>
          <p:cNvPr id="8" name="TextBox 7">
            <a:extLst>
              <a:ext uri="{FF2B5EF4-FFF2-40B4-BE49-F238E27FC236}">
                <a16:creationId xmlns:a16="http://schemas.microsoft.com/office/drawing/2014/main" id="{63DE6EC5-99B2-51F6-0270-1F5CA0E029C6}"/>
              </a:ext>
            </a:extLst>
          </p:cNvPr>
          <p:cNvSpPr txBox="1"/>
          <p:nvPr/>
        </p:nvSpPr>
        <p:spPr>
          <a:xfrm>
            <a:off x="5355336" y="3179897"/>
            <a:ext cx="4617720" cy="3600986"/>
          </a:xfrm>
          <a:prstGeom prst="rect">
            <a:avLst/>
          </a:prstGeom>
          <a:noFill/>
        </p:spPr>
        <p:txBody>
          <a:bodyPr wrap="square" rtlCol="0">
            <a:spAutoFit/>
          </a:bodyPr>
          <a:lstStyle/>
          <a:p>
            <a:r>
              <a:rPr lang="en-US" sz="2400" dirty="0">
                <a:latin typeface="Baskerville" panose="02020502070401020303" pitchFamily="18" charset="0"/>
                <a:ea typeface="Baskerville" panose="02020502070401020303" pitchFamily="18" charset="0"/>
              </a:rPr>
              <a:t>Sir Walter Scott 1771-1971</a:t>
            </a:r>
          </a:p>
          <a:p>
            <a:r>
              <a:rPr lang="en-US" sz="2400" dirty="0">
                <a:latin typeface="Baskerville" panose="02020502070401020303" pitchFamily="18" charset="0"/>
                <a:ea typeface="Baskerville" panose="02020502070401020303" pitchFamily="18" charset="0"/>
              </a:rPr>
              <a:t>A Bicentenary Exhibition</a:t>
            </a:r>
          </a:p>
          <a:p>
            <a:endParaRPr lang="en-US" dirty="0">
              <a:latin typeface="Baskerville" panose="02020502070401020303" pitchFamily="18" charset="0"/>
              <a:ea typeface="Baskerville" panose="02020502070401020303" pitchFamily="18" charset="0"/>
            </a:endParaRPr>
          </a:p>
          <a:p>
            <a:r>
              <a:rPr lang="en-US" dirty="0">
                <a:latin typeface="Baskerville" panose="02020502070401020303" pitchFamily="18" charset="0"/>
                <a:ea typeface="Baskerville" panose="02020502070401020303" pitchFamily="18" charset="0"/>
              </a:rPr>
              <a:t>Edinburgh</a:t>
            </a:r>
          </a:p>
          <a:p>
            <a:r>
              <a:rPr lang="en-US" dirty="0" err="1">
                <a:latin typeface="Baskerville" panose="02020502070401020303" pitchFamily="18" charset="0"/>
                <a:ea typeface="Baskerville" panose="02020502070401020303" pitchFamily="18" charset="0"/>
              </a:rPr>
              <a:t>Organised</a:t>
            </a:r>
            <a:r>
              <a:rPr lang="en-US" dirty="0">
                <a:latin typeface="Baskerville" panose="02020502070401020303" pitchFamily="18" charset="0"/>
                <a:ea typeface="Baskerville" panose="02020502070401020303" pitchFamily="18" charset="0"/>
              </a:rPr>
              <a:t> by the Court of Session, the Faculty of Advocates and the National Library of Scotland</a:t>
            </a:r>
          </a:p>
          <a:p>
            <a:endParaRPr lang="en-US" dirty="0">
              <a:latin typeface="Baskerville" panose="02020502070401020303" pitchFamily="18" charset="0"/>
              <a:ea typeface="Baskerville" panose="02020502070401020303" pitchFamily="18" charset="0"/>
            </a:endParaRPr>
          </a:p>
          <a:p>
            <a:r>
              <a:rPr lang="en-US" i="1" dirty="0">
                <a:latin typeface="Baskerville" panose="02020502070401020303" pitchFamily="18" charset="0"/>
                <a:ea typeface="Baskerville" panose="02020502070401020303" pitchFamily="18" charset="0"/>
              </a:rPr>
              <a:t>In the Parliament House, Edinburgh. 15</a:t>
            </a:r>
            <a:r>
              <a:rPr lang="en-US" i="1" baseline="30000" dirty="0">
                <a:latin typeface="Baskerville" panose="02020502070401020303" pitchFamily="18" charset="0"/>
                <a:ea typeface="Baskerville" panose="02020502070401020303" pitchFamily="18" charset="0"/>
              </a:rPr>
              <a:t>th</a:t>
            </a:r>
            <a:r>
              <a:rPr lang="en-US" i="1" dirty="0">
                <a:latin typeface="Baskerville" panose="02020502070401020303" pitchFamily="18" charset="0"/>
                <a:ea typeface="Baskerville" panose="02020502070401020303" pitchFamily="18" charset="0"/>
              </a:rPr>
              <a:t> August - 11</a:t>
            </a:r>
            <a:r>
              <a:rPr lang="en-US" i="1" baseline="30000" dirty="0">
                <a:latin typeface="Baskerville" panose="02020502070401020303" pitchFamily="18" charset="0"/>
                <a:ea typeface="Baskerville" panose="02020502070401020303" pitchFamily="18" charset="0"/>
              </a:rPr>
              <a:t>th</a:t>
            </a:r>
            <a:r>
              <a:rPr lang="en-US" i="1" dirty="0">
                <a:latin typeface="Baskerville" panose="02020502070401020303" pitchFamily="18" charset="0"/>
                <a:ea typeface="Baskerville" panose="02020502070401020303" pitchFamily="18" charset="0"/>
              </a:rPr>
              <a:t> September. 1971</a:t>
            </a:r>
          </a:p>
          <a:p>
            <a:endParaRPr lang="en-US" dirty="0">
              <a:latin typeface="Baskerville" panose="02020502070401020303" pitchFamily="18" charset="0"/>
              <a:ea typeface="Baskerville" panose="02020502070401020303" pitchFamily="18" charset="0"/>
            </a:endParaRPr>
          </a:p>
          <a:p>
            <a:r>
              <a:rPr lang="en-US" dirty="0">
                <a:latin typeface="Baskerville" panose="02020502070401020303" pitchFamily="18" charset="0"/>
                <a:ea typeface="Baskerville" panose="02020502070401020303" pitchFamily="18" charset="0"/>
              </a:rPr>
              <a:t>Exhibition Catalogue (Edinburgh, 1971)</a:t>
            </a:r>
          </a:p>
        </p:txBody>
      </p:sp>
    </p:spTree>
    <p:extLst>
      <p:ext uri="{BB962C8B-B14F-4D97-AF65-F5344CB8AC3E}">
        <p14:creationId xmlns:p14="http://schemas.microsoft.com/office/powerpoint/2010/main" val="69724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rtrait of a person&#10;&#10;Description automatically generated">
            <a:extLst>
              <a:ext uri="{FF2B5EF4-FFF2-40B4-BE49-F238E27FC236}">
                <a16:creationId xmlns:a16="http://schemas.microsoft.com/office/drawing/2014/main" id="{A8E752B1-6F46-06ED-4628-CAD069495364}"/>
              </a:ext>
            </a:extLst>
          </p:cNvPr>
          <p:cNvPicPr>
            <a:picLocks noGrp="1" noChangeAspect="1"/>
          </p:cNvPicPr>
          <p:nvPr>
            <p:ph idx="1"/>
          </p:nvPr>
        </p:nvPicPr>
        <p:blipFill>
          <a:blip r:embed="rId2"/>
          <a:stretch>
            <a:fillRect/>
          </a:stretch>
        </p:blipFill>
        <p:spPr>
          <a:xfrm>
            <a:off x="7574280" y="0"/>
            <a:ext cx="4617720" cy="6849619"/>
          </a:xfrm>
        </p:spPr>
      </p:pic>
      <p:pic>
        <p:nvPicPr>
          <p:cNvPr id="7" name="Picture 6" descr="A bust of a person&#10;&#10;Description automatically generated">
            <a:extLst>
              <a:ext uri="{FF2B5EF4-FFF2-40B4-BE49-F238E27FC236}">
                <a16:creationId xmlns:a16="http://schemas.microsoft.com/office/drawing/2014/main" id="{F2969A29-8003-00E3-7306-28AA91BE5EDC}"/>
              </a:ext>
            </a:extLst>
          </p:cNvPr>
          <p:cNvPicPr>
            <a:picLocks noChangeAspect="1"/>
          </p:cNvPicPr>
          <p:nvPr/>
        </p:nvPicPr>
        <p:blipFill>
          <a:blip r:embed="rId3"/>
          <a:stretch>
            <a:fillRect/>
          </a:stretch>
        </p:blipFill>
        <p:spPr>
          <a:xfrm>
            <a:off x="0" y="0"/>
            <a:ext cx="4488873" cy="6858000"/>
          </a:xfrm>
          <a:prstGeom prst="rect">
            <a:avLst/>
          </a:prstGeom>
        </p:spPr>
      </p:pic>
      <p:sp>
        <p:nvSpPr>
          <p:cNvPr id="8" name="TextBox 7">
            <a:extLst>
              <a:ext uri="{FF2B5EF4-FFF2-40B4-BE49-F238E27FC236}">
                <a16:creationId xmlns:a16="http://schemas.microsoft.com/office/drawing/2014/main" id="{59B93D2C-7A56-0B8B-AFEE-F769F4CC7533}"/>
              </a:ext>
            </a:extLst>
          </p:cNvPr>
          <p:cNvSpPr txBox="1"/>
          <p:nvPr/>
        </p:nvSpPr>
        <p:spPr>
          <a:xfrm>
            <a:off x="4659868" y="285726"/>
            <a:ext cx="2575987" cy="1477328"/>
          </a:xfrm>
          <a:prstGeom prst="rect">
            <a:avLst/>
          </a:prstGeom>
          <a:noFill/>
        </p:spPr>
        <p:txBody>
          <a:bodyPr wrap="square" rtlCol="0">
            <a:spAutoFit/>
          </a:bodyPr>
          <a:lstStyle/>
          <a:p>
            <a:r>
              <a:rPr lang="en-US" dirty="0">
                <a:latin typeface="Baskerville" panose="02020502070401020303" pitchFamily="18" charset="0"/>
                <a:ea typeface="Baskerville" panose="02020502070401020303" pitchFamily="18" charset="0"/>
              </a:rPr>
              <a:t>Left: George Baird Shaw, engraving for frontispiece of Lockhart’s </a:t>
            </a:r>
            <a:r>
              <a:rPr lang="en-US" i="1" dirty="0">
                <a:latin typeface="Baskerville" panose="02020502070401020303" pitchFamily="18" charset="0"/>
                <a:ea typeface="Baskerville" panose="02020502070401020303" pitchFamily="18" charset="0"/>
              </a:rPr>
              <a:t>Life of Sir Walter Scott, Bart. </a:t>
            </a:r>
            <a:r>
              <a:rPr lang="en-US" dirty="0">
                <a:latin typeface="Baskerville" panose="02020502070401020303" pitchFamily="18" charset="0"/>
                <a:ea typeface="Baskerville" panose="02020502070401020303" pitchFamily="18" charset="0"/>
              </a:rPr>
              <a:t>Vol VIII. (Edinburgh, 1839)</a:t>
            </a:r>
          </a:p>
        </p:txBody>
      </p:sp>
      <p:sp>
        <p:nvSpPr>
          <p:cNvPr id="9" name="TextBox 8">
            <a:extLst>
              <a:ext uri="{FF2B5EF4-FFF2-40B4-BE49-F238E27FC236}">
                <a16:creationId xmlns:a16="http://schemas.microsoft.com/office/drawing/2014/main" id="{153B1EC2-FA56-1D1F-DA4F-C9A8339E7916}"/>
              </a:ext>
            </a:extLst>
          </p:cNvPr>
          <p:cNvSpPr txBox="1"/>
          <p:nvPr/>
        </p:nvSpPr>
        <p:spPr>
          <a:xfrm>
            <a:off x="4727921" y="4236457"/>
            <a:ext cx="2575988" cy="2585323"/>
          </a:xfrm>
          <a:prstGeom prst="rect">
            <a:avLst/>
          </a:prstGeom>
          <a:noFill/>
        </p:spPr>
        <p:txBody>
          <a:bodyPr wrap="square" rtlCol="0">
            <a:spAutoFit/>
          </a:bodyPr>
          <a:lstStyle/>
          <a:p>
            <a:r>
              <a:rPr lang="en-US" dirty="0">
                <a:latin typeface="Baskerville" panose="02020502070401020303" pitchFamily="18" charset="0"/>
                <a:ea typeface="Baskerville" panose="02020502070401020303" pitchFamily="18" charset="0"/>
              </a:rPr>
              <a:t>Right: William Holl, engraving f</a:t>
            </a:r>
            <a:r>
              <a:rPr lang="en-GB" dirty="0" err="1">
                <a:latin typeface="Baskerville" panose="02020502070401020303" pitchFamily="18" charset="0"/>
                <a:ea typeface="Baskerville" panose="02020502070401020303" pitchFamily="18" charset="0"/>
              </a:rPr>
              <a:t>irst</a:t>
            </a:r>
            <a:r>
              <a:rPr lang="en-GB" dirty="0">
                <a:latin typeface="Baskerville" panose="02020502070401020303" pitchFamily="18" charset="0"/>
                <a:ea typeface="Baskerville" panose="02020502070401020303" pitchFamily="18" charset="0"/>
              </a:rPr>
              <a:t> published in </a:t>
            </a:r>
            <a:r>
              <a:rPr lang="en-GB" i="1" dirty="0">
                <a:latin typeface="Baskerville" panose="02020502070401020303" pitchFamily="18" charset="0"/>
                <a:ea typeface="Baskerville" panose="02020502070401020303" pitchFamily="18" charset="0"/>
              </a:rPr>
              <a:t>The Gallery of Portraits: With Memoirs </a:t>
            </a:r>
            <a:r>
              <a:rPr lang="en-GB" dirty="0">
                <a:latin typeface="Baskerville" panose="02020502070401020303" pitchFamily="18" charset="0"/>
                <a:ea typeface="Baskerville" panose="02020502070401020303" pitchFamily="18" charset="0"/>
              </a:rPr>
              <a:t>(London: Charles Knight, 1833-37, Vol. VII), generally known as </a:t>
            </a:r>
            <a:r>
              <a:rPr lang="en-GB" i="1" dirty="0">
                <a:latin typeface="Baskerville" panose="02020502070401020303" pitchFamily="18" charset="0"/>
                <a:ea typeface="Baskerville" panose="02020502070401020303" pitchFamily="18" charset="0"/>
              </a:rPr>
              <a:t>Knight's Gallery of Portraits</a:t>
            </a:r>
            <a:r>
              <a:rPr lang="en-GB" dirty="0">
                <a:latin typeface="Baskerville" panose="02020502070401020303" pitchFamily="18" charset="0"/>
                <a:ea typeface="Baskerville" panose="02020502070401020303" pitchFamily="18" charset="0"/>
              </a:rPr>
              <a:t>.</a:t>
            </a:r>
          </a:p>
          <a:p>
            <a:endParaRPr lang="en-US" dirty="0"/>
          </a:p>
        </p:txBody>
      </p:sp>
    </p:spTree>
    <p:extLst>
      <p:ext uri="{BB962C8B-B14F-4D97-AF65-F5344CB8AC3E}">
        <p14:creationId xmlns:p14="http://schemas.microsoft.com/office/powerpoint/2010/main" val="389384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9029798-9BCA-8030-794B-F1E8EC22EAB5}"/>
              </a:ext>
            </a:extLst>
          </p:cNvPr>
          <p:cNvGrpSpPr/>
          <p:nvPr/>
        </p:nvGrpSpPr>
        <p:grpSpPr>
          <a:xfrm>
            <a:off x="838200" y="3365173"/>
            <a:ext cx="10366465" cy="1850967"/>
            <a:chOff x="838200" y="3365173"/>
            <a:chExt cx="10366465" cy="1850967"/>
          </a:xfrm>
        </p:grpSpPr>
        <p:sp>
          <p:nvSpPr>
            <p:cNvPr id="7" name="Rectangle 6">
              <a:extLst>
                <a:ext uri="{FF2B5EF4-FFF2-40B4-BE49-F238E27FC236}">
                  <a16:creationId xmlns:a16="http://schemas.microsoft.com/office/drawing/2014/main" id="{5F5E2771-6B57-FD26-D42A-8452D6B73729}"/>
                </a:ext>
              </a:extLst>
            </p:cNvPr>
            <p:cNvSpPr/>
            <p:nvPr/>
          </p:nvSpPr>
          <p:spPr>
            <a:xfrm>
              <a:off x="838200" y="3701980"/>
              <a:ext cx="10366465" cy="1173973"/>
            </a:xfrm>
            <a:prstGeom prst="rect">
              <a:avLst/>
            </a:prstGeom>
            <a:solidFill>
              <a:srgbClr val="DBE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1D9C39-0A0F-7348-9AEE-0254167860F8}"/>
                </a:ext>
              </a:extLst>
            </p:cNvPr>
            <p:cNvSpPr/>
            <p:nvPr/>
          </p:nvSpPr>
          <p:spPr>
            <a:xfrm>
              <a:off x="838200" y="4818557"/>
              <a:ext cx="1800497" cy="397583"/>
            </a:xfrm>
            <a:prstGeom prst="rect">
              <a:avLst/>
            </a:prstGeom>
            <a:solidFill>
              <a:srgbClr val="DBE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1006E0-1CA2-1948-B4AF-AD28C54EAFE5}"/>
                </a:ext>
              </a:extLst>
            </p:cNvPr>
            <p:cNvSpPr/>
            <p:nvPr/>
          </p:nvSpPr>
          <p:spPr>
            <a:xfrm>
              <a:off x="1856266" y="3365173"/>
              <a:ext cx="9348399" cy="397583"/>
            </a:xfrm>
            <a:prstGeom prst="rect">
              <a:avLst/>
            </a:prstGeom>
            <a:solidFill>
              <a:srgbClr val="DBE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C9BC6E7-3329-F0E8-6E73-8DD207474D52}"/>
              </a:ext>
            </a:extLst>
          </p:cNvPr>
          <p:cNvSpPr>
            <a:spLocks noGrp="1"/>
          </p:cNvSpPr>
          <p:nvPr>
            <p:ph idx="1"/>
          </p:nvPr>
        </p:nvSpPr>
        <p:spPr>
          <a:xfrm>
            <a:off x="838200" y="898634"/>
            <a:ext cx="10515600" cy="5278329"/>
          </a:xfrm>
        </p:spPr>
        <p:txBody>
          <a:bodyPr>
            <a:normAutofit fontScale="77500" lnSpcReduction="20000"/>
          </a:bodyPr>
          <a:lstStyle/>
          <a:p>
            <a:pPr marL="0" indent="0">
              <a:lnSpc>
                <a:spcPct val="120000"/>
              </a:lnSpc>
              <a:buNone/>
            </a:pPr>
            <a:r>
              <a:rPr lang="en-US" sz="3000" dirty="0">
                <a:latin typeface="Baskerville" panose="02020502070401020303" pitchFamily="18" charset="0"/>
                <a:ea typeface="Baskerville" panose="02020502070401020303" pitchFamily="18" charset="0"/>
              </a:rPr>
              <a:t>My bookseller has tantalized me with the hopes of </a:t>
            </a:r>
            <a:r>
              <a:rPr lang="en-US" sz="3000" dirty="0" err="1">
                <a:latin typeface="Baskerville" panose="02020502070401020303" pitchFamily="18" charset="0"/>
                <a:ea typeface="Baskerville" panose="02020502070401020303" pitchFamily="18" charset="0"/>
              </a:rPr>
              <a:t>Appol</a:t>
            </a:r>
            <a:r>
              <a:rPr lang="en-US" sz="3000" dirty="0">
                <a:latin typeface="Baskerville" panose="02020502070401020303" pitchFamily="18" charset="0"/>
                <a:ea typeface="Baskerville" panose="02020502070401020303" pitchFamily="18" charset="0"/>
              </a:rPr>
              <a:t>[l]</a:t>
            </a:r>
            <a:r>
              <a:rPr lang="en-US" sz="3000" dirty="0" err="1">
                <a:latin typeface="Baskerville" panose="02020502070401020303" pitchFamily="18" charset="0"/>
                <a:ea typeface="Baskerville" panose="02020502070401020303" pitchFamily="18" charset="0"/>
              </a:rPr>
              <a:t>onius</a:t>
            </a:r>
            <a:r>
              <a:rPr lang="en-US" sz="3000" dirty="0">
                <a:latin typeface="Baskerville" panose="02020502070401020303" pitchFamily="18" charset="0"/>
                <a:ea typeface="Baskerville" panose="02020502070401020303" pitchFamily="18" charset="0"/>
              </a:rPr>
              <a:t> these two months and I have partly delayed writing on that account not that my verdict on Classical matters is worth six pence but because if the book had been written in Arabic and by so kind a friend I should have been anxious at least to say I had seen it. My education was of a very desultory nature not from want of the kindest paternal [care] but partly from bad health in early youth partly from the interruptions seclusions and indulgences I was too much permitted to study what I liked and and when I liked, which was very little and very seldom. To mend the matter I stuffed my brains with all such reading as was never read and in the department of my memory where should be a Roman Patera lo! there is a witches cauldron. I am more apt to pray to Thor or </a:t>
            </a:r>
            <a:r>
              <a:rPr lang="en-US" sz="3000" dirty="0" err="1">
                <a:latin typeface="Baskerville" panose="02020502070401020303" pitchFamily="18" charset="0"/>
                <a:ea typeface="Baskerville" panose="02020502070401020303" pitchFamily="18" charset="0"/>
              </a:rPr>
              <a:t>Woden</a:t>
            </a:r>
            <a:r>
              <a:rPr lang="en-US" sz="3000" dirty="0">
                <a:latin typeface="Baskerville" panose="02020502070401020303" pitchFamily="18" charset="0"/>
                <a:ea typeface="Baskerville" panose="02020502070401020303" pitchFamily="18" charset="0"/>
              </a:rPr>
              <a:t> than Jupiter think of the fairies oftener than the Dryads and of Bannockburn and Flodden more than Marathon and </a:t>
            </a:r>
            <a:r>
              <a:rPr lang="en-US" sz="3000" dirty="0" err="1">
                <a:latin typeface="Baskerville" panose="02020502070401020303" pitchFamily="18" charset="0"/>
                <a:ea typeface="Baskerville" panose="02020502070401020303" pitchFamily="18" charset="0"/>
              </a:rPr>
              <a:t>Pharsalia</a:t>
            </a:r>
            <a:r>
              <a:rPr lang="en-US" sz="3000" dirty="0">
                <a:latin typeface="Baskerville" panose="02020502070401020303" pitchFamily="18" charset="0"/>
                <a:ea typeface="Baskerville" panose="02020502070401020303" pitchFamily="18" charset="0"/>
              </a:rPr>
              <a:t>.</a:t>
            </a:r>
          </a:p>
          <a:p>
            <a:pPr marL="0" indent="0">
              <a:buNone/>
            </a:pPr>
            <a:endParaRPr lang="en-US" sz="3000" dirty="0">
              <a:latin typeface="Baskerville" panose="02020502070401020303" pitchFamily="18" charset="0"/>
              <a:ea typeface="Baskerville" panose="02020502070401020303" pitchFamily="18" charset="0"/>
            </a:endParaRPr>
          </a:p>
          <a:p>
            <a:pPr marL="0" indent="0" algn="r">
              <a:buNone/>
            </a:pPr>
            <a:r>
              <a:rPr lang="en-US" sz="3000" dirty="0">
                <a:latin typeface="Baskerville" panose="02020502070401020303" pitchFamily="18" charset="0"/>
                <a:ea typeface="Baskerville" panose="02020502070401020303" pitchFamily="18" charset="0"/>
              </a:rPr>
              <a:t>Letter to Rev. Mr. Berwick, Leixlip, 10</a:t>
            </a:r>
            <a:r>
              <a:rPr lang="en-US" sz="3000" baseline="30000" dirty="0">
                <a:latin typeface="Baskerville" panose="02020502070401020303" pitchFamily="18" charset="0"/>
                <a:ea typeface="Baskerville" panose="02020502070401020303" pitchFamily="18" charset="0"/>
              </a:rPr>
              <a:t>th</a:t>
            </a:r>
            <a:r>
              <a:rPr lang="en-US" sz="3000" dirty="0">
                <a:latin typeface="Baskerville" panose="02020502070401020303" pitchFamily="18" charset="0"/>
                <a:ea typeface="Baskerville" panose="02020502070401020303" pitchFamily="18" charset="0"/>
              </a:rPr>
              <a:t> April 1810 (Grierson, II.322-3</a:t>
            </a:r>
            <a:r>
              <a:rPr lang="en-US" dirty="0">
                <a:latin typeface="Baskerville" panose="02020502070401020303" pitchFamily="18" charset="0"/>
                <a:ea typeface="Baskerville" panose="02020502070401020303" pitchFamily="18" charset="0"/>
              </a:rPr>
              <a:t>)</a:t>
            </a:r>
          </a:p>
        </p:txBody>
      </p:sp>
    </p:spTree>
    <p:extLst>
      <p:ext uri="{BB962C8B-B14F-4D97-AF65-F5344CB8AC3E}">
        <p14:creationId xmlns:p14="http://schemas.microsoft.com/office/powerpoint/2010/main" val="38890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11070-9428-80FF-A5C6-D3702D445ED1}"/>
              </a:ext>
            </a:extLst>
          </p:cNvPr>
          <p:cNvSpPr>
            <a:spLocks noGrp="1"/>
          </p:cNvSpPr>
          <p:nvPr>
            <p:ph idx="1"/>
          </p:nvPr>
        </p:nvSpPr>
        <p:spPr>
          <a:xfrm>
            <a:off x="830580" y="1078864"/>
            <a:ext cx="10530840" cy="5550536"/>
          </a:xfrm>
        </p:spPr>
        <p:txBody>
          <a:bodyPr>
            <a:normAutofit fontScale="92500" lnSpcReduction="20000"/>
          </a:bodyPr>
          <a:lstStyle/>
          <a:p>
            <a:pPr marL="0" indent="0">
              <a:buNone/>
            </a:pPr>
            <a:r>
              <a:rPr lang="en-US" dirty="0">
                <a:latin typeface="Baskerville" panose="02020502070401020303" pitchFamily="18" charset="0"/>
                <a:ea typeface="Baskerville" panose="02020502070401020303" pitchFamily="18" charset="0"/>
              </a:rPr>
              <a:t>‘A perfect knowledge of the classical languages has been fixed upon and not without good reason as the mark of a well educated young man and though many people may have scrambled into distinction without it, it is always with the greatest difficulty just like climbing over a wall instead of giving your ticket at the door.’</a:t>
            </a:r>
          </a:p>
          <a:p>
            <a:pPr marL="0" indent="0" algn="r">
              <a:buNone/>
            </a:pPr>
            <a:r>
              <a:rPr lang="en-US" dirty="0">
                <a:latin typeface="Baskerville" panose="02020502070401020303" pitchFamily="18" charset="0"/>
                <a:ea typeface="Baskerville" panose="02020502070401020303" pitchFamily="18" charset="0"/>
              </a:rPr>
              <a:t>Letter to son Charles (b.1805) at school, 1820 (VI. 293-4)</a:t>
            </a:r>
          </a:p>
          <a:p>
            <a:pPr marL="0" indent="0">
              <a:buNone/>
            </a:pPr>
            <a:endParaRPr lang="en-US" dirty="0"/>
          </a:p>
          <a:p>
            <a:pPr marL="0" indent="0">
              <a:buNone/>
            </a:pPr>
            <a:endParaRPr lang="en-US" dirty="0"/>
          </a:p>
          <a:p>
            <a:pPr marL="0" indent="0">
              <a:buNone/>
            </a:pPr>
            <a:r>
              <a:rPr lang="en-US" dirty="0">
                <a:latin typeface="Baskerville" panose="02020502070401020303" pitchFamily="18" charset="0"/>
                <a:ea typeface="Baskerville" panose="02020502070401020303" pitchFamily="18" charset="0"/>
              </a:rPr>
              <a:t>‘I am glad to find…you are reading Tacitus with some relish. His stile is rather quaint and enigmatical which makes it difficult to the student but then his pages are filled with such admirable apothegms and maxims of political wisdom as infer the deepest knowledge of human nature and it is particularly necessary that any one who may have views as a public speaker should be master of his works as there is neither ancient or modern who affords such a selection of admirable quotations.’ </a:t>
            </a:r>
          </a:p>
          <a:p>
            <a:pPr marL="0" indent="0" algn="r">
              <a:buNone/>
            </a:pPr>
            <a:r>
              <a:rPr lang="en-US" dirty="0">
                <a:latin typeface="Baskerville" panose="02020502070401020303" pitchFamily="18" charset="0"/>
                <a:ea typeface="Baskerville" panose="02020502070401020303" pitchFamily="18" charset="0"/>
              </a:rPr>
              <a:t>To the same, 1822 (VII.157-8)</a:t>
            </a:r>
          </a:p>
        </p:txBody>
      </p:sp>
    </p:spTree>
    <p:extLst>
      <p:ext uri="{BB962C8B-B14F-4D97-AF65-F5344CB8AC3E}">
        <p14:creationId xmlns:p14="http://schemas.microsoft.com/office/powerpoint/2010/main" val="373547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AB9688E-64E3-5EB4-44AC-331AE3EE0AF1}"/>
              </a:ext>
            </a:extLst>
          </p:cNvPr>
          <p:cNvGrpSpPr/>
          <p:nvPr/>
        </p:nvGrpSpPr>
        <p:grpSpPr>
          <a:xfrm>
            <a:off x="838199" y="783771"/>
            <a:ext cx="10366465" cy="2194626"/>
            <a:chOff x="838199" y="783771"/>
            <a:chExt cx="10366465" cy="2190991"/>
          </a:xfrm>
        </p:grpSpPr>
        <p:sp>
          <p:nvSpPr>
            <p:cNvPr id="10" name="Rectangle 9">
              <a:extLst>
                <a:ext uri="{FF2B5EF4-FFF2-40B4-BE49-F238E27FC236}">
                  <a16:creationId xmlns:a16="http://schemas.microsoft.com/office/drawing/2014/main" id="{FA073E82-3F99-C411-2FAD-7ED4C014AA8C}"/>
                </a:ext>
              </a:extLst>
            </p:cNvPr>
            <p:cNvSpPr/>
            <p:nvPr/>
          </p:nvSpPr>
          <p:spPr>
            <a:xfrm>
              <a:off x="838199" y="783771"/>
              <a:ext cx="10366465" cy="1851366"/>
            </a:xfrm>
            <a:prstGeom prst="rect">
              <a:avLst/>
            </a:prstGeom>
            <a:solidFill>
              <a:srgbClr val="DBE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EE1DF8-C959-68E7-0670-D5B8790DF2B4}"/>
                </a:ext>
              </a:extLst>
            </p:cNvPr>
            <p:cNvSpPr/>
            <p:nvPr/>
          </p:nvSpPr>
          <p:spPr>
            <a:xfrm>
              <a:off x="838199" y="2577838"/>
              <a:ext cx="6424749" cy="396924"/>
            </a:xfrm>
            <a:prstGeom prst="rect">
              <a:avLst/>
            </a:prstGeom>
            <a:solidFill>
              <a:srgbClr val="DBE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1FA5082-260D-5A8A-F905-D357AC35D49A}"/>
              </a:ext>
            </a:extLst>
          </p:cNvPr>
          <p:cNvSpPr>
            <a:spLocks noGrp="1"/>
          </p:cNvSpPr>
          <p:nvPr>
            <p:ph idx="1"/>
          </p:nvPr>
        </p:nvSpPr>
        <p:spPr>
          <a:xfrm>
            <a:off x="891540" y="790892"/>
            <a:ext cx="10408920" cy="5276215"/>
          </a:xfrm>
        </p:spPr>
        <p:txBody>
          <a:bodyPr>
            <a:normAutofit fontScale="92500"/>
          </a:bodyPr>
          <a:lstStyle/>
          <a:p>
            <a:pPr marL="0" indent="0">
              <a:buNone/>
            </a:pPr>
            <a:r>
              <a:rPr lang="en-GB" dirty="0">
                <a:solidFill>
                  <a:srgbClr val="000000"/>
                </a:solidFill>
                <a:latin typeface="Baskerville" panose="02020502070401020303" pitchFamily="18" charset="0"/>
                <a:ea typeface="Baskerville" panose="02020502070401020303" pitchFamily="18" charset="0"/>
              </a:rPr>
              <a:t>‘</a:t>
            </a:r>
            <a:r>
              <a:rPr lang="en-GB" i="0" dirty="0">
                <a:solidFill>
                  <a:srgbClr val="000000"/>
                </a:solidFill>
                <a:effectLst/>
                <a:latin typeface="Baskerville" panose="02020502070401020303" pitchFamily="18" charset="0"/>
                <a:ea typeface="Baskerville" panose="02020502070401020303" pitchFamily="18" charset="0"/>
              </a:rPr>
              <a:t>I wish to express that we become tired of the task before we can comprehend the beauty; that we learn by rote before we can get by heart; that the freshness is worn away, and the future pleasure and advantage deadened and destroyed by the didactic anticipation, at an age when we can neither feel nor understand the power of compositions, which it requires an acquaintance with life, as well as Latin and Greek, to relish or to reason upon. </a:t>
            </a:r>
            <a:r>
              <a:rPr lang="en-GB" dirty="0">
                <a:solidFill>
                  <a:srgbClr val="000000"/>
                </a:solidFill>
                <a:latin typeface="Baskerville" panose="02020502070401020303" pitchFamily="18" charset="0"/>
              </a:rPr>
              <a:t>F</a:t>
            </a:r>
            <a:r>
              <a:rPr lang="en-GB" b="0" i="0" dirty="0">
                <a:solidFill>
                  <a:srgbClr val="000000"/>
                </a:solidFill>
                <a:effectLst/>
                <a:latin typeface="Baskerville" panose="02020502070401020303" pitchFamily="18" charset="0"/>
                <a:ea typeface="Baskerville" panose="02020502070401020303" pitchFamily="18" charset="0"/>
              </a:rPr>
              <a:t>or the same reason, we never can be aware of the fulness of some of the finest passages of </a:t>
            </a:r>
            <a:r>
              <a:rPr lang="en-GB" b="0" i="0" u="none" strike="noStrike" dirty="0" err="1">
                <a:effectLst/>
                <a:highlight>
                  <a:srgbClr val="FFFFFF"/>
                </a:highlight>
                <a:latin typeface="Baskerville" panose="02020502070401020303" pitchFamily="18" charset="0"/>
                <a:ea typeface="Baskerville" panose="02020502070401020303" pitchFamily="18" charset="0"/>
              </a:rPr>
              <a:t>Shakspeare</a:t>
            </a:r>
            <a:r>
              <a:rPr lang="en-GB" b="0" i="0" dirty="0">
                <a:solidFill>
                  <a:srgbClr val="000000"/>
                </a:solidFill>
                <a:effectLst/>
                <a:latin typeface="Baskerville" panose="02020502070401020303" pitchFamily="18" charset="0"/>
                <a:ea typeface="Baskerville" panose="02020502070401020303" pitchFamily="18" charset="0"/>
              </a:rPr>
              <a:t> (‘To be, or not to be,’ for instance), from the habit of having them hammered into us at eight years old, as an exercise not of mind but of memory; so that when we are old enough to enjoy them, the taste is gone, and the appetite palled. In some parts of the continent, young persons are taught from mere common authors, and do not read the best classics until their maturity.’</a:t>
            </a:r>
          </a:p>
          <a:p>
            <a:pPr marL="0" indent="0" algn="r">
              <a:buNone/>
            </a:pPr>
            <a:r>
              <a:rPr lang="en-US" dirty="0">
                <a:latin typeface="Baskerville" panose="02020502070401020303" pitchFamily="18" charset="0"/>
                <a:ea typeface="Baskerville" panose="02020502070401020303" pitchFamily="18" charset="0"/>
              </a:rPr>
              <a:t>Byron / Hobhouse note to Childe Harold IV, 75 (1818) </a:t>
            </a:r>
          </a:p>
        </p:txBody>
      </p:sp>
    </p:spTree>
    <p:extLst>
      <p:ext uri="{BB962C8B-B14F-4D97-AF65-F5344CB8AC3E}">
        <p14:creationId xmlns:p14="http://schemas.microsoft.com/office/powerpoint/2010/main" val="20922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68e2cb6-be0b-4f38-9e83-281d19f0ba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2600757A1F0447BD52008C2B4C923F" ma:contentTypeVersion="15" ma:contentTypeDescription="Create a new document." ma:contentTypeScope="" ma:versionID="e28f4d69878ddca0dc98c9d39921f62d">
  <xsd:schema xmlns:xsd="http://www.w3.org/2001/XMLSchema" xmlns:xs="http://www.w3.org/2001/XMLSchema" xmlns:p="http://schemas.microsoft.com/office/2006/metadata/properties" xmlns:ns3="c68e2cb6-be0b-4f38-9e83-281d19f0ba3e" xmlns:ns4="59858682-d2c7-4e41-95da-69fb11059b65" targetNamespace="http://schemas.microsoft.com/office/2006/metadata/properties" ma:root="true" ma:fieldsID="abfa894c31b40ec08296af673f273a86" ns3:_="" ns4:_="">
    <xsd:import namespace="c68e2cb6-be0b-4f38-9e83-281d19f0ba3e"/>
    <xsd:import namespace="59858682-d2c7-4e41-95da-69fb11059b6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_activity" minOccurs="0"/>
                <xsd:element ref="ns3:MediaServiceObjectDetectorVersions" minOccurs="0"/>
                <xsd:element ref="ns3:MediaServiceSystemTags"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8e2cb6-be0b-4f38-9e83-281d19f0ba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58682-d2c7-4e41-95da-69fb11059b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A9CB7E-D1F2-42E2-BEB3-538E24AC75B1}">
  <ds:schemaRefs>
    <ds:schemaRef ds:uri="http://schemas.openxmlformats.org/package/2006/metadata/core-properties"/>
    <ds:schemaRef ds:uri="http://schemas.microsoft.com/office/infopath/2007/PartnerControls"/>
    <ds:schemaRef ds:uri="c68e2cb6-be0b-4f38-9e83-281d19f0ba3e"/>
    <ds:schemaRef ds:uri="http://purl.org/dc/terms/"/>
    <ds:schemaRef ds:uri="http://schemas.microsoft.com/office/2006/metadata/properties"/>
    <ds:schemaRef ds:uri="http://schemas.microsoft.com/office/2006/documentManagement/types"/>
    <ds:schemaRef ds:uri="59858682-d2c7-4e41-95da-69fb11059b65"/>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3D1B5BCF-032A-4648-A195-53D3B7C5F88D}">
  <ds:schemaRefs>
    <ds:schemaRef ds:uri="http://schemas.microsoft.com/sharepoint/v3/contenttype/forms"/>
  </ds:schemaRefs>
</ds:datastoreItem>
</file>

<file path=customXml/itemProps3.xml><?xml version="1.0" encoding="utf-8"?>
<ds:datastoreItem xmlns:ds="http://schemas.openxmlformats.org/officeDocument/2006/customXml" ds:itemID="{60326553-6926-4156-AC0C-8EFE756933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8e2cb6-be0b-4f38-9e83-281d19f0ba3e"/>
    <ds:schemaRef ds:uri="59858682-d2c7-4e41-95da-69fb11059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2877</TotalTime>
  <Words>2078</Words>
  <Application>Microsoft Office PowerPoint</Application>
  <PresentationFormat>Widescreen</PresentationFormat>
  <Paragraphs>98</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Baskerville</vt:lpstr>
      <vt:lpstr>Office Theme</vt:lpstr>
      <vt:lpstr>Scott and the Classics</vt:lpstr>
      <vt:lpstr>Scott and the Classics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Kristian Kerr</dc:creator>
  <cp:lastModifiedBy>Trickett, Ashleigh</cp:lastModifiedBy>
  <cp:revision>12</cp:revision>
  <dcterms:created xsi:type="dcterms:W3CDTF">2025-11-04T16:39:52Z</dcterms:created>
  <dcterms:modified xsi:type="dcterms:W3CDTF">2025-11-06T17:21:54Z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0x010100B82600757A1F0447BD52008C2B4C923F</vt:lpwstr>
  </property>
</Properties>
</file>