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534" r:id="rId2"/>
    <p:sldId id="535" r:id="rId3"/>
    <p:sldId id="536" r:id="rId4"/>
    <p:sldId id="537" r:id="rId5"/>
    <p:sldId id="538" r:id="rId6"/>
    <p:sldId id="540" r:id="rId7"/>
    <p:sldId id="543" r:id="rId8"/>
    <p:sldId id="544" r:id="rId9"/>
    <p:sldId id="546" r:id="rId10"/>
    <p:sldId id="549" r:id="rId11"/>
    <p:sldId id="550" r:id="rId12"/>
    <p:sldId id="551"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43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12" autoAdjust="0"/>
  </p:normalViewPr>
  <p:slideViewPr>
    <p:cSldViewPr>
      <p:cViewPr varScale="1">
        <p:scale>
          <a:sx n="72" d="100"/>
          <a:sy n="72" d="100"/>
        </p:scale>
        <p:origin x="1762"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74E5F-CAEF-4D0D-A869-0681B9E9BE35}" type="datetimeFigureOut">
              <a:rPr lang="en-IN" smtClean="0"/>
              <a:t>18-04-2026</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CB39C-2D50-4D85-A4D3-4AF810330507}" type="slidenum">
              <a:rPr lang="en-IN" smtClean="0"/>
              <a:t>‹#›</a:t>
            </a:fld>
            <a:endParaRPr lang="en-IN"/>
          </a:p>
        </p:txBody>
      </p:sp>
    </p:spTree>
    <p:extLst>
      <p:ext uri="{BB962C8B-B14F-4D97-AF65-F5344CB8AC3E}">
        <p14:creationId xmlns:p14="http://schemas.microsoft.com/office/powerpoint/2010/main" val="241191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		</a:t>
            </a:r>
          </a:p>
        </p:txBody>
      </p:sp>
      <p:sp>
        <p:nvSpPr>
          <p:cNvPr id="4" name="Slide Number Placeholder 3"/>
          <p:cNvSpPr>
            <a:spLocks noGrp="1"/>
          </p:cNvSpPr>
          <p:nvPr>
            <p:ph type="sldNum" sz="quarter" idx="5"/>
          </p:nvPr>
        </p:nvSpPr>
        <p:spPr/>
        <p:txBody>
          <a:bodyPr/>
          <a:lstStyle/>
          <a:p>
            <a:fld id="{E47CB39C-2D50-4D85-A4D3-4AF810330507}" type="slidenum">
              <a:rPr lang="en-IN" smtClean="0"/>
              <a:t>15</a:t>
            </a:fld>
            <a:endParaRPr lang="en-IN"/>
          </a:p>
        </p:txBody>
      </p:sp>
    </p:spTree>
    <p:extLst>
      <p:ext uri="{BB962C8B-B14F-4D97-AF65-F5344CB8AC3E}">
        <p14:creationId xmlns:p14="http://schemas.microsoft.com/office/powerpoint/2010/main" val="1625531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481C6C09-AD28-A04C-9401-596B3E5899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51"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3200"/>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a:extLst>
              <a:ext uri="{FF2B5EF4-FFF2-40B4-BE49-F238E27FC236}">
                <a16:creationId xmlns:a16="http://schemas.microsoft.com/office/drawing/2014/main" id="{CD72C299-FE0C-BE4D-570A-BF2EA5D643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336"/>
            <a:ext cx="9144000" cy="681532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13" name="Picture 12">
            <a:extLst>
              <a:ext uri="{FF2B5EF4-FFF2-40B4-BE49-F238E27FC236}">
                <a16:creationId xmlns:a16="http://schemas.microsoft.com/office/drawing/2014/main" id="{E63DE130-4CCD-01A3-DC79-92A7E7B32C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631950"/>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05000"/>
            <a:ext cx="3008313" cy="42211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svg"/><Relationship Id="rId4" Type="http://schemas.openxmlformats.org/officeDocument/2006/relationships/image" Target="../media/image5.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5.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D7982-80CA-67FF-E8F7-45E9D2AF53C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DE6A9E2-D407-2D20-1885-E145F7C2BA7A}"/>
              </a:ext>
            </a:extLst>
          </p:cNvPr>
          <p:cNvSpPr/>
          <p:nvPr/>
        </p:nvSpPr>
        <p:spPr>
          <a:xfrm>
            <a:off x="0" y="1880283"/>
            <a:ext cx="9168151" cy="35817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8EB74BDA-6259-7D94-365C-364887817E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0D34AFFA-48D6-AEEC-BA26-6AC3ED90A5CA}"/>
              </a:ext>
            </a:extLst>
          </p:cNvPr>
          <p:cNvSpPr txBox="1"/>
          <p:nvPr/>
        </p:nvSpPr>
        <p:spPr>
          <a:xfrm>
            <a:off x="4596151" y="1819205"/>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21" name="object 3" descr="$PPTXTitle">
            <a:extLst>
              <a:ext uri="{FF2B5EF4-FFF2-40B4-BE49-F238E27FC236}">
                <a16:creationId xmlns:a16="http://schemas.microsoft.com/office/drawing/2014/main" id="{47F5E638-A298-A4AF-392C-82D2F3FCDE4D}"/>
              </a:ext>
            </a:extLst>
          </p:cNvPr>
          <p:cNvSpPr txBox="1">
            <a:spLocks noGrp="1"/>
          </p:cNvSpPr>
          <p:nvPr>
            <p:ph type="title"/>
          </p:nvPr>
        </p:nvSpPr>
        <p:spPr>
          <a:xfrm>
            <a:off x="678878" y="2276872"/>
            <a:ext cx="3995858" cy="1295868"/>
          </a:xfrm>
          <a:prstGeom prst="rect">
            <a:avLst/>
          </a:prstGeom>
        </p:spPr>
        <p:txBody>
          <a:bodyPr vert="horz" wrap="square" lIns="0" tIns="13335" rIns="0" bIns="0" rtlCol="0">
            <a:spAutoFit/>
          </a:bodyPr>
          <a:lstStyle/>
          <a:p>
            <a:pPr marL="12700" algn="l">
              <a:lnSpc>
                <a:spcPts val="5000"/>
              </a:lnSpc>
              <a:spcBef>
                <a:spcPts val="105"/>
              </a:spcBef>
            </a:pPr>
            <a:r>
              <a:rPr lang="en-IN" sz="4500" dirty="0">
                <a:solidFill>
                  <a:schemeClr val="bg1">
                    <a:lumMod val="50000"/>
                  </a:schemeClr>
                </a:solidFill>
              </a:rPr>
              <a:t>YOUR</a:t>
            </a:r>
            <a:r>
              <a:rPr lang="en-IN" sz="4500" dirty="0"/>
              <a:t> </a:t>
            </a:r>
            <a:r>
              <a:rPr lang="en-IN" sz="6000" b="1" dirty="0">
                <a:solidFill>
                  <a:srgbClr val="C00000"/>
                </a:solidFill>
              </a:rPr>
              <a:t>LIVER</a:t>
            </a:r>
            <a:r>
              <a:rPr lang="en-IN" sz="6000" dirty="0">
                <a:solidFill>
                  <a:srgbClr val="C00000"/>
                </a:solidFill>
              </a:rPr>
              <a:t> </a:t>
            </a:r>
            <a:br>
              <a:rPr lang="en-IN" sz="4500" dirty="0"/>
            </a:br>
            <a:r>
              <a:rPr lang="en-IN" sz="4500" dirty="0">
                <a:solidFill>
                  <a:schemeClr val="bg1">
                    <a:lumMod val="50000"/>
                  </a:schemeClr>
                </a:solidFill>
              </a:rPr>
              <a:t>WORKS</a:t>
            </a:r>
            <a:r>
              <a:rPr lang="en-IN" sz="4500" dirty="0"/>
              <a:t> </a:t>
            </a:r>
            <a:r>
              <a:rPr lang="en-IN" sz="4500" b="1" dirty="0">
                <a:solidFill>
                  <a:srgbClr val="00B050"/>
                </a:solidFill>
              </a:rPr>
              <a:t>24×7</a:t>
            </a:r>
          </a:p>
        </p:txBody>
      </p:sp>
      <p:sp>
        <p:nvSpPr>
          <p:cNvPr id="40" name="Text 2">
            <a:extLst>
              <a:ext uri="{FF2B5EF4-FFF2-40B4-BE49-F238E27FC236}">
                <a16:creationId xmlns:a16="http://schemas.microsoft.com/office/drawing/2014/main" id="{92885F16-DA41-1CA3-7F79-358910EE3CCB}"/>
              </a:ext>
            </a:extLst>
          </p:cNvPr>
          <p:cNvSpPr/>
          <p:nvPr/>
        </p:nvSpPr>
        <p:spPr>
          <a:xfrm>
            <a:off x="678877" y="4000940"/>
            <a:ext cx="4529767" cy="1156252"/>
          </a:xfrm>
          <a:prstGeom prst="rect">
            <a:avLst/>
          </a:prstGeom>
          <a:noFill/>
          <a:ln/>
        </p:spPr>
        <p:txBody>
          <a:bodyPr wrap="square" lIns="0" tIns="0" rIns="0" bIns="0" rtlCol="0" anchor="t"/>
          <a:lstStyle/>
          <a:p>
            <a:pPr marL="0" indent="0" algn="just">
              <a:lnSpc>
                <a:spcPts val="2000"/>
              </a:lnSpc>
              <a:buNone/>
            </a:pPr>
            <a:r>
              <a:rPr lang="en-US" sz="2000" dirty="0">
                <a:solidFill>
                  <a:srgbClr val="384653"/>
                </a:solidFill>
                <a:ea typeface="Montserrat" pitchFamily="34" charset="-122"/>
                <a:cs typeface="Montserrat" pitchFamily="34" charset="-120"/>
              </a:rPr>
              <a:t>But most people ignore it until it's too late. The organ doing the most for your body is often the one we think about the least - until a crisis forces us to pay attention.</a:t>
            </a:r>
            <a:endParaRPr lang="en-US" sz="2000" dirty="0"/>
          </a:p>
        </p:txBody>
      </p:sp>
      <p:sp>
        <p:nvSpPr>
          <p:cNvPr id="46" name="object 3" descr="$PPTXTitle">
            <a:extLst>
              <a:ext uri="{FF2B5EF4-FFF2-40B4-BE49-F238E27FC236}">
                <a16:creationId xmlns:a16="http://schemas.microsoft.com/office/drawing/2014/main" id="{6DF8F32C-0E11-C430-645A-60CBE1186B5B}"/>
              </a:ext>
            </a:extLst>
          </p:cNvPr>
          <p:cNvSpPr txBox="1">
            <a:spLocks/>
          </p:cNvSpPr>
          <p:nvPr/>
        </p:nvSpPr>
        <p:spPr>
          <a:xfrm>
            <a:off x="1835696" y="911964"/>
            <a:ext cx="3240360" cy="533608"/>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4000"/>
              </a:lnSpc>
              <a:spcBef>
                <a:spcPts val="105"/>
              </a:spcBef>
            </a:pPr>
            <a:r>
              <a:rPr lang="en-US" sz="4000" dirty="0"/>
              <a:t>Did You Know?</a:t>
            </a:r>
          </a:p>
        </p:txBody>
      </p:sp>
      <p:pic>
        <p:nvPicPr>
          <p:cNvPr id="48" name="Picture 47">
            <a:extLst>
              <a:ext uri="{FF2B5EF4-FFF2-40B4-BE49-F238E27FC236}">
                <a16:creationId xmlns:a16="http://schemas.microsoft.com/office/drawing/2014/main" id="{4AE61750-4144-134C-B331-69105A83D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8" y="672890"/>
            <a:ext cx="1025664" cy="1027918"/>
          </a:xfrm>
          <a:prstGeom prst="rect">
            <a:avLst/>
          </a:prstGeom>
        </p:spPr>
      </p:pic>
      <p:pic>
        <p:nvPicPr>
          <p:cNvPr id="8" name="Picture 7">
            <a:extLst>
              <a:ext uri="{FF2B5EF4-FFF2-40B4-BE49-F238E27FC236}">
                <a16:creationId xmlns:a16="http://schemas.microsoft.com/office/drawing/2014/main" id="{B95A8B2B-43C6-AFAF-DDF9-6AB309DD43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5" y="2328563"/>
            <a:ext cx="420620" cy="1020122"/>
          </a:xfrm>
          <a:prstGeom prst="rect">
            <a:avLst/>
          </a:prstGeom>
        </p:spPr>
      </p:pic>
      <p:sp>
        <p:nvSpPr>
          <p:cNvPr id="11" name="object 3" descr="$PPTXTitle">
            <a:extLst>
              <a:ext uri="{FF2B5EF4-FFF2-40B4-BE49-F238E27FC236}">
                <a16:creationId xmlns:a16="http://schemas.microsoft.com/office/drawing/2014/main" id="{14F23ECA-B7D6-31CC-9F98-4BC397468B48}"/>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grpSp>
        <p:nvGrpSpPr>
          <p:cNvPr id="17" name="Group 16">
            <a:extLst>
              <a:ext uri="{FF2B5EF4-FFF2-40B4-BE49-F238E27FC236}">
                <a16:creationId xmlns:a16="http://schemas.microsoft.com/office/drawing/2014/main" id="{777560BF-31AD-94AF-9872-1052F0A79767}"/>
              </a:ext>
            </a:extLst>
          </p:cNvPr>
          <p:cNvGrpSpPr/>
          <p:nvPr/>
        </p:nvGrpSpPr>
        <p:grpSpPr>
          <a:xfrm>
            <a:off x="5942575" y="1645199"/>
            <a:ext cx="2535074" cy="5202206"/>
            <a:chOff x="5969030" y="1645199"/>
            <a:chExt cx="2535074" cy="5202206"/>
          </a:xfrm>
        </p:grpSpPr>
        <p:pic>
          <p:nvPicPr>
            <p:cNvPr id="18" name="Picture 17">
              <a:extLst>
                <a:ext uri="{FF2B5EF4-FFF2-40B4-BE49-F238E27FC236}">
                  <a16:creationId xmlns:a16="http://schemas.microsoft.com/office/drawing/2014/main" id="{CF8E58AB-ABC5-C181-2899-A2928440FA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9030" y="1645199"/>
              <a:ext cx="2535074" cy="5202206"/>
            </a:xfrm>
            <a:prstGeom prst="rect">
              <a:avLst/>
            </a:prstGeom>
          </p:spPr>
        </p:pic>
        <p:pic>
          <p:nvPicPr>
            <p:cNvPr id="19" name="Picture 18">
              <a:extLst>
                <a:ext uri="{FF2B5EF4-FFF2-40B4-BE49-F238E27FC236}">
                  <a16:creationId xmlns:a16="http://schemas.microsoft.com/office/drawing/2014/main" id="{E29A44E3-F1DB-A61B-1ACB-9B67F86198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20097">
              <a:off x="6488795" y="3841282"/>
              <a:ext cx="1716910" cy="1166364"/>
            </a:xfrm>
            <a:prstGeom prst="rect">
              <a:avLst/>
            </a:prstGeom>
          </p:spPr>
        </p:pic>
      </p:grpSp>
      <p:sp>
        <p:nvSpPr>
          <p:cNvPr id="30" name="Rectangle 29">
            <a:extLst>
              <a:ext uri="{FF2B5EF4-FFF2-40B4-BE49-F238E27FC236}">
                <a16:creationId xmlns:a16="http://schemas.microsoft.com/office/drawing/2014/main" id="{4A3D4A19-DD7D-1DCA-15C2-5A214CF4533B}"/>
              </a:ext>
            </a:extLst>
          </p:cNvPr>
          <p:cNvSpPr/>
          <p:nvPr/>
        </p:nvSpPr>
        <p:spPr>
          <a:xfrm rot="16200000">
            <a:off x="8811389" y="6473370"/>
            <a:ext cx="113877" cy="63419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1" name="Picture 30">
            <a:extLst>
              <a:ext uri="{FF2B5EF4-FFF2-40B4-BE49-F238E27FC236}">
                <a16:creationId xmlns:a16="http://schemas.microsoft.com/office/drawing/2014/main" id="{5B4D3481-097F-0F0D-F9C1-8CC4E970D1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202629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2E05F-379C-0D82-0554-A74BBB2E9720}"/>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46F94B7-31F2-5B21-C9BD-A193794FF894}"/>
              </a:ext>
            </a:extLst>
          </p:cNvPr>
          <p:cNvSpPr/>
          <p:nvPr/>
        </p:nvSpPr>
        <p:spPr>
          <a:xfrm>
            <a:off x="0" y="2867176"/>
            <a:ext cx="9168151" cy="289849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340F29F8-CB12-7FBF-BE63-F657B6948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F41D4C32-DDF4-A522-5208-3E99869EE7B0}"/>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17" name="Text 1">
            <a:extLst>
              <a:ext uri="{FF2B5EF4-FFF2-40B4-BE49-F238E27FC236}">
                <a16:creationId xmlns:a16="http://schemas.microsoft.com/office/drawing/2014/main" id="{6DB8F5D6-4B6A-C6C1-9EB1-C470F56C5FCC}"/>
              </a:ext>
            </a:extLst>
          </p:cNvPr>
          <p:cNvSpPr/>
          <p:nvPr/>
        </p:nvSpPr>
        <p:spPr>
          <a:xfrm>
            <a:off x="678878" y="1623924"/>
            <a:ext cx="5477298" cy="1157004"/>
          </a:xfrm>
          <a:prstGeom prst="rect">
            <a:avLst/>
          </a:prstGeom>
          <a:noFill/>
          <a:ln/>
        </p:spPr>
        <p:txBody>
          <a:bodyPr wrap="square" lIns="0" tIns="0" rIns="0" bIns="0" rtlCol="0" anchor="t"/>
          <a:lstStyle/>
          <a:p>
            <a:pPr algn="just">
              <a:lnSpc>
                <a:spcPts val="2000"/>
              </a:lnSpc>
            </a:pPr>
            <a:r>
              <a:rPr lang="en-US" sz="2000" dirty="0">
                <a:solidFill>
                  <a:srgbClr val="384653"/>
                </a:solidFill>
                <a:ea typeface="Montserrat" pitchFamily="34" charset="-122"/>
                <a:cs typeface="Montserrat" pitchFamily="34" charset="-120"/>
              </a:rPr>
              <a:t>Your liver rarely shouts for help — it whispers. These warning signs are easy to dismiss as "just tired" or "just stressed." Don't. When the liver finally sends signals, it often means damage has already begun.</a:t>
            </a:r>
          </a:p>
        </p:txBody>
      </p:sp>
      <p:sp>
        <p:nvSpPr>
          <p:cNvPr id="3" name="object 3" descr="$PPTXTitle">
            <a:extLst>
              <a:ext uri="{FF2B5EF4-FFF2-40B4-BE49-F238E27FC236}">
                <a16:creationId xmlns:a16="http://schemas.microsoft.com/office/drawing/2014/main" id="{AC972F53-D4B3-7F12-1578-AE4689F91A39}"/>
              </a:ext>
            </a:extLst>
          </p:cNvPr>
          <p:cNvSpPr txBox="1">
            <a:spLocks/>
          </p:cNvSpPr>
          <p:nvPr/>
        </p:nvSpPr>
        <p:spPr>
          <a:xfrm>
            <a:off x="1331640" y="641591"/>
            <a:ext cx="5274136" cy="612860"/>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IN" sz="3500" dirty="0">
                <a:solidFill>
                  <a:schemeClr val="bg1">
                    <a:lumMod val="50000"/>
                  </a:schemeClr>
                </a:solidFill>
              </a:rPr>
              <a:t>Don't </a:t>
            </a:r>
            <a:r>
              <a:rPr lang="en-IN" sz="3500" b="1" dirty="0">
                <a:solidFill>
                  <a:srgbClr val="C00000"/>
                </a:solidFill>
              </a:rPr>
              <a:t>Ignore</a:t>
            </a:r>
            <a:r>
              <a:rPr lang="en-IN" sz="3500" dirty="0">
                <a:solidFill>
                  <a:schemeClr val="bg1">
                    <a:lumMod val="50000"/>
                  </a:schemeClr>
                </a:solidFill>
              </a:rPr>
              <a:t> These </a:t>
            </a:r>
            <a:r>
              <a:rPr lang="en-IN" sz="3500" b="1" dirty="0">
                <a:solidFill>
                  <a:srgbClr val="C00000"/>
                </a:solidFill>
              </a:rPr>
              <a:t>Signs</a:t>
            </a:r>
          </a:p>
        </p:txBody>
      </p:sp>
      <p:pic>
        <p:nvPicPr>
          <p:cNvPr id="8" name="Picture 7">
            <a:extLst>
              <a:ext uri="{FF2B5EF4-FFF2-40B4-BE49-F238E27FC236}">
                <a16:creationId xmlns:a16="http://schemas.microsoft.com/office/drawing/2014/main" id="{AEAEF641-D6F8-E732-C365-E47B876F1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58" y="620688"/>
            <a:ext cx="655119" cy="654666"/>
          </a:xfrm>
          <a:prstGeom prst="rect">
            <a:avLst/>
          </a:prstGeom>
        </p:spPr>
      </p:pic>
      <p:sp>
        <p:nvSpPr>
          <p:cNvPr id="10" name="Text 1">
            <a:extLst>
              <a:ext uri="{FF2B5EF4-FFF2-40B4-BE49-F238E27FC236}">
                <a16:creationId xmlns:a16="http://schemas.microsoft.com/office/drawing/2014/main" id="{4F53BAF1-411A-8B86-2FB0-24193DD55B2D}"/>
              </a:ext>
            </a:extLst>
          </p:cNvPr>
          <p:cNvSpPr/>
          <p:nvPr/>
        </p:nvSpPr>
        <p:spPr>
          <a:xfrm>
            <a:off x="707835" y="3402251"/>
            <a:ext cx="5477298" cy="2257291"/>
          </a:xfrm>
          <a:prstGeom prst="rect">
            <a:avLst/>
          </a:prstGeom>
          <a:noFill/>
          <a:ln/>
        </p:spPr>
        <p:txBody>
          <a:bodyPr wrap="square" lIns="0" tIns="0" rIns="0" bIns="0" rtlCol="0" anchor="t"/>
          <a:lstStyle/>
          <a:p>
            <a:pPr marL="342900" indent="-342900" algn="just">
              <a:buFont typeface="Arial" panose="020B0604020202020204" pitchFamily="34" charset="0"/>
              <a:buChar char="•"/>
            </a:pPr>
            <a:r>
              <a:rPr lang="en-US" sz="2000" dirty="0">
                <a:solidFill>
                  <a:srgbClr val="384653"/>
                </a:solidFill>
                <a:ea typeface="Montserrat" pitchFamily="34" charset="-122"/>
                <a:cs typeface="Montserrat" pitchFamily="34" charset="-120"/>
              </a:rPr>
              <a:t>Persistent fatigue and weakness</a:t>
            </a:r>
          </a:p>
          <a:p>
            <a:pPr marL="342900" indent="-342900" algn="just">
              <a:buFont typeface="Arial" panose="020B0604020202020204" pitchFamily="34" charset="0"/>
              <a:buChar char="•"/>
            </a:pPr>
            <a:r>
              <a:rPr lang="en-US" sz="2000" dirty="0">
                <a:solidFill>
                  <a:srgbClr val="384653"/>
                </a:solidFill>
                <a:ea typeface="Montserrat" pitchFamily="34" charset="-122"/>
                <a:cs typeface="Montserrat" pitchFamily="34" charset="-120"/>
              </a:rPr>
              <a:t>Unexplained loss of appetite</a:t>
            </a:r>
          </a:p>
          <a:p>
            <a:pPr marL="342900" indent="-342900" algn="just">
              <a:buFont typeface="Arial" panose="020B0604020202020204" pitchFamily="34" charset="0"/>
              <a:buChar char="•"/>
            </a:pPr>
            <a:r>
              <a:rPr lang="en-US" sz="2000" dirty="0">
                <a:solidFill>
                  <a:srgbClr val="384653"/>
                </a:solidFill>
                <a:ea typeface="Montserrat" pitchFamily="34" charset="-122"/>
                <a:cs typeface="Montserrat" pitchFamily="34" charset="-120"/>
              </a:rPr>
              <a:t>Nausea or vomiting after meals</a:t>
            </a:r>
          </a:p>
          <a:p>
            <a:pPr marL="342900" indent="-342900" algn="just">
              <a:buFont typeface="Arial" panose="020B0604020202020204" pitchFamily="34" charset="0"/>
              <a:buChar char="•"/>
            </a:pPr>
            <a:r>
              <a:rPr lang="en-US" sz="2000" dirty="0">
                <a:solidFill>
                  <a:srgbClr val="384653"/>
                </a:solidFill>
                <a:ea typeface="Montserrat" pitchFamily="34" charset="-122"/>
                <a:cs typeface="Montserrat" pitchFamily="34" charset="-120"/>
              </a:rPr>
              <a:t>Yellowing of skin or eyes (jaundice)</a:t>
            </a:r>
          </a:p>
          <a:p>
            <a:pPr marL="342900" indent="-342900" algn="just">
              <a:buFont typeface="Arial" panose="020B0604020202020204" pitchFamily="34" charset="0"/>
              <a:buChar char="•"/>
            </a:pPr>
            <a:r>
              <a:rPr lang="en-US" sz="2000" dirty="0">
                <a:solidFill>
                  <a:srgbClr val="384653"/>
                </a:solidFill>
                <a:ea typeface="Montserrat" pitchFamily="34" charset="-122"/>
                <a:cs typeface="Montserrat" pitchFamily="34" charset="-120"/>
              </a:rPr>
              <a:t>Abdominal pain or swelling</a:t>
            </a:r>
          </a:p>
          <a:p>
            <a:pPr marL="342900" indent="-342900" algn="just">
              <a:buFont typeface="Arial" panose="020B0604020202020204" pitchFamily="34" charset="0"/>
              <a:buChar char="•"/>
            </a:pPr>
            <a:r>
              <a:rPr lang="en-US" sz="2000" dirty="0">
                <a:solidFill>
                  <a:srgbClr val="384653"/>
                </a:solidFill>
                <a:ea typeface="Montserrat" pitchFamily="34" charset="-122"/>
                <a:cs typeface="Montserrat" pitchFamily="34" charset="-120"/>
              </a:rPr>
              <a:t>Dark-colored urine</a:t>
            </a:r>
          </a:p>
          <a:p>
            <a:pPr marL="342900" indent="-342900" algn="just">
              <a:buFont typeface="Arial" panose="020B0604020202020204" pitchFamily="34" charset="0"/>
              <a:buChar char="•"/>
            </a:pPr>
            <a:r>
              <a:rPr lang="en-US" sz="2000" dirty="0">
                <a:solidFill>
                  <a:srgbClr val="384653"/>
                </a:solidFill>
                <a:ea typeface="Montserrat" pitchFamily="34" charset="-122"/>
                <a:cs typeface="Montserrat" pitchFamily="34" charset="-120"/>
              </a:rPr>
              <a:t>Pale or clay-colored stools</a:t>
            </a:r>
          </a:p>
        </p:txBody>
      </p:sp>
      <p:sp>
        <p:nvSpPr>
          <p:cNvPr id="12" name="Text 3">
            <a:extLst>
              <a:ext uri="{FF2B5EF4-FFF2-40B4-BE49-F238E27FC236}">
                <a16:creationId xmlns:a16="http://schemas.microsoft.com/office/drawing/2014/main" id="{771E9A4C-C54E-6E08-77E3-E1E89C2123FC}"/>
              </a:ext>
            </a:extLst>
          </p:cNvPr>
          <p:cNvSpPr/>
          <p:nvPr/>
        </p:nvSpPr>
        <p:spPr>
          <a:xfrm>
            <a:off x="678878" y="3028851"/>
            <a:ext cx="3395067" cy="326946"/>
          </a:xfrm>
          <a:prstGeom prst="rect">
            <a:avLst/>
          </a:prstGeom>
          <a:noFill/>
          <a:ln/>
        </p:spPr>
        <p:txBody>
          <a:bodyPr wrap="none" lIns="0" tIns="0" rIns="0" bIns="0" rtlCol="0" anchor="t"/>
          <a:lstStyle/>
          <a:p>
            <a:pPr marL="0" indent="0" algn="l">
              <a:lnSpc>
                <a:spcPts val="2450"/>
              </a:lnSpc>
              <a:buNone/>
            </a:pPr>
            <a:r>
              <a:rPr lang="en-US" sz="1950" b="1" dirty="0">
                <a:solidFill>
                  <a:srgbClr val="000000"/>
                </a:solidFill>
                <a:latin typeface="Barlow Bold" pitchFamily="34" charset="0"/>
                <a:ea typeface="Barlow Bold" pitchFamily="34" charset="-122"/>
                <a:cs typeface="Barlow Bold" pitchFamily="34" charset="-120"/>
              </a:rPr>
              <a:t>⚠️</a:t>
            </a:r>
            <a:r>
              <a:rPr lang="en-US" sz="1950" b="1" dirty="0">
                <a:solidFill>
                  <a:srgbClr val="C00000"/>
                </a:solidFill>
                <a:latin typeface="Barlow Bold" pitchFamily="34" charset="0"/>
                <a:ea typeface="Barlow Bold" pitchFamily="34" charset="-122"/>
                <a:cs typeface="Barlow Bold" pitchFamily="34" charset="-120"/>
              </a:rPr>
              <a:t> Watch for These Symptoms</a:t>
            </a:r>
            <a:endParaRPr lang="en-US" sz="1950" dirty="0">
              <a:solidFill>
                <a:srgbClr val="C00000"/>
              </a:solidFill>
            </a:endParaRPr>
          </a:p>
        </p:txBody>
      </p:sp>
      <p:sp>
        <p:nvSpPr>
          <p:cNvPr id="13" name="object 3" descr="$PPTXTitle">
            <a:extLst>
              <a:ext uri="{FF2B5EF4-FFF2-40B4-BE49-F238E27FC236}">
                <a16:creationId xmlns:a16="http://schemas.microsoft.com/office/drawing/2014/main" id="{CACF11AF-137F-D1B0-8B2A-4FDA95432010}"/>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14" name="Straight Connector 13">
            <a:extLst>
              <a:ext uri="{FF2B5EF4-FFF2-40B4-BE49-F238E27FC236}">
                <a16:creationId xmlns:a16="http://schemas.microsoft.com/office/drawing/2014/main" id="{AEF371C9-E9E7-E698-F0D1-F4D04DBC75CB}"/>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28C9467-7E1F-4758-D213-624B5F131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5133" y="697570"/>
            <a:ext cx="265177" cy="643129"/>
          </a:xfrm>
          <a:prstGeom prst="rect">
            <a:avLst/>
          </a:prstGeom>
        </p:spPr>
      </p:pic>
      <p:pic>
        <p:nvPicPr>
          <p:cNvPr id="24" name="Picture 23">
            <a:extLst>
              <a:ext uri="{FF2B5EF4-FFF2-40B4-BE49-F238E27FC236}">
                <a16:creationId xmlns:a16="http://schemas.microsoft.com/office/drawing/2014/main" id="{D5291448-C45C-F818-B027-60C8B1C04B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sp>
        <p:nvSpPr>
          <p:cNvPr id="2" name="Rectangle 1">
            <a:extLst>
              <a:ext uri="{FF2B5EF4-FFF2-40B4-BE49-F238E27FC236}">
                <a16:creationId xmlns:a16="http://schemas.microsoft.com/office/drawing/2014/main" id="{FA56284F-6255-D34A-EA98-A492959854BC}"/>
              </a:ext>
            </a:extLst>
          </p:cNvPr>
          <p:cNvSpPr/>
          <p:nvPr/>
        </p:nvSpPr>
        <p:spPr>
          <a:xfrm rot="16200000">
            <a:off x="8794117" y="2232738"/>
            <a:ext cx="113877" cy="63419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825B23C3-1E31-9502-5B11-E0158CFBC8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342961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F1BC2-5A2F-9381-3708-D75459FFA3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6CBED4F-6824-E092-B8D8-D54BD524BB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3B5FE861-A000-5BBB-3296-CC71E41A55FC}"/>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17" name="Text 1">
            <a:extLst>
              <a:ext uri="{FF2B5EF4-FFF2-40B4-BE49-F238E27FC236}">
                <a16:creationId xmlns:a16="http://schemas.microsoft.com/office/drawing/2014/main" id="{A60EA6B2-16E0-D43E-9AFD-FD570C02F7FC}"/>
              </a:ext>
            </a:extLst>
          </p:cNvPr>
          <p:cNvSpPr/>
          <p:nvPr/>
        </p:nvSpPr>
        <p:spPr>
          <a:xfrm>
            <a:off x="678878" y="1199128"/>
            <a:ext cx="4541194" cy="1157004"/>
          </a:xfrm>
          <a:prstGeom prst="rect">
            <a:avLst/>
          </a:prstGeom>
          <a:noFill/>
          <a:ln/>
        </p:spPr>
        <p:txBody>
          <a:bodyPr wrap="square" lIns="0" tIns="0" rIns="0" bIns="0" rtlCol="0" anchor="t"/>
          <a:lstStyle/>
          <a:p>
            <a:pPr algn="just"/>
            <a:r>
              <a:rPr lang="en-US" sz="2200" dirty="0">
                <a:solidFill>
                  <a:srgbClr val="384653"/>
                </a:solidFill>
                <a:ea typeface="Montserrat" pitchFamily="34" charset="-122"/>
                <a:cs typeface="Montserrat" pitchFamily="34" charset="-120"/>
              </a:rPr>
              <a:t>Symptoms may appear very late in the disease process. By the time jaundice appears, liver function may already be significantly compromised.</a:t>
            </a:r>
          </a:p>
        </p:txBody>
      </p:sp>
      <p:sp>
        <p:nvSpPr>
          <p:cNvPr id="6" name="Text 1">
            <a:extLst>
              <a:ext uri="{FF2B5EF4-FFF2-40B4-BE49-F238E27FC236}">
                <a16:creationId xmlns:a16="http://schemas.microsoft.com/office/drawing/2014/main" id="{78909E1F-40B8-8FF7-F8FF-31FFA5EC37D5}"/>
              </a:ext>
            </a:extLst>
          </p:cNvPr>
          <p:cNvSpPr/>
          <p:nvPr/>
        </p:nvSpPr>
        <p:spPr>
          <a:xfrm>
            <a:off x="678878" y="3060208"/>
            <a:ext cx="4664774" cy="1930880"/>
          </a:xfrm>
          <a:prstGeom prst="rect">
            <a:avLst/>
          </a:prstGeom>
          <a:noFill/>
          <a:ln/>
        </p:spPr>
        <p:txBody>
          <a:bodyPr wrap="square" lIns="0" tIns="0" rIns="0" bIns="0" rtlCol="0" anchor="t"/>
          <a:lstStyle/>
          <a:p>
            <a:pPr algn="just"/>
            <a:r>
              <a:rPr lang="en-US" sz="2200" dirty="0">
                <a:solidFill>
                  <a:srgbClr val="384653"/>
                </a:solidFill>
                <a:ea typeface="Montserrat" pitchFamily="34" charset="-122"/>
                <a:cs typeface="Montserrat" pitchFamily="34" charset="-120"/>
              </a:rPr>
              <a:t>Even if you feel "fine," if you have risk factors — including family history, obesity, or alcohol use — routine liver function tests are essential. </a:t>
            </a:r>
            <a:r>
              <a:rPr lang="en-US" sz="2200" b="1" dirty="0">
                <a:solidFill>
                  <a:srgbClr val="384653"/>
                </a:solidFill>
                <a:ea typeface="Montserrat" pitchFamily="34" charset="-122"/>
                <a:cs typeface="Montserrat" pitchFamily="34" charset="-120"/>
              </a:rPr>
              <a:t>Regular check-ups can catch damage before it becomes irreversible.</a:t>
            </a:r>
          </a:p>
        </p:txBody>
      </p:sp>
      <p:sp>
        <p:nvSpPr>
          <p:cNvPr id="11" name="object 3" descr="$PPTXTitle">
            <a:extLst>
              <a:ext uri="{FF2B5EF4-FFF2-40B4-BE49-F238E27FC236}">
                <a16:creationId xmlns:a16="http://schemas.microsoft.com/office/drawing/2014/main" id="{73073F46-DD3B-26B8-E458-E66984021152}"/>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13" name="Straight Connector 12">
            <a:extLst>
              <a:ext uri="{FF2B5EF4-FFF2-40B4-BE49-F238E27FC236}">
                <a16:creationId xmlns:a16="http://schemas.microsoft.com/office/drawing/2014/main" id="{27521A27-B4C4-2B0F-BC34-4E9BEF451ED1}"/>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63B9A46-DFEE-ACD8-A3F5-1BE11B8EC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2" name="Picture 1">
            <a:extLst>
              <a:ext uri="{FF2B5EF4-FFF2-40B4-BE49-F238E27FC236}">
                <a16:creationId xmlns:a16="http://schemas.microsoft.com/office/drawing/2014/main" id="{8CF64028-A072-1A4F-BD91-2FC35C6B89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291906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CDE8B-C0B7-97E1-C316-CF428615F21A}"/>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221AB2CA-374B-56BC-1565-24DDCA5B922E}"/>
              </a:ext>
            </a:extLst>
          </p:cNvPr>
          <p:cNvSpPr/>
          <p:nvPr/>
        </p:nvSpPr>
        <p:spPr>
          <a:xfrm>
            <a:off x="1" y="2420887"/>
            <a:ext cx="5076056" cy="30816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1DEB95A8-F190-6E5F-2D0F-346B7B0B0F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6C6F620F-66EF-3699-C9D4-3A54DD17AEBC}"/>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B7AA3F09-E0EC-863A-E223-4E6034852010}"/>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sp>
        <p:nvSpPr>
          <p:cNvPr id="3" name="object 3" descr="$PPTXTitle">
            <a:extLst>
              <a:ext uri="{FF2B5EF4-FFF2-40B4-BE49-F238E27FC236}">
                <a16:creationId xmlns:a16="http://schemas.microsoft.com/office/drawing/2014/main" id="{98A7A021-4E06-C0F6-05EE-4AD79FAC5886}"/>
              </a:ext>
            </a:extLst>
          </p:cNvPr>
          <p:cNvSpPr txBox="1">
            <a:spLocks/>
          </p:cNvSpPr>
          <p:nvPr/>
        </p:nvSpPr>
        <p:spPr>
          <a:xfrm>
            <a:off x="678878" y="643164"/>
            <a:ext cx="5274136" cy="1317668"/>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IN" sz="5000" dirty="0">
                <a:solidFill>
                  <a:schemeClr val="bg1">
                    <a:lumMod val="50000"/>
                  </a:schemeClr>
                </a:solidFill>
              </a:rPr>
              <a:t>Solid </a:t>
            </a:r>
            <a:r>
              <a:rPr lang="en-IN" sz="5000" b="1" dirty="0">
                <a:solidFill>
                  <a:srgbClr val="C00000"/>
                </a:solidFill>
              </a:rPr>
              <a:t>Habits</a:t>
            </a:r>
            <a:r>
              <a:rPr lang="en-IN" sz="5000" dirty="0">
                <a:solidFill>
                  <a:schemeClr val="bg1">
                    <a:lumMod val="50000"/>
                  </a:schemeClr>
                </a:solidFill>
              </a:rPr>
              <a:t>, </a:t>
            </a:r>
          </a:p>
          <a:p>
            <a:pPr marL="12700" algn="l">
              <a:lnSpc>
                <a:spcPts val="5000"/>
              </a:lnSpc>
              <a:spcBef>
                <a:spcPts val="105"/>
              </a:spcBef>
            </a:pPr>
            <a:r>
              <a:rPr lang="en-IN" sz="5000" dirty="0">
                <a:solidFill>
                  <a:schemeClr val="bg1">
                    <a:lumMod val="50000"/>
                  </a:schemeClr>
                </a:solidFill>
              </a:rPr>
              <a:t>Strong Liver</a:t>
            </a:r>
          </a:p>
        </p:txBody>
      </p:sp>
      <p:sp>
        <p:nvSpPr>
          <p:cNvPr id="6" name="Text 1">
            <a:extLst>
              <a:ext uri="{FF2B5EF4-FFF2-40B4-BE49-F238E27FC236}">
                <a16:creationId xmlns:a16="http://schemas.microsoft.com/office/drawing/2014/main" id="{8FBF00A9-C09C-42EA-488D-14AC3635711B}"/>
              </a:ext>
            </a:extLst>
          </p:cNvPr>
          <p:cNvSpPr/>
          <p:nvPr/>
        </p:nvSpPr>
        <p:spPr>
          <a:xfrm>
            <a:off x="702066" y="2857485"/>
            <a:ext cx="4085957" cy="2113081"/>
          </a:xfrm>
          <a:prstGeom prst="rect">
            <a:avLst/>
          </a:prstGeom>
          <a:noFill/>
          <a:ln/>
        </p:spPr>
        <p:txBody>
          <a:bodyPr wrap="square" lIns="0" tIns="0" rIns="0" bIns="0" rtlCol="0" anchor="t"/>
          <a:lstStyle/>
          <a:p>
            <a:pPr algn="just"/>
            <a:r>
              <a:rPr lang="en-US" sz="2200" dirty="0">
                <a:solidFill>
                  <a:srgbClr val="384653"/>
                </a:solidFill>
                <a:ea typeface="Montserrat" pitchFamily="34" charset="-122"/>
                <a:cs typeface="Montserrat" pitchFamily="34" charset="-120"/>
              </a:rPr>
              <a:t>Your liver doesn't ask for much. It just asks that you show up for it -every single day. </a:t>
            </a:r>
            <a:r>
              <a:rPr lang="en-US" sz="2200" b="1" dirty="0">
                <a:solidFill>
                  <a:srgbClr val="384653"/>
                </a:solidFill>
                <a:ea typeface="Montserrat" pitchFamily="34" charset="-122"/>
                <a:cs typeface="Montserrat" pitchFamily="34" charset="-120"/>
              </a:rPr>
              <a:t>Your daily choices decide your liver health.</a:t>
            </a:r>
            <a:r>
              <a:rPr lang="en-US" sz="2200" dirty="0">
                <a:solidFill>
                  <a:srgbClr val="384653"/>
                </a:solidFill>
                <a:ea typeface="Montserrat" pitchFamily="34" charset="-122"/>
                <a:cs typeface="Montserrat" pitchFamily="34" charset="-120"/>
              </a:rPr>
              <a:t> Small, consistent actions compound into a lifetime of protection.</a:t>
            </a:r>
          </a:p>
        </p:txBody>
      </p:sp>
      <p:sp>
        <p:nvSpPr>
          <p:cNvPr id="7" name="Text 3">
            <a:extLst>
              <a:ext uri="{FF2B5EF4-FFF2-40B4-BE49-F238E27FC236}">
                <a16:creationId xmlns:a16="http://schemas.microsoft.com/office/drawing/2014/main" id="{3715E3B1-022D-B972-E4CE-F035140B68CC}"/>
              </a:ext>
            </a:extLst>
          </p:cNvPr>
          <p:cNvSpPr/>
          <p:nvPr/>
        </p:nvSpPr>
        <p:spPr>
          <a:xfrm>
            <a:off x="5395218" y="4418988"/>
            <a:ext cx="2036921" cy="242649"/>
          </a:xfrm>
          <a:prstGeom prst="rect">
            <a:avLst/>
          </a:prstGeom>
          <a:noFill/>
          <a:ln/>
        </p:spPr>
        <p:txBody>
          <a:bodyPr wrap="none" lIns="0" tIns="0" rIns="0" bIns="0" rtlCol="0" anchor="t"/>
          <a:lstStyle/>
          <a:p>
            <a:pPr marL="0" indent="0" algn="l">
              <a:lnSpc>
                <a:spcPts val="1900"/>
              </a:lnSpc>
              <a:buNone/>
            </a:pPr>
            <a:r>
              <a:rPr lang="en-US" sz="2000" dirty="0">
                <a:solidFill>
                  <a:srgbClr val="000000"/>
                </a:solidFill>
                <a:latin typeface="Montserrat" pitchFamily="34" charset="0"/>
                <a:ea typeface="Montserrat" pitchFamily="34" charset="-122"/>
                <a:cs typeface="Montserrat" pitchFamily="34" charset="-120"/>
              </a:rPr>
              <a:t>🌿</a:t>
            </a:r>
            <a:r>
              <a:rPr lang="en-US" sz="2000" dirty="0">
                <a:solidFill>
                  <a:srgbClr val="75BAE6"/>
                </a:solidFill>
                <a:latin typeface="Montserrat" pitchFamily="34" charset="0"/>
                <a:ea typeface="Montserrat" pitchFamily="34" charset="-122"/>
                <a:cs typeface="Montserrat" pitchFamily="34" charset="-120"/>
              </a:rPr>
              <a:t> </a:t>
            </a:r>
            <a:r>
              <a:rPr lang="en-US" sz="2000" dirty="0">
                <a:latin typeface="Montserrat" pitchFamily="34" charset="0"/>
                <a:ea typeface="Montserrat" pitchFamily="34" charset="-122"/>
                <a:cs typeface="Montserrat" pitchFamily="34" charset="-120"/>
              </a:rPr>
              <a:t>Lifestyle Is Medicine</a:t>
            </a:r>
            <a:endParaRPr lang="en-US" sz="2000" dirty="0"/>
          </a:p>
        </p:txBody>
      </p:sp>
      <p:sp>
        <p:nvSpPr>
          <p:cNvPr id="9" name="Text 5">
            <a:extLst>
              <a:ext uri="{FF2B5EF4-FFF2-40B4-BE49-F238E27FC236}">
                <a16:creationId xmlns:a16="http://schemas.microsoft.com/office/drawing/2014/main" id="{D1480220-93B7-3CE3-7050-8309F83CDF62}"/>
              </a:ext>
            </a:extLst>
          </p:cNvPr>
          <p:cNvSpPr/>
          <p:nvPr/>
        </p:nvSpPr>
        <p:spPr>
          <a:xfrm>
            <a:off x="5368674" y="4849242"/>
            <a:ext cx="2213015" cy="242649"/>
          </a:xfrm>
          <a:prstGeom prst="rect">
            <a:avLst/>
          </a:prstGeom>
          <a:noFill/>
          <a:ln/>
        </p:spPr>
        <p:txBody>
          <a:bodyPr wrap="none" lIns="0" tIns="0" rIns="0" bIns="0" rtlCol="0" anchor="t"/>
          <a:lstStyle/>
          <a:p>
            <a:pPr marL="0" indent="0" algn="l">
              <a:lnSpc>
                <a:spcPts val="1900"/>
              </a:lnSpc>
              <a:buNone/>
            </a:pPr>
            <a:r>
              <a:rPr lang="en-US" sz="2000" dirty="0">
                <a:solidFill>
                  <a:srgbClr val="000000"/>
                </a:solidFill>
                <a:latin typeface="Montserrat" pitchFamily="34" charset="0"/>
                <a:ea typeface="Montserrat" pitchFamily="34" charset="-122"/>
                <a:cs typeface="Montserrat" pitchFamily="34" charset="-120"/>
              </a:rPr>
              <a:t>💧</a:t>
            </a:r>
            <a:r>
              <a:rPr lang="en-US" sz="2000" dirty="0">
                <a:solidFill>
                  <a:srgbClr val="75BAE6"/>
                </a:solidFill>
                <a:latin typeface="Montserrat" pitchFamily="34" charset="0"/>
                <a:ea typeface="Montserrat" pitchFamily="34" charset="-122"/>
                <a:cs typeface="Montserrat" pitchFamily="34" charset="-120"/>
              </a:rPr>
              <a:t> </a:t>
            </a:r>
            <a:r>
              <a:rPr lang="en-US" sz="2000" dirty="0">
                <a:latin typeface="Montserrat" pitchFamily="34" charset="0"/>
                <a:ea typeface="Montserrat" pitchFamily="34" charset="-122"/>
                <a:cs typeface="Montserrat" pitchFamily="34" charset="-120"/>
              </a:rPr>
              <a:t>Prevention Over Cure</a:t>
            </a:r>
            <a:endParaRPr lang="en-US" sz="2000" dirty="0"/>
          </a:p>
        </p:txBody>
      </p:sp>
      <p:sp>
        <p:nvSpPr>
          <p:cNvPr id="10" name="Text 7">
            <a:extLst>
              <a:ext uri="{FF2B5EF4-FFF2-40B4-BE49-F238E27FC236}">
                <a16:creationId xmlns:a16="http://schemas.microsoft.com/office/drawing/2014/main" id="{F82BFAC1-9B94-5DC8-A264-43FEB159FFBC}"/>
              </a:ext>
            </a:extLst>
          </p:cNvPr>
          <p:cNvSpPr/>
          <p:nvPr/>
        </p:nvSpPr>
        <p:spPr>
          <a:xfrm>
            <a:off x="5381997" y="5295170"/>
            <a:ext cx="1884759" cy="242649"/>
          </a:xfrm>
          <a:prstGeom prst="rect">
            <a:avLst/>
          </a:prstGeom>
          <a:noFill/>
          <a:ln/>
        </p:spPr>
        <p:txBody>
          <a:bodyPr wrap="none" lIns="0" tIns="0" rIns="0" bIns="0" rtlCol="0" anchor="t"/>
          <a:lstStyle/>
          <a:p>
            <a:pPr marL="0" indent="0" algn="l">
              <a:lnSpc>
                <a:spcPts val="1900"/>
              </a:lnSpc>
              <a:buNone/>
            </a:pPr>
            <a:r>
              <a:rPr lang="en-US" sz="2000" dirty="0">
                <a:solidFill>
                  <a:srgbClr val="000000"/>
                </a:solidFill>
                <a:latin typeface="Montserrat" pitchFamily="34" charset="0"/>
                <a:ea typeface="Montserrat" pitchFamily="34" charset="-122"/>
                <a:cs typeface="Montserrat" pitchFamily="34" charset="-120"/>
              </a:rPr>
              <a:t>🏃</a:t>
            </a:r>
            <a:r>
              <a:rPr lang="en-US" sz="2000" dirty="0">
                <a:solidFill>
                  <a:srgbClr val="75BAE6"/>
                </a:solidFill>
                <a:latin typeface="Montserrat" pitchFamily="34" charset="0"/>
                <a:ea typeface="Montserrat" pitchFamily="34" charset="-122"/>
                <a:cs typeface="Montserrat" pitchFamily="34" charset="-120"/>
              </a:rPr>
              <a:t> </a:t>
            </a:r>
            <a:r>
              <a:rPr lang="en-US" sz="2000" dirty="0">
                <a:latin typeface="Montserrat" pitchFamily="34" charset="0"/>
                <a:ea typeface="Montserrat" pitchFamily="34" charset="-122"/>
                <a:cs typeface="Montserrat" pitchFamily="34" charset="-120"/>
              </a:rPr>
              <a:t>Move. Eat. Protect.</a:t>
            </a:r>
            <a:endParaRPr lang="en-US" sz="2000" dirty="0"/>
          </a:p>
        </p:txBody>
      </p:sp>
      <p:pic>
        <p:nvPicPr>
          <p:cNvPr id="12" name="Picture 11">
            <a:extLst>
              <a:ext uri="{FF2B5EF4-FFF2-40B4-BE49-F238E27FC236}">
                <a16:creationId xmlns:a16="http://schemas.microsoft.com/office/drawing/2014/main" id="{9BFFC640-842E-DEE0-5D5B-D62BD5D709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660" y="1792047"/>
            <a:ext cx="2889764" cy="2203647"/>
          </a:xfrm>
          <a:prstGeom prst="rect">
            <a:avLst/>
          </a:prstGeom>
        </p:spPr>
      </p:pic>
      <p:cxnSp>
        <p:nvCxnSpPr>
          <p:cNvPr id="14" name="Straight Connector 13">
            <a:extLst>
              <a:ext uri="{FF2B5EF4-FFF2-40B4-BE49-F238E27FC236}">
                <a16:creationId xmlns:a16="http://schemas.microsoft.com/office/drawing/2014/main" id="{AF6F005D-4DF7-E0E3-4E5D-0CB6CBABFBEB}"/>
              </a:ext>
            </a:extLst>
          </p:cNvPr>
          <p:cNvCxnSpPr/>
          <p:nvPr/>
        </p:nvCxnSpPr>
        <p:spPr>
          <a:xfrm>
            <a:off x="3779912" y="6165304"/>
            <a:ext cx="2376264"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F413C7E-3C5D-47DF-554A-C0751CB25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213" y="822595"/>
            <a:ext cx="265177" cy="643129"/>
          </a:xfrm>
          <a:prstGeom prst="rect">
            <a:avLst/>
          </a:prstGeom>
        </p:spPr>
      </p:pic>
      <p:sp>
        <p:nvSpPr>
          <p:cNvPr id="8" name="Rectangle 7">
            <a:extLst>
              <a:ext uri="{FF2B5EF4-FFF2-40B4-BE49-F238E27FC236}">
                <a16:creationId xmlns:a16="http://schemas.microsoft.com/office/drawing/2014/main" id="{F754815B-0C99-AC5E-AE99-DB12EB1E3D16}"/>
              </a:ext>
            </a:extLst>
          </p:cNvPr>
          <p:cNvSpPr/>
          <p:nvPr/>
        </p:nvSpPr>
        <p:spPr>
          <a:xfrm rot="16200000">
            <a:off x="8794117" y="2232738"/>
            <a:ext cx="113877" cy="63419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a:extLst>
              <a:ext uri="{FF2B5EF4-FFF2-40B4-BE49-F238E27FC236}">
                <a16:creationId xmlns:a16="http://schemas.microsoft.com/office/drawing/2014/main" id="{75E95CF6-5455-A9A9-6774-0BA3DCC382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159776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B6BC1-A680-3DC3-E2FC-B5907422950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E1EC84AE-480E-18A9-CFBB-9C2A0AA331DA}"/>
              </a:ext>
            </a:extLst>
          </p:cNvPr>
          <p:cNvSpPr/>
          <p:nvPr/>
        </p:nvSpPr>
        <p:spPr>
          <a:xfrm>
            <a:off x="1" y="2204864"/>
            <a:ext cx="5076056" cy="30816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9C7FB2B1-616E-54DE-95F6-434C13A98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5BD67D9C-E36D-F1FE-40BF-5AB90BC2CB56}"/>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5EF99BAC-5200-523A-A69B-3AD9A0144BDD}"/>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sp>
        <p:nvSpPr>
          <p:cNvPr id="3" name="object 3" descr="$PPTXTitle">
            <a:extLst>
              <a:ext uri="{FF2B5EF4-FFF2-40B4-BE49-F238E27FC236}">
                <a16:creationId xmlns:a16="http://schemas.microsoft.com/office/drawing/2014/main" id="{F84B82F7-3148-404C-7213-54DF7DE9424F}"/>
              </a:ext>
            </a:extLst>
          </p:cNvPr>
          <p:cNvSpPr txBox="1">
            <a:spLocks/>
          </p:cNvSpPr>
          <p:nvPr/>
        </p:nvSpPr>
        <p:spPr>
          <a:xfrm>
            <a:off x="678878" y="970176"/>
            <a:ext cx="5274136" cy="663643"/>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IN" sz="5000" dirty="0">
                <a:solidFill>
                  <a:schemeClr val="bg1">
                    <a:lumMod val="50000"/>
                  </a:schemeClr>
                </a:solidFill>
              </a:rPr>
              <a:t>Build </a:t>
            </a:r>
            <a:r>
              <a:rPr lang="en-IN" sz="5000" b="1" dirty="0">
                <a:solidFill>
                  <a:srgbClr val="C00000"/>
                </a:solidFill>
              </a:rPr>
              <a:t>Solid Habits</a:t>
            </a:r>
          </a:p>
        </p:txBody>
      </p:sp>
      <p:sp>
        <p:nvSpPr>
          <p:cNvPr id="6" name="Text 1">
            <a:extLst>
              <a:ext uri="{FF2B5EF4-FFF2-40B4-BE49-F238E27FC236}">
                <a16:creationId xmlns:a16="http://schemas.microsoft.com/office/drawing/2014/main" id="{8B9923E8-7610-143F-9520-E8F824E9C3FD}"/>
              </a:ext>
            </a:extLst>
          </p:cNvPr>
          <p:cNvSpPr/>
          <p:nvPr/>
        </p:nvSpPr>
        <p:spPr>
          <a:xfrm>
            <a:off x="702067" y="2402473"/>
            <a:ext cx="3965130" cy="2113081"/>
          </a:xfrm>
          <a:prstGeom prst="rect">
            <a:avLst/>
          </a:prstGeom>
          <a:noFill/>
          <a:ln/>
        </p:spPr>
        <p:txBody>
          <a:bodyPr wrap="square" lIns="0" tIns="0" rIns="0" bIns="0" rtlCol="0" anchor="t"/>
          <a:lstStyle/>
          <a:p>
            <a:pPr algn="just"/>
            <a:r>
              <a:rPr lang="en-US" sz="2500" dirty="0">
                <a:solidFill>
                  <a:srgbClr val="384653"/>
                </a:solidFill>
                <a:ea typeface="Montserrat" pitchFamily="34" charset="-122"/>
                <a:cs typeface="Montserrat" pitchFamily="34" charset="-120"/>
              </a:rPr>
              <a:t>Protecting your liver doesn't require radical changes — it requires consistent, conscious choices. These six habits form the foundation of a liver-healthy lifestyle that benefits your entire body.</a:t>
            </a:r>
          </a:p>
        </p:txBody>
      </p:sp>
      <p:cxnSp>
        <p:nvCxnSpPr>
          <p:cNvPr id="14" name="Straight Connector 13">
            <a:extLst>
              <a:ext uri="{FF2B5EF4-FFF2-40B4-BE49-F238E27FC236}">
                <a16:creationId xmlns:a16="http://schemas.microsoft.com/office/drawing/2014/main" id="{40AF2D9A-996C-1E14-D422-821C838AE2D8}"/>
              </a:ext>
            </a:extLst>
          </p:cNvPr>
          <p:cNvCxnSpPr/>
          <p:nvPr/>
        </p:nvCxnSpPr>
        <p:spPr>
          <a:xfrm>
            <a:off x="3779912" y="6165304"/>
            <a:ext cx="2376264"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F10E6B5-2B8E-2CA2-9C2A-0A02E0C3DB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668" y="796909"/>
            <a:ext cx="265177" cy="643129"/>
          </a:xfrm>
          <a:prstGeom prst="rect">
            <a:avLst/>
          </a:prstGeom>
        </p:spPr>
      </p:pic>
      <p:pic>
        <p:nvPicPr>
          <p:cNvPr id="17" name="Picture 16">
            <a:extLst>
              <a:ext uri="{FF2B5EF4-FFF2-40B4-BE49-F238E27FC236}">
                <a16:creationId xmlns:a16="http://schemas.microsoft.com/office/drawing/2014/main" id="{EE092E77-184C-7B0E-8359-F23532511E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7" name="Picture 6">
            <a:extLst>
              <a:ext uri="{FF2B5EF4-FFF2-40B4-BE49-F238E27FC236}">
                <a16:creationId xmlns:a16="http://schemas.microsoft.com/office/drawing/2014/main" id="{09A3CE53-F9E7-B0B3-A91D-0308FC0F6F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247839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4AFD8-814A-0ADB-6B48-FE06318C8FF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CD81D6-F9A1-02B5-33AC-8C0BDB9FE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1E183EEB-C6FB-AA70-6A0F-F26F40639B76}"/>
              </a:ext>
            </a:extLst>
          </p:cNvPr>
          <p:cNvSpPr/>
          <p:nvPr/>
        </p:nvSpPr>
        <p:spPr>
          <a:xfrm>
            <a:off x="2422800" y="5076019"/>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43C72130-BA8E-46FB-21AA-9B336E5B0D0F}"/>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14" name="Straight Connector 13">
            <a:extLst>
              <a:ext uri="{FF2B5EF4-FFF2-40B4-BE49-F238E27FC236}">
                <a16:creationId xmlns:a16="http://schemas.microsoft.com/office/drawing/2014/main" id="{155C6FC3-92A9-8D92-0CFC-EF13B5686A3B}"/>
              </a:ext>
            </a:extLst>
          </p:cNvPr>
          <p:cNvCxnSpPr/>
          <p:nvPr/>
        </p:nvCxnSpPr>
        <p:spPr>
          <a:xfrm>
            <a:off x="3779912" y="6165304"/>
            <a:ext cx="2376264"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E6665AC-3505-F1CB-9695-EFDB6141E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1226" y="646734"/>
            <a:ext cx="265177" cy="643129"/>
          </a:xfrm>
          <a:prstGeom prst="rect">
            <a:avLst/>
          </a:prstGeom>
        </p:spPr>
      </p:pic>
      <p:pic>
        <p:nvPicPr>
          <p:cNvPr id="8" name="Image 0" descr="preencoded.png">
            <a:extLst>
              <a:ext uri="{FF2B5EF4-FFF2-40B4-BE49-F238E27FC236}">
                <a16:creationId xmlns:a16="http://schemas.microsoft.com/office/drawing/2014/main" id="{876C5DE5-F759-656C-C577-C96239008BF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6645" y="594401"/>
            <a:ext cx="550979" cy="550979"/>
          </a:xfrm>
          <a:prstGeom prst="rect">
            <a:avLst/>
          </a:prstGeom>
        </p:spPr>
      </p:pic>
      <p:sp>
        <p:nvSpPr>
          <p:cNvPr id="29" name="object 9">
            <a:extLst>
              <a:ext uri="{FF2B5EF4-FFF2-40B4-BE49-F238E27FC236}">
                <a16:creationId xmlns:a16="http://schemas.microsoft.com/office/drawing/2014/main" id="{1131A185-085E-27DF-F832-1B2DABA0B903}"/>
              </a:ext>
            </a:extLst>
          </p:cNvPr>
          <p:cNvSpPr txBox="1"/>
          <p:nvPr/>
        </p:nvSpPr>
        <p:spPr>
          <a:xfrm>
            <a:off x="4596151" y="1523622"/>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30" name="Text 4">
            <a:extLst>
              <a:ext uri="{FF2B5EF4-FFF2-40B4-BE49-F238E27FC236}">
                <a16:creationId xmlns:a16="http://schemas.microsoft.com/office/drawing/2014/main" id="{492BB6A3-8D8A-B122-F86F-208CEE251411}"/>
              </a:ext>
            </a:extLst>
          </p:cNvPr>
          <p:cNvSpPr/>
          <p:nvPr/>
        </p:nvSpPr>
        <p:spPr>
          <a:xfrm>
            <a:off x="1547664" y="757153"/>
            <a:ext cx="3379113" cy="326946"/>
          </a:xfrm>
          <a:prstGeom prst="rect">
            <a:avLst/>
          </a:prstGeom>
          <a:noFill/>
          <a:ln/>
        </p:spPr>
        <p:txBody>
          <a:bodyPr wrap="none" lIns="0" tIns="0" rIns="0" bIns="0" rtlCol="0" anchor="t"/>
          <a:lstStyle/>
          <a:p>
            <a:pPr>
              <a:lnSpc>
                <a:spcPts val="3000"/>
              </a:lnSpc>
            </a:pPr>
            <a:r>
              <a:rPr lang="en-US" sz="2800" b="1" dirty="0">
                <a:solidFill>
                  <a:srgbClr val="384653"/>
                </a:solidFill>
                <a:ea typeface="Barlow Bold" pitchFamily="34" charset="-122"/>
                <a:cs typeface="Barlow Bold" pitchFamily="34" charset="-120"/>
              </a:rPr>
              <a:t>Eat Balanced, Nutritious Food</a:t>
            </a:r>
          </a:p>
        </p:txBody>
      </p:sp>
      <p:sp>
        <p:nvSpPr>
          <p:cNvPr id="31" name="Text 1">
            <a:extLst>
              <a:ext uri="{FF2B5EF4-FFF2-40B4-BE49-F238E27FC236}">
                <a16:creationId xmlns:a16="http://schemas.microsoft.com/office/drawing/2014/main" id="{AAB9A98D-739D-CA21-BE31-642AC0909D77}"/>
              </a:ext>
            </a:extLst>
          </p:cNvPr>
          <p:cNvSpPr/>
          <p:nvPr/>
        </p:nvSpPr>
        <p:spPr>
          <a:xfrm>
            <a:off x="1547664" y="1196752"/>
            <a:ext cx="4664774" cy="1015663"/>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Prioritize whole grains, lean proteins, fruits, and vegetables. Reduce processed foods, excess sugar, and saturated fats that trigger liver inflammation.</a:t>
            </a:r>
          </a:p>
          <a:p>
            <a:endParaRPr lang="en-US" dirty="0">
              <a:solidFill>
                <a:srgbClr val="384653"/>
              </a:solidFill>
              <a:ea typeface="Montserrat" pitchFamily="34" charset="-122"/>
              <a:cs typeface="Montserrat" pitchFamily="34" charset="-120"/>
            </a:endParaRPr>
          </a:p>
        </p:txBody>
      </p:sp>
      <p:sp>
        <p:nvSpPr>
          <p:cNvPr id="32" name="Text 4">
            <a:extLst>
              <a:ext uri="{FF2B5EF4-FFF2-40B4-BE49-F238E27FC236}">
                <a16:creationId xmlns:a16="http://schemas.microsoft.com/office/drawing/2014/main" id="{0EF2F4A7-583A-E156-B087-4F18EEBFD412}"/>
              </a:ext>
            </a:extLst>
          </p:cNvPr>
          <p:cNvSpPr/>
          <p:nvPr/>
        </p:nvSpPr>
        <p:spPr>
          <a:xfrm>
            <a:off x="1592729" y="2552580"/>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Exercise Regularly</a:t>
            </a:r>
          </a:p>
        </p:txBody>
      </p:sp>
      <p:sp>
        <p:nvSpPr>
          <p:cNvPr id="33" name="Text 1">
            <a:extLst>
              <a:ext uri="{FF2B5EF4-FFF2-40B4-BE49-F238E27FC236}">
                <a16:creationId xmlns:a16="http://schemas.microsoft.com/office/drawing/2014/main" id="{540DD219-1014-CCDC-8B98-39D2DAB3D381}"/>
              </a:ext>
            </a:extLst>
          </p:cNvPr>
          <p:cNvSpPr/>
          <p:nvPr/>
        </p:nvSpPr>
        <p:spPr>
          <a:xfrm>
            <a:off x="1582931" y="2977392"/>
            <a:ext cx="4088521" cy="100323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Even 30 minutes of moderate exercise five days a week reduces liver fat, improves insulin sensitivity, and supports healthy weight maintenance.</a:t>
            </a:r>
          </a:p>
        </p:txBody>
      </p:sp>
      <p:pic>
        <p:nvPicPr>
          <p:cNvPr id="34" name="Picture 33">
            <a:extLst>
              <a:ext uri="{FF2B5EF4-FFF2-40B4-BE49-F238E27FC236}">
                <a16:creationId xmlns:a16="http://schemas.microsoft.com/office/drawing/2014/main" id="{95FC2400-B143-4947-8AAD-E0639E8C21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85" y="1276311"/>
            <a:ext cx="265177" cy="643129"/>
          </a:xfrm>
          <a:prstGeom prst="rect">
            <a:avLst/>
          </a:prstGeom>
        </p:spPr>
      </p:pic>
      <p:pic>
        <p:nvPicPr>
          <p:cNvPr id="35" name="Picture 34">
            <a:extLst>
              <a:ext uri="{FF2B5EF4-FFF2-40B4-BE49-F238E27FC236}">
                <a16:creationId xmlns:a16="http://schemas.microsoft.com/office/drawing/2014/main" id="{436B0C21-899E-49C6-48A6-CA21D27FF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01" y="3253313"/>
            <a:ext cx="265177" cy="643129"/>
          </a:xfrm>
          <a:prstGeom prst="rect">
            <a:avLst/>
          </a:prstGeom>
        </p:spPr>
      </p:pic>
      <p:sp>
        <p:nvSpPr>
          <p:cNvPr id="36" name="Text 4">
            <a:extLst>
              <a:ext uri="{FF2B5EF4-FFF2-40B4-BE49-F238E27FC236}">
                <a16:creationId xmlns:a16="http://schemas.microsoft.com/office/drawing/2014/main" id="{018FC094-5090-845E-972C-C2DEB16F0E52}"/>
              </a:ext>
            </a:extLst>
          </p:cNvPr>
          <p:cNvSpPr/>
          <p:nvPr/>
        </p:nvSpPr>
        <p:spPr>
          <a:xfrm>
            <a:off x="1592729" y="4404830"/>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Maintain Healthy Weight</a:t>
            </a:r>
          </a:p>
        </p:txBody>
      </p:sp>
      <p:pic>
        <p:nvPicPr>
          <p:cNvPr id="37" name="Picture 36">
            <a:extLst>
              <a:ext uri="{FF2B5EF4-FFF2-40B4-BE49-F238E27FC236}">
                <a16:creationId xmlns:a16="http://schemas.microsoft.com/office/drawing/2014/main" id="{C228F9EE-A8ED-719A-22B0-D9FB4CD7CA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38" y="5013176"/>
            <a:ext cx="265177" cy="643129"/>
          </a:xfrm>
          <a:prstGeom prst="rect">
            <a:avLst/>
          </a:prstGeom>
        </p:spPr>
      </p:pic>
      <p:pic>
        <p:nvPicPr>
          <p:cNvPr id="40" name="Image 4" descr="preencoded.png">
            <a:extLst>
              <a:ext uri="{FF2B5EF4-FFF2-40B4-BE49-F238E27FC236}">
                <a16:creationId xmlns:a16="http://schemas.microsoft.com/office/drawing/2014/main" id="{CC7F8112-8098-AA16-CD3C-F5CD3B1424E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645" y="2420888"/>
            <a:ext cx="695645" cy="695645"/>
          </a:xfrm>
          <a:prstGeom prst="rect">
            <a:avLst/>
          </a:prstGeom>
        </p:spPr>
      </p:pic>
      <p:pic>
        <p:nvPicPr>
          <p:cNvPr id="41" name="Image 8" descr="preencoded.png">
            <a:extLst>
              <a:ext uri="{FF2B5EF4-FFF2-40B4-BE49-F238E27FC236}">
                <a16:creationId xmlns:a16="http://schemas.microsoft.com/office/drawing/2014/main" id="{CD81ABDD-6A14-668E-5EB7-A2816B3E4F0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3568" y="4346161"/>
            <a:ext cx="522999" cy="522999"/>
          </a:xfrm>
          <a:prstGeom prst="rect">
            <a:avLst/>
          </a:prstGeom>
        </p:spPr>
      </p:pic>
      <p:sp>
        <p:nvSpPr>
          <p:cNvPr id="42" name="Text 1">
            <a:extLst>
              <a:ext uri="{FF2B5EF4-FFF2-40B4-BE49-F238E27FC236}">
                <a16:creationId xmlns:a16="http://schemas.microsoft.com/office/drawing/2014/main" id="{39112276-C7AB-C9C8-D813-24B2BAE040C4}"/>
              </a:ext>
            </a:extLst>
          </p:cNvPr>
          <p:cNvSpPr/>
          <p:nvPr/>
        </p:nvSpPr>
        <p:spPr>
          <a:xfrm>
            <a:off x="1547664" y="4874035"/>
            <a:ext cx="4088521" cy="100323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Even a 5–10% reduction in body weight can significantly reduce liver fat in people with NAFLD and reverse early-stage damage.</a:t>
            </a:r>
          </a:p>
        </p:txBody>
      </p:sp>
      <p:pic>
        <p:nvPicPr>
          <p:cNvPr id="43" name="Picture 42">
            <a:extLst>
              <a:ext uri="{FF2B5EF4-FFF2-40B4-BE49-F238E27FC236}">
                <a16:creationId xmlns:a16="http://schemas.microsoft.com/office/drawing/2014/main" id="{1F1F5B0E-22AD-2FF2-7604-E6A0338D49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3" name="Picture 2">
            <a:extLst>
              <a:ext uri="{FF2B5EF4-FFF2-40B4-BE49-F238E27FC236}">
                <a16:creationId xmlns:a16="http://schemas.microsoft.com/office/drawing/2014/main" id="{57229B46-3956-53E7-266C-2C1AA5FDEA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34378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1311E-07F6-B57D-58D3-235DC278A7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12D2290-144D-2248-E15D-56782800E1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AA69E704-F4C0-A6BC-6382-5C3AB6284587}"/>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036C5B7B-73BB-D051-F41D-E883BDAFD04D}"/>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14" name="Straight Connector 13">
            <a:extLst>
              <a:ext uri="{FF2B5EF4-FFF2-40B4-BE49-F238E27FC236}">
                <a16:creationId xmlns:a16="http://schemas.microsoft.com/office/drawing/2014/main" id="{3519B875-98C8-F9C4-3054-4D8678AEB937}"/>
              </a:ext>
            </a:extLst>
          </p:cNvPr>
          <p:cNvCxnSpPr>
            <a:cxnSpLocks/>
          </p:cNvCxnSpPr>
          <p:nvPr/>
        </p:nvCxnSpPr>
        <p:spPr>
          <a:xfrm>
            <a:off x="3779912" y="6165304"/>
            <a:ext cx="2022001"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2AD6A9D-EA3A-925F-4C82-29699E68A2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1226" y="646734"/>
            <a:ext cx="265177" cy="643129"/>
          </a:xfrm>
          <a:prstGeom prst="rect">
            <a:avLst/>
          </a:prstGeom>
        </p:spPr>
      </p:pic>
      <p:sp>
        <p:nvSpPr>
          <p:cNvPr id="29" name="object 9">
            <a:extLst>
              <a:ext uri="{FF2B5EF4-FFF2-40B4-BE49-F238E27FC236}">
                <a16:creationId xmlns:a16="http://schemas.microsoft.com/office/drawing/2014/main" id="{0CFCBF61-300C-48A2-24DC-24E568A1021D}"/>
              </a:ext>
            </a:extLst>
          </p:cNvPr>
          <p:cNvSpPr txBox="1"/>
          <p:nvPr/>
        </p:nvSpPr>
        <p:spPr>
          <a:xfrm>
            <a:off x="4596151" y="1523622"/>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30" name="Text 4">
            <a:extLst>
              <a:ext uri="{FF2B5EF4-FFF2-40B4-BE49-F238E27FC236}">
                <a16:creationId xmlns:a16="http://schemas.microsoft.com/office/drawing/2014/main" id="{AD2CAA31-BAA5-2530-7BA4-EA6F279A3C3E}"/>
              </a:ext>
            </a:extLst>
          </p:cNvPr>
          <p:cNvSpPr/>
          <p:nvPr/>
        </p:nvSpPr>
        <p:spPr>
          <a:xfrm>
            <a:off x="1547664" y="757153"/>
            <a:ext cx="3379113" cy="326946"/>
          </a:xfrm>
          <a:prstGeom prst="rect">
            <a:avLst/>
          </a:prstGeom>
          <a:noFill/>
          <a:ln/>
        </p:spPr>
        <p:txBody>
          <a:bodyPr wrap="none" lIns="0" tIns="0" rIns="0" bIns="0" rtlCol="0" anchor="t"/>
          <a:lstStyle/>
          <a:p>
            <a:pPr>
              <a:lnSpc>
                <a:spcPts val="3000"/>
              </a:lnSpc>
            </a:pPr>
            <a:r>
              <a:rPr lang="en-US" sz="2800" b="1" dirty="0">
                <a:solidFill>
                  <a:srgbClr val="384653"/>
                </a:solidFill>
                <a:ea typeface="Barlow Bold" pitchFamily="34" charset="-122"/>
                <a:cs typeface="Barlow Bold" pitchFamily="34" charset="-120"/>
              </a:rPr>
              <a:t>Stay Hydrated</a:t>
            </a:r>
          </a:p>
        </p:txBody>
      </p:sp>
      <p:sp>
        <p:nvSpPr>
          <p:cNvPr id="31" name="Text 1">
            <a:extLst>
              <a:ext uri="{FF2B5EF4-FFF2-40B4-BE49-F238E27FC236}">
                <a16:creationId xmlns:a16="http://schemas.microsoft.com/office/drawing/2014/main" id="{73154484-CB08-1110-FCFB-80764351B2ED}"/>
              </a:ext>
            </a:extLst>
          </p:cNvPr>
          <p:cNvSpPr/>
          <p:nvPr/>
        </p:nvSpPr>
        <p:spPr>
          <a:xfrm>
            <a:off x="1547664" y="1196752"/>
            <a:ext cx="4664774" cy="1015663"/>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Drinking 6–8 glasses of water daily helps your liver flush toxins efficiently and supports healthy metabolic function.</a:t>
            </a:r>
          </a:p>
        </p:txBody>
      </p:sp>
      <p:sp>
        <p:nvSpPr>
          <p:cNvPr id="32" name="Text 4">
            <a:extLst>
              <a:ext uri="{FF2B5EF4-FFF2-40B4-BE49-F238E27FC236}">
                <a16:creationId xmlns:a16="http://schemas.microsoft.com/office/drawing/2014/main" id="{4CC61F5C-958A-97E0-2508-E01B84E63CC8}"/>
              </a:ext>
            </a:extLst>
          </p:cNvPr>
          <p:cNvSpPr/>
          <p:nvPr/>
        </p:nvSpPr>
        <p:spPr>
          <a:xfrm>
            <a:off x="1592729" y="2358630"/>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Limit Alcohol</a:t>
            </a:r>
          </a:p>
        </p:txBody>
      </p:sp>
      <p:sp>
        <p:nvSpPr>
          <p:cNvPr id="33" name="Text 1">
            <a:extLst>
              <a:ext uri="{FF2B5EF4-FFF2-40B4-BE49-F238E27FC236}">
                <a16:creationId xmlns:a16="http://schemas.microsoft.com/office/drawing/2014/main" id="{23790E5F-38D7-BC9F-6AE2-7C6685F43C00}"/>
              </a:ext>
            </a:extLst>
          </p:cNvPr>
          <p:cNvSpPr/>
          <p:nvPr/>
        </p:nvSpPr>
        <p:spPr>
          <a:xfrm>
            <a:off x="1582931" y="2785803"/>
            <a:ext cx="4088521" cy="100323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There is no completely "safe" level of alcohol for the liver. Limiting or eliminating alcohol is the single most impactful lifestyle choice for liver health.</a:t>
            </a:r>
          </a:p>
        </p:txBody>
      </p:sp>
      <p:pic>
        <p:nvPicPr>
          <p:cNvPr id="34" name="Picture 33">
            <a:extLst>
              <a:ext uri="{FF2B5EF4-FFF2-40B4-BE49-F238E27FC236}">
                <a16:creationId xmlns:a16="http://schemas.microsoft.com/office/drawing/2014/main" id="{E05B3F4B-B9EC-E8AD-4937-8FA1F2CDA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85" y="1276311"/>
            <a:ext cx="265177" cy="643129"/>
          </a:xfrm>
          <a:prstGeom prst="rect">
            <a:avLst/>
          </a:prstGeom>
        </p:spPr>
      </p:pic>
      <p:pic>
        <p:nvPicPr>
          <p:cNvPr id="35" name="Picture 34">
            <a:extLst>
              <a:ext uri="{FF2B5EF4-FFF2-40B4-BE49-F238E27FC236}">
                <a16:creationId xmlns:a16="http://schemas.microsoft.com/office/drawing/2014/main" id="{22232EF8-566D-A51C-5633-6A72426A17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501" y="3061724"/>
            <a:ext cx="265177" cy="643129"/>
          </a:xfrm>
          <a:prstGeom prst="rect">
            <a:avLst/>
          </a:prstGeom>
        </p:spPr>
      </p:pic>
      <p:sp>
        <p:nvSpPr>
          <p:cNvPr id="36" name="Text 4">
            <a:extLst>
              <a:ext uri="{FF2B5EF4-FFF2-40B4-BE49-F238E27FC236}">
                <a16:creationId xmlns:a16="http://schemas.microsoft.com/office/drawing/2014/main" id="{E425E9C9-362E-1129-4C9A-E06C72BB1669}"/>
              </a:ext>
            </a:extLst>
          </p:cNvPr>
          <p:cNvSpPr/>
          <p:nvPr/>
        </p:nvSpPr>
        <p:spPr>
          <a:xfrm>
            <a:off x="1592729" y="4081972"/>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Avoid Unnecessary Medications</a:t>
            </a:r>
          </a:p>
        </p:txBody>
      </p:sp>
      <p:pic>
        <p:nvPicPr>
          <p:cNvPr id="37" name="Picture 36">
            <a:extLst>
              <a:ext uri="{FF2B5EF4-FFF2-40B4-BE49-F238E27FC236}">
                <a16:creationId xmlns:a16="http://schemas.microsoft.com/office/drawing/2014/main" id="{84AF7BDB-3A07-0E7A-BFF1-DB7F92DF0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38" y="4690318"/>
            <a:ext cx="265177" cy="643129"/>
          </a:xfrm>
          <a:prstGeom prst="rect">
            <a:avLst/>
          </a:prstGeom>
        </p:spPr>
      </p:pic>
      <p:sp>
        <p:nvSpPr>
          <p:cNvPr id="42" name="Text 1">
            <a:extLst>
              <a:ext uri="{FF2B5EF4-FFF2-40B4-BE49-F238E27FC236}">
                <a16:creationId xmlns:a16="http://schemas.microsoft.com/office/drawing/2014/main" id="{32EC9074-00EE-FFD0-3647-76B174FECF03}"/>
              </a:ext>
            </a:extLst>
          </p:cNvPr>
          <p:cNvSpPr/>
          <p:nvPr/>
        </p:nvSpPr>
        <p:spPr>
          <a:xfrm>
            <a:off x="1547664" y="4551177"/>
            <a:ext cx="4088521" cy="100323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Never self-medicate. Always consult a doctor before taking supplements or over-the-counter drugs — many are processed by the liver and can cause harm in excess.</a:t>
            </a:r>
          </a:p>
        </p:txBody>
      </p:sp>
      <p:pic>
        <p:nvPicPr>
          <p:cNvPr id="3" name="Image 2" descr="preencoded.png">
            <a:extLst>
              <a:ext uri="{FF2B5EF4-FFF2-40B4-BE49-F238E27FC236}">
                <a16:creationId xmlns:a16="http://schemas.microsoft.com/office/drawing/2014/main" id="{3526564B-1F67-E03F-1FDB-4C339DB7311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6235" y="622005"/>
            <a:ext cx="533511" cy="533511"/>
          </a:xfrm>
          <a:prstGeom prst="rect">
            <a:avLst/>
          </a:prstGeom>
        </p:spPr>
      </p:pic>
      <p:pic>
        <p:nvPicPr>
          <p:cNvPr id="6" name="Image 6" descr="preencoded.png">
            <a:extLst>
              <a:ext uri="{FF2B5EF4-FFF2-40B4-BE49-F238E27FC236}">
                <a16:creationId xmlns:a16="http://schemas.microsoft.com/office/drawing/2014/main" id="{81DF17A8-0C68-B1E9-13C7-8F5A8D68550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9546" y="2273980"/>
            <a:ext cx="528229" cy="528229"/>
          </a:xfrm>
          <a:prstGeom prst="rect">
            <a:avLst/>
          </a:prstGeom>
        </p:spPr>
      </p:pic>
      <p:pic>
        <p:nvPicPr>
          <p:cNvPr id="7" name="Image 10" descr="preencoded.png">
            <a:extLst>
              <a:ext uri="{FF2B5EF4-FFF2-40B4-BE49-F238E27FC236}">
                <a16:creationId xmlns:a16="http://schemas.microsoft.com/office/drawing/2014/main" id="{9C09F6E5-8BC6-04C5-0302-D6CA33C8BCA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82856" y="4005064"/>
            <a:ext cx="441609" cy="441609"/>
          </a:xfrm>
          <a:prstGeom prst="rect">
            <a:avLst/>
          </a:prstGeom>
        </p:spPr>
      </p:pic>
      <p:pic>
        <p:nvPicPr>
          <p:cNvPr id="10" name="Picture 9">
            <a:extLst>
              <a:ext uri="{FF2B5EF4-FFF2-40B4-BE49-F238E27FC236}">
                <a16:creationId xmlns:a16="http://schemas.microsoft.com/office/drawing/2014/main" id="{28C92EA8-7A82-4C3E-7E2C-F047F70751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8" name="Picture 7">
            <a:extLst>
              <a:ext uri="{FF2B5EF4-FFF2-40B4-BE49-F238E27FC236}">
                <a16:creationId xmlns:a16="http://schemas.microsoft.com/office/drawing/2014/main" id="{DF2D42F9-A0EC-0E58-C3B4-430102346E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233946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3F4FD-B6FE-75C7-A2FD-AC129B81B34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302F63F-4DBC-ABC5-5877-7CA434F185F9}"/>
              </a:ext>
            </a:extLst>
          </p:cNvPr>
          <p:cNvSpPr/>
          <p:nvPr/>
        </p:nvSpPr>
        <p:spPr>
          <a:xfrm>
            <a:off x="0" y="2204864"/>
            <a:ext cx="9143999" cy="30816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91363264-3E0F-7338-77D8-048E59D793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9B3A60E7-F5E4-2056-9639-33AC0B603D7C}"/>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A2739A36-8A80-DFE9-F2E4-EC183A759D65}"/>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sp>
        <p:nvSpPr>
          <p:cNvPr id="3" name="object 3" descr="$PPTXTitle">
            <a:extLst>
              <a:ext uri="{FF2B5EF4-FFF2-40B4-BE49-F238E27FC236}">
                <a16:creationId xmlns:a16="http://schemas.microsoft.com/office/drawing/2014/main" id="{A9D432C8-7FAC-A8C2-6927-4E819864EE45}"/>
              </a:ext>
            </a:extLst>
          </p:cNvPr>
          <p:cNvSpPr txBox="1">
            <a:spLocks/>
          </p:cNvSpPr>
          <p:nvPr/>
        </p:nvSpPr>
        <p:spPr>
          <a:xfrm>
            <a:off x="678878" y="649576"/>
            <a:ext cx="5274136" cy="1304844"/>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IN" sz="5000" dirty="0">
                <a:solidFill>
                  <a:schemeClr val="bg1">
                    <a:lumMod val="50000"/>
                  </a:schemeClr>
                </a:solidFill>
              </a:rPr>
              <a:t>Foods Your </a:t>
            </a:r>
            <a:br>
              <a:rPr lang="en-IN" sz="5000" dirty="0">
                <a:solidFill>
                  <a:schemeClr val="bg1">
                    <a:lumMod val="50000"/>
                  </a:schemeClr>
                </a:solidFill>
              </a:rPr>
            </a:br>
            <a:r>
              <a:rPr lang="en-IN" sz="5000" b="1" dirty="0">
                <a:solidFill>
                  <a:srgbClr val="C00000"/>
                </a:solidFill>
              </a:rPr>
              <a:t>Liver Loves</a:t>
            </a:r>
          </a:p>
        </p:txBody>
      </p:sp>
      <p:sp>
        <p:nvSpPr>
          <p:cNvPr id="6" name="Text 1">
            <a:extLst>
              <a:ext uri="{FF2B5EF4-FFF2-40B4-BE49-F238E27FC236}">
                <a16:creationId xmlns:a16="http://schemas.microsoft.com/office/drawing/2014/main" id="{B841E257-8D05-B39D-B9D8-B233BF17C17E}"/>
              </a:ext>
            </a:extLst>
          </p:cNvPr>
          <p:cNvSpPr/>
          <p:nvPr/>
        </p:nvSpPr>
        <p:spPr>
          <a:xfrm>
            <a:off x="702066" y="2550705"/>
            <a:ext cx="4734029" cy="2318469"/>
          </a:xfrm>
          <a:prstGeom prst="rect">
            <a:avLst/>
          </a:prstGeom>
          <a:noFill/>
          <a:ln/>
        </p:spPr>
        <p:txBody>
          <a:bodyPr wrap="square" lIns="0" tIns="0" rIns="0" bIns="0" rtlCol="0" anchor="t"/>
          <a:lstStyle/>
          <a:p>
            <a:pPr algn="just"/>
            <a:r>
              <a:rPr lang="en-US" sz="2500" dirty="0">
                <a:solidFill>
                  <a:srgbClr val="384653"/>
                </a:solidFill>
                <a:ea typeface="Montserrat" pitchFamily="34" charset="-122"/>
                <a:cs typeface="Montserrat" pitchFamily="34" charset="-120"/>
              </a:rPr>
              <a:t>You can literally eat your way to a healthier liver. These nutrient-dense superfoods have been shown to reduce inflammation, lower liver enzymes, and support the organ's natural detoxification processes.</a:t>
            </a:r>
          </a:p>
        </p:txBody>
      </p:sp>
      <p:cxnSp>
        <p:nvCxnSpPr>
          <p:cNvPr id="14" name="Straight Connector 13">
            <a:extLst>
              <a:ext uri="{FF2B5EF4-FFF2-40B4-BE49-F238E27FC236}">
                <a16:creationId xmlns:a16="http://schemas.microsoft.com/office/drawing/2014/main" id="{54D08B49-31F0-8125-033C-2AD23AC8D48E}"/>
              </a:ext>
            </a:extLst>
          </p:cNvPr>
          <p:cNvCxnSpPr>
            <a:cxnSpLocks/>
          </p:cNvCxnSpPr>
          <p:nvPr/>
        </p:nvCxnSpPr>
        <p:spPr>
          <a:xfrm>
            <a:off x="3779912" y="6165304"/>
            <a:ext cx="129614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F0DF73B-F8B9-6B65-8CA0-96A5447265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893150"/>
            <a:ext cx="265177" cy="643129"/>
          </a:xfrm>
          <a:prstGeom prst="rect">
            <a:avLst/>
          </a:prstGeom>
        </p:spPr>
      </p:pic>
      <p:pic>
        <p:nvPicPr>
          <p:cNvPr id="9" name="Picture 8">
            <a:extLst>
              <a:ext uri="{FF2B5EF4-FFF2-40B4-BE49-F238E27FC236}">
                <a16:creationId xmlns:a16="http://schemas.microsoft.com/office/drawing/2014/main" id="{14D1AC93-0986-E505-2C70-A4066C3634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10" name="Image 0" descr="preencoded.png">
            <a:extLst>
              <a:ext uri="{FF2B5EF4-FFF2-40B4-BE49-F238E27FC236}">
                <a16:creationId xmlns:a16="http://schemas.microsoft.com/office/drawing/2014/main" id="{CBBA7265-BCE5-62EC-15F5-8E56B1A1A634}"/>
              </a:ext>
            </a:extLst>
          </p:cNvPr>
          <p:cNvPicPr>
            <a:picLocks noChangeAspect="1"/>
          </p:cNvPicPr>
          <p:nvPr/>
        </p:nvPicPr>
        <p:blipFill>
          <a:blip r:embed="rId5"/>
          <a:stretch>
            <a:fillRect/>
          </a:stretch>
        </p:blipFill>
        <p:spPr>
          <a:xfrm>
            <a:off x="6799940" y="3284984"/>
            <a:ext cx="695274" cy="556219"/>
          </a:xfrm>
          <a:prstGeom prst="rect">
            <a:avLst/>
          </a:prstGeom>
        </p:spPr>
      </p:pic>
      <p:pic>
        <p:nvPicPr>
          <p:cNvPr id="8" name="Picture 7">
            <a:extLst>
              <a:ext uri="{FF2B5EF4-FFF2-40B4-BE49-F238E27FC236}">
                <a16:creationId xmlns:a16="http://schemas.microsoft.com/office/drawing/2014/main" id="{EA67C12D-54F3-0D17-61D4-5AB74AFD03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2121" y="705389"/>
            <a:ext cx="1522194" cy="1082086"/>
          </a:xfrm>
          <a:prstGeom prst="rect">
            <a:avLst/>
          </a:prstGeom>
        </p:spPr>
      </p:pic>
      <p:pic>
        <p:nvPicPr>
          <p:cNvPr id="7" name="Picture 6">
            <a:extLst>
              <a:ext uri="{FF2B5EF4-FFF2-40B4-BE49-F238E27FC236}">
                <a16:creationId xmlns:a16="http://schemas.microsoft.com/office/drawing/2014/main" id="{67B1F1A6-08C3-700E-6444-824E63989A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27349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73F28-6719-D01A-65CB-7378C1152AC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84DB4EF-D249-DC16-B3AA-057A07774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C94E93BB-87D1-23CA-5F59-7F6AC8A1B569}"/>
              </a:ext>
            </a:extLst>
          </p:cNvPr>
          <p:cNvSpPr txBox="1"/>
          <p:nvPr/>
        </p:nvSpPr>
        <p:spPr>
          <a:xfrm>
            <a:off x="4596151" y="1523622"/>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Text 4">
            <a:extLst>
              <a:ext uri="{FF2B5EF4-FFF2-40B4-BE49-F238E27FC236}">
                <a16:creationId xmlns:a16="http://schemas.microsoft.com/office/drawing/2014/main" id="{1CC24E39-CA56-E435-6D0F-BBBA7E602429}"/>
              </a:ext>
            </a:extLst>
          </p:cNvPr>
          <p:cNvSpPr/>
          <p:nvPr/>
        </p:nvSpPr>
        <p:spPr>
          <a:xfrm>
            <a:off x="1547664" y="613137"/>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Green Vegetables</a:t>
            </a:r>
          </a:p>
        </p:txBody>
      </p:sp>
      <p:sp>
        <p:nvSpPr>
          <p:cNvPr id="7" name="Text 1">
            <a:extLst>
              <a:ext uri="{FF2B5EF4-FFF2-40B4-BE49-F238E27FC236}">
                <a16:creationId xmlns:a16="http://schemas.microsoft.com/office/drawing/2014/main" id="{74512BCC-4DF4-33C3-5D94-41576E25CF00}"/>
              </a:ext>
            </a:extLst>
          </p:cNvPr>
          <p:cNvSpPr/>
          <p:nvPr/>
        </p:nvSpPr>
        <p:spPr>
          <a:xfrm>
            <a:off x="1547664" y="1189201"/>
            <a:ext cx="4248472" cy="1015663"/>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Broccoli, spinach, kale, and Brussels sprouts contain compounds that activate liver detox enzymes and reduce fat buildup.</a:t>
            </a:r>
          </a:p>
        </p:txBody>
      </p:sp>
      <p:sp>
        <p:nvSpPr>
          <p:cNvPr id="10" name="TextBox 9">
            <a:extLst>
              <a:ext uri="{FF2B5EF4-FFF2-40B4-BE49-F238E27FC236}">
                <a16:creationId xmlns:a16="http://schemas.microsoft.com/office/drawing/2014/main" id="{2905DEBA-6B2A-B02B-5135-BFEEAF6219DB}"/>
              </a:ext>
            </a:extLst>
          </p:cNvPr>
          <p:cNvSpPr txBox="1"/>
          <p:nvPr/>
        </p:nvSpPr>
        <p:spPr>
          <a:xfrm>
            <a:off x="359638" y="397113"/>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endParaRPr lang="en-IN" sz="5000" dirty="0"/>
          </a:p>
        </p:txBody>
      </p:sp>
      <p:sp>
        <p:nvSpPr>
          <p:cNvPr id="22" name="object 3" descr="$PPTXTitle">
            <a:extLst>
              <a:ext uri="{FF2B5EF4-FFF2-40B4-BE49-F238E27FC236}">
                <a16:creationId xmlns:a16="http://schemas.microsoft.com/office/drawing/2014/main" id="{BB1227A9-FDCA-4885-C11D-2F586B91174C}"/>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23" name="Straight Connector 22">
            <a:extLst>
              <a:ext uri="{FF2B5EF4-FFF2-40B4-BE49-F238E27FC236}">
                <a16:creationId xmlns:a16="http://schemas.microsoft.com/office/drawing/2014/main" id="{75C8B0D1-8FB1-A9A8-057A-DF5DB46100C4}"/>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D744F77-DEB6-FE79-6C3D-31B5399D1F5B}"/>
              </a:ext>
            </a:extLst>
          </p:cNvPr>
          <p:cNvSpPr txBox="1"/>
          <p:nvPr/>
        </p:nvSpPr>
        <p:spPr>
          <a:xfrm>
            <a:off x="395536" y="2060848"/>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p>
        </p:txBody>
      </p:sp>
      <p:sp>
        <p:nvSpPr>
          <p:cNvPr id="25" name="Text 4">
            <a:extLst>
              <a:ext uri="{FF2B5EF4-FFF2-40B4-BE49-F238E27FC236}">
                <a16:creationId xmlns:a16="http://schemas.microsoft.com/office/drawing/2014/main" id="{88EED715-4585-20CA-8F1A-F62DBFDF74CB}"/>
              </a:ext>
            </a:extLst>
          </p:cNvPr>
          <p:cNvSpPr/>
          <p:nvPr/>
        </p:nvSpPr>
        <p:spPr>
          <a:xfrm>
            <a:off x="1592729" y="2348880"/>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Fresh Fruits</a:t>
            </a:r>
          </a:p>
        </p:txBody>
      </p:sp>
      <p:sp>
        <p:nvSpPr>
          <p:cNvPr id="26" name="Text 1">
            <a:extLst>
              <a:ext uri="{FF2B5EF4-FFF2-40B4-BE49-F238E27FC236}">
                <a16:creationId xmlns:a16="http://schemas.microsoft.com/office/drawing/2014/main" id="{240FCBF7-890A-534B-3E18-57E766ACAF86}"/>
              </a:ext>
            </a:extLst>
          </p:cNvPr>
          <p:cNvSpPr/>
          <p:nvPr/>
        </p:nvSpPr>
        <p:spPr>
          <a:xfrm>
            <a:off x="1582931" y="2852936"/>
            <a:ext cx="4088521" cy="100323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Berries, citrus fruits, and apples are rich in antioxidants and vitamin C, which protect liver cells from oxidative damage.</a:t>
            </a:r>
          </a:p>
        </p:txBody>
      </p:sp>
      <p:pic>
        <p:nvPicPr>
          <p:cNvPr id="27" name="Picture 26">
            <a:extLst>
              <a:ext uri="{FF2B5EF4-FFF2-40B4-BE49-F238E27FC236}">
                <a16:creationId xmlns:a16="http://schemas.microsoft.com/office/drawing/2014/main" id="{8EC095A5-A57E-6FF0-EBC7-9FE7FD9FE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85" y="1333217"/>
            <a:ext cx="265177" cy="643129"/>
          </a:xfrm>
          <a:prstGeom prst="rect">
            <a:avLst/>
          </a:prstGeom>
        </p:spPr>
      </p:pic>
      <p:pic>
        <p:nvPicPr>
          <p:cNvPr id="28" name="Picture 27">
            <a:extLst>
              <a:ext uri="{FF2B5EF4-FFF2-40B4-BE49-F238E27FC236}">
                <a16:creationId xmlns:a16="http://schemas.microsoft.com/office/drawing/2014/main" id="{5FFF1781-361E-4EAF-E14A-864C3B7D08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01" y="2924944"/>
            <a:ext cx="265177" cy="643129"/>
          </a:xfrm>
          <a:prstGeom prst="rect">
            <a:avLst/>
          </a:prstGeom>
        </p:spPr>
      </p:pic>
      <p:sp>
        <p:nvSpPr>
          <p:cNvPr id="29" name="TextBox 28">
            <a:extLst>
              <a:ext uri="{FF2B5EF4-FFF2-40B4-BE49-F238E27FC236}">
                <a16:creationId xmlns:a16="http://schemas.microsoft.com/office/drawing/2014/main" id="{088D70D3-F685-CFD6-C781-CAD97D017F00}"/>
              </a:ext>
            </a:extLst>
          </p:cNvPr>
          <p:cNvSpPr txBox="1"/>
          <p:nvPr/>
        </p:nvSpPr>
        <p:spPr>
          <a:xfrm>
            <a:off x="466807" y="3789040"/>
            <a:ext cx="2232248"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p>
        </p:txBody>
      </p:sp>
      <p:sp>
        <p:nvSpPr>
          <p:cNvPr id="30" name="Text 4">
            <a:extLst>
              <a:ext uri="{FF2B5EF4-FFF2-40B4-BE49-F238E27FC236}">
                <a16:creationId xmlns:a16="http://schemas.microsoft.com/office/drawing/2014/main" id="{12FE2811-87A0-7C0D-0E1A-E21DE8FEBEF0}"/>
              </a:ext>
            </a:extLst>
          </p:cNvPr>
          <p:cNvSpPr/>
          <p:nvPr/>
        </p:nvSpPr>
        <p:spPr>
          <a:xfrm>
            <a:off x="1592729" y="4005064"/>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Coffee (In Moderation)</a:t>
            </a:r>
          </a:p>
        </p:txBody>
      </p:sp>
      <p:sp>
        <p:nvSpPr>
          <p:cNvPr id="31" name="Text 1">
            <a:extLst>
              <a:ext uri="{FF2B5EF4-FFF2-40B4-BE49-F238E27FC236}">
                <a16:creationId xmlns:a16="http://schemas.microsoft.com/office/drawing/2014/main" id="{FC488A94-D6DA-8779-27C0-8DC5122C895F}"/>
              </a:ext>
            </a:extLst>
          </p:cNvPr>
          <p:cNvSpPr/>
          <p:nvPr/>
        </p:nvSpPr>
        <p:spPr>
          <a:xfrm>
            <a:off x="1582931" y="4581128"/>
            <a:ext cx="3760721" cy="123168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Studies show 2–3 cups of coffee daily may lower the risk of liver cirrhosis and liver cancer — one of the most surprising findings in liver research.</a:t>
            </a:r>
          </a:p>
        </p:txBody>
      </p:sp>
      <p:pic>
        <p:nvPicPr>
          <p:cNvPr id="32" name="Picture 31">
            <a:extLst>
              <a:ext uri="{FF2B5EF4-FFF2-40B4-BE49-F238E27FC236}">
                <a16:creationId xmlns:a16="http://schemas.microsoft.com/office/drawing/2014/main" id="{41ECB1A6-5629-5245-EF10-B85008DBA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38" y="4869160"/>
            <a:ext cx="265177" cy="643129"/>
          </a:xfrm>
          <a:prstGeom prst="rect">
            <a:avLst/>
          </a:prstGeom>
        </p:spPr>
      </p:pic>
      <p:pic>
        <p:nvPicPr>
          <p:cNvPr id="2" name="Picture 1">
            <a:extLst>
              <a:ext uri="{FF2B5EF4-FFF2-40B4-BE49-F238E27FC236}">
                <a16:creationId xmlns:a16="http://schemas.microsoft.com/office/drawing/2014/main" id="{03B7A5EC-2DBD-5569-FE11-CEE0E700B1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3" name="Picture 2">
            <a:extLst>
              <a:ext uri="{FF2B5EF4-FFF2-40B4-BE49-F238E27FC236}">
                <a16:creationId xmlns:a16="http://schemas.microsoft.com/office/drawing/2014/main" id="{900AC73E-F33C-16EB-3F72-7D47936E78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63315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1423A-2E66-7FC0-7448-7E8B2E69C32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F476338-BF31-D551-98AD-AC99870988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E4D86CB4-26B3-C4A8-577E-2DF892A5CFAF}"/>
              </a:ext>
            </a:extLst>
          </p:cNvPr>
          <p:cNvSpPr txBox="1"/>
          <p:nvPr/>
        </p:nvSpPr>
        <p:spPr>
          <a:xfrm>
            <a:off x="4596151" y="2395269"/>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Text 4">
            <a:extLst>
              <a:ext uri="{FF2B5EF4-FFF2-40B4-BE49-F238E27FC236}">
                <a16:creationId xmlns:a16="http://schemas.microsoft.com/office/drawing/2014/main" id="{82DB63D2-E1F9-262F-331C-103BEF353EEB}"/>
              </a:ext>
            </a:extLst>
          </p:cNvPr>
          <p:cNvSpPr/>
          <p:nvPr/>
        </p:nvSpPr>
        <p:spPr>
          <a:xfrm>
            <a:off x="1547664" y="1484784"/>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Healthy Fats</a:t>
            </a:r>
          </a:p>
        </p:txBody>
      </p:sp>
      <p:sp>
        <p:nvSpPr>
          <p:cNvPr id="7" name="Text 1">
            <a:extLst>
              <a:ext uri="{FF2B5EF4-FFF2-40B4-BE49-F238E27FC236}">
                <a16:creationId xmlns:a16="http://schemas.microsoft.com/office/drawing/2014/main" id="{32AE1177-4A81-A0B8-52BE-360693241670}"/>
              </a:ext>
            </a:extLst>
          </p:cNvPr>
          <p:cNvSpPr/>
          <p:nvPr/>
        </p:nvSpPr>
        <p:spPr>
          <a:xfrm>
            <a:off x="1547664" y="2060848"/>
            <a:ext cx="4248472" cy="1015663"/>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Olive oil and avocados provide anti-inflammatory monounsaturated fats that improve liver enzyme levels and reduce fat accumulation.</a:t>
            </a:r>
          </a:p>
        </p:txBody>
      </p:sp>
      <p:sp>
        <p:nvSpPr>
          <p:cNvPr id="10" name="TextBox 9">
            <a:extLst>
              <a:ext uri="{FF2B5EF4-FFF2-40B4-BE49-F238E27FC236}">
                <a16:creationId xmlns:a16="http://schemas.microsoft.com/office/drawing/2014/main" id="{328D8219-5C0D-4E15-3309-FCD299E8D48E}"/>
              </a:ext>
            </a:extLst>
          </p:cNvPr>
          <p:cNvSpPr txBox="1"/>
          <p:nvPr/>
        </p:nvSpPr>
        <p:spPr>
          <a:xfrm>
            <a:off x="359638" y="1268760"/>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endParaRPr lang="en-IN" sz="5000" dirty="0"/>
          </a:p>
        </p:txBody>
      </p:sp>
      <p:sp>
        <p:nvSpPr>
          <p:cNvPr id="22" name="object 3" descr="$PPTXTitle">
            <a:extLst>
              <a:ext uri="{FF2B5EF4-FFF2-40B4-BE49-F238E27FC236}">
                <a16:creationId xmlns:a16="http://schemas.microsoft.com/office/drawing/2014/main" id="{ACB54FE2-468D-3EBB-DD0E-D198C51C6D8C}"/>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23" name="Straight Connector 22">
            <a:extLst>
              <a:ext uri="{FF2B5EF4-FFF2-40B4-BE49-F238E27FC236}">
                <a16:creationId xmlns:a16="http://schemas.microsoft.com/office/drawing/2014/main" id="{2613ACC5-64D8-A14D-C8B3-C1282F2FC653}"/>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E849343-CDAE-8E8D-3722-55FBAD889575}"/>
              </a:ext>
            </a:extLst>
          </p:cNvPr>
          <p:cNvSpPr txBox="1"/>
          <p:nvPr/>
        </p:nvSpPr>
        <p:spPr>
          <a:xfrm>
            <a:off x="395536" y="3464647"/>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p>
        </p:txBody>
      </p:sp>
      <p:sp>
        <p:nvSpPr>
          <p:cNvPr id="25" name="Text 4">
            <a:extLst>
              <a:ext uri="{FF2B5EF4-FFF2-40B4-BE49-F238E27FC236}">
                <a16:creationId xmlns:a16="http://schemas.microsoft.com/office/drawing/2014/main" id="{C8F7C7D9-0B47-9E9D-91CE-010B21C8C788}"/>
              </a:ext>
            </a:extLst>
          </p:cNvPr>
          <p:cNvSpPr/>
          <p:nvPr/>
        </p:nvSpPr>
        <p:spPr>
          <a:xfrm>
            <a:off x="1592729" y="3752679"/>
            <a:ext cx="3379113" cy="326946"/>
          </a:xfrm>
          <a:prstGeom prst="rect">
            <a:avLst/>
          </a:prstGeom>
          <a:noFill/>
          <a:ln/>
        </p:spPr>
        <p:txBody>
          <a:bodyPr wrap="none" lIns="0" tIns="0" rIns="0" bIns="0" rtlCol="0" anchor="t"/>
          <a:lstStyle/>
          <a:p>
            <a:pPr>
              <a:lnSpc>
                <a:spcPts val="3000"/>
              </a:lnSpc>
            </a:pPr>
            <a:r>
              <a:rPr lang="en-US" sz="2500" b="1" dirty="0">
                <a:solidFill>
                  <a:srgbClr val="384653"/>
                </a:solidFill>
                <a:ea typeface="Barlow Bold" pitchFamily="34" charset="-122"/>
                <a:cs typeface="Barlow Bold" pitchFamily="34" charset="-120"/>
              </a:rPr>
              <a:t>Nuts &amp; Seeds</a:t>
            </a:r>
          </a:p>
        </p:txBody>
      </p:sp>
      <p:sp>
        <p:nvSpPr>
          <p:cNvPr id="26" name="Text 1">
            <a:extLst>
              <a:ext uri="{FF2B5EF4-FFF2-40B4-BE49-F238E27FC236}">
                <a16:creationId xmlns:a16="http://schemas.microsoft.com/office/drawing/2014/main" id="{585F5557-59BE-9779-0DC5-971E34F1AAEE}"/>
              </a:ext>
            </a:extLst>
          </p:cNvPr>
          <p:cNvSpPr/>
          <p:nvPr/>
        </p:nvSpPr>
        <p:spPr>
          <a:xfrm>
            <a:off x="1582931" y="4256735"/>
            <a:ext cx="4088521" cy="100323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Walnuts, almonds, and flaxseeds are rich in omega-3 fatty acids and vitamin E, both of which reduce liver inflammation.</a:t>
            </a:r>
          </a:p>
        </p:txBody>
      </p:sp>
      <p:pic>
        <p:nvPicPr>
          <p:cNvPr id="27" name="Picture 26">
            <a:extLst>
              <a:ext uri="{FF2B5EF4-FFF2-40B4-BE49-F238E27FC236}">
                <a16:creationId xmlns:a16="http://schemas.microsoft.com/office/drawing/2014/main" id="{21AADF31-B777-1563-D586-C1A557CCD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85" y="2204864"/>
            <a:ext cx="265177" cy="643129"/>
          </a:xfrm>
          <a:prstGeom prst="rect">
            <a:avLst/>
          </a:prstGeom>
        </p:spPr>
      </p:pic>
      <p:pic>
        <p:nvPicPr>
          <p:cNvPr id="28" name="Picture 27">
            <a:extLst>
              <a:ext uri="{FF2B5EF4-FFF2-40B4-BE49-F238E27FC236}">
                <a16:creationId xmlns:a16="http://schemas.microsoft.com/office/drawing/2014/main" id="{A411EDB0-A7B8-2436-672D-DDFB8B772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01" y="4328743"/>
            <a:ext cx="265177" cy="643129"/>
          </a:xfrm>
          <a:prstGeom prst="rect">
            <a:avLst/>
          </a:prstGeom>
        </p:spPr>
      </p:pic>
      <p:sp>
        <p:nvSpPr>
          <p:cNvPr id="30" name="Text 4">
            <a:extLst>
              <a:ext uri="{FF2B5EF4-FFF2-40B4-BE49-F238E27FC236}">
                <a16:creationId xmlns:a16="http://schemas.microsoft.com/office/drawing/2014/main" id="{69556AF6-4EC1-9FF8-E1BE-4B26CA8F13DF}"/>
              </a:ext>
            </a:extLst>
          </p:cNvPr>
          <p:cNvSpPr/>
          <p:nvPr/>
        </p:nvSpPr>
        <p:spPr>
          <a:xfrm>
            <a:off x="1592729" y="5478318"/>
            <a:ext cx="3379113" cy="326946"/>
          </a:xfrm>
          <a:prstGeom prst="rect">
            <a:avLst/>
          </a:prstGeom>
          <a:noFill/>
          <a:ln/>
        </p:spPr>
        <p:txBody>
          <a:bodyPr wrap="none" lIns="0" tIns="0" rIns="0" bIns="0" rtlCol="0" anchor="t"/>
          <a:lstStyle/>
          <a:p>
            <a:pPr>
              <a:lnSpc>
                <a:spcPts val="3000"/>
              </a:lnSpc>
            </a:pPr>
            <a:endParaRPr lang="en-US" sz="2500" b="1" dirty="0">
              <a:solidFill>
                <a:srgbClr val="384653"/>
              </a:solidFill>
              <a:latin typeface="+mj-lt"/>
              <a:ea typeface="Barlow Bold" pitchFamily="34" charset="-122"/>
              <a:cs typeface="Barlow Bold" pitchFamily="34" charset="-120"/>
            </a:endParaRPr>
          </a:p>
        </p:txBody>
      </p:sp>
      <p:sp>
        <p:nvSpPr>
          <p:cNvPr id="31" name="Text 1">
            <a:extLst>
              <a:ext uri="{FF2B5EF4-FFF2-40B4-BE49-F238E27FC236}">
                <a16:creationId xmlns:a16="http://schemas.microsoft.com/office/drawing/2014/main" id="{6449DFD6-6457-79E9-6372-E05DF7F0EB17}"/>
              </a:ext>
            </a:extLst>
          </p:cNvPr>
          <p:cNvSpPr/>
          <p:nvPr/>
        </p:nvSpPr>
        <p:spPr>
          <a:xfrm>
            <a:off x="1582931" y="4744005"/>
            <a:ext cx="3853165" cy="1231687"/>
          </a:xfrm>
          <a:prstGeom prst="rect">
            <a:avLst/>
          </a:prstGeom>
          <a:noFill/>
          <a:ln/>
        </p:spPr>
        <p:txBody>
          <a:bodyPr wrap="square" lIns="0" tIns="0" rIns="0" bIns="0" rtlCol="0" anchor="t"/>
          <a:lstStyle/>
          <a:p>
            <a:endParaRPr lang="en-US" dirty="0">
              <a:solidFill>
                <a:srgbClr val="384653"/>
              </a:solidFill>
              <a:ea typeface="Montserrat" pitchFamily="34" charset="-122"/>
              <a:cs typeface="Montserrat" pitchFamily="34" charset="-120"/>
            </a:endParaRPr>
          </a:p>
        </p:txBody>
      </p:sp>
      <p:pic>
        <p:nvPicPr>
          <p:cNvPr id="2" name="Picture 1">
            <a:extLst>
              <a:ext uri="{FF2B5EF4-FFF2-40B4-BE49-F238E27FC236}">
                <a16:creationId xmlns:a16="http://schemas.microsoft.com/office/drawing/2014/main" id="{78D1861A-2EC7-D477-2E04-71730343D2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3" name="Picture 2">
            <a:extLst>
              <a:ext uri="{FF2B5EF4-FFF2-40B4-BE49-F238E27FC236}">
                <a16:creationId xmlns:a16="http://schemas.microsoft.com/office/drawing/2014/main" id="{D54BB502-9139-D642-08CC-2DEEB0A22A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103946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32C4B-F43A-BFC5-422F-0DD05605D4FD}"/>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331D04F3-0F29-DA55-EAEA-2FF986D697B5}"/>
              </a:ext>
            </a:extLst>
          </p:cNvPr>
          <p:cNvSpPr/>
          <p:nvPr/>
        </p:nvSpPr>
        <p:spPr>
          <a:xfrm>
            <a:off x="0" y="2204864"/>
            <a:ext cx="9144000" cy="30816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67E7E194-D0E4-4ABE-5794-DD9A93EA22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4147779B-CDF6-9CB2-BEFC-726FAEE20907}"/>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D89BDBDF-9316-8A61-AF49-A5BC92EA6E35}"/>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sp>
        <p:nvSpPr>
          <p:cNvPr id="3" name="object 3" descr="$PPTXTitle">
            <a:extLst>
              <a:ext uri="{FF2B5EF4-FFF2-40B4-BE49-F238E27FC236}">
                <a16:creationId xmlns:a16="http://schemas.microsoft.com/office/drawing/2014/main" id="{1EF63157-0CC9-DEEB-6B9E-75BD8DA1EF25}"/>
              </a:ext>
            </a:extLst>
          </p:cNvPr>
          <p:cNvSpPr txBox="1">
            <a:spLocks/>
          </p:cNvSpPr>
          <p:nvPr/>
        </p:nvSpPr>
        <p:spPr>
          <a:xfrm>
            <a:off x="678878" y="649576"/>
            <a:ext cx="5274136" cy="1304844"/>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IN" sz="5000" dirty="0">
                <a:solidFill>
                  <a:schemeClr val="bg1">
                    <a:lumMod val="50000"/>
                  </a:schemeClr>
                </a:solidFill>
              </a:rPr>
              <a:t>Protect Your </a:t>
            </a:r>
            <a:br>
              <a:rPr lang="en-IN" sz="5000" dirty="0">
                <a:solidFill>
                  <a:schemeClr val="bg1">
                    <a:lumMod val="50000"/>
                  </a:schemeClr>
                </a:solidFill>
              </a:rPr>
            </a:br>
            <a:r>
              <a:rPr lang="en-IN" sz="5000" b="1" dirty="0">
                <a:solidFill>
                  <a:srgbClr val="C00000"/>
                </a:solidFill>
              </a:rPr>
              <a:t>Liver Today</a:t>
            </a:r>
          </a:p>
        </p:txBody>
      </p:sp>
      <p:sp>
        <p:nvSpPr>
          <p:cNvPr id="6" name="Text 1">
            <a:extLst>
              <a:ext uri="{FF2B5EF4-FFF2-40B4-BE49-F238E27FC236}">
                <a16:creationId xmlns:a16="http://schemas.microsoft.com/office/drawing/2014/main" id="{3254F31A-1477-3C97-7D67-A86D00560B6F}"/>
              </a:ext>
            </a:extLst>
          </p:cNvPr>
          <p:cNvSpPr/>
          <p:nvPr/>
        </p:nvSpPr>
        <p:spPr>
          <a:xfrm>
            <a:off x="702067" y="2672332"/>
            <a:ext cx="4734029" cy="2044647"/>
          </a:xfrm>
          <a:prstGeom prst="rect">
            <a:avLst/>
          </a:prstGeom>
          <a:noFill/>
          <a:ln/>
        </p:spPr>
        <p:txBody>
          <a:bodyPr wrap="square" lIns="0" tIns="0" rIns="0" bIns="0" rtlCol="0" anchor="t"/>
          <a:lstStyle/>
          <a:p>
            <a:pPr algn="just"/>
            <a:r>
              <a:rPr lang="en-US" sz="2200" dirty="0">
                <a:solidFill>
                  <a:srgbClr val="384653"/>
                </a:solidFill>
                <a:ea typeface="Montserrat" pitchFamily="34" charset="-122"/>
                <a:cs typeface="Montserrat" pitchFamily="34" charset="-120"/>
              </a:rPr>
              <a:t>Prevention is always more powerful - and less costly - than treatment. Most liver diseases are completely preventable with the right knowledge, habits, and timely medical care. Don't wait for symptoms. Act now.</a:t>
            </a:r>
          </a:p>
        </p:txBody>
      </p:sp>
      <p:cxnSp>
        <p:nvCxnSpPr>
          <p:cNvPr id="14" name="Straight Connector 13">
            <a:extLst>
              <a:ext uri="{FF2B5EF4-FFF2-40B4-BE49-F238E27FC236}">
                <a16:creationId xmlns:a16="http://schemas.microsoft.com/office/drawing/2014/main" id="{72A8DA2C-D04C-B4C2-B7D4-986B8F0F421B}"/>
              </a:ext>
            </a:extLst>
          </p:cNvPr>
          <p:cNvCxnSpPr>
            <a:cxnSpLocks/>
          </p:cNvCxnSpPr>
          <p:nvPr/>
        </p:nvCxnSpPr>
        <p:spPr>
          <a:xfrm>
            <a:off x="3779912" y="6165304"/>
            <a:ext cx="129614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9A4DC37-FFDA-E515-0A49-4573E7ABA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668" y="796909"/>
            <a:ext cx="265177" cy="643129"/>
          </a:xfrm>
          <a:prstGeom prst="rect">
            <a:avLst/>
          </a:prstGeom>
        </p:spPr>
      </p:pic>
      <p:pic>
        <p:nvPicPr>
          <p:cNvPr id="7" name="Picture 6">
            <a:extLst>
              <a:ext uri="{FF2B5EF4-FFF2-40B4-BE49-F238E27FC236}">
                <a16:creationId xmlns:a16="http://schemas.microsoft.com/office/drawing/2014/main" id="{2E928EC3-29B1-AA65-E178-005448F281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8" name="Picture 7">
            <a:extLst>
              <a:ext uri="{FF2B5EF4-FFF2-40B4-BE49-F238E27FC236}">
                <a16:creationId xmlns:a16="http://schemas.microsoft.com/office/drawing/2014/main" id="{355DCC54-9F9B-632C-CF3F-C85520B169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224631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F9A7-8F3C-1DA9-3A49-1DD48B965E0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52EC38-FDA2-09C1-1DB3-A9500F6F5F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51" y="10595"/>
            <a:ext cx="9144000" cy="6858000"/>
          </a:xfrm>
          <a:prstGeom prst="rect">
            <a:avLst/>
          </a:prstGeom>
        </p:spPr>
      </p:pic>
      <p:sp>
        <p:nvSpPr>
          <p:cNvPr id="20" name="Rectangle 19">
            <a:extLst>
              <a:ext uri="{FF2B5EF4-FFF2-40B4-BE49-F238E27FC236}">
                <a16:creationId xmlns:a16="http://schemas.microsoft.com/office/drawing/2014/main" id="{196CF9E8-7139-3BEA-CB8D-A8906D8B1605}"/>
              </a:ext>
            </a:extLst>
          </p:cNvPr>
          <p:cNvSpPr/>
          <p:nvPr/>
        </p:nvSpPr>
        <p:spPr>
          <a:xfrm>
            <a:off x="0" y="2420888"/>
            <a:ext cx="9168151" cy="304111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3CE26E12-7A40-AA0A-5C61-02AB7A74A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5E976A3E-90E7-C160-E769-7E16D450DE5C}"/>
              </a:ext>
            </a:extLst>
          </p:cNvPr>
          <p:cNvSpPr txBox="1"/>
          <p:nvPr/>
        </p:nvSpPr>
        <p:spPr>
          <a:xfrm>
            <a:off x="4596151" y="1819205"/>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2" name="Text 1">
            <a:extLst>
              <a:ext uri="{FF2B5EF4-FFF2-40B4-BE49-F238E27FC236}">
                <a16:creationId xmlns:a16="http://schemas.microsoft.com/office/drawing/2014/main" id="{DD2F0113-BF1C-E40C-BD88-2FE584804B1E}"/>
              </a:ext>
            </a:extLst>
          </p:cNvPr>
          <p:cNvSpPr/>
          <p:nvPr/>
        </p:nvSpPr>
        <p:spPr>
          <a:xfrm>
            <a:off x="683354" y="2940440"/>
            <a:ext cx="4752741" cy="1859825"/>
          </a:xfrm>
          <a:prstGeom prst="rect">
            <a:avLst/>
          </a:prstGeom>
          <a:noFill/>
          <a:ln/>
        </p:spPr>
        <p:txBody>
          <a:bodyPr wrap="square" lIns="0" tIns="0" rIns="0" bIns="0" rtlCol="0" anchor="t"/>
          <a:lstStyle/>
          <a:p>
            <a:pPr marL="0" indent="0" algn="just">
              <a:buNone/>
            </a:pPr>
            <a:r>
              <a:rPr lang="en-US" sz="2000" dirty="0">
                <a:solidFill>
                  <a:srgbClr val="384653"/>
                </a:solidFill>
                <a:ea typeface="Montserrat" pitchFamily="34" charset="-122"/>
                <a:cs typeface="Montserrat" pitchFamily="34" charset="-120"/>
              </a:rPr>
              <a:t>Quietly operating behind the scenes, your </a:t>
            </a:r>
            <a:r>
              <a:rPr lang="en-US" sz="2000" b="1" dirty="0">
                <a:solidFill>
                  <a:srgbClr val="384653"/>
                </a:solidFill>
                <a:ea typeface="Montserrat" pitchFamily="34" charset="-122"/>
                <a:cs typeface="Montserrat" pitchFamily="34" charset="-120"/>
              </a:rPr>
              <a:t>liver performs over 500 vital functions every single day </a:t>
            </a:r>
            <a:r>
              <a:rPr lang="en-US" sz="2000" dirty="0">
                <a:solidFill>
                  <a:srgbClr val="384653"/>
                </a:solidFill>
                <a:ea typeface="Montserrat" pitchFamily="34" charset="-122"/>
                <a:cs typeface="Montserrat" pitchFamily="34" charset="-120"/>
              </a:rPr>
              <a:t>- without a single complaint. It is one of the most hardworking organs in the human body, and yet it rarely gets the recognition it deserves.</a:t>
            </a:r>
            <a:endParaRPr lang="en-US" sz="2000" dirty="0"/>
          </a:p>
        </p:txBody>
      </p:sp>
      <p:sp>
        <p:nvSpPr>
          <p:cNvPr id="6" name="object 3" descr="$PPTXTitle">
            <a:extLst>
              <a:ext uri="{FF2B5EF4-FFF2-40B4-BE49-F238E27FC236}">
                <a16:creationId xmlns:a16="http://schemas.microsoft.com/office/drawing/2014/main" id="{FF1F2615-4D9C-F9CC-7D74-4760FA9A701F}"/>
              </a:ext>
            </a:extLst>
          </p:cNvPr>
          <p:cNvSpPr txBox="1">
            <a:spLocks/>
          </p:cNvSpPr>
          <p:nvPr/>
        </p:nvSpPr>
        <p:spPr>
          <a:xfrm>
            <a:off x="678878" y="817790"/>
            <a:ext cx="5600112" cy="1295868"/>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IN" sz="4500" dirty="0">
                <a:solidFill>
                  <a:schemeClr val="bg1">
                    <a:lumMod val="50000"/>
                  </a:schemeClr>
                </a:solidFill>
              </a:rPr>
              <a:t>YOUR</a:t>
            </a:r>
            <a:r>
              <a:rPr lang="en-IN" sz="4500" dirty="0"/>
              <a:t> </a:t>
            </a:r>
            <a:r>
              <a:rPr lang="en-IN" sz="4500" b="1" dirty="0">
                <a:solidFill>
                  <a:srgbClr val="C00000"/>
                </a:solidFill>
              </a:rPr>
              <a:t>LIVER</a:t>
            </a:r>
            <a:r>
              <a:rPr lang="en-IN" sz="4500" dirty="0">
                <a:solidFill>
                  <a:srgbClr val="C00000"/>
                </a:solidFill>
              </a:rPr>
              <a:t> </a:t>
            </a:r>
            <a:r>
              <a:rPr lang="en-IN" sz="4500" dirty="0">
                <a:solidFill>
                  <a:schemeClr val="bg1">
                    <a:lumMod val="50000"/>
                  </a:schemeClr>
                </a:solidFill>
              </a:rPr>
              <a:t>Your Body's </a:t>
            </a:r>
            <a:r>
              <a:rPr lang="en-IN" sz="4500" b="1" dirty="0">
                <a:solidFill>
                  <a:srgbClr val="C00000"/>
                </a:solidFill>
              </a:rPr>
              <a:t>Silent Hero</a:t>
            </a:r>
          </a:p>
        </p:txBody>
      </p:sp>
      <p:sp>
        <p:nvSpPr>
          <p:cNvPr id="17" name="object 3" descr="$PPTXTitle">
            <a:extLst>
              <a:ext uri="{FF2B5EF4-FFF2-40B4-BE49-F238E27FC236}">
                <a16:creationId xmlns:a16="http://schemas.microsoft.com/office/drawing/2014/main" id="{B99FD4F6-BEF1-36EB-DE57-E1C7523435E6}"/>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18" name="Straight Connector 17">
            <a:extLst>
              <a:ext uri="{FF2B5EF4-FFF2-40B4-BE49-F238E27FC236}">
                <a16:creationId xmlns:a16="http://schemas.microsoft.com/office/drawing/2014/main" id="{1FB10AFF-F8D8-AE33-B1ED-DF2B68FE4606}"/>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27C3F46-38E0-CC9B-84C3-8F38B59DB5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303" y="1192614"/>
            <a:ext cx="265177" cy="643129"/>
          </a:xfrm>
          <a:prstGeom prst="rect">
            <a:avLst/>
          </a:prstGeom>
        </p:spPr>
      </p:pic>
      <p:pic>
        <p:nvPicPr>
          <p:cNvPr id="23" name="Picture 22">
            <a:extLst>
              <a:ext uri="{FF2B5EF4-FFF2-40B4-BE49-F238E27FC236}">
                <a16:creationId xmlns:a16="http://schemas.microsoft.com/office/drawing/2014/main" id="{BA64CC4B-3FA7-787F-E4A7-20B4A36B15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14" name="Picture 13">
            <a:extLst>
              <a:ext uri="{FF2B5EF4-FFF2-40B4-BE49-F238E27FC236}">
                <a16:creationId xmlns:a16="http://schemas.microsoft.com/office/drawing/2014/main" id="{74CE0A06-1707-5270-13BE-9F3085EC79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47173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20F9-5840-DFC9-3B43-B0961BBB9E7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FB56B44-D3F8-7566-D855-2AA2D5BC13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6BA86FB8-166F-2E31-FE43-8D378702D6E5}"/>
              </a:ext>
            </a:extLst>
          </p:cNvPr>
          <p:cNvSpPr txBox="1"/>
          <p:nvPr/>
        </p:nvSpPr>
        <p:spPr>
          <a:xfrm>
            <a:off x="4596151" y="2035229"/>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Text 4">
            <a:extLst>
              <a:ext uri="{FF2B5EF4-FFF2-40B4-BE49-F238E27FC236}">
                <a16:creationId xmlns:a16="http://schemas.microsoft.com/office/drawing/2014/main" id="{4F707830-F678-8180-9833-E9681451CB37}"/>
              </a:ext>
            </a:extLst>
          </p:cNvPr>
          <p:cNvSpPr/>
          <p:nvPr/>
        </p:nvSpPr>
        <p:spPr>
          <a:xfrm>
            <a:off x="1547664" y="1124744"/>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Regular Health Check-Ups</a:t>
            </a:r>
          </a:p>
        </p:txBody>
      </p:sp>
      <p:sp>
        <p:nvSpPr>
          <p:cNvPr id="7" name="Text 1">
            <a:extLst>
              <a:ext uri="{FF2B5EF4-FFF2-40B4-BE49-F238E27FC236}">
                <a16:creationId xmlns:a16="http://schemas.microsoft.com/office/drawing/2014/main" id="{621AEA1E-1647-1112-7155-8B59FF35B511}"/>
              </a:ext>
            </a:extLst>
          </p:cNvPr>
          <p:cNvSpPr/>
          <p:nvPr/>
        </p:nvSpPr>
        <p:spPr>
          <a:xfrm>
            <a:off x="1547664" y="1700808"/>
            <a:ext cx="4248472" cy="1358203"/>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Liver function tests (LFTs) and ultrasounds can detect fatty liver, elevated enzymes, or early fibrosis long before symptoms appear. Annual screening is recommended for high-risk individuals.</a:t>
            </a:r>
          </a:p>
        </p:txBody>
      </p:sp>
      <p:sp>
        <p:nvSpPr>
          <p:cNvPr id="10" name="TextBox 9">
            <a:extLst>
              <a:ext uri="{FF2B5EF4-FFF2-40B4-BE49-F238E27FC236}">
                <a16:creationId xmlns:a16="http://schemas.microsoft.com/office/drawing/2014/main" id="{3658232F-58CE-D983-BB7C-CF72F22BD40A}"/>
              </a:ext>
            </a:extLst>
          </p:cNvPr>
          <p:cNvSpPr txBox="1"/>
          <p:nvPr/>
        </p:nvSpPr>
        <p:spPr>
          <a:xfrm>
            <a:off x="359638" y="908720"/>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endParaRPr lang="en-IN" sz="5000" dirty="0"/>
          </a:p>
        </p:txBody>
      </p:sp>
      <p:sp>
        <p:nvSpPr>
          <p:cNvPr id="22" name="object 3" descr="$PPTXTitle">
            <a:extLst>
              <a:ext uri="{FF2B5EF4-FFF2-40B4-BE49-F238E27FC236}">
                <a16:creationId xmlns:a16="http://schemas.microsoft.com/office/drawing/2014/main" id="{E6D46809-448F-5F78-CE55-5D2AF52A408D}"/>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23" name="Straight Connector 22">
            <a:extLst>
              <a:ext uri="{FF2B5EF4-FFF2-40B4-BE49-F238E27FC236}">
                <a16:creationId xmlns:a16="http://schemas.microsoft.com/office/drawing/2014/main" id="{047F2624-FAE7-AD96-468C-C94325AF6025}"/>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0492A9E-ACCC-91FE-FDE6-BC6271221707}"/>
              </a:ext>
            </a:extLst>
          </p:cNvPr>
          <p:cNvSpPr txBox="1"/>
          <p:nvPr/>
        </p:nvSpPr>
        <p:spPr>
          <a:xfrm>
            <a:off x="395536" y="3464647"/>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p>
        </p:txBody>
      </p:sp>
      <p:sp>
        <p:nvSpPr>
          <p:cNvPr id="25" name="Text 4">
            <a:extLst>
              <a:ext uri="{FF2B5EF4-FFF2-40B4-BE49-F238E27FC236}">
                <a16:creationId xmlns:a16="http://schemas.microsoft.com/office/drawing/2014/main" id="{E2516D53-A445-5930-56DC-93BA824F6392}"/>
              </a:ext>
            </a:extLst>
          </p:cNvPr>
          <p:cNvSpPr/>
          <p:nvPr/>
        </p:nvSpPr>
        <p:spPr>
          <a:xfrm>
            <a:off x="1592729" y="3752679"/>
            <a:ext cx="3379113" cy="326946"/>
          </a:xfrm>
          <a:prstGeom prst="rect">
            <a:avLst/>
          </a:prstGeom>
          <a:noFill/>
          <a:ln/>
        </p:spPr>
        <p:txBody>
          <a:bodyPr wrap="none" lIns="0" tIns="0" rIns="0" bIns="0" rtlCol="0" anchor="t"/>
          <a:lstStyle/>
          <a:p>
            <a:pPr>
              <a:lnSpc>
                <a:spcPts val="3000"/>
              </a:lnSpc>
            </a:pPr>
            <a:r>
              <a:rPr lang="en-US" sz="2500" b="1" dirty="0">
                <a:solidFill>
                  <a:srgbClr val="384653"/>
                </a:solidFill>
                <a:ea typeface="Barlow Bold" pitchFamily="34" charset="-122"/>
                <a:cs typeface="Barlow Bold" pitchFamily="34" charset="-120"/>
              </a:rPr>
              <a:t>Practice Safe Hygiene</a:t>
            </a:r>
          </a:p>
        </p:txBody>
      </p:sp>
      <p:sp>
        <p:nvSpPr>
          <p:cNvPr id="26" name="Text 1">
            <a:extLst>
              <a:ext uri="{FF2B5EF4-FFF2-40B4-BE49-F238E27FC236}">
                <a16:creationId xmlns:a16="http://schemas.microsoft.com/office/drawing/2014/main" id="{617CEDA6-FDC4-1578-6582-DBEFE6E5E67B}"/>
              </a:ext>
            </a:extLst>
          </p:cNvPr>
          <p:cNvSpPr/>
          <p:nvPr/>
        </p:nvSpPr>
        <p:spPr>
          <a:xfrm>
            <a:off x="1582931" y="4256735"/>
            <a:ext cx="4088521" cy="123168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Hepatitis A spreads through contaminated food and water. Washing hands thoroughly, safe food handling, and clean water are your first line of defense.</a:t>
            </a:r>
          </a:p>
        </p:txBody>
      </p:sp>
      <p:pic>
        <p:nvPicPr>
          <p:cNvPr id="27" name="Picture 26">
            <a:extLst>
              <a:ext uri="{FF2B5EF4-FFF2-40B4-BE49-F238E27FC236}">
                <a16:creationId xmlns:a16="http://schemas.microsoft.com/office/drawing/2014/main" id="{974589BD-360A-B197-6C66-F4848600A9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85" y="1988840"/>
            <a:ext cx="265177" cy="643129"/>
          </a:xfrm>
          <a:prstGeom prst="rect">
            <a:avLst/>
          </a:prstGeom>
        </p:spPr>
      </p:pic>
      <p:pic>
        <p:nvPicPr>
          <p:cNvPr id="28" name="Picture 27">
            <a:extLst>
              <a:ext uri="{FF2B5EF4-FFF2-40B4-BE49-F238E27FC236}">
                <a16:creationId xmlns:a16="http://schemas.microsoft.com/office/drawing/2014/main" id="{DB9217B1-9711-3893-6F88-16CC01215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01" y="4514063"/>
            <a:ext cx="265177" cy="643129"/>
          </a:xfrm>
          <a:prstGeom prst="rect">
            <a:avLst/>
          </a:prstGeom>
        </p:spPr>
      </p:pic>
      <p:sp>
        <p:nvSpPr>
          <p:cNvPr id="30" name="Text 4">
            <a:extLst>
              <a:ext uri="{FF2B5EF4-FFF2-40B4-BE49-F238E27FC236}">
                <a16:creationId xmlns:a16="http://schemas.microsoft.com/office/drawing/2014/main" id="{71371233-7AE7-904A-FCFB-24E1E0E88224}"/>
              </a:ext>
            </a:extLst>
          </p:cNvPr>
          <p:cNvSpPr/>
          <p:nvPr/>
        </p:nvSpPr>
        <p:spPr>
          <a:xfrm>
            <a:off x="1592729" y="5478318"/>
            <a:ext cx="3379113" cy="326946"/>
          </a:xfrm>
          <a:prstGeom prst="rect">
            <a:avLst/>
          </a:prstGeom>
          <a:noFill/>
          <a:ln/>
        </p:spPr>
        <p:txBody>
          <a:bodyPr wrap="none" lIns="0" tIns="0" rIns="0" bIns="0" rtlCol="0" anchor="t"/>
          <a:lstStyle/>
          <a:p>
            <a:pPr>
              <a:lnSpc>
                <a:spcPts val="3000"/>
              </a:lnSpc>
            </a:pPr>
            <a:endParaRPr lang="en-US" sz="2500" b="1" dirty="0">
              <a:solidFill>
                <a:srgbClr val="384653"/>
              </a:solidFill>
              <a:latin typeface="+mj-lt"/>
              <a:ea typeface="Barlow Bold" pitchFamily="34" charset="-122"/>
              <a:cs typeface="Barlow Bold" pitchFamily="34" charset="-120"/>
            </a:endParaRPr>
          </a:p>
        </p:txBody>
      </p:sp>
      <p:sp>
        <p:nvSpPr>
          <p:cNvPr id="31" name="Text 1">
            <a:extLst>
              <a:ext uri="{FF2B5EF4-FFF2-40B4-BE49-F238E27FC236}">
                <a16:creationId xmlns:a16="http://schemas.microsoft.com/office/drawing/2014/main" id="{56157F95-C3BA-0446-EA3B-26DA2DF4EC8F}"/>
              </a:ext>
            </a:extLst>
          </p:cNvPr>
          <p:cNvSpPr/>
          <p:nvPr/>
        </p:nvSpPr>
        <p:spPr>
          <a:xfrm>
            <a:off x="1582931" y="4744005"/>
            <a:ext cx="3853165" cy="1231687"/>
          </a:xfrm>
          <a:prstGeom prst="rect">
            <a:avLst/>
          </a:prstGeom>
          <a:noFill/>
          <a:ln/>
        </p:spPr>
        <p:txBody>
          <a:bodyPr wrap="square" lIns="0" tIns="0" rIns="0" bIns="0" rtlCol="0" anchor="t"/>
          <a:lstStyle/>
          <a:p>
            <a:endParaRPr lang="en-US" dirty="0">
              <a:solidFill>
                <a:srgbClr val="384653"/>
              </a:solidFill>
              <a:ea typeface="Montserrat" pitchFamily="34" charset="-122"/>
              <a:cs typeface="Montserrat" pitchFamily="34" charset="-120"/>
            </a:endParaRPr>
          </a:p>
        </p:txBody>
      </p:sp>
      <p:pic>
        <p:nvPicPr>
          <p:cNvPr id="2" name="Picture 1">
            <a:extLst>
              <a:ext uri="{FF2B5EF4-FFF2-40B4-BE49-F238E27FC236}">
                <a16:creationId xmlns:a16="http://schemas.microsoft.com/office/drawing/2014/main" id="{2600301E-B7BE-C9EB-0776-2BFCEBE0BE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3" name="Picture 2">
            <a:extLst>
              <a:ext uri="{FF2B5EF4-FFF2-40B4-BE49-F238E27FC236}">
                <a16:creationId xmlns:a16="http://schemas.microsoft.com/office/drawing/2014/main" id="{4732E517-FAB4-062A-E128-2E51C66861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1144325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0E172-BD97-FD2A-2FAC-03C4A17988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88CEEC7-B84D-561E-D655-5C2072D05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534784B9-995B-40CE-BDE8-05369EE45C71}"/>
              </a:ext>
            </a:extLst>
          </p:cNvPr>
          <p:cNvSpPr txBox="1"/>
          <p:nvPr/>
        </p:nvSpPr>
        <p:spPr>
          <a:xfrm>
            <a:off x="4596151" y="1675189"/>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Text 4">
            <a:extLst>
              <a:ext uri="{FF2B5EF4-FFF2-40B4-BE49-F238E27FC236}">
                <a16:creationId xmlns:a16="http://schemas.microsoft.com/office/drawing/2014/main" id="{95CDFEC2-5C20-92F5-E572-BC62C37DCAF4}"/>
              </a:ext>
            </a:extLst>
          </p:cNvPr>
          <p:cNvSpPr/>
          <p:nvPr/>
        </p:nvSpPr>
        <p:spPr>
          <a:xfrm>
            <a:off x="1547664" y="764704"/>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Get Vaccinated</a:t>
            </a:r>
          </a:p>
        </p:txBody>
      </p:sp>
      <p:sp>
        <p:nvSpPr>
          <p:cNvPr id="7" name="Text 1">
            <a:extLst>
              <a:ext uri="{FF2B5EF4-FFF2-40B4-BE49-F238E27FC236}">
                <a16:creationId xmlns:a16="http://schemas.microsoft.com/office/drawing/2014/main" id="{7A403236-EC89-449B-7CB9-E51CC68FB579}"/>
              </a:ext>
            </a:extLst>
          </p:cNvPr>
          <p:cNvSpPr/>
          <p:nvPr/>
        </p:nvSpPr>
        <p:spPr>
          <a:xfrm>
            <a:off x="1547664" y="1278709"/>
            <a:ext cx="4248472" cy="1358203"/>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Vaccines for Hepatitis A and Hepatitis B are safe, effective, and widely available. Hepatitis B vaccination is one of the most important steps you can take to prevent liver cancer.</a:t>
            </a:r>
          </a:p>
          <a:p>
            <a:endParaRPr lang="en-US" dirty="0">
              <a:solidFill>
                <a:srgbClr val="384653"/>
              </a:solidFill>
              <a:ea typeface="Montserrat" pitchFamily="34" charset="-122"/>
              <a:cs typeface="Montserrat" pitchFamily="34" charset="-120"/>
            </a:endParaRPr>
          </a:p>
        </p:txBody>
      </p:sp>
      <p:sp>
        <p:nvSpPr>
          <p:cNvPr id="10" name="TextBox 9">
            <a:extLst>
              <a:ext uri="{FF2B5EF4-FFF2-40B4-BE49-F238E27FC236}">
                <a16:creationId xmlns:a16="http://schemas.microsoft.com/office/drawing/2014/main" id="{87AFC441-367B-85B7-EDB0-C3077D95636C}"/>
              </a:ext>
            </a:extLst>
          </p:cNvPr>
          <p:cNvSpPr txBox="1"/>
          <p:nvPr/>
        </p:nvSpPr>
        <p:spPr>
          <a:xfrm>
            <a:off x="359638" y="548680"/>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endParaRPr lang="en-IN" sz="5000" dirty="0"/>
          </a:p>
        </p:txBody>
      </p:sp>
      <p:pic>
        <p:nvPicPr>
          <p:cNvPr id="19" name="Picture 18">
            <a:extLst>
              <a:ext uri="{FF2B5EF4-FFF2-40B4-BE49-F238E27FC236}">
                <a16:creationId xmlns:a16="http://schemas.microsoft.com/office/drawing/2014/main" id="{B1CEA004-A81E-FA21-387B-6C8513773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sp>
        <p:nvSpPr>
          <p:cNvPr id="22" name="object 3" descr="$PPTXTitle">
            <a:extLst>
              <a:ext uri="{FF2B5EF4-FFF2-40B4-BE49-F238E27FC236}">
                <a16:creationId xmlns:a16="http://schemas.microsoft.com/office/drawing/2014/main" id="{6FEEF5C1-F9D4-FF25-A632-131239D2BC23}"/>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23" name="Straight Connector 22">
            <a:extLst>
              <a:ext uri="{FF2B5EF4-FFF2-40B4-BE49-F238E27FC236}">
                <a16:creationId xmlns:a16="http://schemas.microsoft.com/office/drawing/2014/main" id="{1303BAC1-5F6A-B5A4-1B04-EAECB97BC2CE}"/>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735B4B8-7F19-E99C-F7E8-6AB7992C2F3D}"/>
              </a:ext>
            </a:extLst>
          </p:cNvPr>
          <p:cNvSpPr txBox="1"/>
          <p:nvPr/>
        </p:nvSpPr>
        <p:spPr>
          <a:xfrm>
            <a:off x="395536" y="2492896"/>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p>
        </p:txBody>
      </p:sp>
      <p:sp>
        <p:nvSpPr>
          <p:cNvPr id="25" name="Text 4">
            <a:extLst>
              <a:ext uri="{FF2B5EF4-FFF2-40B4-BE49-F238E27FC236}">
                <a16:creationId xmlns:a16="http://schemas.microsoft.com/office/drawing/2014/main" id="{545A98CD-40C4-C976-A9CE-C47082F69A89}"/>
              </a:ext>
            </a:extLst>
          </p:cNvPr>
          <p:cNvSpPr/>
          <p:nvPr/>
        </p:nvSpPr>
        <p:spPr>
          <a:xfrm>
            <a:off x="1592729" y="2780928"/>
            <a:ext cx="3379113" cy="326946"/>
          </a:xfrm>
          <a:prstGeom prst="rect">
            <a:avLst/>
          </a:prstGeom>
          <a:noFill/>
          <a:ln/>
        </p:spPr>
        <p:txBody>
          <a:bodyPr wrap="none" lIns="0" tIns="0" rIns="0" bIns="0" rtlCol="0" anchor="t"/>
          <a:lstStyle/>
          <a:p>
            <a:pPr>
              <a:lnSpc>
                <a:spcPts val="3000"/>
              </a:lnSpc>
            </a:pPr>
            <a:r>
              <a:rPr lang="en-US" sz="2500" b="1" dirty="0">
                <a:solidFill>
                  <a:srgbClr val="384653"/>
                </a:solidFill>
                <a:ea typeface="Barlow Bold" pitchFamily="34" charset="-122"/>
                <a:cs typeface="Barlow Bold" pitchFamily="34" charset="-120"/>
              </a:rPr>
              <a:t>Early Diagnosis Saves Lives</a:t>
            </a:r>
          </a:p>
        </p:txBody>
      </p:sp>
      <p:sp>
        <p:nvSpPr>
          <p:cNvPr id="26" name="Text 1">
            <a:extLst>
              <a:ext uri="{FF2B5EF4-FFF2-40B4-BE49-F238E27FC236}">
                <a16:creationId xmlns:a16="http://schemas.microsoft.com/office/drawing/2014/main" id="{6BCDB4D8-122D-C90E-65D5-9F73CAC414E5}"/>
              </a:ext>
            </a:extLst>
          </p:cNvPr>
          <p:cNvSpPr/>
          <p:nvPr/>
        </p:nvSpPr>
        <p:spPr>
          <a:xfrm>
            <a:off x="1582931" y="3356992"/>
            <a:ext cx="4088521" cy="123168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Fatty liver, when caught early, is completely reversible. Even Hepatitis B and C can be effectively managed with modern antivirals when diagnosed in time.</a:t>
            </a:r>
          </a:p>
        </p:txBody>
      </p:sp>
      <p:pic>
        <p:nvPicPr>
          <p:cNvPr id="27" name="Picture 26">
            <a:extLst>
              <a:ext uri="{FF2B5EF4-FFF2-40B4-BE49-F238E27FC236}">
                <a16:creationId xmlns:a16="http://schemas.microsoft.com/office/drawing/2014/main" id="{ABC75E68-ED5F-45E9-80D4-E7D4EB0A25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85" y="1628800"/>
            <a:ext cx="265177" cy="643129"/>
          </a:xfrm>
          <a:prstGeom prst="rect">
            <a:avLst/>
          </a:prstGeom>
        </p:spPr>
      </p:pic>
      <p:pic>
        <p:nvPicPr>
          <p:cNvPr id="28" name="Picture 27">
            <a:extLst>
              <a:ext uri="{FF2B5EF4-FFF2-40B4-BE49-F238E27FC236}">
                <a16:creationId xmlns:a16="http://schemas.microsoft.com/office/drawing/2014/main" id="{E604DB6D-7E29-D3F3-65EA-AA34FB63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501" y="3573016"/>
            <a:ext cx="265177" cy="643129"/>
          </a:xfrm>
          <a:prstGeom prst="rect">
            <a:avLst/>
          </a:prstGeom>
        </p:spPr>
      </p:pic>
      <p:sp>
        <p:nvSpPr>
          <p:cNvPr id="3" name="TextBox 2">
            <a:extLst>
              <a:ext uri="{FF2B5EF4-FFF2-40B4-BE49-F238E27FC236}">
                <a16:creationId xmlns:a16="http://schemas.microsoft.com/office/drawing/2014/main" id="{EDA46398-2AC3-3A2D-1EDA-592BB05042F0}"/>
              </a:ext>
            </a:extLst>
          </p:cNvPr>
          <p:cNvSpPr txBox="1"/>
          <p:nvPr/>
        </p:nvSpPr>
        <p:spPr>
          <a:xfrm>
            <a:off x="1443022" y="4725144"/>
            <a:ext cx="4308872" cy="1200329"/>
          </a:xfrm>
          <a:prstGeom prst="rect">
            <a:avLst/>
          </a:prstGeom>
          <a:noFill/>
        </p:spPr>
        <p:txBody>
          <a:bodyPr wrap="none" rtlCol="0">
            <a:spAutoFit/>
          </a:bodyPr>
          <a:lstStyle/>
          <a:p>
            <a:r>
              <a:rPr lang="en-US" dirty="0">
                <a:ea typeface="Barlow Bold" pitchFamily="34" charset="-122"/>
                <a:cs typeface="Barlow Bold" pitchFamily="34" charset="-120"/>
              </a:rPr>
              <a:t>Early detection of liver disease can increase </a:t>
            </a:r>
          </a:p>
          <a:p>
            <a:r>
              <a:rPr lang="en-US" dirty="0">
                <a:ea typeface="Barlow Bold" pitchFamily="34" charset="-122"/>
                <a:cs typeface="Barlow Bold" pitchFamily="34" charset="-120"/>
              </a:rPr>
              <a:t>survival rates dramatically. A simple blood </a:t>
            </a:r>
            <a:br>
              <a:rPr lang="en-US" dirty="0">
                <a:ea typeface="Barlow Bold" pitchFamily="34" charset="-122"/>
                <a:cs typeface="Barlow Bold" pitchFamily="34" charset="-120"/>
              </a:rPr>
            </a:br>
            <a:r>
              <a:rPr lang="en-US" dirty="0">
                <a:ea typeface="Barlow Bold" pitchFamily="34" charset="-122"/>
                <a:cs typeface="Barlow Bold" pitchFamily="34" charset="-120"/>
              </a:rPr>
              <a:t>test could change — or save — your life.</a:t>
            </a:r>
          </a:p>
          <a:p>
            <a:endParaRPr lang="en-IN" dirty="0"/>
          </a:p>
        </p:txBody>
      </p:sp>
      <p:pic>
        <p:nvPicPr>
          <p:cNvPr id="6" name="Image 0" descr="preencoded.png">
            <a:extLst>
              <a:ext uri="{FF2B5EF4-FFF2-40B4-BE49-F238E27FC236}">
                <a16:creationId xmlns:a16="http://schemas.microsoft.com/office/drawing/2014/main" id="{D74C015A-64CD-1502-AB72-FF23D8D15887}"/>
              </a:ext>
            </a:extLst>
          </p:cNvPr>
          <p:cNvPicPr>
            <a:picLocks noChangeAspect="1"/>
          </p:cNvPicPr>
          <p:nvPr/>
        </p:nvPicPr>
        <p:blipFill>
          <a:blip r:embed="rId5"/>
          <a:stretch>
            <a:fillRect/>
          </a:stretch>
        </p:blipFill>
        <p:spPr>
          <a:xfrm>
            <a:off x="573879" y="4775844"/>
            <a:ext cx="751465" cy="601172"/>
          </a:xfrm>
          <a:prstGeom prst="rect">
            <a:avLst/>
          </a:prstGeom>
        </p:spPr>
      </p:pic>
      <p:pic>
        <p:nvPicPr>
          <p:cNvPr id="2" name="Picture 1">
            <a:extLst>
              <a:ext uri="{FF2B5EF4-FFF2-40B4-BE49-F238E27FC236}">
                <a16:creationId xmlns:a16="http://schemas.microsoft.com/office/drawing/2014/main" id="{6A5B44A2-C244-C8F2-D461-1692EA0BEA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pic>
        <p:nvPicPr>
          <p:cNvPr id="8" name="Picture 7">
            <a:extLst>
              <a:ext uri="{FF2B5EF4-FFF2-40B4-BE49-F238E27FC236}">
                <a16:creationId xmlns:a16="http://schemas.microsoft.com/office/drawing/2014/main" id="{8F3661DB-7F9B-60AA-33C5-829D31CA85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3795210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BF491-24C1-979E-5FD9-451269B5D125}"/>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5A301B63-FC6C-8394-486B-7E423A70AB56}"/>
              </a:ext>
            </a:extLst>
          </p:cNvPr>
          <p:cNvSpPr/>
          <p:nvPr/>
        </p:nvSpPr>
        <p:spPr>
          <a:xfrm>
            <a:off x="0" y="2636912"/>
            <a:ext cx="9144000" cy="236161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1D8FF291-E1FD-483F-9351-1FF0D318ED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5DE56BB2-8C73-3D00-9AAC-5A9A0997A439}"/>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7123055B-7196-359E-67B9-E8065C0AD666}"/>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sp>
        <p:nvSpPr>
          <p:cNvPr id="3" name="object 3" descr="$PPTXTitle">
            <a:extLst>
              <a:ext uri="{FF2B5EF4-FFF2-40B4-BE49-F238E27FC236}">
                <a16:creationId xmlns:a16="http://schemas.microsoft.com/office/drawing/2014/main" id="{5CEA9A13-B71D-2319-FBE1-CD8E67677835}"/>
              </a:ext>
            </a:extLst>
          </p:cNvPr>
          <p:cNvSpPr txBox="1">
            <a:spLocks/>
          </p:cNvSpPr>
          <p:nvPr/>
        </p:nvSpPr>
        <p:spPr>
          <a:xfrm>
            <a:off x="678878" y="534026"/>
            <a:ext cx="5045250" cy="1958870"/>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US" sz="5000" dirty="0">
                <a:solidFill>
                  <a:schemeClr val="bg1">
                    <a:lumMod val="50000"/>
                  </a:schemeClr>
                </a:solidFill>
              </a:rPr>
              <a:t>You don't feel </a:t>
            </a:r>
            <a:br>
              <a:rPr lang="en-US" sz="5000" dirty="0">
                <a:solidFill>
                  <a:schemeClr val="bg1">
                    <a:lumMod val="50000"/>
                  </a:schemeClr>
                </a:solidFill>
              </a:rPr>
            </a:br>
            <a:r>
              <a:rPr lang="en-US" sz="5000" b="1" dirty="0">
                <a:solidFill>
                  <a:srgbClr val="C00000"/>
                </a:solidFill>
              </a:rPr>
              <a:t>Liver Damage…</a:t>
            </a:r>
          </a:p>
          <a:p>
            <a:pPr marL="12700" algn="l">
              <a:lnSpc>
                <a:spcPts val="5000"/>
              </a:lnSpc>
              <a:spcBef>
                <a:spcPts val="105"/>
              </a:spcBef>
            </a:pPr>
            <a:r>
              <a:rPr lang="en-US" sz="5000" dirty="0">
                <a:solidFill>
                  <a:schemeClr val="bg1">
                    <a:lumMod val="50000"/>
                  </a:schemeClr>
                </a:solidFill>
              </a:rPr>
              <a:t>until it’s Serious.</a:t>
            </a:r>
          </a:p>
        </p:txBody>
      </p:sp>
      <p:sp>
        <p:nvSpPr>
          <p:cNvPr id="6" name="Text 1">
            <a:extLst>
              <a:ext uri="{FF2B5EF4-FFF2-40B4-BE49-F238E27FC236}">
                <a16:creationId xmlns:a16="http://schemas.microsoft.com/office/drawing/2014/main" id="{68E8FAE8-927F-7173-AC56-7F4864EF72DB}"/>
              </a:ext>
            </a:extLst>
          </p:cNvPr>
          <p:cNvSpPr/>
          <p:nvPr/>
        </p:nvSpPr>
        <p:spPr>
          <a:xfrm>
            <a:off x="702067" y="2838291"/>
            <a:ext cx="4229973" cy="1920406"/>
          </a:xfrm>
          <a:prstGeom prst="rect">
            <a:avLst/>
          </a:prstGeom>
          <a:noFill/>
          <a:ln/>
        </p:spPr>
        <p:txBody>
          <a:bodyPr wrap="square" lIns="0" tIns="0" rIns="0" bIns="0" rtlCol="0" anchor="t"/>
          <a:lstStyle/>
          <a:p>
            <a:pPr algn="just">
              <a:lnSpc>
                <a:spcPts val="2500"/>
              </a:lnSpc>
            </a:pPr>
            <a:r>
              <a:rPr lang="en-US" sz="2000" dirty="0">
                <a:solidFill>
                  <a:srgbClr val="384653"/>
                </a:solidFill>
                <a:ea typeface="Montserrat" pitchFamily="34" charset="-122"/>
                <a:cs typeface="Montserrat" pitchFamily="34" charset="-120"/>
              </a:rPr>
              <a:t>The liver has no pain receptors. It cannot tell you when it's struggling. By the time you feel something is wrong, up to 70–80% of liver function may already be lost. This is not meant to frighten you — it's meant to wake you up.</a:t>
            </a:r>
          </a:p>
        </p:txBody>
      </p:sp>
      <p:cxnSp>
        <p:nvCxnSpPr>
          <p:cNvPr id="14" name="Straight Connector 13">
            <a:extLst>
              <a:ext uri="{FF2B5EF4-FFF2-40B4-BE49-F238E27FC236}">
                <a16:creationId xmlns:a16="http://schemas.microsoft.com/office/drawing/2014/main" id="{71D9A282-B771-6801-EB56-51513711E467}"/>
              </a:ext>
            </a:extLst>
          </p:cNvPr>
          <p:cNvCxnSpPr>
            <a:cxnSpLocks/>
          </p:cNvCxnSpPr>
          <p:nvPr/>
        </p:nvCxnSpPr>
        <p:spPr>
          <a:xfrm>
            <a:off x="3779912" y="6165304"/>
            <a:ext cx="129614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5CEDC63-6337-8730-9FAD-AEC4D47F9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7160" y="3998091"/>
            <a:ext cx="265177" cy="643129"/>
          </a:xfrm>
          <a:prstGeom prst="rect">
            <a:avLst/>
          </a:prstGeom>
        </p:spPr>
      </p:pic>
      <p:pic>
        <p:nvPicPr>
          <p:cNvPr id="8" name="Picture 7">
            <a:extLst>
              <a:ext uri="{FF2B5EF4-FFF2-40B4-BE49-F238E27FC236}">
                <a16:creationId xmlns:a16="http://schemas.microsoft.com/office/drawing/2014/main" id="{2B58CF55-2D60-3242-5666-BF969903B5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20097">
            <a:off x="5082426" y="583777"/>
            <a:ext cx="2202786" cy="1496439"/>
          </a:xfrm>
          <a:prstGeom prst="rect">
            <a:avLst/>
          </a:prstGeom>
        </p:spPr>
      </p:pic>
      <p:pic>
        <p:nvPicPr>
          <p:cNvPr id="10" name="Picture 9">
            <a:extLst>
              <a:ext uri="{FF2B5EF4-FFF2-40B4-BE49-F238E27FC236}">
                <a16:creationId xmlns:a16="http://schemas.microsoft.com/office/drawing/2014/main" id="{8DBBDC6D-1FDA-96C9-20E4-904985F4E7F7}"/>
              </a:ext>
            </a:extLst>
          </p:cNvPr>
          <p:cNvPicPr>
            <a:picLocks noChangeAspect="1"/>
          </p:cNvPicPr>
          <p:nvPr/>
        </p:nvPicPr>
        <p:blipFill>
          <a:blip r:embed="rId5" cstate="print">
            <a:extLst>
              <a:ext uri="{28A0092B-C50C-407E-A947-70E740481C1C}">
                <a14:useLocalDpi xmlns:a14="http://schemas.microsoft.com/office/drawing/2010/main" val="0"/>
              </a:ext>
            </a:extLst>
          </a:blip>
          <a:srcRect b="25974"/>
          <a:stretch>
            <a:fillRect/>
          </a:stretch>
        </p:blipFill>
        <p:spPr>
          <a:xfrm>
            <a:off x="5699216" y="1781312"/>
            <a:ext cx="2649682" cy="5076688"/>
          </a:xfrm>
          <a:prstGeom prst="rect">
            <a:avLst/>
          </a:prstGeom>
        </p:spPr>
      </p:pic>
      <p:sp>
        <p:nvSpPr>
          <p:cNvPr id="11" name="object 3" descr="$PPTXTitle">
            <a:extLst>
              <a:ext uri="{FF2B5EF4-FFF2-40B4-BE49-F238E27FC236}">
                <a16:creationId xmlns:a16="http://schemas.microsoft.com/office/drawing/2014/main" id="{D89148D1-E1EE-D3A5-E877-42B0C25D9ABD}"/>
              </a:ext>
            </a:extLst>
          </p:cNvPr>
          <p:cNvSpPr txBox="1">
            <a:spLocks/>
          </p:cNvSpPr>
          <p:nvPr/>
        </p:nvSpPr>
        <p:spPr>
          <a:xfrm>
            <a:off x="639974" y="5125600"/>
            <a:ext cx="4634162" cy="629018"/>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spcBef>
                <a:spcPts val="105"/>
              </a:spcBef>
            </a:pPr>
            <a:r>
              <a:rPr lang="en-US" sz="2000" b="1" dirty="0">
                <a:solidFill>
                  <a:srgbClr val="00B050"/>
                </a:solidFill>
              </a:rPr>
              <a:t>Act early. Live better. Your liver is fighting for you right now. It's time to fight for it.</a:t>
            </a:r>
          </a:p>
        </p:txBody>
      </p:sp>
      <p:pic>
        <p:nvPicPr>
          <p:cNvPr id="7" name="Picture 6">
            <a:extLst>
              <a:ext uri="{FF2B5EF4-FFF2-40B4-BE49-F238E27FC236}">
                <a16:creationId xmlns:a16="http://schemas.microsoft.com/office/drawing/2014/main" id="{81939E49-165D-A48A-CF76-EF3341C572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360950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FE2FB-BB32-135A-013D-35A4F646315E}"/>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FD984FB2-AE89-4424-73C5-86ECEFD0BF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1457" y="-23905"/>
            <a:ext cx="4508677" cy="3034774"/>
          </a:xfrm>
          <a:prstGeom prst="rect">
            <a:avLst/>
          </a:prstGeom>
        </p:spPr>
      </p:pic>
      <p:pic>
        <p:nvPicPr>
          <p:cNvPr id="5" name="Picture 4">
            <a:extLst>
              <a:ext uri="{FF2B5EF4-FFF2-40B4-BE49-F238E27FC236}">
                <a16:creationId xmlns:a16="http://schemas.microsoft.com/office/drawing/2014/main" id="{9A752222-46EC-1ECE-36BA-258DBA490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2F0E9735-D98C-D296-5062-0446E59EDC5E}"/>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47E2E861-48FC-92DE-BB12-278C00FD9678}"/>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14" name="Straight Connector 13">
            <a:extLst>
              <a:ext uri="{FF2B5EF4-FFF2-40B4-BE49-F238E27FC236}">
                <a16:creationId xmlns:a16="http://schemas.microsoft.com/office/drawing/2014/main" id="{D8295AB9-F793-E45D-CC68-B421A1DB8BE9}"/>
              </a:ext>
            </a:extLst>
          </p:cNvPr>
          <p:cNvCxnSpPr>
            <a:cxnSpLocks/>
          </p:cNvCxnSpPr>
          <p:nvPr/>
        </p:nvCxnSpPr>
        <p:spPr>
          <a:xfrm>
            <a:off x="3779912" y="6165304"/>
            <a:ext cx="129614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bject 3" descr="$PPTXTitle">
            <a:extLst>
              <a:ext uri="{FF2B5EF4-FFF2-40B4-BE49-F238E27FC236}">
                <a16:creationId xmlns:a16="http://schemas.microsoft.com/office/drawing/2014/main" id="{980428E2-FB69-C33D-212A-68286B183857}"/>
              </a:ext>
            </a:extLst>
          </p:cNvPr>
          <p:cNvSpPr txBox="1">
            <a:spLocks/>
          </p:cNvSpPr>
          <p:nvPr/>
        </p:nvSpPr>
        <p:spPr>
          <a:xfrm>
            <a:off x="639974" y="4796461"/>
            <a:ext cx="8020200" cy="936795"/>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spcBef>
                <a:spcPts val="105"/>
              </a:spcBef>
            </a:pPr>
            <a:r>
              <a:rPr lang="en-US" sz="2000" dirty="0"/>
              <a:t>The good news: </a:t>
            </a:r>
            <a:r>
              <a:rPr lang="en-US" sz="2000" b="1" dirty="0"/>
              <a:t>Stages 1 and 2 are almost always reversible </a:t>
            </a:r>
            <a:r>
              <a:rPr lang="en-US" sz="2000" dirty="0"/>
              <a:t>with the right lifestyle changes and medical treatment. The earlier you act, the better your outcome. Waiting is never the safer option.</a:t>
            </a:r>
          </a:p>
        </p:txBody>
      </p:sp>
      <p:grpSp>
        <p:nvGrpSpPr>
          <p:cNvPr id="29" name="Group 28">
            <a:extLst>
              <a:ext uri="{FF2B5EF4-FFF2-40B4-BE49-F238E27FC236}">
                <a16:creationId xmlns:a16="http://schemas.microsoft.com/office/drawing/2014/main" id="{54E374B0-78E9-AA7A-7C9B-4BD2CE4B36B7}"/>
              </a:ext>
            </a:extLst>
          </p:cNvPr>
          <p:cNvGrpSpPr/>
          <p:nvPr/>
        </p:nvGrpSpPr>
        <p:grpSpPr>
          <a:xfrm>
            <a:off x="258796" y="2593863"/>
            <a:ext cx="8561676" cy="2347305"/>
            <a:chOff x="258796" y="2449847"/>
            <a:chExt cx="8561676" cy="2347305"/>
          </a:xfrm>
        </p:grpSpPr>
        <p:pic>
          <p:nvPicPr>
            <p:cNvPr id="13" name="Image 0" descr="preencoded.png">
              <a:extLst>
                <a:ext uri="{FF2B5EF4-FFF2-40B4-BE49-F238E27FC236}">
                  <a16:creationId xmlns:a16="http://schemas.microsoft.com/office/drawing/2014/main" id="{C18A5536-5319-7ED4-03E0-D59F009B2732}"/>
                </a:ext>
              </a:extLst>
            </p:cNvPr>
            <p:cNvPicPr>
              <a:picLocks noChangeAspect="1"/>
            </p:cNvPicPr>
            <p:nvPr/>
          </p:nvPicPr>
          <p:blipFill>
            <a:blip r:embed="rId4"/>
            <a:stretch>
              <a:fillRect/>
            </a:stretch>
          </p:blipFill>
          <p:spPr>
            <a:xfrm>
              <a:off x="258796" y="2449847"/>
              <a:ext cx="8561676" cy="2347305"/>
            </a:xfrm>
            <a:prstGeom prst="rect">
              <a:avLst/>
            </a:prstGeom>
          </p:spPr>
        </p:pic>
        <p:sp>
          <p:nvSpPr>
            <p:cNvPr id="17" name="Text 2">
              <a:extLst>
                <a:ext uri="{FF2B5EF4-FFF2-40B4-BE49-F238E27FC236}">
                  <a16:creationId xmlns:a16="http://schemas.microsoft.com/office/drawing/2014/main" id="{CA7F9B74-ADF5-C19F-E8C0-12A7DBCB779A}"/>
                </a:ext>
              </a:extLst>
            </p:cNvPr>
            <p:cNvSpPr/>
            <p:nvPr/>
          </p:nvSpPr>
          <p:spPr>
            <a:xfrm>
              <a:off x="1257556" y="2989036"/>
              <a:ext cx="1293819" cy="243886"/>
            </a:xfrm>
            <a:prstGeom prst="rect">
              <a:avLst/>
            </a:prstGeom>
            <a:noFill/>
            <a:ln/>
          </p:spPr>
          <p:txBody>
            <a:bodyPr wrap="none" lIns="0" tIns="0" rIns="0" bIns="0" rtlCol="0" anchor="t"/>
            <a:lstStyle/>
            <a:p>
              <a:pPr marL="0" indent="0" algn="ctr">
                <a:buNone/>
              </a:pPr>
              <a:r>
                <a:rPr lang="en-US" sz="2000" b="1" dirty="0">
                  <a:solidFill>
                    <a:srgbClr val="384653"/>
                  </a:solidFill>
                  <a:latin typeface="Barlow Bold" pitchFamily="34" charset="0"/>
                  <a:ea typeface="Barlow Bold" pitchFamily="34" charset="-122"/>
                  <a:cs typeface="Barlow Bold" pitchFamily="34" charset="-120"/>
                </a:rPr>
                <a:t>Fatty </a:t>
              </a:r>
            </a:p>
            <a:p>
              <a:pPr marL="0" indent="0" algn="ctr">
                <a:buNone/>
              </a:pPr>
              <a:r>
                <a:rPr lang="en-US" sz="2000" b="1" dirty="0">
                  <a:solidFill>
                    <a:srgbClr val="384653"/>
                  </a:solidFill>
                  <a:latin typeface="Barlow Bold" pitchFamily="34" charset="0"/>
                  <a:ea typeface="Barlow Bold" pitchFamily="34" charset="-122"/>
                  <a:cs typeface="Barlow Bold" pitchFamily="34" charset="-120"/>
                </a:rPr>
                <a:t>Liver</a:t>
              </a:r>
              <a:endParaRPr lang="en-US" sz="2000" dirty="0"/>
            </a:p>
          </p:txBody>
        </p:sp>
        <p:sp>
          <p:nvSpPr>
            <p:cNvPr id="18" name="Text 3">
              <a:extLst>
                <a:ext uri="{FF2B5EF4-FFF2-40B4-BE49-F238E27FC236}">
                  <a16:creationId xmlns:a16="http://schemas.microsoft.com/office/drawing/2014/main" id="{63797759-9E0C-4D4F-B869-3D236728E898}"/>
                </a:ext>
              </a:extLst>
            </p:cNvPr>
            <p:cNvSpPr/>
            <p:nvPr/>
          </p:nvSpPr>
          <p:spPr>
            <a:xfrm>
              <a:off x="1284836" y="3669899"/>
              <a:ext cx="1266539" cy="1035751"/>
            </a:xfrm>
            <a:prstGeom prst="rect">
              <a:avLst/>
            </a:prstGeom>
            <a:noFill/>
            <a:ln/>
          </p:spPr>
          <p:txBody>
            <a:bodyPr wrap="square" lIns="0" tIns="0" rIns="0" bIns="0" rtlCol="0" anchor="t"/>
            <a:lstStyle/>
            <a:p>
              <a:pPr marL="0" indent="0" algn="ctr">
                <a:lnSpc>
                  <a:spcPts val="2200"/>
                </a:lnSpc>
                <a:buNone/>
              </a:pPr>
              <a:r>
                <a:rPr lang="en-US" dirty="0">
                  <a:solidFill>
                    <a:srgbClr val="384653"/>
                  </a:solidFill>
                  <a:latin typeface="+mj-lt"/>
                  <a:ea typeface="Montserrat" pitchFamily="34" charset="-122"/>
                  <a:cs typeface="Montserrat" pitchFamily="34" charset="-120"/>
                </a:rPr>
                <a:t>Reversible with lifestyle changes</a:t>
              </a:r>
              <a:endParaRPr lang="en-US" dirty="0">
                <a:latin typeface="+mj-lt"/>
              </a:endParaRPr>
            </a:p>
          </p:txBody>
        </p:sp>
        <p:sp>
          <p:nvSpPr>
            <p:cNvPr id="19" name="Text 4">
              <a:extLst>
                <a:ext uri="{FF2B5EF4-FFF2-40B4-BE49-F238E27FC236}">
                  <a16:creationId xmlns:a16="http://schemas.microsoft.com/office/drawing/2014/main" id="{6781DF93-C134-47B8-AC40-9CBB98CBF595}"/>
                </a:ext>
              </a:extLst>
            </p:cNvPr>
            <p:cNvSpPr/>
            <p:nvPr/>
          </p:nvSpPr>
          <p:spPr>
            <a:xfrm>
              <a:off x="3037017" y="2702959"/>
              <a:ext cx="1293818" cy="243886"/>
            </a:xfrm>
            <a:prstGeom prst="rect">
              <a:avLst/>
            </a:prstGeom>
            <a:noFill/>
            <a:ln/>
          </p:spPr>
          <p:txBody>
            <a:bodyPr wrap="none" lIns="0" tIns="0" rIns="0" bIns="0" rtlCol="0" anchor="t"/>
            <a:lstStyle/>
            <a:p>
              <a:pPr marL="0" indent="0" algn="ctr">
                <a:lnSpc>
                  <a:spcPts val="2900"/>
                </a:lnSpc>
                <a:buNone/>
              </a:pPr>
              <a:r>
                <a:rPr lang="en-US" sz="2000" b="1" dirty="0">
                  <a:solidFill>
                    <a:srgbClr val="2E3C4E"/>
                  </a:solidFill>
                  <a:latin typeface="Barlow Bold" pitchFamily="34" charset="0"/>
                  <a:ea typeface="Barlow Bold" pitchFamily="34" charset="-122"/>
                  <a:cs typeface="Barlow Bold" pitchFamily="34" charset="-120"/>
                </a:rPr>
                <a:t>Hepatitis</a:t>
              </a:r>
              <a:endParaRPr lang="en-US" sz="2000" dirty="0"/>
            </a:p>
          </p:txBody>
        </p:sp>
        <p:sp>
          <p:nvSpPr>
            <p:cNvPr id="20" name="Text 5">
              <a:extLst>
                <a:ext uri="{FF2B5EF4-FFF2-40B4-BE49-F238E27FC236}">
                  <a16:creationId xmlns:a16="http://schemas.microsoft.com/office/drawing/2014/main" id="{3912CD51-0A62-A432-05DD-B72F2BD65A97}"/>
                </a:ext>
              </a:extLst>
            </p:cNvPr>
            <p:cNvSpPr/>
            <p:nvPr/>
          </p:nvSpPr>
          <p:spPr>
            <a:xfrm>
              <a:off x="2973874" y="3123317"/>
              <a:ext cx="1506175" cy="1148618"/>
            </a:xfrm>
            <a:prstGeom prst="rect">
              <a:avLst/>
            </a:prstGeom>
            <a:noFill/>
            <a:ln/>
          </p:spPr>
          <p:txBody>
            <a:bodyPr wrap="square" lIns="0" tIns="0" rIns="0" bIns="0" rtlCol="0" anchor="t"/>
            <a:lstStyle/>
            <a:p>
              <a:pPr marL="0" indent="0" algn="ctr">
                <a:lnSpc>
                  <a:spcPts val="2200"/>
                </a:lnSpc>
                <a:buNone/>
              </a:pPr>
              <a:r>
                <a:rPr lang="en-US" dirty="0">
                  <a:solidFill>
                    <a:srgbClr val="384653"/>
                  </a:solidFill>
                  <a:latin typeface="+mj-lt"/>
                  <a:ea typeface="Montserrat" pitchFamily="34" charset="-122"/>
                  <a:cs typeface="Montserrat" pitchFamily="34" charset="-120"/>
                </a:rPr>
                <a:t>Inflammation; treatable with medical </a:t>
              </a:r>
              <a:br>
                <a:rPr lang="en-US" dirty="0">
                  <a:solidFill>
                    <a:srgbClr val="384653"/>
                  </a:solidFill>
                  <a:latin typeface="+mj-lt"/>
                  <a:ea typeface="Montserrat" pitchFamily="34" charset="-122"/>
                  <a:cs typeface="Montserrat" pitchFamily="34" charset="-120"/>
                </a:rPr>
              </a:br>
              <a:r>
                <a:rPr lang="en-US" dirty="0">
                  <a:solidFill>
                    <a:srgbClr val="384653"/>
                  </a:solidFill>
                  <a:latin typeface="+mj-lt"/>
                  <a:ea typeface="Montserrat" pitchFamily="34" charset="-122"/>
                  <a:cs typeface="Montserrat" pitchFamily="34" charset="-120"/>
                </a:rPr>
                <a:t>care</a:t>
              </a:r>
              <a:endParaRPr lang="en-US" dirty="0">
                <a:latin typeface="+mj-lt"/>
              </a:endParaRPr>
            </a:p>
          </p:txBody>
        </p:sp>
        <p:sp>
          <p:nvSpPr>
            <p:cNvPr id="21" name="Text 6">
              <a:extLst>
                <a:ext uri="{FF2B5EF4-FFF2-40B4-BE49-F238E27FC236}">
                  <a16:creationId xmlns:a16="http://schemas.microsoft.com/office/drawing/2014/main" id="{DE18016D-E842-28CE-5FC6-30F76D939A63}"/>
                </a:ext>
              </a:extLst>
            </p:cNvPr>
            <p:cNvSpPr/>
            <p:nvPr/>
          </p:nvSpPr>
          <p:spPr>
            <a:xfrm>
              <a:off x="4816162" y="3298051"/>
              <a:ext cx="1293818" cy="243886"/>
            </a:xfrm>
            <a:prstGeom prst="rect">
              <a:avLst/>
            </a:prstGeom>
            <a:noFill/>
            <a:ln/>
          </p:spPr>
          <p:txBody>
            <a:bodyPr wrap="none" lIns="0" tIns="0" rIns="0" bIns="0" rtlCol="0" anchor="t"/>
            <a:lstStyle/>
            <a:p>
              <a:pPr marL="0" indent="0" algn="ctr">
                <a:lnSpc>
                  <a:spcPts val="2900"/>
                </a:lnSpc>
                <a:buNone/>
              </a:pPr>
              <a:r>
                <a:rPr lang="en-US" sz="2350" b="1" dirty="0">
                  <a:solidFill>
                    <a:srgbClr val="2E3C4E"/>
                  </a:solidFill>
                  <a:latin typeface="+mj-lt"/>
                  <a:ea typeface="Barlow Bold" pitchFamily="34" charset="-122"/>
                  <a:cs typeface="Barlow Bold" pitchFamily="34" charset="-120"/>
                </a:rPr>
                <a:t>Fibrosis</a:t>
              </a:r>
              <a:endParaRPr lang="en-US" sz="2350" dirty="0">
                <a:latin typeface="+mj-lt"/>
              </a:endParaRPr>
            </a:p>
          </p:txBody>
        </p:sp>
        <p:sp>
          <p:nvSpPr>
            <p:cNvPr id="22" name="Text 7">
              <a:extLst>
                <a:ext uri="{FF2B5EF4-FFF2-40B4-BE49-F238E27FC236}">
                  <a16:creationId xmlns:a16="http://schemas.microsoft.com/office/drawing/2014/main" id="{7A81225C-2D45-2202-F7ED-BE69D04E0D9C}"/>
                </a:ext>
              </a:extLst>
            </p:cNvPr>
            <p:cNvSpPr/>
            <p:nvPr/>
          </p:nvSpPr>
          <p:spPr>
            <a:xfrm>
              <a:off x="4737906" y="3658941"/>
              <a:ext cx="1482326" cy="974716"/>
            </a:xfrm>
            <a:prstGeom prst="rect">
              <a:avLst/>
            </a:prstGeom>
            <a:noFill/>
            <a:ln/>
          </p:spPr>
          <p:txBody>
            <a:bodyPr wrap="square" lIns="0" tIns="0" rIns="0" bIns="0" rtlCol="0" anchor="t"/>
            <a:lstStyle/>
            <a:p>
              <a:pPr marL="0" indent="0" algn="ctr">
                <a:lnSpc>
                  <a:spcPts val="2200"/>
                </a:lnSpc>
                <a:buNone/>
              </a:pPr>
              <a:r>
                <a:rPr lang="en-US" dirty="0">
                  <a:solidFill>
                    <a:srgbClr val="384653"/>
                  </a:solidFill>
                  <a:latin typeface="+mj-lt"/>
                  <a:ea typeface="Montserrat" pitchFamily="34" charset="-122"/>
                  <a:cs typeface="Montserrat" pitchFamily="34" charset="-120"/>
                </a:rPr>
                <a:t>Scarring; partially reversible</a:t>
              </a:r>
              <a:endParaRPr lang="en-US" dirty="0">
                <a:latin typeface="+mj-lt"/>
              </a:endParaRPr>
            </a:p>
          </p:txBody>
        </p:sp>
        <p:sp>
          <p:nvSpPr>
            <p:cNvPr id="23" name="Text 8">
              <a:extLst>
                <a:ext uri="{FF2B5EF4-FFF2-40B4-BE49-F238E27FC236}">
                  <a16:creationId xmlns:a16="http://schemas.microsoft.com/office/drawing/2014/main" id="{800E1DF8-8009-6112-AEC7-4FBF3CB48827}"/>
                </a:ext>
              </a:extLst>
            </p:cNvPr>
            <p:cNvSpPr/>
            <p:nvPr/>
          </p:nvSpPr>
          <p:spPr>
            <a:xfrm>
              <a:off x="6578835" y="2702959"/>
              <a:ext cx="1293818" cy="243886"/>
            </a:xfrm>
            <a:prstGeom prst="rect">
              <a:avLst/>
            </a:prstGeom>
            <a:noFill/>
            <a:ln/>
          </p:spPr>
          <p:txBody>
            <a:bodyPr wrap="none" lIns="0" tIns="0" rIns="0" bIns="0" rtlCol="0" anchor="t"/>
            <a:lstStyle/>
            <a:p>
              <a:pPr marL="0" indent="0" algn="ctr">
                <a:lnSpc>
                  <a:spcPts val="2900"/>
                </a:lnSpc>
                <a:buNone/>
              </a:pPr>
              <a:r>
                <a:rPr lang="en-US" sz="2000" b="1" dirty="0">
                  <a:solidFill>
                    <a:srgbClr val="2E3C4E"/>
                  </a:solidFill>
                  <a:latin typeface="+mj-lt"/>
                  <a:ea typeface="Barlow Bold" pitchFamily="34" charset="-122"/>
                  <a:cs typeface="Barlow Bold" pitchFamily="34" charset="-120"/>
                </a:rPr>
                <a:t>Cirrhosis</a:t>
              </a:r>
              <a:endParaRPr lang="en-US" sz="2000" dirty="0">
                <a:latin typeface="+mj-lt"/>
              </a:endParaRPr>
            </a:p>
          </p:txBody>
        </p:sp>
        <p:sp>
          <p:nvSpPr>
            <p:cNvPr id="24" name="Text 9">
              <a:extLst>
                <a:ext uri="{FF2B5EF4-FFF2-40B4-BE49-F238E27FC236}">
                  <a16:creationId xmlns:a16="http://schemas.microsoft.com/office/drawing/2014/main" id="{4943EB2F-DCA2-949B-2C52-FE34B6AA6E53}"/>
                </a:ext>
              </a:extLst>
            </p:cNvPr>
            <p:cNvSpPr/>
            <p:nvPr/>
          </p:nvSpPr>
          <p:spPr>
            <a:xfrm>
              <a:off x="6541194" y="3110979"/>
              <a:ext cx="1506174" cy="1298532"/>
            </a:xfrm>
            <a:prstGeom prst="rect">
              <a:avLst/>
            </a:prstGeom>
            <a:noFill/>
            <a:ln/>
          </p:spPr>
          <p:txBody>
            <a:bodyPr wrap="square" lIns="0" tIns="0" rIns="0" bIns="0" rtlCol="0" anchor="t"/>
            <a:lstStyle/>
            <a:p>
              <a:pPr marL="0" indent="0" algn="ctr">
                <a:lnSpc>
                  <a:spcPts val="2200"/>
                </a:lnSpc>
                <a:buNone/>
              </a:pPr>
              <a:r>
                <a:rPr lang="en-US" dirty="0">
                  <a:solidFill>
                    <a:srgbClr val="384653"/>
                  </a:solidFill>
                  <a:latin typeface="+mj-lt"/>
                  <a:ea typeface="Montserrat" pitchFamily="34" charset="-122"/>
                  <a:cs typeface="Montserrat" pitchFamily="34" charset="-120"/>
                </a:rPr>
                <a:t>Irreversible, life‑threatening liver failure</a:t>
              </a:r>
              <a:endParaRPr lang="en-US" dirty="0">
                <a:latin typeface="+mj-lt"/>
              </a:endParaRPr>
            </a:p>
          </p:txBody>
        </p:sp>
      </p:grpSp>
      <p:pic>
        <p:nvPicPr>
          <p:cNvPr id="25" name="Picture 24">
            <a:extLst>
              <a:ext uri="{FF2B5EF4-FFF2-40B4-BE49-F238E27FC236}">
                <a16:creationId xmlns:a16="http://schemas.microsoft.com/office/drawing/2014/main" id="{F56795BC-136F-AEEF-C3EC-78448F3CBE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20097">
            <a:off x="4255314" y="1005719"/>
            <a:ext cx="1641485" cy="1115125"/>
          </a:xfrm>
          <a:prstGeom prst="rect">
            <a:avLst/>
          </a:prstGeom>
        </p:spPr>
      </p:pic>
      <p:sp>
        <p:nvSpPr>
          <p:cNvPr id="30" name="object 3" descr="$PPTXTitle">
            <a:extLst>
              <a:ext uri="{FF2B5EF4-FFF2-40B4-BE49-F238E27FC236}">
                <a16:creationId xmlns:a16="http://schemas.microsoft.com/office/drawing/2014/main" id="{6EC37D15-F9A8-D32A-9280-53C0E5E19AC7}"/>
              </a:ext>
            </a:extLst>
          </p:cNvPr>
          <p:cNvSpPr txBox="1">
            <a:spLocks/>
          </p:cNvSpPr>
          <p:nvPr/>
        </p:nvSpPr>
        <p:spPr>
          <a:xfrm>
            <a:off x="678878" y="620688"/>
            <a:ext cx="2936347" cy="1769715"/>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4500"/>
              </a:lnSpc>
              <a:spcBef>
                <a:spcPts val="105"/>
              </a:spcBef>
            </a:pPr>
            <a:r>
              <a:rPr lang="en-US" sz="5000" dirty="0">
                <a:solidFill>
                  <a:schemeClr val="bg1">
                    <a:lumMod val="50000"/>
                  </a:schemeClr>
                </a:solidFill>
              </a:rPr>
              <a:t>How </a:t>
            </a:r>
            <a:r>
              <a:rPr lang="en-US" sz="5000" b="1" dirty="0">
                <a:solidFill>
                  <a:srgbClr val="C00000"/>
                </a:solidFill>
              </a:rPr>
              <a:t>Liver </a:t>
            </a:r>
            <a:br>
              <a:rPr lang="en-US" sz="5000" b="1" dirty="0">
                <a:solidFill>
                  <a:srgbClr val="C00000"/>
                </a:solidFill>
              </a:rPr>
            </a:br>
            <a:r>
              <a:rPr lang="en-US" sz="5000" b="1" dirty="0">
                <a:solidFill>
                  <a:srgbClr val="C00000"/>
                </a:solidFill>
              </a:rPr>
              <a:t>Disease </a:t>
            </a:r>
            <a:br>
              <a:rPr lang="en-US" sz="5000" b="1" dirty="0">
                <a:solidFill>
                  <a:srgbClr val="C00000"/>
                </a:solidFill>
              </a:rPr>
            </a:br>
            <a:r>
              <a:rPr lang="en-US" sz="5000" dirty="0">
                <a:solidFill>
                  <a:schemeClr val="tx1">
                    <a:lumMod val="50000"/>
                    <a:lumOff val="50000"/>
                  </a:schemeClr>
                </a:solidFill>
              </a:rPr>
              <a:t>Progresses</a:t>
            </a:r>
          </a:p>
        </p:txBody>
      </p:sp>
      <p:pic>
        <p:nvPicPr>
          <p:cNvPr id="35" name="Picture 34">
            <a:extLst>
              <a:ext uri="{FF2B5EF4-FFF2-40B4-BE49-F238E27FC236}">
                <a16:creationId xmlns:a16="http://schemas.microsoft.com/office/drawing/2014/main" id="{0B326B48-7497-64E6-F050-06C91701C3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687985" y="1731596"/>
            <a:ext cx="265177" cy="643129"/>
          </a:xfrm>
          <a:prstGeom prst="rect">
            <a:avLst/>
          </a:prstGeom>
        </p:spPr>
      </p:pic>
      <p:pic>
        <p:nvPicPr>
          <p:cNvPr id="3" name="Picture 2">
            <a:extLst>
              <a:ext uri="{FF2B5EF4-FFF2-40B4-BE49-F238E27FC236}">
                <a16:creationId xmlns:a16="http://schemas.microsoft.com/office/drawing/2014/main" id="{669D6B2E-8413-1AA0-2D4A-33057741AA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2352262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2C422-1CC9-EFBB-20D2-45A280BA563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A69DC69-5BF0-A815-D291-B046324DC47B}"/>
              </a:ext>
            </a:extLst>
          </p:cNvPr>
          <p:cNvSpPr/>
          <p:nvPr/>
        </p:nvSpPr>
        <p:spPr>
          <a:xfrm>
            <a:off x="0" y="2204864"/>
            <a:ext cx="9144000" cy="30816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61F7F612-47F2-8B0D-EA1B-74F69D79C4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A4DC5C5A-C278-5FBE-3F5D-81C8E63A996F}"/>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C94A3847-A6EF-9A58-E5B4-CFAA5CAE76FF}"/>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sp>
        <p:nvSpPr>
          <p:cNvPr id="3" name="object 3" descr="$PPTXTitle">
            <a:extLst>
              <a:ext uri="{FF2B5EF4-FFF2-40B4-BE49-F238E27FC236}">
                <a16:creationId xmlns:a16="http://schemas.microsoft.com/office/drawing/2014/main" id="{35499554-F3EA-339A-BD15-1690C70D48F1}"/>
              </a:ext>
            </a:extLst>
          </p:cNvPr>
          <p:cNvSpPr txBox="1">
            <a:spLocks/>
          </p:cNvSpPr>
          <p:nvPr/>
        </p:nvSpPr>
        <p:spPr>
          <a:xfrm>
            <a:off x="678878" y="649576"/>
            <a:ext cx="2885010" cy="1304844"/>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IN" sz="5000" b="1" dirty="0">
                <a:solidFill>
                  <a:srgbClr val="C00000"/>
                </a:solidFill>
              </a:rPr>
              <a:t>Know the </a:t>
            </a:r>
            <a:br>
              <a:rPr lang="en-IN" sz="5000" b="1" dirty="0">
                <a:solidFill>
                  <a:srgbClr val="C00000"/>
                </a:solidFill>
              </a:rPr>
            </a:br>
            <a:r>
              <a:rPr lang="en-IN" sz="5000" b="1" dirty="0">
                <a:solidFill>
                  <a:srgbClr val="C00000"/>
                </a:solidFill>
              </a:rPr>
              <a:t>Numbers</a:t>
            </a:r>
          </a:p>
        </p:txBody>
      </p:sp>
      <p:sp>
        <p:nvSpPr>
          <p:cNvPr id="6" name="Text 1">
            <a:extLst>
              <a:ext uri="{FF2B5EF4-FFF2-40B4-BE49-F238E27FC236}">
                <a16:creationId xmlns:a16="http://schemas.microsoft.com/office/drawing/2014/main" id="{E85D7253-E94C-FB39-6D68-6C2BFA8606C7}"/>
              </a:ext>
            </a:extLst>
          </p:cNvPr>
          <p:cNvSpPr/>
          <p:nvPr/>
        </p:nvSpPr>
        <p:spPr>
          <a:xfrm>
            <a:off x="702067" y="2596734"/>
            <a:ext cx="4569311" cy="2295091"/>
          </a:xfrm>
          <a:prstGeom prst="rect">
            <a:avLst/>
          </a:prstGeom>
          <a:noFill/>
          <a:ln/>
        </p:spPr>
        <p:txBody>
          <a:bodyPr wrap="square" lIns="0" tIns="0" rIns="0" bIns="0" rtlCol="0" anchor="t"/>
          <a:lstStyle/>
          <a:p>
            <a:pPr algn="just"/>
            <a:r>
              <a:rPr lang="en-US" sz="2400" dirty="0">
                <a:solidFill>
                  <a:srgbClr val="384653"/>
                </a:solidFill>
                <a:ea typeface="Montserrat" pitchFamily="34" charset="-122"/>
                <a:cs typeface="Montserrat" pitchFamily="34" charset="-120"/>
              </a:rPr>
              <a:t>Liver disease is a global health crisis hiding in plain sight. These statistics reveal the staggering scale of the problem — and why World Liver Day awareness campaigns like this one matter so deeply.</a:t>
            </a:r>
          </a:p>
        </p:txBody>
      </p:sp>
      <p:cxnSp>
        <p:nvCxnSpPr>
          <p:cNvPr id="14" name="Straight Connector 13">
            <a:extLst>
              <a:ext uri="{FF2B5EF4-FFF2-40B4-BE49-F238E27FC236}">
                <a16:creationId xmlns:a16="http://schemas.microsoft.com/office/drawing/2014/main" id="{E3913045-5A25-ED86-96C1-E57D1DE6567C}"/>
              </a:ext>
            </a:extLst>
          </p:cNvPr>
          <p:cNvCxnSpPr>
            <a:cxnSpLocks/>
          </p:cNvCxnSpPr>
          <p:nvPr/>
        </p:nvCxnSpPr>
        <p:spPr>
          <a:xfrm>
            <a:off x="3779912" y="6165304"/>
            <a:ext cx="129614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9B49AE5-F28F-D66C-48ED-F78893D72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668" y="796909"/>
            <a:ext cx="265177" cy="643129"/>
          </a:xfrm>
          <a:prstGeom prst="rect">
            <a:avLst/>
          </a:prstGeom>
        </p:spPr>
      </p:pic>
      <p:pic>
        <p:nvPicPr>
          <p:cNvPr id="7" name="Picture 6">
            <a:extLst>
              <a:ext uri="{FF2B5EF4-FFF2-40B4-BE49-F238E27FC236}">
                <a16:creationId xmlns:a16="http://schemas.microsoft.com/office/drawing/2014/main" id="{F12C1722-2D07-3D32-34A6-A3F18D8C4D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8" name="Picture 7">
            <a:extLst>
              <a:ext uri="{FF2B5EF4-FFF2-40B4-BE49-F238E27FC236}">
                <a16:creationId xmlns:a16="http://schemas.microsoft.com/office/drawing/2014/main" id="{DB2AEB50-502D-7074-1FED-2112CA3948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3231812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B6D8A-3010-61C6-883B-88E894FEC8A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D55E82E-AC1F-5FE6-4D1E-71222F5AD8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A1C32DC8-EC62-517A-1BBF-64ED7024A1EC}"/>
              </a:ext>
            </a:extLst>
          </p:cNvPr>
          <p:cNvSpPr txBox="1"/>
          <p:nvPr/>
        </p:nvSpPr>
        <p:spPr>
          <a:xfrm>
            <a:off x="3732055" y="1577468"/>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Text 4">
            <a:extLst>
              <a:ext uri="{FF2B5EF4-FFF2-40B4-BE49-F238E27FC236}">
                <a16:creationId xmlns:a16="http://schemas.microsoft.com/office/drawing/2014/main" id="{33F5283F-529C-9366-9758-2CE9245D58AC}"/>
              </a:ext>
            </a:extLst>
          </p:cNvPr>
          <p:cNvSpPr/>
          <p:nvPr/>
        </p:nvSpPr>
        <p:spPr>
          <a:xfrm>
            <a:off x="743319" y="663673"/>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1B+ People Affected</a:t>
            </a:r>
          </a:p>
          <a:p>
            <a:pPr>
              <a:lnSpc>
                <a:spcPts val="3000"/>
              </a:lnSpc>
            </a:pPr>
            <a:endParaRPr lang="en-US" sz="2500" b="1" dirty="0">
              <a:solidFill>
                <a:srgbClr val="384653"/>
              </a:solidFill>
              <a:latin typeface="+mj-lt"/>
              <a:ea typeface="Barlow Bold" pitchFamily="34" charset="-122"/>
              <a:cs typeface="Barlow Bold" pitchFamily="34" charset="-120"/>
            </a:endParaRPr>
          </a:p>
        </p:txBody>
      </p:sp>
      <p:sp>
        <p:nvSpPr>
          <p:cNvPr id="7" name="Text 1">
            <a:extLst>
              <a:ext uri="{FF2B5EF4-FFF2-40B4-BE49-F238E27FC236}">
                <a16:creationId xmlns:a16="http://schemas.microsoft.com/office/drawing/2014/main" id="{D738289A-A3BA-93D9-3A2B-ECA626AD22F3}"/>
              </a:ext>
            </a:extLst>
          </p:cNvPr>
          <p:cNvSpPr/>
          <p:nvPr/>
        </p:nvSpPr>
        <p:spPr>
          <a:xfrm>
            <a:off x="743319" y="1095721"/>
            <a:ext cx="4248472" cy="628491"/>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More than 1 billion people worldwide are estimated to have some form of liver disease.</a:t>
            </a:r>
          </a:p>
        </p:txBody>
      </p:sp>
      <p:pic>
        <p:nvPicPr>
          <p:cNvPr id="19" name="Picture 18">
            <a:extLst>
              <a:ext uri="{FF2B5EF4-FFF2-40B4-BE49-F238E27FC236}">
                <a16:creationId xmlns:a16="http://schemas.microsoft.com/office/drawing/2014/main" id="{ECEE2409-6EFC-8CC9-9BC7-07A5906A3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sp>
        <p:nvSpPr>
          <p:cNvPr id="22" name="object 3" descr="$PPTXTitle">
            <a:extLst>
              <a:ext uri="{FF2B5EF4-FFF2-40B4-BE49-F238E27FC236}">
                <a16:creationId xmlns:a16="http://schemas.microsoft.com/office/drawing/2014/main" id="{0FE9A913-B46D-5AC4-5471-D74D7A7AE1EE}"/>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23" name="Straight Connector 22">
            <a:extLst>
              <a:ext uri="{FF2B5EF4-FFF2-40B4-BE49-F238E27FC236}">
                <a16:creationId xmlns:a16="http://schemas.microsoft.com/office/drawing/2014/main" id="{D33BE75C-45A8-718E-962A-B908E38F3A8D}"/>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 4">
            <a:extLst>
              <a:ext uri="{FF2B5EF4-FFF2-40B4-BE49-F238E27FC236}">
                <a16:creationId xmlns:a16="http://schemas.microsoft.com/office/drawing/2014/main" id="{8C565289-26F0-CC3D-9F70-B8C936DB0D1D}"/>
              </a:ext>
            </a:extLst>
          </p:cNvPr>
          <p:cNvSpPr/>
          <p:nvPr/>
        </p:nvSpPr>
        <p:spPr>
          <a:xfrm>
            <a:off x="756404" y="3090269"/>
            <a:ext cx="3379113" cy="326946"/>
          </a:xfrm>
          <a:prstGeom prst="rect">
            <a:avLst/>
          </a:prstGeom>
          <a:noFill/>
          <a:ln/>
        </p:spPr>
        <p:txBody>
          <a:bodyPr wrap="none" lIns="0" tIns="0" rIns="0" bIns="0" rtlCol="0" anchor="t"/>
          <a:lstStyle/>
          <a:p>
            <a:pPr>
              <a:lnSpc>
                <a:spcPts val="3000"/>
              </a:lnSpc>
            </a:pPr>
            <a:r>
              <a:rPr lang="en-US" sz="2500" b="1" dirty="0">
                <a:solidFill>
                  <a:srgbClr val="384653"/>
                </a:solidFill>
                <a:ea typeface="Barlow Bold" pitchFamily="34" charset="-122"/>
                <a:cs typeface="Barlow Bold" pitchFamily="34" charset="-120"/>
              </a:rPr>
              <a:t>2M Annual Deaths</a:t>
            </a:r>
          </a:p>
        </p:txBody>
      </p:sp>
      <p:sp>
        <p:nvSpPr>
          <p:cNvPr id="26" name="Text 1">
            <a:extLst>
              <a:ext uri="{FF2B5EF4-FFF2-40B4-BE49-F238E27FC236}">
                <a16:creationId xmlns:a16="http://schemas.microsoft.com/office/drawing/2014/main" id="{DFCA6414-7E10-E78F-A519-16952637C818}"/>
              </a:ext>
            </a:extLst>
          </p:cNvPr>
          <p:cNvSpPr/>
          <p:nvPr/>
        </p:nvSpPr>
        <p:spPr>
          <a:xfrm>
            <a:off x="756404" y="3584153"/>
            <a:ext cx="4664774" cy="628490"/>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Approximately 2 million people die from liver disease and its complications every year globally.</a:t>
            </a:r>
          </a:p>
        </p:txBody>
      </p:sp>
      <p:sp>
        <p:nvSpPr>
          <p:cNvPr id="2" name="Text 4">
            <a:extLst>
              <a:ext uri="{FF2B5EF4-FFF2-40B4-BE49-F238E27FC236}">
                <a16:creationId xmlns:a16="http://schemas.microsoft.com/office/drawing/2014/main" id="{25D2235D-B9CE-5A1B-5DE6-446ED846AD79}"/>
              </a:ext>
            </a:extLst>
          </p:cNvPr>
          <p:cNvSpPr/>
          <p:nvPr/>
        </p:nvSpPr>
        <p:spPr>
          <a:xfrm>
            <a:off x="743870" y="1882610"/>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25% NAFLD Prevalence</a:t>
            </a:r>
          </a:p>
          <a:p>
            <a:pPr>
              <a:lnSpc>
                <a:spcPts val="3000"/>
              </a:lnSpc>
            </a:pPr>
            <a:endParaRPr lang="en-US" sz="2500" b="1" dirty="0">
              <a:solidFill>
                <a:srgbClr val="384653"/>
              </a:solidFill>
              <a:latin typeface="+mj-lt"/>
              <a:ea typeface="Barlow Bold" pitchFamily="34" charset="-122"/>
              <a:cs typeface="Barlow Bold" pitchFamily="34" charset="-120"/>
            </a:endParaRPr>
          </a:p>
        </p:txBody>
      </p:sp>
      <p:sp>
        <p:nvSpPr>
          <p:cNvPr id="8" name="Text 1">
            <a:extLst>
              <a:ext uri="{FF2B5EF4-FFF2-40B4-BE49-F238E27FC236}">
                <a16:creationId xmlns:a16="http://schemas.microsoft.com/office/drawing/2014/main" id="{526D8FF4-3E95-64E3-3C47-74603FB99450}"/>
              </a:ext>
            </a:extLst>
          </p:cNvPr>
          <p:cNvSpPr/>
          <p:nvPr/>
        </p:nvSpPr>
        <p:spPr>
          <a:xfrm>
            <a:off x="743870" y="2358830"/>
            <a:ext cx="4248472" cy="642746"/>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1 in 4 adults globally has non-alcoholic fatty liver disease — the majority undiagnosed.</a:t>
            </a:r>
          </a:p>
        </p:txBody>
      </p:sp>
      <p:sp>
        <p:nvSpPr>
          <p:cNvPr id="9" name="Text 4">
            <a:extLst>
              <a:ext uri="{FF2B5EF4-FFF2-40B4-BE49-F238E27FC236}">
                <a16:creationId xmlns:a16="http://schemas.microsoft.com/office/drawing/2014/main" id="{5E81A839-7C1C-0D67-00D9-D00E9C8AD9BC}"/>
              </a:ext>
            </a:extLst>
          </p:cNvPr>
          <p:cNvSpPr/>
          <p:nvPr/>
        </p:nvSpPr>
        <p:spPr>
          <a:xfrm>
            <a:off x="743318" y="4283071"/>
            <a:ext cx="3379113" cy="326946"/>
          </a:xfrm>
          <a:prstGeom prst="rect">
            <a:avLst/>
          </a:prstGeom>
          <a:noFill/>
          <a:ln/>
        </p:spPr>
        <p:txBody>
          <a:bodyPr wrap="none" lIns="0" tIns="0" rIns="0" bIns="0" rtlCol="0" anchor="t"/>
          <a:lstStyle/>
          <a:p>
            <a:pPr>
              <a:lnSpc>
                <a:spcPts val="3000"/>
              </a:lnSpc>
            </a:pPr>
            <a:r>
              <a:rPr lang="en-US" sz="2500" b="1" dirty="0">
                <a:solidFill>
                  <a:srgbClr val="384653"/>
                </a:solidFill>
                <a:ea typeface="Barlow Bold" pitchFamily="34" charset="-122"/>
                <a:cs typeface="Barlow Bold" pitchFamily="34" charset="-120"/>
              </a:rPr>
              <a:t>80% Preventable Cases</a:t>
            </a:r>
          </a:p>
        </p:txBody>
      </p:sp>
      <p:sp>
        <p:nvSpPr>
          <p:cNvPr id="11" name="Text 1">
            <a:extLst>
              <a:ext uri="{FF2B5EF4-FFF2-40B4-BE49-F238E27FC236}">
                <a16:creationId xmlns:a16="http://schemas.microsoft.com/office/drawing/2014/main" id="{7F5FCFAF-D763-F6D5-DCFF-719F7B748257}"/>
              </a:ext>
            </a:extLst>
          </p:cNvPr>
          <p:cNvSpPr/>
          <p:nvPr/>
        </p:nvSpPr>
        <p:spPr>
          <a:xfrm>
            <a:off x="756404" y="4754032"/>
            <a:ext cx="4088521" cy="123168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An estimated 80% of liver disease cases are preventable through lifestyle modifications and vaccination.</a:t>
            </a:r>
          </a:p>
          <a:p>
            <a:endParaRPr lang="en-US" dirty="0">
              <a:solidFill>
                <a:srgbClr val="384653"/>
              </a:solidFill>
              <a:ea typeface="Montserrat" pitchFamily="34" charset="-122"/>
              <a:cs typeface="Montserrat" pitchFamily="34" charset="-120"/>
            </a:endParaRPr>
          </a:p>
        </p:txBody>
      </p:sp>
      <p:pic>
        <p:nvPicPr>
          <p:cNvPr id="3" name="Picture 2">
            <a:extLst>
              <a:ext uri="{FF2B5EF4-FFF2-40B4-BE49-F238E27FC236}">
                <a16:creationId xmlns:a16="http://schemas.microsoft.com/office/drawing/2014/main" id="{B6567409-5FF8-4D88-CE91-0DD142AAA5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33339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A4F8F-7729-6A0C-F83F-E470813CA637}"/>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C86BD103-6AFE-7849-874C-8985C12CB441}"/>
              </a:ext>
            </a:extLst>
          </p:cNvPr>
          <p:cNvSpPr/>
          <p:nvPr/>
        </p:nvSpPr>
        <p:spPr>
          <a:xfrm>
            <a:off x="0" y="2204864"/>
            <a:ext cx="9144000" cy="30816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69EBE657-6CBC-CED9-CDB0-31D680A00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907893E7-52C9-1DA4-75BE-215DFAF21542}"/>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327BDED3-B6C6-8D37-330F-8871DB7E43D7}"/>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sp>
        <p:nvSpPr>
          <p:cNvPr id="3" name="object 3" descr="$PPTXTitle">
            <a:extLst>
              <a:ext uri="{FF2B5EF4-FFF2-40B4-BE49-F238E27FC236}">
                <a16:creationId xmlns:a16="http://schemas.microsoft.com/office/drawing/2014/main" id="{6228188D-4CB9-7F2A-95E8-E4C1C20BBAC2}"/>
              </a:ext>
            </a:extLst>
          </p:cNvPr>
          <p:cNvSpPr txBox="1">
            <a:spLocks/>
          </p:cNvSpPr>
          <p:nvPr/>
        </p:nvSpPr>
        <p:spPr>
          <a:xfrm>
            <a:off x="678878" y="649576"/>
            <a:ext cx="4664774" cy="1304844"/>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US" sz="5000" dirty="0">
                <a:solidFill>
                  <a:schemeClr val="bg1">
                    <a:lumMod val="50000"/>
                  </a:schemeClr>
                </a:solidFill>
              </a:rPr>
              <a:t>Take Charge of Your </a:t>
            </a:r>
            <a:r>
              <a:rPr lang="en-US" sz="5000" b="1" dirty="0">
                <a:solidFill>
                  <a:srgbClr val="C00000"/>
                </a:solidFill>
              </a:rPr>
              <a:t>Liver Health</a:t>
            </a:r>
          </a:p>
        </p:txBody>
      </p:sp>
      <p:sp>
        <p:nvSpPr>
          <p:cNvPr id="6" name="Text 1">
            <a:extLst>
              <a:ext uri="{FF2B5EF4-FFF2-40B4-BE49-F238E27FC236}">
                <a16:creationId xmlns:a16="http://schemas.microsoft.com/office/drawing/2014/main" id="{7B2D7069-0EBF-7C24-FBEE-6105BB5B5CEF}"/>
              </a:ext>
            </a:extLst>
          </p:cNvPr>
          <p:cNvSpPr/>
          <p:nvPr/>
        </p:nvSpPr>
        <p:spPr>
          <a:xfrm>
            <a:off x="702067" y="2600908"/>
            <a:ext cx="4157965" cy="2331095"/>
          </a:xfrm>
          <a:prstGeom prst="rect">
            <a:avLst/>
          </a:prstGeom>
          <a:noFill/>
          <a:ln/>
        </p:spPr>
        <p:txBody>
          <a:bodyPr wrap="square" lIns="0" tIns="0" rIns="0" bIns="0" rtlCol="0" anchor="t"/>
          <a:lstStyle/>
          <a:p>
            <a:pPr algn="just"/>
            <a:r>
              <a:rPr lang="en-US" sz="2200" dirty="0">
                <a:solidFill>
                  <a:srgbClr val="384653"/>
                </a:solidFill>
                <a:ea typeface="Montserrat" pitchFamily="34" charset="-122"/>
                <a:cs typeface="Montserrat" pitchFamily="34" charset="-120"/>
              </a:rPr>
              <a:t>Knowledge is only the first step. The next step is action. If you have risk factors — or if you've been putting off that check-up — today is the day to change that. Your liver has been working for you without complaint. Now it's your turn.</a:t>
            </a:r>
          </a:p>
        </p:txBody>
      </p:sp>
      <p:cxnSp>
        <p:nvCxnSpPr>
          <p:cNvPr id="14" name="Straight Connector 13">
            <a:extLst>
              <a:ext uri="{FF2B5EF4-FFF2-40B4-BE49-F238E27FC236}">
                <a16:creationId xmlns:a16="http://schemas.microsoft.com/office/drawing/2014/main" id="{3BAAF475-7C15-0CEC-2ED2-DDBED4D6D823}"/>
              </a:ext>
            </a:extLst>
          </p:cNvPr>
          <p:cNvCxnSpPr>
            <a:cxnSpLocks/>
          </p:cNvCxnSpPr>
          <p:nvPr/>
        </p:nvCxnSpPr>
        <p:spPr>
          <a:xfrm>
            <a:off x="3779912" y="6165304"/>
            <a:ext cx="129614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C635504-85C2-F031-FE7B-1863C3882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668" y="796909"/>
            <a:ext cx="265177" cy="643129"/>
          </a:xfrm>
          <a:prstGeom prst="rect">
            <a:avLst/>
          </a:prstGeom>
        </p:spPr>
      </p:pic>
      <p:pic>
        <p:nvPicPr>
          <p:cNvPr id="7" name="Picture 6">
            <a:extLst>
              <a:ext uri="{FF2B5EF4-FFF2-40B4-BE49-F238E27FC236}">
                <a16:creationId xmlns:a16="http://schemas.microsoft.com/office/drawing/2014/main" id="{F5680E2D-94EF-6C7D-ADB1-29106FBB42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8" name="Picture 7">
            <a:extLst>
              <a:ext uri="{FF2B5EF4-FFF2-40B4-BE49-F238E27FC236}">
                <a16:creationId xmlns:a16="http://schemas.microsoft.com/office/drawing/2014/main" id="{AA8ED615-ACE2-B785-D9E5-24BEB9D7C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393516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77235-4F8A-5C78-B029-9D839285A65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BCBD2A-FD8C-C9AE-D89B-CEBE5617DF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6BA21127-F381-4AFF-1D35-C8FB7B5F2F94}"/>
              </a:ext>
            </a:extLst>
          </p:cNvPr>
          <p:cNvSpPr txBox="1"/>
          <p:nvPr/>
        </p:nvSpPr>
        <p:spPr>
          <a:xfrm>
            <a:off x="3732055" y="1577468"/>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Text 4">
            <a:extLst>
              <a:ext uri="{FF2B5EF4-FFF2-40B4-BE49-F238E27FC236}">
                <a16:creationId xmlns:a16="http://schemas.microsoft.com/office/drawing/2014/main" id="{CF825138-C87F-1168-D072-D64BB5F698E8}"/>
              </a:ext>
            </a:extLst>
          </p:cNvPr>
          <p:cNvSpPr/>
          <p:nvPr/>
        </p:nvSpPr>
        <p:spPr>
          <a:xfrm>
            <a:off x="743319" y="554575"/>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When to See a Doctor</a:t>
            </a:r>
          </a:p>
        </p:txBody>
      </p:sp>
      <p:sp>
        <p:nvSpPr>
          <p:cNvPr id="7" name="Text 1">
            <a:extLst>
              <a:ext uri="{FF2B5EF4-FFF2-40B4-BE49-F238E27FC236}">
                <a16:creationId xmlns:a16="http://schemas.microsoft.com/office/drawing/2014/main" id="{AED1F400-D601-AA6A-7CA6-2CEF7D14881D}"/>
              </a:ext>
            </a:extLst>
          </p:cNvPr>
          <p:cNvSpPr/>
          <p:nvPr/>
        </p:nvSpPr>
        <p:spPr>
          <a:xfrm>
            <a:off x="743318" y="980728"/>
            <a:ext cx="4980809" cy="1829223"/>
          </a:xfrm>
          <a:prstGeom prst="rect">
            <a:avLst/>
          </a:prstGeom>
          <a:noFill/>
          <a:ln/>
        </p:spPr>
        <p:txBody>
          <a:bodyPr wrap="square" lIns="0" tIns="0" rIns="0" bIns="0" rtlCol="0" anchor="t"/>
          <a:lstStyle/>
          <a:p>
            <a:pPr marL="342900" indent="-342900">
              <a:buFont typeface="Arial" panose="020B0604020202020204" pitchFamily="34" charset="0"/>
              <a:buChar char="•"/>
            </a:pPr>
            <a:r>
              <a:rPr lang="en-US" dirty="0">
                <a:solidFill>
                  <a:srgbClr val="384653"/>
                </a:solidFill>
                <a:ea typeface="Montserrat" pitchFamily="34" charset="-122"/>
                <a:cs typeface="Montserrat" pitchFamily="34" charset="-120"/>
              </a:rPr>
              <a:t>You notice any symptoms listed earlier</a:t>
            </a:r>
          </a:p>
          <a:p>
            <a:pPr marL="342900" indent="-342900">
              <a:buFont typeface="Arial" panose="020B0604020202020204" pitchFamily="34" charset="0"/>
              <a:buChar char="•"/>
            </a:pPr>
            <a:r>
              <a:rPr lang="en-US" dirty="0">
                <a:solidFill>
                  <a:srgbClr val="384653"/>
                </a:solidFill>
                <a:ea typeface="Montserrat" pitchFamily="34" charset="-122"/>
                <a:cs typeface="Montserrat" pitchFamily="34" charset="-120"/>
              </a:rPr>
              <a:t>You have a family history of liver disease</a:t>
            </a:r>
          </a:p>
          <a:p>
            <a:pPr marL="342900" indent="-342900">
              <a:buFont typeface="Arial" panose="020B0604020202020204" pitchFamily="34" charset="0"/>
              <a:buChar char="•"/>
            </a:pPr>
            <a:r>
              <a:rPr lang="en-US" dirty="0">
                <a:solidFill>
                  <a:srgbClr val="384653"/>
                </a:solidFill>
                <a:ea typeface="Montserrat" pitchFamily="34" charset="-122"/>
                <a:cs typeface="Montserrat" pitchFamily="34" charset="-120"/>
              </a:rPr>
              <a:t>You drink alcohol regularly</a:t>
            </a:r>
          </a:p>
          <a:p>
            <a:pPr marL="342900" indent="-342900">
              <a:buFont typeface="Arial" panose="020B0604020202020204" pitchFamily="34" charset="0"/>
              <a:buChar char="•"/>
            </a:pPr>
            <a:r>
              <a:rPr lang="en-US" dirty="0">
                <a:solidFill>
                  <a:srgbClr val="384653"/>
                </a:solidFill>
                <a:ea typeface="Montserrat" pitchFamily="34" charset="-122"/>
                <a:cs typeface="Montserrat" pitchFamily="34" charset="-120"/>
              </a:rPr>
              <a:t>You are overweight or have diabetes</a:t>
            </a:r>
          </a:p>
          <a:p>
            <a:pPr marL="342900" indent="-342900">
              <a:buFont typeface="Arial" panose="020B0604020202020204" pitchFamily="34" charset="0"/>
              <a:buChar char="•"/>
            </a:pPr>
            <a:r>
              <a:rPr lang="en-US" dirty="0">
                <a:solidFill>
                  <a:srgbClr val="384653"/>
                </a:solidFill>
                <a:ea typeface="Montserrat" pitchFamily="34" charset="-122"/>
                <a:cs typeface="Montserrat" pitchFamily="34" charset="-120"/>
              </a:rPr>
              <a:t>You haven't had a check-up in over a year</a:t>
            </a:r>
          </a:p>
        </p:txBody>
      </p:sp>
      <p:pic>
        <p:nvPicPr>
          <p:cNvPr id="19" name="Picture 18">
            <a:extLst>
              <a:ext uri="{FF2B5EF4-FFF2-40B4-BE49-F238E27FC236}">
                <a16:creationId xmlns:a16="http://schemas.microsoft.com/office/drawing/2014/main" id="{4522406F-F14F-0BC2-F508-162FC69D80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9449" y="1645199"/>
            <a:ext cx="2535074" cy="5202206"/>
          </a:xfrm>
          <a:prstGeom prst="rect">
            <a:avLst/>
          </a:prstGeom>
        </p:spPr>
      </p:pic>
      <p:sp>
        <p:nvSpPr>
          <p:cNvPr id="22" name="object 3" descr="$PPTXTitle">
            <a:extLst>
              <a:ext uri="{FF2B5EF4-FFF2-40B4-BE49-F238E27FC236}">
                <a16:creationId xmlns:a16="http://schemas.microsoft.com/office/drawing/2014/main" id="{5FEDB321-B547-C0AA-416B-E38113CF497D}"/>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23" name="Straight Connector 22">
            <a:extLst>
              <a:ext uri="{FF2B5EF4-FFF2-40B4-BE49-F238E27FC236}">
                <a16:creationId xmlns:a16="http://schemas.microsoft.com/office/drawing/2014/main" id="{DCFE60EE-5005-C21F-AC4A-1FD81954AF6F}"/>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4">
            <a:extLst>
              <a:ext uri="{FF2B5EF4-FFF2-40B4-BE49-F238E27FC236}">
                <a16:creationId xmlns:a16="http://schemas.microsoft.com/office/drawing/2014/main" id="{1213C35B-6085-3CC7-D334-597D5DC2F486}"/>
              </a:ext>
            </a:extLst>
          </p:cNvPr>
          <p:cNvSpPr/>
          <p:nvPr/>
        </p:nvSpPr>
        <p:spPr>
          <a:xfrm>
            <a:off x="743319" y="2708920"/>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What a Liver Health Check Includes</a:t>
            </a:r>
          </a:p>
        </p:txBody>
      </p:sp>
      <p:sp>
        <p:nvSpPr>
          <p:cNvPr id="6" name="Text 1">
            <a:extLst>
              <a:ext uri="{FF2B5EF4-FFF2-40B4-BE49-F238E27FC236}">
                <a16:creationId xmlns:a16="http://schemas.microsoft.com/office/drawing/2014/main" id="{3075A022-A149-E17F-66AF-B2A3FB0669B9}"/>
              </a:ext>
            </a:extLst>
          </p:cNvPr>
          <p:cNvSpPr/>
          <p:nvPr/>
        </p:nvSpPr>
        <p:spPr>
          <a:xfrm>
            <a:off x="743318" y="3140038"/>
            <a:ext cx="5196834" cy="1329448"/>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A comprehensive liver screening typically includes liver function tests (LFTs), a hepatitis panel, abdominal ultrasound, and metabolic blood work. It's painless, fast, and potentially life-saving.</a:t>
            </a:r>
          </a:p>
        </p:txBody>
      </p:sp>
      <p:pic>
        <p:nvPicPr>
          <p:cNvPr id="10" name="Image 0" descr="preencoded.png">
            <a:extLst>
              <a:ext uri="{FF2B5EF4-FFF2-40B4-BE49-F238E27FC236}">
                <a16:creationId xmlns:a16="http://schemas.microsoft.com/office/drawing/2014/main" id="{B9EAD190-67FB-1974-5617-5754C19AAED6}"/>
              </a:ext>
            </a:extLst>
          </p:cNvPr>
          <p:cNvPicPr>
            <a:picLocks noChangeAspect="1"/>
          </p:cNvPicPr>
          <p:nvPr/>
        </p:nvPicPr>
        <p:blipFill>
          <a:blip r:embed="rId4"/>
          <a:stretch>
            <a:fillRect/>
          </a:stretch>
        </p:blipFill>
        <p:spPr>
          <a:xfrm>
            <a:off x="541925" y="4818970"/>
            <a:ext cx="666886" cy="533511"/>
          </a:xfrm>
          <a:prstGeom prst="rect">
            <a:avLst/>
          </a:prstGeom>
        </p:spPr>
      </p:pic>
      <p:sp>
        <p:nvSpPr>
          <p:cNvPr id="12" name="Text 8">
            <a:extLst>
              <a:ext uri="{FF2B5EF4-FFF2-40B4-BE49-F238E27FC236}">
                <a16:creationId xmlns:a16="http://schemas.microsoft.com/office/drawing/2014/main" id="{6BBE34DB-6324-8E3D-4674-C785007FB19B}"/>
              </a:ext>
            </a:extLst>
          </p:cNvPr>
          <p:cNvSpPr/>
          <p:nvPr/>
        </p:nvSpPr>
        <p:spPr>
          <a:xfrm>
            <a:off x="8170069" y="6728698"/>
            <a:ext cx="5520095" cy="909757"/>
          </a:xfrm>
          <a:prstGeom prst="rect">
            <a:avLst/>
          </a:prstGeom>
          <a:noFill/>
          <a:ln/>
        </p:spPr>
        <p:txBody>
          <a:bodyPr wrap="square" lIns="0" tIns="0" rIns="0" bIns="0" rtlCol="0" anchor="t"/>
          <a:lstStyle/>
          <a:p>
            <a:pPr marL="0" indent="0" algn="l">
              <a:lnSpc>
                <a:spcPts val="2350"/>
              </a:lnSpc>
              <a:buNone/>
            </a:pPr>
            <a:endParaRPr lang="en-US" sz="1450" dirty="0">
              <a:latin typeface="+mj-lt"/>
            </a:endParaRPr>
          </a:p>
        </p:txBody>
      </p:sp>
      <p:sp>
        <p:nvSpPr>
          <p:cNvPr id="13" name="Text 1">
            <a:extLst>
              <a:ext uri="{FF2B5EF4-FFF2-40B4-BE49-F238E27FC236}">
                <a16:creationId xmlns:a16="http://schemas.microsoft.com/office/drawing/2014/main" id="{A9CC4B74-1F43-8F0F-800A-1C3776ECCBC3}"/>
              </a:ext>
            </a:extLst>
          </p:cNvPr>
          <p:cNvSpPr/>
          <p:nvPr/>
        </p:nvSpPr>
        <p:spPr>
          <a:xfrm>
            <a:off x="1356743" y="4703522"/>
            <a:ext cx="4664774" cy="1051095"/>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Consult a doctor if you notice any symptoms or have known risk factors. Early detection is the most powerful tool in liver care.</a:t>
            </a:r>
          </a:p>
        </p:txBody>
      </p:sp>
      <p:pic>
        <p:nvPicPr>
          <p:cNvPr id="16" name="Picture 15">
            <a:extLst>
              <a:ext uri="{FF2B5EF4-FFF2-40B4-BE49-F238E27FC236}">
                <a16:creationId xmlns:a16="http://schemas.microsoft.com/office/drawing/2014/main" id="{33C139AD-2E41-578E-A771-3FB19BFA28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7668" y="796909"/>
            <a:ext cx="265177" cy="643129"/>
          </a:xfrm>
          <a:prstGeom prst="rect">
            <a:avLst/>
          </a:prstGeom>
        </p:spPr>
      </p:pic>
      <p:pic>
        <p:nvPicPr>
          <p:cNvPr id="2" name="Picture 1">
            <a:extLst>
              <a:ext uri="{FF2B5EF4-FFF2-40B4-BE49-F238E27FC236}">
                <a16:creationId xmlns:a16="http://schemas.microsoft.com/office/drawing/2014/main" id="{F964441B-660A-1BF3-8D12-E52802E393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1211161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D03F-3CE0-BD9B-0749-87914FC8153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D026391-62DA-4038-5092-465F4AA74C90}"/>
              </a:ext>
            </a:extLst>
          </p:cNvPr>
          <p:cNvSpPr/>
          <p:nvPr/>
        </p:nvSpPr>
        <p:spPr>
          <a:xfrm>
            <a:off x="0" y="2204864"/>
            <a:ext cx="9144000" cy="30816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A72A38C2-430C-F99B-D4DD-F15ACA32AE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DFF5F1F8-9782-2C7A-E384-29663C199F1E}"/>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1324F3C0-3536-70A7-448C-45DF373D9C69}"/>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sp>
        <p:nvSpPr>
          <p:cNvPr id="3" name="object 3" descr="$PPTXTitle">
            <a:extLst>
              <a:ext uri="{FF2B5EF4-FFF2-40B4-BE49-F238E27FC236}">
                <a16:creationId xmlns:a16="http://schemas.microsoft.com/office/drawing/2014/main" id="{FEAB28D9-A3DE-74EC-98F3-89672E551AB1}"/>
              </a:ext>
            </a:extLst>
          </p:cNvPr>
          <p:cNvSpPr txBox="1">
            <a:spLocks/>
          </p:cNvSpPr>
          <p:nvPr/>
        </p:nvSpPr>
        <p:spPr>
          <a:xfrm>
            <a:off x="678878" y="649576"/>
            <a:ext cx="4664774" cy="1304844"/>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US" sz="5000" dirty="0">
                <a:solidFill>
                  <a:schemeClr val="bg1">
                    <a:lumMod val="50000"/>
                  </a:schemeClr>
                </a:solidFill>
              </a:rPr>
              <a:t>Your Action Plan </a:t>
            </a:r>
            <a:r>
              <a:rPr lang="en-US" sz="5000" b="1" dirty="0">
                <a:solidFill>
                  <a:srgbClr val="C00000"/>
                </a:solidFill>
              </a:rPr>
              <a:t>Starts Now</a:t>
            </a:r>
          </a:p>
        </p:txBody>
      </p:sp>
      <p:sp>
        <p:nvSpPr>
          <p:cNvPr id="6" name="Text 1">
            <a:extLst>
              <a:ext uri="{FF2B5EF4-FFF2-40B4-BE49-F238E27FC236}">
                <a16:creationId xmlns:a16="http://schemas.microsoft.com/office/drawing/2014/main" id="{D7D9CF39-F16F-1464-CCBE-3CC35F08B5C9}"/>
              </a:ext>
            </a:extLst>
          </p:cNvPr>
          <p:cNvSpPr/>
          <p:nvPr/>
        </p:nvSpPr>
        <p:spPr>
          <a:xfrm>
            <a:off x="699794" y="2633641"/>
            <a:ext cx="4878046" cy="2080651"/>
          </a:xfrm>
          <a:prstGeom prst="rect">
            <a:avLst/>
          </a:prstGeom>
          <a:noFill/>
          <a:ln/>
        </p:spPr>
        <p:txBody>
          <a:bodyPr wrap="square" lIns="0" tIns="0" rIns="0" bIns="0" rtlCol="0" anchor="t"/>
          <a:lstStyle/>
          <a:p>
            <a:pPr algn="just"/>
            <a:r>
              <a:rPr lang="en-US" sz="2200" dirty="0">
                <a:solidFill>
                  <a:srgbClr val="384653"/>
                </a:solidFill>
                <a:ea typeface="Montserrat" pitchFamily="34" charset="-122"/>
                <a:cs typeface="Montserrat" pitchFamily="34" charset="-120"/>
              </a:rPr>
              <a:t>Change doesn't have to be overwhelming. Start with one habit this week. Then another. Small steps, taken consistently, are the foundation of lasting liver health. Here is your practical road map to getting started today.</a:t>
            </a:r>
          </a:p>
        </p:txBody>
      </p:sp>
      <p:cxnSp>
        <p:nvCxnSpPr>
          <p:cNvPr id="14" name="Straight Connector 13">
            <a:extLst>
              <a:ext uri="{FF2B5EF4-FFF2-40B4-BE49-F238E27FC236}">
                <a16:creationId xmlns:a16="http://schemas.microsoft.com/office/drawing/2014/main" id="{9CFA43AC-775E-DCD1-E9C3-72999D0406E2}"/>
              </a:ext>
            </a:extLst>
          </p:cNvPr>
          <p:cNvCxnSpPr>
            <a:cxnSpLocks/>
          </p:cNvCxnSpPr>
          <p:nvPr/>
        </p:nvCxnSpPr>
        <p:spPr>
          <a:xfrm>
            <a:off x="3779912" y="6165304"/>
            <a:ext cx="129614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CFF2DE8-BB2B-E6E0-F8F4-2A50505E3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668" y="796909"/>
            <a:ext cx="265177" cy="643129"/>
          </a:xfrm>
          <a:prstGeom prst="rect">
            <a:avLst/>
          </a:prstGeom>
        </p:spPr>
      </p:pic>
      <p:pic>
        <p:nvPicPr>
          <p:cNvPr id="7" name="Picture 6">
            <a:extLst>
              <a:ext uri="{FF2B5EF4-FFF2-40B4-BE49-F238E27FC236}">
                <a16:creationId xmlns:a16="http://schemas.microsoft.com/office/drawing/2014/main" id="{67AA791E-BE10-BBFE-C50E-D8916B52AE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8" name="Picture 7">
            <a:extLst>
              <a:ext uri="{FF2B5EF4-FFF2-40B4-BE49-F238E27FC236}">
                <a16:creationId xmlns:a16="http://schemas.microsoft.com/office/drawing/2014/main" id="{C036008E-A657-A9C2-EC06-C4A4117898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404769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8F893-8959-E3DC-4D2D-7BB0275A10A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FA33E86-751B-3ABB-6493-E3B22C1CBD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2" name="object 3" descr="$PPTXTitle">
            <a:extLst>
              <a:ext uri="{FF2B5EF4-FFF2-40B4-BE49-F238E27FC236}">
                <a16:creationId xmlns:a16="http://schemas.microsoft.com/office/drawing/2014/main" id="{9D814305-D700-B7FD-7AD6-F54B7944580E}"/>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sp>
        <p:nvSpPr>
          <p:cNvPr id="3" name="object 3" descr="$PPTXTitle">
            <a:extLst>
              <a:ext uri="{FF2B5EF4-FFF2-40B4-BE49-F238E27FC236}">
                <a16:creationId xmlns:a16="http://schemas.microsoft.com/office/drawing/2014/main" id="{9C8DD7E3-C8CD-7319-AAC7-3A1107B63396}"/>
              </a:ext>
            </a:extLst>
          </p:cNvPr>
          <p:cNvSpPr txBox="1">
            <a:spLocks/>
          </p:cNvSpPr>
          <p:nvPr/>
        </p:nvSpPr>
        <p:spPr>
          <a:xfrm>
            <a:off x="486976" y="687403"/>
            <a:ext cx="6125370" cy="612860"/>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US" sz="3500" dirty="0">
                <a:solidFill>
                  <a:schemeClr val="bg1">
                    <a:lumMod val="50000"/>
                  </a:schemeClr>
                </a:solidFill>
              </a:rPr>
              <a:t>Your Action Plan </a:t>
            </a:r>
            <a:r>
              <a:rPr lang="en-US" sz="3500" b="1" dirty="0">
                <a:solidFill>
                  <a:srgbClr val="C00000"/>
                </a:solidFill>
              </a:rPr>
              <a:t>Starts Now</a:t>
            </a:r>
          </a:p>
        </p:txBody>
      </p:sp>
      <p:pic>
        <p:nvPicPr>
          <p:cNvPr id="16" name="Picture 15">
            <a:extLst>
              <a:ext uri="{FF2B5EF4-FFF2-40B4-BE49-F238E27FC236}">
                <a16:creationId xmlns:a16="http://schemas.microsoft.com/office/drawing/2014/main" id="{B78B28FD-9CB1-1E25-C664-0C2D21487E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169" y="773464"/>
            <a:ext cx="265177" cy="643129"/>
          </a:xfrm>
          <a:prstGeom prst="rect">
            <a:avLst/>
          </a:prstGeom>
        </p:spPr>
      </p:pic>
      <p:sp>
        <p:nvSpPr>
          <p:cNvPr id="4" name="Text 4">
            <a:extLst>
              <a:ext uri="{FF2B5EF4-FFF2-40B4-BE49-F238E27FC236}">
                <a16:creationId xmlns:a16="http://schemas.microsoft.com/office/drawing/2014/main" id="{F270FD0F-9B8C-0A0D-BE91-4DCA98D10A54}"/>
              </a:ext>
            </a:extLst>
          </p:cNvPr>
          <p:cNvSpPr/>
          <p:nvPr/>
        </p:nvSpPr>
        <p:spPr>
          <a:xfrm>
            <a:off x="2547384" y="4494389"/>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8" name="Shape 2">
            <a:extLst>
              <a:ext uri="{FF2B5EF4-FFF2-40B4-BE49-F238E27FC236}">
                <a16:creationId xmlns:a16="http://schemas.microsoft.com/office/drawing/2014/main" id="{E6AAC6D9-B888-6030-F382-02B09705C512}"/>
              </a:ext>
            </a:extLst>
          </p:cNvPr>
          <p:cNvSpPr/>
          <p:nvPr/>
        </p:nvSpPr>
        <p:spPr>
          <a:xfrm>
            <a:off x="4576365" y="1574573"/>
            <a:ext cx="69622" cy="3529571"/>
          </a:xfrm>
          <a:prstGeom prst="roundRect">
            <a:avLst>
              <a:gd name="adj" fmla="val 1243960"/>
            </a:avLst>
          </a:prstGeom>
          <a:solidFill>
            <a:srgbClr val="BACFDD"/>
          </a:solidFill>
          <a:ln/>
        </p:spPr>
      </p:sp>
      <p:sp>
        <p:nvSpPr>
          <p:cNvPr id="9" name="Shape 3">
            <a:extLst>
              <a:ext uri="{FF2B5EF4-FFF2-40B4-BE49-F238E27FC236}">
                <a16:creationId xmlns:a16="http://schemas.microsoft.com/office/drawing/2014/main" id="{AE5B3B83-223F-A42D-0D65-1430E92F91A9}"/>
              </a:ext>
            </a:extLst>
          </p:cNvPr>
          <p:cNvSpPr/>
          <p:nvPr/>
        </p:nvSpPr>
        <p:spPr>
          <a:xfrm>
            <a:off x="3849803" y="1718617"/>
            <a:ext cx="568643" cy="22860"/>
          </a:xfrm>
          <a:prstGeom prst="roundRect">
            <a:avLst>
              <a:gd name="adj" fmla="val 1243960"/>
            </a:avLst>
          </a:prstGeom>
          <a:solidFill>
            <a:srgbClr val="BACFDD"/>
          </a:solidFill>
          <a:ln/>
        </p:spPr>
      </p:sp>
      <p:sp>
        <p:nvSpPr>
          <p:cNvPr id="10" name="Shape 4">
            <a:extLst>
              <a:ext uri="{FF2B5EF4-FFF2-40B4-BE49-F238E27FC236}">
                <a16:creationId xmlns:a16="http://schemas.microsoft.com/office/drawing/2014/main" id="{2D9EFB23-EB93-ADD4-0D7C-05516E035094}"/>
              </a:ext>
            </a:extLst>
          </p:cNvPr>
          <p:cNvSpPr/>
          <p:nvPr/>
        </p:nvSpPr>
        <p:spPr>
          <a:xfrm>
            <a:off x="4377740" y="1556792"/>
            <a:ext cx="426482" cy="426482"/>
          </a:xfrm>
          <a:prstGeom prst="roundRect">
            <a:avLst>
              <a:gd name="adj" fmla="val 66678"/>
            </a:avLst>
          </a:prstGeom>
          <a:solidFill>
            <a:srgbClr val="D4E9F7"/>
          </a:solidFill>
          <a:ln w="7620">
            <a:solidFill>
              <a:srgbClr val="BACFDD"/>
            </a:solidFill>
            <a:prstDash val="solid"/>
          </a:ln>
        </p:spPr>
      </p:sp>
      <p:sp>
        <p:nvSpPr>
          <p:cNvPr id="11" name="Text 6">
            <a:extLst>
              <a:ext uri="{FF2B5EF4-FFF2-40B4-BE49-F238E27FC236}">
                <a16:creationId xmlns:a16="http://schemas.microsoft.com/office/drawing/2014/main" id="{1AFA6642-E2C0-3D93-6189-52EEAE3493AE}"/>
              </a:ext>
            </a:extLst>
          </p:cNvPr>
          <p:cNvSpPr/>
          <p:nvPr/>
        </p:nvSpPr>
        <p:spPr>
          <a:xfrm>
            <a:off x="1268787" y="1604116"/>
            <a:ext cx="2494359" cy="311706"/>
          </a:xfrm>
          <a:prstGeom prst="rect">
            <a:avLst/>
          </a:prstGeom>
          <a:noFill/>
          <a:ln/>
        </p:spPr>
        <p:txBody>
          <a:bodyPr wrap="none" lIns="0" tIns="0" rIns="0" bIns="0" rtlCol="0" anchor="t"/>
          <a:lstStyle/>
          <a:p>
            <a:pPr marL="0" indent="0" algn="r">
              <a:lnSpc>
                <a:spcPts val="2450"/>
              </a:lnSpc>
              <a:buNone/>
            </a:pPr>
            <a:r>
              <a:rPr lang="en-US" sz="1950" b="1" dirty="0">
                <a:solidFill>
                  <a:srgbClr val="384653"/>
                </a:solidFill>
                <a:latin typeface="Barlow Bold" pitchFamily="34" charset="0"/>
                <a:ea typeface="Barlow Bold" pitchFamily="34" charset="-122"/>
                <a:cs typeface="Barlow Bold" pitchFamily="34" charset="-120"/>
              </a:rPr>
              <a:t>This Week</a:t>
            </a:r>
            <a:endParaRPr lang="en-US" sz="1950" dirty="0"/>
          </a:p>
        </p:txBody>
      </p:sp>
      <p:sp>
        <p:nvSpPr>
          <p:cNvPr id="12" name="Shape 8">
            <a:extLst>
              <a:ext uri="{FF2B5EF4-FFF2-40B4-BE49-F238E27FC236}">
                <a16:creationId xmlns:a16="http://schemas.microsoft.com/office/drawing/2014/main" id="{1FCA2045-2701-18BA-767E-6A1B4584268F}"/>
              </a:ext>
            </a:extLst>
          </p:cNvPr>
          <p:cNvSpPr/>
          <p:nvPr/>
        </p:nvSpPr>
        <p:spPr>
          <a:xfrm>
            <a:off x="4696584" y="2545125"/>
            <a:ext cx="568643" cy="22860"/>
          </a:xfrm>
          <a:prstGeom prst="roundRect">
            <a:avLst>
              <a:gd name="adj" fmla="val 1243960"/>
            </a:avLst>
          </a:prstGeom>
          <a:solidFill>
            <a:srgbClr val="BACFDD"/>
          </a:solidFill>
          <a:ln/>
        </p:spPr>
      </p:sp>
      <p:sp>
        <p:nvSpPr>
          <p:cNvPr id="13" name="Shape 9">
            <a:extLst>
              <a:ext uri="{FF2B5EF4-FFF2-40B4-BE49-F238E27FC236}">
                <a16:creationId xmlns:a16="http://schemas.microsoft.com/office/drawing/2014/main" id="{3146C2E8-73B3-5A0E-CC80-B08658F29FC0}"/>
              </a:ext>
            </a:extLst>
          </p:cNvPr>
          <p:cNvSpPr/>
          <p:nvPr/>
        </p:nvSpPr>
        <p:spPr>
          <a:xfrm>
            <a:off x="4363125" y="2343314"/>
            <a:ext cx="426482" cy="426482"/>
          </a:xfrm>
          <a:prstGeom prst="roundRect">
            <a:avLst>
              <a:gd name="adj" fmla="val 66678"/>
            </a:avLst>
          </a:prstGeom>
          <a:solidFill>
            <a:srgbClr val="D4E9F7"/>
          </a:solidFill>
          <a:ln w="7620">
            <a:solidFill>
              <a:srgbClr val="BACFDD"/>
            </a:solidFill>
            <a:prstDash val="solid"/>
          </a:ln>
        </p:spPr>
      </p:sp>
      <p:sp>
        <p:nvSpPr>
          <p:cNvPr id="17" name="Text 11">
            <a:extLst>
              <a:ext uri="{FF2B5EF4-FFF2-40B4-BE49-F238E27FC236}">
                <a16:creationId xmlns:a16="http://schemas.microsoft.com/office/drawing/2014/main" id="{B9E34115-13CC-A520-9301-763FEAF755AF}"/>
              </a:ext>
            </a:extLst>
          </p:cNvPr>
          <p:cNvSpPr/>
          <p:nvPr/>
        </p:nvSpPr>
        <p:spPr>
          <a:xfrm>
            <a:off x="5292080" y="2400702"/>
            <a:ext cx="2494359"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This Month</a:t>
            </a:r>
            <a:endParaRPr lang="en-US" sz="1950" dirty="0"/>
          </a:p>
        </p:txBody>
      </p:sp>
      <p:sp>
        <p:nvSpPr>
          <p:cNvPr id="18" name="Shape 13">
            <a:extLst>
              <a:ext uri="{FF2B5EF4-FFF2-40B4-BE49-F238E27FC236}">
                <a16:creationId xmlns:a16="http://schemas.microsoft.com/office/drawing/2014/main" id="{5BC3E9ED-5C68-6494-1959-E43F2F70542B}"/>
              </a:ext>
            </a:extLst>
          </p:cNvPr>
          <p:cNvSpPr/>
          <p:nvPr/>
        </p:nvSpPr>
        <p:spPr>
          <a:xfrm>
            <a:off x="3837695" y="3553237"/>
            <a:ext cx="568643" cy="22860"/>
          </a:xfrm>
          <a:prstGeom prst="roundRect">
            <a:avLst>
              <a:gd name="adj" fmla="val 1243960"/>
            </a:avLst>
          </a:prstGeom>
          <a:solidFill>
            <a:srgbClr val="BACFDD"/>
          </a:solidFill>
          <a:ln/>
        </p:spPr>
      </p:sp>
      <p:sp>
        <p:nvSpPr>
          <p:cNvPr id="19" name="Shape 14">
            <a:extLst>
              <a:ext uri="{FF2B5EF4-FFF2-40B4-BE49-F238E27FC236}">
                <a16:creationId xmlns:a16="http://schemas.microsoft.com/office/drawing/2014/main" id="{35812A66-60A5-9E56-4E79-01143DF1B05A}"/>
              </a:ext>
            </a:extLst>
          </p:cNvPr>
          <p:cNvSpPr/>
          <p:nvPr/>
        </p:nvSpPr>
        <p:spPr>
          <a:xfrm>
            <a:off x="4383477" y="3351426"/>
            <a:ext cx="426482" cy="426482"/>
          </a:xfrm>
          <a:prstGeom prst="roundRect">
            <a:avLst>
              <a:gd name="adj" fmla="val 66678"/>
            </a:avLst>
          </a:prstGeom>
          <a:solidFill>
            <a:srgbClr val="D4E9F7"/>
          </a:solidFill>
          <a:ln w="7620">
            <a:solidFill>
              <a:srgbClr val="BACFDD"/>
            </a:solidFill>
            <a:prstDash val="solid"/>
          </a:ln>
        </p:spPr>
      </p:sp>
      <p:sp>
        <p:nvSpPr>
          <p:cNvPr id="20" name="Text 16">
            <a:extLst>
              <a:ext uri="{FF2B5EF4-FFF2-40B4-BE49-F238E27FC236}">
                <a16:creationId xmlns:a16="http://schemas.microsoft.com/office/drawing/2014/main" id="{F986B05D-FA1E-133B-B6ED-C2A182BD42F8}"/>
              </a:ext>
            </a:extLst>
          </p:cNvPr>
          <p:cNvSpPr/>
          <p:nvPr/>
        </p:nvSpPr>
        <p:spPr>
          <a:xfrm>
            <a:off x="1215985" y="3416553"/>
            <a:ext cx="2494359" cy="311706"/>
          </a:xfrm>
          <a:prstGeom prst="rect">
            <a:avLst/>
          </a:prstGeom>
          <a:noFill/>
          <a:ln/>
        </p:spPr>
        <p:txBody>
          <a:bodyPr wrap="none" lIns="0" tIns="0" rIns="0" bIns="0" rtlCol="0" anchor="t"/>
          <a:lstStyle/>
          <a:p>
            <a:pPr marL="0" indent="0" algn="r">
              <a:lnSpc>
                <a:spcPts val="2450"/>
              </a:lnSpc>
              <a:buNone/>
            </a:pPr>
            <a:r>
              <a:rPr lang="en-US" sz="1950" b="1" dirty="0">
                <a:solidFill>
                  <a:srgbClr val="384653"/>
                </a:solidFill>
                <a:latin typeface="Barlow Bold" pitchFamily="34" charset="0"/>
                <a:ea typeface="Barlow Bold" pitchFamily="34" charset="-122"/>
                <a:cs typeface="Barlow Bold" pitchFamily="34" charset="-120"/>
              </a:rPr>
              <a:t>This Year</a:t>
            </a:r>
            <a:endParaRPr lang="en-US" sz="1950" dirty="0"/>
          </a:p>
        </p:txBody>
      </p:sp>
      <p:sp>
        <p:nvSpPr>
          <p:cNvPr id="21" name="Shape 18">
            <a:extLst>
              <a:ext uri="{FF2B5EF4-FFF2-40B4-BE49-F238E27FC236}">
                <a16:creationId xmlns:a16="http://schemas.microsoft.com/office/drawing/2014/main" id="{76FC321A-1F3D-FAFD-FA00-C075E02B3291}"/>
              </a:ext>
            </a:extLst>
          </p:cNvPr>
          <p:cNvSpPr/>
          <p:nvPr/>
        </p:nvSpPr>
        <p:spPr>
          <a:xfrm>
            <a:off x="4815789" y="4345325"/>
            <a:ext cx="568643" cy="22860"/>
          </a:xfrm>
          <a:prstGeom prst="roundRect">
            <a:avLst>
              <a:gd name="adj" fmla="val 1243960"/>
            </a:avLst>
          </a:prstGeom>
          <a:solidFill>
            <a:srgbClr val="BACFDD"/>
          </a:solidFill>
          <a:ln/>
        </p:spPr>
      </p:sp>
      <p:sp>
        <p:nvSpPr>
          <p:cNvPr id="22" name="Shape 19">
            <a:extLst>
              <a:ext uri="{FF2B5EF4-FFF2-40B4-BE49-F238E27FC236}">
                <a16:creationId xmlns:a16="http://schemas.microsoft.com/office/drawing/2014/main" id="{6376CD10-D468-43E2-5929-F0EBAD5B0257}"/>
              </a:ext>
            </a:extLst>
          </p:cNvPr>
          <p:cNvSpPr/>
          <p:nvPr/>
        </p:nvSpPr>
        <p:spPr>
          <a:xfrm>
            <a:off x="4398763" y="4143514"/>
            <a:ext cx="426482" cy="426482"/>
          </a:xfrm>
          <a:prstGeom prst="roundRect">
            <a:avLst>
              <a:gd name="adj" fmla="val 66678"/>
            </a:avLst>
          </a:prstGeom>
          <a:solidFill>
            <a:srgbClr val="D4E9F7"/>
          </a:solidFill>
          <a:ln w="7620">
            <a:solidFill>
              <a:srgbClr val="BACFDD"/>
            </a:solidFill>
            <a:prstDash val="solid"/>
          </a:ln>
        </p:spPr>
      </p:sp>
      <p:sp>
        <p:nvSpPr>
          <p:cNvPr id="23" name="Text 21">
            <a:extLst>
              <a:ext uri="{FF2B5EF4-FFF2-40B4-BE49-F238E27FC236}">
                <a16:creationId xmlns:a16="http://schemas.microsoft.com/office/drawing/2014/main" id="{89CCD4CC-98FC-EF75-1BC6-4F25209D404D}"/>
              </a:ext>
            </a:extLst>
          </p:cNvPr>
          <p:cNvSpPr/>
          <p:nvPr/>
        </p:nvSpPr>
        <p:spPr>
          <a:xfrm>
            <a:off x="5312434" y="4208642"/>
            <a:ext cx="2494359" cy="311706"/>
          </a:xfrm>
          <a:prstGeom prst="rect">
            <a:avLst/>
          </a:prstGeom>
          <a:noFill/>
          <a:ln/>
        </p:spPr>
        <p:txBody>
          <a:bodyPr wrap="none" lIns="0" tIns="0" rIns="0" bIns="0" rtlCol="0" anchor="t"/>
          <a:lstStyle/>
          <a:p>
            <a:pPr marL="0" indent="0" algn="l">
              <a:lnSpc>
                <a:spcPts val="2450"/>
              </a:lnSpc>
              <a:buNone/>
            </a:pPr>
            <a:r>
              <a:rPr lang="en-US" sz="1950" b="1" dirty="0">
                <a:solidFill>
                  <a:srgbClr val="384653"/>
                </a:solidFill>
                <a:latin typeface="Barlow Bold" pitchFamily="34" charset="0"/>
                <a:ea typeface="Barlow Bold" pitchFamily="34" charset="-122"/>
                <a:cs typeface="Barlow Bold" pitchFamily="34" charset="-120"/>
              </a:rPr>
              <a:t>For Life</a:t>
            </a:r>
            <a:endParaRPr lang="en-US" sz="1950" dirty="0"/>
          </a:p>
        </p:txBody>
      </p:sp>
      <p:sp>
        <p:nvSpPr>
          <p:cNvPr id="25" name="Text 1">
            <a:extLst>
              <a:ext uri="{FF2B5EF4-FFF2-40B4-BE49-F238E27FC236}">
                <a16:creationId xmlns:a16="http://schemas.microsoft.com/office/drawing/2014/main" id="{EE6D42E8-78CF-DFD6-06C4-267C94B32A9A}"/>
              </a:ext>
            </a:extLst>
          </p:cNvPr>
          <p:cNvSpPr/>
          <p:nvPr/>
        </p:nvSpPr>
        <p:spPr>
          <a:xfrm>
            <a:off x="611560" y="1942906"/>
            <a:ext cx="3270076" cy="1243887"/>
          </a:xfrm>
          <a:prstGeom prst="rect">
            <a:avLst/>
          </a:prstGeom>
          <a:noFill/>
          <a:ln/>
        </p:spPr>
        <p:txBody>
          <a:bodyPr wrap="square" lIns="0" tIns="0" rIns="0" bIns="0" rtlCol="0" anchor="t"/>
          <a:lstStyle/>
          <a:p>
            <a:pPr algn="just"/>
            <a:r>
              <a:rPr lang="en-US" dirty="0">
                <a:solidFill>
                  <a:srgbClr val="384653"/>
                </a:solidFill>
                <a:ea typeface="Montserrat" pitchFamily="34" charset="-122"/>
                <a:cs typeface="Montserrat" pitchFamily="34" charset="-120"/>
              </a:rPr>
              <a:t>Cut one processed food from your diet and drink one extra glass of water per day. Schedule a liver function test if overdue.</a:t>
            </a:r>
          </a:p>
        </p:txBody>
      </p:sp>
      <p:sp>
        <p:nvSpPr>
          <p:cNvPr id="26" name="Text 1">
            <a:extLst>
              <a:ext uri="{FF2B5EF4-FFF2-40B4-BE49-F238E27FC236}">
                <a16:creationId xmlns:a16="http://schemas.microsoft.com/office/drawing/2014/main" id="{6E6E4E7B-CB90-9146-7B29-DAC5AEAD44E5}"/>
              </a:ext>
            </a:extLst>
          </p:cNvPr>
          <p:cNvSpPr/>
          <p:nvPr/>
        </p:nvSpPr>
        <p:spPr>
          <a:xfrm>
            <a:off x="5308987" y="2775362"/>
            <a:ext cx="3128440" cy="1060628"/>
          </a:xfrm>
          <a:prstGeom prst="rect">
            <a:avLst/>
          </a:prstGeom>
          <a:noFill/>
          <a:ln/>
        </p:spPr>
        <p:txBody>
          <a:bodyPr wrap="square" lIns="0" tIns="0" rIns="0" bIns="0" rtlCol="0" anchor="t"/>
          <a:lstStyle/>
          <a:p>
            <a:pPr algn="just"/>
            <a:r>
              <a:rPr lang="en-US" dirty="0">
                <a:solidFill>
                  <a:srgbClr val="384653"/>
                </a:solidFill>
                <a:ea typeface="Montserrat" pitchFamily="34" charset="-122"/>
                <a:cs typeface="Montserrat" pitchFamily="34" charset="-120"/>
              </a:rPr>
              <a:t>Begin a 30-minute daily walk routine. Review your medications with a doctor. Check your Hepatitis B vaccination status.</a:t>
            </a:r>
          </a:p>
        </p:txBody>
      </p:sp>
      <p:sp>
        <p:nvSpPr>
          <p:cNvPr id="27" name="Text 1">
            <a:extLst>
              <a:ext uri="{FF2B5EF4-FFF2-40B4-BE49-F238E27FC236}">
                <a16:creationId xmlns:a16="http://schemas.microsoft.com/office/drawing/2014/main" id="{2D83C0C6-4966-6867-E813-2E676445F4CC}"/>
              </a:ext>
            </a:extLst>
          </p:cNvPr>
          <p:cNvSpPr/>
          <p:nvPr/>
        </p:nvSpPr>
        <p:spPr>
          <a:xfrm>
            <a:off x="611561" y="3826826"/>
            <a:ext cx="3538322" cy="1115324"/>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Commit to annual liver screenings. Achieve or maintain a healthy weight. Build lasting habits around whole foods and consistent exercise.</a:t>
            </a:r>
          </a:p>
        </p:txBody>
      </p:sp>
      <p:sp>
        <p:nvSpPr>
          <p:cNvPr id="28" name="Text 1">
            <a:extLst>
              <a:ext uri="{FF2B5EF4-FFF2-40B4-BE49-F238E27FC236}">
                <a16:creationId xmlns:a16="http://schemas.microsoft.com/office/drawing/2014/main" id="{0881A228-C669-CCDB-0396-330937C66DE4}"/>
              </a:ext>
            </a:extLst>
          </p:cNvPr>
          <p:cNvSpPr/>
          <p:nvPr/>
        </p:nvSpPr>
        <p:spPr>
          <a:xfrm>
            <a:off x="5318140" y="4569995"/>
            <a:ext cx="3119286" cy="1667315"/>
          </a:xfrm>
          <a:prstGeom prst="rect">
            <a:avLst/>
          </a:prstGeom>
          <a:noFill/>
          <a:ln/>
        </p:spPr>
        <p:txBody>
          <a:bodyPr wrap="square" lIns="0" tIns="0" rIns="0" bIns="0" rtlCol="0" anchor="t"/>
          <a:lstStyle/>
          <a:p>
            <a:r>
              <a:rPr lang="en-US" dirty="0"/>
              <a:t>Make liver health a family conversation. Share this awareness. Inspire those around you to treat their bodies — and their liver — with the respect it deserves.</a:t>
            </a:r>
          </a:p>
        </p:txBody>
      </p:sp>
      <p:sp>
        <p:nvSpPr>
          <p:cNvPr id="31" name="Text 6">
            <a:extLst>
              <a:ext uri="{FF2B5EF4-FFF2-40B4-BE49-F238E27FC236}">
                <a16:creationId xmlns:a16="http://schemas.microsoft.com/office/drawing/2014/main" id="{A1668D61-E8C2-6194-FC43-6A35AB3274F0}"/>
              </a:ext>
            </a:extLst>
          </p:cNvPr>
          <p:cNvSpPr/>
          <p:nvPr/>
        </p:nvSpPr>
        <p:spPr>
          <a:xfrm>
            <a:off x="4507962" y="1634480"/>
            <a:ext cx="287006" cy="230724"/>
          </a:xfrm>
          <a:prstGeom prst="rect">
            <a:avLst/>
          </a:prstGeom>
          <a:noFill/>
          <a:ln/>
        </p:spPr>
        <p:txBody>
          <a:bodyPr wrap="none" lIns="0" tIns="0" rIns="0" bIns="0" rtlCol="0" anchor="t"/>
          <a:lstStyle/>
          <a:p>
            <a:pPr marL="0" indent="0">
              <a:lnSpc>
                <a:spcPts val="2450"/>
              </a:lnSpc>
              <a:buNone/>
            </a:pPr>
            <a:r>
              <a:rPr lang="en-US" sz="2500" b="1" dirty="0">
                <a:solidFill>
                  <a:srgbClr val="384653"/>
                </a:solidFill>
                <a:latin typeface="+mj-lt"/>
                <a:ea typeface="Barlow Bold" pitchFamily="34" charset="-122"/>
                <a:cs typeface="Barlow Bold" pitchFamily="34" charset="-120"/>
              </a:rPr>
              <a:t>1</a:t>
            </a:r>
            <a:endParaRPr lang="en-US" sz="2500" dirty="0">
              <a:latin typeface="+mj-lt"/>
            </a:endParaRPr>
          </a:p>
        </p:txBody>
      </p:sp>
      <p:sp>
        <p:nvSpPr>
          <p:cNvPr id="32" name="Text 6">
            <a:extLst>
              <a:ext uri="{FF2B5EF4-FFF2-40B4-BE49-F238E27FC236}">
                <a16:creationId xmlns:a16="http://schemas.microsoft.com/office/drawing/2014/main" id="{4562497C-0F9F-58E1-5746-2585D144F287}"/>
              </a:ext>
            </a:extLst>
          </p:cNvPr>
          <p:cNvSpPr/>
          <p:nvPr/>
        </p:nvSpPr>
        <p:spPr>
          <a:xfrm>
            <a:off x="4502601" y="2417405"/>
            <a:ext cx="287006" cy="230724"/>
          </a:xfrm>
          <a:prstGeom prst="rect">
            <a:avLst/>
          </a:prstGeom>
          <a:noFill/>
          <a:ln/>
        </p:spPr>
        <p:txBody>
          <a:bodyPr wrap="none" lIns="0" tIns="0" rIns="0" bIns="0" rtlCol="0" anchor="t"/>
          <a:lstStyle/>
          <a:p>
            <a:pPr marL="0" indent="0">
              <a:lnSpc>
                <a:spcPts val="2450"/>
              </a:lnSpc>
              <a:buNone/>
            </a:pPr>
            <a:r>
              <a:rPr lang="en-US" sz="2500" b="1" dirty="0">
                <a:solidFill>
                  <a:srgbClr val="384653"/>
                </a:solidFill>
                <a:latin typeface="+mj-lt"/>
                <a:ea typeface="Barlow Bold" pitchFamily="34" charset="-122"/>
                <a:cs typeface="Barlow Bold" pitchFamily="34" charset="-120"/>
              </a:rPr>
              <a:t>2</a:t>
            </a:r>
            <a:endParaRPr lang="en-US" sz="2500" dirty="0">
              <a:latin typeface="+mj-lt"/>
            </a:endParaRPr>
          </a:p>
        </p:txBody>
      </p:sp>
      <p:sp>
        <p:nvSpPr>
          <p:cNvPr id="33" name="Text 6">
            <a:extLst>
              <a:ext uri="{FF2B5EF4-FFF2-40B4-BE49-F238E27FC236}">
                <a16:creationId xmlns:a16="http://schemas.microsoft.com/office/drawing/2014/main" id="{F6390CA4-11A9-6385-E3E2-8559CDFFCDFF}"/>
              </a:ext>
            </a:extLst>
          </p:cNvPr>
          <p:cNvSpPr/>
          <p:nvPr/>
        </p:nvSpPr>
        <p:spPr>
          <a:xfrm>
            <a:off x="4517216" y="3411661"/>
            <a:ext cx="287006" cy="230724"/>
          </a:xfrm>
          <a:prstGeom prst="rect">
            <a:avLst/>
          </a:prstGeom>
          <a:noFill/>
          <a:ln/>
        </p:spPr>
        <p:txBody>
          <a:bodyPr wrap="none" lIns="0" tIns="0" rIns="0" bIns="0" rtlCol="0" anchor="t"/>
          <a:lstStyle/>
          <a:p>
            <a:pPr marL="0" indent="0">
              <a:lnSpc>
                <a:spcPts val="2450"/>
              </a:lnSpc>
              <a:buNone/>
            </a:pPr>
            <a:r>
              <a:rPr lang="en-US" sz="2500" b="1" dirty="0">
                <a:solidFill>
                  <a:srgbClr val="384653"/>
                </a:solidFill>
                <a:latin typeface="+mj-lt"/>
                <a:ea typeface="Barlow Bold" pitchFamily="34" charset="-122"/>
                <a:cs typeface="Barlow Bold" pitchFamily="34" charset="-120"/>
              </a:rPr>
              <a:t>3</a:t>
            </a:r>
            <a:endParaRPr lang="en-US" sz="2500" dirty="0">
              <a:latin typeface="+mj-lt"/>
            </a:endParaRPr>
          </a:p>
        </p:txBody>
      </p:sp>
      <p:sp>
        <p:nvSpPr>
          <p:cNvPr id="34" name="Text 6">
            <a:extLst>
              <a:ext uri="{FF2B5EF4-FFF2-40B4-BE49-F238E27FC236}">
                <a16:creationId xmlns:a16="http://schemas.microsoft.com/office/drawing/2014/main" id="{ED969119-D37D-2B9B-8CD1-28EF1EAA53CC}"/>
              </a:ext>
            </a:extLst>
          </p:cNvPr>
          <p:cNvSpPr/>
          <p:nvPr/>
        </p:nvSpPr>
        <p:spPr>
          <a:xfrm>
            <a:off x="4550321" y="4206347"/>
            <a:ext cx="287006" cy="230724"/>
          </a:xfrm>
          <a:prstGeom prst="rect">
            <a:avLst/>
          </a:prstGeom>
          <a:noFill/>
          <a:ln/>
        </p:spPr>
        <p:txBody>
          <a:bodyPr wrap="none" lIns="0" tIns="0" rIns="0" bIns="0" rtlCol="0" anchor="t"/>
          <a:lstStyle/>
          <a:p>
            <a:pPr marL="0" indent="0">
              <a:lnSpc>
                <a:spcPts val="2450"/>
              </a:lnSpc>
              <a:buNone/>
            </a:pPr>
            <a:r>
              <a:rPr lang="en-US" sz="2500" b="1" dirty="0">
                <a:solidFill>
                  <a:srgbClr val="384653"/>
                </a:solidFill>
                <a:latin typeface="+mj-lt"/>
                <a:ea typeface="Barlow Bold" pitchFamily="34" charset="-122"/>
                <a:cs typeface="Barlow Bold" pitchFamily="34" charset="-120"/>
              </a:rPr>
              <a:t>4</a:t>
            </a:r>
            <a:endParaRPr lang="en-US" sz="2500" dirty="0">
              <a:latin typeface="+mj-lt"/>
            </a:endParaRPr>
          </a:p>
        </p:txBody>
      </p:sp>
      <p:pic>
        <p:nvPicPr>
          <p:cNvPr id="6" name="Picture 5">
            <a:extLst>
              <a:ext uri="{FF2B5EF4-FFF2-40B4-BE49-F238E27FC236}">
                <a16:creationId xmlns:a16="http://schemas.microsoft.com/office/drawing/2014/main" id="{A05A2F35-65B6-A8DC-96CA-D0C877635E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88898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86C26-EE12-D726-B7E9-D661A397E4C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8D0DE8-BABF-DD40-3EFE-E5D7AF19DB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25D332D1-DAA0-818A-EFF3-A0018EC8EF26}"/>
              </a:ext>
            </a:extLst>
          </p:cNvPr>
          <p:cNvSpPr txBox="1"/>
          <p:nvPr/>
        </p:nvSpPr>
        <p:spPr>
          <a:xfrm>
            <a:off x="4740167" y="1146496"/>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pic>
        <p:nvPicPr>
          <p:cNvPr id="4" name="Image 1" descr="preencoded.png">
            <a:extLst>
              <a:ext uri="{FF2B5EF4-FFF2-40B4-BE49-F238E27FC236}">
                <a16:creationId xmlns:a16="http://schemas.microsoft.com/office/drawing/2014/main" id="{3A446629-0974-D215-A7B7-EAC69488EC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1560" y="1052736"/>
            <a:ext cx="469067" cy="469067"/>
          </a:xfrm>
          <a:prstGeom prst="rect">
            <a:avLst/>
          </a:prstGeom>
        </p:spPr>
      </p:pic>
      <p:sp>
        <p:nvSpPr>
          <p:cNvPr id="7" name="Text 2">
            <a:extLst>
              <a:ext uri="{FF2B5EF4-FFF2-40B4-BE49-F238E27FC236}">
                <a16:creationId xmlns:a16="http://schemas.microsoft.com/office/drawing/2014/main" id="{9C5D2667-0727-0A72-D0C8-C5CD2E3759A2}"/>
              </a:ext>
            </a:extLst>
          </p:cNvPr>
          <p:cNvSpPr/>
          <p:nvPr/>
        </p:nvSpPr>
        <p:spPr>
          <a:xfrm>
            <a:off x="1302833" y="1085472"/>
            <a:ext cx="3489491" cy="568266"/>
          </a:xfrm>
          <a:prstGeom prst="rect">
            <a:avLst/>
          </a:prstGeom>
          <a:noFill/>
          <a:ln/>
        </p:spPr>
        <p:txBody>
          <a:bodyPr wrap="none" lIns="0" tIns="0" rIns="0" bIns="0" rtlCol="0" anchor="t"/>
          <a:lstStyle/>
          <a:p>
            <a:pPr marL="0" indent="0" algn="l">
              <a:lnSpc>
                <a:spcPts val="4000"/>
              </a:lnSpc>
              <a:buNone/>
            </a:pPr>
            <a:r>
              <a:rPr lang="en-US" sz="2500" b="1" dirty="0">
                <a:latin typeface="+mj-lt"/>
                <a:ea typeface="Barlow Bold" pitchFamily="34" charset="-122"/>
                <a:cs typeface="Barlow Bold" pitchFamily="34" charset="-120"/>
              </a:rPr>
              <a:t>Detoxifies Your Body</a:t>
            </a:r>
            <a:endParaRPr lang="en-US" sz="2500" dirty="0">
              <a:latin typeface="+mj-lt"/>
            </a:endParaRPr>
          </a:p>
        </p:txBody>
      </p:sp>
      <p:sp>
        <p:nvSpPr>
          <p:cNvPr id="8" name="Text 3">
            <a:extLst>
              <a:ext uri="{FF2B5EF4-FFF2-40B4-BE49-F238E27FC236}">
                <a16:creationId xmlns:a16="http://schemas.microsoft.com/office/drawing/2014/main" id="{EF964A87-D60E-2952-5743-DB83AB35B19A}"/>
              </a:ext>
            </a:extLst>
          </p:cNvPr>
          <p:cNvSpPr/>
          <p:nvPr/>
        </p:nvSpPr>
        <p:spPr>
          <a:xfrm>
            <a:off x="3992384" y="5211909"/>
            <a:ext cx="4624201" cy="1213009"/>
          </a:xfrm>
          <a:prstGeom prst="rect">
            <a:avLst/>
          </a:prstGeom>
          <a:noFill/>
          <a:ln/>
        </p:spPr>
        <p:txBody>
          <a:bodyPr wrap="square" lIns="0" tIns="0" rIns="0" bIns="0" rtlCol="0" anchor="t"/>
          <a:lstStyle/>
          <a:p>
            <a:pPr marL="0" indent="0" algn="l">
              <a:lnSpc>
                <a:spcPts val="2350"/>
              </a:lnSpc>
              <a:buNone/>
            </a:pPr>
            <a:endParaRPr lang="en-US" sz="1450" dirty="0"/>
          </a:p>
        </p:txBody>
      </p:sp>
      <p:sp>
        <p:nvSpPr>
          <p:cNvPr id="10" name="Text 1">
            <a:extLst>
              <a:ext uri="{FF2B5EF4-FFF2-40B4-BE49-F238E27FC236}">
                <a16:creationId xmlns:a16="http://schemas.microsoft.com/office/drawing/2014/main" id="{5A2CF5D7-DD28-215F-E55E-9E57EE241C13}"/>
              </a:ext>
            </a:extLst>
          </p:cNvPr>
          <p:cNvSpPr/>
          <p:nvPr/>
        </p:nvSpPr>
        <p:spPr>
          <a:xfrm>
            <a:off x="1302833" y="1653704"/>
            <a:ext cx="4709326" cy="1246603"/>
          </a:xfrm>
          <a:prstGeom prst="rect">
            <a:avLst/>
          </a:prstGeom>
          <a:noFill/>
          <a:ln/>
        </p:spPr>
        <p:txBody>
          <a:bodyPr wrap="square" lIns="0" tIns="0" rIns="0" bIns="0" rtlCol="0" anchor="t"/>
          <a:lstStyle/>
          <a:p>
            <a:r>
              <a:rPr lang="en-US" sz="2500" dirty="0">
                <a:solidFill>
                  <a:srgbClr val="384653"/>
                </a:solidFill>
                <a:ea typeface="Montserrat" pitchFamily="34" charset="-122"/>
                <a:cs typeface="Montserrat" pitchFamily="34" charset="-120"/>
              </a:rPr>
              <a:t>Filters harmful toxins, drugs, and waste products from your bloodstream around the clock.</a:t>
            </a:r>
          </a:p>
        </p:txBody>
      </p:sp>
      <p:sp>
        <p:nvSpPr>
          <p:cNvPr id="24" name="Text 2">
            <a:extLst>
              <a:ext uri="{FF2B5EF4-FFF2-40B4-BE49-F238E27FC236}">
                <a16:creationId xmlns:a16="http://schemas.microsoft.com/office/drawing/2014/main" id="{6FAECCEF-FE9E-2BBC-E26F-4E7C4A7CE632}"/>
              </a:ext>
            </a:extLst>
          </p:cNvPr>
          <p:cNvSpPr/>
          <p:nvPr/>
        </p:nvSpPr>
        <p:spPr>
          <a:xfrm>
            <a:off x="1402535" y="3342323"/>
            <a:ext cx="3489491" cy="568266"/>
          </a:xfrm>
          <a:prstGeom prst="rect">
            <a:avLst/>
          </a:prstGeom>
          <a:noFill/>
          <a:ln/>
        </p:spPr>
        <p:txBody>
          <a:bodyPr wrap="none" lIns="0" tIns="0" rIns="0" bIns="0" rtlCol="0" anchor="t"/>
          <a:lstStyle/>
          <a:p>
            <a:pPr>
              <a:lnSpc>
                <a:spcPts val="4000"/>
              </a:lnSpc>
            </a:pPr>
            <a:r>
              <a:rPr lang="en-US" sz="2500" b="1" dirty="0">
                <a:latin typeface="+mj-lt"/>
                <a:ea typeface="Barlow Bold" pitchFamily="34" charset="-122"/>
                <a:cs typeface="Barlow Bold" pitchFamily="34" charset="-120"/>
              </a:rPr>
              <a:t>Stores Energy</a:t>
            </a:r>
          </a:p>
        </p:txBody>
      </p:sp>
      <p:pic>
        <p:nvPicPr>
          <p:cNvPr id="25" name="Image 3" descr="preencoded.png">
            <a:extLst>
              <a:ext uri="{FF2B5EF4-FFF2-40B4-BE49-F238E27FC236}">
                <a16:creationId xmlns:a16="http://schemas.microsoft.com/office/drawing/2014/main" id="{A7319CB0-DFD4-9DC8-BCDD-C46101BD627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11560" y="3333644"/>
            <a:ext cx="568643" cy="568643"/>
          </a:xfrm>
          <a:prstGeom prst="rect">
            <a:avLst/>
          </a:prstGeom>
        </p:spPr>
      </p:pic>
      <p:sp>
        <p:nvSpPr>
          <p:cNvPr id="26" name="Text 1">
            <a:extLst>
              <a:ext uri="{FF2B5EF4-FFF2-40B4-BE49-F238E27FC236}">
                <a16:creationId xmlns:a16="http://schemas.microsoft.com/office/drawing/2014/main" id="{E269AD63-AF8C-2D14-555E-21A524F30C13}"/>
              </a:ext>
            </a:extLst>
          </p:cNvPr>
          <p:cNvSpPr/>
          <p:nvPr/>
        </p:nvSpPr>
        <p:spPr>
          <a:xfrm>
            <a:off x="1387957" y="3910589"/>
            <a:ext cx="4624201" cy="1246603"/>
          </a:xfrm>
          <a:prstGeom prst="rect">
            <a:avLst/>
          </a:prstGeom>
          <a:noFill/>
          <a:ln/>
        </p:spPr>
        <p:txBody>
          <a:bodyPr wrap="square" lIns="0" tIns="0" rIns="0" bIns="0" rtlCol="0" anchor="t"/>
          <a:lstStyle/>
          <a:p>
            <a:r>
              <a:rPr lang="en-US" sz="2500" dirty="0">
                <a:solidFill>
                  <a:srgbClr val="384653"/>
                </a:solidFill>
                <a:ea typeface="Montserrat" pitchFamily="34" charset="-122"/>
                <a:cs typeface="Montserrat" pitchFamily="34" charset="-120"/>
              </a:rPr>
              <a:t>Regulates blood sugar by storing and releasing glucose so your body always has fuel on demand.</a:t>
            </a:r>
          </a:p>
        </p:txBody>
      </p:sp>
      <p:sp>
        <p:nvSpPr>
          <p:cNvPr id="12" name="object 3" descr="$PPTXTitle">
            <a:extLst>
              <a:ext uri="{FF2B5EF4-FFF2-40B4-BE49-F238E27FC236}">
                <a16:creationId xmlns:a16="http://schemas.microsoft.com/office/drawing/2014/main" id="{59F0EB50-4C1C-7B52-75F8-4EE0F194458E}"/>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13" name="Straight Connector 12">
            <a:extLst>
              <a:ext uri="{FF2B5EF4-FFF2-40B4-BE49-F238E27FC236}">
                <a16:creationId xmlns:a16="http://schemas.microsoft.com/office/drawing/2014/main" id="{BF62878C-393C-A45D-9D3F-0060E698447C}"/>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B5311A0-51B2-53D4-04FD-BB5DDEF441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92" y="1797285"/>
            <a:ext cx="265177" cy="643129"/>
          </a:xfrm>
          <a:prstGeom prst="rect">
            <a:avLst/>
          </a:prstGeom>
        </p:spPr>
      </p:pic>
      <p:pic>
        <p:nvPicPr>
          <p:cNvPr id="17" name="Picture 16">
            <a:extLst>
              <a:ext uri="{FF2B5EF4-FFF2-40B4-BE49-F238E27FC236}">
                <a16:creationId xmlns:a16="http://schemas.microsoft.com/office/drawing/2014/main" id="{7267DC3F-8D27-154E-4027-8A5D87DE42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816" y="4107007"/>
            <a:ext cx="265177" cy="643129"/>
          </a:xfrm>
          <a:prstGeom prst="rect">
            <a:avLst/>
          </a:prstGeom>
        </p:spPr>
      </p:pic>
      <p:pic>
        <p:nvPicPr>
          <p:cNvPr id="20" name="Picture 19">
            <a:extLst>
              <a:ext uri="{FF2B5EF4-FFF2-40B4-BE49-F238E27FC236}">
                <a16:creationId xmlns:a16="http://schemas.microsoft.com/office/drawing/2014/main" id="{085C5A24-D694-A0C1-4AE5-224E141927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9" name="Picture 8">
            <a:extLst>
              <a:ext uri="{FF2B5EF4-FFF2-40B4-BE49-F238E27FC236}">
                <a16:creationId xmlns:a16="http://schemas.microsoft.com/office/drawing/2014/main" id="{205F7763-A979-BC21-BE85-C982C06969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3572543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83970-D8D5-883D-4A0A-AD62A151BED3}"/>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0528133B-14C4-21B7-D18D-BAB14510A49D}"/>
              </a:ext>
            </a:extLst>
          </p:cNvPr>
          <p:cNvSpPr/>
          <p:nvPr/>
        </p:nvSpPr>
        <p:spPr>
          <a:xfrm>
            <a:off x="0" y="2204864"/>
            <a:ext cx="9144000" cy="30816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8315BB3E-FAE4-3F45-316C-C729B3B63A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2FBED2A3-6DF7-F00E-B71A-3BAEAD94DF27}"/>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76DF4772-B209-6000-4903-3C889C9A1E96}"/>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sp>
        <p:nvSpPr>
          <p:cNvPr id="3" name="object 3" descr="$PPTXTitle">
            <a:extLst>
              <a:ext uri="{FF2B5EF4-FFF2-40B4-BE49-F238E27FC236}">
                <a16:creationId xmlns:a16="http://schemas.microsoft.com/office/drawing/2014/main" id="{DB1B2FE4-4E18-769A-6D9F-0657BAF79836}"/>
              </a:ext>
            </a:extLst>
          </p:cNvPr>
          <p:cNvSpPr txBox="1">
            <a:spLocks/>
          </p:cNvSpPr>
          <p:nvPr/>
        </p:nvSpPr>
        <p:spPr>
          <a:xfrm>
            <a:off x="678878" y="649576"/>
            <a:ext cx="5621314" cy="1304844"/>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US" sz="5000" dirty="0">
                <a:solidFill>
                  <a:schemeClr val="bg1">
                    <a:lumMod val="50000"/>
                  </a:schemeClr>
                </a:solidFill>
              </a:rPr>
              <a:t>Advanced </a:t>
            </a:r>
            <a:r>
              <a:rPr lang="en-US" sz="5000" b="1" dirty="0">
                <a:solidFill>
                  <a:srgbClr val="C00000"/>
                </a:solidFill>
              </a:rPr>
              <a:t>Liver Care </a:t>
            </a:r>
            <a:r>
              <a:rPr lang="en-US" sz="5000" dirty="0">
                <a:solidFill>
                  <a:schemeClr val="bg1">
                    <a:lumMod val="50000"/>
                  </a:schemeClr>
                </a:solidFill>
              </a:rPr>
              <a:t>You Can Trust</a:t>
            </a:r>
          </a:p>
        </p:txBody>
      </p:sp>
      <p:sp>
        <p:nvSpPr>
          <p:cNvPr id="6" name="Text 1">
            <a:extLst>
              <a:ext uri="{FF2B5EF4-FFF2-40B4-BE49-F238E27FC236}">
                <a16:creationId xmlns:a16="http://schemas.microsoft.com/office/drawing/2014/main" id="{F9971A68-DC0E-FE3D-638C-DB4B20A986C7}"/>
              </a:ext>
            </a:extLst>
          </p:cNvPr>
          <p:cNvSpPr/>
          <p:nvPr/>
        </p:nvSpPr>
        <p:spPr>
          <a:xfrm>
            <a:off x="702066" y="3068961"/>
            <a:ext cx="4806038" cy="1368152"/>
          </a:xfrm>
          <a:prstGeom prst="rect">
            <a:avLst/>
          </a:prstGeom>
          <a:noFill/>
          <a:ln/>
        </p:spPr>
        <p:txBody>
          <a:bodyPr wrap="square" lIns="0" tIns="0" rIns="0" bIns="0" rtlCol="0" anchor="t"/>
          <a:lstStyle/>
          <a:p>
            <a:pPr algn="just"/>
            <a:r>
              <a:rPr lang="en-US" sz="2500" dirty="0">
                <a:solidFill>
                  <a:srgbClr val="384653"/>
                </a:solidFill>
                <a:ea typeface="Montserrat" pitchFamily="34" charset="-122"/>
                <a:cs typeface="Montserrat" pitchFamily="34" charset="-120"/>
              </a:rPr>
              <a:t>World-class specialists. Cutting-edge diagnostics. Compassionate, patient-first care - every step of the way.</a:t>
            </a:r>
          </a:p>
        </p:txBody>
      </p:sp>
      <p:cxnSp>
        <p:nvCxnSpPr>
          <p:cNvPr id="14" name="Straight Connector 13">
            <a:extLst>
              <a:ext uri="{FF2B5EF4-FFF2-40B4-BE49-F238E27FC236}">
                <a16:creationId xmlns:a16="http://schemas.microsoft.com/office/drawing/2014/main" id="{8F82BC95-9AC6-D99C-CB4D-A156889606D7}"/>
              </a:ext>
            </a:extLst>
          </p:cNvPr>
          <p:cNvCxnSpPr>
            <a:cxnSpLocks/>
          </p:cNvCxnSpPr>
          <p:nvPr/>
        </p:nvCxnSpPr>
        <p:spPr>
          <a:xfrm>
            <a:off x="3779912" y="6165304"/>
            <a:ext cx="129614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F55F7C3-07BF-0E2B-BDF7-1E32AE599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187749" y="1338290"/>
            <a:ext cx="265177" cy="643129"/>
          </a:xfrm>
          <a:prstGeom prst="rect">
            <a:avLst/>
          </a:prstGeom>
        </p:spPr>
      </p:pic>
      <p:pic>
        <p:nvPicPr>
          <p:cNvPr id="7" name="Picture 6">
            <a:extLst>
              <a:ext uri="{FF2B5EF4-FFF2-40B4-BE49-F238E27FC236}">
                <a16:creationId xmlns:a16="http://schemas.microsoft.com/office/drawing/2014/main" id="{35BB9DFE-632B-5E5E-688D-67375237E0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8" name="Picture 7">
            <a:extLst>
              <a:ext uri="{FF2B5EF4-FFF2-40B4-BE49-F238E27FC236}">
                <a16:creationId xmlns:a16="http://schemas.microsoft.com/office/drawing/2014/main" id="{1733F378-DE57-AA5F-40F0-CF33694896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1251604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00DA-436E-ACB7-7502-A83AF3FEED3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4B46A2A-0DB9-EFED-033F-D2E31D65C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26A9A265-61A9-9F65-8716-3ED9A6566957}"/>
              </a:ext>
            </a:extLst>
          </p:cNvPr>
          <p:cNvSpPr txBox="1"/>
          <p:nvPr/>
        </p:nvSpPr>
        <p:spPr>
          <a:xfrm>
            <a:off x="4596151" y="1523622"/>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Text 4">
            <a:extLst>
              <a:ext uri="{FF2B5EF4-FFF2-40B4-BE49-F238E27FC236}">
                <a16:creationId xmlns:a16="http://schemas.microsoft.com/office/drawing/2014/main" id="{249398CB-48BB-FCC2-CD58-2A66F1677B9C}"/>
              </a:ext>
            </a:extLst>
          </p:cNvPr>
          <p:cNvSpPr/>
          <p:nvPr/>
        </p:nvSpPr>
        <p:spPr>
          <a:xfrm>
            <a:off x="1547664" y="613137"/>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Advanced Liver Care</a:t>
            </a:r>
          </a:p>
        </p:txBody>
      </p:sp>
      <p:sp>
        <p:nvSpPr>
          <p:cNvPr id="7" name="Text 1">
            <a:extLst>
              <a:ext uri="{FF2B5EF4-FFF2-40B4-BE49-F238E27FC236}">
                <a16:creationId xmlns:a16="http://schemas.microsoft.com/office/drawing/2014/main" id="{7D192FB3-CE80-68DE-4823-109C4FEBEC8A}"/>
              </a:ext>
            </a:extLst>
          </p:cNvPr>
          <p:cNvSpPr/>
          <p:nvPr/>
        </p:nvSpPr>
        <p:spPr>
          <a:xfrm>
            <a:off x="1547664" y="1189201"/>
            <a:ext cx="4248472" cy="1015663"/>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State-of-the-art diagnostic and treatment facilities for all stages of liver disease — from fatty liver to transplant evaluation.</a:t>
            </a:r>
          </a:p>
        </p:txBody>
      </p:sp>
      <p:sp>
        <p:nvSpPr>
          <p:cNvPr id="10" name="TextBox 9">
            <a:extLst>
              <a:ext uri="{FF2B5EF4-FFF2-40B4-BE49-F238E27FC236}">
                <a16:creationId xmlns:a16="http://schemas.microsoft.com/office/drawing/2014/main" id="{2B1BB2F8-D6CD-D542-B94F-2FE4FD6252BD}"/>
              </a:ext>
            </a:extLst>
          </p:cNvPr>
          <p:cNvSpPr txBox="1"/>
          <p:nvPr/>
        </p:nvSpPr>
        <p:spPr>
          <a:xfrm>
            <a:off x="359638" y="397113"/>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endParaRPr lang="en-IN" sz="5000" dirty="0"/>
          </a:p>
        </p:txBody>
      </p:sp>
      <p:sp>
        <p:nvSpPr>
          <p:cNvPr id="22" name="object 3" descr="$PPTXTitle">
            <a:extLst>
              <a:ext uri="{FF2B5EF4-FFF2-40B4-BE49-F238E27FC236}">
                <a16:creationId xmlns:a16="http://schemas.microsoft.com/office/drawing/2014/main" id="{819D8147-D544-B682-C738-A616B8AE9507}"/>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23" name="Straight Connector 22">
            <a:extLst>
              <a:ext uri="{FF2B5EF4-FFF2-40B4-BE49-F238E27FC236}">
                <a16:creationId xmlns:a16="http://schemas.microsoft.com/office/drawing/2014/main" id="{20C8F54A-D53A-00EB-A8BE-DD333AFEC081}"/>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221D672-FD03-3015-BE06-34C4038C925B}"/>
              </a:ext>
            </a:extLst>
          </p:cNvPr>
          <p:cNvSpPr txBox="1"/>
          <p:nvPr/>
        </p:nvSpPr>
        <p:spPr>
          <a:xfrm>
            <a:off x="395536" y="2060848"/>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p>
        </p:txBody>
      </p:sp>
      <p:sp>
        <p:nvSpPr>
          <p:cNvPr id="25" name="Text 4">
            <a:extLst>
              <a:ext uri="{FF2B5EF4-FFF2-40B4-BE49-F238E27FC236}">
                <a16:creationId xmlns:a16="http://schemas.microsoft.com/office/drawing/2014/main" id="{0C6E5335-F263-36C5-50FA-78D3A235B2E7}"/>
              </a:ext>
            </a:extLst>
          </p:cNvPr>
          <p:cNvSpPr/>
          <p:nvPr/>
        </p:nvSpPr>
        <p:spPr>
          <a:xfrm>
            <a:off x="1592729" y="2348880"/>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Expert Specialists</a:t>
            </a:r>
          </a:p>
        </p:txBody>
      </p:sp>
      <p:sp>
        <p:nvSpPr>
          <p:cNvPr id="26" name="Text 1">
            <a:extLst>
              <a:ext uri="{FF2B5EF4-FFF2-40B4-BE49-F238E27FC236}">
                <a16:creationId xmlns:a16="http://schemas.microsoft.com/office/drawing/2014/main" id="{8A8746A0-0BBF-004A-6496-2C657DD2C1D0}"/>
              </a:ext>
            </a:extLst>
          </p:cNvPr>
          <p:cNvSpPr/>
          <p:nvPr/>
        </p:nvSpPr>
        <p:spPr>
          <a:xfrm>
            <a:off x="1582931" y="2852936"/>
            <a:ext cx="4088521" cy="936104"/>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A multidisciplinary team of hepatologists, gastroenterologists, and liver surgeons with decades of combined experience.</a:t>
            </a:r>
          </a:p>
        </p:txBody>
      </p:sp>
      <p:pic>
        <p:nvPicPr>
          <p:cNvPr id="27" name="Picture 26">
            <a:extLst>
              <a:ext uri="{FF2B5EF4-FFF2-40B4-BE49-F238E27FC236}">
                <a16:creationId xmlns:a16="http://schemas.microsoft.com/office/drawing/2014/main" id="{3011AB25-6F86-6B13-FD3B-469240BDA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85" y="1333217"/>
            <a:ext cx="265177" cy="643129"/>
          </a:xfrm>
          <a:prstGeom prst="rect">
            <a:avLst/>
          </a:prstGeom>
        </p:spPr>
      </p:pic>
      <p:pic>
        <p:nvPicPr>
          <p:cNvPr id="28" name="Picture 27">
            <a:extLst>
              <a:ext uri="{FF2B5EF4-FFF2-40B4-BE49-F238E27FC236}">
                <a16:creationId xmlns:a16="http://schemas.microsoft.com/office/drawing/2014/main" id="{C4E0F391-F69F-718B-372C-B6793E213C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01" y="2924944"/>
            <a:ext cx="265177" cy="643129"/>
          </a:xfrm>
          <a:prstGeom prst="rect">
            <a:avLst/>
          </a:prstGeom>
        </p:spPr>
      </p:pic>
      <p:sp>
        <p:nvSpPr>
          <p:cNvPr id="30" name="Text 4">
            <a:extLst>
              <a:ext uri="{FF2B5EF4-FFF2-40B4-BE49-F238E27FC236}">
                <a16:creationId xmlns:a16="http://schemas.microsoft.com/office/drawing/2014/main" id="{E2171861-F078-1290-A36D-9B7A19F7DD36}"/>
              </a:ext>
            </a:extLst>
          </p:cNvPr>
          <p:cNvSpPr/>
          <p:nvPr/>
        </p:nvSpPr>
        <p:spPr>
          <a:xfrm>
            <a:off x="1592729" y="4005064"/>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Preventive Health</a:t>
            </a:r>
          </a:p>
        </p:txBody>
      </p:sp>
      <p:sp>
        <p:nvSpPr>
          <p:cNvPr id="31" name="Text 1">
            <a:extLst>
              <a:ext uri="{FF2B5EF4-FFF2-40B4-BE49-F238E27FC236}">
                <a16:creationId xmlns:a16="http://schemas.microsoft.com/office/drawing/2014/main" id="{B80C3A1E-4903-3A5B-3FEB-87306B599630}"/>
              </a:ext>
            </a:extLst>
          </p:cNvPr>
          <p:cNvSpPr/>
          <p:nvPr/>
        </p:nvSpPr>
        <p:spPr>
          <a:xfrm>
            <a:off x="1582931" y="4581128"/>
            <a:ext cx="4088521" cy="123168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Comprehensive wellness screening programs designed to detect liver conditions early — before they become serious.</a:t>
            </a:r>
          </a:p>
        </p:txBody>
      </p:sp>
      <p:pic>
        <p:nvPicPr>
          <p:cNvPr id="32" name="Picture 31">
            <a:extLst>
              <a:ext uri="{FF2B5EF4-FFF2-40B4-BE49-F238E27FC236}">
                <a16:creationId xmlns:a16="http://schemas.microsoft.com/office/drawing/2014/main" id="{8AACD270-A0D2-C34F-6F55-EBF53D7403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966" y="4884275"/>
            <a:ext cx="264096" cy="640508"/>
          </a:xfrm>
          <a:prstGeom prst="rect">
            <a:avLst/>
          </a:prstGeom>
        </p:spPr>
      </p:pic>
      <p:pic>
        <p:nvPicPr>
          <p:cNvPr id="2" name="Picture 1">
            <a:extLst>
              <a:ext uri="{FF2B5EF4-FFF2-40B4-BE49-F238E27FC236}">
                <a16:creationId xmlns:a16="http://schemas.microsoft.com/office/drawing/2014/main" id="{ADFCB996-1A50-0BA1-85A3-29630D54C9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6" name="Picture 5">
            <a:extLst>
              <a:ext uri="{FF2B5EF4-FFF2-40B4-BE49-F238E27FC236}">
                <a16:creationId xmlns:a16="http://schemas.microsoft.com/office/drawing/2014/main" id="{23C51850-0740-491E-F7A2-78327FE0C1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371" y="3853470"/>
            <a:ext cx="588400" cy="770707"/>
          </a:xfrm>
          <a:prstGeom prst="rect">
            <a:avLst/>
          </a:prstGeom>
        </p:spPr>
      </p:pic>
      <p:pic>
        <p:nvPicPr>
          <p:cNvPr id="3" name="Picture 2">
            <a:extLst>
              <a:ext uri="{FF2B5EF4-FFF2-40B4-BE49-F238E27FC236}">
                <a16:creationId xmlns:a16="http://schemas.microsoft.com/office/drawing/2014/main" id="{526191D6-2854-C311-F842-4CE3C9F486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1465114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06C0C-FB73-613B-FE80-6BDB2F6B7DD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668B219-15E0-F78C-4125-471511A16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E087008A-631F-36AE-D850-D056CE1B4D2E}"/>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2" name="object 3" descr="$PPTXTitle">
            <a:extLst>
              <a:ext uri="{FF2B5EF4-FFF2-40B4-BE49-F238E27FC236}">
                <a16:creationId xmlns:a16="http://schemas.microsoft.com/office/drawing/2014/main" id="{0A41F487-2830-A772-35AA-CB5601BBA8AC}"/>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sp>
        <p:nvSpPr>
          <p:cNvPr id="3" name="object 3" descr="$PPTXTitle">
            <a:extLst>
              <a:ext uri="{FF2B5EF4-FFF2-40B4-BE49-F238E27FC236}">
                <a16:creationId xmlns:a16="http://schemas.microsoft.com/office/drawing/2014/main" id="{ABCFE75C-B11F-7007-4258-FA9612E80F6D}"/>
              </a:ext>
            </a:extLst>
          </p:cNvPr>
          <p:cNvSpPr txBox="1">
            <a:spLocks/>
          </p:cNvSpPr>
          <p:nvPr/>
        </p:nvSpPr>
        <p:spPr>
          <a:xfrm>
            <a:off x="678878" y="873096"/>
            <a:ext cx="4541194" cy="1860125"/>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spcBef>
                <a:spcPts val="105"/>
              </a:spcBef>
            </a:pPr>
            <a:r>
              <a:rPr lang="en-US" sz="4000" b="1" dirty="0"/>
              <a:t>Next Gen Medicare - Because Your Health Can't Wait.</a:t>
            </a:r>
          </a:p>
        </p:txBody>
      </p:sp>
      <p:sp>
        <p:nvSpPr>
          <p:cNvPr id="6" name="Text 1">
            <a:extLst>
              <a:ext uri="{FF2B5EF4-FFF2-40B4-BE49-F238E27FC236}">
                <a16:creationId xmlns:a16="http://schemas.microsoft.com/office/drawing/2014/main" id="{9D79E09C-B202-884E-DECE-1161C4C769D7}"/>
              </a:ext>
            </a:extLst>
          </p:cNvPr>
          <p:cNvSpPr/>
          <p:nvPr/>
        </p:nvSpPr>
        <p:spPr>
          <a:xfrm>
            <a:off x="702066" y="3386788"/>
            <a:ext cx="4229974" cy="1719027"/>
          </a:xfrm>
          <a:prstGeom prst="rect">
            <a:avLst/>
          </a:prstGeom>
          <a:noFill/>
          <a:ln/>
        </p:spPr>
        <p:txBody>
          <a:bodyPr wrap="square" lIns="0" tIns="0" rIns="0" bIns="0" rtlCol="0" anchor="t"/>
          <a:lstStyle/>
          <a:p>
            <a:pPr algn="just"/>
            <a:r>
              <a:rPr lang="en-US" sz="2500" dirty="0">
                <a:solidFill>
                  <a:srgbClr val="384653"/>
                </a:solidFill>
                <a:ea typeface="Montserrat" pitchFamily="34" charset="-122"/>
                <a:cs typeface="Montserrat" pitchFamily="34" charset="-120"/>
              </a:rPr>
              <a:t>This World Liver Day, make a promise to yourself. One check-up. One conversation. One step toward a longer, healthier life.</a:t>
            </a:r>
          </a:p>
        </p:txBody>
      </p:sp>
      <p:cxnSp>
        <p:nvCxnSpPr>
          <p:cNvPr id="14" name="Straight Connector 13">
            <a:extLst>
              <a:ext uri="{FF2B5EF4-FFF2-40B4-BE49-F238E27FC236}">
                <a16:creationId xmlns:a16="http://schemas.microsoft.com/office/drawing/2014/main" id="{438154D4-D030-A5A0-095F-A0E33B433D3A}"/>
              </a:ext>
            </a:extLst>
          </p:cNvPr>
          <p:cNvCxnSpPr>
            <a:cxnSpLocks/>
          </p:cNvCxnSpPr>
          <p:nvPr/>
        </p:nvCxnSpPr>
        <p:spPr>
          <a:xfrm>
            <a:off x="3779912" y="6165304"/>
            <a:ext cx="129614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A9639E1-E791-2EAC-44F3-627F276D0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159312" y="2086045"/>
            <a:ext cx="265177" cy="643129"/>
          </a:xfrm>
          <a:prstGeom prst="rect">
            <a:avLst/>
          </a:prstGeom>
        </p:spPr>
      </p:pic>
      <p:pic>
        <p:nvPicPr>
          <p:cNvPr id="7" name="Picture 6">
            <a:extLst>
              <a:ext uri="{FF2B5EF4-FFF2-40B4-BE49-F238E27FC236}">
                <a16:creationId xmlns:a16="http://schemas.microsoft.com/office/drawing/2014/main" id="{E5C8E70D-8761-E90F-83AC-235609070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8" name="Picture 7">
            <a:extLst>
              <a:ext uri="{FF2B5EF4-FFF2-40B4-BE49-F238E27FC236}">
                <a16:creationId xmlns:a16="http://schemas.microsoft.com/office/drawing/2014/main" id="{410F8930-152E-7F68-5E21-21AE2E4F7B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2597083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7BD96-D2EC-25F1-2535-C7021993189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6C5B819-74C5-F580-42AD-993C393EE2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561"/>
            <a:ext cx="9144000" cy="6810877"/>
          </a:xfrm>
          <a:prstGeom prst="rect">
            <a:avLst/>
          </a:prstGeom>
        </p:spPr>
      </p:pic>
    </p:spTree>
    <p:extLst>
      <p:ext uri="{BB962C8B-B14F-4D97-AF65-F5344CB8AC3E}">
        <p14:creationId xmlns:p14="http://schemas.microsoft.com/office/powerpoint/2010/main" val="42035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937C0-8C7B-8170-E569-3D2512F5582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265893-53FD-2D28-FC45-3817D4088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AE325756-7798-18A3-C09F-C73E34EBF82D}"/>
              </a:ext>
            </a:extLst>
          </p:cNvPr>
          <p:cNvSpPr txBox="1"/>
          <p:nvPr/>
        </p:nvSpPr>
        <p:spPr>
          <a:xfrm>
            <a:off x="4740166" y="1602215"/>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7" name="Text 2">
            <a:extLst>
              <a:ext uri="{FF2B5EF4-FFF2-40B4-BE49-F238E27FC236}">
                <a16:creationId xmlns:a16="http://schemas.microsoft.com/office/drawing/2014/main" id="{D3431404-92C0-1565-9516-92DFD01DADBF}"/>
              </a:ext>
            </a:extLst>
          </p:cNvPr>
          <p:cNvSpPr/>
          <p:nvPr/>
        </p:nvSpPr>
        <p:spPr>
          <a:xfrm>
            <a:off x="1302832" y="1419608"/>
            <a:ext cx="3489491" cy="568266"/>
          </a:xfrm>
          <a:prstGeom prst="rect">
            <a:avLst/>
          </a:prstGeom>
          <a:noFill/>
          <a:ln/>
        </p:spPr>
        <p:txBody>
          <a:bodyPr wrap="none" lIns="0" tIns="0" rIns="0" bIns="0" rtlCol="0" anchor="t"/>
          <a:lstStyle/>
          <a:p>
            <a:pPr>
              <a:lnSpc>
                <a:spcPts val="4000"/>
              </a:lnSpc>
            </a:pPr>
            <a:r>
              <a:rPr lang="en-US" sz="2500" b="1" dirty="0">
                <a:latin typeface="+mj-lt"/>
                <a:ea typeface="Barlow Bold" pitchFamily="34" charset="-122"/>
                <a:cs typeface="Barlow Bold" pitchFamily="34" charset="-120"/>
              </a:rPr>
              <a:t>Aids Digestion</a:t>
            </a:r>
          </a:p>
        </p:txBody>
      </p:sp>
      <p:sp>
        <p:nvSpPr>
          <p:cNvPr id="8" name="Text 3">
            <a:extLst>
              <a:ext uri="{FF2B5EF4-FFF2-40B4-BE49-F238E27FC236}">
                <a16:creationId xmlns:a16="http://schemas.microsoft.com/office/drawing/2014/main" id="{67625C88-39B1-C2D0-87D1-C2C52BCAFB1A}"/>
              </a:ext>
            </a:extLst>
          </p:cNvPr>
          <p:cNvSpPr/>
          <p:nvPr/>
        </p:nvSpPr>
        <p:spPr>
          <a:xfrm>
            <a:off x="3992384" y="5211909"/>
            <a:ext cx="4624201" cy="1213009"/>
          </a:xfrm>
          <a:prstGeom prst="rect">
            <a:avLst/>
          </a:prstGeom>
          <a:noFill/>
          <a:ln/>
        </p:spPr>
        <p:txBody>
          <a:bodyPr wrap="square" lIns="0" tIns="0" rIns="0" bIns="0" rtlCol="0" anchor="t"/>
          <a:lstStyle/>
          <a:p>
            <a:pPr marL="0" indent="0" algn="l">
              <a:lnSpc>
                <a:spcPts val="2350"/>
              </a:lnSpc>
              <a:buNone/>
            </a:pPr>
            <a:endParaRPr lang="en-US" sz="1450" dirty="0"/>
          </a:p>
        </p:txBody>
      </p:sp>
      <p:sp>
        <p:nvSpPr>
          <p:cNvPr id="10" name="Text 1">
            <a:extLst>
              <a:ext uri="{FF2B5EF4-FFF2-40B4-BE49-F238E27FC236}">
                <a16:creationId xmlns:a16="http://schemas.microsoft.com/office/drawing/2014/main" id="{ADF6B102-15A8-10BF-CD63-BAD24A461F28}"/>
              </a:ext>
            </a:extLst>
          </p:cNvPr>
          <p:cNvSpPr/>
          <p:nvPr/>
        </p:nvSpPr>
        <p:spPr>
          <a:xfrm>
            <a:off x="1302832" y="2037416"/>
            <a:ext cx="4421296" cy="1031544"/>
          </a:xfrm>
          <a:prstGeom prst="rect">
            <a:avLst/>
          </a:prstGeom>
          <a:noFill/>
          <a:ln/>
        </p:spPr>
        <p:txBody>
          <a:bodyPr wrap="square" lIns="0" tIns="0" rIns="0" bIns="0" rtlCol="0" anchor="t"/>
          <a:lstStyle/>
          <a:p>
            <a:r>
              <a:rPr lang="en-US" sz="2500" dirty="0">
                <a:solidFill>
                  <a:srgbClr val="384653"/>
                </a:solidFill>
                <a:ea typeface="Montserrat" pitchFamily="34" charset="-122"/>
                <a:cs typeface="Montserrat" pitchFamily="34" charset="-120"/>
              </a:rPr>
              <a:t>Produces bile to break down fats and absorb essential fat-soluble vitamins like A, D, E, and K.</a:t>
            </a:r>
          </a:p>
        </p:txBody>
      </p:sp>
      <p:sp>
        <p:nvSpPr>
          <p:cNvPr id="24" name="Text 2">
            <a:extLst>
              <a:ext uri="{FF2B5EF4-FFF2-40B4-BE49-F238E27FC236}">
                <a16:creationId xmlns:a16="http://schemas.microsoft.com/office/drawing/2014/main" id="{E4DC7081-AB9C-D235-962A-B17314C4CC68}"/>
              </a:ext>
            </a:extLst>
          </p:cNvPr>
          <p:cNvSpPr/>
          <p:nvPr/>
        </p:nvSpPr>
        <p:spPr>
          <a:xfrm>
            <a:off x="1302831" y="3536327"/>
            <a:ext cx="3489491" cy="568266"/>
          </a:xfrm>
          <a:prstGeom prst="rect">
            <a:avLst/>
          </a:prstGeom>
          <a:noFill/>
          <a:ln/>
        </p:spPr>
        <p:txBody>
          <a:bodyPr wrap="none" lIns="0" tIns="0" rIns="0" bIns="0" rtlCol="0" anchor="t"/>
          <a:lstStyle/>
          <a:p>
            <a:pPr>
              <a:lnSpc>
                <a:spcPts val="4000"/>
              </a:lnSpc>
            </a:pPr>
            <a:r>
              <a:rPr lang="en-US" sz="2500" b="1" dirty="0">
                <a:latin typeface="+mj-lt"/>
                <a:ea typeface="Barlow Bold" pitchFamily="34" charset="-122"/>
                <a:cs typeface="Barlow Bold" pitchFamily="34" charset="-120"/>
              </a:rPr>
              <a:t>Supports Immunity</a:t>
            </a:r>
          </a:p>
        </p:txBody>
      </p:sp>
      <p:sp>
        <p:nvSpPr>
          <p:cNvPr id="26" name="Text 1">
            <a:extLst>
              <a:ext uri="{FF2B5EF4-FFF2-40B4-BE49-F238E27FC236}">
                <a16:creationId xmlns:a16="http://schemas.microsoft.com/office/drawing/2014/main" id="{1609444B-C072-D0A4-4317-69CF6047C741}"/>
              </a:ext>
            </a:extLst>
          </p:cNvPr>
          <p:cNvSpPr/>
          <p:nvPr/>
        </p:nvSpPr>
        <p:spPr>
          <a:xfrm>
            <a:off x="1262227" y="4176276"/>
            <a:ext cx="4465608" cy="1246603"/>
          </a:xfrm>
          <a:prstGeom prst="rect">
            <a:avLst/>
          </a:prstGeom>
          <a:noFill/>
          <a:ln/>
        </p:spPr>
        <p:txBody>
          <a:bodyPr wrap="square" lIns="0" tIns="0" rIns="0" bIns="0" rtlCol="0" anchor="t"/>
          <a:lstStyle/>
          <a:p>
            <a:r>
              <a:rPr lang="en-US" sz="2500" dirty="0">
                <a:solidFill>
                  <a:srgbClr val="384653"/>
                </a:solidFill>
                <a:ea typeface="Montserrat" pitchFamily="34" charset="-122"/>
                <a:cs typeface="Montserrat" pitchFamily="34" charset="-120"/>
              </a:rPr>
              <a:t>Removes bacteria and pathogens from the blood, acting as a critical line of immune defense.</a:t>
            </a:r>
          </a:p>
        </p:txBody>
      </p:sp>
      <p:pic>
        <p:nvPicPr>
          <p:cNvPr id="2" name="Image 2" descr="preencoded.png">
            <a:extLst>
              <a:ext uri="{FF2B5EF4-FFF2-40B4-BE49-F238E27FC236}">
                <a16:creationId xmlns:a16="http://schemas.microsoft.com/office/drawing/2014/main" id="{33B70EC2-2645-7E2A-CC5F-0713DCD591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0817" y="1351883"/>
            <a:ext cx="568643" cy="568643"/>
          </a:xfrm>
          <a:prstGeom prst="rect">
            <a:avLst/>
          </a:prstGeom>
        </p:spPr>
      </p:pic>
      <p:pic>
        <p:nvPicPr>
          <p:cNvPr id="6" name="Image 4" descr="preencoded.png">
            <a:extLst>
              <a:ext uri="{FF2B5EF4-FFF2-40B4-BE49-F238E27FC236}">
                <a16:creationId xmlns:a16="http://schemas.microsoft.com/office/drawing/2014/main" id="{2486BA43-183A-DF99-6253-64E9766D56F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18980" y="3507559"/>
            <a:ext cx="568643" cy="568643"/>
          </a:xfrm>
          <a:prstGeom prst="rect">
            <a:avLst/>
          </a:prstGeom>
        </p:spPr>
      </p:pic>
      <p:sp>
        <p:nvSpPr>
          <p:cNvPr id="13" name="object 3" descr="$PPTXTitle">
            <a:extLst>
              <a:ext uri="{FF2B5EF4-FFF2-40B4-BE49-F238E27FC236}">
                <a16:creationId xmlns:a16="http://schemas.microsoft.com/office/drawing/2014/main" id="{83665554-AD79-0D64-21B3-DE059B08B292}"/>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15" name="Straight Connector 14">
            <a:extLst>
              <a:ext uri="{FF2B5EF4-FFF2-40B4-BE49-F238E27FC236}">
                <a16:creationId xmlns:a16="http://schemas.microsoft.com/office/drawing/2014/main" id="{8EC569E5-3092-88E5-469E-E46874B77068}"/>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704A31F-986E-6507-1766-C998E3D4A1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712" y="2131890"/>
            <a:ext cx="265177" cy="643129"/>
          </a:xfrm>
          <a:prstGeom prst="rect">
            <a:avLst/>
          </a:prstGeom>
        </p:spPr>
      </p:pic>
      <p:pic>
        <p:nvPicPr>
          <p:cNvPr id="18" name="Picture 17">
            <a:extLst>
              <a:ext uri="{FF2B5EF4-FFF2-40B4-BE49-F238E27FC236}">
                <a16:creationId xmlns:a16="http://schemas.microsoft.com/office/drawing/2014/main" id="{845DA8B2-753E-0C4B-CF33-68F0E4573C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734" y="4429974"/>
            <a:ext cx="265177" cy="643129"/>
          </a:xfrm>
          <a:prstGeom prst="rect">
            <a:avLst/>
          </a:prstGeom>
        </p:spPr>
      </p:pic>
      <p:pic>
        <p:nvPicPr>
          <p:cNvPr id="19" name="Picture 18">
            <a:extLst>
              <a:ext uri="{FF2B5EF4-FFF2-40B4-BE49-F238E27FC236}">
                <a16:creationId xmlns:a16="http://schemas.microsoft.com/office/drawing/2014/main" id="{70511F2F-C95B-D600-F93A-E8BE734EAB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9" name="Picture 8">
            <a:extLst>
              <a:ext uri="{FF2B5EF4-FFF2-40B4-BE49-F238E27FC236}">
                <a16:creationId xmlns:a16="http://schemas.microsoft.com/office/drawing/2014/main" id="{AFFAE7ED-7730-1C5B-7008-796D9841E2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108729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F1144-FF1B-82D4-5A6D-F82006B58F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EAEB76-32B3-B29C-8309-3AC783286F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1" y="-10595"/>
            <a:ext cx="9144000" cy="6858000"/>
          </a:xfrm>
          <a:prstGeom prst="rect">
            <a:avLst/>
          </a:prstGeom>
        </p:spPr>
      </p:pic>
      <p:sp>
        <p:nvSpPr>
          <p:cNvPr id="22" name="Rectangle 21">
            <a:extLst>
              <a:ext uri="{FF2B5EF4-FFF2-40B4-BE49-F238E27FC236}">
                <a16:creationId xmlns:a16="http://schemas.microsoft.com/office/drawing/2014/main" id="{CEB78B7B-6971-CC32-387B-2611935119C2}"/>
              </a:ext>
            </a:extLst>
          </p:cNvPr>
          <p:cNvSpPr/>
          <p:nvPr/>
        </p:nvSpPr>
        <p:spPr>
          <a:xfrm>
            <a:off x="-4551" y="2259067"/>
            <a:ext cx="9144000" cy="304111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AC8F4AD5-021A-8A61-180E-F7C96B636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58E39ADB-4B39-1CE1-F3D2-6428CB356738}"/>
              </a:ext>
            </a:extLst>
          </p:cNvPr>
          <p:cNvSpPr txBox="1"/>
          <p:nvPr/>
        </p:nvSpPr>
        <p:spPr>
          <a:xfrm>
            <a:off x="4596151" y="1819205"/>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2" name="Text 1">
            <a:extLst>
              <a:ext uri="{FF2B5EF4-FFF2-40B4-BE49-F238E27FC236}">
                <a16:creationId xmlns:a16="http://schemas.microsoft.com/office/drawing/2014/main" id="{D0DF909E-AEDA-C9CE-A22C-EE7CCC34D094}"/>
              </a:ext>
            </a:extLst>
          </p:cNvPr>
          <p:cNvSpPr/>
          <p:nvPr/>
        </p:nvSpPr>
        <p:spPr>
          <a:xfrm>
            <a:off x="931242" y="2816998"/>
            <a:ext cx="4648870" cy="1943283"/>
          </a:xfrm>
          <a:prstGeom prst="rect">
            <a:avLst/>
          </a:prstGeom>
          <a:noFill/>
          <a:ln/>
        </p:spPr>
        <p:txBody>
          <a:bodyPr wrap="square" lIns="0" tIns="0" rIns="0" bIns="0" rtlCol="0" anchor="t"/>
          <a:lstStyle/>
          <a:p>
            <a:r>
              <a:rPr lang="en-US" sz="3000" dirty="0">
                <a:solidFill>
                  <a:srgbClr val="384653"/>
                </a:solidFill>
                <a:ea typeface="Montserrat" pitchFamily="34" charset="-122"/>
                <a:cs typeface="Montserrat" pitchFamily="34" charset="-120"/>
              </a:rPr>
              <a:t>Liver disease often </a:t>
            </a:r>
            <a:r>
              <a:rPr lang="en-US" sz="3000" b="1" dirty="0">
                <a:solidFill>
                  <a:srgbClr val="384653"/>
                </a:solidFill>
                <a:ea typeface="Montserrat" pitchFamily="34" charset="-122"/>
                <a:cs typeface="Montserrat" pitchFamily="34" charset="-120"/>
              </a:rPr>
              <a:t>shows NO symptoms in its early stages </a:t>
            </a:r>
            <a:r>
              <a:rPr lang="en-US" sz="3000" dirty="0">
                <a:solidFill>
                  <a:srgbClr val="384653"/>
                </a:solidFill>
                <a:ea typeface="Montserrat" pitchFamily="34" charset="-122"/>
                <a:cs typeface="Montserrat" pitchFamily="34" charset="-120"/>
              </a:rPr>
              <a:t>- silently progressing until the damage is already severe.</a:t>
            </a:r>
          </a:p>
        </p:txBody>
      </p:sp>
      <p:sp>
        <p:nvSpPr>
          <p:cNvPr id="15" name="object 3" descr="$PPTXTitle">
            <a:extLst>
              <a:ext uri="{FF2B5EF4-FFF2-40B4-BE49-F238E27FC236}">
                <a16:creationId xmlns:a16="http://schemas.microsoft.com/office/drawing/2014/main" id="{8140EF9D-5F19-590B-C187-188F391A9FFC}"/>
              </a:ext>
            </a:extLst>
          </p:cNvPr>
          <p:cNvSpPr txBox="1">
            <a:spLocks/>
          </p:cNvSpPr>
          <p:nvPr/>
        </p:nvSpPr>
        <p:spPr>
          <a:xfrm>
            <a:off x="1349373" y="620688"/>
            <a:ext cx="5600112" cy="654666"/>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IN" sz="4500" dirty="0">
                <a:solidFill>
                  <a:schemeClr val="bg1">
                    <a:lumMod val="50000"/>
                  </a:schemeClr>
                </a:solidFill>
              </a:rPr>
              <a:t>The Hidden </a:t>
            </a:r>
            <a:r>
              <a:rPr lang="en-IN" sz="4500" dirty="0">
                <a:solidFill>
                  <a:srgbClr val="C00000"/>
                </a:solidFill>
              </a:rPr>
              <a:t>Danger</a:t>
            </a:r>
          </a:p>
        </p:txBody>
      </p:sp>
      <p:pic>
        <p:nvPicPr>
          <p:cNvPr id="16" name="Picture 15">
            <a:extLst>
              <a:ext uri="{FF2B5EF4-FFF2-40B4-BE49-F238E27FC236}">
                <a16:creationId xmlns:a16="http://schemas.microsoft.com/office/drawing/2014/main" id="{5928AD58-3D44-B253-3704-1232ADE9D6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158" y="579511"/>
            <a:ext cx="655119" cy="654666"/>
          </a:xfrm>
          <a:prstGeom prst="rect">
            <a:avLst/>
          </a:prstGeom>
        </p:spPr>
      </p:pic>
      <p:sp>
        <p:nvSpPr>
          <p:cNvPr id="20" name="object 3" descr="$PPTXTitle">
            <a:extLst>
              <a:ext uri="{FF2B5EF4-FFF2-40B4-BE49-F238E27FC236}">
                <a16:creationId xmlns:a16="http://schemas.microsoft.com/office/drawing/2014/main" id="{01B2D335-37FE-5445-2692-3A379712FECF}"/>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21" name="Straight Connector 20">
            <a:extLst>
              <a:ext uri="{FF2B5EF4-FFF2-40B4-BE49-F238E27FC236}">
                <a16:creationId xmlns:a16="http://schemas.microsoft.com/office/drawing/2014/main" id="{B8C6D1C7-1925-4A5E-922F-DFF6865CAD55}"/>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A8DE6A4-B215-3386-5433-5D7CDB36C8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3875" y="612209"/>
            <a:ext cx="265177" cy="643129"/>
          </a:xfrm>
          <a:prstGeom prst="rect">
            <a:avLst/>
          </a:prstGeom>
        </p:spPr>
      </p:pic>
      <p:pic>
        <p:nvPicPr>
          <p:cNvPr id="24" name="Picture 23">
            <a:extLst>
              <a:ext uri="{FF2B5EF4-FFF2-40B4-BE49-F238E27FC236}">
                <a16:creationId xmlns:a16="http://schemas.microsoft.com/office/drawing/2014/main" id="{C9C63784-19C6-15F6-CC91-F53EE7BBEB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4" name="Picture 3">
            <a:extLst>
              <a:ext uri="{FF2B5EF4-FFF2-40B4-BE49-F238E27FC236}">
                <a16:creationId xmlns:a16="http://schemas.microsoft.com/office/drawing/2014/main" id="{51CA8413-B831-5145-3A67-FF35873FBD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8991" y="240857"/>
            <a:ext cx="445009" cy="225552"/>
          </a:xfrm>
          <a:prstGeom prst="rect">
            <a:avLst/>
          </a:prstGeom>
        </p:spPr>
      </p:pic>
      <p:pic>
        <p:nvPicPr>
          <p:cNvPr id="7" name="Picture 6">
            <a:extLst>
              <a:ext uri="{FF2B5EF4-FFF2-40B4-BE49-F238E27FC236}">
                <a16:creationId xmlns:a16="http://schemas.microsoft.com/office/drawing/2014/main" id="{241C11DC-93B3-72DD-6B82-570157FFF1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3156491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254B8-543B-7905-25B3-191AE21170C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729B28D-CC3C-DA3C-7918-C6D08FFA6E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4B5F075C-51B9-463C-E2F3-473349B82018}"/>
              </a:ext>
            </a:extLst>
          </p:cNvPr>
          <p:cNvSpPr txBox="1"/>
          <p:nvPr/>
        </p:nvSpPr>
        <p:spPr>
          <a:xfrm>
            <a:off x="4596151" y="1523622"/>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Text 4">
            <a:extLst>
              <a:ext uri="{FF2B5EF4-FFF2-40B4-BE49-F238E27FC236}">
                <a16:creationId xmlns:a16="http://schemas.microsoft.com/office/drawing/2014/main" id="{8B79F5BC-5B31-15A7-89EA-B8B0E22A568E}"/>
              </a:ext>
            </a:extLst>
          </p:cNvPr>
          <p:cNvSpPr/>
          <p:nvPr/>
        </p:nvSpPr>
        <p:spPr>
          <a:xfrm>
            <a:off x="1547664" y="613137"/>
            <a:ext cx="3379113" cy="326946"/>
          </a:xfrm>
          <a:prstGeom prst="rect">
            <a:avLst/>
          </a:prstGeom>
          <a:noFill/>
          <a:ln/>
        </p:spPr>
        <p:txBody>
          <a:bodyPr wrap="none" lIns="0" tIns="0" rIns="0" bIns="0" rtlCol="0" anchor="t"/>
          <a:lstStyle/>
          <a:p>
            <a:pPr marL="0" indent="0" algn="l">
              <a:lnSpc>
                <a:spcPts val="3000"/>
              </a:lnSpc>
              <a:buNone/>
            </a:pPr>
            <a:r>
              <a:rPr lang="en-US" sz="2500" b="1" dirty="0">
                <a:solidFill>
                  <a:srgbClr val="384653"/>
                </a:solidFill>
                <a:latin typeface="+mj-lt"/>
                <a:ea typeface="Barlow Bold" pitchFamily="34" charset="-122"/>
                <a:cs typeface="Barlow Bold" pitchFamily="34" charset="-120"/>
              </a:rPr>
              <a:t>Fatty Liver Is Rising Rapidly</a:t>
            </a:r>
            <a:endParaRPr lang="en-US" sz="2500" dirty="0">
              <a:latin typeface="+mj-lt"/>
            </a:endParaRPr>
          </a:p>
        </p:txBody>
      </p:sp>
      <p:sp>
        <p:nvSpPr>
          <p:cNvPr id="7" name="Text 1">
            <a:extLst>
              <a:ext uri="{FF2B5EF4-FFF2-40B4-BE49-F238E27FC236}">
                <a16:creationId xmlns:a16="http://schemas.microsoft.com/office/drawing/2014/main" id="{83023DA2-F7F5-23F0-3E58-E2339A35CAEF}"/>
              </a:ext>
            </a:extLst>
          </p:cNvPr>
          <p:cNvSpPr/>
          <p:nvPr/>
        </p:nvSpPr>
        <p:spPr>
          <a:xfrm>
            <a:off x="1547664" y="1189201"/>
            <a:ext cx="4248472" cy="1015663"/>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Non-alcoholic fatty liver disease (NAFLD) now affects roughly 1 in 4 adults globally - and most don't know they have it.</a:t>
            </a:r>
          </a:p>
        </p:txBody>
      </p:sp>
      <p:sp>
        <p:nvSpPr>
          <p:cNvPr id="10" name="TextBox 9">
            <a:extLst>
              <a:ext uri="{FF2B5EF4-FFF2-40B4-BE49-F238E27FC236}">
                <a16:creationId xmlns:a16="http://schemas.microsoft.com/office/drawing/2014/main" id="{DA3D8A75-BE6E-B69F-6842-56F4332D9C6F}"/>
              </a:ext>
            </a:extLst>
          </p:cNvPr>
          <p:cNvSpPr txBox="1"/>
          <p:nvPr/>
        </p:nvSpPr>
        <p:spPr>
          <a:xfrm>
            <a:off x="359638" y="397113"/>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endParaRPr lang="en-IN" sz="5000" dirty="0"/>
          </a:p>
        </p:txBody>
      </p:sp>
      <p:sp>
        <p:nvSpPr>
          <p:cNvPr id="22" name="object 3" descr="$PPTXTitle">
            <a:extLst>
              <a:ext uri="{FF2B5EF4-FFF2-40B4-BE49-F238E27FC236}">
                <a16:creationId xmlns:a16="http://schemas.microsoft.com/office/drawing/2014/main" id="{3347639F-4097-ECCE-83F0-6FA81EDD22F7}"/>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23" name="Straight Connector 22">
            <a:extLst>
              <a:ext uri="{FF2B5EF4-FFF2-40B4-BE49-F238E27FC236}">
                <a16:creationId xmlns:a16="http://schemas.microsoft.com/office/drawing/2014/main" id="{1A5FE1A1-4647-A3CD-9574-D981C1D8C685}"/>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FAC6FE-FE5A-7EA5-7AC3-402DB3D38095}"/>
              </a:ext>
            </a:extLst>
          </p:cNvPr>
          <p:cNvSpPr txBox="1"/>
          <p:nvPr/>
        </p:nvSpPr>
        <p:spPr>
          <a:xfrm>
            <a:off x="395536" y="2060848"/>
            <a:ext cx="1044010"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p>
        </p:txBody>
      </p:sp>
      <p:sp>
        <p:nvSpPr>
          <p:cNvPr id="25" name="Text 4">
            <a:extLst>
              <a:ext uri="{FF2B5EF4-FFF2-40B4-BE49-F238E27FC236}">
                <a16:creationId xmlns:a16="http://schemas.microsoft.com/office/drawing/2014/main" id="{96FCAFF9-012A-6E98-6ADE-61C502406E81}"/>
              </a:ext>
            </a:extLst>
          </p:cNvPr>
          <p:cNvSpPr/>
          <p:nvPr/>
        </p:nvSpPr>
        <p:spPr>
          <a:xfrm>
            <a:off x="1592729" y="2348880"/>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Linked to Everyday Habits</a:t>
            </a:r>
          </a:p>
        </p:txBody>
      </p:sp>
      <p:sp>
        <p:nvSpPr>
          <p:cNvPr id="26" name="Text 1">
            <a:extLst>
              <a:ext uri="{FF2B5EF4-FFF2-40B4-BE49-F238E27FC236}">
                <a16:creationId xmlns:a16="http://schemas.microsoft.com/office/drawing/2014/main" id="{470491F4-CD2E-C15B-CB66-3A3F8D3C0D5B}"/>
              </a:ext>
            </a:extLst>
          </p:cNvPr>
          <p:cNvSpPr/>
          <p:nvPr/>
        </p:nvSpPr>
        <p:spPr>
          <a:xfrm>
            <a:off x="1582931" y="2852936"/>
            <a:ext cx="4088521" cy="100323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Poor diet, sedentary lifestyles, and alcohol consumption are the biggest drivers of preventable liver disease worldwide.</a:t>
            </a:r>
          </a:p>
        </p:txBody>
      </p:sp>
      <p:pic>
        <p:nvPicPr>
          <p:cNvPr id="27" name="Picture 26">
            <a:extLst>
              <a:ext uri="{FF2B5EF4-FFF2-40B4-BE49-F238E27FC236}">
                <a16:creationId xmlns:a16="http://schemas.microsoft.com/office/drawing/2014/main" id="{0500ED3A-BF9D-9C0B-1ACF-78A04CDFE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85" y="1333217"/>
            <a:ext cx="265177" cy="643129"/>
          </a:xfrm>
          <a:prstGeom prst="rect">
            <a:avLst/>
          </a:prstGeom>
        </p:spPr>
      </p:pic>
      <p:pic>
        <p:nvPicPr>
          <p:cNvPr id="28" name="Picture 27">
            <a:extLst>
              <a:ext uri="{FF2B5EF4-FFF2-40B4-BE49-F238E27FC236}">
                <a16:creationId xmlns:a16="http://schemas.microsoft.com/office/drawing/2014/main" id="{43CA75A0-A03A-CA1B-35D3-ECD188257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01" y="2924944"/>
            <a:ext cx="265177" cy="643129"/>
          </a:xfrm>
          <a:prstGeom prst="rect">
            <a:avLst/>
          </a:prstGeom>
        </p:spPr>
      </p:pic>
      <p:sp>
        <p:nvSpPr>
          <p:cNvPr id="29" name="TextBox 28">
            <a:extLst>
              <a:ext uri="{FF2B5EF4-FFF2-40B4-BE49-F238E27FC236}">
                <a16:creationId xmlns:a16="http://schemas.microsoft.com/office/drawing/2014/main" id="{5B354108-0341-6BF7-E318-DDFC40B5DEF1}"/>
              </a:ext>
            </a:extLst>
          </p:cNvPr>
          <p:cNvSpPr txBox="1"/>
          <p:nvPr/>
        </p:nvSpPr>
        <p:spPr>
          <a:xfrm>
            <a:off x="466807" y="3853497"/>
            <a:ext cx="2232248" cy="861774"/>
          </a:xfrm>
          <a:prstGeom prst="rect">
            <a:avLst/>
          </a:prstGeom>
          <a:noFill/>
        </p:spPr>
        <p:txBody>
          <a:bodyPr wrap="square" rtlCol="0">
            <a:spAutoFit/>
          </a:bodyPr>
          <a:lstStyle/>
          <a:p>
            <a:r>
              <a:rPr lang="en-US" sz="5000" b="1" dirty="0">
                <a:solidFill>
                  <a:srgbClr val="000000"/>
                </a:solidFill>
                <a:ea typeface="Barlow Bold" pitchFamily="34" charset="-122"/>
                <a:cs typeface="Barlow Bold" pitchFamily="34" charset="-120"/>
              </a:rPr>
              <a:t>⏰</a:t>
            </a:r>
          </a:p>
        </p:txBody>
      </p:sp>
      <p:sp>
        <p:nvSpPr>
          <p:cNvPr id="30" name="Text 4">
            <a:extLst>
              <a:ext uri="{FF2B5EF4-FFF2-40B4-BE49-F238E27FC236}">
                <a16:creationId xmlns:a16="http://schemas.microsoft.com/office/drawing/2014/main" id="{A35D7484-37F7-2BD8-24B4-30B227CC41FA}"/>
              </a:ext>
            </a:extLst>
          </p:cNvPr>
          <p:cNvSpPr/>
          <p:nvPr/>
        </p:nvSpPr>
        <p:spPr>
          <a:xfrm>
            <a:off x="1592729" y="4005064"/>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Often Detected Too Late</a:t>
            </a:r>
          </a:p>
        </p:txBody>
      </p:sp>
      <p:sp>
        <p:nvSpPr>
          <p:cNvPr id="31" name="Text 1">
            <a:extLst>
              <a:ext uri="{FF2B5EF4-FFF2-40B4-BE49-F238E27FC236}">
                <a16:creationId xmlns:a16="http://schemas.microsoft.com/office/drawing/2014/main" id="{83B69D35-A5DF-CB4E-EB32-DE3B861EF3D0}"/>
              </a:ext>
            </a:extLst>
          </p:cNvPr>
          <p:cNvSpPr/>
          <p:nvPr/>
        </p:nvSpPr>
        <p:spPr>
          <a:xfrm>
            <a:off x="1582931" y="4645585"/>
            <a:ext cx="3760721" cy="123168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Because the liver has no pain receptors, serious conditions like cirrhosis or liver cancer are frequently discovered only in advanced stages.</a:t>
            </a:r>
          </a:p>
        </p:txBody>
      </p:sp>
      <p:pic>
        <p:nvPicPr>
          <p:cNvPr id="32" name="Picture 31">
            <a:extLst>
              <a:ext uri="{FF2B5EF4-FFF2-40B4-BE49-F238E27FC236}">
                <a16:creationId xmlns:a16="http://schemas.microsoft.com/office/drawing/2014/main" id="{EC802490-06E1-34A5-12B5-DC1F22813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38" y="4869160"/>
            <a:ext cx="265177" cy="643129"/>
          </a:xfrm>
          <a:prstGeom prst="rect">
            <a:avLst/>
          </a:prstGeom>
        </p:spPr>
      </p:pic>
      <p:pic>
        <p:nvPicPr>
          <p:cNvPr id="33" name="Picture 32">
            <a:extLst>
              <a:ext uri="{FF2B5EF4-FFF2-40B4-BE49-F238E27FC236}">
                <a16:creationId xmlns:a16="http://schemas.microsoft.com/office/drawing/2014/main" id="{8AE3D62F-A3C3-095C-C141-F22C015CAF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2" name="Picture 1">
            <a:extLst>
              <a:ext uri="{FF2B5EF4-FFF2-40B4-BE49-F238E27FC236}">
                <a16:creationId xmlns:a16="http://schemas.microsoft.com/office/drawing/2014/main" id="{F8029200-5BB9-0048-F477-116BE2764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28212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F189D-2CB2-1FF9-A27A-6953B1E8887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58FBE913-DA24-3FF1-3619-76C35C652A78}"/>
              </a:ext>
            </a:extLst>
          </p:cNvPr>
          <p:cNvSpPr/>
          <p:nvPr/>
        </p:nvSpPr>
        <p:spPr>
          <a:xfrm>
            <a:off x="0" y="2420888"/>
            <a:ext cx="9168151" cy="304111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69BBE370-8E68-E736-BE99-345F56FC61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A888EB20-EB5E-FC3D-F196-A64E722861FA}"/>
              </a:ext>
            </a:extLst>
          </p:cNvPr>
          <p:cNvSpPr txBox="1"/>
          <p:nvPr/>
        </p:nvSpPr>
        <p:spPr>
          <a:xfrm>
            <a:off x="4596151" y="1819205"/>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2" name="Text 1">
            <a:extLst>
              <a:ext uri="{FF2B5EF4-FFF2-40B4-BE49-F238E27FC236}">
                <a16:creationId xmlns:a16="http://schemas.microsoft.com/office/drawing/2014/main" id="{B3B1D079-A1B5-426C-C15B-5B420FB87BB3}"/>
              </a:ext>
            </a:extLst>
          </p:cNvPr>
          <p:cNvSpPr/>
          <p:nvPr/>
        </p:nvSpPr>
        <p:spPr>
          <a:xfrm>
            <a:off x="596126" y="2827837"/>
            <a:ext cx="4516178" cy="2185339"/>
          </a:xfrm>
          <a:prstGeom prst="rect">
            <a:avLst/>
          </a:prstGeom>
          <a:noFill/>
          <a:ln/>
        </p:spPr>
        <p:txBody>
          <a:bodyPr wrap="square" lIns="0" tIns="0" rIns="0" bIns="0" rtlCol="0" anchor="t"/>
          <a:lstStyle/>
          <a:p>
            <a:r>
              <a:rPr lang="en-US" sz="2500" dirty="0">
                <a:solidFill>
                  <a:srgbClr val="384653"/>
                </a:solidFill>
                <a:ea typeface="Montserrat" pitchFamily="34" charset="-122"/>
                <a:cs typeface="Montserrat" pitchFamily="34" charset="-120"/>
              </a:rPr>
              <a:t>Liver disease rarely happens overnight. It builds slowly - driven by the choices we make daily. Understanding the root causes is the first step toward protecting this vital organ before it's too late.</a:t>
            </a:r>
          </a:p>
        </p:txBody>
      </p:sp>
      <p:sp>
        <p:nvSpPr>
          <p:cNvPr id="15" name="object 3" descr="$PPTXTitle">
            <a:extLst>
              <a:ext uri="{FF2B5EF4-FFF2-40B4-BE49-F238E27FC236}">
                <a16:creationId xmlns:a16="http://schemas.microsoft.com/office/drawing/2014/main" id="{9B795B3A-DEBE-BDDE-7557-724A1B041FB4}"/>
              </a:ext>
            </a:extLst>
          </p:cNvPr>
          <p:cNvSpPr txBox="1">
            <a:spLocks/>
          </p:cNvSpPr>
          <p:nvPr/>
        </p:nvSpPr>
        <p:spPr>
          <a:xfrm>
            <a:off x="594009" y="620688"/>
            <a:ext cx="5274136" cy="1317668"/>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5000"/>
              </a:lnSpc>
              <a:spcBef>
                <a:spcPts val="105"/>
              </a:spcBef>
            </a:pPr>
            <a:r>
              <a:rPr lang="en-IN" sz="4500" dirty="0">
                <a:solidFill>
                  <a:schemeClr val="bg1">
                    <a:lumMod val="50000"/>
                  </a:schemeClr>
                </a:solidFill>
              </a:rPr>
              <a:t>What </a:t>
            </a:r>
            <a:r>
              <a:rPr lang="en-IN" sz="4500" b="1" dirty="0">
                <a:solidFill>
                  <a:srgbClr val="C00000"/>
                </a:solidFill>
              </a:rPr>
              <a:t>Damages</a:t>
            </a:r>
            <a:r>
              <a:rPr lang="en-IN" sz="4500" dirty="0">
                <a:solidFill>
                  <a:schemeClr val="bg1">
                    <a:lumMod val="50000"/>
                  </a:schemeClr>
                </a:solidFill>
              </a:rPr>
              <a:t> </a:t>
            </a:r>
          </a:p>
          <a:p>
            <a:pPr marL="12700" algn="l">
              <a:lnSpc>
                <a:spcPts val="5000"/>
              </a:lnSpc>
              <a:spcBef>
                <a:spcPts val="105"/>
              </a:spcBef>
            </a:pPr>
            <a:r>
              <a:rPr lang="en-IN" sz="4500" dirty="0">
                <a:solidFill>
                  <a:schemeClr val="bg1">
                    <a:lumMod val="50000"/>
                  </a:schemeClr>
                </a:solidFill>
              </a:rPr>
              <a:t>Your </a:t>
            </a:r>
            <a:r>
              <a:rPr lang="en-IN" sz="4500" b="1" dirty="0">
                <a:solidFill>
                  <a:srgbClr val="C00000"/>
                </a:solidFill>
              </a:rPr>
              <a:t>Liver?</a:t>
            </a:r>
          </a:p>
        </p:txBody>
      </p:sp>
      <p:sp>
        <p:nvSpPr>
          <p:cNvPr id="17" name="object 3" descr="$PPTXTitle">
            <a:extLst>
              <a:ext uri="{FF2B5EF4-FFF2-40B4-BE49-F238E27FC236}">
                <a16:creationId xmlns:a16="http://schemas.microsoft.com/office/drawing/2014/main" id="{204C22EA-B57E-1931-FD9B-E380834768D4}"/>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18" name="Straight Connector 17">
            <a:extLst>
              <a:ext uri="{FF2B5EF4-FFF2-40B4-BE49-F238E27FC236}">
                <a16:creationId xmlns:a16="http://schemas.microsoft.com/office/drawing/2014/main" id="{A054CF61-0CB3-E789-5265-A5259F908A85}"/>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D48AE8D-CDC3-01C9-D2FC-74DE39859D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7628" y="837560"/>
            <a:ext cx="265177" cy="643129"/>
          </a:xfrm>
          <a:prstGeom prst="rect">
            <a:avLst/>
          </a:prstGeom>
        </p:spPr>
      </p:pic>
      <p:pic>
        <p:nvPicPr>
          <p:cNvPr id="21" name="Picture 20">
            <a:extLst>
              <a:ext uri="{FF2B5EF4-FFF2-40B4-BE49-F238E27FC236}">
                <a16:creationId xmlns:a16="http://schemas.microsoft.com/office/drawing/2014/main" id="{C486BE6A-16F0-627D-CF95-30705EE3F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sp>
        <p:nvSpPr>
          <p:cNvPr id="3" name="Rectangle 2">
            <a:extLst>
              <a:ext uri="{FF2B5EF4-FFF2-40B4-BE49-F238E27FC236}">
                <a16:creationId xmlns:a16="http://schemas.microsoft.com/office/drawing/2014/main" id="{4A7FAC5E-F3DF-45A6-7E52-9E60B64FBF23}"/>
              </a:ext>
            </a:extLst>
          </p:cNvPr>
          <p:cNvSpPr/>
          <p:nvPr/>
        </p:nvSpPr>
        <p:spPr>
          <a:xfrm rot="16200000">
            <a:off x="8794117" y="2232738"/>
            <a:ext cx="113877" cy="63419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DE8D9C19-5C7F-79F4-6FB7-094CF076E1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2909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6C2D8-C442-62E7-3127-CA692647C7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739FEB7-3318-9840-143C-E825BF1357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34" name="object 9">
            <a:extLst>
              <a:ext uri="{FF2B5EF4-FFF2-40B4-BE49-F238E27FC236}">
                <a16:creationId xmlns:a16="http://schemas.microsoft.com/office/drawing/2014/main" id="{79F3764D-AA34-CE1A-FE75-7DED0F3AEE32}"/>
              </a:ext>
            </a:extLst>
          </p:cNvPr>
          <p:cNvSpPr txBox="1"/>
          <p:nvPr/>
        </p:nvSpPr>
        <p:spPr>
          <a:xfrm>
            <a:off x="10223968" y="2853759"/>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Text 4">
            <a:extLst>
              <a:ext uri="{FF2B5EF4-FFF2-40B4-BE49-F238E27FC236}">
                <a16:creationId xmlns:a16="http://schemas.microsoft.com/office/drawing/2014/main" id="{2ED23E88-E016-625A-BA40-A86F48600AA4}"/>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pic>
        <p:nvPicPr>
          <p:cNvPr id="8" name="Image 0" descr="preencoded.png">
            <a:extLst>
              <a:ext uri="{FF2B5EF4-FFF2-40B4-BE49-F238E27FC236}">
                <a16:creationId xmlns:a16="http://schemas.microsoft.com/office/drawing/2014/main" id="{F29BEDF5-E527-D95E-CFA9-5319197276C9}"/>
              </a:ext>
            </a:extLst>
          </p:cNvPr>
          <p:cNvPicPr>
            <a:picLocks noChangeAspect="1"/>
          </p:cNvPicPr>
          <p:nvPr/>
        </p:nvPicPr>
        <p:blipFill>
          <a:blip r:embed="rId3"/>
          <a:stretch>
            <a:fillRect/>
          </a:stretch>
        </p:blipFill>
        <p:spPr>
          <a:xfrm>
            <a:off x="582200" y="422660"/>
            <a:ext cx="682379" cy="682379"/>
          </a:xfrm>
          <a:prstGeom prst="rect">
            <a:avLst/>
          </a:prstGeom>
        </p:spPr>
      </p:pic>
      <p:sp>
        <p:nvSpPr>
          <p:cNvPr id="9" name="object 3" descr="$PPTXTitle">
            <a:extLst>
              <a:ext uri="{FF2B5EF4-FFF2-40B4-BE49-F238E27FC236}">
                <a16:creationId xmlns:a16="http://schemas.microsoft.com/office/drawing/2014/main" id="{F0E3BFFC-0AD8-BB17-BE1A-926B9DD40BDE}"/>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11" name="Straight Connector 10">
            <a:extLst>
              <a:ext uri="{FF2B5EF4-FFF2-40B4-BE49-F238E27FC236}">
                <a16:creationId xmlns:a16="http://schemas.microsoft.com/office/drawing/2014/main" id="{F2734DA0-E099-1DB4-AEB1-D740345320D1}"/>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bject 9">
            <a:extLst>
              <a:ext uri="{FF2B5EF4-FFF2-40B4-BE49-F238E27FC236}">
                <a16:creationId xmlns:a16="http://schemas.microsoft.com/office/drawing/2014/main" id="{761E8025-7481-9D16-6293-41628E3742DF}"/>
              </a:ext>
            </a:extLst>
          </p:cNvPr>
          <p:cNvSpPr txBox="1"/>
          <p:nvPr/>
        </p:nvSpPr>
        <p:spPr>
          <a:xfrm>
            <a:off x="4596151" y="1523622"/>
            <a:ext cx="516153" cy="16607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4" name="Text 4">
            <a:extLst>
              <a:ext uri="{FF2B5EF4-FFF2-40B4-BE49-F238E27FC236}">
                <a16:creationId xmlns:a16="http://schemas.microsoft.com/office/drawing/2014/main" id="{E4739C7B-0C9A-5E6B-2B7A-542DB9C48804}"/>
              </a:ext>
            </a:extLst>
          </p:cNvPr>
          <p:cNvSpPr/>
          <p:nvPr/>
        </p:nvSpPr>
        <p:spPr>
          <a:xfrm>
            <a:off x="1547664" y="613137"/>
            <a:ext cx="3379113" cy="326946"/>
          </a:xfrm>
          <a:prstGeom prst="rect">
            <a:avLst/>
          </a:prstGeom>
          <a:noFill/>
          <a:ln/>
        </p:spPr>
        <p:txBody>
          <a:bodyPr wrap="none" lIns="0" tIns="0" rIns="0" bIns="0" rtlCol="0" anchor="t"/>
          <a:lstStyle/>
          <a:p>
            <a:pPr>
              <a:lnSpc>
                <a:spcPts val="3000"/>
              </a:lnSpc>
            </a:pPr>
            <a:r>
              <a:rPr lang="en-US" sz="2800" b="1" dirty="0">
                <a:solidFill>
                  <a:srgbClr val="384653"/>
                </a:solidFill>
                <a:ea typeface="Barlow Bold" pitchFamily="34" charset="-122"/>
                <a:cs typeface="Barlow Bold" pitchFamily="34" charset="-120"/>
              </a:rPr>
              <a:t>Unhealthy Diet</a:t>
            </a:r>
          </a:p>
        </p:txBody>
      </p:sp>
      <p:sp>
        <p:nvSpPr>
          <p:cNvPr id="20" name="Text 1">
            <a:extLst>
              <a:ext uri="{FF2B5EF4-FFF2-40B4-BE49-F238E27FC236}">
                <a16:creationId xmlns:a16="http://schemas.microsoft.com/office/drawing/2014/main" id="{31BDE0AF-E9E4-3DD8-CD6C-5B2F49825685}"/>
              </a:ext>
            </a:extLst>
          </p:cNvPr>
          <p:cNvSpPr/>
          <p:nvPr/>
        </p:nvSpPr>
        <p:spPr>
          <a:xfrm>
            <a:off x="1547664" y="1189201"/>
            <a:ext cx="4248472" cy="1015663"/>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Processed, oily, and sugar-laden foods overwhelm the liver, leading to fat buildup and inflammation.</a:t>
            </a:r>
          </a:p>
        </p:txBody>
      </p:sp>
      <p:sp>
        <p:nvSpPr>
          <p:cNvPr id="23" name="Text 4">
            <a:extLst>
              <a:ext uri="{FF2B5EF4-FFF2-40B4-BE49-F238E27FC236}">
                <a16:creationId xmlns:a16="http://schemas.microsoft.com/office/drawing/2014/main" id="{77D25BB7-6848-0796-4472-A2B50D6D9921}"/>
              </a:ext>
            </a:extLst>
          </p:cNvPr>
          <p:cNvSpPr/>
          <p:nvPr/>
        </p:nvSpPr>
        <p:spPr>
          <a:xfrm>
            <a:off x="1592729" y="2276872"/>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Alcohol Consumption</a:t>
            </a:r>
          </a:p>
        </p:txBody>
      </p:sp>
      <p:sp>
        <p:nvSpPr>
          <p:cNvPr id="24" name="Text 1">
            <a:extLst>
              <a:ext uri="{FF2B5EF4-FFF2-40B4-BE49-F238E27FC236}">
                <a16:creationId xmlns:a16="http://schemas.microsoft.com/office/drawing/2014/main" id="{0F8E39B8-9314-E4C6-7864-8777F76294CB}"/>
              </a:ext>
            </a:extLst>
          </p:cNvPr>
          <p:cNvSpPr/>
          <p:nvPr/>
        </p:nvSpPr>
        <p:spPr>
          <a:xfrm>
            <a:off x="1582931" y="2852936"/>
            <a:ext cx="4088521" cy="100323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Excessive drinking is a leading cause of alcoholic liver disease, cirrhosis, and liver failure.</a:t>
            </a:r>
          </a:p>
        </p:txBody>
      </p:sp>
      <p:pic>
        <p:nvPicPr>
          <p:cNvPr id="25" name="Picture 24">
            <a:extLst>
              <a:ext uri="{FF2B5EF4-FFF2-40B4-BE49-F238E27FC236}">
                <a16:creationId xmlns:a16="http://schemas.microsoft.com/office/drawing/2014/main" id="{1D48370A-F52F-0A20-E944-1F1A4E309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85" y="1268760"/>
            <a:ext cx="265177" cy="643129"/>
          </a:xfrm>
          <a:prstGeom prst="rect">
            <a:avLst/>
          </a:prstGeom>
        </p:spPr>
      </p:pic>
      <p:pic>
        <p:nvPicPr>
          <p:cNvPr id="26" name="Picture 25">
            <a:extLst>
              <a:ext uri="{FF2B5EF4-FFF2-40B4-BE49-F238E27FC236}">
                <a16:creationId xmlns:a16="http://schemas.microsoft.com/office/drawing/2014/main" id="{D090A897-8AF4-4F48-95FA-4675362928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501" y="2996952"/>
            <a:ext cx="265177" cy="643129"/>
          </a:xfrm>
          <a:prstGeom prst="rect">
            <a:avLst/>
          </a:prstGeom>
        </p:spPr>
      </p:pic>
      <p:sp>
        <p:nvSpPr>
          <p:cNvPr id="28" name="Text 4">
            <a:extLst>
              <a:ext uri="{FF2B5EF4-FFF2-40B4-BE49-F238E27FC236}">
                <a16:creationId xmlns:a16="http://schemas.microsoft.com/office/drawing/2014/main" id="{E200BD84-B523-08FB-F431-7717E090A07C}"/>
              </a:ext>
            </a:extLst>
          </p:cNvPr>
          <p:cNvSpPr/>
          <p:nvPr/>
        </p:nvSpPr>
        <p:spPr>
          <a:xfrm>
            <a:off x="1592729" y="4038158"/>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Obesity &amp; Inactivity</a:t>
            </a:r>
          </a:p>
        </p:txBody>
      </p:sp>
      <p:sp>
        <p:nvSpPr>
          <p:cNvPr id="29" name="Text 1">
            <a:extLst>
              <a:ext uri="{FF2B5EF4-FFF2-40B4-BE49-F238E27FC236}">
                <a16:creationId xmlns:a16="http://schemas.microsoft.com/office/drawing/2014/main" id="{53C90E3E-A391-4BA0-91A1-21C4F9F2D75E}"/>
              </a:ext>
            </a:extLst>
          </p:cNvPr>
          <p:cNvSpPr/>
          <p:nvPr/>
        </p:nvSpPr>
        <p:spPr>
          <a:xfrm>
            <a:off x="1582931" y="4645585"/>
            <a:ext cx="3760721" cy="123168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Extra body fat, especially around the abdomen, dramatically increases the risk of fatty liver disease.</a:t>
            </a:r>
          </a:p>
        </p:txBody>
      </p:sp>
      <p:pic>
        <p:nvPicPr>
          <p:cNvPr id="30" name="Picture 29">
            <a:extLst>
              <a:ext uri="{FF2B5EF4-FFF2-40B4-BE49-F238E27FC236}">
                <a16:creationId xmlns:a16="http://schemas.microsoft.com/office/drawing/2014/main" id="{C2688D0D-1765-8437-B1DA-1AFF8049BB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38" y="4869160"/>
            <a:ext cx="265177" cy="643129"/>
          </a:xfrm>
          <a:prstGeom prst="rect">
            <a:avLst/>
          </a:prstGeom>
        </p:spPr>
      </p:pic>
      <p:pic>
        <p:nvPicPr>
          <p:cNvPr id="31" name="Image 2" descr="preencoded.png">
            <a:extLst>
              <a:ext uri="{FF2B5EF4-FFF2-40B4-BE49-F238E27FC236}">
                <a16:creationId xmlns:a16="http://schemas.microsoft.com/office/drawing/2014/main" id="{302D69E9-4AA2-B9E5-C597-9413ADE2B43E}"/>
              </a:ext>
            </a:extLst>
          </p:cNvPr>
          <p:cNvPicPr>
            <a:picLocks noChangeAspect="1"/>
          </p:cNvPicPr>
          <p:nvPr/>
        </p:nvPicPr>
        <p:blipFill>
          <a:blip r:embed="rId5"/>
          <a:stretch>
            <a:fillRect/>
          </a:stretch>
        </p:blipFill>
        <p:spPr>
          <a:xfrm>
            <a:off x="568934" y="2152354"/>
            <a:ext cx="695646" cy="695646"/>
          </a:xfrm>
          <a:prstGeom prst="rect">
            <a:avLst/>
          </a:prstGeom>
        </p:spPr>
      </p:pic>
      <p:pic>
        <p:nvPicPr>
          <p:cNvPr id="32" name="Image 4" descr="preencoded.png">
            <a:extLst>
              <a:ext uri="{FF2B5EF4-FFF2-40B4-BE49-F238E27FC236}">
                <a16:creationId xmlns:a16="http://schemas.microsoft.com/office/drawing/2014/main" id="{857BD4D0-4F8B-09C0-701C-95235BDABE00}"/>
              </a:ext>
            </a:extLst>
          </p:cNvPr>
          <p:cNvPicPr>
            <a:picLocks noChangeAspect="1"/>
          </p:cNvPicPr>
          <p:nvPr/>
        </p:nvPicPr>
        <p:blipFill>
          <a:blip r:embed="rId6"/>
          <a:stretch>
            <a:fillRect/>
          </a:stretch>
        </p:blipFill>
        <p:spPr>
          <a:xfrm>
            <a:off x="551915" y="3876851"/>
            <a:ext cx="712664" cy="712664"/>
          </a:xfrm>
          <a:prstGeom prst="rect">
            <a:avLst/>
          </a:prstGeom>
        </p:spPr>
      </p:pic>
      <p:pic>
        <p:nvPicPr>
          <p:cNvPr id="33" name="Picture 32">
            <a:extLst>
              <a:ext uri="{FF2B5EF4-FFF2-40B4-BE49-F238E27FC236}">
                <a16:creationId xmlns:a16="http://schemas.microsoft.com/office/drawing/2014/main" id="{9FAF2DCF-A5F0-48A3-5C0F-E0E060ABD2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2" name="Picture 1">
            <a:extLst>
              <a:ext uri="{FF2B5EF4-FFF2-40B4-BE49-F238E27FC236}">
                <a16:creationId xmlns:a16="http://schemas.microsoft.com/office/drawing/2014/main" id="{E9A27F26-BFEF-181A-4655-98024C708D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1644" y="1645199"/>
            <a:ext cx="373503" cy="4509763"/>
          </a:xfrm>
          <a:prstGeom prst="rect">
            <a:avLst/>
          </a:prstGeom>
        </p:spPr>
      </p:pic>
    </p:spTree>
    <p:extLst>
      <p:ext uri="{BB962C8B-B14F-4D97-AF65-F5344CB8AC3E}">
        <p14:creationId xmlns:p14="http://schemas.microsoft.com/office/powerpoint/2010/main" val="413128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E4711-0437-B467-60F4-B9258BA38F8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1267E9-91E8-1A40-1353-BE0117190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66409"/>
            <a:ext cx="1025664" cy="999315"/>
          </a:xfrm>
          <a:prstGeom prst="rect">
            <a:avLst/>
          </a:prstGeom>
        </p:spPr>
      </p:pic>
      <p:sp>
        <p:nvSpPr>
          <p:cNvPr id="4" name="Text 4">
            <a:extLst>
              <a:ext uri="{FF2B5EF4-FFF2-40B4-BE49-F238E27FC236}">
                <a16:creationId xmlns:a16="http://schemas.microsoft.com/office/drawing/2014/main" id="{6D810D37-AE79-A178-9473-B4D9FBA15729}"/>
              </a:ext>
            </a:extLst>
          </p:cNvPr>
          <p:cNvSpPr/>
          <p:nvPr/>
        </p:nvSpPr>
        <p:spPr>
          <a:xfrm>
            <a:off x="2422800" y="4932003"/>
            <a:ext cx="3379113" cy="326946"/>
          </a:xfrm>
          <a:prstGeom prst="rect">
            <a:avLst/>
          </a:prstGeom>
          <a:noFill/>
          <a:ln/>
        </p:spPr>
        <p:txBody>
          <a:bodyPr wrap="none" lIns="0" tIns="0" rIns="0" bIns="0" rtlCol="0" anchor="t"/>
          <a:lstStyle/>
          <a:p>
            <a:pPr>
              <a:lnSpc>
                <a:spcPts val="2450"/>
              </a:lnSpc>
            </a:pPr>
            <a:endParaRPr lang="en-US" sz="3000" b="1" dirty="0">
              <a:solidFill>
                <a:srgbClr val="000000"/>
              </a:solidFill>
              <a:latin typeface="+mj-lt"/>
              <a:ea typeface="Barlow Bold" pitchFamily="34" charset="-122"/>
              <a:cs typeface="Barlow Bold" pitchFamily="34" charset="-120"/>
            </a:endParaRPr>
          </a:p>
        </p:txBody>
      </p:sp>
      <p:sp>
        <p:nvSpPr>
          <p:cNvPr id="16" name="Text 4">
            <a:extLst>
              <a:ext uri="{FF2B5EF4-FFF2-40B4-BE49-F238E27FC236}">
                <a16:creationId xmlns:a16="http://schemas.microsoft.com/office/drawing/2014/main" id="{23B37A7B-7FF2-81B6-5849-C5976F3E5E4B}"/>
              </a:ext>
            </a:extLst>
          </p:cNvPr>
          <p:cNvSpPr/>
          <p:nvPr/>
        </p:nvSpPr>
        <p:spPr>
          <a:xfrm>
            <a:off x="1733191" y="2021934"/>
            <a:ext cx="3379113" cy="326946"/>
          </a:xfrm>
          <a:prstGeom prst="rect">
            <a:avLst/>
          </a:prstGeom>
          <a:noFill/>
          <a:ln/>
        </p:spPr>
        <p:txBody>
          <a:bodyPr wrap="none" lIns="0" tIns="0" rIns="0" bIns="0" rtlCol="0" anchor="t"/>
          <a:lstStyle/>
          <a:p>
            <a:pPr>
              <a:lnSpc>
                <a:spcPts val="3000"/>
              </a:lnSpc>
            </a:pPr>
            <a:endParaRPr lang="en-US" sz="3000" b="1" dirty="0">
              <a:solidFill>
                <a:srgbClr val="384653"/>
              </a:solidFill>
              <a:latin typeface="+mj-lt"/>
              <a:ea typeface="Barlow Bold" pitchFamily="34" charset="-122"/>
              <a:cs typeface="Barlow Bold" pitchFamily="34" charset="-120"/>
            </a:endParaRPr>
          </a:p>
        </p:txBody>
      </p:sp>
      <p:sp>
        <p:nvSpPr>
          <p:cNvPr id="17" name="Text 1">
            <a:extLst>
              <a:ext uri="{FF2B5EF4-FFF2-40B4-BE49-F238E27FC236}">
                <a16:creationId xmlns:a16="http://schemas.microsoft.com/office/drawing/2014/main" id="{14A7FA37-0804-6EFB-4DF2-351E7A729941}"/>
              </a:ext>
            </a:extLst>
          </p:cNvPr>
          <p:cNvSpPr/>
          <p:nvPr/>
        </p:nvSpPr>
        <p:spPr>
          <a:xfrm>
            <a:off x="678878" y="3416963"/>
            <a:ext cx="4829226" cy="1661060"/>
          </a:xfrm>
          <a:prstGeom prst="rect">
            <a:avLst/>
          </a:prstGeom>
          <a:noFill/>
          <a:ln/>
        </p:spPr>
        <p:txBody>
          <a:bodyPr wrap="square" lIns="0" tIns="0" rIns="0" bIns="0" rtlCol="0" anchor="t"/>
          <a:lstStyle/>
          <a:p>
            <a:pPr>
              <a:lnSpc>
                <a:spcPts val="3000"/>
              </a:lnSpc>
            </a:pPr>
            <a:endParaRPr lang="en-US" sz="2500" dirty="0">
              <a:solidFill>
                <a:srgbClr val="384653"/>
              </a:solidFill>
              <a:ea typeface="Montserrat" pitchFamily="34" charset="-122"/>
              <a:cs typeface="Montserrat" pitchFamily="34" charset="-120"/>
            </a:endParaRPr>
          </a:p>
        </p:txBody>
      </p:sp>
      <p:sp>
        <p:nvSpPr>
          <p:cNvPr id="12" name="object 3" descr="$PPTXTitle">
            <a:extLst>
              <a:ext uri="{FF2B5EF4-FFF2-40B4-BE49-F238E27FC236}">
                <a16:creationId xmlns:a16="http://schemas.microsoft.com/office/drawing/2014/main" id="{A1731AAA-2073-0EA0-DB61-7D796075961A}"/>
              </a:ext>
            </a:extLst>
          </p:cNvPr>
          <p:cNvSpPr txBox="1">
            <a:spLocks/>
          </p:cNvSpPr>
          <p:nvPr/>
        </p:nvSpPr>
        <p:spPr>
          <a:xfrm>
            <a:off x="678878" y="5891513"/>
            <a:ext cx="4664774" cy="417807"/>
          </a:xfrm>
          <a:prstGeom prst="rect">
            <a:avLst/>
          </a:prstGeom>
        </p:spPr>
        <p:txBody>
          <a:bodyPr vert="horz" wrap="square" lIns="0" tIns="13335" rIns="0" bIns="0" rtlCol="0" anchor="ctr">
            <a:spAutoFit/>
          </a:bodyPr>
          <a:lstStyle>
            <a:lvl1pPr algn="ctr" defTabSz="914400" rtl="0" eaLnBrk="1" latinLnBrk="0" hangingPunct="1">
              <a:spcBef>
                <a:spcPct val="0"/>
              </a:spcBef>
              <a:buNone/>
              <a:defRPr sz="3400" kern="1200">
                <a:solidFill>
                  <a:schemeClr val="tx1"/>
                </a:solidFill>
                <a:latin typeface="+mj-lt"/>
                <a:ea typeface="+mj-ea"/>
                <a:cs typeface="+mj-cs"/>
              </a:defRPr>
            </a:lvl1pPr>
          </a:lstStyle>
          <a:p>
            <a:pPr marL="12700" algn="l">
              <a:lnSpc>
                <a:spcPts val="3500"/>
              </a:lnSpc>
              <a:spcBef>
                <a:spcPts val="105"/>
              </a:spcBef>
            </a:pPr>
            <a:r>
              <a:rPr lang="en-US" sz="2000" dirty="0">
                <a:solidFill>
                  <a:schemeClr val="bg1">
                    <a:lumMod val="65000"/>
                  </a:schemeClr>
                </a:solidFill>
              </a:rPr>
              <a:t>WORLD</a:t>
            </a:r>
            <a:r>
              <a:rPr lang="en-US" sz="2000" b="1" dirty="0">
                <a:solidFill>
                  <a:schemeClr val="bg1">
                    <a:lumMod val="65000"/>
                  </a:schemeClr>
                </a:solidFill>
              </a:rPr>
              <a:t> LIVER </a:t>
            </a:r>
            <a:r>
              <a:rPr lang="en-US" sz="2000" dirty="0">
                <a:solidFill>
                  <a:schemeClr val="bg1">
                    <a:lumMod val="65000"/>
                  </a:schemeClr>
                </a:solidFill>
              </a:rPr>
              <a:t>DAY - 19 April</a:t>
            </a:r>
          </a:p>
        </p:txBody>
      </p:sp>
      <p:cxnSp>
        <p:nvCxnSpPr>
          <p:cNvPr id="13" name="Straight Connector 12">
            <a:extLst>
              <a:ext uri="{FF2B5EF4-FFF2-40B4-BE49-F238E27FC236}">
                <a16:creationId xmlns:a16="http://schemas.microsoft.com/office/drawing/2014/main" id="{B74F2911-D455-E646-AA33-30C8C67A84EF}"/>
              </a:ext>
            </a:extLst>
          </p:cNvPr>
          <p:cNvCxnSpPr>
            <a:cxnSpLocks/>
          </p:cNvCxnSpPr>
          <p:nvPr/>
        </p:nvCxnSpPr>
        <p:spPr>
          <a:xfrm>
            <a:off x="3779912" y="6165304"/>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4">
            <a:extLst>
              <a:ext uri="{FF2B5EF4-FFF2-40B4-BE49-F238E27FC236}">
                <a16:creationId xmlns:a16="http://schemas.microsoft.com/office/drawing/2014/main" id="{1464B286-D9E7-34D3-CBF6-1FE4D3BEA02B}"/>
              </a:ext>
            </a:extLst>
          </p:cNvPr>
          <p:cNvSpPr/>
          <p:nvPr/>
        </p:nvSpPr>
        <p:spPr>
          <a:xfrm>
            <a:off x="1592729" y="1321270"/>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Viral Infections</a:t>
            </a:r>
          </a:p>
        </p:txBody>
      </p:sp>
      <p:sp>
        <p:nvSpPr>
          <p:cNvPr id="15" name="Text 1">
            <a:extLst>
              <a:ext uri="{FF2B5EF4-FFF2-40B4-BE49-F238E27FC236}">
                <a16:creationId xmlns:a16="http://schemas.microsoft.com/office/drawing/2014/main" id="{A8C62F3F-92FF-B52D-3B0C-375C78E27B0A}"/>
              </a:ext>
            </a:extLst>
          </p:cNvPr>
          <p:cNvSpPr/>
          <p:nvPr/>
        </p:nvSpPr>
        <p:spPr>
          <a:xfrm>
            <a:off x="1582931" y="2065723"/>
            <a:ext cx="4088521" cy="100323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Hepatitis A, B, and C viruses directly attack liver cells and can cause chronic, life-threatening damage.</a:t>
            </a:r>
          </a:p>
        </p:txBody>
      </p:sp>
      <p:pic>
        <p:nvPicPr>
          <p:cNvPr id="20" name="Picture 19">
            <a:extLst>
              <a:ext uri="{FF2B5EF4-FFF2-40B4-BE49-F238E27FC236}">
                <a16:creationId xmlns:a16="http://schemas.microsoft.com/office/drawing/2014/main" id="{C4026AA5-3C2A-CC15-3D38-5D48ED43C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01" y="2132856"/>
            <a:ext cx="265177" cy="643129"/>
          </a:xfrm>
          <a:prstGeom prst="rect">
            <a:avLst/>
          </a:prstGeom>
        </p:spPr>
      </p:pic>
      <p:sp>
        <p:nvSpPr>
          <p:cNvPr id="21" name="Text 4">
            <a:extLst>
              <a:ext uri="{FF2B5EF4-FFF2-40B4-BE49-F238E27FC236}">
                <a16:creationId xmlns:a16="http://schemas.microsoft.com/office/drawing/2014/main" id="{28B6022D-DDF2-6D71-CC3F-74D769DE2EF0}"/>
              </a:ext>
            </a:extLst>
          </p:cNvPr>
          <p:cNvSpPr/>
          <p:nvPr/>
        </p:nvSpPr>
        <p:spPr>
          <a:xfrm>
            <a:off x="1592729" y="3534102"/>
            <a:ext cx="3379113" cy="326946"/>
          </a:xfrm>
          <a:prstGeom prst="rect">
            <a:avLst/>
          </a:prstGeom>
          <a:noFill/>
          <a:ln/>
        </p:spPr>
        <p:txBody>
          <a:bodyPr wrap="none" lIns="0" tIns="0" rIns="0" bIns="0" rtlCol="0" anchor="t"/>
          <a:lstStyle/>
          <a:p>
            <a:pPr>
              <a:lnSpc>
                <a:spcPts val="3000"/>
              </a:lnSpc>
            </a:pPr>
            <a:r>
              <a:rPr lang="en-US" sz="2500" b="1" dirty="0">
                <a:solidFill>
                  <a:srgbClr val="384653"/>
                </a:solidFill>
                <a:latin typeface="+mj-lt"/>
                <a:ea typeface="Barlow Bold" pitchFamily="34" charset="-122"/>
                <a:cs typeface="Barlow Bold" pitchFamily="34" charset="-120"/>
              </a:rPr>
              <a:t>Self-Medication</a:t>
            </a:r>
          </a:p>
        </p:txBody>
      </p:sp>
      <p:sp>
        <p:nvSpPr>
          <p:cNvPr id="22" name="Text 1">
            <a:extLst>
              <a:ext uri="{FF2B5EF4-FFF2-40B4-BE49-F238E27FC236}">
                <a16:creationId xmlns:a16="http://schemas.microsoft.com/office/drawing/2014/main" id="{DC79CF53-DF13-C44D-07B3-479654E93F53}"/>
              </a:ext>
            </a:extLst>
          </p:cNvPr>
          <p:cNvSpPr/>
          <p:nvPr/>
        </p:nvSpPr>
        <p:spPr>
          <a:xfrm>
            <a:off x="1582931" y="4285545"/>
            <a:ext cx="3760721" cy="1231687"/>
          </a:xfrm>
          <a:prstGeom prst="rect">
            <a:avLst/>
          </a:prstGeom>
          <a:noFill/>
          <a:ln/>
        </p:spPr>
        <p:txBody>
          <a:bodyPr wrap="square" lIns="0" tIns="0" rIns="0" bIns="0" rtlCol="0" anchor="t"/>
          <a:lstStyle/>
          <a:p>
            <a:r>
              <a:rPr lang="en-US" dirty="0">
                <a:solidFill>
                  <a:srgbClr val="384653"/>
                </a:solidFill>
                <a:ea typeface="Montserrat" pitchFamily="34" charset="-122"/>
                <a:cs typeface="Montserrat" pitchFamily="34" charset="-120"/>
              </a:rPr>
              <a:t>Overuse of painkillers, supplements, and unregulated drugs can be toxic to the liver even in small doses.</a:t>
            </a:r>
          </a:p>
        </p:txBody>
      </p:sp>
      <p:pic>
        <p:nvPicPr>
          <p:cNvPr id="23" name="Picture 22">
            <a:extLst>
              <a:ext uri="{FF2B5EF4-FFF2-40B4-BE49-F238E27FC236}">
                <a16:creationId xmlns:a16="http://schemas.microsoft.com/office/drawing/2014/main" id="{2E6AE165-A0EB-DA15-E9DA-744110C4F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38" y="4345606"/>
            <a:ext cx="265177" cy="643129"/>
          </a:xfrm>
          <a:prstGeom prst="rect">
            <a:avLst/>
          </a:prstGeom>
        </p:spPr>
      </p:pic>
      <p:pic>
        <p:nvPicPr>
          <p:cNvPr id="24" name="Image 2" descr="preencoded.png">
            <a:extLst>
              <a:ext uri="{FF2B5EF4-FFF2-40B4-BE49-F238E27FC236}">
                <a16:creationId xmlns:a16="http://schemas.microsoft.com/office/drawing/2014/main" id="{834AB69F-31FB-63CA-1EC1-96640B099F53}"/>
              </a:ext>
            </a:extLst>
          </p:cNvPr>
          <p:cNvPicPr>
            <a:picLocks noChangeAspect="1"/>
          </p:cNvPicPr>
          <p:nvPr/>
        </p:nvPicPr>
        <p:blipFill>
          <a:blip r:embed="rId4"/>
          <a:stretch>
            <a:fillRect/>
          </a:stretch>
        </p:blipFill>
        <p:spPr>
          <a:xfrm>
            <a:off x="568934" y="1124744"/>
            <a:ext cx="695646" cy="695646"/>
          </a:xfrm>
          <a:prstGeom prst="rect">
            <a:avLst/>
          </a:prstGeom>
        </p:spPr>
      </p:pic>
      <p:pic>
        <p:nvPicPr>
          <p:cNvPr id="26" name="Image 6" descr="preencoded.png">
            <a:extLst>
              <a:ext uri="{FF2B5EF4-FFF2-40B4-BE49-F238E27FC236}">
                <a16:creationId xmlns:a16="http://schemas.microsoft.com/office/drawing/2014/main" id="{4DFEE539-25C7-8E5F-18D5-8F84082455F2}"/>
              </a:ext>
            </a:extLst>
          </p:cNvPr>
          <p:cNvPicPr>
            <a:picLocks noChangeAspect="1"/>
          </p:cNvPicPr>
          <p:nvPr/>
        </p:nvPicPr>
        <p:blipFill>
          <a:blip r:embed="rId5"/>
          <a:stretch>
            <a:fillRect/>
          </a:stretch>
        </p:blipFill>
        <p:spPr>
          <a:xfrm>
            <a:off x="555019" y="1127620"/>
            <a:ext cx="709559" cy="709559"/>
          </a:xfrm>
          <a:prstGeom prst="rect">
            <a:avLst/>
          </a:prstGeom>
        </p:spPr>
      </p:pic>
      <p:pic>
        <p:nvPicPr>
          <p:cNvPr id="28" name="Image 8" descr="preencoded.png">
            <a:extLst>
              <a:ext uri="{FF2B5EF4-FFF2-40B4-BE49-F238E27FC236}">
                <a16:creationId xmlns:a16="http://schemas.microsoft.com/office/drawing/2014/main" id="{59874800-FB93-D555-2FFE-8FCF9FCB2CF2}"/>
              </a:ext>
            </a:extLst>
          </p:cNvPr>
          <p:cNvPicPr>
            <a:picLocks noChangeAspect="1"/>
          </p:cNvPicPr>
          <p:nvPr/>
        </p:nvPicPr>
        <p:blipFill>
          <a:blip r:embed="rId6"/>
          <a:stretch>
            <a:fillRect/>
          </a:stretch>
        </p:blipFill>
        <p:spPr>
          <a:xfrm>
            <a:off x="561977" y="3376890"/>
            <a:ext cx="709559" cy="709559"/>
          </a:xfrm>
          <a:prstGeom prst="rect">
            <a:avLst/>
          </a:prstGeom>
        </p:spPr>
      </p:pic>
      <p:pic>
        <p:nvPicPr>
          <p:cNvPr id="29" name="Picture 28">
            <a:extLst>
              <a:ext uri="{FF2B5EF4-FFF2-40B4-BE49-F238E27FC236}">
                <a16:creationId xmlns:a16="http://schemas.microsoft.com/office/drawing/2014/main" id="{C544C160-F447-345A-9EF9-258DC07758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0152" y="1645199"/>
            <a:ext cx="2535074" cy="5202206"/>
          </a:xfrm>
          <a:prstGeom prst="rect">
            <a:avLst/>
          </a:prstGeom>
        </p:spPr>
      </p:pic>
      <p:pic>
        <p:nvPicPr>
          <p:cNvPr id="2" name="Picture 1">
            <a:extLst>
              <a:ext uri="{FF2B5EF4-FFF2-40B4-BE49-F238E27FC236}">
                <a16:creationId xmlns:a16="http://schemas.microsoft.com/office/drawing/2014/main" id="{31D37D82-75B4-F876-33DD-3B51204E2F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2530" y="1645199"/>
            <a:ext cx="373503" cy="4509763"/>
          </a:xfrm>
          <a:prstGeom prst="rect">
            <a:avLst/>
          </a:prstGeom>
        </p:spPr>
      </p:pic>
    </p:spTree>
    <p:extLst>
      <p:ext uri="{BB962C8B-B14F-4D97-AF65-F5344CB8AC3E}">
        <p14:creationId xmlns:p14="http://schemas.microsoft.com/office/powerpoint/2010/main" val="1890282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7244</TotalTime>
  <Words>2117</Words>
  <Application>Microsoft Office PowerPoint</Application>
  <PresentationFormat>On-screen Show (4:3)</PresentationFormat>
  <Paragraphs>199</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Barlow Bold</vt:lpstr>
      <vt:lpstr>Calibri</vt:lpstr>
      <vt:lpstr>Montserrat</vt:lpstr>
      <vt:lpstr>Office Theme</vt:lpstr>
      <vt:lpstr>YOUR LIVER  WORKS 24×7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PACE</dc:creator>
  <cp:lastModifiedBy>mohd abrar</cp:lastModifiedBy>
  <cp:revision>955</cp:revision>
  <dcterms:created xsi:type="dcterms:W3CDTF">2006-08-16T00:00:00Z</dcterms:created>
  <dcterms:modified xsi:type="dcterms:W3CDTF">2026-04-18T04:50:01Z</dcterms:modified>
</cp:coreProperties>
</file>