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7"/>
  </p:notesMasterIdLst>
  <p:sldIdLst>
    <p:sldId id="2147476445" r:id="rId5"/>
    <p:sldId id="2147476454" r:id="rId6"/>
    <p:sldId id="261" r:id="rId7"/>
    <p:sldId id="262" r:id="rId8"/>
    <p:sldId id="263" r:id="rId9"/>
    <p:sldId id="2147476455" r:id="rId10"/>
    <p:sldId id="266" r:id="rId11"/>
    <p:sldId id="267" r:id="rId12"/>
    <p:sldId id="2147476465" r:id="rId13"/>
    <p:sldId id="268" r:id="rId14"/>
    <p:sldId id="270" r:id="rId15"/>
    <p:sldId id="271" r:id="rId16"/>
    <p:sldId id="2147476456" r:id="rId17"/>
    <p:sldId id="2147476409" r:id="rId18"/>
    <p:sldId id="273" r:id="rId19"/>
    <p:sldId id="274" r:id="rId20"/>
    <p:sldId id="2147476457" r:id="rId21"/>
    <p:sldId id="2147476459" r:id="rId22"/>
    <p:sldId id="291" r:id="rId23"/>
    <p:sldId id="272" r:id="rId24"/>
    <p:sldId id="2147476462" r:id="rId25"/>
    <p:sldId id="2147476463" r:id="rId26"/>
    <p:sldId id="276" r:id="rId27"/>
    <p:sldId id="277" r:id="rId28"/>
    <p:sldId id="278" r:id="rId29"/>
    <p:sldId id="279" r:id="rId30"/>
    <p:sldId id="2147476464" r:id="rId31"/>
    <p:sldId id="284" r:id="rId32"/>
    <p:sldId id="285" r:id="rId33"/>
    <p:sldId id="287" r:id="rId34"/>
    <p:sldId id="288" r:id="rId35"/>
    <p:sldId id="2147476466" r:id="rId36"/>
  </p:sldIdLst>
  <p:sldSz cx="18288000" cy="10287000"/>
  <p:notesSz cx="6858000" cy="9144000"/>
  <p:embeddedFontLst>
    <p:embeddedFont>
      <p:font typeface="Arial Nova Light" panose="020B0304020202020204" pitchFamily="34" charset="0"/>
      <p:regular r:id="rId38"/>
      <p:italic r:id="rId39"/>
    </p:embeddedFont>
    <p:embeddedFont>
      <p:font typeface="Avenir Bold" panose="020B0604020202020204" charset="0"/>
      <p:regular r:id="rId40"/>
      <p:bold r:id="rId41"/>
    </p:embeddedFont>
    <p:embeddedFont>
      <p:font typeface="Avenir Book" panose="020B0503020203020204" charset="-78"/>
      <p:regular r:id="rId42"/>
      <p:italic r:id="rId43"/>
    </p:embeddedFont>
    <p:embeddedFont>
      <p:font typeface="Avenir Heavy" panose="020B0703020203020204" charset="-78"/>
      <p:bold r:id="rId44"/>
      <p:italic r:id="rId45"/>
      <p:boldItalic r:id="rId46"/>
    </p:embeddedFont>
    <p:embeddedFont>
      <p:font typeface="Corbel" panose="020B0503020204020204" pitchFamily="34" charset="0"/>
      <p:regular r:id="rId47"/>
      <p:bold r:id="rId48"/>
      <p:italic r:id="rId49"/>
      <p:boldItalic r:id="rId50"/>
    </p:embeddedFont>
    <p:embeddedFont>
      <p:font typeface="Helvetica" panose="020B0604020202020204" pitchFamily="34"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2DBE32-F96E-F0A6-88D0-7F4726883485}" name="Michelle Snider" initials="MS" userId="S::msnider@aspirawh.com::4e5e98bd-7732-46d3-a541-06e95f06d47e" providerId="AD"/>
  <p188:author id="{4951135C-C473-5146-F65E-9389CA7ECF74}" name="Brian Hungerford" initials="BH" userId="S::bhungerford@aspirawh.com::f6042f6d-b5f9-45c6-9fa3-b17cc997d0b8" providerId="AD"/>
  <p188:author id="{6E5DCF88-7899-5EE0-A2ED-FDB9A3462F75}" name="Shawna Kunkel" initials="SK" userId="S::skunkel@aspirawh.com::c6b97332-4453-40c2-bc36-94708afaa44b" providerId="AD"/>
  <p188:author id="{6011F1A3-54F0-947D-2C8E-61FC855B6702}" name="Matt Ramey" initials="MR" userId="S::mramey@aspirawh.com::d560e02e-df05-4b20-8dba-816abf2812f1" providerId="AD"/>
  <p188:author id="{BE83D1CB-48AA-321E-FA2B-5E506BF87B2A}" name="Saul Jaime" initials="" userId="S::sjaime@aspirawh.com::0f2f3e23-1cf3-475a-8e07-f58c80068cf8" providerId="AD"/>
  <p188:author id="{E27A9ACF-8C26-5ADD-571D-39B5AAB024EE}" name="Julie Carrillo" initials="JC" userId="S::jcarrillo@aspirawh.com::126e9a99-d334-48af-8ede-e67a231da3be" providerId="AD"/>
  <p188:author id="{39DE34F1-0E4F-A1BC-EA65-581F64D58285}" name="Todd Pappas" initials="TP" userId="S::tpappas@aspirawh.com::9e5a10e0-a75d-4e04-a9fa-51482c281cb9" providerId="AD"/>
  <p188:author id="{C2AAD0F6-CB55-BFBB-D484-1A3B5F89C81D}" name="Silvana Franco" initials="" userId="S::sfranco@aspirawh.com::6025c900-cdb1-4c02-8a82-324bc9526f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CA7"/>
    <a:srgbClr val="7AA6AD"/>
    <a:srgbClr val="006472"/>
    <a:srgbClr val="E8EAEA"/>
    <a:srgbClr val="009894"/>
    <a:srgbClr val="404041"/>
    <a:srgbClr val="6979BB"/>
    <a:srgbClr val="009E99"/>
    <a:srgbClr val="009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13A5E-7D4B-4287-BD61-54105D58060F}" v="4" dt="2026-01-07T14:56:46.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60"/>
  </p:normalViewPr>
  <p:slideViewPr>
    <p:cSldViewPr snapToGrid="0">
      <p:cViewPr varScale="1">
        <p:scale>
          <a:sx n="69" d="100"/>
          <a:sy n="69" d="100"/>
        </p:scale>
        <p:origin x="48" y="126"/>
      </p:cViewPr>
      <p:guideLst>
        <p:guide orient="horz" pos="2160"/>
        <p:guide pos="2880"/>
      </p:guideLst>
    </p:cSldViewPr>
  </p:slideViewPr>
  <p:notesTextViewPr>
    <p:cViewPr>
      <p:scale>
        <a:sx n="1" d="1"/>
        <a:sy n="1" d="1"/>
      </p:scale>
      <p:origin x="0" y="-30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na Kunkel" userId="S::skunkel@aspirawh.com::c6b97332-4453-40c2-bc36-94708afaa44b" providerId="AD" clId="Web-{9B79EC92-94F5-F144-BA69-02967D6B2A2F}"/>
    <pc:docChg chg="delSld modSld">
      <pc:chgData name="Shawna Kunkel" userId="S::skunkel@aspirawh.com::c6b97332-4453-40c2-bc36-94708afaa44b" providerId="AD" clId="Web-{9B79EC92-94F5-F144-BA69-02967D6B2A2F}" dt="2025-12-12T16:04:11.458" v="3"/>
      <pc:docMkLst>
        <pc:docMk/>
      </pc:docMkLst>
      <pc:sldChg chg="modSp">
        <pc:chgData name="Shawna Kunkel" userId="S::skunkel@aspirawh.com::c6b97332-4453-40c2-bc36-94708afaa44b" providerId="AD" clId="Web-{9B79EC92-94F5-F144-BA69-02967D6B2A2F}" dt="2025-12-12T16:04:08.786" v="2" actId="20577"/>
        <pc:sldMkLst>
          <pc:docMk/>
          <pc:sldMk cId="0" sldId="270"/>
        </pc:sldMkLst>
        <pc:spChg chg="mod">
          <ac:chgData name="Shawna Kunkel" userId="S::skunkel@aspirawh.com::c6b97332-4453-40c2-bc36-94708afaa44b" providerId="AD" clId="Web-{9B79EC92-94F5-F144-BA69-02967D6B2A2F}" dt="2025-12-12T16:04:08.786" v="2" actId="20577"/>
          <ac:spMkLst>
            <pc:docMk/>
            <pc:sldMk cId="0" sldId="270"/>
            <ac:spMk id="12" creationId="{00000000-0000-0000-0000-000000000000}"/>
          </ac:spMkLst>
        </pc:spChg>
      </pc:sldChg>
    </pc:docChg>
  </pc:docChgLst>
  <pc:docChgLst>
    <pc:chgData name="Matt Ramey" userId="d560e02e-df05-4b20-8dba-816abf2812f1" providerId="ADAL" clId="{DA30A40C-4302-4D6C-BC6E-282A69928751}"/>
    <pc:docChg chg="undo redo custSel addSld delSld modSld sldOrd">
      <pc:chgData name="Matt Ramey" userId="d560e02e-df05-4b20-8dba-816abf2812f1" providerId="ADAL" clId="{DA30A40C-4302-4D6C-BC6E-282A69928751}" dt="2025-12-16T14:28:32.953" v="1076" actId="478"/>
      <pc:docMkLst>
        <pc:docMk/>
      </pc:docMkLst>
      <pc:sldChg chg="delSp modSp mod">
        <pc:chgData name="Matt Ramey" userId="d560e02e-df05-4b20-8dba-816abf2812f1" providerId="ADAL" clId="{DA30A40C-4302-4D6C-BC6E-282A69928751}" dt="2025-12-16T14:28:32.953" v="1076" actId="478"/>
        <pc:sldMkLst>
          <pc:docMk/>
          <pc:sldMk cId="0" sldId="2147476409"/>
        </pc:sldMkLst>
        <pc:spChg chg="ord">
          <ac:chgData name="Matt Ramey" userId="d560e02e-df05-4b20-8dba-816abf2812f1" providerId="ADAL" clId="{DA30A40C-4302-4D6C-BC6E-282A69928751}" dt="2025-12-16T14:28:30.216" v="1075" actId="167"/>
          <ac:spMkLst>
            <pc:docMk/>
            <pc:sldMk cId="0" sldId="2147476409"/>
            <ac:spMk id="12" creationId="{00000000-0000-0000-0000-000000000000}"/>
          </ac:spMkLst>
        </pc:spChg>
      </pc:sldChg>
    </pc:docChg>
  </pc:docChgLst>
  <pc:docChgLst>
    <pc:chgData name="Mike Buhle" userId="S::mbuhle@aspirawh.com::1ff2a379-a311-423d-9800-c33d05fed7fb" providerId="AD" clId="Web-{3E49F11D-58B5-014F-F4AF-9B96A32A37B2}"/>
    <pc:docChg chg="modSld">
      <pc:chgData name="Mike Buhle" userId="S::mbuhle@aspirawh.com::1ff2a379-a311-423d-9800-c33d05fed7fb" providerId="AD" clId="Web-{3E49F11D-58B5-014F-F4AF-9B96A32A37B2}" dt="2025-12-11T17:06:58.207" v="1" actId="1076"/>
      <pc:docMkLst>
        <pc:docMk/>
      </pc:docMkLst>
    </pc:docChg>
  </pc:docChgLst>
  <pc:docChgLst>
    <pc:chgData name="Shawna Kunkel" userId="c6b97332-4453-40c2-bc36-94708afaa44b" providerId="ADAL" clId="{252D78CA-E227-4730-8C2D-03BEF705A46F}"/>
    <pc:docChg chg="undo custSel addSld delSld modSld sldOrd">
      <pc:chgData name="Shawna Kunkel" userId="c6b97332-4453-40c2-bc36-94708afaa44b" providerId="ADAL" clId="{252D78CA-E227-4730-8C2D-03BEF705A46F}" dt="2026-01-07T15:00:51.985" v="1621" actId="57"/>
      <pc:docMkLst>
        <pc:docMk/>
      </pc:docMkLst>
      <pc:sldChg chg="addSp delSp modSp mod">
        <pc:chgData name="Shawna Kunkel" userId="c6b97332-4453-40c2-bc36-94708afaa44b" providerId="ADAL" clId="{252D78CA-E227-4730-8C2D-03BEF705A46F}" dt="2025-12-15T23:53:32.244" v="930" actId="14100"/>
        <pc:sldMkLst>
          <pc:docMk/>
          <pc:sldMk cId="0" sldId="262"/>
        </pc:sldMkLst>
        <pc:spChg chg="mod">
          <ac:chgData name="Shawna Kunkel" userId="c6b97332-4453-40c2-bc36-94708afaa44b" providerId="ADAL" clId="{252D78CA-E227-4730-8C2D-03BEF705A46F}" dt="2025-12-10T22:14:23.996" v="45" actId="113"/>
          <ac:spMkLst>
            <pc:docMk/>
            <pc:sldMk cId="0" sldId="262"/>
            <ac:spMk id="37" creationId="{00000000-0000-0000-0000-000000000000}"/>
          </ac:spMkLst>
        </pc:spChg>
        <pc:spChg chg="mod">
          <ac:chgData name="Shawna Kunkel" userId="c6b97332-4453-40c2-bc36-94708afaa44b" providerId="ADAL" clId="{252D78CA-E227-4730-8C2D-03BEF705A46F}" dt="2025-12-10T22:15:12.811" v="53" actId="255"/>
          <ac:spMkLst>
            <pc:docMk/>
            <pc:sldMk cId="0" sldId="262"/>
            <ac:spMk id="49" creationId="{3DE2AB2B-F767-A33F-D7AF-778B0618E76C}"/>
          </ac:spMkLst>
        </pc:spChg>
        <pc:spChg chg="mod">
          <ac:chgData name="Shawna Kunkel" userId="c6b97332-4453-40c2-bc36-94708afaa44b" providerId="ADAL" clId="{252D78CA-E227-4730-8C2D-03BEF705A46F}" dt="2025-12-10T22:15:05.964" v="52" actId="255"/>
          <ac:spMkLst>
            <pc:docMk/>
            <pc:sldMk cId="0" sldId="262"/>
            <ac:spMk id="50" creationId="{8F8402E9-2CB7-AE8D-FAEE-DD819E71E36F}"/>
          </ac:spMkLst>
        </pc:spChg>
        <pc:spChg chg="mod">
          <ac:chgData name="Shawna Kunkel" userId="c6b97332-4453-40c2-bc36-94708afaa44b" providerId="ADAL" clId="{252D78CA-E227-4730-8C2D-03BEF705A46F}" dt="2025-12-10T22:15:00.682" v="51" actId="255"/>
          <ac:spMkLst>
            <pc:docMk/>
            <pc:sldMk cId="0" sldId="262"/>
            <ac:spMk id="51" creationId="{DE9FB280-EE9A-741F-E805-A2F37FBB0DDA}"/>
          </ac:spMkLst>
        </pc:spChg>
        <pc:spChg chg="mod">
          <ac:chgData name="Shawna Kunkel" userId="c6b97332-4453-40c2-bc36-94708afaa44b" providerId="ADAL" clId="{252D78CA-E227-4730-8C2D-03BEF705A46F}" dt="2025-12-10T22:14:53.188" v="50" actId="255"/>
          <ac:spMkLst>
            <pc:docMk/>
            <pc:sldMk cId="0" sldId="262"/>
            <ac:spMk id="52" creationId="{F698A01C-17DB-91CD-CDEE-14027A03AE1B}"/>
          </ac:spMkLst>
        </pc:spChg>
        <pc:picChg chg="add mod">
          <ac:chgData name="Shawna Kunkel" userId="c6b97332-4453-40c2-bc36-94708afaa44b" providerId="ADAL" clId="{252D78CA-E227-4730-8C2D-03BEF705A46F}" dt="2025-12-15T23:53:32.244" v="930" actId="14100"/>
          <ac:picMkLst>
            <pc:docMk/>
            <pc:sldMk cId="0" sldId="262"/>
            <ac:picMk id="1028" creationId="{D3E33339-EBFF-2AD3-7165-FA1B70A91ADA}"/>
          </ac:picMkLst>
        </pc:picChg>
      </pc:sldChg>
      <pc:sldChg chg="addSp delSp modSp mod modNotesTx">
        <pc:chgData name="Shawna Kunkel" userId="c6b97332-4453-40c2-bc36-94708afaa44b" providerId="ADAL" clId="{252D78CA-E227-4730-8C2D-03BEF705A46F}" dt="2026-01-07T15:00:51.985" v="1621" actId="57"/>
        <pc:sldMkLst>
          <pc:docMk/>
          <pc:sldMk cId="0" sldId="263"/>
        </pc:sldMkLst>
        <pc:spChg chg="mod">
          <ac:chgData name="Shawna Kunkel" userId="c6b97332-4453-40c2-bc36-94708afaa44b" providerId="ADAL" clId="{252D78CA-E227-4730-8C2D-03BEF705A46F}" dt="2026-01-07T12:40:10.959" v="1306" actId="20577"/>
          <ac:spMkLst>
            <pc:docMk/>
            <pc:sldMk cId="0" sldId="263"/>
            <ac:spMk id="44" creationId="{00000000-0000-0000-0000-000000000000}"/>
          </ac:spMkLst>
        </pc:spChg>
        <pc:spChg chg="mod">
          <ac:chgData name="Shawna Kunkel" userId="c6b97332-4453-40c2-bc36-94708afaa44b" providerId="ADAL" clId="{252D78CA-E227-4730-8C2D-03BEF705A46F}" dt="2026-01-07T12:40:20.173" v="1311" actId="20577"/>
          <ac:spMkLst>
            <pc:docMk/>
            <pc:sldMk cId="0" sldId="263"/>
            <ac:spMk id="45" creationId="{00000000-0000-0000-0000-000000000000}"/>
          </ac:spMkLst>
        </pc:spChg>
        <pc:spChg chg="mod">
          <ac:chgData name="Shawna Kunkel" userId="c6b97332-4453-40c2-bc36-94708afaa44b" providerId="ADAL" clId="{252D78CA-E227-4730-8C2D-03BEF705A46F}" dt="2026-01-07T12:40:15.729" v="1309" actId="20577"/>
          <ac:spMkLst>
            <pc:docMk/>
            <pc:sldMk cId="0" sldId="263"/>
            <ac:spMk id="46" creationId="{00000000-0000-0000-0000-000000000000}"/>
          </ac:spMkLst>
        </pc:spChg>
        <pc:spChg chg="del mod">
          <ac:chgData name="Shawna Kunkel" userId="c6b97332-4453-40c2-bc36-94708afaa44b" providerId="ADAL" clId="{252D78CA-E227-4730-8C2D-03BEF705A46F}" dt="2026-01-07T12:44:57.068" v="1442" actId="478"/>
          <ac:spMkLst>
            <pc:docMk/>
            <pc:sldMk cId="0" sldId="263"/>
            <ac:spMk id="52" creationId="{00000000-0000-0000-0000-000000000000}"/>
          </ac:spMkLst>
        </pc:spChg>
        <pc:spChg chg="mod">
          <ac:chgData name="Shawna Kunkel" userId="c6b97332-4453-40c2-bc36-94708afaa44b" providerId="ADAL" clId="{252D78CA-E227-4730-8C2D-03BEF705A46F}" dt="2026-01-07T12:43:53.825" v="1325" actId="57"/>
          <ac:spMkLst>
            <pc:docMk/>
            <pc:sldMk cId="0" sldId="263"/>
            <ac:spMk id="55" creationId="{00000000-0000-0000-0000-000000000000}"/>
          </ac:spMkLst>
        </pc:spChg>
        <pc:spChg chg="mod">
          <ac:chgData name="Shawna Kunkel" userId="c6b97332-4453-40c2-bc36-94708afaa44b" providerId="ADAL" clId="{252D78CA-E227-4730-8C2D-03BEF705A46F}" dt="2026-01-07T14:57:10.776" v="1564" actId="20577"/>
          <ac:spMkLst>
            <pc:docMk/>
            <pc:sldMk cId="0" sldId="263"/>
            <ac:spMk id="64" creationId="{00000000-0000-0000-0000-000000000000}"/>
          </ac:spMkLst>
        </pc:spChg>
        <pc:spChg chg="mod">
          <ac:chgData name="Shawna Kunkel" userId="c6b97332-4453-40c2-bc36-94708afaa44b" providerId="ADAL" clId="{252D78CA-E227-4730-8C2D-03BEF705A46F}" dt="2026-01-07T14:57:16.801" v="1566" actId="20577"/>
          <ac:spMkLst>
            <pc:docMk/>
            <pc:sldMk cId="0" sldId="263"/>
            <ac:spMk id="65" creationId="{00000000-0000-0000-0000-000000000000}"/>
          </ac:spMkLst>
        </pc:spChg>
        <pc:spChg chg="mod">
          <ac:chgData name="Shawna Kunkel" userId="c6b97332-4453-40c2-bc36-94708afaa44b" providerId="ADAL" clId="{252D78CA-E227-4730-8C2D-03BEF705A46F}" dt="2026-01-07T14:57:04.910" v="1560" actId="20577"/>
          <ac:spMkLst>
            <pc:docMk/>
            <pc:sldMk cId="0" sldId="263"/>
            <ac:spMk id="66" creationId="{00000000-0000-0000-0000-000000000000}"/>
          </ac:spMkLst>
        </pc:spChg>
        <pc:spChg chg="mod">
          <ac:chgData name="Shawna Kunkel" userId="c6b97332-4453-40c2-bc36-94708afaa44b" providerId="ADAL" clId="{252D78CA-E227-4730-8C2D-03BEF705A46F}" dt="2026-01-07T14:56:59.777" v="1556" actId="20577"/>
          <ac:spMkLst>
            <pc:docMk/>
            <pc:sldMk cId="0" sldId="263"/>
            <ac:spMk id="67" creationId="{00000000-0000-0000-0000-000000000000}"/>
          </ac:spMkLst>
        </pc:spChg>
        <pc:spChg chg="mod">
          <ac:chgData name="Shawna Kunkel" userId="c6b97332-4453-40c2-bc36-94708afaa44b" providerId="ADAL" clId="{252D78CA-E227-4730-8C2D-03BEF705A46F}" dt="2026-01-07T15:00:16.047" v="1618" actId="20577"/>
          <ac:spMkLst>
            <pc:docMk/>
            <pc:sldMk cId="0" sldId="263"/>
            <ac:spMk id="68" creationId="{00000000-0000-0000-0000-000000000000}"/>
          </ac:spMkLst>
        </pc:spChg>
        <pc:spChg chg="mod">
          <ac:chgData name="Shawna Kunkel" userId="c6b97332-4453-40c2-bc36-94708afaa44b" providerId="ADAL" clId="{252D78CA-E227-4730-8C2D-03BEF705A46F}" dt="2026-01-07T14:58:04.298" v="1590" actId="20577"/>
          <ac:spMkLst>
            <pc:docMk/>
            <pc:sldMk cId="0" sldId="263"/>
            <ac:spMk id="69" creationId="{00000000-0000-0000-0000-000000000000}"/>
          </ac:spMkLst>
        </pc:spChg>
        <pc:spChg chg="mod">
          <ac:chgData name="Shawna Kunkel" userId="c6b97332-4453-40c2-bc36-94708afaa44b" providerId="ADAL" clId="{252D78CA-E227-4730-8C2D-03BEF705A46F}" dt="2026-01-07T15:00:51.985" v="1621" actId="57"/>
          <ac:spMkLst>
            <pc:docMk/>
            <pc:sldMk cId="0" sldId="263"/>
            <ac:spMk id="70" creationId="{00000000-0000-0000-0000-000000000000}"/>
          </ac:spMkLst>
        </pc:spChg>
        <pc:spChg chg="mod">
          <ac:chgData name="Shawna Kunkel" userId="c6b97332-4453-40c2-bc36-94708afaa44b" providerId="ADAL" clId="{252D78CA-E227-4730-8C2D-03BEF705A46F}" dt="2026-01-07T12:40:26.945" v="1315" actId="20577"/>
          <ac:spMkLst>
            <pc:docMk/>
            <pc:sldMk cId="0" sldId="263"/>
            <ac:spMk id="71" creationId="{00000000-0000-0000-0000-000000000000}"/>
          </ac:spMkLst>
        </pc:spChg>
        <pc:spChg chg="mod">
          <ac:chgData name="Shawna Kunkel" userId="c6b97332-4453-40c2-bc36-94708afaa44b" providerId="ADAL" clId="{252D78CA-E227-4730-8C2D-03BEF705A46F}" dt="2026-01-07T12:40:38.256" v="1321" actId="20577"/>
          <ac:spMkLst>
            <pc:docMk/>
            <pc:sldMk cId="0" sldId="263"/>
            <ac:spMk id="74" creationId="{00000000-0000-0000-0000-000000000000}"/>
          </ac:spMkLst>
        </pc:spChg>
        <pc:picChg chg="add mod">
          <ac:chgData name="Shawna Kunkel" userId="c6b97332-4453-40c2-bc36-94708afaa44b" providerId="ADAL" clId="{252D78CA-E227-4730-8C2D-03BEF705A46F}" dt="2025-12-10T22:19:27.139" v="86"/>
          <ac:picMkLst>
            <pc:docMk/>
            <pc:sldMk cId="0" sldId="263"/>
            <ac:picMk id="76" creationId="{2F3824BA-BA5F-18F5-8650-182F44669E00}"/>
          </ac:picMkLst>
        </pc:picChg>
      </pc:sldChg>
      <pc:sldChg chg="addSp delSp modSp mod">
        <pc:chgData name="Shawna Kunkel" userId="c6b97332-4453-40c2-bc36-94708afaa44b" providerId="ADAL" clId="{252D78CA-E227-4730-8C2D-03BEF705A46F}" dt="2025-12-15T23:56:44.097" v="956" actId="14100"/>
        <pc:sldMkLst>
          <pc:docMk/>
          <pc:sldMk cId="0" sldId="266"/>
        </pc:sldMkLst>
        <pc:spChg chg="mod">
          <ac:chgData name="Shawna Kunkel" userId="c6b97332-4453-40c2-bc36-94708afaa44b" providerId="ADAL" clId="{252D78CA-E227-4730-8C2D-03BEF705A46F}" dt="2025-12-15T23:55:43.682" v="942" actId="688"/>
          <ac:spMkLst>
            <pc:docMk/>
            <pc:sldMk cId="0" sldId="266"/>
            <ac:spMk id="2" creationId="{00000000-0000-0000-0000-000000000000}"/>
          </ac:spMkLst>
        </pc:spChg>
        <pc:spChg chg="mod">
          <ac:chgData name="Shawna Kunkel" userId="c6b97332-4453-40c2-bc36-94708afaa44b" providerId="ADAL" clId="{252D78CA-E227-4730-8C2D-03BEF705A46F}" dt="2025-12-10T22:16:51.404" v="76" actId="14100"/>
          <ac:spMkLst>
            <pc:docMk/>
            <pc:sldMk cId="0" sldId="266"/>
            <ac:spMk id="22" creationId="{00000000-0000-0000-0000-000000000000}"/>
          </ac:spMkLst>
        </pc:spChg>
        <pc:spChg chg="mod">
          <ac:chgData name="Shawna Kunkel" userId="c6b97332-4453-40c2-bc36-94708afaa44b" providerId="ADAL" clId="{252D78CA-E227-4730-8C2D-03BEF705A46F}" dt="2025-12-10T22:17:06.414" v="77" actId="113"/>
          <ac:spMkLst>
            <pc:docMk/>
            <pc:sldMk cId="0" sldId="266"/>
            <ac:spMk id="34" creationId="{00000000-0000-0000-0000-000000000000}"/>
          </ac:spMkLst>
        </pc:spChg>
        <pc:picChg chg="add mod">
          <ac:chgData name="Shawna Kunkel" userId="c6b97332-4453-40c2-bc36-94708afaa44b" providerId="ADAL" clId="{252D78CA-E227-4730-8C2D-03BEF705A46F}" dt="2025-12-15T23:56:44.097" v="956" actId="14100"/>
          <ac:picMkLst>
            <pc:docMk/>
            <pc:sldMk cId="0" sldId="266"/>
            <ac:picMk id="2052" creationId="{7131F99A-57C3-22D0-1613-D13F7A979A9E}"/>
          </ac:picMkLst>
        </pc:picChg>
      </pc:sldChg>
      <pc:sldChg chg="modSp mod ord">
        <pc:chgData name="Shawna Kunkel" userId="c6b97332-4453-40c2-bc36-94708afaa44b" providerId="ADAL" clId="{252D78CA-E227-4730-8C2D-03BEF705A46F}" dt="2025-12-11T22:11:06.414" v="886"/>
        <pc:sldMkLst>
          <pc:docMk/>
          <pc:sldMk cId="0" sldId="267"/>
        </pc:sldMkLst>
        <pc:spChg chg="mod">
          <ac:chgData name="Shawna Kunkel" userId="c6b97332-4453-40c2-bc36-94708afaa44b" providerId="ADAL" clId="{252D78CA-E227-4730-8C2D-03BEF705A46F}" dt="2025-12-10T22:37:20.490" v="166" actId="20577"/>
          <ac:spMkLst>
            <pc:docMk/>
            <pc:sldMk cId="0" sldId="267"/>
            <ac:spMk id="4" creationId="{00000000-0000-0000-0000-000000000000}"/>
          </ac:spMkLst>
        </pc:spChg>
        <pc:spChg chg="mod">
          <ac:chgData name="Shawna Kunkel" userId="c6b97332-4453-40c2-bc36-94708afaa44b" providerId="ADAL" clId="{252D78CA-E227-4730-8C2D-03BEF705A46F}" dt="2025-12-10T22:32:01.641" v="97" actId="207"/>
          <ac:spMkLst>
            <pc:docMk/>
            <pc:sldMk cId="0" sldId="267"/>
            <ac:spMk id="15" creationId="{00000000-0000-0000-0000-000000000000}"/>
          </ac:spMkLst>
        </pc:spChg>
        <pc:spChg chg="mod">
          <ac:chgData name="Shawna Kunkel" userId="c6b97332-4453-40c2-bc36-94708afaa44b" providerId="ADAL" clId="{252D78CA-E227-4730-8C2D-03BEF705A46F}" dt="2025-12-10T22:32:01.641" v="97" actId="207"/>
          <ac:spMkLst>
            <pc:docMk/>
            <pc:sldMk cId="0" sldId="267"/>
            <ac:spMk id="16" creationId="{00000000-0000-0000-0000-000000000000}"/>
          </ac:spMkLst>
        </pc:spChg>
        <pc:spChg chg="mod">
          <ac:chgData name="Shawna Kunkel" userId="c6b97332-4453-40c2-bc36-94708afaa44b" providerId="ADAL" clId="{252D78CA-E227-4730-8C2D-03BEF705A46F}" dt="2025-12-10T22:24:21.986" v="93" actId="207"/>
          <ac:spMkLst>
            <pc:docMk/>
            <pc:sldMk cId="0" sldId="267"/>
            <ac:spMk id="17" creationId="{00000000-0000-0000-0000-000000000000}"/>
          </ac:spMkLst>
        </pc:spChg>
        <pc:spChg chg="mod">
          <ac:chgData name="Shawna Kunkel" userId="c6b97332-4453-40c2-bc36-94708afaa44b" providerId="ADAL" clId="{252D78CA-E227-4730-8C2D-03BEF705A46F}" dt="2025-12-10T22:24:27.965" v="94" actId="207"/>
          <ac:spMkLst>
            <pc:docMk/>
            <pc:sldMk cId="0" sldId="267"/>
            <ac:spMk id="22" creationId="{00000000-0000-0000-0000-000000000000}"/>
          </ac:spMkLst>
        </pc:spChg>
        <pc:spChg chg="mod">
          <ac:chgData name="Shawna Kunkel" userId="c6b97332-4453-40c2-bc36-94708afaa44b" providerId="ADAL" clId="{252D78CA-E227-4730-8C2D-03BEF705A46F}" dt="2025-12-10T22:24:34.068" v="95" actId="207"/>
          <ac:spMkLst>
            <pc:docMk/>
            <pc:sldMk cId="0" sldId="267"/>
            <ac:spMk id="26" creationId="{00000000-0000-0000-0000-000000000000}"/>
          </ac:spMkLst>
        </pc:spChg>
        <pc:spChg chg="mod">
          <ac:chgData name="Shawna Kunkel" userId="c6b97332-4453-40c2-bc36-94708afaa44b" providerId="ADAL" clId="{252D78CA-E227-4730-8C2D-03BEF705A46F}" dt="2025-12-10T22:33:48.629" v="98" actId="207"/>
          <ac:spMkLst>
            <pc:docMk/>
            <pc:sldMk cId="0" sldId="267"/>
            <ac:spMk id="27" creationId="{00000000-0000-0000-0000-000000000000}"/>
          </ac:spMkLst>
        </pc:spChg>
        <pc:spChg chg="mod">
          <ac:chgData name="Shawna Kunkel" userId="c6b97332-4453-40c2-bc36-94708afaa44b" providerId="ADAL" clId="{252D78CA-E227-4730-8C2D-03BEF705A46F}" dt="2025-12-10T22:33:52.497" v="99" actId="207"/>
          <ac:spMkLst>
            <pc:docMk/>
            <pc:sldMk cId="0" sldId="267"/>
            <ac:spMk id="28" creationId="{00000000-0000-0000-0000-000000000000}"/>
          </ac:spMkLst>
        </pc:spChg>
        <pc:spChg chg="mod">
          <ac:chgData name="Shawna Kunkel" userId="c6b97332-4453-40c2-bc36-94708afaa44b" providerId="ADAL" clId="{252D78CA-E227-4730-8C2D-03BEF705A46F}" dt="2025-12-10T22:33:56.473" v="100" actId="207"/>
          <ac:spMkLst>
            <pc:docMk/>
            <pc:sldMk cId="0" sldId="267"/>
            <ac:spMk id="29" creationId="{00000000-0000-0000-0000-000000000000}"/>
          </ac:spMkLst>
        </pc:spChg>
        <pc:grpChg chg="mod">
          <ac:chgData name="Shawna Kunkel" userId="c6b97332-4453-40c2-bc36-94708afaa44b" providerId="ADAL" clId="{252D78CA-E227-4730-8C2D-03BEF705A46F}" dt="2025-12-10T22:32:01.641" v="97" actId="207"/>
          <ac:grpSpMkLst>
            <pc:docMk/>
            <pc:sldMk cId="0" sldId="267"/>
            <ac:grpSpMk id="14" creationId="{00000000-0000-0000-0000-000000000000}"/>
          </ac:grpSpMkLst>
        </pc:grpChg>
      </pc:sldChg>
      <pc:sldChg chg="addSp delSp modSp mod ord">
        <pc:chgData name="Shawna Kunkel" userId="c6b97332-4453-40c2-bc36-94708afaa44b" providerId="ADAL" clId="{252D78CA-E227-4730-8C2D-03BEF705A46F}" dt="2025-12-15T23:57:33.178" v="965" actId="478"/>
        <pc:sldMkLst>
          <pc:docMk/>
          <pc:sldMk cId="0" sldId="268"/>
        </pc:sldMkLst>
        <pc:spChg chg="add del mod">
          <ac:chgData name="Shawna Kunkel" userId="c6b97332-4453-40c2-bc36-94708afaa44b" providerId="ADAL" clId="{252D78CA-E227-4730-8C2D-03BEF705A46F}" dt="2025-12-15T23:57:33.178" v="965" actId="478"/>
          <ac:spMkLst>
            <pc:docMk/>
            <pc:sldMk cId="0" sldId="268"/>
            <ac:spMk id="2" creationId="{00000000-0000-0000-0000-000000000000}"/>
          </ac:spMkLst>
        </pc:spChg>
        <pc:spChg chg="mod">
          <ac:chgData name="Shawna Kunkel" userId="c6b97332-4453-40c2-bc36-94708afaa44b" providerId="ADAL" clId="{252D78CA-E227-4730-8C2D-03BEF705A46F}" dt="2025-12-10T22:43:47.994" v="208"/>
          <ac:spMkLst>
            <pc:docMk/>
            <pc:sldMk cId="0" sldId="268"/>
            <ac:spMk id="5" creationId="{00000000-0000-0000-0000-000000000000}"/>
          </ac:spMkLst>
        </pc:spChg>
        <pc:spChg chg="mod">
          <ac:chgData name="Shawna Kunkel" userId="c6b97332-4453-40c2-bc36-94708afaa44b" providerId="ADAL" clId="{252D78CA-E227-4730-8C2D-03BEF705A46F}" dt="2025-12-10T22:47:14.165" v="211" actId="113"/>
          <ac:spMkLst>
            <pc:docMk/>
            <pc:sldMk cId="0" sldId="268"/>
            <ac:spMk id="11" creationId="{00000000-0000-0000-0000-000000000000}"/>
          </ac:spMkLst>
        </pc:spChg>
        <pc:spChg chg="mod">
          <ac:chgData name="Shawna Kunkel" userId="c6b97332-4453-40c2-bc36-94708afaa44b" providerId="ADAL" clId="{252D78CA-E227-4730-8C2D-03BEF705A46F}" dt="2025-12-10T22:47:23.128" v="212" actId="113"/>
          <ac:spMkLst>
            <pc:docMk/>
            <pc:sldMk cId="0" sldId="268"/>
            <ac:spMk id="15" creationId="{00000000-0000-0000-0000-000000000000}"/>
          </ac:spMkLst>
        </pc:spChg>
        <pc:spChg chg="mod">
          <ac:chgData name="Shawna Kunkel" userId="c6b97332-4453-40c2-bc36-94708afaa44b" providerId="ADAL" clId="{252D78CA-E227-4730-8C2D-03BEF705A46F}" dt="2025-12-10T22:47:27.993" v="213" actId="113"/>
          <ac:spMkLst>
            <pc:docMk/>
            <pc:sldMk cId="0" sldId="268"/>
            <ac:spMk id="19" creationId="{00000000-0000-0000-0000-000000000000}"/>
          </ac:spMkLst>
        </pc:spChg>
        <pc:spChg chg="mod">
          <ac:chgData name="Shawna Kunkel" userId="c6b97332-4453-40c2-bc36-94708afaa44b" providerId="ADAL" clId="{252D78CA-E227-4730-8C2D-03BEF705A46F}" dt="2025-12-10T22:45:35.272" v="210" actId="20577"/>
          <ac:spMkLst>
            <pc:docMk/>
            <pc:sldMk cId="0" sldId="268"/>
            <ac:spMk id="34" creationId="{796BC58F-46AD-572B-3D3D-0AE410D43C94}"/>
          </ac:spMkLst>
        </pc:spChg>
        <pc:picChg chg="add del mod">
          <ac:chgData name="Shawna Kunkel" userId="c6b97332-4453-40c2-bc36-94708afaa44b" providerId="ADAL" clId="{252D78CA-E227-4730-8C2D-03BEF705A46F}" dt="2025-12-15T23:57:33.178" v="965" actId="478"/>
          <ac:picMkLst>
            <pc:docMk/>
            <pc:sldMk cId="0" sldId="268"/>
            <ac:picMk id="6" creationId="{FB845F12-3951-8A02-816B-CD5056704A6D}"/>
          </ac:picMkLst>
        </pc:picChg>
      </pc:sldChg>
      <pc:sldChg chg="delSp modSp mod">
        <pc:chgData name="Shawna Kunkel" userId="c6b97332-4453-40c2-bc36-94708afaa44b" providerId="ADAL" clId="{252D78CA-E227-4730-8C2D-03BEF705A46F}" dt="2025-12-16T12:37:29.731" v="994" actId="478"/>
        <pc:sldMkLst>
          <pc:docMk/>
          <pc:sldMk cId="0" sldId="270"/>
        </pc:sldMkLst>
        <pc:spChg chg="mod">
          <ac:chgData name="Shawna Kunkel" userId="c6b97332-4453-40c2-bc36-94708afaa44b" providerId="ADAL" clId="{252D78CA-E227-4730-8C2D-03BEF705A46F}" dt="2025-12-10T22:52:59.686" v="317" actId="207"/>
          <ac:spMkLst>
            <pc:docMk/>
            <pc:sldMk cId="0" sldId="270"/>
            <ac:spMk id="12" creationId="{00000000-0000-0000-0000-000000000000}"/>
          </ac:spMkLst>
        </pc:spChg>
      </pc:sldChg>
      <pc:sldChg chg="addSp delSp modSp mod">
        <pc:chgData name="Shawna Kunkel" userId="c6b97332-4453-40c2-bc36-94708afaa44b" providerId="ADAL" clId="{252D78CA-E227-4730-8C2D-03BEF705A46F}" dt="2025-12-10T23:19:45.949" v="704"/>
        <pc:sldMkLst>
          <pc:docMk/>
          <pc:sldMk cId="0" sldId="271"/>
        </pc:sldMkLst>
        <pc:spChg chg="mod">
          <ac:chgData name="Shawna Kunkel" userId="c6b97332-4453-40c2-bc36-94708afaa44b" providerId="ADAL" clId="{252D78CA-E227-4730-8C2D-03BEF705A46F}" dt="2025-12-10T22:54:10.922" v="318"/>
          <ac:spMkLst>
            <pc:docMk/>
            <pc:sldMk cId="0" sldId="271"/>
            <ac:spMk id="3" creationId="{00000000-0000-0000-0000-000000000000}"/>
          </ac:spMkLst>
        </pc:spChg>
        <pc:spChg chg="mod">
          <ac:chgData name="Shawna Kunkel" userId="c6b97332-4453-40c2-bc36-94708afaa44b" providerId="ADAL" clId="{252D78CA-E227-4730-8C2D-03BEF705A46F}" dt="2025-12-10T23:01:01.550" v="385" actId="14100"/>
          <ac:spMkLst>
            <pc:docMk/>
            <pc:sldMk cId="0" sldId="271"/>
            <ac:spMk id="7" creationId="{00000000-0000-0000-0000-000000000000}"/>
          </ac:spMkLst>
        </pc:spChg>
        <pc:spChg chg="mod">
          <ac:chgData name="Shawna Kunkel" userId="c6b97332-4453-40c2-bc36-94708afaa44b" providerId="ADAL" clId="{252D78CA-E227-4730-8C2D-03BEF705A46F}" dt="2025-12-10T23:19:45.949" v="704"/>
          <ac:spMkLst>
            <pc:docMk/>
            <pc:sldMk cId="0" sldId="271"/>
            <ac:spMk id="24" creationId="{00000000-0000-0000-0000-000000000000}"/>
          </ac:spMkLst>
        </pc:spChg>
        <pc:spChg chg="add del mod">
          <ac:chgData name="Shawna Kunkel" userId="c6b97332-4453-40c2-bc36-94708afaa44b" providerId="ADAL" clId="{252D78CA-E227-4730-8C2D-03BEF705A46F}" dt="2025-12-10T23:18:44.071" v="700" actId="47"/>
          <ac:spMkLst>
            <pc:docMk/>
            <pc:sldMk cId="0" sldId="271"/>
            <ac:spMk id="32" creationId="{00000000-0000-0000-0000-000000000000}"/>
          </ac:spMkLst>
        </pc:spChg>
      </pc:sldChg>
      <pc:sldChg chg="modSp mod">
        <pc:chgData name="Shawna Kunkel" userId="c6b97332-4453-40c2-bc36-94708afaa44b" providerId="ADAL" clId="{252D78CA-E227-4730-8C2D-03BEF705A46F}" dt="2025-12-10T23:28:07.410" v="868" actId="113"/>
        <pc:sldMkLst>
          <pc:docMk/>
          <pc:sldMk cId="0" sldId="274"/>
        </pc:sldMkLst>
        <pc:spChg chg="mod">
          <ac:chgData name="Shawna Kunkel" userId="c6b97332-4453-40c2-bc36-94708afaa44b" providerId="ADAL" clId="{252D78CA-E227-4730-8C2D-03BEF705A46F}" dt="2025-12-10T23:28:07.410" v="868" actId="113"/>
          <ac:spMkLst>
            <pc:docMk/>
            <pc:sldMk cId="0" sldId="274"/>
            <ac:spMk id="45" creationId="{382C4E94-10B1-CFDA-B4F4-58C1157CBB3D}"/>
          </ac:spMkLst>
        </pc:spChg>
      </pc:sldChg>
      <pc:sldChg chg="delSp modSp mod">
        <pc:chgData name="Shawna Kunkel" userId="c6b97332-4453-40c2-bc36-94708afaa44b" providerId="ADAL" clId="{252D78CA-E227-4730-8C2D-03BEF705A46F}" dt="2025-12-16T12:43:26.115" v="1030"/>
        <pc:sldMkLst>
          <pc:docMk/>
          <pc:sldMk cId="0" sldId="277"/>
        </pc:sldMkLst>
      </pc:sldChg>
      <pc:sldChg chg="modSp mod modShow">
        <pc:chgData name="Shawna Kunkel" userId="c6b97332-4453-40c2-bc36-94708afaa44b" providerId="ADAL" clId="{252D78CA-E227-4730-8C2D-03BEF705A46F}" dt="2025-12-17T17:01:57.426" v="1055" actId="20577"/>
        <pc:sldMkLst>
          <pc:docMk/>
          <pc:sldMk cId="0" sldId="278"/>
        </pc:sldMkLst>
        <pc:spChg chg="mod">
          <ac:chgData name="Shawna Kunkel" userId="c6b97332-4453-40c2-bc36-94708afaa44b" providerId="ADAL" clId="{252D78CA-E227-4730-8C2D-03BEF705A46F}" dt="2025-12-11T20:32:07.830" v="873" actId="20577"/>
          <ac:spMkLst>
            <pc:docMk/>
            <pc:sldMk cId="0" sldId="278"/>
            <ac:spMk id="32" creationId="{00000000-0000-0000-0000-000000000000}"/>
          </ac:spMkLst>
        </pc:spChg>
        <pc:spChg chg="mod">
          <ac:chgData name="Shawna Kunkel" userId="c6b97332-4453-40c2-bc36-94708afaa44b" providerId="ADAL" clId="{252D78CA-E227-4730-8C2D-03BEF705A46F}" dt="2025-12-17T17:01:57.426" v="1055" actId="20577"/>
          <ac:spMkLst>
            <pc:docMk/>
            <pc:sldMk cId="0" sldId="278"/>
            <ac:spMk id="37" creationId="{00000000-0000-0000-0000-000000000000}"/>
          </ac:spMkLst>
        </pc:spChg>
      </pc:sldChg>
      <pc:sldChg chg="add del mod modShow">
        <pc:chgData name="Shawna Kunkel" userId="c6b97332-4453-40c2-bc36-94708afaa44b" providerId="ADAL" clId="{252D78CA-E227-4730-8C2D-03BEF705A46F}" dt="2025-12-17T16:45:10.988" v="1044"/>
        <pc:sldMkLst>
          <pc:docMk/>
          <pc:sldMk cId="0" sldId="284"/>
        </pc:sldMkLst>
      </pc:sldChg>
      <pc:sldChg chg="add del mod modShow">
        <pc:chgData name="Shawna Kunkel" userId="c6b97332-4453-40c2-bc36-94708afaa44b" providerId="ADAL" clId="{252D78CA-E227-4730-8C2D-03BEF705A46F}" dt="2025-12-17T16:45:10.988" v="1044"/>
        <pc:sldMkLst>
          <pc:docMk/>
          <pc:sldMk cId="0" sldId="285"/>
        </pc:sldMkLst>
      </pc:sldChg>
      <pc:sldChg chg="delSp mod">
        <pc:chgData name="Shawna Kunkel" userId="c6b97332-4453-40c2-bc36-94708afaa44b" providerId="ADAL" clId="{252D78CA-E227-4730-8C2D-03BEF705A46F}" dt="2025-12-16T12:36:03.643" v="985" actId="478"/>
        <pc:sldMkLst>
          <pc:docMk/>
          <pc:sldMk cId="0" sldId="288"/>
        </pc:sldMkLst>
      </pc:sldChg>
      <pc:sldChg chg="delSp mod">
        <pc:chgData name="Shawna Kunkel" userId="c6b97332-4453-40c2-bc36-94708afaa44b" providerId="ADAL" clId="{252D78CA-E227-4730-8C2D-03BEF705A46F}" dt="2025-12-16T12:43:05.049" v="1027" actId="478"/>
        <pc:sldMkLst>
          <pc:docMk/>
          <pc:sldMk cId="4054759785" sldId="291"/>
        </pc:sldMkLst>
      </pc:sldChg>
      <pc:sldChg chg="addSp delSp modSp mod">
        <pc:chgData name="Shawna Kunkel" userId="c6b97332-4453-40c2-bc36-94708afaa44b" providerId="ADAL" clId="{252D78CA-E227-4730-8C2D-03BEF705A46F}" dt="2025-12-16T12:38:51.106" v="1002" actId="478"/>
        <pc:sldMkLst>
          <pc:docMk/>
          <pc:sldMk cId="0" sldId="2147476409"/>
        </pc:sldMkLst>
        <pc:spChg chg="mod">
          <ac:chgData name="Shawna Kunkel" userId="c6b97332-4453-40c2-bc36-94708afaa44b" providerId="ADAL" clId="{252D78CA-E227-4730-8C2D-03BEF705A46F}" dt="2025-12-16T12:37:55.961" v="995" actId="1076"/>
          <ac:spMkLst>
            <pc:docMk/>
            <pc:sldMk cId="0" sldId="2147476409"/>
            <ac:spMk id="12" creationId="{00000000-0000-0000-0000-000000000000}"/>
          </ac:spMkLst>
        </pc:spChg>
        <pc:spChg chg="mod">
          <ac:chgData name="Shawna Kunkel" userId="c6b97332-4453-40c2-bc36-94708afaa44b" providerId="ADAL" clId="{252D78CA-E227-4730-8C2D-03BEF705A46F}" dt="2025-12-10T23:19:44.258" v="703" actId="14100"/>
          <ac:spMkLst>
            <pc:docMk/>
            <pc:sldMk cId="0" sldId="2147476409"/>
            <ac:spMk id="13" creationId="{00000000-0000-0000-0000-000000000000}"/>
          </ac:spMkLst>
        </pc:spChg>
      </pc:sldChg>
      <pc:sldChg chg="addSp delSp modSp mod">
        <pc:chgData name="Shawna Kunkel" userId="c6b97332-4453-40c2-bc36-94708afaa44b" providerId="ADAL" clId="{252D78CA-E227-4730-8C2D-03BEF705A46F}" dt="2025-12-18T12:55:17.541" v="1116"/>
        <pc:sldMkLst>
          <pc:docMk/>
          <pc:sldMk cId="4148541966" sldId="2147476445"/>
        </pc:sldMkLst>
        <pc:spChg chg="mod">
          <ac:chgData name="Shawna Kunkel" userId="c6b97332-4453-40c2-bc36-94708afaa44b" providerId="ADAL" clId="{252D78CA-E227-4730-8C2D-03BEF705A46F}" dt="2025-12-16T12:35:14.373" v="978" actId="20577"/>
          <ac:spMkLst>
            <pc:docMk/>
            <pc:sldMk cId="4148541966" sldId="2147476445"/>
            <ac:spMk id="4" creationId="{BDAF1A7D-6A12-9BE1-2EE6-E5EDB965ACE8}"/>
          </ac:spMkLst>
        </pc:spChg>
        <pc:grpChg chg="mod">
          <ac:chgData name="Shawna Kunkel" userId="c6b97332-4453-40c2-bc36-94708afaa44b" providerId="ADAL" clId="{252D78CA-E227-4730-8C2D-03BEF705A46F}" dt="2025-12-18T12:54:18.284" v="1104"/>
          <ac:grpSpMkLst>
            <pc:docMk/>
            <pc:sldMk cId="4148541966" sldId="2147476445"/>
            <ac:grpSpMk id="17" creationId="{8E592599-2676-ABF5-36CE-D12B0C599B7B}"/>
          </ac:grpSpMkLst>
        </pc:grpChg>
        <pc:grpChg chg="mod">
          <ac:chgData name="Shawna Kunkel" userId="c6b97332-4453-40c2-bc36-94708afaa44b" providerId="ADAL" clId="{252D78CA-E227-4730-8C2D-03BEF705A46F}" dt="2025-12-18T12:55:17.541" v="1116"/>
          <ac:grpSpMkLst>
            <pc:docMk/>
            <pc:sldMk cId="4148541966" sldId="2147476445"/>
            <ac:grpSpMk id="38" creationId="{C380520E-7644-5C06-2D01-09021D179C4F}"/>
          </ac:grpSpMkLst>
        </pc:grpChg>
        <pc:inkChg chg="add mod">
          <ac:chgData name="Shawna Kunkel" userId="c6b97332-4453-40c2-bc36-94708afaa44b" providerId="ADAL" clId="{252D78CA-E227-4730-8C2D-03BEF705A46F}" dt="2025-12-18T12:54:18.284" v="1104"/>
          <ac:inkMkLst>
            <pc:docMk/>
            <pc:sldMk cId="4148541966" sldId="2147476445"/>
            <ac:inkMk id="11" creationId="{740809A9-87D0-0B27-B12A-571E7EA0762B}"/>
          </ac:inkMkLst>
        </pc:inkChg>
        <pc:inkChg chg="add mod">
          <ac:chgData name="Shawna Kunkel" userId="c6b97332-4453-40c2-bc36-94708afaa44b" providerId="ADAL" clId="{252D78CA-E227-4730-8C2D-03BEF705A46F}" dt="2025-12-18T12:54:18.284" v="1104"/>
          <ac:inkMkLst>
            <pc:docMk/>
            <pc:sldMk cId="4148541966" sldId="2147476445"/>
            <ac:inkMk id="13" creationId="{22348DCF-8213-9881-1ABC-A030E2C9DFC2}"/>
          </ac:inkMkLst>
        </pc:inkChg>
        <pc:inkChg chg="add">
          <ac:chgData name="Shawna Kunkel" userId="c6b97332-4453-40c2-bc36-94708afaa44b" providerId="ADAL" clId="{252D78CA-E227-4730-8C2D-03BEF705A46F}" dt="2025-12-18T12:52:05.478" v="1082" actId="9405"/>
          <ac:inkMkLst>
            <pc:docMk/>
            <pc:sldMk cId="4148541966" sldId="2147476445"/>
            <ac:inkMk id="18" creationId="{C633E98E-158A-68D1-C699-329795EAD3FA}"/>
          </ac:inkMkLst>
        </pc:inkChg>
        <pc:inkChg chg="add">
          <ac:chgData name="Shawna Kunkel" userId="c6b97332-4453-40c2-bc36-94708afaa44b" providerId="ADAL" clId="{252D78CA-E227-4730-8C2D-03BEF705A46F}" dt="2025-12-18T12:52:59.331" v="1083" actId="9405"/>
          <ac:inkMkLst>
            <pc:docMk/>
            <pc:sldMk cId="4148541966" sldId="2147476445"/>
            <ac:inkMk id="19" creationId="{BA185A89-8843-6849-4CA8-01E064D6FA62}"/>
          </ac:inkMkLst>
        </pc:inkChg>
        <pc:inkChg chg="add">
          <ac:chgData name="Shawna Kunkel" userId="c6b97332-4453-40c2-bc36-94708afaa44b" providerId="ADAL" clId="{252D78CA-E227-4730-8C2D-03BEF705A46F}" dt="2025-12-18T12:53:10.845" v="1087" actId="9405"/>
          <ac:inkMkLst>
            <pc:docMk/>
            <pc:sldMk cId="4148541966" sldId="2147476445"/>
            <ac:inkMk id="22" creationId="{655F0A66-B948-84D8-020D-9DAFE951350F}"/>
          </ac:inkMkLst>
        </pc:inkChg>
        <pc:inkChg chg="add">
          <ac:chgData name="Shawna Kunkel" userId="c6b97332-4453-40c2-bc36-94708afaa44b" providerId="ADAL" clId="{252D78CA-E227-4730-8C2D-03BEF705A46F}" dt="2025-12-18T12:53:20.818" v="1088" actId="9405"/>
          <ac:inkMkLst>
            <pc:docMk/>
            <pc:sldMk cId="4148541966" sldId="2147476445"/>
            <ac:inkMk id="23" creationId="{428782B6-798E-20DB-C7DB-A9564A6995C6}"/>
          </ac:inkMkLst>
        </pc:inkChg>
        <pc:inkChg chg="add mod">
          <ac:chgData name="Shawna Kunkel" userId="c6b97332-4453-40c2-bc36-94708afaa44b" providerId="ADAL" clId="{252D78CA-E227-4730-8C2D-03BEF705A46F}" dt="2025-12-18T12:54:50.851" v="1107"/>
          <ac:inkMkLst>
            <pc:docMk/>
            <pc:sldMk cId="4148541966" sldId="2147476445"/>
            <ac:inkMk id="30" creationId="{D8098469-D7CF-0331-727C-B7D7336DA7A1}"/>
          </ac:inkMkLst>
        </pc:inkChg>
        <pc:inkChg chg="add">
          <ac:chgData name="Shawna Kunkel" userId="c6b97332-4453-40c2-bc36-94708afaa44b" providerId="ADAL" clId="{252D78CA-E227-4730-8C2D-03BEF705A46F}" dt="2025-12-18T12:54:55.116" v="1108" actId="9405"/>
          <ac:inkMkLst>
            <pc:docMk/>
            <pc:sldMk cId="4148541966" sldId="2147476445"/>
            <ac:inkMk id="31" creationId="{094C493C-6C59-9483-2328-8919E7EBF1BA}"/>
          </ac:inkMkLst>
        </pc:inkChg>
        <pc:inkChg chg="add mod">
          <ac:chgData name="Shawna Kunkel" userId="c6b97332-4453-40c2-bc36-94708afaa44b" providerId="ADAL" clId="{252D78CA-E227-4730-8C2D-03BEF705A46F}" dt="2025-12-18T12:55:17.541" v="1116"/>
          <ac:inkMkLst>
            <pc:docMk/>
            <pc:sldMk cId="4148541966" sldId="2147476445"/>
            <ac:inkMk id="32" creationId="{D4448E15-0ECF-70FC-EF02-D0333313899C}"/>
          </ac:inkMkLst>
        </pc:inkChg>
        <pc:inkChg chg="add mod">
          <ac:chgData name="Shawna Kunkel" userId="c6b97332-4453-40c2-bc36-94708afaa44b" providerId="ADAL" clId="{252D78CA-E227-4730-8C2D-03BEF705A46F}" dt="2025-12-18T12:55:17.541" v="1116"/>
          <ac:inkMkLst>
            <pc:docMk/>
            <pc:sldMk cId="4148541966" sldId="2147476445"/>
            <ac:inkMk id="33" creationId="{794B5860-F6AD-DAB7-245A-82754AFD3772}"/>
          </ac:inkMkLst>
        </pc:inkChg>
        <pc:inkChg chg="add mod">
          <ac:chgData name="Shawna Kunkel" userId="c6b97332-4453-40c2-bc36-94708afaa44b" providerId="ADAL" clId="{252D78CA-E227-4730-8C2D-03BEF705A46F}" dt="2025-12-18T12:55:17.541" v="1116"/>
          <ac:inkMkLst>
            <pc:docMk/>
            <pc:sldMk cId="4148541966" sldId="2147476445"/>
            <ac:inkMk id="34" creationId="{5C4358C5-38C8-9CB8-7381-F2543FCB2F8B}"/>
          </ac:inkMkLst>
        </pc:inkChg>
        <pc:inkChg chg="add mod">
          <ac:chgData name="Shawna Kunkel" userId="c6b97332-4453-40c2-bc36-94708afaa44b" providerId="ADAL" clId="{252D78CA-E227-4730-8C2D-03BEF705A46F}" dt="2025-12-18T12:55:14.612" v="1114"/>
          <ac:inkMkLst>
            <pc:docMk/>
            <pc:sldMk cId="4148541966" sldId="2147476445"/>
            <ac:inkMk id="36" creationId="{8B5211A2-0AB0-AD12-B72E-FCA07C6CACB9}"/>
          </ac:inkMkLst>
        </pc:inkChg>
        <pc:inkChg chg="add mod">
          <ac:chgData name="Shawna Kunkel" userId="c6b97332-4453-40c2-bc36-94708afaa44b" providerId="ADAL" clId="{252D78CA-E227-4730-8C2D-03BEF705A46F}" dt="2025-12-18T12:55:17.541" v="1116"/>
          <ac:inkMkLst>
            <pc:docMk/>
            <pc:sldMk cId="4148541966" sldId="2147476445"/>
            <ac:inkMk id="37" creationId="{36F783A5-BC40-1737-F6C8-8703BC29E54A}"/>
          </ac:inkMkLst>
        </pc:inkChg>
      </pc:sldChg>
      <pc:sldChg chg="modSp add del mod">
        <pc:chgData name="Shawna Kunkel" userId="c6b97332-4453-40c2-bc36-94708afaa44b" providerId="ADAL" clId="{252D78CA-E227-4730-8C2D-03BEF705A46F}" dt="2025-12-19T21:35:50.058" v="1117"/>
        <pc:sldMkLst>
          <pc:docMk/>
          <pc:sldMk cId="0" sldId="2147476454"/>
        </pc:sldMkLst>
        <pc:spChg chg="mod">
          <ac:chgData name="Shawna Kunkel" userId="c6b97332-4453-40c2-bc36-94708afaa44b" providerId="ADAL" clId="{252D78CA-E227-4730-8C2D-03BEF705A46F}" dt="2025-12-17T20:21:59.421" v="1066" actId="6549"/>
          <ac:spMkLst>
            <pc:docMk/>
            <pc:sldMk cId="0" sldId="2147476454"/>
            <ac:spMk id="8" creationId="{00000000-0000-0000-0000-000000000000}"/>
          </ac:spMkLst>
        </pc:spChg>
      </pc:sldChg>
      <pc:sldChg chg="modSp mod">
        <pc:chgData name="Shawna Kunkel" userId="c6b97332-4453-40c2-bc36-94708afaa44b" providerId="ADAL" clId="{252D78CA-E227-4730-8C2D-03BEF705A46F}" dt="2025-12-30T14:43:13.779" v="1304" actId="20577"/>
        <pc:sldMkLst>
          <pc:docMk/>
          <pc:sldMk cId="1456263415" sldId="2147476459"/>
        </pc:sldMkLst>
        <pc:spChg chg="mod">
          <ac:chgData name="Shawna Kunkel" userId="c6b97332-4453-40c2-bc36-94708afaa44b" providerId="ADAL" clId="{252D78CA-E227-4730-8C2D-03BEF705A46F}" dt="2025-12-30T14:43:13.779" v="1304" actId="20577"/>
          <ac:spMkLst>
            <pc:docMk/>
            <pc:sldMk cId="1456263415" sldId="2147476459"/>
            <ac:spMk id="35" creationId="{42FE79DC-0ECC-9D71-6298-AFF7D457BF7D}"/>
          </ac:spMkLst>
        </pc:spChg>
      </pc:sldChg>
      <pc:sldChg chg="add">
        <pc:chgData name="Shawna Kunkel" userId="c6b97332-4453-40c2-bc36-94708afaa44b" providerId="ADAL" clId="{252D78CA-E227-4730-8C2D-03BEF705A46F}" dt="2025-12-17T18:20:27.316" v="1056"/>
        <pc:sldMkLst>
          <pc:docMk/>
          <pc:sldMk cId="1594132670" sldId="2147476464"/>
        </pc:sldMkLst>
      </pc:sldChg>
      <pc:sldChg chg="add del">
        <pc:chgData name="Shawna Kunkel" userId="c6b97332-4453-40c2-bc36-94708afaa44b" providerId="ADAL" clId="{252D78CA-E227-4730-8C2D-03BEF705A46F}" dt="2025-12-17T19:29:19.964" v="1060"/>
        <pc:sldMkLst>
          <pc:docMk/>
          <pc:sldMk cId="0" sldId="2147476465"/>
        </pc:sldMkLst>
      </pc:sldChg>
      <pc:sldChg chg="modSp add mod">
        <pc:chgData name="Shawna Kunkel" userId="c6b97332-4453-40c2-bc36-94708afaa44b" providerId="ADAL" clId="{252D78CA-E227-4730-8C2D-03BEF705A46F}" dt="2025-12-29T20:05:49.748" v="1252" actId="6549"/>
        <pc:sldMkLst>
          <pc:docMk/>
          <pc:sldMk cId="351938191" sldId="2147476466"/>
        </pc:sldMkLst>
        <pc:spChg chg="mod">
          <ac:chgData name="Shawna Kunkel" userId="c6b97332-4453-40c2-bc36-94708afaa44b" providerId="ADAL" clId="{252D78CA-E227-4730-8C2D-03BEF705A46F}" dt="2025-12-29T20:05:41.300" v="1249" actId="20577"/>
          <ac:spMkLst>
            <pc:docMk/>
            <pc:sldMk cId="351938191" sldId="2147476466"/>
            <ac:spMk id="8" creationId="{6C64F0E7-3A9C-8C62-0681-B966A886EA00}"/>
          </ac:spMkLst>
        </pc:spChg>
        <pc:spChg chg="mod">
          <ac:chgData name="Shawna Kunkel" userId="c6b97332-4453-40c2-bc36-94708afaa44b" providerId="ADAL" clId="{252D78CA-E227-4730-8C2D-03BEF705A46F}" dt="2025-12-29T20:05:49.748" v="1252" actId="6549"/>
          <ac:spMkLst>
            <pc:docMk/>
            <pc:sldMk cId="351938191" sldId="2147476466"/>
            <ac:spMk id="28" creationId="{A745620E-E6F7-DC6E-9BC8-CB31FACCC034}"/>
          </ac:spMkLst>
        </pc:spChg>
      </pc:sldChg>
      <pc:sldMasterChg chg="delSldLayout">
        <pc:chgData name="Shawna Kunkel" userId="c6b97332-4453-40c2-bc36-94708afaa44b" providerId="ADAL" clId="{252D78CA-E227-4730-8C2D-03BEF705A46F}" dt="2025-12-29T20:05:34.281" v="1245" actId="47"/>
        <pc:sldMasterMkLst>
          <pc:docMk/>
          <pc:sldMasterMk cId="0" sldId="2147483648"/>
        </pc:sldMasterMkLst>
      </pc:sldMasterChg>
    </pc:docChg>
  </pc:docChgLst>
  <pc:docChgLst>
    <pc:chgData name="Julie Carrillo" userId="S::jcarrillo@aspirawh.com::126e9a99-d334-48af-8ede-e67a231da3be" providerId="AD" clId="Web-{FEBEF860-22D0-6C0B-9848-787ADF14EC2E}"/>
    <pc:docChg chg="modSld">
      <pc:chgData name="Julie Carrillo" userId="S::jcarrillo@aspirawh.com::126e9a99-d334-48af-8ede-e67a231da3be" providerId="AD" clId="Web-{FEBEF860-22D0-6C0B-9848-787ADF14EC2E}" dt="2025-12-11T21:44:02.077" v="106" actId="20577"/>
      <pc:docMkLst>
        <pc:docMk/>
      </pc:docMkLst>
      <pc:sldChg chg="modSp">
        <pc:chgData name="Julie Carrillo" userId="S::jcarrillo@aspirawh.com::126e9a99-d334-48af-8ede-e67a231da3be" providerId="AD" clId="Web-{FEBEF860-22D0-6C0B-9848-787ADF14EC2E}" dt="2025-12-11T21:44:02.077" v="106" actId="20577"/>
        <pc:sldMkLst>
          <pc:docMk/>
          <pc:sldMk cId="0" sldId="266"/>
        </pc:sldMkLst>
        <pc:spChg chg="mod">
          <ac:chgData name="Julie Carrillo" userId="S::jcarrillo@aspirawh.com::126e9a99-d334-48af-8ede-e67a231da3be" providerId="AD" clId="Web-{FEBEF860-22D0-6C0B-9848-787ADF14EC2E}" dt="2025-12-11T21:44:02.077" v="106" actId="20577"/>
          <ac:spMkLst>
            <pc:docMk/>
            <pc:sldMk cId="0" sldId="266"/>
            <ac:spMk id="24" creationId="{00000000-0000-0000-0000-000000000000}"/>
          </ac:spMkLst>
        </pc:spChg>
        <pc:spChg chg="mod">
          <ac:chgData name="Julie Carrillo" userId="S::jcarrillo@aspirawh.com::126e9a99-d334-48af-8ede-e67a231da3be" providerId="AD" clId="Web-{FEBEF860-22D0-6C0B-9848-787ADF14EC2E}" dt="2025-12-11T21:12:18.121" v="9" actId="20577"/>
          <ac:spMkLst>
            <pc:docMk/>
            <pc:sldMk cId="0" sldId="266"/>
            <ac:spMk id="26" creationId="{00000000-0000-0000-0000-000000000000}"/>
          </ac:spMkLst>
        </pc:spChg>
        <pc:spChg chg="mod">
          <ac:chgData name="Julie Carrillo" userId="S::jcarrillo@aspirawh.com::126e9a99-d334-48af-8ede-e67a231da3be" providerId="AD" clId="Web-{FEBEF860-22D0-6C0B-9848-787ADF14EC2E}" dt="2025-12-11T21:12:07.402" v="6" actId="20577"/>
          <ac:spMkLst>
            <pc:docMk/>
            <pc:sldMk cId="0" sldId="266"/>
            <ac:spMk id="34" creationId="{00000000-0000-0000-0000-000000000000}"/>
          </ac:spMkLst>
        </pc:spChg>
      </pc:sldChg>
    </pc:docChg>
  </pc:docChgLst>
  <pc:docChgLst>
    <pc:chgData name="Michelle Snider" userId="4e5e98bd-7732-46d3-a541-06e95f06d47e" providerId="ADAL" clId="{A7784075-7AB9-460B-B53C-66C30DC9AFE6}"/>
    <pc:docChg chg="undo redo custSel addSld delSld modSld sldOrd">
      <pc:chgData name="Michelle Snider" userId="4e5e98bd-7732-46d3-a541-06e95f06d47e" providerId="ADAL" clId="{A7784075-7AB9-460B-B53C-66C30DC9AFE6}" dt="2025-12-15T23:29:56.932" v="1453" actId="20577"/>
      <pc:docMkLst>
        <pc:docMk/>
      </pc:docMkLst>
      <pc:sldChg chg="addSp modSp mod modNotesTx">
        <pc:chgData name="Michelle Snider" userId="4e5e98bd-7732-46d3-a541-06e95f06d47e" providerId="ADAL" clId="{A7784075-7AB9-460B-B53C-66C30DC9AFE6}" dt="2025-12-15T20:18:46.319" v="1316" actId="1076"/>
        <pc:sldMkLst>
          <pc:docMk/>
          <pc:sldMk cId="0" sldId="262"/>
        </pc:sldMkLst>
        <pc:grpChg chg="add mod">
          <ac:chgData name="Michelle Snider" userId="4e5e98bd-7732-46d3-a541-06e95f06d47e" providerId="ADAL" clId="{A7784075-7AB9-460B-B53C-66C30DC9AFE6}" dt="2025-12-15T20:18:46.319" v="1316" actId="1076"/>
          <ac:grpSpMkLst>
            <pc:docMk/>
            <pc:sldMk cId="0" sldId="262"/>
            <ac:grpSpMk id="2" creationId="{8FC47E86-06D0-AA42-F238-CA8D21E5137A}"/>
          </ac:grpSpMkLst>
        </pc:grpChg>
        <pc:picChg chg="mod">
          <ac:chgData name="Michelle Snider" userId="4e5e98bd-7732-46d3-a541-06e95f06d47e" providerId="ADAL" clId="{A7784075-7AB9-460B-B53C-66C30DC9AFE6}" dt="2025-12-15T20:18:46.319" v="1316" actId="1076"/>
          <ac:picMkLst>
            <pc:docMk/>
            <pc:sldMk cId="0" sldId="262"/>
            <ac:picMk id="11" creationId="{3AF4E3B6-482C-7E9B-90F4-C6C93A2A246E}"/>
          </ac:picMkLst>
        </pc:picChg>
        <pc:picChg chg="mod">
          <ac:chgData name="Michelle Snider" userId="4e5e98bd-7732-46d3-a541-06e95f06d47e" providerId="ADAL" clId="{A7784075-7AB9-460B-B53C-66C30DC9AFE6}" dt="2025-12-15T20:18:46.319" v="1316" actId="1076"/>
          <ac:picMkLst>
            <pc:docMk/>
            <pc:sldMk cId="0" sldId="262"/>
            <ac:picMk id="21" creationId="{1D38179A-4698-C376-3BF4-9F7EBB8C07C9}"/>
          </ac:picMkLst>
        </pc:picChg>
        <pc:picChg chg="mod">
          <ac:chgData name="Michelle Snider" userId="4e5e98bd-7732-46d3-a541-06e95f06d47e" providerId="ADAL" clId="{A7784075-7AB9-460B-B53C-66C30DC9AFE6}" dt="2025-12-15T20:18:46.319" v="1316" actId="1076"/>
          <ac:picMkLst>
            <pc:docMk/>
            <pc:sldMk cId="0" sldId="262"/>
            <ac:picMk id="22" creationId="{FB54C5DE-38E0-2DFB-B4BF-CDEA17CFBDFD}"/>
          </ac:picMkLst>
        </pc:picChg>
        <pc:picChg chg="add mod">
          <ac:chgData name="Michelle Snider" userId="4e5e98bd-7732-46d3-a541-06e95f06d47e" providerId="ADAL" clId="{A7784075-7AB9-460B-B53C-66C30DC9AFE6}" dt="2025-12-15T20:18:39.234" v="1315" actId="1076"/>
          <ac:picMkLst>
            <pc:docMk/>
            <pc:sldMk cId="0" sldId="262"/>
            <ac:picMk id="23" creationId="{06C08A41-8622-5C72-CDB0-23C26EC7A540}"/>
          </ac:picMkLst>
        </pc:picChg>
      </pc:sldChg>
      <pc:sldChg chg="modSp mod">
        <pc:chgData name="Michelle Snider" userId="4e5e98bd-7732-46d3-a541-06e95f06d47e" providerId="ADAL" clId="{A7784075-7AB9-460B-B53C-66C30DC9AFE6}" dt="2025-12-15T20:11:58.998" v="1287" actId="14100"/>
        <pc:sldMkLst>
          <pc:docMk/>
          <pc:sldMk cId="0" sldId="263"/>
        </pc:sldMkLst>
        <pc:picChg chg="mod">
          <ac:chgData name="Michelle Snider" userId="4e5e98bd-7732-46d3-a541-06e95f06d47e" providerId="ADAL" clId="{A7784075-7AB9-460B-B53C-66C30DC9AFE6}" dt="2025-12-15T20:11:58.998" v="1287" actId="14100"/>
          <ac:picMkLst>
            <pc:docMk/>
            <pc:sldMk cId="0" sldId="263"/>
            <ac:picMk id="76" creationId="{2F3824BA-BA5F-18F5-8650-182F44669E00}"/>
          </ac:picMkLst>
        </pc:picChg>
      </pc:sldChg>
      <pc:sldChg chg="delSp modSp mod ord">
        <pc:chgData name="Michelle Snider" userId="4e5e98bd-7732-46d3-a541-06e95f06d47e" providerId="ADAL" clId="{A7784075-7AB9-460B-B53C-66C30DC9AFE6}" dt="2025-12-15T23:08:19.451" v="1390"/>
        <pc:sldMkLst>
          <pc:docMk/>
          <pc:sldMk cId="0" sldId="266"/>
        </pc:sldMkLst>
        <pc:spChg chg="mod">
          <ac:chgData name="Michelle Snider" userId="4e5e98bd-7732-46d3-a541-06e95f06d47e" providerId="ADAL" clId="{A7784075-7AB9-460B-B53C-66C30DC9AFE6}" dt="2025-12-15T20:18:57.905" v="1317" actId="1076"/>
          <ac:spMkLst>
            <pc:docMk/>
            <pc:sldMk cId="0" sldId="266"/>
            <ac:spMk id="2" creationId="{00000000-0000-0000-0000-000000000000}"/>
          </ac:spMkLst>
        </pc:spChg>
        <pc:spChg chg="mod">
          <ac:chgData name="Michelle Snider" userId="4e5e98bd-7732-46d3-a541-06e95f06d47e" providerId="ADAL" clId="{A7784075-7AB9-460B-B53C-66C30DC9AFE6}" dt="2025-12-15T20:19:01.624" v="1318" actId="1076"/>
          <ac:spMkLst>
            <pc:docMk/>
            <pc:sldMk cId="0" sldId="266"/>
            <ac:spMk id="22" creationId="{00000000-0000-0000-0000-000000000000}"/>
          </ac:spMkLst>
        </pc:spChg>
      </pc:sldChg>
      <pc:sldChg chg="modSp mod ord">
        <pc:chgData name="Michelle Snider" userId="4e5e98bd-7732-46d3-a541-06e95f06d47e" providerId="ADAL" clId="{A7784075-7AB9-460B-B53C-66C30DC9AFE6}" dt="2025-12-15T23:03:39.759" v="1384"/>
        <pc:sldMkLst>
          <pc:docMk/>
          <pc:sldMk cId="0" sldId="267"/>
        </pc:sldMkLst>
        <pc:spChg chg="mod">
          <ac:chgData name="Michelle Snider" userId="4e5e98bd-7732-46d3-a541-06e95f06d47e" providerId="ADAL" clId="{A7784075-7AB9-460B-B53C-66C30DC9AFE6}" dt="2025-12-15T20:13:12.444" v="1292" actId="1076"/>
          <ac:spMkLst>
            <pc:docMk/>
            <pc:sldMk cId="0" sldId="267"/>
            <ac:spMk id="2" creationId="{00000000-0000-0000-0000-000000000000}"/>
          </ac:spMkLst>
        </pc:spChg>
        <pc:spChg chg="mod">
          <ac:chgData name="Michelle Snider" userId="4e5e98bd-7732-46d3-a541-06e95f06d47e" providerId="ADAL" clId="{A7784075-7AB9-460B-B53C-66C30DC9AFE6}" dt="2025-12-15T20:13:16.747" v="1293" actId="1076"/>
          <ac:spMkLst>
            <pc:docMk/>
            <pc:sldMk cId="0" sldId="267"/>
            <ac:spMk id="4" creationId="{00000000-0000-0000-0000-000000000000}"/>
          </ac:spMkLst>
        </pc:spChg>
        <pc:picChg chg="mod">
          <ac:chgData name="Michelle Snider" userId="4e5e98bd-7732-46d3-a541-06e95f06d47e" providerId="ADAL" clId="{A7784075-7AB9-460B-B53C-66C30DC9AFE6}" dt="2025-12-15T20:13:57.182" v="1297" actId="1076"/>
          <ac:picMkLst>
            <pc:docMk/>
            <pc:sldMk cId="0" sldId="267"/>
            <ac:picMk id="2050" creationId="{DB59F092-55CA-0217-3B12-429C62422E22}"/>
          </ac:picMkLst>
        </pc:picChg>
      </pc:sldChg>
      <pc:sldChg chg="modSp mod">
        <pc:chgData name="Michelle Snider" userId="4e5e98bd-7732-46d3-a541-06e95f06d47e" providerId="ADAL" clId="{A7784075-7AB9-460B-B53C-66C30DC9AFE6}" dt="2025-12-15T20:15:25.545" v="1306" actId="1076"/>
        <pc:sldMkLst>
          <pc:docMk/>
          <pc:sldMk cId="0" sldId="268"/>
        </pc:sldMkLst>
        <pc:spChg chg="mod">
          <ac:chgData name="Michelle Snider" userId="4e5e98bd-7732-46d3-a541-06e95f06d47e" providerId="ADAL" clId="{A7784075-7AB9-460B-B53C-66C30DC9AFE6}" dt="2025-12-15T20:15:25.545" v="1306" actId="1076"/>
          <ac:spMkLst>
            <pc:docMk/>
            <pc:sldMk cId="0" sldId="268"/>
            <ac:spMk id="5" creationId="{00000000-0000-0000-0000-000000000000}"/>
          </ac:spMkLst>
        </pc:spChg>
      </pc:sldChg>
      <pc:sldChg chg="addSp modSp mod">
        <pc:chgData name="Michelle Snider" userId="4e5e98bd-7732-46d3-a541-06e95f06d47e" providerId="ADAL" clId="{A7784075-7AB9-460B-B53C-66C30DC9AFE6}" dt="2025-12-15T20:17:02.733" v="1314" actId="1076"/>
        <pc:sldMkLst>
          <pc:docMk/>
          <pc:sldMk cId="0" sldId="270"/>
        </pc:sldMkLst>
        <pc:spChg chg="add mod">
          <ac:chgData name="Michelle Snider" userId="4e5e98bd-7732-46d3-a541-06e95f06d47e" providerId="ADAL" clId="{A7784075-7AB9-460B-B53C-66C30DC9AFE6}" dt="2025-12-15T20:17:02.733" v="1314" actId="1076"/>
          <ac:spMkLst>
            <pc:docMk/>
            <pc:sldMk cId="0" sldId="270"/>
            <ac:spMk id="9" creationId="{9931CB89-0B52-C80F-832C-BCFE0BF0DA4C}"/>
          </ac:spMkLst>
        </pc:spChg>
      </pc:sldChg>
      <pc:sldChg chg="delSp modSp mod">
        <pc:chgData name="Michelle Snider" userId="4e5e98bd-7732-46d3-a541-06e95f06d47e" providerId="ADAL" clId="{A7784075-7AB9-460B-B53C-66C30DC9AFE6}" dt="2025-12-15T20:30:50.307" v="1338" actId="14100"/>
        <pc:sldMkLst>
          <pc:docMk/>
          <pc:sldMk cId="0" sldId="271"/>
        </pc:sldMkLst>
        <pc:spChg chg="mod">
          <ac:chgData name="Michelle Snider" userId="4e5e98bd-7732-46d3-a541-06e95f06d47e" providerId="ADAL" clId="{A7784075-7AB9-460B-B53C-66C30DC9AFE6}" dt="2025-12-15T20:30:13.660" v="1335" actId="1076"/>
          <ac:spMkLst>
            <pc:docMk/>
            <pc:sldMk cId="0" sldId="271"/>
            <ac:spMk id="24" creationId="{00000000-0000-0000-0000-000000000000}"/>
          </ac:spMkLst>
        </pc:spChg>
        <pc:spChg chg="mod">
          <ac:chgData name="Michelle Snider" userId="4e5e98bd-7732-46d3-a541-06e95f06d47e" providerId="ADAL" clId="{A7784075-7AB9-460B-B53C-66C30DC9AFE6}" dt="2025-12-15T20:30:13.660" v="1335" actId="1076"/>
          <ac:spMkLst>
            <pc:docMk/>
            <pc:sldMk cId="0" sldId="271"/>
            <ac:spMk id="28" creationId="{00000000-0000-0000-0000-000000000000}"/>
          </ac:spMkLst>
        </pc:spChg>
        <pc:spChg chg="mod">
          <ac:chgData name="Michelle Snider" userId="4e5e98bd-7732-46d3-a541-06e95f06d47e" providerId="ADAL" clId="{A7784075-7AB9-460B-B53C-66C30DC9AFE6}" dt="2025-12-15T20:30:31.235" v="1336" actId="1076"/>
          <ac:spMkLst>
            <pc:docMk/>
            <pc:sldMk cId="0" sldId="271"/>
            <ac:spMk id="36" creationId="{00000000-0000-0000-0000-000000000000}"/>
          </ac:spMkLst>
        </pc:spChg>
        <pc:spChg chg="mod">
          <ac:chgData name="Michelle Snider" userId="4e5e98bd-7732-46d3-a541-06e95f06d47e" providerId="ADAL" clId="{A7784075-7AB9-460B-B53C-66C30DC9AFE6}" dt="2025-12-15T20:30:31.235" v="1336" actId="1076"/>
          <ac:spMkLst>
            <pc:docMk/>
            <pc:sldMk cId="0" sldId="271"/>
            <ac:spMk id="40" creationId="{00000000-0000-0000-0000-000000000000}"/>
          </ac:spMkLst>
        </pc:spChg>
        <pc:grpChg chg="mod">
          <ac:chgData name="Michelle Snider" userId="4e5e98bd-7732-46d3-a541-06e95f06d47e" providerId="ADAL" clId="{A7784075-7AB9-460B-B53C-66C30DC9AFE6}" dt="2025-12-15T20:30:13.660" v="1335" actId="1076"/>
          <ac:grpSpMkLst>
            <pc:docMk/>
            <pc:sldMk cId="0" sldId="271"/>
            <ac:grpSpMk id="21" creationId="{00000000-0000-0000-0000-000000000000}"/>
          </ac:grpSpMkLst>
        </pc:grpChg>
        <pc:grpChg chg="mod">
          <ac:chgData name="Michelle Snider" userId="4e5e98bd-7732-46d3-a541-06e95f06d47e" providerId="ADAL" clId="{A7784075-7AB9-460B-B53C-66C30DC9AFE6}" dt="2025-12-15T20:30:50.307" v="1338" actId="14100"/>
          <ac:grpSpMkLst>
            <pc:docMk/>
            <pc:sldMk cId="0" sldId="271"/>
            <ac:grpSpMk id="25" creationId="{00000000-0000-0000-0000-000000000000}"/>
          </ac:grpSpMkLst>
        </pc:grpChg>
        <pc:grpChg chg="mod">
          <ac:chgData name="Michelle Snider" userId="4e5e98bd-7732-46d3-a541-06e95f06d47e" providerId="ADAL" clId="{A7784075-7AB9-460B-B53C-66C30DC9AFE6}" dt="2025-12-15T20:30:31.235" v="1336" actId="1076"/>
          <ac:grpSpMkLst>
            <pc:docMk/>
            <pc:sldMk cId="0" sldId="271"/>
            <ac:grpSpMk id="33" creationId="{00000000-0000-0000-0000-000000000000}"/>
          </ac:grpSpMkLst>
        </pc:grpChg>
        <pc:grpChg chg="mod">
          <ac:chgData name="Michelle Snider" userId="4e5e98bd-7732-46d3-a541-06e95f06d47e" providerId="ADAL" clId="{A7784075-7AB9-460B-B53C-66C30DC9AFE6}" dt="2025-12-15T20:30:31.235" v="1336" actId="1076"/>
          <ac:grpSpMkLst>
            <pc:docMk/>
            <pc:sldMk cId="0" sldId="271"/>
            <ac:grpSpMk id="37" creationId="{00000000-0000-0000-0000-000000000000}"/>
          </ac:grpSpMkLst>
        </pc:grpChg>
      </pc:sldChg>
      <pc:sldChg chg="modSp mod">
        <pc:chgData name="Michelle Snider" userId="4e5e98bd-7732-46d3-a541-06e95f06d47e" providerId="ADAL" clId="{A7784075-7AB9-460B-B53C-66C30DC9AFE6}" dt="2025-12-15T23:13:45.465" v="1434" actId="1076"/>
        <pc:sldMkLst>
          <pc:docMk/>
          <pc:sldMk cId="0" sldId="272"/>
        </pc:sldMkLst>
        <pc:spChg chg="mod">
          <ac:chgData name="Michelle Snider" userId="4e5e98bd-7732-46d3-a541-06e95f06d47e" providerId="ADAL" clId="{A7784075-7AB9-460B-B53C-66C30DC9AFE6}" dt="2025-12-10T23:53:58.323" v="680" actId="1076"/>
          <ac:spMkLst>
            <pc:docMk/>
            <pc:sldMk cId="0" sldId="272"/>
            <ac:spMk id="2" creationId="{00000000-0000-0000-0000-000000000000}"/>
          </ac:spMkLst>
        </pc:spChg>
        <pc:spChg chg="mod">
          <ac:chgData name="Michelle Snider" userId="4e5e98bd-7732-46d3-a541-06e95f06d47e" providerId="ADAL" clId="{A7784075-7AB9-460B-B53C-66C30DC9AFE6}" dt="2025-12-15T23:13:45.465" v="1434" actId="1076"/>
          <ac:spMkLst>
            <pc:docMk/>
            <pc:sldMk cId="0" sldId="272"/>
            <ac:spMk id="8" creationId="{00000000-0000-0000-0000-000000000000}"/>
          </ac:spMkLst>
        </pc:spChg>
        <pc:spChg chg="mod">
          <ac:chgData name="Michelle Snider" userId="4e5e98bd-7732-46d3-a541-06e95f06d47e" providerId="ADAL" clId="{A7784075-7AB9-460B-B53C-66C30DC9AFE6}" dt="2025-12-15T20:00:32.060" v="899" actId="313"/>
          <ac:spMkLst>
            <pc:docMk/>
            <pc:sldMk cId="0" sldId="272"/>
            <ac:spMk id="48" creationId="{00000000-0000-0000-0000-000000000000}"/>
          </ac:spMkLst>
        </pc:spChg>
      </pc:sldChg>
      <pc:sldChg chg="modSp mod">
        <pc:chgData name="Michelle Snider" userId="4e5e98bd-7732-46d3-a541-06e95f06d47e" providerId="ADAL" clId="{A7784075-7AB9-460B-B53C-66C30DC9AFE6}" dt="2025-12-15T20:02:35.929" v="918" actId="1076"/>
        <pc:sldMkLst>
          <pc:docMk/>
          <pc:sldMk cId="0" sldId="273"/>
        </pc:sldMkLst>
        <pc:spChg chg="mod">
          <ac:chgData name="Michelle Snider" userId="4e5e98bd-7732-46d3-a541-06e95f06d47e" providerId="ADAL" clId="{A7784075-7AB9-460B-B53C-66C30DC9AFE6}" dt="2025-12-15T20:02:28.988" v="916" actId="1076"/>
          <ac:spMkLst>
            <pc:docMk/>
            <pc:sldMk cId="0" sldId="273"/>
            <ac:spMk id="78" creationId="{00000000-0000-0000-0000-000000000000}"/>
          </ac:spMkLst>
        </pc:spChg>
        <pc:spChg chg="mod">
          <ac:chgData name="Michelle Snider" userId="4e5e98bd-7732-46d3-a541-06e95f06d47e" providerId="ADAL" clId="{A7784075-7AB9-460B-B53C-66C30DC9AFE6}" dt="2025-12-15T20:02:35.929" v="918" actId="1076"/>
          <ac:spMkLst>
            <pc:docMk/>
            <pc:sldMk cId="0" sldId="273"/>
            <ac:spMk id="95" creationId="{A3D3F3A6-DA57-44EC-A5D0-F6DFE5921B98}"/>
          </ac:spMkLst>
        </pc:spChg>
      </pc:sldChg>
      <pc:sldChg chg="addSp delSp modSp mod">
        <pc:chgData name="Michelle Snider" userId="4e5e98bd-7732-46d3-a541-06e95f06d47e" providerId="ADAL" clId="{A7784075-7AB9-460B-B53C-66C30DC9AFE6}" dt="2025-12-15T20:02:08.965" v="913" actId="1076"/>
        <pc:sldMkLst>
          <pc:docMk/>
          <pc:sldMk cId="0" sldId="274"/>
        </pc:sldMkLst>
        <pc:spChg chg="mod">
          <ac:chgData name="Michelle Snider" userId="4e5e98bd-7732-46d3-a541-06e95f06d47e" providerId="ADAL" clId="{A7784075-7AB9-460B-B53C-66C30DC9AFE6}" dt="2025-12-15T20:02:08.965" v="913" actId="1076"/>
          <ac:spMkLst>
            <pc:docMk/>
            <pc:sldMk cId="0" sldId="274"/>
            <ac:spMk id="25" creationId="{00000000-0000-0000-0000-000000000000}"/>
          </ac:spMkLst>
        </pc:spChg>
        <pc:spChg chg="mod">
          <ac:chgData name="Michelle Snider" userId="4e5e98bd-7732-46d3-a541-06e95f06d47e" providerId="ADAL" clId="{A7784075-7AB9-460B-B53C-66C30DC9AFE6}" dt="2025-12-10T23:42:12.206" v="645" actId="255"/>
          <ac:spMkLst>
            <pc:docMk/>
            <pc:sldMk cId="0" sldId="274"/>
            <ac:spMk id="42" creationId="{00000000-0000-0000-0000-000000000000}"/>
          </ac:spMkLst>
        </pc:spChg>
        <pc:spChg chg="mod">
          <ac:chgData name="Michelle Snider" userId="4e5e98bd-7732-46d3-a541-06e95f06d47e" providerId="ADAL" clId="{A7784075-7AB9-460B-B53C-66C30DC9AFE6}" dt="2025-12-10T23:41:53.973" v="643" actId="403"/>
          <ac:spMkLst>
            <pc:docMk/>
            <pc:sldMk cId="0" sldId="274"/>
            <ac:spMk id="45" creationId="{382C4E94-10B1-CFDA-B4F4-58C1157CBB3D}"/>
          </ac:spMkLst>
        </pc:spChg>
        <pc:spChg chg="mod">
          <ac:chgData name="Michelle Snider" userId="4e5e98bd-7732-46d3-a541-06e95f06d47e" providerId="ADAL" clId="{A7784075-7AB9-460B-B53C-66C30DC9AFE6}" dt="2025-12-15T20:01:56.891" v="911" actId="1076"/>
          <ac:spMkLst>
            <pc:docMk/>
            <pc:sldMk cId="0" sldId="274"/>
            <ac:spMk id="50" creationId="{0F5A57FB-2AA7-5D1D-90D9-1440D5A47919}"/>
          </ac:spMkLst>
        </pc:spChg>
        <pc:grpChg chg="add del mod">
          <ac:chgData name="Michelle Snider" userId="4e5e98bd-7732-46d3-a541-06e95f06d47e" providerId="ADAL" clId="{A7784075-7AB9-460B-B53C-66C30DC9AFE6}" dt="2025-12-10T23:41:33.762" v="639" actId="14100"/>
          <ac:grpSpMkLst>
            <pc:docMk/>
            <pc:sldMk cId="0" sldId="274"/>
            <ac:grpSpMk id="39" creationId="{00000000-0000-0000-0000-000000000000}"/>
          </ac:grpSpMkLst>
        </pc:grpChg>
      </pc:sldChg>
      <pc:sldChg chg="add del">
        <pc:chgData name="Michelle Snider" userId="4e5e98bd-7732-46d3-a541-06e95f06d47e" providerId="ADAL" clId="{A7784075-7AB9-460B-B53C-66C30DC9AFE6}" dt="2025-12-15T23:16:26.280" v="1437"/>
        <pc:sldMkLst>
          <pc:docMk/>
          <pc:sldMk cId="0" sldId="279"/>
        </pc:sldMkLst>
      </pc:sldChg>
      <pc:sldChg chg="addSp modSp mod">
        <pc:chgData name="Michelle Snider" userId="4e5e98bd-7732-46d3-a541-06e95f06d47e" providerId="ADAL" clId="{A7784075-7AB9-460B-B53C-66C30DC9AFE6}" dt="2025-12-15T20:00:43.799" v="900" actId="403"/>
        <pc:sldMkLst>
          <pc:docMk/>
          <pc:sldMk cId="4054759785" sldId="291"/>
        </pc:sldMkLst>
        <pc:spChg chg="add mod">
          <ac:chgData name="Michelle Snider" userId="4e5e98bd-7732-46d3-a541-06e95f06d47e" providerId="ADAL" clId="{A7784075-7AB9-460B-B53C-66C30DC9AFE6}" dt="2025-12-15T20:00:43.799" v="900" actId="403"/>
          <ac:spMkLst>
            <pc:docMk/>
            <pc:sldMk cId="4054759785" sldId="291"/>
            <ac:spMk id="12" creationId="{808A996D-041C-2736-9F63-7AC5C9F2C515}"/>
          </ac:spMkLst>
        </pc:spChg>
        <pc:spChg chg="mod">
          <ac:chgData name="Michelle Snider" userId="4e5e98bd-7732-46d3-a541-06e95f06d47e" providerId="ADAL" clId="{A7784075-7AB9-460B-B53C-66C30DC9AFE6}" dt="2025-12-10T23:57:48.015" v="805" actId="1076"/>
          <ac:spMkLst>
            <pc:docMk/>
            <pc:sldMk cId="4054759785" sldId="291"/>
            <ac:spMk id="14" creationId="{76B8ED86-332F-E403-C02D-D1E7A19EDE5A}"/>
          </ac:spMkLst>
        </pc:spChg>
      </pc:sldChg>
      <pc:sldChg chg="addSp modSp mod">
        <pc:chgData name="Michelle Snider" userId="4e5e98bd-7732-46d3-a541-06e95f06d47e" providerId="ADAL" clId="{A7784075-7AB9-460B-B53C-66C30DC9AFE6}" dt="2025-12-15T23:09:25.345" v="1391" actId="20577"/>
        <pc:sldMkLst>
          <pc:docMk/>
          <pc:sldMk cId="0" sldId="2147476409"/>
        </pc:sldMkLst>
        <pc:spChg chg="mod">
          <ac:chgData name="Michelle Snider" userId="4e5e98bd-7732-46d3-a541-06e95f06d47e" providerId="ADAL" clId="{A7784075-7AB9-460B-B53C-66C30DC9AFE6}" dt="2025-12-15T19:51:25.733" v="844" actId="1076"/>
          <ac:spMkLst>
            <pc:docMk/>
            <pc:sldMk cId="0" sldId="2147476409"/>
            <ac:spMk id="12" creationId="{00000000-0000-0000-0000-000000000000}"/>
          </ac:spMkLst>
        </pc:spChg>
        <pc:spChg chg="add mod">
          <ac:chgData name="Michelle Snider" userId="4e5e98bd-7732-46d3-a541-06e95f06d47e" providerId="ADAL" clId="{A7784075-7AB9-460B-B53C-66C30DC9AFE6}" dt="2025-12-15T23:09:25.345" v="1391" actId="20577"/>
          <ac:spMkLst>
            <pc:docMk/>
            <pc:sldMk cId="0" sldId="2147476409"/>
            <ac:spMk id="14" creationId="{66A2F99E-7716-2043-3410-89ABCF45E097}"/>
          </ac:spMkLst>
        </pc:spChg>
      </pc:sldChg>
      <pc:sldChg chg="addSp delSp modSp add mod ord">
        <pc:chgData name="Michelle Snider" userId="4e5e98bd-7732-46d3-a541-06e95f06d47e" providerId="ADAL" clId="{A7784075-7AB9-460B-B53C-66C30DC9AFE6}" dt="2025-12-15T23:04:42.858" v="1386"/>
        <pc:sldMkLst>
          <pc:docMk/>
          <pc:sldMk cId="0" sldId="2147476455"/>
        </pc:sldMkLst>
        <pc:picChg chg="add mod">
          <ac:chgData name="Michelle Snider" userId="4e5e98bd-7732-46d3-a541-06e95f06d47e" providerId="ADAL" clId="{A7784075-7AB9-460B-B53C-66C30DC9AFE6}" dt="2025-12-15T20:24:01.372" v="1323"/>
          <ac:picMkLst>
            <pc:docMk/>
            <pc:sldMk cId="0" sldId="2147476455"/>
            <ac:picMk id="11" creationId="{228223C4-E3E9-452F-57B2-EA5EE3A0B1E7}"/>
          </ac:picMkLst>
        </pc:picChg>
      </pc:sldChg>
      <pc:sldChg chg="addSp delSp add mod">
        <pc:chgData name="Michelle Snider" userId="4e5e98bd-7732-46d3-a541-06e95f06d47e" providerId="ADAL" clId="{A7784075-7AB9-460B-B53C-66C30DC9AFE6}" dt="2025-12-15T22:56:12.538" v="1378" actId="478"/>
        <pc:sldMkLst>
          <pc:docMk/>
          <pc:sldMk cId="602704571" sldId="2147476456"/>
        </pc:sldMkLst>
      </pc:sldChg>
      <pc:sldChg chg="delSp add mod">
        <pc:chgData name="Michelle Snider" userId="4e5e98bd-7732-46d3-a541-06e95f06d47e" providerId="ADAL" clId="{A7784075-7AB9-460B-B53C-66C30DC9AFE6}" dt="2025-12-15T22:56:18.402" v="1379" actId="478"/>
        <pc:sldMkLst>
          <pc:docMk/>
          <pc:sldMk cId="355211253" sldId="2147476457"/>
        </pc:sldMkLst>
      </pc:sldChg>
      <pc:sldChg chg="delSp modSp add mod">
        <pc:chgData name="Michelle Snider" userId="4e5e98bd-7732-46d3-a541-06e95f06d47e" providerId="ADAL" clId="{A7784075-7AB9-460B-B53C-66C30DC9AFE6}" dt="2025-12-15T23:12:22.839" v="1392" actId="20577"/>
        <pc:sldMkLst>
          <pc:docMk/>
          <pc:sldMk cId="1456263415" sldId="2147476459"/>
        </pc:sldMkLst>
        <pc:spChg chg="mod">
          <ac:chgData name="Michelle Snider" userId="4e5e98bd-7732-46d3-a541-06e95f06d47e" providerId="ADAL" clId="{A7784075-7AB9-460B-B53C-66C30DC9AFE6}" dt="2025-12-15T23:12:22.839" v="1392" actId="20577"/>
          <ac:spMkLst>
            <pc:docMk/>
            <pc:sldMk cId="1456263415" sldId="2147476459"/>
            <ac:spMk id="35" creationId="{42FE79DC-0ECC-9D71-6298-AFF7D457BF7D}"/>
          </ac:spMkLst>
        </pc:spChg>
      </pc:sldChg>
      <pc:sldChg chg="delSp add mod">
        <pc:chgData name="Michelle Snider" userId="4e5e98bd-7732-46d3-a541-06e95f06d47e" providerId="ADAL" clId="{A7784075-7AB9-460B-B53C-66C30DC9AFE6}" dt="2025-12-15T22:54:30.959" v="1371" actId="478"/>
        <pc:sldMkLst>
          <pc:docMk/>
          <pc:sldMk cId="0" sldId="2147476462"/>
        </pc:sldMkLst>
      </pc:sldChg>
      <pc:sldChg chg="delSp add mod">
        <pc:chgData name="Michelle Snider" userId="4e5e98bd-7732-46d3-a541-06e95f06d47e" providerId="ADAL" clId="{A7784075-7AB9-460B-B53C-66C30DC9AFE6}" dt="2025-12-15T22:54:26.588" v="1370" actId="478"/>
        <pc:sldMkLst>
          <pc:docMk/>
          <pc:sldMk cId="3867154432" sldId="214747646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spirawh-my.sharepoint.com/personal/mramey_aspirawh_com/Documents/Desktop/Chart%20in%20Microsoft%20PowerPoint.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101987162315735E-2"/>
          <c:y val="6.018428252701849E-2"/>
          <c:w val="0.94172869530285142"/>
          <c:h val="0.87507739554380548"/>
        </c:manualLayout>
      </c:layout>
      <c:lineChart>
        <c:grouping val="standard"/>
        <c:varyColors val="0"/>
        <c:ser>
          <c:idx val="0"/>
          <c:order val="0"/>
          <c:tx>
            <c:strRef>
              <c:f>'Slide data'!$A$8</c:f>
              <c:strCache>
                <c:ptCount val="1"/>
                <c:pt idx="0">
                  <c:v>OvaSuite Revenue</c:v>
                </c:pt>
              </c:strCache>
            </c:strRef>
          </c:tx>
          <c:spPr>
            <a:ln w="28575" cap="rnd">
              <a:solidFill>
                <a:srgbClr val="92D050"/>
              </a:solidFill>
              <a:round/>
            </a:ln>
            <a:effectLst/>
          </c:spPr>
          <c:marker>
            <c:symbol val="circle"/>
            <c:size val="5"/>
            <c:spPr>
              <a:solidFill>
                <a:srgbClr val="92D050"/>
              </a:solidFill>
              <a:ln w="127000">
                <a:solidFill>
                  <a:srgbClr val="92D050"/>
                </a:solidFill>
              </a:ln>
              <a:effectLst/>
            </c:spPr>
          </c:marker>
          <c:cat>
            <c:multiLvlStrRef>
              <c:f>'Slide data'!$B$5:$U$7</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f>'Slide data'!$B$8:$U$8</c:f>
              <c:numCache>
                <c:formatCode>0_);\(0\)</c:formatCode>
                <c:ptCount val="20"/>
                <c:pt idx="0">
                  <c:v>1416</c:v>
                </c:pt>
                <c:pt idx="1">
                  <c:v>1720</c:v>
                </c:pt>
                <c:pt idx="2">
                  <c:v>1617</c:v>
                </c:pt>
                <c:pt idx="3">
                  <c:v>1815</c:v>
                </c:pt>
                <c:pt idx="4">
                  <c:v>1835</c:v>
                </c:pt>
                <c:pt idx="5">
                  <c:v>2018</c:v>
                </c:pt>
                <c:pt idx="6">
                  <c:v>2037</c:v>
                </c:pt>
                <c:pt idx="7">
                  <c:v>2080</c:v>
                </c:pt>
                <c:pt idx="8">
                  <c:v>2315</c:v>
                </c:pt>
                <c:pt idx="9">
                  <c:v>2491</c:v>
                </c:pt>
                <c:pt idx="10">
                  <c:v>2217</c:v>
                </c:pt>
                <c:pt idx="11">
                  <c:v>2130</c:v>
                </c:pt>
                <c:pt idx="12">
                  <c:v>2153</c:v>
                </c:pt>
                <c:pt idx="13">
                  <c:v>2423</c:v>
                </c:pt>
                <c:pt idx="14">
                  <c:v>2257</c:v>
                </c:pt>
                <c:pt idx="15">
                  <c:v>2349</c:v>
                </c:pt>
                <c:pt idx="16">
                  <c:v>2279</c:v>
                </c:pt>
                <c:pt idx="17">
                  <c:v>2404</c:v>
                </c:pt>
                <c:pt idx="18">
                  <c:v>2305</c:v>
                </c:pt>
                <c:pt idx="19" formatCode="General">
                  <c:v>2353</c:v>
                </c:pt>
              </c:numCache>
            </c:numRef>
          </c:val>
          <c:smooth val="0"/>
          <c:extLst>
            <c:ext xmlns:c16="http://schemas.microsoft.com/office/drawing/2014/chart" uri="{C3380CC4-5D6E-409C-BE32-E72D297353CC}">
              <c16:uniqueId val="{00000000-21FB-45A4-B79C-6C720101496B}"/>
            </c:ext>
          </c:extLst>
        </c:ser>
        <c:ser>
          <c:idx val="4"/>
          <c:order val="4"/>
          <c:tx>
            <c:strRef>
              <c:f>'Slide data'!$A$12</c:f>
              <c:strCache>
                <c:ptCount val="1"/>
                <c:pt idx="0">
                  <c:v>Commercial Opex</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127000">
                <a:solidFill>
                  <a:schemeClr val="accent2">
                    <a:lumMod val="60000"/>
                    <a:lumOff val="40000"/>
                  </a:schemeClr>
                </a:solidFill>
              </a:ln>
              <a:effectLst/>
            </c:spPr>
          </c:marker>
          <c:cat>
            <c:multiLvlStrRef>
              <c:f>'Slide data'!$B$5:$U$7</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f>'Slide data'!$B$12:$U$12</c:f>
              <c:numCache>
                <c:formatCode>0_);\(0\)</c:formatCode>
                <c:ptCount val="20"/>
                <c:pt idx="0">
                  <c:v>3108</c:v>
                </c:pt>
                <c:pt idx="1">
                  <c:v>4018</c:v>
                </c:pt>
                <c:pt idx="2">
                  <c:v>5083</c:v>
                </c:pt>
                <c:pt idx="3">
                  <c:v>4877</c:v>
                </c:pt>
                <c:pt idx="4">
                  <c:v>4497</c:v>
                </c:pt>
                <c:pt idx="5">
                  <c:v>3580</c:v>
                </c:pt>
                <c:pt idx="6">
                  <c:v>3950</c:v>
                </c:pt>
                <c:pt idx="7">
                  <c:v>2888</c:v>
                </c:pt>
                <c:pt idx="8">
                  <c:v>2595</c:v>
                </c:pt>
                <c:pt idx="9">
                  <c:v>1772</c:v>
                </c:pt>
                <c:pt idx="10">
                  <c:v>1702</c:v>
                </c:pt>
                <c:pt idx="11">
                  <c:v>1743</c:v>
                </c:pt>
                <c:pt idx="12">
                  <c:v>1889</c:v>
                </c:pt>
                <c:pt idx="13">
                  <c:v>2137</c:v>
                </c:pt>
                <c:pt idx="14">
                  <c:v>2143</c:v>
                </c:pt>
                <c:pt idx="15">
                  <c:v>1977</c:v>
                </c:pt>
                <c:pt idx="16">
                  <c:v>1086</c:v>
                </c:pt>
                <c:pt idx="17">
                  <c:v>679</c:v>
                </c:pt>
                <c:pt idx="18">
                  <c:v>683</c:v>
                </c:pt>
                <c:pt idx="19" formatCode="General">
                  <c:v>750</c:v>
                </c:pt>
              </c:numCache>
            </c:numRef>
          </c:val>
          <c:smooth val="0"/>
          <c:extLst>
            <c:ext xmlns:c16="http://schemas.microsoft.com/office/drawing/2014/chart" uri="{C3380CC4-5D6E-409C-BE32-E72D297353CC}">
              <c16:uniqueId val="{00000001-21FB-45A4-B79C-6C720101496B}"/>
            </c:ext>
          </c:extLst>
        </c:ser>
        <c:ser>
          <c:idx val="9"/>
          <c:order val="9"/>
          <c:tx>
            <c:strRef>
              <c:f>'Slide data'!$A$17</c:f>
              <c:strCache>
                <c:ptCount val="1"/>
                <c:pt idx="0">
                  <c:v>Commercial Salaries and Burden</c:v>
                </c:pt>
              </c:strCache>
            </c:strRef>
          </c:tx>
          <c:spPr>
            <a:ln w="28575" cap="rnd">
              <a:solidFill>
                <a:schemeClr val="tx2"/>
              </a:solidFill>
              <a:round/>
            </a:ln>
            <a:effectLst/>
          </c:spPr>
          <c:marker>
            <c:symbol val="circle"/>
            <c:size val="5"/>
            <c:spPr>
              <a:solidFill>
                <a:schemeClr val="tx2"/>
              </a:solidFill>
              <a:ln w="127000">
                <a:solidFill>
                  <a:schemeClr val="tx2"/>
                </a:solidFill>
              </a:ln>
              <a:effectLst/>
            </c:spPr>
          </c:marker>
          <c:cat>
            <c:multiLvlStrRef>
              <c:f>'Slide data'!$B$5:$U$7</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f>'Slide data'!$B$17:$U$17</c:f>
              <c:numCache>
                <c:formatCode>0_);\(0\)</c:formatCode>
                <c:ptCount val="20"/>
                <c:pt idx="0">
                  <c:v>2254.1382299999996</c:v>
                </c:pt>
                <c:pt idx="1">
                  <c:v>3079.6384099999991</c:v>
                </c:pt>
                <c:pt idx="2">
                  <c:v>3503.2148799999991</c:v>
                </c:pt>
                <c:pt idx="3">
                  <c:v>3492.2902099999997</c:v>
                </c:pt>
                <c:pt idx="4">
                  <c:v>3540.4336699999994</c:v>
                </c:pt>
                <c:pt idx="5">
                  <c:v>2482.8665700000001</c:v>
                </c:pt>
                <c:pt idx="6">
                  <c:v>2753.3215699999996</c:v>
                </c:pt>
                <c:pt idx="7">
                  <c:v>1875.6644899999999</c:v>
                </c:pt>
                <c:pt idx="8">
                  <c:v>1548.8909699999999</c:v>
                </c:pt>
                <c:pt idx="9">
                  <c:v>870.84707999999989</c:v>
                </c:pt>
                <c:pt idx="10">
                  <c:v>1118.90617</c:v>
                </c:pt>
                <c:pt idx="11">
                  <c:v>913.34193000000016</c:v>
                </c:pt>
                <c:pt idx="12">
                  <c:v>1210.3493200000003</c:v>
                </c:pt>
                <c:pt idx="13">
                  <c:v>1428.2280600000001</c:v>
                </c:pt>
                <c:pt idx="14">
                  <c:v>1458.5723899999996</c:v>
                </c:pt>
                <c:pt idx="15">
                  <c:v>1218.5250400000004</c:v>
                </c:pt>
                <c:pt idx="16">
                  <c:v>879.71153000000004</c:v>
                </c:pt>
                <c:pt idx="17">
                  <c:v>513</c:v>
                </c:pt>
                <c:pt idx="18">
                  <c:v>565</c:v>
                </c:pt>
                <c:pt idx="19" formatCode="General">
                  <c:v>525</c:v>
                </c:pt>
              </c:numCache>
            </c:numRef>
          </c:val>
          <c:smooth val="0"/>
          <c:extLst>
            <c:ext xmlns:c16="http://schemas.microsoft.com/office/drawing/2014/chart" uri="{C3380CC4-5D6E-409C-BE32-E72D297353CC}">
              <c16:uniqueId val="{00000002-21FB-45A4-B79C-6C720101496B}"/>
            </c:ext>
          </c:extLst>
        </c:ser>
        <c:dLbls>
          <c:showLegendKey val="0"/>
          <c:showVal val="0"/>
          <c:showCatName val="0"/>
          <c:showSerName val="0"/>
          <c:showPercent val="0"/>
          <c:showBubbleSize val="0"/>
        </c:dLbls>
        <c:marker val="1"/>
        <c:smooth val="0"/>
        <c:axId val="517189240"/>
        <c:axId val="517193096"/>
        <c:extLst>
          <c:ext xmlns:c15="http://schemas.microsoft.com/office/drawing/2012/chart" uri="{02D57815-91ED-43cb-92C2-25804820EDAC}">
            <c15:filteredLineSeries>
              <c15:ser>
                <c:idx val="1"/>
                <c:order val="1"/>
                <c:tx>
                  <c:strRef>
                    <c:extLst>
                      <c:ext uri="{02D57815-91ED-43cb-92C2-25804820EDAC}">
                        <c15:formulaRef>
                          <c15:sqref>'Slide data'!$A$9</c15:sqref>
                        </c15:formulaRef>
                      </c:ext>
                    </c:extLst>
                    <c:strCache>
                      <c:ptCount val="1"/>
                      <c:pt idx="0">
                        <c:v>OvaSuite Test Volume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multiLvlStrRef>
                    <c:extLst>
                      <c:ex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c:ext uri="{02D57815-91ED-43cb-92C2-25804820EDAC}">
                        <c15:formulaRef>
                          <c15:sqref>'Slide data'!$B$9:$U$9</c15:sqref>
                        </c15:formulaRef>
                      </c:ext>
                    </c:extLst>
                    <c:numCache>
                      <c:formatCode>0_);\(0\)</c:formatCode>
                      <c:ptCount val="20"/>
                      <c:pt idx="0">
                        <c:v>3775</c:v>
                      </c:pt>
                      <c:pt idx="1">
                        <c:v>4553</c:v>
                      </c:pt>
                      <c:pt idx="2">
                        <c:v>4281</c:v>
                      </c:pt>
                      <c:pt idx="3">
                        <c:v>4768</c:v>
                      </c:pt>
                      <c:pt idx="4">
                        <c:v>4846</c:v>
                      </c:pt>
                      <c:pt idx="5">
                        <c:v>5411</c:v>
                      </c:pt>
                      <c:pt idx="6">
                        <c:v>5524</c:v>
                      </c:pt>
                      <c:pt idx="7">
                        <c:v>5642</c:v>
                      </c:pt>
                      <c:pt idx="8">
                        <c:v>6259</c:v>
                      </c:pt>
                      <c:pt idx="9">
                        <c:v>6289</c:v>
                      </c:pt>
                      <c:pt idx="10">
                        <c:v>5783</c:v>
                      </c:pt>
                      <c:pt idx="11">
                        <c:v>5659</c:v>
                      </c:pt>
                      <c:pt idx="12">
                        <c:v>5829</c:v>
                      </c:pt>
                      <c:pt idx="13">
                        <c:v>6471</c:v>
                      </c:pt>
                      <c:pt idx="14">
                        <c:v>6001</c:v>
                      </c:pt>
                      <c:pt idx="15">
                        <c:v>6004</c:v>
                      </c:pt>
                      <c:pt idx="16">
                        <c:v>5679</c:v>
                      </c:pt>
                      <c:pt idx="17">
                        <c:v>5728</c:v>
                      </c:pt>
                    </c:numCache>
                  </c:numRef>
                </c:val>
                <c:smooth val="0"/>
                <c:extLst>
                  <c:ext xmlns:c16="http://schemas.microsoft.com/office/drawing/2014/chart" uri="{C3380CC4-5D6E-409C-BE32-E72D297353CC}">
                    <c16:uniqueId val="{00000003-21FB-45A4-B79C-6C720101496B}"/>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'Slide data'!$A$10</c15:sqref>
                        </c15:formulaRef>
                      </c:ext>
                    </c:extLst>
                    <c:strCache>
                      <c:ptCount val="1"/>
                      <c:pt idx="0">
                        <c:v>OvaSuite AUP</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data'!$B$10:$U$10</c15:sqref>
                        </c15:formulaRef>
                      </c:ext>
                    </c:extLst>
                    <c:numCache>
                      <c:formatCode>0_);\(0\)</c:formatCode>
                      <c:ptCount val="20"/>
                      <c:pt idx="0">
                        <c:v>375.09933774834434</c:v>
                      </c:pt>
                      <c:pt idx="1">
                        <c:v>377.77289699099492</c:v>
                      </c:pt>
                      <c:pt idx="2">
                        <c:v>377.71548703573933</c:v>
                      </c:pt>
                      <c:pt idx="3">
                        <c:v>380.66275167785233</c:v>
                      </c:pt>
                      <c:pt idx="4">
                        <c:v>378.66281469252993</c:v>
                      </c:pt>
                      <c:pt idx="5">
                        <c:v>372.94400295693958</c:v>
                      </c:pt>
                      <c:pt idx="6">
                        <c:v>368.75452570601016</c:v>
                      </c:pt>
                      <c:pt idx="7">
                        <c:v>368.66359447004612</c:v>
                      </c:pt>
                      <c:pt idx="8">
                        <c:v>369.86739095702188</c:v>
                      </c:pt>
                      <c:pt idx="9">
                        <c:v>396.08840833200827</c:v>
                      </c:pt>
                      <c:pt idx="10">
                        <c:v>383.36503544872903</c:v>
                      </c:pt>
                      <c:pt idx="11">
                        <c:v>376.3915886198975</c:v>
                      </c:pt>
                      <c:pt idx="12">
                        <c:v>369.36009607136731</c:v>
                      </c:pt>
                      <c:pt idx="13">
                        <c:v>374.43980837583064</c:v>
                      </c:pt>
                      <c:pt idx="14">
                        <c:v>376.10398266955508</c:v>
                      </c:pt>
                      <c:pt idx="15">
                        <c:v>391.23917388407733</c:v>
                      </c:pt>
                      <c:pt idx="16">
                        <c:v>401.30304631097027</c:v>
                      </c:pt>
                      <c:pt idx="17">
                        <c:v>420</c:v>
                      </c:pt>
                      <c:pt idx="18">
                        <c:v>420</c:v>
                      </c:pt>
                    </c:numCache>
                  </c:numRef>
                </c:val>
                <c:smooth val="0"/>
                <c:extLst xmlns:c15="http://schemas.microsoft.com/office/drawing/2012/chart">
                  <c:ext xmlns:c16="http://schemas.microsoft.com/office/drawing/2014/chart" uri="{C3380CC4-5D6E-409C-BE32-E72D297353CC}">
                    <c16:uniqueId val="{00000004-21FB-45A4-B79C-6C720101496B}"/>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'Slide data'!$A$11</c15:sqref>
                        </c15:formulaRef>
                      </c:ext>
                    </c:extLst>
                    <c:strCache>
                      <c:ptCount val="1"/>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data'!$B$11:$U$11</c15:sqref>
                        </c15:formulaRef>
                      </c:ext>
                    </c:extLst>
                    <c:numCache>
                      <c:formatCode>General</c:formatCode>
                      <c:ptCount val="20"/>
                    </c:numCache>
                  </c:numRef>
                </c:val>
                <c:smooth val="0"/>
                <c:extLst xmlns:c15="http://schemas.microsoft.com/office/drawing/2012/chart">
                  <c:ext xmlns:c16="http://schemas.microsoft.com/office/drawing/2014/chart" uri="{C3380CC4-5D6E-409C-BE32-E72D297353CC}">
                    <c16:uniqueId val="{00000005-21FB-45A4-B79C-6C720101496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'Slide data'!$A$13</c15:sqref>
                        </c15:formulaRef>
                      </c:ext>
                    </c:extLst>
                    <c:strCache>
                      <c:ptCount val="1"/>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data'!$B$13:$U$13</c15:sqref>
                        </c15:formulaRef>
                      </c:ext>
                    </c:extLst>
                    <c:numCache>
                      <c:formatCode>General</c:formatCode>
                      <c:ptCount val="20"/>
                    </c:numCache>
                  </c:numRef>
                </c:val>
                <c:smooth val="0"/>
                <c:extLst xmlns:c15="http://schemas.microsoft.com/office/drawing/2012/chart">
                  <c:ext xmlns:c16="http://schemas.microsoft.com/office/drawing/2014/chart" uri="{C3380CC4-5D6E-409C-BE32-E72D297353CC}">
                    <c16:uniqueId val="{00000006-21FB-45A4-B79C-6C720101496B}"/>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'Slide data'!$A$14</c15:sqref>
                        </c15:formulaRef>
                      </c:ext>
                    </c:extLst>
                    <c:strCache>
                      <c:ptCount val="1"/>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data'!$B$14:$U$14</c15:sqref>
                        </c15:formulaRef>
                      </c:ext>
                    </c:extLst>
                    <c:numCache>
                      <c:formatCode>General</c:formatCode>
                      <c:ptCount val="20"/>
                    </c:numCache>
                  </c:numRef>
                </c:val>
                <c:smooth val="0"/>
                <c:extLst xmlns:c15="http://schemas.microsoft.com/office/drawing/2012/chart">
                  <c:ext xmlns:c16="http://schemas.microsoft.com/office/drawing/2014/chart" uri="{C3380CC4-5D6E-409C-BE32-E72D297353CC}">
                    <c16:uniqueId val="{00000007-21FB-45A4-B79C-6C720101496B}"/>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'Slide data'!$A$15</c15:sqref>
                        </c15:formulaRef>
                      </c:ext>
                    </c:extLst>
                    <c:strCache>
                      <c:ptCount val="1"/>
                      <c:pt idx="0">
                        <c:v>FTEs on payroll</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data'!$B$15:$U$15</c15:sqref>
                        </c15:formulaRef>
                      </c:ext>
                    </c:extLst>
                    <c:numCache>
                      <c:formatCode>0_);\(0\)</c:formatCode>
                      <c:ptCount val="20"/>
                      <c:pt idx="0">
                        <c:v>73</c:v>
                      </c:pt>
                      <c:pt idx="1">
                        <c:v>98</c:v>
                      </c:pt>
                      <c:pt idx="2">
                        <c:v>109</c:v>
                      </c:pt>
                      <c:pt idx="3">
                        <c:v>108</c:v>
                      </c:pt>
                      <c:pt idx="4">
                        <c:v>103</c:v>
                      </c:pt>
                      <c:pt idx="5">
                        <c:v>95</c:v>
                      </c:pt>
                      <c:pt idx="6">
                        <c:v>94</c:v>
                      </c:pt>
                      <c:pt idx="7">
                        <c:v>86</c:v>
                      </c:pt>
                      <c:pt idx="8">
                        <c:v>65</c:v>
                      </c:pt>
                      <c:pt idx="9">
                        <c:v>67</c:v>
                      </c:pt>
                      <c:pt idx="10">
                        <c:v>62</c:v>
                      </c:pt>
                      <c:pt idx="11">
                        <c:v>64</c:v>
                      </c:pt>
                      <c:pt idx="12">
                        <c:v>66</c:v>
                      </c:pt>
                      <c:pt idx="13">
                        <c:v>69</c:v>
                      </c:pt>
                      <c:pt idx="14">
                        <c:v>64</c:v>
                      </c:pt>
                      <c:pt idx="15">
                        <c:v>66</c:v>
                      </c:pt>
                      <c:pt idx="16">
                        <c:v>38</c:v>
                      </c:pt>
                      <c:pt idx="17">
                        <c:v>36</c:v>
                      </c:pt>
                    </c:numCache>
                  </c:numRef>
                </c:val>
                <c:smooth val="0"/>
                <c:extLst xmlns:c15="http://schemas.microsoft.com/office/drawing/2012/chart">
                  <c:ext xmlns:c16="http://schemas.microsoft.com/office/drawing/2014/chart" uri="{C3380CC4-5D6E-409C-BE32-E72D297353CC}">
                    <c16:uniqueId val="{00000008-21FB-45A4-B79C-6C720101496B}"/>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'Slide data'!$A$16</c15:sqref>
                        </c15:formulaRef>
                      </c:ext>
                    </c:extLst>
                    <c:strCache>
                      <c:ptCount val="1"/>
                      <c:pt idx="0">
                        <c:v>All Commercial EEs including Promoveo</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data'!$B$16:$U$16</c15:sqref>
                        </c15:formulaRef>
                      </c:ext>
                    </c:extLst>
                    <c:numCache>
                      <c:formatCode>0_);\(0\)</c:formatCode>
                      <c:ptCount val="20"/>
                      <c:pt idx="0">
                        <c:v>38</c:v>
                      </c:pt>
                      <c:pt idx="1">
                        <c:v>49</c:v>
                      </c:pt>
                      <c:pt idx="2">
                        <c:v>56</c:v>
                      </c:pt>
                      <c:pt idx="3">
                        <c:v>56</c:v>
                      </c:pt>
                      <c:pt idx="4">
                        <c:v>45</c:v>
                      </c:pt>
                      <c:pt idx="5">
                        <c:v>41</c:v>
                      </c:pt>
                      <c:pt idx="6">
                        <c:v>45</c:v>
                      </c:pt>
                      <c:pt idx="7">
                        <c:v>35</c:v>
                      </c:pt>
                      <c:pt idx="8">
                        <c:v>23</c:v>
                      </c:pt>
                      <c:pt idx="9">
                        <c:v>22</c:v>
                      </c:pt>
                      <c:pt idx="10">
                        <c:v>23</c:v>
                      </c:pt>
                      <c:pt idx="11">
                        <c:v>24</c:v>
                      </c:pt>
                      <c:pt idx="12">
                        <c:v>28</c:v>
                      </c:pt>
                      <c:pt idx="13">
                        <c:v>34</c:v>
                      </c:pt>
                      <c:pt idx="14">
                        <c:v>34</c:v>
                      </c:pt>
                      <c:pt idx="15">
                        <c:v>35</c:v>
                      </c:pt>
                      <c:pt idx="16">
                        <c:v>13</c:v>
                      </c:pt>
                      <c:pt idx="17">
                        <c:v>8</c:v>
                      </c:pt>
                    </c:numCache>
                  </c:numRef>
                </c:val>
                <c:smooth val="0"/>
                <c:extLst xmlns:c15="http://schemas.microsoft.com/office/drawing/2012/chart">
                  <c:ext xmlns:c16="http://schemas.microsoft.com/office/drawing/2014/chart" uri="{C3380CC4-5D6E-409C-BE32-E72D297353CC}">
                    <c16:uniqueId val="{00000009-21FB-45A4-B79C-6C720101496B}"/>
                  </c:ext>
                </c:extLst>
              </c15:ser>
            </c15:filteredLineSeries>
          </c:ext>
        </c:extLst>
      </c:lineChart>
      <c:catAx>
        <c:axId val="517189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venir Book" panose="020B0503020203020204" pitchFamily="34" charset="-78"/>
                <a:ea typeface="+mn-ea"/>
                <a:cs typeface="+mn-cs"/>
              </a:defRPr>
            </a:pPr>
            <a:endParaRPr lang="en-US"/>
          </a:p>
        </c:txPr>
        <c:crossAx val="517193096"/>
        <c:crosses val="autoZero"/>
        <c:auto val="1"/>
        <c:lblAlgn val="ctr"/>
        <c:lblOffset val="100"/>
        <c:noMultiLvlLbl val="0"/>
      </c:catAx>
      <c:valAx>
        <c:axId val="517193096"/>
        <c:scaling>
          <c:orientation val="minMax"/>
          <c:max val="5500"/>
          <c:min val="0"/>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Avenir Book" panose="020B0503020203020204" pitchFamily="34" charset="-78"/>
                <a:ea typeface="+mn-ea"/>
                <a:cs typeface="+mn-cs"/>
              </a:defRPr>
            </a:pPr>
            <a:endParaRPr lang="en-US"/>
          </a:p>
        </c:txPr>
        <c:crossAx val="517189240"/>
        <c:crosses val="autoZero"/>
        <c:crossBetween val="between"/>
        <c:majorUnit val="1000"/>
      </c:valAx>
      <c:spPr>
        <a:noFill/>
        <a:ln>
          <a:noFill/>
        </a:ln>
        <a:effectLst/>
      </c:spPr>
    </c:plotArea>
    <c:legend>
      <c:legendPos val="r"/>
      <c:legendEntry>
        <c:idx val="0"/>
        <c:txPr>
          <a:bodyPr rot="0" spcFirstLastPara="1" vertOverflow="ellipsis" vert="horz" wrap="square" anchor="ctr" anchorCtr="1"/>
          <a:lstStyle/>
          <a:p>
            <a:pPr>
              <a:defRPr sz="2200" b="0" i="0" u="none" strike="noStrike" kern="1200" baseline="0">
                <a:solidFill>
                  <a:schemeClr val="tx1"/>
                </a:solidFill>
                <a:latin typeface="Avenir Book" panose="020B0503020203020204" pitchFamily="34" charset="-78"/>
                <a:ea typeface="+mn-ea"/>
                <a:cs typeface="+mn-cs"/>
              </a:defRPr>
            </a:pPr>
            <a:endParaRPr lang="en-US"/>
          </a:p>
        </c:txPr>
      </c:legendEntry>
      <c:layout>
        <c:manualLayout>
          <c:xMode val="edge"/>
          <c:yMode val="edge"/>
          <c:x val="0.25140284110102512"/>
          <c:y val="2.8073305467159575E-2"/>
          <c:w val="0.61681750126479429"/>
          <c:h val="8.2147496038549178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Avenir Book" panose="020B0503020203020204" pitchFamily="34" charset="-78"/>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56664787209186E-2"/>
          <c:y val="0.13986531986531986"/>
          <c:w val="0.87444663167104109"/>
          <c:h val="0.72125801983085447"/>
        </c:manualLayout>
      </c:layout>
      <c:barChart>
        <c:barDir val="col"/>
        <c:grouping val="clustered"/>
        <c:varyColors val="0"/>
        <c:ser>
          <c:idx val="0"/>
          <c:order val="0"/>
          <c:spPr>
            <a:solidFill>
              <a:srgbClr val="00647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venir" panose="02000503020000020003"/>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Sheet1!$A$79:$K$79</c:f>
              <c:strCache>
                <c:ptCount val="11"/>
                <c:pt idx="0">
                  <c:v>Q1-23</c:v>
                </c:pt>
                <c:pt idx="1">
                  <c:v>Q2-23</c:v>
                </c:pt>
                <c:pt idx="2">
                  <c:v>Q3-23</c:v>
                </c:pt>
                <c:pt idx="3">
                  <c:v>Q4-23</c:v>
                </c:pt>
                <c:pt idx="4">
                  <c:v>Q1-24</c:v>
                </c:pt>
                <c:pt idx="5">
                  <c:v>Q2-24</c:v>
                </c:pt>
                <c:pt idx="6">
                  <c:v>Q3-24</c:v>
                </c:pt>
                <c:pt idx="7">
                  <c:v>Q4-24</c:v>
                </c:pt>
                <c:pt idx="8">
                  <c:v>Q1-25</c:v>
                </c:pt>
                <c:pt idx="9">
                  <c:v>Q2-25</c:v>
                </c:pt>
                <c:pt idx="10">
                  <c:v>Q3-25</c:v>
                </c:pt>
              </c:strCache>
            </c:strRef>
          </c:cat>
          <c:val>
            <c:numRef>
              <c:f>Sheet1!$A$80:$K$80</c:f>
              <c:numCache>
                <c:formatCode>_("$"* #,##0.0_);_("$"* \(#,##0.0\);_("$"* "-"??_);_(@_)</c:formatCode>
                <c:ptCount val="11"/>
                <c:pt idx="0">
                  <c:v>5.7</c:v>
                </c:pt>
                <c:pt idx="1">
                  <c:v>3.4</c:v>
                </c:pt>
                <c:pt idx="2">
                  <c:v>3.3</c:v>
                </c:pt>
                <c:pt idx="3">
                  <c:v>3.5</c:v>
                </c:pt>
                <c:pt idx="4">
                  <c:v>4.4000000000000004</c:v>
                </c:pt>
                <c:pt idx="5">
                  <c:v>3.7</c:v>
                </c:pt>
                <c:pt idx="6">
                  <c:v>2.9</c:v>
                </c:pt>
                <c:pt idx="7">
                  <c:v>1</c:v>
                </c:pt>
                <c:pt idx="8">
                  <c:v>2.1</c:v>
                </c:pt>
                <c:pt idx="9">
                  <c:v>1.7</c:v>
                </c:pt>
                <c:pt idx="10">
                  <c:v>1.2</c:v>
                </c:pt>
              </c:numCache>
            </c:numRef>
          </c:val>
          <c:extLst>
            <c:ext xmlns:c16="http://schemas.microsoft.com/office/drawing/2014/chart" uri="{C3380CC4-5D6E-409C-BE32-E72D297353CC}">
              <c16:uniqueId val="{00000000-7D1B-44DF-93D5-F70A5FE67AC1}"/>
            </c:ext>
          </c:extLst>
        </c:ser>
        <c:dLbls>
          <c:dLblPos val="outEnd"/>
          <c:showLegendKey val="0"/>
          <c:showVal val="1"/>
          <c:showCatName val="0"/>
          <c:showSerName val="0"/>
          <c:showPercent val="0"/>
          <c:showBubbleSize val="0"/>
        </c:dLbls>
        <c:gapWidth val="50"/>
        <c:overlap val="-27"/>
        <c:axId val="26042655"/>
        <c:axId val="26039775"/>
      </c:barChart>
      <c:catAx>
        <c:axId val="260426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panose="02000503020000020003"/>
                    <a:ea typeface="+mn-ea"/>
                    <a:cs typeface="+mn-cs"/>
                  </a:defRPr>
                </a:pPr>
                <a:r>
                  <a:rPr lang="en-US" sz="2800" b="1">
                    <a:latin typeface="Avenir" panose="02000503020000020003"/>
                  </a:rPr>
                  <a:t>Cash Used in Operations </a:t>
                </a:r>
              </a:p>
            </c:rich>
          </c:tx>
          <c:layout>
            <c:manualLayout>
              <c:xMode val="edge"/>
              <c:yMode val="edge"/>
              <c:x val="0.28206529438158739"/>
              <c:y val="1.836359505071161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panose="02000503020000020003"/>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6039775"/>
        <c:crosses val="autoZero"/>
        <c:auto val="1"/>
        <c:lblAlgn val="ctr"/>
        <c:lblOffset val="100"/>
        <c:noMultiLvlLbl val="0"/>
      </c:catAx>
      <c:valAx>
        <c:axId val="26039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0426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c:f>
              <c:strCache>
                <c:ptCount val="1"/>
                <c:pt idx="0">
                  <c:v>YTD Product Revenue</c:v>
                </c:pt>
              </c:strCache>
            </c:strRef>
          </c:tx>
          <c:spPr>
            <a:solidFill>
              <a:srgbClr val="7AA6AD"/>
            </a:solidFill>
            <a:ln>
              <a:noFill/>
            </a:ln>
            <a:effectLst/>
          </c:spPr>
          <c:invertIfNegative val="0"/>
          <c:dPt>
            <c:idx val="1"/>
            <c:invertIfNegative val="0"/>
            <c:bubble3D val="0"/>
            <c:spPr>
              <a:solidFill>
                <a:srgbClr val="006472"/>
              </a:solidFill>
              <a:ln>
                <a:noFill/>
              </a:ln>
              <a:effectLst/>
            </c:spPr>
            <c:extLst>
              <c:ext xmlns:c16="http://schemas.microsoft.com/office/drawing/2014/chart" uri="{C3380CC4-5D6E-409C-BE32-E72D297353CC}">
                <c16:uniqueId val="{00000000-A96B-4B4F-90DF-1C5D6FA9FE80}"/>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Q3-24</c:v>
                </c:pt>
                <c:pt idx="1">
                  <c:v>Q3-25</c:v>
                </c:pt>
              </c:strCache>
            </c:strRef>
          </c:cat>
          <c:val>
            <c:numRef>
              <c:f>Sheet1!$B$4:$C$4</c:f>
              <c:numCache>
                <c:formatCode>General</c:formatCode>
                <c:ptCount val="2"/>
                <c:pt idx="0">
                  <c:v>6.8</c:v>
                </c:pt>
                <c:pt idx="1">
                  <c:v>7</c:v>
                </c:pt>
              </c:numCache>
            </c:numRef>
          </c:val>
          <c:extLst>
            <c:ext xmlns:c16="http://schemas.microsoft.com/office/drawing/2014/chart" uri="{C3380CC4-5D6E-409C-BE32-E72D297353CC}">
              <c16:uniqueId val="{00000000-0447-4047-9624-92FD135620E4}"/>
            </c:ext>
          </c:extLst>
        </c:ser>
        <c:dLbls>
          <c:showLegendKey val="0"/>
          <c:showVal val="0"/>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Product Revenue +2%</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venir" panose="02000503020000020003"/>
                <a:ea typeface="+mn-ea"/>
                <a:cs typeface="+mn-cs"/>
              </a:defRPr>
            </a:pPr>
            <a:endParaRPr lang="en-US"/>
          </a:p>
        </c:txPr>
        <c:crossAx val="1967360208"/>
        <c:crosses val="autoZero"/>
        <c:auto val="1"/>
        <c:lblAlgn val="ctr"/>
        <c:lblOffset val="100"/>
        <c:noMultiLvlLbl val="0"/>
      </c:catAx>
      <c:valAx>
        <c:axId val="1967360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Sheet1!$A$22</c:f>
              <c:strCache>
                <c:ptCount val="1"/>
                <c:pt idx="0">
                  <c:v>YTD Gross Margin</c:v>
                </c:pt>
              </c:strCache>
            </c:strRef>
          </c:tx>
          <c:spPr>
            <a:solidFill>
              <a:srgbClr val="7AA6AD"/>
            </a:solidFill>
            <a:ln>
              <a:noFill/>
            </a:ln>
            <a:effectLst/>
          </c:spPr>
          <c:invertIfNegative val="0"/>
          <c:dPt>
            <c:idx val="1"/>
            <c:invertIfNegative val="0"/>
            <c:bubble3D val="0"/>
            <c:spPr>
              <a:solidFill>
                <a:srgbClr val="006472"/>
              </a:solidFill>
              <a:ln>
                <a:noFill/>
              </a:ln>
              <a:effectLst/>
            </c:spPr>
            <c:extLst>
              <c:ext xmlns:c16="http://schemas.microsoft.com/office/drawing/2014/chart" uri="{C3380CC4-5D6E-409C-BE32-E72D297353CC}">
                <c16:uniqueId val="{00000001-2199-479A-A0B4-0CCB4657BC51}"/>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99-479A-A0B4-0CCB4657BC51}"/>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99-479A-A0B4-0CCB4657BC5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Sheet1!$B$21:$C$21</c:f>
              <c:strCache>
                <c:ptCount val="2"/>
                <c:pt idx="0">
                  <c:v>Q3-24</c:v>
                </c:pt>
                <c:pt idx="1">
                  <c:v>Q3-25</c:v>
                </c:pt>
              </c:strCache>
            </c:strRef>
          </c:cat>
          <c:val>
            <c:numRef>
              <c:f>Sheet1!$B$22:$C$22</c:f>
              <c:numCache>
                <c:formatCode>0.00%</c:formatCode>
                <c:ptCount val="2"/>
                <c:pt idx="0">
                  <c:v>0.58399999999999996</c:v>
                </c:pt>
                <c:pt idx="1">
                  <c:v>0.64100000000000001</c:v>
                </c:pt>
              </c:numCache>
            </c:numRef>
          </c:val>
          <c:extLst>
            <c:ext xmlns:c16="http://schemas.microsoft.com/office/drawing/2014/chart" uri="{C3380CC4-5D6E-409C-BE32-E72D297353CC}">
              <c16:uniqueId val="{00000002-2199-479A-A0B4-0CCB4657BC51}"/>
            </c:ext>
          </c:extLst>
        </c:ser>
        <c:dLbls>
          <c:showLegendKey val="0"/>
          <c:showVal val="0"/>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Gross Margin +570 bps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67360208"/>
        <c:crosses val="autoZero"/>
        <c:auto val="1"/>
        <c:lblAlgn val="ctr"/>
        <c:lblOffset val="100"/>
        <c:noMultiLvlLbl val="0"/>
      </c:catAx>
      <c:valAx>
        <c:axId val="1967360208"/>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0.1"/>
        <c:min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Sheet1!$A$41</c:f>
              <c:strCache>
                <c:ptCount val="1"/>
                <c:pt idx="0">
                  <c:v>YTD Opex</c:v>
                </c:pt>
              </c:strCache>
            </c:strRef>
          </c:tx>
          <c:spPr>
            <a:solidFill>
              <a:srgbClr val="006472"/>
            </a:solidFill>
            <a:ln>
              <a:noFill/>
            </a:ln>
            <a:effectLst/>
          </c:spPr>
          <c:invertIfNegative val="0"/>
          <c:dPt>
            <c:idx val="0"/>
            <c:invertIfNegative val="0"/>
            <c:bubble3D val="0"/>
            <c:spPr>
              <a:solidFill>
                <a:srgbClr val="7AA6AD"/>
              </a:solidFill>
              <a:ln>
                <a:noFill/>
              </a:ln>
              <a:effectLst/>
            </c:spPr>
            <c:extLst>
              <c:ext xmlns:c16="http://schemas.microsoft.com/office/drawing/2014/chart" uri="{C3380CC4-5D6E-409C-BE32-E72D297353CC}">
                <c16:uniqueId val="{00000000-501F-494C-B636-492FF778ABF0}"/>
              </c:ext>
            </c:extLst>
          </c:dPt>
          <c:dLbls>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Sheet1!$B$40:$C$40</c:f>
              <c:strCache>
                <c:ptCount val="2"/>
                <c:pt idx="0">
                  <c:v>Q3-24</c:v>
                </c:pt>
                <c:pt idx="1">
                  <c:v>Q3-25</c:v>
                </c:pt>
              </c:strCache>
            </c:strRef>
          </c:cat>
          <c:val>
            <c:numRef>
              <c:f>Sheet1!$B$41:$C$41</c:f>
              <c:numCache>
                <c:formatCode>General</c:formatCode>
                <c:ptCount val="2"/>
                <c:pt idx="0">
                  <c:v>16.8</c:v>
                </c:pt>
                <c:pt idx="1">
                  <c:v>11.1</c:v>
                </c:pt>
              </c:numCache>
            </c:numRef>
          </c:val>
          <c:extLst>
            <c:ext xmlns:c16="http://schemas.microsoft.com/office/drawing/2014/chart" uri="{C3380CC4-5D6E-409C-BE32-E72D297353CC}">
              <c16:uniqueId val="{00000000-2B18-4430-83FC-77CADDA1AB24}"/>
            </c:ext>
          </c:extLst>
        </c:ser>
        <c:dLbls>
          <c:showLegendKey val="0"/>
          <c:showVal val="0"/>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Operating Expense -41.9%</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67360208"/>
        <c:crosses val="autoZero"/>
        <c:auto val="1"/>
        <c:lblAlgn val="ctr"/>
        <c:lblOffset val="100"/>
        <c:noMultiLvlLbl val="0"/>
      </c:catAx>
      <c:valAx>
        <c:axId val="1967360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Sheet1!$A$62</c:f>
              <c:strCache>
                <c:ptCount val="1"/>
                <c:pt idx="0">
                  <c:v>YTD Net Loss</c:v>
                </c:pt>
              </c:strCache>
            </c:strRef>
          </c:tx>
          <c:spPr>
            <a:solidFill>
              <a:srgbClr val="7AA6AD"/>
            </a:solidFill>
            <a:ln>
              <a:noFill/>
            </a:ln>
            <a:effectLst/>
          </c:spPr>
          <c:invertIfNegative val="0"/>
          <c:dPt>
            <c:idx val="1"/>
            <c:invertIfNegative val="0"/>
            <c:bubble3D val="0"/>
            <c:spPr>
              <a:solidFill>
                <a:srgbClr val="006472"/>
              </a:solidFill>
              <a:ln>
                <a:noFill/>
              </a:ln>
              <a:effectLst/>
            </c:spPr>
            <c:extLst>
              <c:ext xmlns:c16="http://schemas.microsoft.com/office/drawing/2014/chart" uri="{C3380CC4-5D6E-409C-BE32-E72D297353CC}">
                <c16:uniqueId val="{00000000-CB04-43BF-9BDB-DA126E534D2B}"/>
              </c:ext>
            </c:extLst>
          </c:dPt>
          <c:dLbls>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venir" panose="02000503020000020003"/>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Sheet1!$B$61:$C$61</c:f>
              <c:strCache>
                <c:ptCount val="2"/>
                <c:pt idx="0">
                  <c:v>Q3-24</c:v>
                </c:pt>
                <c:pt idx="1">
                  <c:v>Q3-25</c:v>
                </c:pt>
              </c:strCache>
            </c:strRef>
          </c:cat>
          <c:val>
            <c:numRef>
              <c:f>Sheet1!$B$62:$C$62</c:f>
              <c:numCache>
                <c:formatCode>_(* #,##0.0_);_(* \(#,##0.0\);_(* "-"??_);_(@_)</c:formatCode>
                <c:ptCount val="2"/>
                <c:pt idx="0">
                  <c:v>11.7</c:v>
                </c:pt>
                <c:pt idx="1">
                  <c:v>9.4</c:v>
                </c:pt>
              </c:numCache>
            </c:numRef>
          </c:val>
          <c:extLst>
            <c:ext xmlns:c16="http://schemas.microsoft.com/office/drawing/2014/chart" uri="{C3380CC4-5D6E-409C-BE32-E72D297353CC}">
              <c16:uniqueId val="{00000000-0BD2-4B0C-9E6D-7437E3FF9260}"/>
            </c:ext>
          </c:extLst>
        </c:ser>
        <c:dLbls>
          <c:dLblPos val="outEnd"/>
          <c:showLegendKey val="0"/>
          <c:showVal val="1"/>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Net Loss -19.6%</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venir" panose="02000503020000020003"/>
                <a:ea typeface="+mn-ea"/>
                <a:cs typeface="+mn-cs"/>
              </a:defRPr>
            </a:pPr>
            <a:endParaRPr lang="en-US"/>
          </a:p>
        </c:txPr>
        <c:crossAx val="1967360208"/>
        <c:crosses val="autoZero"/>
        <c:auto val="1"/>
        <c:lblAlgn val="ctr"/>
        <c:lblOffset val="100"/>
        <c:noMultiLvlLbl val="0"/>
      </c:catAx>
      <c:valAx>
        <c:axId val="1967360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12:41:17.872"/>
    </inkml:context>
    <inkml:brush xml:id="br0">
      <inkml:brushProperty name="width" value="0.35" units="cm"/>
      <inkml:brushProperty name="height" value="0.35" units="cm"/>
      <inkml:brushProperty name="color" value="#FFFFFF"/>
    </inkml:brush>
  </inkml:definitions>
  <inkml:trace contextRef="#ctx0" brushRef="#br0">2334 1020 24575,'-1'-13'0,"-1"0"0,-1 0 0,0 0 0,-1 0 0,-7-16 0,-3-16 0,5 5 0,2-1 0,2-1 0,0-46 0,2 21 0,-2 21 0,-17-69 0,1 12 0,14 69 0,-14-41 0,13 49 0,0-1 0,2 1 0,-3-35 0,7 45 0,0 8 0,1-1 0,0 1 0,0-1 0,2-14 0,-1 22 0,0 0 0,0 1 0,0-1 0,1 0 0,-1 0 0,0 1 0,0-1 0,1 0 0,-1 0 0,0 1 0,1-1 0,-1 0 0,1 1 0,-1-1 0,1 0 0,-1 1 0,1-1 0,-1 1 0,1-1 0,0 1 0,-1-1 0,1 1 0,0-1 0,1 1 0,-1 0 0,1 0 0,-1 0 0,1 0 0,-1 0 0,1 0 0,-1 1 0,0-1 0,1 0 0,-1 1 0,1-1 0,-1 1 0,0 0 0,1-1 0,-1 1 0,0 0 0,2 1 0,3 3 0,0 0 0,0 0 0,0 1 0,-1-1 0,0 1 0,0 0 0,0 1 0,-1-1 0,0 1 0,0 0 0,-1 0 0,0 0 0,0 0 0,-1 0 0,1 1 0,-2-1 0,2 10 0,1 14 0,-2-1 0,-1 1 0,-4 31 0,2-42 0,-3 23 0,-2 1 0,-24 84 0,18-87 0,2 0 0,2 1 0,-4 61 0,11-83 0,0 1 0,-2-1 0,-1 0 0,0 0 0,-1-1 0,-15 36 0,-24 13 0,34-54 0,0 0 0,0 1 0,-8 20 0,15-28 0,-1 0 0,1 1 0,-1-1 0,0 0 0,0-1 0,-9 10 0,9-12 0,1-1 0,-1 0 0,0 0 0,-1-1 0,1 1 0,0-1 0,-1 0 0,1 0 0,-1-1 0,0 1 0,-8 1 0,-20 6 0,1 2 0,0 1 0,-42 22 0,60-27 0,-151 58 0,138-55 0,-2-2 0,1 0 0,-36 3 0,27-5 0,-41 13 0,44-10 0,-56 7 0,-11 3 0,-201 44 0,227-49 0,-1-4 0,0-3 0,-147-6 0,-87 7 0,304-7 0,-1-1 0,1 0 0,0 0 0,0 0 0,0-1 0,-8-2 0,13 3 0,1 0 0,-1 0 0,1 0 0,-1 0 0,1 0 0,-1 0 0,1 0 0,0-1 0,-1 1 0,1 0 0,-1 0 0,1-1 0,0 1 0,-1 0 0,1-1 0,0 1 0,-1 0 0,1-1 0,0 1 0,0 0 0,-1-1 0,1 1 0,0-1 0,0 1 0,0 0 0,0-1 0,-1 1 0,1-1 0,0 1 0,0-1 0,0 1 0,0-1 0,1-1 0,0 0 0,0 1 0,0-1 0,0 1 0,0 0 0,0-1 0,0 1 0,1 0 0,-1-1 0,1 1 0,-1 0 0,1 0 0,2-1 0,7-5 0,1 2 0,0 0 0,0 0 0,0 1 0,0 1 0,20-4 0,-14 4 0,-2-1 0,28-11 0,-39 12 0,0 0 0,0-1 0,0 0 0,0 0 0,-1 0 0,1-1 0,-1 1 0,0-1 0,-1 0 0,1 0 0,-1-1 0,0 1 0,0-1 0,3-9 0,4-11 0,11-49 0,-18 64 0,2-7 0,-1 0 0,0 0 0,-1 0 0,-1 0 0,-1-1 0,-1 1 0,-2-30 0,1 47 0,1-1 0,0 1 0,-1-1 0,1 1 0,0 0 0,0-1 0,0 1 0,0-1 0,0 1 0,0-1 0,0 1 0,0-1 0,1 1 0,-1-1 0,1 1 0,-1 0 0,1-1 0,-1 1 0,1 0 0,0-1 0,0 1 0,-1 0 0,1 0 0,0 0 0,0-1 0,0 1 0,0 0 0,1 1 0,-1-1 0,0 0 0,0 0 0,3-1 0,1 1 0,1-1 0,0 1 0,0 0 0,0 1 0,0-1 0,11 2 0,8-1 0,133-17 0,-92 8 0,95-1 0,677 11 0,-868-3-23,1-1 1,-52-11-1,20 2-1274,-42-4-5529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06.489"/>
    </inkml:context>
    <inkml:brush xml:id="br0">
      <inkml:brushProperty name="width" value="0.35" units="cm"/>
      <inkml:brushProperty name="height" value="0.35" units="cm"/>
      <inkml:brushProperty name="color" value="#FFFFFF"/>
    </inkml:brush>
  </inkml:definitions>
  <inkml:trace contextRef="#ctx0" brushRef="#br0">64 654 24575,'1'0'0,"0"1"0,-1-1 0,1 0 0,0 0 0,0 0 0,0 1 0,-1-1 0,1 0 0,0 1 0,-1-1 0,1 1 0,0-1 0,-1 1 0,1-1 0,0 1 0,-1 0 0,1-1 0,-1 1 0,1-1 0,-1 1 0,1 0 0,-1 0 0,0-1 0,1 1 0,-1 0 0,0 0 0,1-1 0,-1 1 0,0 0 0,0 0 0,0 0 0,0 0 0,0-1 0,0 3 0,-2 33 0,1-32 0,-6 37 0,-22 69 0,19-79 0,1 0 0,2 0 0,1 1 0,-2 46 0,7-66 0,1 10 0,1-22 0,-1 1 0,0-1 0,1 1 0,-1-1 0,0 1 0,1-1 0,-1 1 0,1-1 0,-1 0 0,1 1 0,-1-1 0,1 0 0,-1 0 0,1 1 0,0-1 0,-1 0 0,1 0 0,-1 0 0,1 0 0,0 1 0,-1-1 0,1 0 0,-1 0 0,1 0 0,0 0 0,-1 0 0,1-1 0,-1 1 0,1 0 0,0 0 0,-1 0 0,1 0 0,-1-1 0,1 1 0,0-1 0,16-6 0,0 0 0,0-2 0,0 0 0,-1-1 0,20-17 0,-9 8 0,49-35 0,-3-2 0,109-110 0,-152 134 0,-1-2 0,-1-1 0,-2-1 0,-1-1 0,-2-2 0,-2 0 0,27-69 0,-41 82 0,9-50 0,-14 59 0,1 1 0,0-1 0,1 1 0,1 0 0,1 0 0,15-30 0,-20 44 0,0 0 0,1 1 0,0-1 0,-1 0 0,1 0 0,0 1 0,0-1 0,0 1 0,0 0 0,0-1 0,0 1 0,0 0 0,1 0 0,-1 1 0,0-1 0,1 0 0,2 0 0,-4 1 0,0 0 0,0 0 0,0 0 0,0 0 0,-1 0 0,1 0 0,0 0 0,0 0 0,0 1 0,0-1 0,0 0 0,0 1 0,0-1 0,0 1 0,0-1 0,-1 1 0,1-1 0,0 1 0,0-1 0,-1 1 0,1 0 0,0-1 0,-1 1 0,1 0 0,0 0 0,-1-1 0,1 1 0,-1 0 0,0 0 0,1 0 0,-1 0 0,0 0 0,1 0 0,-1 0 0,0 0 0,0-1 0,0 1 0,0 0 0,0 0 0,0 0 0,0 0 0,0 0 0,0 0 0,0 1 0,-1 1 0,0 1 0,0-1 0,0 0 0,0 0 0,0 0 0,-1 0 0,1 0 0,-1-1 0,0 1 0,0 0 0,0-1 0,0 1 0,0-1 0,0 0 0,-4 3 0,-41 29 0,47-34 0,-54 31 0,-1-3 0,-85 31 0,130-55 0,1-1 0,1 0 0,0-1 0,-1-1 0,1 0 0,-1 0 0,0 0 0,1-1 0,-13-1 0,-10-3 0,-29-8 0,31 6 0,8 2 0,10 3 0,1 0 0,0-2 0,-1 1 0,1-1 0,0 0 0,1-1 0,-1-1 0,-12-7 0,20 10 0,0 0 0,0 0 0,0-1 0,1 1 0,-1-1 0,1 1 0,0-1 0,0 1 0,0-1 0,0 0 0,0 0 0,1 1 0,-1-1 0,1 0 0,0 0 0,0 0 0,0 0 0,0 0 0,1-3 0,-2-8 0,20 48 0,-4-2 0,34 54 0,10 19 0,-54-94 0,48 96 0,-43-90 0,1 0 0,1-1 0,0 0 0,15 15 0,-2-6 0,-2 1 0,-2 0 0,0 2 0,-2 1 0,0 0 0,14 35 0,81 156 0,-95-188 0,1-1 0,27 31 0,-47-61 0,1-1 0,-1 1 0,1 0 0,-1 0 0,1-1 0,0 1 0,-1 0 0,1-1 0,-1 1 0,1-1 0,0 1 0,0-1 0,-1 1 0,1-1 0,0 1 0,0-1 0,0 0 0,0 1 0,-1-1 0,1 0 0,0 0 0,2 1 0,-3-2 0,1 1 0,-1-1 0,1 1 0,-1-1 0,1 0 0,-1 1 0,1-1 0,-1 1 0,0-1 0,0 0 0,1 1 0,-1-1 0,0 0 0,0 0 0,0 1 0,1-1 0,-1 0 0,0 1 0,0-1 0,0 0 0,0 0 0,-1-8 0,1 0 0,-1 1 0,-3-12 0,-7-38 0,1 0 0,4-1 0,1 0 0,4 0 0,6-66 0,4 33 0,5 0 0,38-137 0,-47 212 0,2-14 0,2 1 0,2 0 0,0 0 0,2 1 0,21-35 0,-34 63 0,1 0 0,0-1 0,0 1 0,-1-1 0,1 1 0,0 0 0,0 0 0,0 0 0,0 0 0,1 0 0,-1 0 0,0 0 0,0 0 0,1 0 0,-1 0 0,0 0 0,1 1 0,-1-1 0,1 1 0,-1-1 0,1 1 0,-1-1 0,1 1 0,-1 0 0,1 0 0,1 0 0,0 1 0,-1 0 0,0 0 0,0 0 0,0 1 0,0-1 0,-1 1 0,1-1 0,0 1 0,-1 0 0,1 0 0,-1 0 0,1 0 0,-1 0 0,0 0 0,0 0 0,1 2 0,6 11 0,84 178 0,79 175 0,-157-345 0,-13-22 0,-1 0 0,1 0 0,0 0 0,0 1 0,0-1 0,0-1 0,0 1 0,0 0 0,0 0 0,0 0 0,0 0 0,1-1 0,-1 1 0,0-1 0,0 1 0,1-1 0,0 1 0,-1-1 0,-1 0 0,0-1 0,1 1 0,-1 0 0,1-1 0,-1 1 0,0 0 0,1-1 0,-1 1 0,0 0 0,0-1 0,1 1 0,-1-1 0,0 1 0,0-1 0,1 1 0,-1-1 0,0 1 0,0-1 0,0 1 0,0-1 0,0 1 0,0 0 0,0-1 0,0 1 0,0-2 0,0-16 0,0 15 0,-1-80 0,1-67 0,1 139 0,1 0 0,0 1 0,0-1 0,1 1 0,1 0 0,-1 0 0,2 0 0,9-17 0,-11 22 0,0 0 0,0 0 0,0 1 0,1-1 0,0 1 0,-1 0 0,2 0 0,-1 0 0,0 0 0,1 1 0,0 0 0,0 0 0,0 0 0,0 0 0,0 1 0,1 0 0,10-3 0,-7 5 0,0 1 0,-1 0 0,1 0 0,0 0 0,-1 2 0,1-1 0,-1 1 0,1 0 0,8 5 0,11 3 0,-18-8 0,7 3 0,0 0 0,21 12 0,-32-15 0,-1 1 0,1 0 0,-1 0 0,0 0 0,-1 0 0,1 1 0,-1 0 0,0 0 0,0 0 0,5 7 0,-3-1 0,0 0 0,0 1 0,-1 0 0,-1-1 0,0 2 0,-1-1 0,0 0 0,0 1 0,-1-1 0,-1 1 0,0 0 0,-1-1 0,-1 1 0,-3 22 0,1 8 0,2-33 0,1 0 0,-1 0 0,-1 1 0,-4 15 0,-7 12 0,3 0 0,-7 42 0,-3 36 0,-13 94 0,27-182 0,6-27 0,0-1 0,0 1 0,-1-1 0,1 1 0,0-1 0,0 1 0,0-1 0,-1 1 0,1-1 0,0 0 0,-1 1 0,1-1 0,0 1 0,-1-1 0,1 0 0,-1 1 0,1-1 0,0 0 0,-1 0 0,1 1 0,-1-1 0,1 0 0,-1 0 0,1 0 0,-1 0 0,1 1 0,-1-1 0,1 0 0,-1 0 0,1 0 0,-1 0 0,1 0 0,-1 0 0,1 0 0,-1 0 0,1-1 0,-1 1 0,1 0 0,-1 0 0,1 0 0,-1 0 0,1-1 0,0 1 0,-1 0 0,1 0 0,-1-1 0,1 1 0,0 0 0,-1-1 0,1 1 0,-1-1 0,1 1 0,0-1 0,-2 0 0,1-1 0,0 0 0,0 0 0,0 1 0,0-1 0,0 0 0,0 0 0,0 0 0,1 0 0,-1 0 0,1 0 0,-1 0 0,1 0 0,0-4 0,1-33 0,0 22 0,-1 2 0,1 0 0,1 0 0,0 0 0,1 1 0,0-1 0,2 1 0,0 0 0,0 0 0,1 0 0,1 1 0,0 0 0,1 0 0,0 1 0,20-22 0,-11 15 0,2 0 0,0 2 0,1 1 0,42-27 0,96-42 0,-98 56 0,60-40 0,-111 62 0,0 0 0,-1-1 0,11-11 0,-14 12 0,1 1 0,0 0 0,0 0 0,1 1 0,0 0 0,14-8 0,-17 11 0,-1 1 0,1-1 0,-1 0 0,1 0 0,-1-1 0,0 1 0,0-1 0,5-4 0,-8 6 0,1 0 0,-1 1 0,1-1 0,-1 0 0,0 0 0,1 1 0,-1-1 0,0 0 0,0 0 0,0 0 0,1 1 0,-1-1 0,0 0 0,0 0 0,0 0 0,0 0 0,0 1 0,-1-3 0,1 2 0,-1-1 0,0 1 0,0-1 0,1 1 0,-1-1 0,0 1 0,0 0 0,0-1 0,-1 1 0,1 0 0,0 0 0,-3-2 0,-1 0 0,-1 0 0,1 0 0,-1 0 0,0 1 0,0 0 0,0 0 0,0 1 0,0-1 0,-1 1 0,1 1 0,0-1 0,-1 1 0,1 0 0,0 1 0,-13 2 0,18-3 0,0 0 0,0 0 0,0 1 0,0-1 0,0 1 0,0-1 0,0 1 0,0 0 0,0-1 0,1 1 0,-1 0 0,0 0 0,0-1 0,1 1 0,-1 0 0,0 0 0,1 0 0,-1 0 0,1 0 0,-1 0 0,1 0 0,-1 0 0,1 0 0,0 0 0,-1 0 0,1 0 0,0 0 0,0 0 0,0 0 0,0 0 0,0 3 0,4 40 0,-3-34 0,5 62 0,-4-39 0,1 0 0,2 0 0,11 41 0,-9-48 0,-2 0 0,-1 0 0,2 38 0,4 32 0,-7-83 0,0 0 0,0 0 0,1 0 0,1-1 0,8 17 0,-5-11 0,-7-14 0,1 0 0,-1-1 0,1 1 0,0-1 0,0 1 0,3 3 0,-2-36 0,5-213 0,-8 223 0,-1-16 0,2 1 0,7-45 0,-5 67 0,-1 0 0,2 0 0,-1 0 0,2 0 0,0 1 0,0 0 0,1 0 0,0 0 0,1 1 0,10-13 0,34-33 0,102-88 0,77-29 0,-180 139 0,2 2 0,1 3 0,2 2 0,0 2 0,2 3 0,78-20 0,-125 39 0,23-4 0,-32 6 0,1 1 0,-1 0 0,1 0 0,-1 0 0,1 0 0,-1 0 0,1 0 0,-1 0 0,1 0 0,0 1 0,-1-1 0,0 0 0,1 1 0,-1-1 0,3 2 0,-4-1 0,1 0 0,-1-1 0,1 1 0,-1 0 0,0-1 0,1 1 0,-1 0 0,0-1 0,0 1 0,0 0 0,0 0 0,0-1 0,1 1 0,-1 0 0,0 0 0,-1-1 0,1 1 0,0 0 0,0 0 0,0-1 0,0 1 0,-1 1 0,-7 21 0,3-10 0,-8 37 0,-7 24 0,-14 113 0,33-167 0,1 0 0,5 38 0,0 14 0,-4 18 0,-3 88 0,-4-141 0,4-29 0,1-1 0,-1 1 0,2-1 0,-1 15 0,6 36 0,2 92 0,-7-150 0,0 1 0,0-1 0,0 0 0,0 1 0,0-1 0,0 0 0,0 0 0,0 1 0,0-1 0,0 0 0,0 1 0,0-1 0,0 0 0,0 1 0,0-1 0,0 0 0,0 0 0,0 1 0,0-1 0,0 0 0,-1 1 0,1-1 0,0 0 0,0 0 0,0 1 0,0-1 0,-1 0 0,1 0 0,0 0 0,0 1 0,-1-1 0,1 0 0,0 0 0,0 0 0,-1 0 0,1 0 0,0 1 0,-1-1 0,1 0 0,-1 0 0,-11-9 0,-9-20 0,18 22 0,0 0 0,1-1 0,0 1 0,0-1 0,1 0 0,0 1 0,0-1 0,0 0 0,2-11 0,-1 10 0,0 0 0,0 0 0,-1 0 0,-1 0 0,1 0 0,-6-14 0,3 10 0,0 0 0,1 0 0,0 0 0,1 0 0,1 0 0,0-15 0,1-2 0,7-49 0,-3 57 0,0 0 0,1 1 0,2-1 0,0 2 0,1-1 0,13-24 0,-3 9 0,14-46 0,14-30 0,-39 99 0,0 0 0,1 0 0,1 1 0,0 0 0,1 0 0,15-13 0,4-2 0,9-8 0,2 0 0,75-49 0,-105 80 0,1-1 0,-1 1 0,0 1 0,1 0 0,0 1 0,-1 0 0,1 0 0,20 0 0,-13 1 0,33-7 0,-31 5 0,-1 0 0,1 1 0,26 2 0,-25 0 0,0-1 0,34-5 0,-53 5 0,0 1 0,0 0 0,0 0 0,0 0 0,0 0 0,0 0 0,0 0 0,0 1 0,0-1 0,0 1 0,0-1 0,0 1 0,-1 0 0,1-1 0,0 1 0,0 0 0,-1 0 0,1 0 0,0 1 0,-1-1 0,1 0 0,-1 1 0,0-1 0,1 1 0,-1-1 0,1 3 0,4 4 0,-1 1 0,-1 0 0,1 0 0,2 11 0,1 1 0,9 21 0,-3 0 0,16 79 0,-19-70 0,24 69 0,2-33 0,-20-49 0,-1 2 0,12 49 0,9 46 0,7 28 0,-25-61 0,9 134 0,-28-233 0,2 11 0,-4-10 0,-3-9 0,-2-7 0,1 0 0,0-1 0,1 0 0,-5-19 0,6 19 0,0 1 0,1 1 0,0 0 0,1-1 0,0 0 0,1 1 0,1-1 0,-1 0 0,4-18 0,-3 22 0,0 2 0,1 1 0,-1-1 0,1 1 0,1-1 0,1-5 0,-3 11 0,0-1 0,0 1 0,1-1 0,-1 1 0,0-1 0,0 1 0,1-1 0,-1 1 0,0 0 0,1-1 0,-1 1 0,0 0 0,1-1 0,-1 1 0,1 0 0,-1-1 0,1 1 0,-1 0 0,1 0 0,-1-1 0,1 1 0,-1 0 0,2 0 0,-1 0 0,0 0 0,0 0 0,0 1 0,0-1 0,0 1 0,0-1 0,0 0 0,0 1 0,0 0 0,0-1 0,0 1 0,0 0 0,0-1 0,-1 1 0,1 0 0,1 1 0,17 20 0,-2 0 0,0 1 0,19 35 0,6 8 0,-9-17 0,-5-6 0,48 55 0,-74-96 0,1 0 0,-1 0 0,1 0 0,0-1 0,0 1 0,-1 0 0,1-1 0,0 0 0,0 0 0,0 0 0,5 1 0,-6-2 0,1 1 0,-1-1 0,0 1 0,0-1 0,0 1 0,0 0 0,0 0 0,0 0 0,0 0 0,0 0 0,0 0 0,-1 1 0,1-1 0,0 1 0,-1-1 0,1 1 0,-1-1 0,0 1 0,1 0 0,0 2 0,4 7 0,0-1 0,1-1 0,0 1 0,0-1 0,11 9 0,12 18 0,19 33 0,-44-65 0,-4-12 0,-7-12 0,-5-8 0,7 17 0,0 1 0,-1-1 0,-1 1 0,1 0 0,-2 0 0,1 1 0,-16-18 0,21 26 0,-1 0 0,1 0 0,0 0 0,0 0 0,0-1 0,0 1 0,0 0 0,0 0 0,1-1 0,-1 1 0,0 0 0,1-1 0,-1 1 0,1-1 0,-1 1 0,1-1 0,0 1 0,-1-1 0,1 1 0,0-3 0,0 3 0,1 1 0,-1-1 0,0 1 0,0 0 0,0-1 0,1 1 0,-1-1 0,0 1 0,0 0 0,1-1 0,-1 1 0,0 0 0,1-1 0,-1 1 0,1 0 0,-1 0 0,0-1 0,1 1 0,-1 0 0,1 0 0,-1 0 0,1 0 0,-1-1 0,1 1 0,20 3 0,-16-2-91,0 1 0,-1 0 0,1 0 0,0 1 0,-1-1 0,1 1 0,-1 0 0,0 0 0,0 1 0,0-1 0,-1 1 0,1 0 0,-1 0 0,5 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08.689"/>
    </inkml:context>
    <inkml:brush xml:id="br0">
      <inkml:brushProperty name="width" value="0.35" units="cm"/>
      <inkml:brushProperty name="height" value="0.35" units="cm"/>
      <inkml:brushProperty name="color" value="#FFFFFF"/>
    </inkml:brush>
  </inkml:definitions>
  <inkml:trace contextRef="#ctx0" brushRef="#br0">476 1 24575,'0'0'0,"-1"0"0,1 1 0,-1-1 0,0 1 0,1-1 0,0 0 0,-1 1 0,1-1 0,-1 1 0,1-1 0,-1 1 0,1 0 0,0-1 0,-1 1 0,1-1 0,0 1 0,0 0 0,0-1 0,-1 1 0,1 0 0,0-1 0,0 1 0,0 0 0,0-1 0,0 1 0,0 1 0,-1 22 0,1-21 0,-2 31 0,-10 57 0,7-68 0,1 1 0,1 0 0,2 0 0,0 0 0,4 38 0,-1-52 0,-1-9 0,-1 0 0,0 0 0,1 0 0,-1 0 0,0 1 0,0-1 0,0 0 0,0 0 0,0 0 0,0 1 0,0-1 0,-1 2 0,1-2 0,-1-1 0,0 1 0,1-1 0,-1 1 0,0-1 0,1 1 0,-1-1 0,0 1 0,0-1 0,0 0 0,0 1 0,1-1 0,-1 0 0,0 0 0,0 0 0,0 0 0,0 0 0,0 0 0,1 0 0,-1 0 0,0 0 0,0 0 0,-1-1 0,-33-3 0,-56-13 0,33 4 0,-60-9-1365,-4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11.589"/>
    </inkml:context>
    <inkml:brush xml:id="br0">
      <inkml:brushProperty name="width" value="0.35" units="cm"/>
      <inkml:brushProperty name="height" value="0.35" units="cm"/>
      <inkml:brushProperty name="color" value="#FFFFFF"/>
    </inkml:brush>
  </inkml:definitions>
  <inkml:trace contextRef="#ctx0" brushRef="#br0">421 104 24575,'1'0'0,"-1"1"0,1-1 0,0 0 0,-1 1 0,1-1 0,-1 1 0,1-1 0,-1 1 0,0-1 0,1 1 0,-1-1 0,1 1 0,-1-1 0,0 1 0,1 0 0,-1-1 0,0 1 0,0 0 0,0-1 0,1 1 0,-1 0 0,0-1 0,0 1 0,0 0 0,0-1 0,0 2 0,1 22 0,-1-21 0,-10 286 0,1-179 0,9-104 0,-1 1 0,1 0 0,-2-1 0,1 1 0,-1-1 0,0 0 0,0 0 0,-1 1 0,1-2 0,-1 1 0,-5 7 0,6-10 0,0 0 0,-1 0 0,1 0 0,-1 0 0,1 0 0,-1-1 0,0 1 0,0-1 0,0 0 0,0 1 0,0-2 0,0 1 0,-1 0 0,1-1 0,-1 1 0,1-1 0,-1 0 0,1 0 0,-1 0 0,-7 0 0,0-1 0,-1 0 0,1-1 0,-1 0 0,1 0 0,0-1 0,0-1 0,-1 0 0,2-1 0,-1 0 0,0 0 0,-17-11 0,14 7 0,1-1 0,1-1 0,0 0 0,-21-22 0,28 27 0,1-1 0,0 0 0,0 0 0,1 0 0,0 0 0,0-1 0,0 1 0,1-1 0,0 1 0,0-1 0,0 0 0,1 0 0,-1-10 0,1-9 0,1 0 0,0 0 0,2 0 0,2 0 0,0 0 0,13-44 0,-10 51 0,-1 0 0,-1 0 0,-1 0 0,-1-1 0,0 0 0,-2 1 0,-1-36 0,0 54 0,-1-1 0,1 0 0,-1 1 0,0-1 0,0 1 0,1-1 0,-1 1 0,0 0 0,0-1 0,0 1 0,0 0 0,-1-1 0,1 1 0,0 0 0,-1 0 0,1 0 0,0 0 0,-1 1 0,1-1 0,-3-1 0,-35-11 0,34 11 0,-21-5-1365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16.506"/>
    </inkml:context>
    <inkml:brush xml:id="br0">
      <inkml:brushProperty name="width" value="0.35" units="cm"/>
      <inkml:brushProperty name="height" value="0.35" units="cm"/>
      <inkml:brushProperty name="color" value="#FFFFFF"/>
    </inkml:brush>
  </inkml:definitions>
  <inkml:trace contextRef="#ctx0" brushRef="#br0">1 1 24575,'2'3'0,"-1"1"0,1-1 0,-1 1 0,0 0 0,0 0 0,0-1 0,0 1 0,-1 0 0,1 0 0,-1 0 0,0 0 0,0 0 0,-2 6 0,2 3 0,6 124 0,6 1 0,6-2 0,54 208 0,-56-285 0,-4-18 0,-2 1 0,4 44 0,-13-79 0,1 0 0,-1 1 0,1-1 0,5 10 0,-5-11 0,0-1 0,0 1 0,0 0 0,-1 0 0,1 0 0,0 13 0,-1 8 0,2 1 0,9 42 0,-5-35 0,-4-22-1365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12:41:19.101"/>
    </inkml:context>
    <inkml:brush xml:id="br0">
      <inkml:brushProperty name="width" value="0.35" units="cm"/>
      <inkml:brushProperty name="height" value="0.35" units="cm"/>
      <inkml:brushProperty name="color" value="#FFFFFF"/>
    </inkml:brush>
  </inkml:definitions>
  <inkml:trace contextRef="#ctx0" brushRef="#br0">3 0 24575,'0'2'0,"0"4"0,0 2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2:05.477"/>
    </inkml:context>
    <inkml:brush xml:id="br0">
      <inkml:brushProperty name="width" value="0.35" units="cm"/>
      <inkml:brushProperty name="height" value="0.35" units="cm"/>
      <inkml:brushProperty name="color" value="#FFFFFF"/>
    </inkml:brush>
  </inkml:definitions>
  <inkml:trace contextRef="#ctx0" brushRef="#br0">1448 92 24575,'34'-2'0,"33"-5"0,31-15 0,-27 5 0,84-9 0,468 8-664,-499 19 423,35-2-127,666 5 56,-1593-5 1895,377 2-2450,-2053-1 618,2462 2 501,0 0 1,0 1-1,31 8 0,-17-2-143,262 53-109,-34-13-164,96 21-655,83 18-164,1407 336-2949,-1465-327 2949,-47-19 0,-49-17 0,349 66 1822,-502-98 985,160 31 2166,-196-45-2893,104 2 0,104-16-1097,-150-3 0,-140 2 122,-11 0-221,0 1 0,0-1 0,0 0 0,0 0 0,0 0-1,0 0 1,0-1 0,0 0 0,0 1 0,0-1 0,0 0-1,0 0 1,0 0 0,2-3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2:59.329"/>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3:10.843"/>
    </inkml:context>
    <inkml:brush xml:id="br0">
      <inkml:brushProperty name="width" value="0.35" units="cm"/>
      <inkml:brushProperty name="height" value="0.35" units="cm"/>
      <inkml:brushProperty name="color" value="#FFFFFF"/>
    </inkml:brush>
  </inkml:definitions>
  <inkml:trace contextRef="#ctx0" brushRef="#br0">1 447 24575,'3'0'0,"1"-1"0,-1 1 0,0-1 0,0 0 0,1 0 0,-1 0 0,0 0 0,0 0 0,0-1 0,0 1 0,0-1 0,-1 0 0,1 0 0,0 0 0,-1 0 0,0-1 0,3-2 0,5-7 0,0 0 0,11-21 0,4-5 0,19-13 0,-18 21 0,42-63 0,-60 80 0,1 0 0,0 0 0,1 1 0,1 1 0,0-1 0,0 2 0,15-11 0,-19 15 0,1 1 0,0 0 0,1 1 0,-1-1 0,1 2 0,0-1 0,0 1 0,0 1 0,0 0 0,0 0 0,1 1 0,18-1 0,-3 2 0,-14-1 0,-1 1 0,0 0 0,1 1 0,-1 0 0,1 1 0,13 3 0,-23-4 0,1 0 0,0 0 0,-1 1 0,1-1 0,-1 0 0,0 1 0,1-1 0,-1 0 0,0 1 0,0 0 0,0-1 0,0 1 0,0 0 0,0-1 0,0 1 0,-1 0 0,1 0 0,0 0 0,-1-1 0,0 1 0,1 0 0,-1 2 0,1 8 0,-1-1 0,-1 20 0,0-14 0,-1 50 191,0-17-969,6 86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3:20.816"/>
    </inkml:context>
    <inkml:brush xml:id="br0">
      <inkml:brushProperty name="width" value="0.35" units="cm"/>
      <inkml:brushProperty name="height" value="0.35" units="cm"/>
      <inkml:brushProperty name="color" value="#FFFFFF"/>
    </inkml:brush>
  </inkml:definitions>
  <inkml:trace contextRef="#ctx0" brushRef="#br0">1591 1319 24575,'0'0'0,"1"0"0,-1 1 0,1-1 0,0 0 0,-1 0 0,1 1 0,-1-1 0,1 0 0,0 1 0,-1-1 0,1 1 0,-1-1 0,1 0 0,-1 1 0,0-1 0,1 1 0,-1 0 0,1-1 0,-1 1 0,0-1 0,1 1 0,-1-1 0,0 1 0,0 0 0,0-1 0,1 1 0,-1 1 0,4 23 0,-2-14 0,30 65 0,-22-46 0,1 0 0,18 34 0,13 32 0,-37-83 0,-2 0 0,1 0 0,-2 1 0,1-1 0,-1 23 0,-1-22 0,1 0 0,0 0 0,1 0 0,1 0 0,8 22 0,-6-19 0,-1 0 0,5 28 0,-9-43 0,-1-1 0,0 1 0,0 0 0,0 0 0,0 0 0,0 0 0,-1 0 0,1 0 0,-1 0 0,1 0 0,-1 0 0,1 0 0,-1-1 0,0 1 0,0 0 0,0-1 0,0 1 0,0 0 0,-1-1 0,1 1 0,0-1 0,-2 2 0,-3 1 0,0 0 0,-1 0 0,1 0 0,-12 4 0,-8 5 0,14-7 0,1-1 0,-1 0 0,0-1 0,0 0 0,-15 2 0,12-2 0,1-1 0,0 2 0,-19 8 0,26-10 0,-6 4 0,0-1 0,0 0 0,-1 0 0,-27 5 0,37-10 0,0 0 0,0-1 0,0 0 0,0 0 0,0 0 0,0 0 0,0-1 0,0 0 0,0 0 0,0 0 0,1 0 0,-1 0 0,0-1 0,1 1 0,-1-1 0,1 0 0,-1 0 0,1-1 0,0 1 0,0-1 0,0 1 0,0-1 0,-3-3 0,-3-7 0,0 0 0,0 0 0,1 0 0,-9-23 0,-21-63 0,32 82 0,-5-19 0,1-1 0,2 1 0,-5-51 0,1-114 0,4 49 0,6 132 0,-18-188 0,12 151 0,-26-92 0,0 21 0,33 117 0,7 18 0,7 17 0,8 26 0,27 103 0,-47-152 0,-1 0 0,0 1 0,1-1 0,-1 0 0,0 1 0,1-1 0,-1 1 0,0-1 0,0 0 0,0 1 0,0-1 0,0 1 0,-1-1 0,1 0 0,0 1 0,-1-1 0,1 1 0,-1-1 0,1 0 0,-1 0 0,0 1 0,1-1 0,-1 0 0,0 0 0,0 0 0,0 0 0,-2 2 0,0-1 0,1-1 0,-1 0 0,0 0 0,0-1 0,0 1 0,0 0 0,0-1 0,0 0 0,0 0 0,0 0 0,0 0 0,-4-1 0,-50-3 0,0 2 0,-106 10 0,129-3 0,-1 1 0,1 1 0,1 2 0,-61 24 0,57-18 0,-1-3 0,-1-1 0,0-1 0,-45 4 0,38-7 0,1 2 0,-71 23 0,113-31 0,1 0 0,-1 0 0,0 0 0,1-1 0,-1 1 0,0-1 0,1 1 0,-1-1 0,0 0 0,0 0 0,1 0 0,-1-1 0,0 1 0,1-1 0,-1 1 0,0-1 0,1 0 0,-1 0 0,1 0 0,-1 0 0,1-1 0,-1 1 0,1-1 0,0 1 0,0-1 0,0 0 0,0 0 0,0 0 0,0 0 0,0 0 0,1 0 0,-2-3 0,-4-8 0,0 1 0,1-1 0,1-1 0,-8-27 0,8 25 0,-38-141 0,35 122 0,2 0 0,-2-58 0,9-172 0,1 97 0,-1 130 0,12-59 0,-9 73 0,-4 22 0,1 0 0,-1 1 0,1-1 0,-1 0 0,1 0 0,0 1 0,0-1 0,0 0 0,0 1 0,0-1 0,0 1 0,1-1 0,-1 1 0,0 0 0,1-1 0,-1 1 0,3-2 0,33-14 0,-8 3 0,-14 4-129,-1-1-1,-1-1 1,0 0-1,0-1 0,20-28 1,-25 32-459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4:46.146"/>
    </inkml:context>
    <inkml:brush xml:id="br0">
      <inkml:brushProperty name="width" value="0.35" units="cm"/>
      <inkml:brushProperty name="height" value="0.35" units="cm"/>
      <inkml:brushProperty name="color" value="#FFFFFF"/>
    </inkml:brush>
  </inkml:definitions>
  <inkml:trace contextRef="#ctx0" brushRef="#br0">1404 1 24512,'-330'1027'0,"-744"-1023"0,1948 624 0,-1199 399 0,1191-1666 0,9 1270 0,-1213-1654 0,1205 384 0,-1945 647 0,741-1032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4:55.114"/>
    </inkml:context>
    <inkml:brush xml:id="br0">
      <inkml:brushProperty name="width" value="0.35" units="cm"/>
      <inkml:brushProperty name="height" value="0.35" units="cm"/>
      <inkml:brushProperty name="color" value="#FFFFFF"/>
    </inkml:brush>
  </inkml:definitions>
  <inkml:trace contextRef="#ctx0" brushRef="#br0">1 1 24575,'0'0'0,"1"0"0,-1 1 0,1-1 0,-1 0 0,1 1 0,-1-1 0,1 1 0,-1-1 0,0 1 0,1-1 0,-1 1 0,0-1 0,1 1 0,-1-1 0,0 1 0,0 0 0,1-1 0,-1 1 0,0-1 0,0 1 0,0-1 0,0 1 0,0 0 0,0-1 0,0 2 0,2 22 0,-2-18 0,6 50 0,26 99 0,-13-69 0,3 32 0,-4 1 0,2 213 0,4 270 0,-3-430 0,13 188 0,-33-343 0,-2-19 0,-2-27 0,2 13 0,-7-53-676,-8-145-3563,27-42 2884,31 1 6723,-23 158-4797,14-56-240,15-28-331,3 42 0,-5 17 0,-46 120 0,1 1 0,-1 0 0,1-1 0,0 1 0,-1 0 0,1-1 0,0 1 0,0 0 0,-1 0 0,1 0 0,0 0 0,0 0 0,1 0 0,-1 0 0,0 0 0,0 0 0,0 0 0,0 1 0,1-1 0,-1 0 0,0 1 0,3-1 0,-3 1 0,0 0 0,0 0 0,0 0 0,-1 0 0,1 0 0,0 0 0,0 1 0,0-1 0,0 0 0,0 1 0,0-1 0,0 0 0,0 1 0,-1-1 0,1 1 0,0 0 0,0-1 0,-1 1 0,1 0 0,0-1 0,-1 1 0,1 0 0,-1 0 0,1-1 0,-1 1 0,1 0 0,-1 0 0,1 0 0,-1 0 0,0 0 0,1-1 0,-1 1 0,0 2 0,5 18 0,-2 0 0,2 41 0,-4-36 0,7 37 0,-3-26 0,-1 0 0,-2 1 0,-4 47 0,0-15 0,1 9 0,19 151 0,85 282 0,-14-77 0,-87-415 0,-3-16 0,2-1 0,-1 1 0,0-1 0,1 1 0,-1-1 0,1 1 0,0-1 0,0 1 0,3 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12.810"/>
    </inkml:context>
    <inkml:brush xml:id="br0">
      <inkml:brushProperty name="width" value="0.35" units="cm"/>
      <inkml:brushProperty name="height" value="0.35" units="cm"/>
      <inkml:brushProperty name="color" value="#FFFFFF"/>
    </inkml:brush>
  </inkml:definitions>
  <inkml:trace contextRef="#ctx0" brushRef="#br0">0 0 24484,'283'1006'0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4CD33-FB38-A44C-8033-CAEA0F57795A}"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55D478-360B-5440-AD97-13CC520EAEF3}" type="slidenum">
              <a:rPr lang="en-US" smtClean="0"/>
              <a:t>‹#›</a:t>
            </a:fld>
            <a:endParaRPr lang="en-US"/>
          </a:p>
        </p:txBody>
      </p:sp>
    </p:spTree>
    <p:extLst>
      <p:ext uri="{BB962C8B-B14F-4D97-AF65-F5344CB8AC3E}">
        <p14:creationId xmlns:p14="http://schemas.microsoft.com/office/powerpoint/2010/main" val="59629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ensus.gov/data/tables/time-series/demo/popest/2020s-national-detail.html?utm_source=chatgpt.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ature.com/articles/gim200695.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cer.org/research/acs-research-highlights/ovarian-cancer-research-highlights/ovarian-cancer-special-section-of-cancer-facts-and-figures-helps-policy-makers-and-others.html?utm_source=chatgpt.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85953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16</a:t>
            </a:fld>
            <a:endParaRPr lang="en-US"/>
          </a:p>
        </p:txBody>
      </p:sp>
    </p:spTree>
    <p:extLst>
      <p:ext uri="{BB962C8B-B14F-4D97-AF65-F5344CB8AC3E}">
        <p14:creationId xmlns:p14="http://schemas.microsoft.com/office/powerpoint/2010/main" val="337040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altLang="en-US" dirty="0"/>
              <a:t>Ellis, K., Munro, D., &amp; Clarke, J. (2022). Endometriosis is undervalued: a call to action. Frontiers in global women's health, 3, 902371</a:t>
            </a:r>
          </a:p>
          <a:p>
            <a:pPr marL="228600" indent="-228600">
              <a:buAutoNum type="arabicPeriod"/>
            </a:pPr>
            <a:r>
              <a:rPr lang="en-US" sz="1200" spc="4" dirty="0">
                <a:solidFill>
                  <a:srgbClr val="505050"/>
                </a:solidFill>
                <a:latin typeface="Avenir Book" panose="02000503020000020003" pitchFamily="2" charset="0"/>
                <a:ea typeface="Avenir"/>
                <a:cs typeface="Avenir"/>
                <a:sym typeface="Avenir"/>
              </a:rPr>
              <a:t>https://www.contemporaryobgyn.net/view/acog-releases-new-study-obgyn-workforce</a:t>
            </a:r>
          </a:p>
          <a:p>
            <a:pPr marL="228600" indent="-228600">
              <a:buAutoNum type="arabicPeriod"/>
            </a:pPr>
            <a:r>
              <a:rPr lang="en-US" dirty="0">
                <a:effectLst/>
              </a:rPr>
              <a:t>Mathias, S. D., </a:t>
            </a:r>
            <a:r>
              <a:rPr lang="en-US" dirty="0" err="1">
                <a:effectLst/>
              </a:rPr>
              <a:t>Kuppermann</a:t>
            </a:r>
            <a:r>
              <a:rPr lang="en-US" dirty="0">
                <a:effectLst/>
              </a:rPr>
              <a:t>, M., Liberman, R. F., Lipschutz, R. C., &amp; Steege, J. F. (1996). Chronic pelvic pain: prevalence, health-related quality of life, and economic correlates. Obstetrics &amp; Gynecology, 87(3), 321-327</a:t>
            </a:r>
          </a:p>
          <a:p>
            <a:pPr marL="228600" indent="-228600">
              <a:buAutoNum type="arabicPeriod"/>
            </a:pPr>
            <a:r>
              <a:rPr lang="en-US" dirty="0">
                <a:effectLst/>
              </a:rPr>
              <a:t>Eisenberg VH, Weil C, </a:t>
            </a:r>
            <a:r>
              <a:rPr lang="en-US" dirty="0" err="1">
                <a:effectLst/>
              </a:rPr>
              <a:t>Chodick</a:t>
            </a:r>
            <a:r>
              <a:rPr lang="en-US" dirty="0">
                <a:effectLst/>
              </a:rPr>
              <a:t> G, Shalev V. Epidemiology of endometriosis: a large population-based database study from a healthcare provider with 2 million members. BJOG 2018; 125: 55–62.</a:t>
            </a:r>
          </a:p>
          <a:p>
            <a:endParaRPr lang="en-US" dirty="0"/>
          </a:p>
        </p:txBody>
      </p:sp>
      <p:sp>
        <p:nvSpPr>
          <p:cNvPr id="4" name="Slide Number Placeholder 3"/>
          <p:cNvSpPr>
            <a:spLocks noGrp="1"/>
          </p:cNvSpPr>
          <p:nvPr>
            <p:ph type="sldNum" sz="quarter" idx="5"/>
          </p:nvPr>
        </p:nvSpPr>
        <p:spPr/>
        <p:txBody>
          <a:bodyPr/>
          <a:lstStyle/>
          <a:p>
            <a:fld id="{1455D478-360B-5440-AD97-13CC520EAEF3}" type="slidenum">
              <a:rPr lang="en-US" smtClean="0"/>
              <a:t>17</a:t>
            </a:fld>
            <a:endParaRPr lang="en-US"/>
          </a:p>
        </p:txBody>
      </p:sp>
    </p:spTree>
    <p:extLst>
      <p:ext uri="{BB962C8B-B14F-4D97-AF65-F5344CB8AC3E}">
        <p14:creationId xmlns:p14="http://schemas.microsoft.com/office/powerpoint/2010/main" val="120106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C83B-3407-045B-EF66-E11B8B4AF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ED9A3-5C20-5450-3093-92A771D7B5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E4BAA1-2E57-E44C-318E-6BE29087C5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CCEE1E-AD68-EF1E-6A0C-6D8744B32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5D478-360B-5440-AD97-13CC520EA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8347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sz="1200" b="0" kern="1200" dirty="0">
                <a:solidFill>
                  <a:schemeClr val="tx1"/>
                </a:solidFill>
                <a:effectLst/>
                <a:latin typeface="+mn-lt"/>
                <a:ea typeface="+mn-ea"/>
                <a:cs typeface="+mn-cs"/>
              </a:rPr>
              <a:t>2.1M women in the US have a FDR with OC: </a:t>
            </a:r>
            <a:r>
              <a:rPr lang="en-US" sz="1200" kern="1200" dirty="0" err="1">
                <a:solidFill>
                  <a:schemeClr val="tx1"/>
                </a:solidFill>
                <a:effectLst/>
                <a:latin typeface="+mn-lt"/>
                <a:ea typeface="+mn-ea"/>
                <a:cs typeface="+mn-cs"/>
              </a:rPr>
              <a:t>Kumerow</a:t>
            </a:r>
            <a:r>
              <a:rPr lang="en-US" sz="1200" kern="1200" dirty="0">
                <a:solidFill>
                  <a:schemeClr val="tx1"/>
                </a:solidFill>
                <a:effectLst/>
                <a:latin typeface="+mn-lt"/>
                <a:ea typeface="+mn-ea"/>
                <a:cs typeface="+mn-cs"/>
              </a:rPr>
              <a:t> MT, Rodriguez JL, Dai S, Kolor K, Rotunno M, </a:t>
            </a:r>
            <a:r>
              <a:rPr lang="en-US" sz="1200" kern="1200" dirty="0" err="1">
                <a:solidFill>
                  <a:schemeClr val="tx1"/>
                </a:solidFill>
                <a:effectLst/>
                <a:latin typeface="+mn-lt"/>
                <a:ea typeface="+mn-ea"/>
                <a:cs typeface="+mn-cs"/>
              </a:rPr>
              <a:t>Peipins</a:t>
            </a:r>
            <a:r>
              <a:rPr lang="en-US" sz="1200" kern="1200" dirty="0">
                <a:solidFill>
                  <a:schemeClr val="tx1"/>
                </a:solidFill>
                <a:effectLst/>
                <a:latin typeface="+mn-lt"/>
                <a:ea typeface="+mn-ea"/>
                <a:cs typeface="+mn-cs"/>
              </a:rPr>
              <a:t> LA. </a:t>
            </a:r>
            <a:r>
              <a:rPr lang="en-US" sz="1200" i="1" kern="1200" dirty="0">
                <a:solidFill>
                  <a:schemeClr val="tx1"/>
                </a:solidFill>
                <a:effectLst/>
                <a:latin typeface="+mn-lt"/>
                <a:ea typeface="+mn-ea"/>
                <a:cs typeface="+mn-cs"/>
              </a:rPr>
              <a:t>Prevalence of Americans reporting a family history of cancer indicative of increased cancer risk: Estimates from the 2015 National Health Interview Survey.</a:t>
            </a:r>
            <a:r>
              <a:rPr lang="en-US" sz="1200" kern="1200" dirty="0">
                <a:solidFill>
                  <a:schemeClr val="tx1"/>
                </a:solidFill>
                <a:effectLst/>
                <a:latin typeface="+mn-lt"/>
                <a:ea typeface="+mn-ea"/>
                <a:cs typeface="+mn-cs"/>
              </a:rPr>
              <a:t> Prev Med. 2022 Jun;159:107062. doi:10.1016/j.ypmed.2022.107062. PMCID: PMC9162122.</a:t>
            </a:r>
          </a:p>
          <a:p>
            <a:pPr marL="228600" indent="-228600">
              <a:buAutoNum type="arabicPeriod"/>
            </a:pPr>
            <a:r>
              <a:rPr lang="en-US" sz="1200" b="0" kern="1200" dirty="0">
                <a:solidFill>
                  <a:schemeClr val="tx1"/>
                </a:solidFill>
                <a:effectLst/>
                <a:latin typeface="+mn-lt"/>
                <a:ea typeface="+mn-ea"/>
                <a:cs typeface="+mn-cs"/>
              </a:rPr>
              <a:t>1.3M women in US over 18 </a:t>
            </a:r>
            <a:r>
              <a:rPr lang="en-US" sz="1200" b="0" kern="1200" dirty="0" err="1">
                <a:solidFill>
                  <a:schemeClr val="tx1"/>
                </a:solidFill>
                <a:effectLst/>
                <a:latin typeface="+mn-lt"/>
                <a:ea typeface="+mn-ea"/>
                <a:cs typeface="+mn-cs"/>
              </a:rPr>
              <a:t>y.o</a:t>
            </a:r>
            <a:r>
              <a:rPr lang="en-US" sz="1200" b="0" kern="1200" dirty="0">
                <a:solidFill>
                  <a:schemeClr val="tx1"/>
                </a:solidFill>
                <a:effectLst/>
                <a:latin typeface="+mn-lt"/>
                <a:ea typeface="+mn-ea"/>
                <a:cs typeface="+mn-cs"/>
              </a:rPr>
              <a:t>.: </a:t>
            </a:r>
            <a:r>
              <a:rPr lang="en-US" dirty="0"/>
              <a:t>U.S. Census Bureau. (2024, June 1). </a:t>
            </a:r>
            <a:r>
              <a:rPr lang="en-US" i="1" dirty="0"/>
              <a:t>Population estimates — total resident population and resident population age 18 years and older: United States</a:t>
            </a:r>
            <a:r>
              <a:rPr lang="en-US" dirty="0"/>
              <a:t> (Table SCPRC-EST2024-18+POP). Retrieved from </a:t>
            </a:r>
            <a:r>
              <a:rPr lang="en-US" dirty="0">
                <a:hlinkClick r:id="rId3" tooltip="https://www.census.gov/data/tables/time-series/demo/popest/2020s-national-detail.html?utm_source=chatgpt.com"/>
              </a:rPr>
              <a:t>https://www.census.gov/data/tables/time-series/demo/popest/2020s-national-detail.html</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a:solidFill>
                  <a:srgbClr val="FF0000"/>
                </a:solidFill>
                <a:effectLst/>
                <a:highlight>
                  <a:srgbClr val="FF00FF"/>
                </a:highlight>
                <a:latin typeface="+mn-lt"/>
                <a:ea typeface="+mn-ea"/>
                <a:cs typeface="+mn-cs"/>
              </a:rPr>
              <a:t>About 1.8% of U.S. women report a first-degree relative (mother, sister, or daughter) with ovarian cancer. That estimate comes straight from an NHIS-based, population study (Genetics in Medicine), which tabulated first-degree family history by site; ovarian cancer was 1.79% </a:t>
            </a:r>
            <a:r>
              <a:rPr lang="en-US" sz="1200" kern="1200" dirty="0">
                <a:solidFill>
                  <a:srgbClr val="FF0000"/>
                </a:solidFill>
                <a:effectLst/>
                <a:highlight>
                  <a:srgbClr val="FF00FF"/>
                </a:highlight>
                <a:latin typeface="+mn-lt"/>
                <a:ea typeface="+mn-ea"/>
                <a:cs typeface="+mn-cs"/>
              </a:rPr>
              <a:t>among respondents. </a:t>
            </a:r>
            <a:r>
              <a:rPr lang="en-US" sz="1200" kern="1200" dirty="0">
                <a:solidFill>
                  <a:srgbClr val="FF0000"/>
                </a:solidFill>
                <a:effectLst/>
                <a:highlight>
                  <a:srgbClr val="FF00FF"/>
                </a:highlight>
                <a:latin typeface="+mn-lt"/>
                <a:ea typeface="+mn-ea"/>
                <a:cs typeface="+mn-cs"/>
                <a:hlinkClick r:id="rId4">
                  <a:extLst>
                    <a:ext uri="{A12FA001-AC4F-418D-AE19-62706E023703}">
                      <ahyp:hlinkClr xmlns:ahyp="http://schemas.microsoft.com/office/drawing/2018/hyperlinkcolor" val="tx"/>
                    </a:ext>
                  </a:extLst>
                </a:hlinkClick>
              </a:rPr>
              <a:t>Nature</a:t>
            </a:r>
            <a:br>
              <a:rPr lang="en-US" sz="1200" kern="1200" dirty="0">
                <a:solidFill>
                  <a:srgbClr val="FF0000"/>
                </a:solidFill>
                <a:effectLst/>
                <a:highlight>
                  <a:srgbClr val="FF00FF"/>
                </a:highlight>
                <a:latin typeface="+mn-lt"/>
                <a:ea typeface="+mn-ea"/>
                <a:cs typeface="+mn-cs"/>
              </a:rPr>
            </a:br>
            <a:r>
              <a:rPr lang="en-US" sz="1200" kern="1200" dirty="0">
                <a:solidFill>
                  <a:srgbClr val="FF0000"/>
                </a:solidFill>
                <a:effectLst/>
                <a:highlight>
                  <a:srgbClr val="FF00FF"/>
                </a:highlight>
                <a:latin typeface="+mn-lt"/>
                <a:ea typeface="+mn-ea"/>
                <a:cs typeface="+mn-cs"/>
              </a:rPr>
              <a:t>Headcount ~169M U.S. women today, ~3.0 million women (≈1.79% × 169M) https://www.nature.com/articles/gim200695.pdf</a:t>
            </a:r>
            <a:endParaRPr lang="en-US" sz="1200" b="0" i="0" u="none" strike="noStrike" kern="1200" dirty="0">
              <a:solidFill>
                <a:schemeClr val="tx1"/>
              </a:solidFill>
              <a:effectLst/>
              <a:latin typeface="+mn-lt"/>
              <a:ea typeface="+mn-ea"/>
              <a:cs typeface="+mn-cs"/>
            </a:endParaRPr>
          </a:p>
          <a:p>
            <a:pPr marL="228600" indent="-228600">
              <a:buAutoNum type="arabicPeriod"/>
            </a:pPr>
            <a:r>
              <a:rPr lang="en-US" sz="1200" b="0" i="0" u="none" strike="noStrike" kern="1200" dirty="0">
                <a:solidFill>
                  <a:schemeClr val="tx1"/>
                </a:solidFill>
                <a:effectLst/>
                <a:latin typeface="+mn-lt"/>
                <a:ea typeface="+mn-ea"/>
                <a:cs typeface="+mn-cs"/>
              </a:rPr>
              <a:t>Ueland, F. R., &amp; Fredericks, T. I. (2018). Ovarian masses: Surgery or surveillance. OBG Management, 30(6), 17–26.</a:t>
            </a:r>
          </a:p>
          <a:p>
            <a:pPr marL="228600" indent="-228600">
              <a:buAutoNum type="arabicPeriod"/>
            </a:pPr>
            <a:r>
              <a:rPr lang="en-US" sz="1200" b="0" i="0" u="none" strike="noStrike" kern="1200" dirty="0">
                <a:solidFill>
                  <a:schemeClr val="tx1"/>
                </a:solidFill>
                <a:effectLst/>
                <a:latin typeface="+mn-lt"/>
                <a:ea typeface="+mn-ea"/>
                <a:cs typeface="+mn-cs"/>
              </a:rPr>
              <a:t>Pavlik, E. J., Ueland, F. R., Miller, R. W., </a:t>
            </a:r>
            <a:r>
              <a:rPr lang="en-US" sz="1200" b="0" i="0" u="none" strike="noStrike" kern="1200" dirty="0" err="1">
                <a:solidFill>
                  <a:schemeClr val="tx1"/>
                </a:solidFill>
                <a:effectLst/>
                <a:latin typeface="+mn-lt"/>
                <a:ea typeface="+mn-ea"/>
                <a:cs typeface="+mn-cs"/>
              </a:rPr>
              <a:t>Ubellacker</a:t>
            </a:r>
            <a:r>
              <a:rPr lang="en-US" sz="1200" b="0" i="0" u="none" strike="noStrike" kern="1200" dirty="0">
                <a:solidFill>
                  <a:schemeClr val="tx1"/>
                </a:solidFill>
                <a:effectLst/>
                <a:latin typeface="+mn-lt"/>
                <a:ea typeface="+mn-ea"/>
                <a:cs typeface="+mn-cs"/>
              </a:rPr>
              <a:t>, J. M., DeSimone, C. P., Elder, J., … van Nagell, J. R. (2013). Frequency and disposition of ovarian abnormalities followed with serial transvaginal ultrasonography. Obstetrics &amp; Gynecology, 122(2 Pt 1), 210–217.</a:t>
            </a:r>
          </a:p>
          <a:p>
            <a:pPr marL="228600" indent="-228600">
              <a:buAutoNum type="arabicPeriod"/>
            </a:pPr>
            <a:r>
              <a:rPr lang="en-US" sz="1200" b="0" i="0" u="none" strike="noStrike" kern="1200" dirty="0">
                <a:solidFill>
                  <a:schemeClr val="tx1"/>
                </a:solidFill>
                <a:effectLst/>
                <a:latin typeface="+mn-lt"/>
                <a:ea typeface="+mn-ea"/>
                <a:cs typeface="+mn-cs"/>
              </a:rPr>
              <a:t>U.S. Census Bureau. (2019). Annual estimates of the resident population: April 1, 2010 to July 1, 2018 (PEPANNRES). Retrieved from https://www2.census.gov/programs-surveys/popest/tables/2010-2018/state/totals/PEPANNRES.pdf</a:t>
            </a:r>
            <a:endParaRPr lang="en-US" sz="1200" b="0" kern="1200" dirty="0">
              <a:solidFill>
                <a:srgbClr val="FF0000"/>
              </a:solidFill>
              <a:effectLst/>
              <a:highlight>
                <a:srgbClr val="FF00FF"/>
              </a:highlight>
              <a:latin typeface="+mn-lt"/>
              <a:ea typeface="+mn-ea"/>
              <a:cs typeface="+mn-cs"/>
            </a:endParaRPr>
          </a:p>
          <a:p>
            <a:pPr marL="228600" indent="-228600">
              <a:buAutoNum type="arabicPeriod"/>
            </a:pPr>
            <a:r>
              <a:rPr lang="en-US" sz="1200" b="0" kern="1200" dirty="0">
                <a:solidFill>
                  <a:schemeClr val="tx1"/>
                </a:solidFill>
                <a:effectLst/>
                <a:latin typeface="+mn-lt"/>
                <a:ea typeface="+mn-ea"/>
                <a:cs typeface="+mn-cs"/>
              </a:rPr>
              <a:t>About 10–15% of ovarian cancers are hereditary.</a:t>
            </a:r>
          </a:p>
          <a:p>
            <a:pPr lvl="0"/>
            <a:r>
              <a:rPr lang="en-US" sz="1200" b="0" kern="1200" dirty="0">
                <a:solidFill>
                  <a:schemeClr val="tx1"/>
                </a:solidFill>
                <a:effectLst/>
                <a:latin typeface="+mn-lt"/>
                <a:ea typeface="+mn-ea"/>
                <a:cs typeface="+mn-cs"/>
              </a:rPr>
              <a:t>      BRCA1/2 carriers face up to 45% lifetime ovarian cancer risk, Lynch syndrome confers a 6–20% lifetime risk, depending on which MMR gene is affected.</a:t>
            </a:r>
          </a:p>
          <a:p>
            <a:pPr lvl="0"/>
            <a:r>
              <a:rPr lang="en-US" sz="1200" b="0" kern="1200" dirty="0">
                <a:solidFill>
                  <a:schemeClr val="tx1"/>
                </a:solidFill>
                <a:effectLst/>
                <a:latin typeface="+mn-lt"/>
                <a:ea typeface="+mn-ea"/>
                <a:cs typeface="+mn-cs"/>
              </a:rPr>
              <a:t>8. BRIP1/RAD51C/D carriers have intermediate risk (5–10%) </a:t>
            </a:r>
            <a:r>
              <a:rPr lang="en-US" b="0" dirty="0">
                <a:effectLst/>
              </a:rPr>
              <a:t>https://www.cancer.gov/publications/pdq/information-summaries/genetics/brca-genes-hp-pdq?</a:t>
            </a:r>
          </a:p>
          <a:p>
            <a:pPr marL="0" lvl="0" indent="0">
              <a:buNone/>
            </a:pPr>
            <a:r>
              <a:rPr lang="en-US" sz="1200" b="0" kern="1200" dirty="0">
                <a:solidFill>
                  <a:schemeClr val="tx1"/>
                </a:solidFill>
                <a:effectLst/>
                <a:latin typeface="+mn-lt"/>
                <a:ea typeface="+mn-ea"/>
                <a:cs typeface="+mn-cs"/>
              </a:rPr>
              <a:t>9. Diagnosed HCRA: ~165,000–350,000 women, Undiagnosed: ~850,000–1,000,000 women, </a:t>
            </a:r>
            <a:r>
              <a:rPr lang="en-US" b="0" dirty="0"/>
              <a:t>Nearly 90% of carriers of CDC Tier 1 variants were previously undiagnosed. (</a:t>
            </a:r>
            <a:r>
              <a:rPr lang="en-US" b="0" dirty="0" err="1"/>
              <a:t>MyCode</a:t>
            </a:r>
            <a:r>
              <a:rPr lang="en-US" b="0" dirty="0"/>
              <a:t> Community Health Initiative — genomic screening at one health system: ~87.6% unaware)</a:t>
            </a:r>
          </a:p>
          <a:p>
            <a:pPr marL="228600" lvl="0" indent="-228600">
              <a:buAutoNum type="arabicPeriod" startAt="7"/>
            </a:pPr>
            <a:endParaRPr lang="en-US" dirty="0">
              <a:effectLst/>
            </a:endParaRPr>
          </a:p>
        </p:txBody>
      </p:sp>
      <p:sp>
        <p:nvSpPr>
          <p:cNvPr id="4" name="Slide Number Placeholder 3"/>
          <p:cNvSpPr>
            <a:spLocks noGrp="1"/>
          </p:cNvSpPr>
          <p:nvPr>
            <p:ph type="sldNum" sz="quarter" idx="5"/>
          </p:nvPr>
        </p:nvSpPr>
        <p:spPr/>
        <p:txBody>
          <a:bodyPr/>
          <a:lstStyle/>
          <a:p>
            <a:fld id="{1455D478-360B-5440-AD97-13CC520EAEF3}" type="slidenum">
              <a:rPr lang="en-US" smtClean="0"/>
              <a:t>21</a:t>
            </a:fld>
            <a:endParaRPr lang="en-US"/>
          </a:p>
        </p:txBody>
      </p:sp>
    </p:spTree>
    <p:extLst>
      <p:ext uri="{BB962C8B-B14F-4D97-AF65-F5344CB8AC3E}">
        <p14:creationId xmlns:p14="http://schemas.microsoft.com/office/powerpoint/2010/main" val="1564145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7ADD-3B91-82BD-9FFA-5E1FBF510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CC5BF-7183-197F-8812-65EA3E93FE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564850-CF33-B60D-20B6-84C50E7804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E6CF5F-C9D1-824E-8E8D-7DF4D5B025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5D478-360B-5440-AD97-13CC520EA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795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28</a:t>
            </a:fld>
            <a:endParaRPr lang="en-US"/>
          </a:p>
        </p:txBody>
      </p:sp>
    </p:spTree>
    <p:extLst>
      <p:ext uri="{BB962C8B-B14F-4D97-AF65-F5344CB8AC3E}">
        <p14:creationId xmlns:p14="http://schemas.microsoft.com/office/powerpoint/2010/main" val="304597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2</a:t>
            </a:fld>
            <a:endParaRPr lang="en-US"/>
          </a:p>
        </p:txBody>
      </p:sp>
    </p:spTree>
    <p:extLst>
      <p:ext uri="{BB962C8B-B14F-4D97-AF65-F5344CB8AC3E}">
        <p14:creationId xmlns:p14="http://schemas.microsoft.com/office/powerpoint/2010/main" val="130274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a:solidFill>
                  <a:srgbClr val="FF0000"/>
                </a:solidFill>
                <a:effectLst/>
                <a:latin typeface="+mn-lt"/>
                <a:ea typeface="+mn-ea"/>
                <a:cs typeface="+mn-cs"/>
              </a:rPr>
              <a:t>Moore, R. G., McMeekin, D. S., Brown, A. K., DiSilvestro, P., Miller, M. C., Allard, W. J., ... &amp; Skates, S. J. (2009). A novel multiple marker bioassay utilizing HE4 and CA125 for the prediction of ovarian cancer in patients with a pelvic mass. Gynecologic oncology, 112(1), 40-46</a:t>
            </a:r>
            <a:r>
              <a:rPr lang="en-US">
                <a:solidFill>
                  <a:srgbClr val="FF0000"/>
                </a:solidFill>
                <a:effectLst/>
              </a:rPr>
              <a:t> </a:t>
            </a:r>
          </a:p>
          <a:p>
            <a:pPr marL="228600" indent="-228600">
              <a:buAutoNum type="arabicPeriod"/>
            </a:pPr>
            <a:r>
              <a:rPr lang="en-US" sz="1200" b="0" i="0" u="none" strike="noStrike" kern="1200">
                <a:solidFill>
                  <a:schemeClr val="tx1"/>
                </a:solidFill>
                <a:effectLst/>
                <a:latin typeface="+mn-lt"/>
                <a:ea typeface="+mn-ea"/>
                <a:cs typeface="+mn-cs"/>
              </a:rPr>
              <a:t>Ueland, F. R., &amp; Fredericks, T. I. (2018). Ovarian masses: Surgery or surveillance. OBG Management, 30(6), 17–26.</a:t>
            </a:r>
          </a:p>
          <a:p>
            <a:pPr marL="228600" indent="-228600">
              <a:buAutoNum type="arabicPeriod"/>
            </a:pPr>
            <a:r>
              <a:rPr lang="en-US" sz="1200" b="0" i="0" u="none" strike="noStrike" kern="1200">
                <a:solidFill>
                  <a:schemeClr val="tx1"/>
                </a:solidFill>
                <a:effectLst/>
                <a:latin typeface="+mn-lt"/>
                <a:ea typeface="+mn-ea"/>
                <a:cs typeface="+mn-cs"/>
              </a:rPr>
              <a:t>Pavlik, E. J., Ueland, F. R., Miller, R. W., </a:t>
            </a:r>
            <a:r>
              <a:rPr lang="en-US" sz="1200" b="0" i="0" u="none" strike="noStrike" kern="1200" err="1">
                <a:solidFill>
                  <a:schemeClr val="tx1"/>
                </a:solidFill>
                <a:effectLst/>
                <a:latin typeface="+mn-lt"/>
                <a:ea typeface="+mn-ea"/>
                <a:cs typeface="+mn-cs"/>
              </a:rPr>
              <a:t>Ubellacker</a:t>
            </a:r>
            <a:r>
              <a:rPr lang="en-US" sz="1200" b="0" i="0" u="none" strike="noStrike" kern="1200">
                <a:solidFill>
                  <a:schemeClr val="tx1"/>
                </a:solidFill>
                <a:effectLst/>
                <a:latin typeface="+mn-lt"/>
                <a:ea typeface="+mn-ea"/>
                <a:cs typeface="+mn-cs"/>
              </a:rPr>
              <a:t>, J. M., DeSimone, C. P., Elder, J., … van Nagell, J. R. (2013). Frequency and disposition of ovarian abnormalities followed with serial transvaginal ultrasonography. Obstetrics &amp; Gynecology, 122(2 Pt 1), 210–217.</a:t>
            </a:r>
          </a:p>
          <a:p>
            <a:pPr marL="228600" indent="-228600">
              <a:buAutoNum type="arabicPeriod"/>
            </a:pPr>
            <a:r>
              <a:rPr lang="en-US" sz="1200" b="0" i="0" u="none" strike="noStrike" kern="1200">
                <a:solidFill>
                  <a:schemeClr val="tx1"/>
                </a:solidFill>
                <a:effectLst/>
                <a:latin typeface="+mn-lt"/>
                <a:ea typeface="+mn-ea"/>
                <a:cs typeface="+mn-cs"/>
              </a:rPr>
              <a:t>U.S. Census Bureau. (2019). Annual estimates of the resident population: April 1, 2010 to July 1, 2018 (PEPANNRES). Retrieved from https://www2.census.gov/programs-surveys/popest/tables/2010-2018/state/totals/PEPANNRES.pdf</a:t>
            </a:r>
          </a:p>
          <a:p>
            <a:pPr marL="228600" indent="-228600">
              <a:buAutoNum type="arabicPeriod"/>
            </a:pPr>
            <a:r>
              <a:rPr lang="en-US" sz="1200" b="0" kern="1200">
                <a:solidFill>
                  <a:schemeClr val="tx1"/>
                </a:solidFill>
                <a:effectLst/>
                <a:latin typeface="+mn-lt"/>
                <a:ea typeface="+mn-ea"/>
                <a:cs typeface="+mn-cs"/>
              </a:rPr>
              <a:t>About 10–15% of ovarian cancers are hereditary. BRCA1/2 carriers face up to 45% lifetime ovarian cancer risk, Lynch syndrome confers a 6–20% lifetime risk, depending on which MMR gene is affected. BRIP1/RAD51C/D carriers have intermediate risk (5–10%) </a:t>
            </a:r>
            <a:r>
              <a:rPr lang="en-US" b="0">
                <a:effectLst/>
              </a:rPr>
              <a:t>https://www.cancer.gov/publications/pdq/information-summaries/genetics/brca-genes-hp-pdq?</a:t>
            </a:r>
          </a:p>
          <a:p>
            <a:pPr marL="228600" indent="-228600">
              <a:buAutoNum type="arabicPeriod"/>
            </a:pPr>
            <a:r>
              <a:rPr lang="en-US" b="0"/>
              <a:t>Nearly 90% of carriers of CDC Tier 1 variants were previously undiagnosed.</a:t>
            </a:r>
            <a:br>
              <a:rPr lang="en-US" b="0"/>
            </a:br>
            <a:r>
              <a:rPr lang="en-US" b="0"/>
              <a:t>(</a:t>
            </a:r>
            <a:r>
              <a:rPr lang="en-US" b="0" err="1"/>
              <a:t>MyCode</a:t>
            </a:r>
            <a:r>
              <a:rPr lang="en-US" b="0"/>
              <a:t> Community Health Initiative — genomic screening at one health system: ~87.6% unaware)</a:t>
            </a:r>
            <a:endParaRPr lang="en-US" b="0" i="0" u="none">
              <a:solidFill>
                <a:schemeClr val="tx1"/>
              </a:solidFill>
              <a:effectLst/>
            </a:endParaRPr>
          </a:p>
          <a:p>
            <a:pPr marL="228600" indent="-228600">
              <a:buAutoNum type="arabicPeriod"/>
            </a:pPr>
            <a:r>
              <a:rPr lang="en-US" b="0" i="1" u="sng">
                <a:solidFill>
                  <a:schemeClr val="tx1"/>
                </a:solidFill>
                <a:hlinkClick r:id="rId3">
                  <a:extLst>
                    <a:ext uri="{A12FA001-AC4F-418D-AE19-62706E023703}">
                      <ahyp:hlinkClr xmlns:ahyp="http://schemas.microsoft.com/office/drawing/2018/hyperlinkcolor" val="tx"/>
                    </a:ext>
                  </a:extLst>
                </a:hlinkClick>
              </a:rPr>
              <a:t>1st degree relative with OC quadruples your risk</a:t>
            </a:r>
            <a:r>
              <a:rPr lang="en-US" b="0" i="1">
                <a:solidFill>
                  <a:srgbClr val="467886"/>
                </a:solidFill>
                <a:hlinkClick r:id="rId3">
                  <a:extLst>
                    <a:ext uri="{A12FA001-AC4F-418D-AE19-62706E023703}">
                      <ahyp:hlinkClr xmlns:ahyp="http://schemas.microsoft.com/office/drawing/2018/hyperlinkcolor" val="tx"/>
                    </a:ext>
                  </a:extLst>
                </a:hlinkClick>
              </a:rPr>
              <a:t>: </a:t>
            </a:r>
            <a:r>
              <a:rPr lang="en-US" b="0"/>
              <a:t>https://www.cancer.org/research/acs-research-highlights/ovarian-cancer-research-highlights/ovarian-cancer-special-section-of-cancer-facts-and-figures-helps-policy-makers-and-others.html</a:t>
            </a:r>
            <a:endParaRPr lang="en-US" sz="1200" b="0" kern="1200">
              <a:solidFill>
                <a:schemeClr val="tx1"/>
              </a:solidFill>
              <a:effectLst/>
              <a:latin typeface="+mn-lt"/>
              <a:ea typeface="+mn-ea"/>
              <a:cs typeface="+mn-cs"/>
            </a:endParaRPr>
          </a:p>
          <a:p>
            <a:pPr marL="228600" indent="-228600">
              <a:buAutoNum type="arabicPeriod"/>
            </a:pPr>
            <a:r>
              <a:rPr lang="en-US" sz="1200" b="0" kern="1200">
                <a:solidFill>
                  <a:schemeClr val="tx1"/>
                </a:solidFill>
                <a:effectLst/>
                <a:latin typeface="+mn-lt"/>
                <a:ea typeface="+mn-ea"/>
                <a:cs typeface="+mn-cs"/>
              </a:rPr>
              <a:t>About 1.8% of U.S. women report a first-degree relative </a:t>
            </a:r>
            <a:r>
              <a:rPr lang="en-US">
                <a:effectLst/>
              </a:rPr>
              <a:t>https://seer.cancer.gov/statfacts/html/ovary.html?utm_source=chatgpt.com</a:t>
            </a:r>
            <a:endParaRPr lang="en-US" sz="1200" spc="0">
              <a:solidFill>
                <a:schemeClr val="tx1"/>
              </a:solidFill>
              <a:effectLst/>
              <a:latin typeface="+mn-lt"/>
              <a:ea typeface="+mn-ea"/>
              <a:cs typeface="+mn-cs"/>
            </a:endParaRPr>
          </a:p>
          <a:p>
            <a:pPr marL="228600" indent="-228600">
              <a:buAutoNum type="arabicPeriod"/>
            </a:pPr>
            <a:r>
              <a:rPr lang="en-US" sz="1200" spc="4">
                <a:solidFill>
                  <a:srgbClr val="505050"/>
                </a:solidFill>
                <a:latin typeface="Avenir"/>
                <a:ea typeface="Avenir"/>
                <a:cs typeface="Avenir"/>
                <a:sym typeface="Avenir"/>
              </a:rPr>
              <a:t> Ellis, K., Munro, D., &amp; Clarke, J. (2022). Endometriosis is undervalued: a call to action. Frontiers in global women's health, 3, 902371</a:t>
            </a:r>
          </a:p>
        </p:txBody>
      </p:sp>
      <p:sp>
        <p:nvSpPr>
          <p:cNvPr id="4" name="Slide Number Placeholder 3"/>
          <p:cNvSpPr>
            <a:spLocks noGrp="1"/>
          </p:cNvSpPr>
          <p:nvPr>
            <p:ph type="sldNum" sz="quarter" idx="5"/>
          </p:nvPr>
        </p:nvSpPr>
        <p:spPr/>
        <p:txBody>
          <a:bodyPr/>
          <a:lstStyle/>
          <a:p>
            <a:fld id="{1455D478-360B-5440-AD97-13CC520EAEF3}" type="slidenum">
              <a:rPr lang="en-US" smtClean="0"/>
              <a:t>4</a:t>
            </a:fld>
            <a:endParaRPr lang="en-US"/>
          </a:p>
        </p:txBody>
      </p:sp>
    </p:spTree>
    <p:extLst>
      <p:ext uri="{BB962C8B-B14F-4D97-AF65-F5344CB8AC3E}">
        <p14:creationId xmlns:p14="http://schemas.microsoft.com/office/powerpoint/2010/main" val="322859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ts val="1399"/>
              </a:lnSpc>
              <a:spcBef>
                <a:spcPts val="0"/>
              </a:spcBef>
              <a:spcAft>
                <a:spcPts val="0"/>
              </a:spcAft>
              <a:buClrTx/>
              <a:buSzTx/>
              <a:buFont typeface="+mj-lt"/>
              <a:buAutoNum type="arabicPeriod"/>
              <a:tabLst/>
              <a:defRPr/>
            </a:pPr>
            <a:r>
              <a:rPr lang="en-US" sz="1200" spc="4" dirty="0">
                <a:solidFill>
                  <a:srgbClr val="505050"/>
                </a:solidFill>
                <a:latin typeface="Avenir"/>
                <a:ea typeface="Avenir"/>
                <a:cs typeface="Avenir"/>
                <a:sym typeface="Avenir"/>
              </a:rPr>
              <a:t>Woman’s Hospital. (2024). Cancer Annual Report 2023. https://www.womans.org/sites/default/files/2024-01/CancerAnnualReport2023.pdf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Evaluation and management of adnexal masses. </a:t>
            </a:r>
            <a:r>
              <a:rPr lang="en-US" i="1" dirty="0"/>
              <a:t>Obstetrics &amp; Gynecology</a:t>
            </a:r>
            <a:r>
              <a:rPr lang="en-US" dirty="0"/>
              <a:t>. 2016;128(5):e210–e226.</a:t>
            </a:r>
            <a:br>
              <a:rPr lang="en-US" dirty="0"/>
            </a:br>
            <a:r>
              <a:rPr lang="en-US" dirty="0"/>
              <a:t>doi:10.1097/AOG.0000000000001768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Momenimovahed</a:t>
            </a:r>
            <a:r>
              <a:rPr lang="en-US" dirty="0"/>
              <a:t> Z, </a:t>
            </a:r>
            <a:r>
              <a:rPr lang="en-US" dirty="0" err="1"/>
              <a:t>Tiznobaik</a:t>
            </a:r>
            <a:r>
              <a:rPr lang="en-US" dirty="0"/>
              <a:t> A, Taheri S, </a:t>
            </a:r>
            <a:r>
              <a:rPr lang="en-US" dirty="0" err="1"/>
              <a:t>Salehiniya</a:t>
            </a:r>
            <a:r>
              <a:rPr lang="en-US" dirty="0"/>
              <a:t> H. </a:t>
            </a:r>
            <a:r>
              <a:rPr lang="en-US" i="1" dirty="0"/>
              <a:t>Ovarian cancer in the world: epidemiology and risk factors</a:t>
            </a:r>
            <a:r>
              <a:rPr lang="en-US" dirty="0"/>
              <a:t>. International Journal of Women’s Health. 2019;11:287-299. doi:10.2147/IJWH.S197604</a:t>
            </a:r>
          </a:p>
          <a:p>
            <a:endParaRPr lang="en-US" dirty="0"/>
          </a:p>
        </p:txBody>
      </p:sp>
      <p:sp>
        <p:nvSpPr>
          <p:cNvPr id="4" name="Slide Number Placeholder 3"/>
          <p:cNvSpPr>
            <a:spLocks noGrp="1"/>
          </p:cNvSpPr>
          <p:nvPr>
            <p:ph type="sldNum" sz="quarter" idx="5"/>
          </p:nvPr>
        </p:nvSpPr>
        <p:spPr/>
        <p:txBody>
          <a:bodyPr/>
          <a:lstStyle/>
          <a:p>
            <a:fld id="{1455D478-360B-5440-AD97-13CC520EAEF3}" type="slidenum">
              <a:rPr lang="en-US" smtClean="0"/>
              <a:t>5</a:t>
            </a:fld>
            <a:endParaRPr lang="en-US"/>
          </a:p>
        </p:txBody>
      </p:sp>
    </p:spTree>
    <p:extLst>
      <p:ext uri="{BB962C8B-B14F-4D97-AF65-F5344CB8AC3E}">
        <p14:creationId xmlns:p14="http://schemas.microsoft.com/office/powerpoint/2010/main" val="254255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FontTx/>
              <a:buAutoNum type="arabicPeriod"/>
              <a:defRPr/>
            </a:pPr>
            <a:r>
              <a:rPr lang="en-US" sz="800">
                <a:solidFill>
                  <a:srgbClr val="7F7F7F"/>
                </a:solidFill>
                <a:latin typeface="Helvetica"/>
                <a:ea typeface="Calibri"/>
                <a:cs typeface="Helvetica"/>
              </a:rPr>
              <a:t>In the US, there are 9.1 surgeries per malignancy compared to the European International Ovarian Tumor Analysis center trials, where only 2.3 (oncology centers) and 5.9 (other centers) reported surgeries per malignancy.</a:t>
            </a:r>
          </a:p>
        </p:txBody>
      </p:sp>
      <p:sp>
        <p:nvSpPr>
          <p:cNvPr id="4" name="Slide Number Placeholder 3"/>
          <p:cNvSpPr>
            <a:spLocks noGrp="1"/>
          </p:cNvSpPr>
          <p:nvPr>
            <p:ph type="sldNum" sz="quarter" idx="5"/>
          </p:nvPr>
        </p:nvSpPr>
        <p:spPr/>
        <p:txBody>
          <a:bodyPr/>
          <a:lstStyle/>
          <a:p>
            <a:fld id="{1455D478-360B-5440-AD97-13CC520EAEF3}" type="slidenum">
              <a:rPr lang="en-US" smtClean="0"/>
              <a:t>6</a:t>
            </a:fld>
            <a:endParaRPr lang="en-US"/>
          </a:p>
        </p:txBody>
      </p:sp>
    </p:spTree>
    <p:extLst>
      <p:ext uri="{BB962C8B-B14F-4D97-AF65-F5344CB8AC3E}">
        <p14:creationId xmlns:p14="http://schemas.microsoft.com/office/powerpoint/2010/main" val="8984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7</a:t>
            </a:fld>
            <a:endParaRPr lang="en-US"/>
          </a:p>
        </p:txBody>
      </p:sp>
    </p:spTree>
    <p:extLst>
      <p:ext uri="{BB962C8B-B14F-4D97-AF65-F5344CB8AC3E}">
        <p14:creationId xmlns:p14="http://schemas.microsoft.com/office/powerpoint/2010/main" val="383131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10</a:t>
            </a:fld>
            <a:endParaRPr lang="en-US"/>
          </a:p>
        </p:txBody>
      </p:sp>
    </p:spTree>
    <p:extLst>
      <p:ext uri="{BB962C8B-B14F-4D97-AF65-F5344CB8AC3E}">
        <p14:creationId xmlns:p14="http://schemas.microsoft.com/office/powerpoint/2010/main" val="3998757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041"/>
                </a:solidFill>
              </a:rPr>
              <a:t>Victor Ambros and Gary </a:t>
            </a:r>
            <a:r>
              <a:rPr lang="en-US" dirty="0" err="1">
                <a:solidFill>
                  <a:srgbClr val="404041"/>
                </a:solidFill>
              </a:rPr>
              <a:t>Ruvkun</a:t>
            </a:r>
            <a:r>
              <a:rPr lang="en-US" dirty="0">
                <a:solidFill>
                  <a:srgbClr val="404041"/>
                </a:solidFill>
              </a:rPr>
              <a:t> were awarded the 2024 Nobel Prize in Physiology or Medicine for their discovery of microRNAs in the 1990’s. Since then, numerous studies have demonstrated that they are involved in development and disease progression and can function as biomarkers for disease.</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455D478-360B-5440-AD97-13CC520EAEF3}" type="slidenum">
              <a:rPr lang="en-US" smtClean="0"/>
              <a:t>13</a:t>
            </a:fld>
            <a:endParaRPr lang="en-US"/>
          </a:p>
        </p:txBody>
      </p:sp>
    </p:spTree>
    <p:extLst>
      <p:ext uri="{BB962C8B-B14F-4D97-AF65-F5344CB8AC3E}">
        <p14:creationId xmlns:p14="http://schemas.microsoft.com/office/powerpoint/2010/main" val="102074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15</a:t>
            </a:fld>
            <a:endParaRPr lang="en-US"/>
          </a:p>
        </p:txBody>
      </p:sp>
    </p:spTree>
    <p:extLst>
      <p:ext uri="{BB962C8B-B14F-4D97-AF65-F5344CB8AC3E}">
        <p14:creationId xmlns:p14="http://schemas.microsoft.com/office/powerpoint/2010/main" val="198198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Cover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FEA867-B95B-F847-8782-62912C0C824D}"/>
              </a:ext>
            </a:extLst>
          </p:cNvPr>
          <p:cNvSpPr/>
          <p:nvPr userDrawn="1"/>
        </p:nvSpPr>
        <p:spPr>
          <a:xfrm>
            <a:off x="8847194" y="0"/>
            <a:ext cx="7017024"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523A1524-E116-2A25-19B3-CD55DC4F7D2E}"/>
              </a:ext>
            </a:extLst>
          </p:cNvPr>
          <p:cNvSpPr/>
          <p:nvPr userDrawn="1"/>
        </p:nvSpPr>
        <p:spPr>
          <a:xfrm>
            <a:off x="9644898" y="0"/>
            <a:ext cx="5712018"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377ED066-50D1-775F-F869-FD3088EFF95B}"/>
              </a:ext>
            </a:extLst>
          </p:cNvPr>
          <p:cNvSpPr/>
          <p:nvPr userDrawn="1"/>
        </p:nvSpPr>
        <p:spPr>
          <a:xfrm>
            <a:off x="11974769" y="-88574"/>
            <a:ext cx="5043116"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4A4F0E62-8F01-7DE9-3592-7DE89F6DE5DE}"/>
              </a:ext>
            </a:extLst>
          </p:cNvPr>
          <p:cNvSpPr/>
          <p:nvPr userDrawn="1"/>
        </p:nvSpPr>
        <p:spPr>
          <a:xfrm>
            <a:off x="11339693" y="0"/>
            <a:ext cx="4374213"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C56D8415-D132-2389-2D41-94E2E7F0597B}"/>
              </a:ext>
            </a:extLst>
          </p:cNvPr>
          <p:cNvSpPr/>
          <p:nvPr userDrawn="1"/>
        </p:nvSpPr>
        <p:spPr>
          <a:xfrm>
            <a:off x="12328007" y="0"/>
            <a:ext cx="3705311"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FDDA24CF-62E6-065A-F9B2-0C0B9DE61846}"/>
              </a:ext>
            </a:extLst>
          </p:cNvPr>
          <p:cNvSpPr/>
          <p:nvPr userDrawn="1"/>
        </p:nvSpPr>
        <p:spPr>
          <a:xfrm>
            <a:off x="12978125" y="0"/>
            <a:ext cx="3036405"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5">
            <a:extLst>
              <a:ext uri="{FF2B5EF4-FFF2-40B4-BE49-F238E27FC236}">
                <a16:creationId xmlns:a16="http://schemas.microsoft.com/office/drawing/2014/main" id="{BBA68C25-C03B-298A-50B0-1540964E0236}"/>
              </a:ext>
            </a:extLst>
          </p:cNvPr>
          <p:cNvSpPr/>
          <p:nvPr userDrawn="1"/>
        </p:nvSpPr>
        <p:spPr>
          <a:xfrm>
            <a:off x="0" y="0"/>
            <a:ext cx="18288000" cy="116115"/>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Helvetica" pitchFamily="2" charset="0"/>
            </a:endParaRPr>
          </a:p>
        </p:txBody>
      </p:sp>
      <p:pic>
        <p:nvPicPr>
          <p:cNvPr id="18" name="Picture 17">
            <a:extLst>
              <a:ext uri="{FF2B5EF4-FFF2-40B4-BE49-F238E27FC236}">
                <a16:creationId xmlns:a16="http://schemas.microsoft.com/office/drawing/2014/main" id="{EF6F696F-A2E3-9BC9-0593-2EECF24318E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99904" y="6659446"/>
            <a:ext cx="5177969" cy="1108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227E21-FCB3-974B-A305-AC68B3FCE395}"/>
              </a:ext>
            </a:extLst>
          </p:cNvPr>
          <p:cNvSpPr/>
          <p:nvPr userDrawn="1"/>
        </p:nvSpPr>
        <p:spPr>
          <a:xfrm>
            <a:off x="4572000" y="4658753"/>
            <a:ext cx="9144000" cy="507831"/>
          </a:xfrm>
          <a:prstGeom prst="rect">
            <a:avLst/>
          </a:prstGeom>
        </p:spPr>
        <p:txBody>
          <a:bodyPr>
            <a:spAutoFit/>
          </a:bodyPr>
          <a:lstStyle/>
          <a:p>
            <a:endParaRPr lang="en-US" sz="2700" b="0" i="0">
              <a:latin typeface="Helvetica" pitchFamily="2" charset="0"/>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262556" y="6211606"/>
            <a:ext cx="8817431" cy="1849799"/>
          </a:xfrm>
          <a:prstGeom prst="rect">
            <a:avLst/>
          </a:prstGeom>
        </p:spPr>
        <p:txBody>
          <a:bodyPr anchor="ctr" anchorCtr="0"/>
          <a:lstStyle>
            <a:lvl1pPr marL="0" indent="0" algn="r">
              <a:lnSpc>
                <a:spcPct val="120000"/>
              </a:lnSpc>
              <a:spcBef>
                <a:spcPts val="0"/>
              </a:spcBef>
              <a:buNone/>
              <a:defRPr sz="3600" b="1" i="0" cap="none" baseline="0">
                <a:solidFill>
                  <a:schemeClr val="accent1"/>
                </a:solidFill>
                <a:latin typeface="Helvetica" pitchFamily="2" charset="0"/>
                <a:cs typeface="Calibri" panose="020F0502020204030204" pitchFamily="34" charset="0"/>
              </a:defRPr>
            </a:lvl1pPr>
          </a:lstStyle>
          <a:p>
            <a:pPr lvl="0"/>
            <a:r>
              <a:rPr lang="en-US"/>
              <a:t>Cover slide 1</a:t>
            </a:r>
          </a:p>
        </p:txBody>
      </p:sp>
      <p:sp>
        <p:nvSpPr>
          <p:cNvPr id="4" name="Text Placeholder 3">
            <a:extLst>
              <a:ext uri="{FF2B5EF4-FFF2-40B4-BE49-F238E27FC236}">
                <a16:creationId xmlns:a16="http://schemas.microsoft.com/office/drawing/2014/main" id="{DE1C2680-1546-79F0-8CF9-27E335EB387C}"/>
              </a:ext>
            </a:extLst>
          </p:cNvPr>
          <p:cNvSpPr>
            <a:spLocks noGrp="1"/>
          </p:cNvSpPr>
          <p:nvPr>
            <p:ph type="body" sz="quarter" idx="13"/>
          </p:nvPr>
        </p:nvSpPr>
        <p:spPr>
          <a:xfrm>
            <a:off x="4784195" y="9049633"/>
            <a:ext cx="7204670" cy="685034"/>
          </a:xfrm>
        </p:spPr>
        <p:txBody>
          <a:bodyPr/>
          <a:lstStyle>
            <a:lvl1pPr marL="0" indent="0" algn="r">
              <a:buFontTx/>
              <a:buNone/>
              <a:defRPr sz="3000" b="0" i="0">
                <a:solidFill>
                  <a:schemeClr val="tx2"/>
                </a:solidFill>
                <a:latin typeface="Helvetica" pitchFamily="2"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Footer Placeholder 4">
            <a:extLst>
              <a:ext uri="{FF2B5EF4-FFF2-40B4-BE49-F238E27FC236}">
                <a16:creationId xmlns:a16="http://schemas.microsoft.com/office/drawing/2014/main" id="{305D0303-E99D-F2C1-6C62-FE79BDAF01FF}"/>
              </a:ext>
            </a:extLst>
          </p:cNvPr>
          <p:cNvSpPr>
            <a:spLocks noGrp="1"/>
          </p:cNvSpPr>
          <p:nvPr>
            <p:ph type="ftr" sz="quarter" idx="3"/>
          </p:nvPr>
        </p:nvSpPr>
        <p:spPr>
          <a:xfrm>
            <a:off x="13003931" y="8179597"/>
            <a:ext cx="4981575" cy="414347"/>
          </a:xfrm>
          <a:prstGeom prst="rect">
            <a:avLst/>
          </a:prstGeom>
        </p:spPr>
        <p:txBody>
          <a:bodyPr vert="horz" lIns="91440" tIns="45720" rIns="91440" bIns="45720" rtlCol="0" anchor="b" anchorCtr="0"/>
          <a:lstStyle>
            <a:lvl1pPr algn="l">
              <a:defRPr sz="1200" b="0" i="0">
                <a:solidFill>
                  <a:schemeClr val="bg1"/>
                </a:solidFill>
                <a:latin typeface="Arial Nova Light" panose="020B0304020202020204" pitchFamily="34" charset="0"/>
              </a:defRPr>
            </a:lvl1pPr>
          </a:lstStyle>
          <a:p>
            <a:endParaRPr lang="en-US"/>
          </a:p>
        </p:txBody>
      </p:sp>
      <p:pic>
        <p:nvPicPr>
          <p:cNvPr id="7" name="Picture 6">
            <a:extLst>
              <a:ext uri="{FF2B5EF4-FFF2-40B4-BE49-F238E27FC236}">
                <a16:creationId xmlns:a16="http://schemas.microsoft.com/office/drawing/2014/main" id="{A3F9EAFB-DB61-A650-0967-726FBF39D89A}"/>
              </a:ext>
            </a:extLst>
          </p:cNvPr>
          <p:cNvPicPr>
            <a:picLocks noChangeAspect="1"/>
          </p:cNvPicPr>
          <p:nvPr userDrawn="1"/>
        </p:nvPicPr>
        <p:blipFill>
          <a:blip r:embed="rId3"/>
          <a:stretch>
            <a:fillRect/>
          </a:stretch>
        </p:blipFill>
        <p:spPr>
          <a:xfrm>
            <a:off x="0" y="88574"/>
            <a:ext cx="18288000" cy="6277320"/>
          </a:xfrm>
          <a:prstGeom prst="rect">
            <a:avLst/>
          </a:prstGeom>
        </p:spPr>
      </p:pic>
      <p:sp>
        <p:nvSpPr>
          <p:cNvPr id="17" name="TextBox 16">
            <a:extLst>
              <a:ext uri="{FF2B5EF4-FFF2-40B4-BE49-F238E27FC236}">
                <a16:creationId xmlns:a16="http://schemas.microsoft.com/office/drawing/2014/main" id="{572B5C11-F755-4FAE-7A31-AAFC3E0A790B}"/>
              </a:ext>
            </a:extLst>
          </p:cNvPr>
          <p:cNvSpPr txBox="1"/>
          <p:nvPr userDrawn="1"/>
        </p:nvSpPr>
        <p:spPr>
          <a:xfrm>
            <a:off x="14645816" y="9377401"/>
            <a:ext cx="4032213" cy="507831"/>
          </a:xfrm>
          <a:prstGeom prst="rect">
            <a:avLst/>
          </a:prstGeom>
          <a:noFill/>
        </p:spPr>
        <p:txBody>
          <a:bodyPr wrap="square" rtlCol="0">
            <a:spAutoFit/>
          </a:bodyPr>
          <a:lstStyle/>
          <a:p>
            <a:r>
              <a:rPr lang="en-US" sz="2700"/>
              <a:t>CONFIDENTIAL</a:t>
            </a:r>
          </a:p>
        </p:txBody>
      </p:sp>
    </p:spTree>
    <p:extLst>
      <p:ext uri="{BB962C8B-B14F-4D97-AF65-F5344CB8AC3E}">
        <p14:creationId xmlns:p14="http://schemas.microsoft.com/office/powerpoint/2010/main" val="6283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3.png"/><Relationship Id="rId26" Type="http://schemas.openxmlformats.org/officeDocument/2006/relationships/image" Target="../media/image7.png"/><Relationship Id="rId3" Type="http://schemas.openxmlformats.org/officeDocument/2006/relationships/customXml" Target="../ink/ink1.xml"/><Relationship Id="rId21" Type="http://schemas.openxmlformats.org/officeDocument/2006/relationships/customXml" Target="../ink/ink5.xml"/><Relationship Id="rId34" Type="http://schemas.openxmlformats.org/officeDocument/2006/relationships/image" Target="../media/image13.png"/><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11.xml"/><Relationship Id="rId38"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4.png"/><Relationship Id="rId29" Type="http://schemas.openxmlformats.org/officeDocument/2006/relationships/customXml" Target="../ink/ink9.xml"/><Relationship Id="rId1" Type="http://schemas.openxmlformats.org/officeDocument/2006/relationships/slideLayout" Target="../slideLayouts/slideLayout12.xml"/><Relationship Id="rId24" Type="http://schemas.openxmlformats.org/officeDocument/2006/relationships/image" Target="../media/image6.png"/><Relationship Id="rId32" Type="http://schemas.openxmlformats.org/officeDocument/2006/relationships/image" Target="../media/image12.png"/><Relationship Id="rId37" Type="http://schemas.openxmlformats.org/officeDocument/2006/relationships/customXml" Target="../ink/ink13.xml"/><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10.png"/><Relationship Id="rId36" Type="http://schemas.openxmlformats.org/officeDocument/2006/relationships/image" Target="../media/image14.png"/><Relationship Id="rId19" Type="http://schemas.openxmlformats.org/officeDocument/2006/relationships/customXml" Target="../ink/ink4.xml"/><Relationship Id="rId31" Type="http://schemas.openxmlformats.org/officeDocument/2006/relationships/customXml" Target="../ink/ink10.xml"/><Relationship Id="rId14" Type="http://schemas.openxmlformats.org/officeDocument/2006/relationships/image" Target="../media/image8.png"/><Relationship Id="rId22" Type="http://schemas.openxmlformats.org/officeDocument/2006/relationships/image" Target="../media/image5.png"/><Relationship Id="rId27" Type="http://schemas.openxmlformats.org/officeDocument/2006/relationships/customXml" Target="../ink/ink8.xml"/><Relationship Id="rId30" Type="http://schemas.openxmlformats.org/officeDocument/2006/relationships/image" Target="../media/image11.png"/><Relationship Id="rId35" Type="http://schemas.openxmlformats.org/officeDocument/2006/relationships/customXml" Target="../ink/ink12.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jpeg"/><Relationship Id="rId7" Type="http://schemas.openxmlformats.org/officeDocument/2006/relationships/image" Target="../media/image9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20.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18" Type="http://schemas.openxmlformats.org/officeDocument/2006/relationships/image" Target="../media/image117.svg"/><Relationship Id="rId3" Type="http://schemas.openxmlformats.org/officeDocument/2006/relationships/image" Target="../media/image19.jpeg"/><Relationship Id="rId21" Type="http://schemas.openxmlformats.org/officeDocument/2006/relationships/image" Target="../media/image120.png"/><Relationship Id="rId7" Type="http://schemas.openxmlformats.org/officeDocument/2006/relationships/image" Target="../media/image78.svg"/><Relationship Id="rId12" Type="http://schemas.openxmlformats.org/officeDocument/2006/relationships/image" Target="../media/image111.svg"/><Relationship Id="rId17" Type="http://schemas.openxmlformats.org/officeDocument/2006/relationships/image" Target="../media/image116.png"/><Relationship Id="rId2" Type="http://schemas.openxmlformats.org/officeDocument/2006/relationships/notesSlide" Target="../notesSlides/notesSlide9.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10.png"/><Relationship Id="rId5" Type="http://schemas.openxmlformats.org/officeDocument/2006/relationships/image" Target="../media/image107.svg"/><Relationship Id="rId15" Type="http://schemas.openxmlformats.org/officeDocument/2006/relationships/image" Target="../media/image114.png"/><Relationship Id="rId23" Type="http://schemas.openxmlformats.org/officeDocument/2006/relationships/image" Target="../media/image47.png"/><Relationship Id="rId10" Type="http://schemas.openxmlformats.org/officeDocument/2006/relationships/image" Target="../media/image20.png"/><Relationship Id="rId19" Type="http://schemas.openxmlformats.org/officeDocument/2006/relationships/image" Target="../media/image118.png"/><Relationship Id="rId4" Type="http://schemas.openxmlformats.org/officeDocument/2006/relationships/image" Target="../media/image106.png"/><Relationship Id="rId9" Type="http://schemas.openxmlformats.org/officeDocument/2006/relationships/image" Target="../media/image109.svg"/><Relationship Id="rId14" Type="http://schemas.openxmlformats.org/officeDocument/2006/relationships/image" Target="../media/image113.svg"/><Relationship Id="rId22" Type="http://schemas.openxmlformats.org/officeDocument/2006/relationships/image" Target="../media/image121.sv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19.jpe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20.png"/><Relationship Id="rId10" Type="http://schemas.openxmlformats.org/officeDocument/2006/relationships/image" Target="../media/image63.png"/><Relationship Id="rId4" Type="http://schemas.openxmlformats.org/officeDocument/2006/relationships/image" Target="../media/image42.png"/><Relationship Id="rId9" Type="http://schemas.openxmlformats.org/officeDocument/2006/relationships/image" Target="../media/image62.sv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9.jpeg"/><Relationship Id="rId7" Type="http://schemas.openxmlformats.org/officeDocument/2006/relationships/image" Target="../media/image12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4.png"/><Relationship Id="rId4" Type="http://schemas.openxmlformats.org/officeDocument/2006/relationships/image" Target="../media/image20.png"/><Relationship Id="rId9"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26.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4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04.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9.jpeg"/><Relationship Id="rId7" Type="http://schemas.openxmlformats.org/officeDocument/2006/relationships/image" Target="../media/image12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0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3.svg"/><Relationship Id="rId3" Type="http://schemas.openxmlformats.org/officeDocument/2006/relationships/image" Target="../media/image20.png"/><Relationship Id="rId7" Type="http://schemas.openxmlformats.org/officeDocument/2006/relationships/image" Target="../media/image78.svg"/><Relationship Id="rId12" Type="http://schemas.openxmlformats.org/officeDocument/2006/relationships/image" Target="../media/image132.png"/><Relationship Id="rId2" Type="http://schemas.openxmlformats.org/officeDocument/2006/relationships/image" Target="../media/image19.jpe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21.svg"/><Relationship Id="rId5" Type="http://schemas.openxmlformats.org/officeDocument/2006/relationships/image" Target="../media/image109.svg"/><Relationship Id="rId15" Type="http://schemas.openxmlformats.org/officeDocument/2006/relationships/image" Target="../media/image135.svg"/><Relationship Id="rId10" Type="http://schemas.openxmlformats.org/officeDocument/2006/relationships/image" Target="../media/image120.png"/><Relationship Id="rId4" Type="http://schemas.openxmlformats.org/officeDocument/2006/relationships/image" Target="../media/image108.png"/><Relationship Id="rId9" Type="http://schemas.openxmlformats.org/officeDocument/2006/relationships/image" Target="../media/image131.sv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20.png"/><Relationship Id="rId7" Type="http://schemas.openxmlformats.org/officeDocument/2006/relationships/image" Target="../media/image13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8.png"/><Relationship Id="rId18" Type="http://schemas.openxmlformats.org/officeDocument/2006/relationships/image" Target="../media/image153.svg"/><Relationship Id="rId3" Type="http://schemas.openxmlformats.org/officeDocument/2006/relationships/image" Target="../media/image20.png"/><Relationship Id="rId7" Type="http://schemas.openxmlformats.org/officeDocument/2006/relationships/image" Target="../media/image142.png"/><Relationship Id="rId12" Type="http://schemas.openxmlformats.org/officeDocument/2006/relationships/image" Target="../media/image147.svg"/><Relationship Id="rId17" Type="http://schemas.openxmlformats.org/officeDocument/2006/relationships/image" Target="../media/image152.png"/><Relationship Id="rId2" Type="http://schemas.openxmlformats.org/officeDocument/2006/relationships/image" Target="../media/image19.jpeg"/><Relationship Id="rId16" Type="http://schemas.openxmlformats.org/officeDocument/2006/relationships/image" Target="../media/image151.svg"/><Relationship Id="rId20" Type="http://schemas.openxmlformats.org/officeDocument/2006/relationships/image" Target="../media/image155.sv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svg"/><Relationship Id="rId19" Type="http://schemas.openxmlformats.org/officeDocument/2006/relationships/image" Target="../media/image154.png"/><Relationship Id="rId4" Type="http://schemas.openxmlformats.org/officeDocument/2006/relationships/image" Target="../media/image42.png"/><Relationship Id="rId9" Type="http://schemas.openxmlformats.org/officeDocument/2006/relationships/image" Target="../media/image144.png"/><Relationship Id="rId14" Type="http://schemas.openxmlformats.org/officeDocument/2006/relationships/image" Target="../media/image149.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9.jpeg"/><Relationship Id="rId7"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20.png"/><Relationship Id="rId10" Type="http://schemas.openxmlformats.org/officeDocument/2006/relationships/chart" Target="../charts/chart6.xml"/><Relationship Id="rId4" Type="http://schemas.openxmlformats.org/officeDocument/2006/relationships/image" Target="../media/image42.png"/><Relationship Id="rId9"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jpe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 Id="rId22"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6.png"/><Relationship Id="rId18" Type="http://schemas.openxmlformats.org/officeDocument/2006/relationships/image" Target="../media/image169.jpeg"/><Relationship Id="rId3" Type="http://schemas.openxmlformats.org/officeDocument/2006/relationships/image" Target="../media/image20.png"/><Relationship Id="rId7" Type="http://schemas.openxmlformats.org/officeDocument/2006/relationships/image" Target="../media/image161.jpeg"/><Relationship Id="rId12" Type="http://schemas.openxmlformats.org/officeDocument/2006/relationships/image" Target="../media/image165.jpeg"/><Relationship Id="rId17" Type="http://schemas.microsoft.com/office/2007/relationships/hdphoto" Target="../media/hdphoto3.wdp"/><Relationship Id="rId2" Type="http://schemas.openxmlformats.org/officeDocument/2006/relationships/image" Target="../media/image19.jpeg"/><Relationship Id="rId16" Type="http://schemas.openxmlformats.org/officeDocument/2006/relationships/image" Target="../media/image168.png"/><Relationship Id="rId20"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60.jpeg"/><Relationship Id="rId11" Type="http://schemas.microsoft.com/office/2007/relationships/hdphoto" Target="../media/hdphoto1.wdp"/><Relationship Id="rId5" Type="http://schemas.openxmlformats.org/officeDocument/2006/relationships/image" Target="../media/image159.png"/><Relationship Id="rId15" Type="http://schemas.microsoft.com/office/2007/relationships/hdphoto" Target="../media/hdphoto2.wdp"/><Relationship Id="rId10" Type="http://schemas.openxmlformats.org/officeDocument/2006/relationships/image" Target="../media/image164.png"/><Relationship Id="rId19" Type="http://schemas.openxmlformats.org/officeDocument/2006/relationships/image" Target="../media/image170.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7.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gif"/><Relationship Id="rId2" Type="http://schemas.openxmlformats.org/officeDocument/2006/relationships/notesSlide" Target="../notesSlides/notesSlide3.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20.png"/><Relationship Id="rId9" Type="http://schemas.openxmlformats.org/officeDocument/2006/relationships/image" Target="../media/image47.png"/><Relationship Id="rId14" Type="http://schemas.openxmlformats.org/officeDocument/2006/relationships/image" Target="../media/image52.svg"/></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image" Target="../media/image19.jpe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notesSlide" Target="../notesSlides/notesSlide4.xml"/><Relationship Id="rId16" Type="http://schemas.openxmlformats.org/officeDocument/2006/relationships/image" Target="../media/image69.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20.png"/><Relationship Id="rId15" Type="http://schemas.openxmlformats.org/officeDocument/2006/relationships/image" Target="../media/image68.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42.png"/><Relationship Id="rId9" Type="http://schemas.openxmlformats.org/officeDocument/2006/relationships/image" Target="../media/image62.svg"/><Relationship Id="rId1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9.jpe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76.png"/></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2.svg"/><Relationship Id="rId3" Type="http://schemas.openxmlformats.org/officeDocument/2006/relationships/image" Target="../media/image19.jpeg"/><Relationship Id="rId7" Type="http://schemas.openxmlformats.org/officeDocument/2006/relationships/image" Target="../media/image78.svg"/><Relationship Id="rId12" Type="http://schemas.openxmlformats.org/officeDocument/2006/relationships/image" Target="../media/image45.png"/><Relationship Id="rId17"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51.svg"/><Relationship Id="rId5" Type="http://schemas.openxmlformats.org/officeDocument/2006/relationships/image" Target="../media/image43.png"/><Relationship Id="rId15" Type="http://schemas.openxmlformats.org/officeDocument/2006/relationships/image" Target="../media/image82.svg"/><Relationship Id="rId10" Type="http://schemas.openxmlformats.org/officeDocument/2006/relationships/image" Target="../media/image50.png"/><Relationship Id="rId4" Type="http://schemas.openxmlformats.org/officeDocument/2006/relationships/image" Target="../media/image20.png"/><Relationship Id="rId9" Type="http://schemas.openxmlformats.org/officeDocument/2006/relationships/image" Target="../media/image80.svg"/><Relationship Id="rId14" Type="http://schemas.openxmlformats.org/officeDocument/2006/relationships/image" Target="../media/image81.sv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0.pn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2.png"/><Relationship Id="rId7" Type="http://schemas.openxmlformats.org/officeDocument/2006/relationships/hyperlink" Target="https://doi.org/10.2217/fon-2019-0310" TargetMode="Externa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20.png"/><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569D3D7-F667-14DC-899D-1BFEE1998804}"/>
              </a:ext>
            </a:extLst>
          </p:cNvPr>
          <p:cNvCxnSpPr/>
          <p:nvPr/>
        </p:nvCxnSpPr>
        <p:spPr>
          <a:xfrm>
            <a:off x="0" y="0"/>
            <a:ext cx="13716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DAF1A7D-6A12-9BE1-2EE6-E5EDB965ACE8}"/>
              </a:ext>
            </a:extLst>
          </p:cNvPr>
          <p:cNvSpPr>
            <a:spLocks noGrp="1"/>
          </p:cNvSpPr>
          <p:nvPr>
            <p:ph type="body" sz="quarter" idx="12"/>
          </p:nvPr>
        </p:nvSpPr>
        <p:spPr>
          <a:xfrm>
            <a:off x="334538" y="5787484"/>
            <a:ext cx="6735336" cy="3468029"/>
          </a:xfrm>
        </p:spPr>
        <p:txBody>
          <a:bodyPr/>
          <a:lstStyle/>
          <a:p>
            <a:pPr algn="l"/>
            <a:r>
              <a:rPr lang="en-US" sz="4800" dirty="0">
                <a:solidFill>
                  <a:srgbClr val="006471"/>
                </a:solidFill>
                <a:latin typeface="Helvetica"/>
                <a:cs typeface="Helvetica" panose="020B0604020202020204" pitchFamily="34" charset="0"/>
              </a:rPr>
              <a:t>Investor Presentation</a:t>
            </a:r>
          </a:p>
          <a:p>
            <a:pPr algn="l"/>
            <a:endParaRPr lang="en-US" dirty="0">
              <a:solidFill>
                <a:srgbClr val="006471"/>
              </a:solidFill>
              <a:latin typeface="Helvetica"/>
              <a:cs typeface="Helvetica" panose="020B0604020202020204" pitchFamily="34" charset="0"/>
            </a:endParaRPr>
          </a:p>
          <a:p>
            <a:pPr algn="l"/>
            <a:r>
              <a:rPr lang="en-US" dirty="0">
                <a:solidFill>
                  <a:srgbClr val="006471"/>
                </a:solidFill>
                <a:latin typeface="Helvetica"/>
                <a:cs typeface="Helvetica" panose="020B0604020202020204" pitchFamily="34" charset="0"/>
              </a:rPr>
              <a:t>OTCQX: AWHL</a:t>
            </a:r>
            <a:endParaRPr lang="en-US" dirty="0">
              <a:solidFill>
                <a:srgbClr val="006471"/>
              </a:solidFill>
            </a:endParaRPr>
          </a:p>
        </p:txBody>
      </p:sp>
      <p:grpSp>
        <p:nvGrpSpPr>
          <p:cNvPr id="17" name="Group 16">
            <a:extLst>
              <a:ext uri="{FF2B5EF4-FFF2-40B4-BE49-F238E27FC236}">
                <a16:creationId xmlns:a16="http://schemas.microsoft.com/office/drawing/2014/main" id="{8E592599-2676-ABF5-36CE-D12B0C599B7B}"/>
              </a:ext>
            </a:extLst>
          </p:cNvPr>
          <p:cNvGrpSpPr/>
          <p:nvPr/>
        </p:nvGrpSpPr>
        <p:grpSpPr>
          <a:xfrm>
            <a:off x="14691270" y="9267690"/>
            <a:ext cx="2354040" cy="813600"/>
            <a:chOff x="14691270" y="9267690"/>
            <a:chExt cx="2354040" cy="813600"/>
          </a:xfrm>
        </p:grpSpPr>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740809A9-87D0-0B27-B12A-571E7EA0762B}"/>
                    </a:ext>
                  </a:extLst>
                </p14:cNvPr>
                <p14:cNvContentPartPr/>
                <p14:nvPr/>
              </p14:nvContentPartPr>
              <p14:xfrm>
                <a:off x="16204710" y="9538770"/>
                <a:ext cx="840600" cy="542520"/>
              </p14:xfrm>
            </p:contentPart>
          </mc:Choice>
          <mc:Fallback xmlns="">
            <p:pic>
              <p:nvPicPr>
                <p:cNvPr id="11" name="Ink 10">
                  <a:extLst>
                    <a:ext uri="{FF2B5EF4-FFF2-40B4-BE49-F238E27FC236}">
                      <a16:creationId xmlns:a16="http://schemas.microsoft.com/office/drawing/2014/main" id="{740809A9-87D0-0B27-B12A-571E7EA0762B}"/>
                    </a:ext>
                  </a:extLst>
                </p:cNvPr>
                <p:cNvPicPr/>
                <p:nvPr/>
              </p:nvPicPr>
              <p:blipFill>
                <a:blip r:embed="rId14"/>
                <a:stretch>
                  <a:fillRect/>
                </a:stretch>
              </p:blipFill>
              <p:spPr>
                <a:xfrm>
                  <a:off x="16141710" y="9475770"/>
                  <a:ext cx="96624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22348DCF-8213-9881-1ABC-A030E2C9DFC2}"/>
                    </a:ext>
                  </a:extLst>
                </p14:cNvPr>
                <p14:cNvContentPartPr/>
                <p14:nvPr/>
              </p14:nvContentPartPr>
              <p14:xfrm>
                <a:off x="14691270" y="9267690"/>
                <a:ext cx="1080" cy="9000"/>
              </p14:xfrm>
            </p:contentPart>
          </mc:Choice>
          <mc:Fallback xmlns="">
            <p:pic>
              <p:nvPicPr>
                <p:cNvPr id="13" name="Ink 12">
                  <a:extLst>
                    <a:ext uri="{FF2B5EF4-FFF2-40B4-BE49-F238E27FC236}">
                      <a16:creationId xmlns:a16="http://schemas.microsoft.com/office/drawing/2014/main" id="{22348DCF-8213-9881-1ABC-A030E2C9DFC2}"/>
                    </a:ext>
                  </a:extLst>
                </p:cNvPr>
                <p:cNvPicPr/>
                <p:nvPr/>
              </p:nvPicPr>
              <p:blipFill>
                <a:blip r:embed="rId16"/>
                <a:stretch>
                  <a:fillRect/>
                </a:stretch>
              </p:blipFill>
              <p:spPr>
                <a:xfrm>
                  <a:off x="14644020" y="9204690"/>
                  <a:ext cx="95310" cy="13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C633E98E-158A-68D1-C699-329795EAD3FA}"/>
                  </a:ext>
                </a:extLst>
              </p14:cNvPr>
              <p14:cNvContentPartPr/>
              <p14:nvPr/>
            </p14:nvContentPartPr>
            <p14:xfrm>
              <a:off x="11622594" y="8982051"/>
              <a:ext cx="2233800" cy="435240"/>
            </p14:xfrm>
          </p:contentPart>
        </mc:Choice>
        <mc:Fallback xmlns="">
          <p:pic>
            <p:nvPicPr>
              <p:cNvPr id="18" name="Ink 17">
                <a:extLst>
                  <a:ext uri="{FF2B5EF4-FFF2-40B4-BE49-F238E27FC236}">
                    <a16:creationId xmlns:a16="http://schemas.microsoft.com/office/drawing/2014/main" id="{C633E98E-158A-68D1-C699-329795EAD3FA}"/>
                  </a:ext>
                </a:extLst>
              </p:cNvPr>
              <p:cNvPicPr/>
              <p:nvPr/>
            </p:nvPicPr>
            <p:blipFill>
              <a:blip r:embed="rId18"/>
              <a:stretch>
                <a:fillRect/>
              </a:stretch>
            </p:blipFill>
            <p:spPr>
              <a:xfrm>
                <a:off x="11559954" y="8919051"/>
                <a:ext cx="2359440" cy="560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BA185A89-8843-6849-4CA8-01E064D6FA62}"/>
                  </a:ext>
                </a:extLst>
              </p14:cNvPr>
              <p14:cNvContentPartPr/>
              <p14:nvPr/>
            </p14:nvContentPartPr>
            <p14:xfrm>
              <a:off x="15843000" y="9397740"/>
              <a:ext cx="360" cy="360"/>
            </p14:xfrm>
          </p:contentPart>
        </mc:Choice>
        <mc:Fallback xmlns="">
          <p:pic>
            <p:nvPicPr>
              <p:cNvPr id="19" name="Ink 18">
                <a:extLst>
                  <a:ext uri="{FF2B5EF4-FFF2-40B4-BE49-F238E27FC236}">
                    <a16:creationId xmlns:a16="http://schemas.microsoft.com/office/drawing/2014/main" id="{BA185A89-8843-6849-4CA8-01E064D6FA62}"/>
                  </a:ext>
                </a:extLst>
              </p:cNvPr>
              <p:cNvPicPr/>
              <p:nvPr/>
            </p:nvPicPr>
            <p:blipFill>
              <a:blip r:embed="rId20"/>
              <a:stretch>
                <a:fillRect/>
              </a:stretch>
            </p:blipFill>
            <p:spPr>
              <a:xfrm>
                <a:off x="15780360" y="93347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55F0A66-B948-84D8-020D-9DAFE951350F}"/>
                  </a:ext>
                </a:extLst>
              </p14:cNvPr>
              <p14:cNvContentPartPr/>
              <p14:nvPr/>
            </p14:nvContentPartPr>
            <p14:xfrm>
              <a:off x="15995280" y="8754420"/>
              <a:ext cx="224280" cy="161280"/>
            </p14:xfrm>
          </p:contentPart>
        </mc:Choice>
        <mc:Fallback xmlns="">
          <p:pic>
            <p:nvPicPr>
              <p:cNvPr id="22" name="Ink 21">
                <a:extLst>
                  <a:ext uri="{FF2B5EF4-FFF2-40B4-BE49-F238E27FC236}">
                    <a16:creationId xmlns:a16="http://schemas.microsoft.com/office/drawing/2014/main" id="{655F0A66-B948-84D8-020D-9DAFE951350F}"/>
                  </a:ext>
                </a:extLst>
              </p:cNvPr>
              <p:cNvPicPr/>
              <p:nvPr/>
            </p:nvPicPr>
            <p:blipFill>
              <a:blip r:embed="rId22"/>
              <a:stretch>
                <a:fillRect/>
              </a:stretch>
            </p:blipFill>
            <p:spPr>
              <a:xfrm>
                <a:off x="15932640" y="8691420"/>
                <a:ext cx="34992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428782B6-798E-20DB-C7DB-A9564A6995C6}"/>
                  </a:ext>
                </a:extLst>
              </p14:cNvPr>
              <p14:cNvContentPartPr/>
              <p14:nvPr/>
            </p14:nvContentPartPr>
            <p14:xfrm>
              <a:off x="14991240" y="7983300"/>
              <a:ext cx="647640" cy="765720"/>
            </p14:xfrm>
          </p:contentPart>
        </mc:Choice>
        <mc:Fallback xmlns="">
          <p:pic>
            <p:nvPicPr>
              <p:cNvPr id="23" name="Ink 22">
                <a:extLst>
                  <a:ext uri="{FF2B5EF4-FFF2-40B4-BE49-F238E27FC236}">
                    <a16:creationId xmlns:a16="http://schemas.microsoft.com/office/drawing/2014/main" id="{428782B6-798E-20DB-C7DB-A9564A6995C6}"/>
                  </a:ext>
                </a:extLst>
              </p:cNvPr>
              <p:cNvPicPr/>
              <p:nvPr/>
            </p:nvPicPr>
            <p:blipFill>
              <a:blip r:embed="rId24"/>
              <a:stretch>
                <a:fillRect/>
              </a:stretch>
            </p:blipFill>
            <p:spPr>
              <a:xfrm>
                <a:off x="14928240" y="7920660"/>
                <a:ext cx="773280" cy="891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D8098469-D7CF-0331-727C-B7D7336DA7A1}"/>
                  </a:ext>
                </a:extLst>
              </p14:cNvPr>
              <p14:cNvContentPartPr/>
              <p14:nvPr/>
            </p14:nvContentPartPr>
            <p14:xfrm rot="3466354">
              <a:off x="14309964" y="9133856"/>
              <a:ext cx="1016222" cy="969638"/>
            </p14:xfrm>
          </p:contentPart>
        </mc:Choice>
        <mc:Fallback xmlns="">
          <p:pic>
            <p:nvPicPr>
              <p:cNvPr id="30" name="Ink 29">
                <a:extLst>
                  <a:ext uri="{FF2B5EF4-FFF2-40B4-BE49-F238E27FC236}">
                    <a16:creationId xmlns:a16="http://schemas.microsoft.com/office/drawing/2014/main" id="{D8098469-D7CF-0331-727C-B7D7336DA7A1}"/>
                  </a:ext>
                </a:extLst>
              </p:cNvPr>
              <p:cNvPicPr/>
              <p:nvPr/>
            </p:nvPicPr>
            <p:blipFill>
              <a:blip r:embed="rId26"/>
              <a:stretch>
                <a:fillRect/>
              </a:stretch>
            </p:blipFill>
            <p:spPr>
              <a:xfrm rot="3466354">
                <a:off x="14246901" y="9070705"/>
                <a:ext cx="1141988" cy="10955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094C493C-6C59-9483-2328-8919E7EBF1BA}"/>
                  </a:ext>
                </a:extLst>
              </p14:cNvPr>
              <p14:cNvContentPartPr/>
              <p14:nvPr/>
            </p14:nvContentPartPr>
            <p14:xfrm>
              <a:off x="14712595" y="9362715"/>
              <a:ext cx="260280" cy="828720"/>
            </p14:xfrm>
          </p:contentPart>
        </mc:Choice>
        <mc:Fallback xmlns="">
          <p:pic>
            <p:nvPicPr>
              <p:cNvPr id="31" name="Ink 30">
                <a:extLst>
                  <a:ext uri="{FF2B5EF4-FFF2-40B4-BE49-F238E27FC236}">
                    <a16:creationId xmlns:a16="http://schemas.microsoft.com/office/drawing/2014/main" id="{094C493C-6C59-9483-2328-8919E7EBF1BA}"/>
                  </a:ext>
                </a:extLst>
              </p:cNvPr>
              <p:cNvPicPr/>
              <p:nvPr/>
            </p:nvPicPr>
            <p:blipFill>
              <a:blip r:embed="rId28"/>
              <a:stretch>
                <a:fillRect/>
              </a:stretch>
            </p:blipFill>
            <p:spPr>
              <a:xfrm>
                <a:off x="14649955" y="9300075"/>
                <a:ext cx="385920" cy="954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6" name="Ink 35">
                <a:extLst>
                  <a:ext uri="{FF2B5EF4-FFF2-40B4-BE49-F238E27FC236}">
                    <a16:creationId xmlns:a16="http://schemas.microsoft.com/office/drawing/2014/main" id="{8B5211A2-0AB0-AD12-B72E-FCA07C6CACB9}"/>
                  </a:ext>
                </a:extLst>
              </p14:cNvPr>
              <p14:cNvContentPartPr/>
              <p14:nvPr/>
            </p14:nvContentPartPr>
            <p14:xfrm>
              <a:off x="16090675" y="9512115"/>
              <a:ext cx="101880" cy="362160"/>
            </p14:xfrm>
          </p:contentPart>
        </mc:Choice>
        <mc:Fallback xmlns="">
          <p:pic>
            <p:nvPicPr>
              <p:cNvPr id="36" name="Ink 35">
                <a:extLst>
                  <a:ext uri="{FF2B5EF4-FFF2-40B4-BE49-F238E27FC236}">
                    <a16:creationId xmlns:a16="http://schemas.microsoft.com/office/drawing/2014/main" id="{8B5211A2-0AB0-AD12-B72E-FCA07C6CACB9}"/>
                  </a:ext>
                </a:extLst>
              </p:cNvPr>
              <p:cNvPicPr/>
              <p:nvPr/>
            </p:nvPicPr>
            <p:blipFill>
              <a:blip r:embed="rId30"/>
              <a:stretch>
                <a:fillRect/>
              </a:stretch>
            </p:blipFill>
            <p:spPr>
              <a:xfrm>
                <a:off x="16027675" y="9449115"/>
                <a:ext cx="227520" cy="487800"/>
              </a:xfrm>
              <a:prstGeom prst="rect">
                <a:avLst/>
              </a:prstGeom>
            </p:spPr>
          </p:pic>
        </mc:Fallback>
      </mc:AlternateContent>
      <p:grpSp>
        <p:nvGrpSpPr>
          <p:cNvPr id="38" name="Group 37">
            <a:extLst>
              <a:ext uri="{FF2B5EF4-FFF2-40B4-BE49-F238E27FC236}">
                <a16:creationId xmlns:a16="http://schemas.microsoft.com/office/drawing/2014/main" id="{C380520E-7644-5C06-2D01-09021D179C4F}"/>
              </a:ext>
            </a:extLst>
          </p:cNvPr>
          <p:cNvGrpSpPr/>
          <p:nvPr/>
        </p:nvGrpSpPr>
        <p:grpSpPr>
          <a:xfrm>
            <a:off x="15108955" y="9384675"/>
            <a:ext cx="1769040" cy="637920"/>
            <a:chOff x="15108955" y="9384675"/>
            <a:chExt cx="1769040" cy="637920"/>
          </a:xfrm>
        </p:grpSpPr>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D4448E15-0ECF-70FC-EF02-D0333313899C}"/>
                    </a:ext>
                  </a:extLst>
                </p14:cNvPr>
                <p14:cNvContentPartPr/>
                <p14:nvPr/>
              </p14:nvContentPartPr>
              <p14:xfrm>
                <a:off x="15108955" y="9384675"/>
                <a:ext cx="1769040" cy="619200"/>
              </p14:xfrm>
            </p:contentPart>
          </mc:Choice>
          <mc:Fallback xmlns="">
            <p:pic>
              <p:nvPicPr>
                <p:cNvPr id="32" name="Ink 31">
                  <a:extLst>
                    <a:ext uri="{FF2B5EF4-FFF2-40B4-BE49-F238E27FC236}">
                      <a16:creationId xmlns:a16="http://schemas.microsoft.com/office/drawing/2014/main" id="{D4448E15-0ECF-70FC-EF02-D0333313899C}"/>
                    </a:ext>
                  </a:extLst>
                </p:cNvPr>
                <p:cNvPicPr/>
                <p:nvPr/>
              </p:nvPicPr>
              <p:blipFill>
                <a:blip r:embed="rId32"/>
                <a:stretch>
                  <a:fillRect/>
                </a:stretch>
              </p:blipFill>
              <p:spPr>
                <a:xfrm>
                  <a:off x="15046315" y="9322035"/>
                  <a:ext cx="1894680" cy="744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794B5860-F6AD-DAB7-245A-82754AFD3772}"/>
                    </a:ext>
                  </a:extLst>
                </p14:cNvPr>
                <p14:cNvContentPartPr/>
                <p14:nvPr/>
              </p14:nvContentPartPr>
              <p14:xfrm>
                <a:off x="16608355" y="9737475"/>
                <a:ext cx="171720" cy="138240"/>
              </p14:xfrm>
            </p:contentPart>
          </mc:Choice>
          <mc:Fallback xmlns="">
            <p:pic>
              <p:nvPicPr>
                <p:cNvPr id="33" name="Ink 32">
                  <a:extLst>
                    <a:ext uri="{FF2B5EF4-FFF2-40B4-BE49-F238E27FC236}">
                      <a16:creationId xmlns:a16="http://schemas.microsoft.com/office/drawing/2014/main" id="{794B5860-F6AD-DAB7-245A-82754AFD3772}"/>
                    </a:ext>
                  </a:extLst>
                </p:cNvPr>
                <p:cNvPicPr/>
                <p:nvPr/>
              </p:nvPicPr>
              <p:blipFill>
                <a:blip r:embed="rId34"/>
                <a:stretch>
                  <a:fillRect/>
                </a:stretch>
              </p:blipFill>
              <p:spPr>
                <a:xfrm>
                  <a:off x="16545715" y="9674835"/>
                  <a:ext cx="2973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5C4358C5-38C8-9CB8-7381-F2543FCB2F8B}"/>
                    </a:ext>
                  </a:extLst>
                </p14:cNvPr>
                <p14:cNvContentPartPr/>
                <p14:nvPr/>
              </p14:nvContentPartPr>
              <p14:xfrm>
                <a:off x="16415395" y="9512835"/>
                <a:ext cx="155160" cy="241920"/>
              </p14:xfrm>
            </p:contentPart>
          </mc:Choice>
          <mc:Fallback xmlns="">
            <p:pic>
              <p:nvPicPr>
                <p:cNvPr id="34" name="Ink 33">
                  <a:extLst>
                    <a:ext uri="{FF2B5EF4-FFF2-40B4-BE49-F238E27FC236}">
                      <a16:creationId xmlns:a16="http://schemas.microsoft.com/office/drawing/2014/main" id="{5C4358C5-38C8-9CB8-7381-F2543FCB2F8B}"/>
                    </a:ext>
                  </a:extLst>
                </p:cNvPr>
                <p:cNvPicPr/>
                <p:nvPr/>
              </p:nvPicPr>
              <p:blipFill>
                <a:blip r:embed="rId36"/>
                <a:stretch>
                  <a:fillRect/>
                </a:stretch>
              </p:blipFill>
              <p:spPr>
                <a:xfrm>
                  <a:off x="16352755" y="9449835"/>
                  <a:ext cx="2808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 name="Ink 36">
                  <a:extLst>
                    <a:ext uri="{FF2B5EF4-FFF2-40B4-BE49-F238E27FC236}">
                      <a16:creationId xmlns:a16="http://schemas.microsoft.com/office/drawing/2014/main" id="{36F783A5-BC40-1737-F6C8-8703BC29E54A}"/>
                    </a:ext>
                  </a:extLst>
                </p14:cNvPr>
                <p14:cNvContentPartPr/>
                <p14:nvPr/>
              </p14:nvContentPartPr>
              <p14:xfrm>
                <a:off x="16030195" y="9543795"/>
                <a:ext cx="79920" cy="478800"/>
              </p14:xfrm>
            </p:contentPart>
          </mc:Choice>
          <mc:Fallback xmlns="">
            <p:pic>
              <p:nvPicPr>
                <p:cNvPr id="37" name="Ink 36">
                  <a:extLst>
                    <a:ext uri="{FF2B5EF4-FFF2-40B4-BE49-F238E27FC236}">
                      <a16:creationId xmlns:a16="http://schemas.microsoft.com/office/drawing/2014/main" id="{36F783A5-BC40-1737-F6C8-8703BC29E54A}"/>
                    </a:ext>
                  </a:extLst>
                </p:cNvPr>
                <p:cNvPicPr/>
                <p:nvPr/>
              </p:nvPicPr>
              <p:blipFill>
                <a:blip r:embed="rId38"/>
                <a:stretch>
                  <a:fillRect/>
                </a:stretch>
              </p:blipFill>
              <p:spPr>
                <a:xfrm>
                  <a:off x="15967555" y="9481155"/>
                  <a:ext cx="205560" cy="604440"/>
                </a:xfrm>
                <a:prstGeom prst="rect">
                  <a:avLst/>
                </a:prstGeom>
              </p:spPr>
            </p:pic>
          </mc:Fallback>
        </mc:AlternateContent>
      </p:grpSp>
    </p:spTree>
    <p:extLst>
      <p:ext uri="{BB962C8B-B14F-4D97-AF65-F5344CB8AC3E}">
        <p14:creationId xmlns:p14="http://schemas.microsoft.com/office/powerpoint/2010/main" val="414854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4793" y="-2822894"/>
            <a:ext cx="2971917" cy="199592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3312383">
            <a:off x="-1385841" y="707275"/>
            <a:ext cx="11877414" cy="6981740"/>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4" name="Freeform 4"/>
          <p:cNvSpPr/>
          <p:nvPr/>
        </p:nvSpPr>
        <p:spPr>
          <a:xfrm>
            <a:off x="279857"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528310" y="523328"/>
            <a:ext cx="9014200"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                Surgery Reduction Rates</a:t>
            </a:r>
          </a:p>
        </p:txBody>
      </p:sp>
      <p:sp>
        <p:nvSpPr>
          <p:cNvPr id="7" name="TextBox 7"/>
          <p:cNvSpPr txBox="1"/>
          <p:nvPr/>
        </p:nvSpPr>
        <p:spPr>
          <a:xfrm>
            <a:off x="225951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10" name="Freeform 10"/>
          <p:cNvSpPr/>
          <p:nvPr/>
        </p:nvSpPr>
        <p:spPr>
          <a:xfrm rot="-5400000">
            <a:off x="1491912" y="2846322"/>
            <a:ext cx="4109932" cy="3811961"/>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763967" y="7306318"/>
            <a:ext cx="3540158" cy="901722"/>
          </a:xfrm>
          <a:prstGeom prst="rect">
            <a:avLst/>
          </a:prstGeom>
        </p:spPr>
        <p:txBody>
          <a:bodyPr lIns="0" tIns="0" rIns="0" bIns="0" rtlCol="0" anchor="t">
            <a:spAutoFit/>
          </a:bodyPr>
          <a:lstStyle/>
          <a:p>
            <a:pPr algn="ctr">
              <a:lnSpc>
                <a:spcPts val="2330"/>
              </a:lnSpc>
            </a:pPr>
            <a:r>
              <a:rPr lang="en-US" sz="2400" b="1">
                <a:solidFill>
                  <a:srgbClr val="404041"/>
                </a:solidFill>
                <a:latin typeface="Avenir"/>
                <a:ea typeface="Avenir"/>
                <a:cs typeface="Avenir"/>
                <a:sym typeface="Avenir"/>
              </a:rPr>
              <a:t>overall reduction in avoidable adnexal mass surgeries</a:t>
            </a:r>
          </a:p>
        </p:txBody>
      </p:sp>
      <p:sp>
        <p:nvSpPr>
          <p:cNvPr id="15" name="TextBox 15"/>
          <p:cNvSpPr txBox="1"/>
          <p:nvPr/>
        </p:nvSpPr>
        <p:spPr>
          <a:xfrm>
            <a:off x="7415416" y="7365978"/>
            <a:ext cx="3540158" cy="901722"/>
          </a:xfrm>
          <a:prstGeom prst="rect">
            <a:avLst/>
          </a:prstGeom>
        </p:spPr>
        <p:txBody>
          <a:bodyPr lIns="0" tIns="0" rIns="0" bIns="0" rtlCol="0" anchor="t">
            <a:spAutoFit/>
          </a:bodyPr>
          <a:lstStyle/>
          <a:p>
            <a:pPr algn="ctr">
              <a:lnSpc>
                <a:spcPts val="2330"/>
              </a:lnSpc>
            </a:pPr>
            <a:r>
              <a:rPr lang="en-US" sz="2400" b="1">
                <a:solidFill>
                  <a:srgbClr val="414042"/>
                </a:solidFill>
                <a:latin typeface="Avenir"/>
                <a:ea typeface="Avenir"/>
                <a:cs typeface="Avenir"/>
                <a:sym typeface="Avenir"/>
              </a:rPr>
              <a:t>reduction of surgical referrals among asymptomatic patients</a:t>
            </a:r>
          </a:p>
        </p:txBody>
      </p:sp>
      <p:sp>
        <p:nvSpPr>
          <p:cNvPr id="19" name="TextBox 19"/>
          <p:cNvSpPr txBox="1"/>
          <p:nvPr/>
        </p:nvSpPr>
        <p:spPr>
          <a:xfrm>
            <a:off x="13066865" y="7355773"/>
            <a:ext cx="3892580" cy="901722"/>
          </a:xfrm>
          <a:prstGeom prst="rect">
            <a:avLst/>
          </a:prstGeom>
        </p:spPr>
        <p:txBody>
          <a:bodyPr wrap="square" lIns="0" tIns="0" rIns="0" bIns="0" rtlCol="0" anchor="t">
            <a:spAutoFit/>
          </a:bodyPr>
          <a:lstStyle/>
          <a:p>
            <a:pPr algn="ctr">
              <a:lnSpc>
                <a:spcPts val="2330"/>
              </a:lnSpc>
            </a:pPr>
            <a:r>
              <a:rPr lang="en-US" sz="2400" b="1">
                <a:solidFill>
                  <a:srgbClr val="414042"/>
                </a:solidFill>
                <a:latin typeface="Avenir"/>
                <a:ea typeface="Avenir"/>
                <a:cs typeface="Avenir"/>
                <a:sym typeface="Avenir"/>
              </a:rPr>
              <a:t>reduction of surgical referrals among premenopausal patients</a:t>
            </a:r>
          </a:p>
        </p:txBody>
      </p:sp>
      <p:sp>
        <p:nvSpPr>
          <p:cNvPr id="21" name="Freeform 10">
            <a:extLst>
              <a:ext uri="{FF2B5EF4-FFF2-40B4-BE49-F238E27FC236}">
                <a16:creationId xmlns:a16="http://schemas.microsoft.com/office/drawing/2014/main" id="{B6F7FA10-E51C-FF00-F469-CD73173F7B5F}"/>
              </a:ext>
            </a:extLst>
          </p:cNvPr>
          <p:cNvSpPr/>
          <p:nvPr/>
        </p:nvSpPr>
        <p:spPr>
          <a:xfrm rot="14282055">
            <a:off x="1514962" y="2926183"/>
            <a:ext cx="4125426" cy="3826332"/>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636859" y="4370402"/>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62%</a:t>
            </a:r>
          </a:p>
        </p:txBody>
      </p:sp>
      <p:sp>
        <p:nvSpPr>
          <p:cNvPr id="23" name="TextBox 12">
            <a:extLst>
              <a:ext uri="{FF2B5EF4-FFF2-40B4-BE49-F238E27FC236}">
                <a16:creationId xmlns:a16="http://schemas.microsoft.com/office/drawing/2014/main" id="{BEC90158-B06E-8237-E53F-627843FCC9CC}"/>
              </a:ext>
            </a:extLst>
          </p:cNvPr>
          <p:cNvSpPr txBox="1"/>
          <p:nvPr/>
        </p:nvSpPr>
        <p:spPr>
          <a:xfrm>
            <a:off x="8458682" y="4493044"/>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59%</a:t>
            </a:r>
          </a:p>
        </p:txBody>
      </p:sp>
      <p:sp>
        <p:nvSpPr>
          <p:cNvPr id="26" name="Freeform 10">
            <a:extLst>
              <a:ext uri="{FF2B5EF4-FFF2-40B4-BE49-F238E27FC236}">
                <a16:creationId xmlns:a16="http://schemas.microsoft.com/office/drawing/2014/main" id="{A7D4E837-3402-0D54-3384-96ADC5807191}"/>
              </a:ext>
            </a:extLst>
          </p:cNvPr>
          <p:cNvSpPr/>
          <p:nvPr/>
        </p:nvSpPr>
        <p:spPr>
          <a:xfrm rot="-5400000">
            <a:off x="7236305" y="2918862"/>
            <a:ext cx="4109932" cy="3811961"/>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0">
            <a:extLst>
              <a:ext uri="{FF2B5EF4-FFF2-40B4-BE49-F238E27FC236}">
                <a16:creationId xmlns:a16="http://schemas.microsoft.com/office/drawing/2014/main" id="{C19D7870-BE23-AD49-89CD-377A2CBF5284}"/>
              </a:ext>
            </a:extLst>
          </p:cNvPr>
          <p:cNvSpPr/>
          <p:nvPr/>
        </p:nvSpPr>
        <p:spPr>
          <a:xfrm rot="15212577">
            <a:off x="7273306" y="2958473"/>
            <a:ext cx="4123008" cy="3824089"/>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TextBox 12">
            <a:extLst>
              <a:ext uri="{FF2B5EF4-FFF2-40B4-BE49-F238E27FC236}">
                <a16:creationId xmlns:a16="http://schemas.microsoft.com/office/drawing/2014/main" id="{4B52F10E-D04A-2C22-41F6-D11AEA020E4A}"/>
              </a:ext>
            </a:extLst>
          </p:cNvPr>
          <p:cNvSpPr txBox="1"/>
          <p:nvPr/>
        </p:nvSpPr>
        <p:spPr>
          <a:xfrm>
            <a:off x="8435844" y="4467884"/>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59%</a:t>
            </a:r>
          </a:p>
        </p:txBody>
      </p:sp>
      <p:sp>
        <p:nvSpPr>
          <p:cNvPr id="29" name="Freeform 10">
            <a:extLst>
              <a:ext uri="{FF2B5EF4-FFF2-40B4-BE49-F238E27FC236}">
                <a16:creationId xmlns:a16="http://schemas.microsoft.com/office/drawing/2014/main" id="{3B50EBF2-BEDC-3D9F-DD5F-01B132DD0D22}"/>
              </a:ext>
            </a:extLst>
          </p:cNvPr>
          <p:cNvSpPr/>
          <p:nvPr/>
        </p:nvSpPr>
        <p:spPr>
          <a:xfrm rot="-5400000">
            <a:off x="12852108" y="2897579"/>
            <a:ext cx="4109932" cy="3811961"/>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id="{4D01DBA1-6035-FCDD-EA0B-DCC26DF9A790}"/>
              </a:ext>
            </a:extLst>
          </p:cNvPr>
          <p:cNvSpPr/>
          <p:nvPr/>
        </p:nvSpPr>
        <p:spPr>
          <a:xfrm rot="10473350">
            <a:off x="13017059" y="3034670"/>
            <a:ext cx="4125426" cy="3826332"/>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12">
            <a:extLst>
              <a:ext uri="{FF2B5EF4-FFF2-40B4-BE49-F238E27FC236}">
                <a16:creationId xmlns:a16="http://schemas.microsoft.com/office/drawing/2014/main" id="{E4B87593-9170-71D6-3EE3-DE8D90A11ACA}"/>
              </a:ext>
            </a:extLst>
          </p:cNvPr>
          <p:cNvSpPr txBox="1"/>
          <p:nvPr/>
        </p:nvSpPr>
        <p:spPr>
          <a:xfrm>
            <a:off x="14100077" y="4446601"/>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77%</a:t>
            </a:r>
          </a:p>
        </p:txBody>
      </p:sp>
      <p:sp>
        <p:nvSpPr>
          <p:cNvPr id="34" name="TextBox 33">
            <a:extLst>
              <a:ext uri="{FF2B5EF4-FFF2-40B4-BE49-F238E27FC236}">
                <a16:creationId xmlns:a16="http://schemas.microsoft.com/office/drawing/2014/main" id="{796BC58F-46AD-572B-3D3D-0AE410D43C94}"/>
              </a:ext>
            </a:extLst>
          </p:cNvPr>
          <p:cNvSpPr txBox="1"/>
          <p:nvPr/>
        </p:nvSpPr>
        <p:spPr>
          <a:xfrm>
            <a:off x="3314700" y="1390590"/>
            <a:ext cx="11772900" cy="400110"/>
          </a:xfrm>
          <a:prstGeom prst="rect">
            <a:avLst/>
          </a:prstGeom>
          <a:noFill/>
        </p:spPr>
        <p:txBody>
          <a:bodyPr wrap="square">
            <a:spAutoFit/>
          </a:bodyPr>
          <a:lstStyle/>
          <a:p>
            <a:pPr algn="ctr"/>
            <a:r>
              <a:rPr lang="en-US" sz="2000">
                <a:solidFill>
                  <a:srgbClr val="404041"/>
                </a:solidFill>
                <a:latin typeface="Avenir Book" panose="02000503020000020003" pitchFamily="2" charset="0"/>
                <a:sym typeface="Avenir"/>
              </a:rPr>
              <a:t>A recent study indicates that using </a:t>
            </a:r>
            <a:r>
              <a:rPr lang="en-US" sz="2000" err="1">
                <a:solidFill>
                  <a:srgbClr val="404041"/>
                </a:solidFill>
                <a:latin typeface="Avenir Book" panose="02000503020000020003" pitchFamily="2" charset="0"/>
                <a:sym typeface="Avenir"/>
              </a:rPr>
              <a:t>OvaWatch</a:t>
            </a:r>
            <a:r>
              <a:rPr lang="en-US" sz="2000">
                <a:solidFill>
                  <a:srgbClr val="404041"/>
                </a:solidFill>
                <a:latin typeface="Avenir Book" panose="02000503020000020003" pitchFamily="2" charset="0"/>
                <a:sym typeface="Avenir"/>
              </a:rPr>
              <a:t>™ could have led to a potential reduction in:</a:t>
            </a:r>
            <a:endParaRPr lang="en-US" sz="2000">
              <a:solidFill>
                <a:srgbClr val="404041"/>
              </a:solidFill>
              <a:latin typeface="Avenir Book" panose="02000503020000020003" pitchFamily="2" charset="0"/>
            </a:endParaRPr>
          </a:p>
        </p:txBody>
      </p:sp>
      <p:sp>
        <p:nvSpPr>
          <p:cNvPr id="36" name="TextBox 35">
            <a:extLst>
              <a:ext uri="{FF2B5EF4-FFF2-40B4-BE49-F238E27FC236}">
                <a16:creationId xmlns:a16="http://schemas.microsoft.com/office/drawing/2014/main" id="{83991CE3-90A8-8C8B-FE2A-0E9BF76AF9BC}"/>
              </a:ext>
            </a:extLst>
          </p:cNvPr>
          <p:cNvSpPr txBox="1"/>
          <p:nvPr/>
        </p:nvSpPr>
        <p:spPr>
          <a:xfrm>
            <a:off x="9144000" y="9680739"/>
            <a:ext cx="8488085" cy="4409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a:solidFill>
                  <a:srgbClr val="404041"/>
                </a:solidFill>
                <a:effectLst/>
                <a:latin typeface="Avenir Book" panose="02000503020000020003" pitchFamily="2" charset="0"/>
              </a:rPr>
              <a:t>Choudhury, M. Roy, Pappas, T. C., Twiggs, L. B., </a:t>
            </a:r>
            <a:r>
              <a:rPr lang="en-US" sz="1100" b="0" i="0" kern="1200" err="1">
                <a:solidFill>
                  <a:srgbClr val="404041"/>
                </a:solidFill>
                <a:effectLst/>
                <a:latin typeface="Avenir Book" panose="02000503020000020003" pitchFamily="2" charset="0"/>
              </a:rPr>
              <a:t>Caoili</a:t>
            </a:r>
            <a:r>
              <a:rPr lang="en-US" sz="1100" b="0" i="0" kern="1200">
                <a:solidFill>
                  <a:srgbClr val="404041"/>
                </a:solidFill>
                <a:effectLst/>
                <a:latin typeface="Avenir Book" panose="02000503020000020003" pitchFamily="2" charset="0"/>
              </a:rPr>
              <a:t>, E., Fritsche, H., &amp; Phan, R. T. (2024). Ovarian Cancer surgical consideration is markedly improved by the neural network powered-MIA3G multivariate index assay. Frontiers in Medicine, 11, 1374836.</a:t>
            </a:r>
          </a:p>
        </p:txBody>
      </p:sp>
      <p:pic>
        <p:nvPicPr>
          <p:cNvPr id="6" name="Picture 2" descr="Aspira_OVAWatch(R) logo 1">
            <a:extLst>
              <a:ext uri="{FF2B5EF4-FFF2-40B4-BE49-F238E27FC236}">
                <a16:creationId xmlns:a16="http://schemas.microsoft.com/office/drawing/2014/main" id="{FB845F12-3951-8A02-816B-CD5056704A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2456" y="425131"/>
            <a:ext cx="2089629" cy="72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77514" y="0"/>
            <a:ext cx="18288000" cy="10321026"/>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348" y="34026"/>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4000500" y="-3962400"/>
            <a:ext cx="10287000"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3"/>
            <a:stretch>
              <a:fillRect/>
            </a:stretch>
          </a:blipFill>
        </p:spPr>
        <p:txBody>
          <a:bodyPr/>
          <a:lstStyle/>
          <a:p>
            <a:endParaRPr lang="en-US"/>
          </a:p>
        </p:txBody>
      </p:sp>
      <p:sp>
        <p:nvSpPr>
          <p:cNvPr id="11" name="TextBox 11"/>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2" name="TextBox 12"/>
          <p:cNvSpPr txBox="1"/>
          <p:nvPr/>
        </p:nvSpPr>
        <p:spPr>
          <a:xfrm>
            <a:off x="3018967" y="4548221"/>
            <a:ext cx="12208382" cy="1868910"/>
          </a:xfrm>
          <a:prstGeom prst="rect">
            <a:avLst/>
          </a:prstGeom>
        </p:spPr>
        <p:txBody>
          <a:bodyPr lIns="0" tIns="0" rIns="0" bIns="0" rtlCol="0" anchor="t">
            <a:spAutoFit/>
          </a:bodyPr>
          <a:lstStyle/>
          <a:p>
            <a:pPr algn="ctr">
              <a:lnSpc>
                <a:spcPts val="7439"/>
              </a:lnSpc>
            </a:pPr>
            <a:r>
              <a:rPr lang="en-US" sz="6150" b="1" spc="30">
                <a:solidFill>
                  <a:srgbClr val="FFFFFF"/>
                </a:solidFill>
                <a:latin typeface="Avenir Ultra-Bold"/>
                <a:ea typeface="Avenir Ultra-Bold"/>
                <a:cs typeface="Avenir Ultra-Bold"/>
                <a:sym typeface="Avenir Ultra-Bold"/>
              </a:rPr>
              <a:t>Product Pipeline</a:t>
            </a:r>
          </a:p>
          <a:p>
            <a:pPr algn="ctr">
              <a:lnSpc>
                <a:spcPts val="7439"/>
              </a:lnSpc>
            </a:pPr>
            <a:endParaRPr lang="en-US" sz="6150" b="1" spc="30">
              <a:solidFill>
                <a:srgbClr val="FFFFFF"/>
              </a:solidFill>
              <a:latin typeface="Avenir Ultra-Bold"/>
              <a:ea typeface="Avenir Ultra-Bold"/>
              <a:cs typeface="Avenir Ultra-Bold"/>
            </a:endParaRPr>
          </a:p>
        </p:txBody>
      </p:sp>
      <p:sp>
        <p:nvSpPr>
          <p:cNvPr id="14" name="Freeform 4">
            <a:extLst>
              <a:ext uri="{FF2B5EF4-FFF2-40B4-BE49-F238E27FC236}">
                <a16:creationId xmlns:a16="http://schemas.microsoft.com/office/drawing/2014/main" id="{F5AB25DB-4137-5C11-91D8-1340AD8FF16F}"/>
              </a:ext>
            </a:extLst>
          </p:cNvPr>
          <p:cNvSpPr/>
          <p:nvPr/>
        </p:nvSpPr>
        <p:spPr>
          <a:xfrm rot="17531088">
            <a:off x="11515684" y="2702371"/>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4"/>
            <a:stretch>
              <a:fillRect/>
            </a:stretch>
          </a:blipFill>
        </p:spPr>
        <p:txBody>
          <a:bodyPr/>
          <a:lstStyle/>
          <a:p>
            <a:endParaRPr lang="en-US"/>
          </a:p>
        </p:txBody>
      </p:sp>
      <p:sp>
        <p:nvSpPr>
          <p:cNvPr id="8" name="Freeform 8"/>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5"/>
            <a:stretch>
              <a:fillRect l="-29960"/>
            </a:stretch>
          </a:blipFill>
        </p:spPr>
        <p:txBody>
          <a:bodyPr/>
          <a:lstStyle/>
          <a:p>
            <a:endParaRPr lang="en-US"/>
          </a:p>
        </p:txBody>
      </p:sp>
      <p:sp>
        <p:nvSpPr>
          <p:cNvPr id="9" name="TextBox 8">
            <a:extLst>
              <a:ext uri="{FF2B5EF4-FFF2-40B4-BE49-F238E27FC236}">
                <a16:creationId xmlns:a16="http://schemas.microsoft.com/office/drawing/2014/main" id="{9931CB89-0B52-C80F-832C-BCFE0BF0DA4C}"/>
              </a:ext>
            </a:extLst>
          </p:cNvPr>
          <p:cNvSpPr txBox="1"/>
          <p:nvPr/>
        </p:nvSpPr>
        <p:spPr>
          <a:xfrm>
            <a:off x="4100105" y="6060511"/>
            <a:ext cx="10401300" cy="1384995"/>
          </a:xfrm>
          <a:prstGeom prst="rect">
            <a:avLst/>
          </a:prstGeom>
          <a:noFill/>
        </p:spPr>
        <p:txBody>
          <a:bodyPr wrap="square" rtlCol="0">
            <a:spAutoFit/>
          </a:bodyPr>
          <a:lstStyle/>
          <a:p>
            <a:pPr algn="ctr"/>
            <a:r>
              <a:rPr lang="en-US" sz="2800">
                <a:latin typeface="Avenir Bold" panose="020B0604020202020204" charset="0"/>
              </a:rPr>
              <a:t>Advancing Women’s Health diagnostics by integrating AI-powered, multi-</a:t>
            </a:r>
            <a:r>
              <a:rPr lang="en-US" sz="2800" err="1">
                <a:latin typeface="Avenir Bold" panose="020B0604020202020204" charset="0"/>
              </a:rPr>
              <a:t>omic</a:t>
            </a:r>
            <a:r>
              <a:rPr lang="en-US" sz="2800">
                <a:latin typeface="Avenir Bold" panose="020B0604020202020204" charset="0"/>
              </a:rPr>
              <a:t> technology to enhance risk assessment performance and clinical utility</a:t>
            </a:r>
            <a:endParaRPr lang="en-US" sz="2800" b="1">
              <a:latin typeface="Avenir Bold"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2963" y="2716892"/>
            <a:ext cx="82487" cy="94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251865" y="-287441"/>
            <a:ext cx="8577889" cy="5042225"/>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alphaModFix amt="20000"/>
            </a:blip>
            <a:stretch>
              <a:fillRect/>
            </a:stretch>
          </a:blipFill>
        </p:spPr>
        <p:txBody>
          <a:bodyPr/>
          <a:lstStyle/>
          <a:p>
            <a:endParaRPr lang="en-US"/>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7" name="TextBox 7"/>
          <p:cNvSpPr txBox="1"/>
          <p:nvPr/>
        </p:nvSpPr>
        <p:spPr>
          <a:xfrm>
            <a:off x="2757055" y="631052"/>
            <a:ext cx="12926289"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AI Enabled Breakthrough Multi-</a:t>
            </a:r>
            <a:r>
              <a:rPr lang="en-US" sz="3999" b="1" spc="19" err="1">
                <a:solidFill>
                  <a:srgbClr val="404041"/>
                </a:solidFill>
                <a:latin typeface="Avenir Bold"/>
                <a:ea typeface="Avenir Bold"/>
                <a:cs typeface="Avenir Bold"/>
                <a:sym typeface="Avenir Bold"/>
              </a:rPr>
              <a:t>omic</a:t>
            </a:r>
            <a:r>
              <a:rPr lang="en-US" sz="3999" b="1" spc="19">
                <a:solidFill>
                  <a:srgbClr val="404041"/>
                </a:solidFill>
                <a:latin typeface="Avenir Bold"/>
                <a:ea typeface="Avenir Bold"/>
                <a:cs typeface="Avenir Bold"/>
                <a:sym typeface="Avenir Bold"/>
              </a:rPr>
              <a:t> Approach</a:t>
            </a:r>
          </a:p>
        </p:txBody>
      </p:sp>
      <p:sp>
        <p:nvSpPr>
          <p:cNvPr id="8" name="Freeform 8"/>
          <p:cNvSpPr/>
          <p:nvPr/>
        </p:nvSpPr>
        <p:spPr>
          <a:xfrm>
            <a:off x="-3009584" y="5638648"/>
            <a:ext cx="8747032" cy="5141648"/>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3">
              <a:alphaModFix amt="35000"/>
            </a:blip>
            <a:stretch>
              <a:fillRect/>
            </a:stretch>
          </a:blipFill>
        </p:spPr>
        <p:txBody>
          <a:bodyPr/>
          <a:lstStyle/>
          <a:p>
            <a:endParaRPr lang="en-US"/>
          </a:p>
        </p:txBody>
      </p:sp>
      <p:grpSp>
        <p:nvGrpSpPr>
          <p:cNvPr id="9" name="Group 9"/>
          <p:cNvGrpSpPr/>
          <p:nvPr/>
        </p:nvGrpSpPr>
        <p:grpSpPr>
          <a:xfrm>
            <a:off x="6705599" y="4648791"/>
            <a:ext cx="4712190" cy="4712190"/>
            <a:chOff x="0" y="0"/>
            <a:chExt cx="812800" cy="812800"/>
          </a:xfrm>
          <a:solidFill>
            <a:schemeClr val="accent6">
              <a:lumMod val="60000"/>
              <a:lumOff val="40000"/>
            </a:schemeClr>
          </a:solidFill>
          <a:effectLst>
            <a:outerShdw blurRad="50800" dist="38100" dir="2700000" algn="tl" rotWithShape="0">
              <a:prstClr val="black">
                <a:alpha val="40000"/>
              </a:prstClr>
            </a:outerShdw>
          </a:effectLst>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cap="sq">
              <a:noFill/>
              <a:prstDash val="solid"/>
              <a:miter/>
            </a:ln>
          </p:spPr>
          <p:txBody>
            <a:bodyPr/>
            <a:lstStyle/>
            <a:p>
              <a:endParaRPr lang="en-US"/>
            </a:p>
          </p:txBody>
        </p:sp>
        <p:sp>
          <p:nvSpPr>
            <p:cNvPr id="11" name="TextBox 11"/>
            <p:cNvSpPr txBox="1"/>
            <p:nvPr/>
          </p:nvSpPr>
          <p:spPr>
            <a:xfrm>
              <a:off x="124218" y="140771"/>
              <a:ext cx="592703" cy="542807"/>
            </a:xfrm>
            <a:prstGeom prst="rect">
              <a:avLst/>
            </a:prstGeom>
            <a:grpFill/>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5181600" y="1943100"/>
            <a:ext cx="4712190" cy="4712190"/>
            <a:chOff x="0" y="0"/>
            <a:chExt cx="812800" cy="812800"/>
          </a:xfrm>
          <a:effectLst>
            <a:outerShdw blurRad="50800" dist="38100" dir="2700000" algn="tl" rotWithShape="0">
              <a:prstClr val="black">
                <a:alpha val="40000"/>
              </a:prstClr>
            </a:outerShdw>
          </a:effectLst>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8E97">
                <a:alpha val="74902"/>
              </a:srgbClr>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081428" y="1943100"/>
            <a:ext cx="4712190" cy="4712190"/>
            <a:chOff x="0" y="0"/>
            <a:chExt cx="812800" cy="812800"/>
          </a:xfrm>
          <a:effectLst>
            <a:outerShdw blurRad="50800" dist="38100" dir="2700000" algn="tl" rotWithShape="0">
              <a:prstClr val="black">
                <a:alpha val="40000"/>
              </a:prstClr>
            </a:outerShdw>
          </a:effectLst>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alpha val="74902"/>
              </a:srgbClr>
            </a:solidFill>
            <a:ln cap="sq">
              <a:no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TextBox 18"/>
          <p:cNvSpPr txBox="1"/>
          <p:nvPr/>
        </p:nvSpPr>
        <p:spPr>
          <a:xfrm>
            <a:off x="5856709" y="3954519"/>
            <a:ext cx="1697781" cy="486482"/>
          </a:xfrm>
          <a:prstGeom prst="rect">
            <a:avLst/>
          </a:prstGeom>
        </p:spPr>
        <p:txBody>
          <a:bodyPr lIns="0" tIns="0" rIns="0" bIns="0" rtlCol="0" anchor="t">
            <a:spAutoFit/>
          </a:bodyPr>
          <a:lstStyle/>
          <a:p>
            <a:pPr marL="0" lvl="0" indent="0" algn="ctr">
              <a:lnSpc>
                <a:spcPts val="3466"/>
              </a:lnSpc>
              <a:spcBef>
                <a:spcPct val="0"/>
              </a:spcBef>
            </a:pPr>
            <a:r>
              <a:rPr lang="en-US" sz="2888" b="1">
                <a:solidFill>
                  <a:srgbClr val="FFFFFF"/>
                </a:solidFill>
                <a:latin typeface="Avenir Bold"/>
                <a:ea typeface="Avenir Bold"/>
                <a:cs typeface="Avenir Bold"/>
                <a:sym typeface="Avenir Bold"/>
              </a:rPr>
              <a:t>Proteins</a:t>
            </a:r>
          </a:p>
        </p:txBody>
      </p:sp>
      <p:sp>
        <p:nvSpPr>
          <p:cNvPr id="19" name="TextBox 19"/>
          <p:cNvSpPr txBox="1"/>
          <p:nvPr/>
        </p:nvSpPr>
        <p:spPr>
          <a:xfrm>
            <a:off x="10471446" y="3936976"/>
            <a:ext cx="1611468" cy="486482"/>
          </a:xfrm>
          <a:prstGeom prst="rect">
            <a:avLst/>
          </a:prstGeom>
        </p:spPr>
        <p:txBody>
          <a:bodyPr lIns="0" tIns="0" rIns="0" bIns="0" rtlCol="0" anchor="t">
            <a:spAutoFit/>
          </a:bodyPr>
          <a:lstStyle/>
          <a:p>
            <a:pPr marL="0" lvl="0" indent="0" algn="ctr">
              <a:lnSpc>
                <a:spcPts val="3466"/>
              </a:lnSpc>
              <a:spcBef>
                <a:spcPct val="0"/>
              </a:spcBef>
            </a:pPr>
            <a:r>
              <a:rPr lang="en-US" sz="2888" b="1">
                <a:solidFill>
                  <a:srgbClr val="FFFFFF"/>
                </a:solidFill>
                <a:latin typeface="Avenir Bold"/>
                <a:ea typeface="Avenir Bold"/>
                <a:cs typeface="Avenir Bold"/>
                <a:sym typeface="Avenir Bold"/>
              </a:rPr>
              <a:t>miRNAs</a:t>
            </a:r>
          </a:p>
        </p:txBody>
      </p:sp>
      <p:sp>
        <p:nvSpPr>
          <p:cNvPr id="20" name="TextBox 20"/>
          <p:cNvSpPr txBox="1"/>
          <p:nvPr/>
        </p:nvSpPr>
        <p:spPr>
          <a:xfrm>
            <a:off x="8081428" y="7133051"/>
            <a:ext cx="2031101" cy="497441"/>
          </a:xfrm>
          <a:prstGeom prst="rect">
            <a:avLst/>
          </a:prstGeom>
        </p:spPr>
        <p:txBody>
          <a:bodyPr lIns="0" tIns="0" rIns="0" bIns="0" rtlCol="0" anchor="t">
            <a:spAutoFit/>
          </a:bodyPr>
          <a:lstStyle/>
          <a:p>
            <a:pPr marL="0" lvl="0" indent="0" algn="ctr">
              <a:lnSpc>
                <a:spcPts val="3466"/>
              </a:lnSpc>
              <a:spcBef>
                <a:spcPct val="0"/>
              </a:spcBef>
            </a:pPr>
            <a:r>
              <a:rPr lang="en-US" sz="2888" b="1">
                <a:solidFill>
                  <a:srgbClr val="FFFFFF"/>
                </a:solidFill>
                <a:latin typeface="Avenir Bold"/>
                <a:ea typeface="Avenir Bold"/>
                <a:cs typeface="Avenir Bold"/>
                <a:sym typeface="Avenir Bold"/>
              </a:rPr>
              <a:t>Metadata</a:t>
            </a:r>
          </a:p>
        </p:txBody>
      </p:sp>
      <p:grpSp>
        <p:nvGrpSpPr>
          <p:cNvPr id="21" name="Group 21"/>
          <p:cNvGrpSpPr/>
          <p:nvPr/>
        </p:nvGrpSpPr>
        <p:grpSpPr>
          <a:xfrm>
            <a:off x="4331381" y="4224704"/>
            <a:ext cx="227424" cy="681303"/>
            <a:chOff x="0" y="0"/>
            <a:chExt cx="59898" cy="179438"/>
          </a:xfrm>
          <a:effectLst>
            <a:outerShdw blurRad="50800" dist="38100" dir="2700000" algn="tl" rotWithShape="0">
              <a:prstClr val="black">
                <a:alpha val="40000"/>
              </a:prstClr>
            </a:outerShdw>
          </a:effectLst>
        </p:grpSpPr>
        <p:sp>
          <p:nvSpPr>
            <p:cNvPr id="22" name="Freeform 22"/>
            <p:cNvSpPr/>
            <p:nvPr/>
          </p:nvSpPr>
          <p:spPr>
            <a:xfrm>
              <a:off x="0" y="0"/>
              <a:ext cx="59898" cy="179438"/>
            </a:xfrm>
            <a:custGeom>
              <a:avLst/>
              <a:gdLst/>
              <a:ahLst/>
              <a:cxnLst/>
              <a:rect l="l" t="t" r="r" b="b"/>
              <a:pathLst>
                <a:path w="59898" h="179438">
                  <a:moveTo>
                    <a:pt x="0" y="0"/>
                  </a:moveTo>
                  <a:lnTo>
                    <a:pt x="59898" y="0"/>
                  </a:lnTo>
                  <a:lnTo>
                    <a:pt x="59898" y="179438"/>
                  </a:lnTo>
                  <a:lnTo>
                    <a:pt x="0" y="179438"/>
                  </a:lnTo>
                  <a:close/>
                </a:path>
              </a:pathLst>
            </a:custGeom>
            <a:solidFill>
              <a:srgbClr val="7AA6AD"/>
            </a:solidFill>
          </p:spPr>
          <p:txBody>
            <a:bodyPr/>
            <a:lstStyle/>
            <a:p>
              <a:endParaRPr lang="en-US"/>
            </a:p>
          </p:txBody>
        </p:sp>
        <p:sp>
          <p:nvSpPr>
            <p:cNvPr id="23" name="TextBox 23"/>
            <p:cNvSpPr txBox="1"/>
            <p:nvPr/>
          </p:nvSpPr>
          <p:spPr>
            <a:xfrm>
              <a:off x="0" y="0"/>
              <a:ext cx="59898" cy="179438"/>
            </a:xfrm>
            <a:prstGeom prst="rect">
              <a:avLst/>
            </a:prstGeom>
          </p:spPr>
          <p:txBody>
            <a:bodyPr lIns="50800" tIns="50800" rIns="50800" bIns="50800" rtlCol="0" anchor="ctr"/>
            <a:lstStyle/>
            <a:p>
              <a:pPr algn="r">
                <a:lnSpc>
                  <a:spcPts val="1920"/>
                </a:lnSpc>
              </a:pPr>
              <a:endParaRPr/>
            </a:p>
          </p:txBody>
        </p:sp>
      </p:grpSp>
      <p:sp>
        <p:nvSpPr>
          <p:cNvPr id="24" name="TextBox 24"/>
          <p:cNvSpPr txBox="1"/>
          <p:nvPr/>
        </p:nvSpPr>
        <p:spPr>
          <a:xfrm>
            <a:off x="330315" y="4258975"/>
            <a:ext cx="3795650" cy="609600"/>
          </a:xfrm>
          <a:prstGeom prst="rect">
            <a:avLst/>
          </a:prstGeom>
        </p:spPr>
        <p:txBody>
          <a:bodyPr wrap="square" lIns="0" tIns="0" rIns="0" bIns="0" rtlCol="0" anchor="t">
            <a:spAutoFit/>
          </a:bodyPr>
          <a:lstStyle/>
          <a:p>
            <a:pPr algn="r">
              <a:lnSpc>
                <a:spcPts val="2280"/>
              </a:lnSpc>
            </a:pPr>
            <a:r>
              <a:rPr lang="en-US" sz="2000">
                <a:solidFill>
                  <a:srgbClr val="404041"/>
                </a:solidFill>
                <a:latin typeface="Avenir"/>
                <a:ea typeface="Avenir"/>
                <a:cs typeface="Avenir"/>
                <a:sym typeface="Avenir"/>
              </a:rPr>
              <a:t>Increases performance</a:t>
            </a:r>
          </a:p>
          <a:p>
            <a:pPr algn="r">
              <a:lnSpc>
                <a:spcPts val="2280"/>
              </a:lnSpc>
            </a:pPr>
            <a:r>
              <a:rPr lang="en-US" sz="2000">
                <a:solidFill>
                  <a:srgbClr val="404041"/>
                </a:solidFill>
                <a:latin typeface="Avenir"/>
                <a:ea typeface="Avenir"/>
                <a:cs typeface="Avenir"/>
                <a:sym typeface="Avenir"/>
              </a:rPr>
              <a:t> in heterogeneous disease</a:t>
            </a:r>
          </a:p>
        </p:txBody>
      </p:sp>
      <p:grpSp>
        <p:nvGrpSpPr>
          <p:cNvPr id="25" name="Group 25"/>
          <p:cNvGrpSpPr/>
          <p:nvPr/>
        </p:nvGrpSpPr>
        <p:grpSpPr>
          <a:xfrm>
            <a:off x="4359039" y="6074879"/>
            <a:ext cx="244906" cy="698104"/>
            <a:chOff x="0" y="0"/>
            <a:chExt cx="59898" cy="264094"/>
          </a:xfrm>
          <a:effectLst>
            <a:outerShdw blurRad="50800" dist="38100" dir="2700000" algn="tl" rotWithShape="0">
              <a:prstClr val="black">
                <a:alpha val="40000"/>
              </a:prstClr>
            </a:outerShdw>
          </a:effectLst>
        </p:grpSpPr>
        <p:sp>
          <p:nvSpPr>
            <p:cNvPr id="26" name="Freeform 26"/>
            <p:cNvSpPr/>
            <p:nvPr/>
          </p:nvSpPr>
          <p:spPr>
            <a:xfrm>
              <a:off x="0" y="0"/>
              <a:ext cx="59898" cy="264094"/>
            </a:xfrm>
            <a:custGeom>
              <a:avLst/>
              <a:gdLst/>
              <a:ahLst/>
              <a:cxnLst/>
              <a:rect l="l" t="t" r="r" b="b"/>
              <a:pathLst>
                <a:path w="59898" h="264094">
                  <a:moveTo>
                    <a:pt x="0" y="0"/>
                  </a:moveTo>
                  <a:lnTo>
                    <a:pt x="59898" y="0"/>
                  </a:lnTo>
                  <a:lnTo>
                    <a:pt x="59898" y="264094"/>
                  </a:lnTo>
                  <a:lnTo>
                    <a:pt x="0" y="264094"/>
                  </a:lnTo>
                  <a:close/>
                </a:path>
              </a:pathLst>
            </a:custGeom>
            <a:solidFill>
              <a:srgbClr val="7AA6AD"/>
            </a:solidFill>
          </p:spPr>
          <p:txBody>
            <a:bodyPr/>
            <a:lstStyle/>
            <a:p>
              <a:endParaRPr lang="en-US"/>
            </a:p>
          </p:txBody>
        </p:sp>
        <p:sp>
          <p:nvSpPr>
            <p:cNvPr id="27" name="TextBox 27"/>
            <p:cNvSpPr txBox="1"/>
            <p:nvPr/>
          </p:nvSpPr>
          <p:spPr>
            <a:xfrm>
              <a:off x="0" y="0"/>
              <a:ext cx="59898" cy="264094"/>
            </a:xfrm>
            <a:prstGeom prst="rect">
              <a:avLst/>
            </a:prstGeom>
          </p:spPr>
          <p:txBody>
            <a:bodyPr lIns="50800" tIns="50800" rIns="50800" bIns="50800" rtlCol="0" anchor="ctr"/>
            <a:lstStyle/>
            <a:p>
              <a:pPr algn="r">
                <a:lnSpc>
                  <a:spcPts val="1920"/>
                </a:lnSpc>
              </a:pPr>
              <a:endParaRPr/>
            </a:p>
          </p:txBody>
        </p:sp>
      </p:grpSp>
      <p:sp>
        <p:nvSpPr>
          <p:cNvPr id="28" name="TextBox 28"/>
          <p:cNvSpPr txBox="1"/>
          <p:nvPr/>
        </p:nvSpPr>
        <p:spPr>
          <a:xfrm>
            <a:off x="207613" y="6109151"/>
            <a:ext cx="3946010" cy="884858"/>
          </a:xfrm>
          <a:prstGeom prst="rect">
            <a:avLst/>
          </a:prstGeom>
        </p:spPr>
        <p:txBody>
          <a:bodyPr wrap="square" lIns="0" tIns="0" rIns="0" bIns="0" rtlCol="0" anchor="t">
            <a:spAutoFit/>
          </a:bodyPr>
          <a:lstStyle/>
          <a:p>
            <a:pPr algn="r">
              <a:lnSpc>
                <a:spcPts val="2280"/>
              </a:lnSpc>
            </a:pPr>
            <a:r>
              <a:rPr lang="en-US" sz="2000">
                <a:solidFill>
                  <a:srgbClr val="404041"/>
                </a:solidFill>
                <a:latin typeface="Avenir"/>
                <a:ea typeface="Avenir"/>
                <a:cs typeface="Avenir"/>
                <a:sym typeface="Avenir"/>
              </a:rPr>
              <a:t>Multi-variate approach </a:t>
            </a:r>
            <a:br>
              <a:rPr lang="en-US" sz="2000">
                <a:solidFill>
                  <a:srgbClr val="404041"/>
                </a:solidFill>
                <a:latin typeface="Avenir"/>
                <a:ea typeface="Avenir"/>
                <a:cs typeface="Avenir"/>
                <a:sym typeface="Avenir"/>
              </a:rPr>
            </a:br>
            <a:r>
              <a:rPr lang="en-US" sz="2000">
                <a:solidFill>
                  <a:srgbClr val="404041"/>
                </a:solidFill>
                <a:latin typeface="Avenir"/>
                <a:ea typeface="Avenir"/>
                <a:cs typeface="Avenir"/>
                <a:sym typeface="Avenir"/>
              </a:rPr>
              <a:t>differentiates the disease across </a:t>
            </a:r>
            <a:br>
              <a:rPr lang="en-US" sz="2000">
                <a:solidFill>
                  <a:srgbClr val="404041"/>
                </a:solidFill>
                <a:latin typeface="Avenir"/>
                <a:ea typeface="Avenir"/>
                <a:cs typeface="Avenir"/>
                <a:sym typeface="Avenir"/>
              </a:rPr>
            </a:br>
            <a:r>
              <a:rPr lang="en-US" sz="2000">
                <a:solidFill>
                  <a:srgbClr val="404041"/>
                </a:solidFill>
                <a:latin typeface="Avenir"/>
                <a:ea typeface="Avenir"/>
                <a:cs typeface="Avenir"/>
                <a:sym typeface="Avenir"/>
              </a:rPr>
              <a:t>many variables</a:t>
            </a:r>
          </a:p>
        </p:txBody>
      </p:sp>
      <p:sp>
        <p:nvSpPr>
          <p:cNvPr id="32" name="TextBox 32"/>
          <p:cNvSpPr txBox="1"/>
          <p:nvPr/>
        </p:nvSpPr>
        <p:spPr>
          <a:xfrm>
            <a:off x="1898073" y="6865758"/>
            <a:ext cx="2553678" cy="294953"/>
          </a:xfrm>
          <a:prstGeom prst="rect">
            <a:avLst/>
          </a:prstGeom>
        </p:spPr>
        <p:txBody>
          <a:bodyPr wrap="square" lIns="0" tIns="0" rIns="0" bIns="0" rtlCol="0" anchor="t">
            <a:spAutoFit/>
          </a:bodyPr>
          <a:lstStyle/>
          <a:p>
            <a:pPr algn="r">
              <a:lnSpc>
                <a:spcPts val="2280"/>
              </a:lnSpc>
            </a:pPr>
            <a:endParaRPr lang="en-US" sz="2000">
              <a:solidFill>
                <a:srgbClr val="404041"/>
              </a:solidFill>
              <a:latin typeface="Avenir"/>
              <a:ea typeface="Avenir"/>
              <a:cs typeface="Avenir"/>
              <a:sym typeface="Avenir"/>
            </a:endParaRPr>
          </a:p>
        </p:txBody>
      </p:sp>
      <p:grpSp>
        <p:nvGrpSpPr>
          <p:cNvPr id="33" name="Group 33"/>
          <p:cNvGrpSpPr/>
          <p:nvPr/>
        </p:nvGrpSpPr>
        <p:grpSpPr>
          <a:xfrm>
            <a:off x="13534337" y="4258975"/>
            <a:ext cx="227424" cy="681303"/>
            <a:chOff x="0" y="0"/>
            <a:chExt cx="59898" cy="179438"/>
          </a:xfrm>
          <a:effectLst>
            <a:outerShdw blurRad="50800" dist="38100" dir="2700000" algn="tl" rotWithShape="0">
              <a:prstClr val="black">
                <a:alpha val="40000"/>
              </a:prstClr>
            </a:outerShdw>
          </a:effectLst>
        </p:grpSpPr>
        <p:sp>
          <p:nvSpPr>
            <p:cNvPr id="34" name="Freeform 34"/>
            <p:cNvSpPr/>
            <p:nvPr/>
          </p:nvSpPr>
          <p:spPr>
            <a:xfrm>
              <a:off x="0" y="0"/>
              <a:ext cx="59898" cy="179438"/>
            </a:xfrm>
            <a:custGeom>
              <a:avLst/>
              <a:gdLst/>
              <a:ahLst/>
              <a:cxnLst/>
              <a:rect l="l" t="t" r="r" b="b"/>
              <a:pathLst>
                <a:path w="59898" h="179438">
                  <a:moveTo>
                    <a:pt x="0" y="0"/>
                  </a:moveTo>
                  <a:lnTo>
                    <a:pt x="59898" y="0"/>
                  </a:lnTo>
                  <a:lnTo>
                    <a:pt x="59898" y="179438"/>
                  </a:lnTo>
                  <a:lnTo>
                    <a:pt x="0" y="179438"/>
                  </a:lnTo>
                  <a:close/>
                </a:path>
              </a:pathLst>
            </a:custGeom>
            <a:solidFill>
              <a:srgbClr val="7AA6AD"/>
            </a:solidFill>
          </p:spPr>
          <p:txBody>
            <a:bodyPr/>
            <a:lstStyle/>
            <a:p>
              <a:endParaRPr lang="en-US"/>
            </a:p>
          </p:txBody>
        </p:sp>
        <p:sp>
          <p:nvSpPr>
            <p:cNvPr id="35" name="TextBox 35"/>
            <p:cNvSpPr txBox="1"/>
            <p:nvPr/>
          </p:nvSpPr>
          <p:spPr>
            <a:xfrm>
              <a:off x="0" y="0"/>
              <a:ext cx="59898" cy="179438"/>
            </a:xfrm>
            <a:prstGeom prst="rect">
              <a:avLst/>
            </a:prstGeom>
          </p:spPr>
          <p:txBody>
            <a:bodyPr lIns="50800" tIns="50800" rIns="50800" bIns="50800" rtlCol="0" anchor="ctr"/>
            <a:lstStyle/>
            <a:p>
              <a:pPr algn="r">
                <a:lnSpc>
                  <a:spcPts val="1920"/>
                </a:lnSpc>
              </a:pPr>
              <a:endParaRPr/>
            </a:p>
          </p:txBody>
        </p:sp>
      </p:grpSp>
      <p:sp>
        <p:nvSpPr>
          <p:cNvPr id="36" name="TextBox 36"/>
          <p:cNvSpPr txBox="1"/>
          <p:nvPr/>
        </p:nvSpPr>
        <p:spPr>
          <a:xfrm>
            <a:off x="13984367" y="4313979"/>
            <a:ext cx="3795650" cy="886589"/>
          </a:xfrm>
          <a:prstGeom prst="rect">
            <a:avLst/>
          </a:prstGeom>
        </p:spPr>
        <p:txBody>
          <a:bodyPr lIns="0" tIns="0" rIns="0" bIns="0" rtlCol="0" anchor="t">
            <a:spAutoFit/>
          </a:bodyPr>
          <a:lstStyle/>
          <a:p>
            <a:pPr algn="l">
              <a:lnSpc>
                <a:spcPts val="2280"/>
              </a:lnSpc>
            </a:pPr>
            <a:r>
              <a:rPr lang="en-US" sz="2000" b="0" i="0" u="none" strike="noStrike">
                <a:solidFill>
                  <a:srgbClr val="404041"/>
                </a:solidFill>
                <a:effectLst/>
                <a:latin typeface="Avenir" panose="02000503020000020003" pitchFamily="2" charset="0"/>
              </a:rPr>
              <a:t>Diverse biomarker kinetics support detection and monitoring utilities</a:t>
            </a:r>
            <a:endParaRPr lang="en-US" sz="2000">
              <a:solidFill>
                <a:srgbClr val="404041"/>
              </a:solidFill>
              <a:latin typeface="Avenir"/>
              <a:ea typeface="Avenir"/>
              <a:cs typeface="Avenir"/>
              <a:sym typeface="Avenir"/>
            </a:endParaRPr>
          </a:p>
        </p:txBody>
      </p:sp>
      <p:grpSp>
        <p:nvGrpSpPr>
          <p:cNvPr id="37" name="Group 37"/>
          <p:cNvGrpSpPr/>
          <p:nvPr/>
        </p:nvGrpSpPr>
        <p:grpSpPr>
          <a:xfrm>
            <a:off x="13534337" y="6091680"/>
            <a:ext cx="227424" cy="681303"/>
            <a:chOff x="0" y="0"/>
            <a:chExt cx="59898" cy="179438"/>
          </a:xfrm>
          <a:effectLst>
            <a:outerShdw blurRad="50800" dist="38100" dir="2700000" algn="tl" rotWithShape="0">
              <a:prstClr val="black">
                <a:alpha val="40000"/>
              </a:prstClr>
            </a:outerShdw>
          </a:effectLst>
        </p:grpSpPr>
        <p:sp>
          <p:nvSpPr>
            <p:cNvPr id="38" name="Freeform 38"/>
            <p:cNvSpPr/>
            <p:nvPr/>
          </p:nvSpPr>
          <p:spPr>
            <a:xfrm>
              <a:off x="0" y="0"/>
              <a:ext cx="59898" cy="179438"/>
            </a:xfrm>
            <a:custGeom>
              <a:avLst/>
              <a:gdLst/>
              <a:ahLst/>
              <a:cxnLst/>
              <a:rect l="l" t="t" r="r" b="b"/>
              <a:pathLst>
                <a:path w="59898" h="179438">
                  <a:moveTo>
                    <a:pt x="0" y="0"/>
                  </a:moveTo>
                  <a:lnTo>
                    <a:pt x="59898" y="0"/>
                  </a:lnTo>
                  <a:lnTo>
                    <a:pt x="59898" y="179438"/>
                  </a:lnTo>
                  <a:lnTo>
                    <a:pt x="0" y="179438"/>
                  </a:lnTo>
                  <a:close/>
                </a:path>
              </a:pathLst>
            </a:custGeom>
            <a:solidFill>
              <a:srgbClr val="7AA6AD"/>
            </a:solidFill>
          </p:spPr>
          <p:txBody>
            <a:bodyPr/>
            <a:lstStyle/>
            <a:p>
              <a:endParaRPr lang="en-US"/>
            </a:p>
          </p:txBody>
        </p:sp>
        <p:sp>
          <p:nvSpPr>
            <p:cNvPr id="39" name="TextBox 39"/>
            <p:cNvSpPr txBox="1"/>
            <p:nvPr/>
          </p:nvSpPr>
          <p:spPr>
            <a:xfrm>
              <a:off x="0" y="0"/>
              <a:ext cx="59898" cy="179438"/>
            </a:xfrm>
            <a:prstGeom prst="rect">
              <a:avLst/>
            </a:prstGeom>
          </p:spPr>
          <p:txBody>
            <a:bodyPr lIns="50800" tIns="50800" rIns="50800" bIns="50800" rtlCol="0" anchor="ctr"/>
            <a:lstStyle/>
            <a:p>
              <a:pPr algn="r">
                <a:lnSpc>
                  <a:spcPts val="1920"/>
                </a:lnSpc>
              </a:pPr>
              <a:endParaRPr/>
            </a:p>
          </p:txBody>
        </p:sp>
      </p:grpSp>
      <p:sp>
        <p:nvSpPr>
          <p:cNvPr id="40" name="TextBox 40"/>
          <p:cNvSpPr txBox="1"/>
          <p:nvPr/>
        </p:nvSpPr>
        <p:spPr>
          <a:xfrm>
            <a:off x="13984367" y="6150231"/>
            <a:ext cx="3795650" cy="609600"/>
          </a:xfrm>
          <a:prstGeom prst="rect">
            <a:avLst/>
          </a:prstGeom>
        </p:spPr>
        <p:txBody>
          <a:bodyPr lIns="0" tIns="0" rIns="0" bIns="0" rtlCol="0" anchor="t">
            <a:spAutoFit/>
          </a:bodyPr>
          <a:lstStyle/>
          <a:p>
            <a:pPr algn="l">
              <a:lnSpc>
                <a:spcPts val="2280"/>
              </a:lnSpc>
            </a:pPr>
            <a:r>
              <a:rPr lang="en-US" sz="2000">
                <a:solidFill>
                  <a:srgbClr val="404041"/>
                </a:solidFill>
                <a:latin typeface="Avenir"/>
                <a:ea typeface="Avenir"/>
                <a:cs typeface="Avenir"/>
                <a:sym typeface="Avenir"/>
              </a:rPr>
              <a:t>Analytical features of </a:t>
            </a:r>
            <a:br>
              <a:rPr lang="en-US" sz="2000">
                <a:solidFill>
                  <a:srgbClr val="404041"/>
                </a:solidFill>
                <a:latin typeface="Avenir"/>
                <a:ea typeface="Avenir"/>
                <a:cs typeface="Avenir"/>
                <a:sym typeface="Avenir"/>
              </a:rPr>
            </a:br>
            <a:r>
              <a:rPr lang="en-US" sz="2000">
                <a:solidFill>
                  <a:srgbClr val="404041"/>
                </a:solidFill>
                <a:latin typeface="Avenir"/>
                <a:ea typeface="Avenir"/>
                <a:cs typeface="Avenir"/>
                <a:sym typeface="Avenir"/>
              </a:rPr>
              <a:t>selected biomarkers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3BBF-B7EE-7DD7-52C8-7D072C9BAB08}"/>
            </a:ext>
          </a:extLst>
        </p:cNvPr>
        <p:cNvGrpSpPr/>
        <p:nvPr/>
      </p:nvGrpSpPr>
      <p:grpSpPr>
        <a:xfrm>
          <a:off x="0" y="0"/>
          <a:ext cx="0" cy="0"/>
          <a:chOff x="0" y="0"/>
          <a:chExt cx="0" cy="0"/>
        </a:xfrm>
      </p:grpSpPr>
      <p:sp>
        <p:nvSpPr>
          <p:cNvPr id="69" name="Freeform 2">
            <a:extLst>
              <a:ext uri="{FF2B5EF4-FFF2-40B4-BE49-F238E27FC236}">
                <a16:creationId xmlns:a16="http://schemas.microsoft.com/office/drawing/2014/main" id="{577D74BB-28BB-08AF-297D-E386C91275BF}"/>
              </a:ext>
            </a:extLst>
          </p:cNvPr>
          <p:cNvSpPr/>
          <p:nvPr/>
        </p:nvSpPr>
        <p:spPr>
          <a:xfrm>
            <a:off x="-29016" y="2757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latin typeface="Avenir Book" panose="02000503020000020003" pitchFamily="2" charset="0"/>
            </a:endParaRPr>
          </a:p>
        </p:txBody>
      </p:sp>
      <p:sp>
        <p:nvSpPr>
          <p:cNvPr id="11" name="Rectangle 10">
            <a:extLst>
              <a:ext uri="{FF2B5EF4-FFF2-40B4-BE49-F238E27FC236}">
                <a16:creationId xmlns:a16="http://schemas.microsoft.com/office/drawing/2014/main" id="{7858780D-3242-F5DA-6C80-D3E2E3395643}"/>
              </a:ext>
            </a:extLst>
          </p:cNvPr>
          <p:cNvSpPr/>
          <p:nvPr/>
        </p:nvSpPr>
        <p:spPr>
          <a:xfrm>
            <a:off x="824761" y="2247900"/>
            <a:ext cx="8469125" cy="6729551"/>
          </a:xfrm>
          <a:prstGeom prst="rect">
            <a:avLst/>
          </a:prstGeom>
          <a:solidFill>
            <a:schemeClr val="bg1"/>
          </a:solidFill>
          <a:ln w="76200">
            <a:solidFill>
              <a:srgbClr val="639EA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3">
            <a:extLst>
              <a:ext uri="{FF2B5EF4-FFF2-40B4-BE49-F238E27FC236}">
                <a16:creationId xmlns:a16="http://schemas.microsoft.com/office/drawing/2014/main" id="{A10D8222-AEC6-8EA1-FA7B-1540757A8CB7}"/>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71" name="Group 4">
            <a:extLst>
              <a:ext uri="{FF2B5EF4-FFF2-40B4-BE49-F238E27FC236}">
                <a16:creationId xmlns:a16="http://schemas.microsoft.com/office/drawing/2014/main" id="{68514AE6-9BBE-885C-A286-D8D8B501F8CB}"/>
              </a:ext>
            </a:extLst>
          </p:cNvPr>
          <p:cNvGrpSpPr/>
          <p:nvPr/>
        </p:nvGrpSpPr>
        <p:grpSpPr>
          <a:xfrm>
            <a:off x="876537" y="2325805"/>
            <a:ext cx="8042371" cy="6112201"/>
            <a:chOff x="0" y="0"/>
            <a:chExt cx="10504297" cy="7983266"/>
          </a:xfrm>
          <a:effectLst/>
        </p:grpSpPr>
        <p:grpSp>
          <p:nvGrpSpPr>
            <p:cNvPr id="72" name="Group 5">
              <a:extLst>
                <a:ext uri="{FF2B5EF4-FFF2-40B4-BE49-F238E27FC236}">
                  <a16:creationId xmlns:a16="http://schemas.microsoft.com/office/drawing/2014/main" id="{F1C99B0A-EFB0-4618-CA48-5997F2C703CB}"/>
                </a:ext>
              </a:extLst>
            </p:cNvPr>
            <p:cNvGrpSpPr/>
            <p:nvPr/>
          </p:nvGrpSpPr>
          <p:grpSpPr>
            <a:xfrm>
              <a:off x="0" y="0"/>
              <a:ext cx="10504297" cy="7983266"/>
              <a:chOff x="0" y="0"/>
              <a:chExt cx="2074923" cy="1576941"/>
            </a:xfrm>
          </p:grpSpPr>
          <p:sp>
            <p:nvSpPr>
              <p:cNvPr id="74" name="Freeform 6">
                <a:extLst>
                  <a:ext uri="{FF2B5EF4-FFF2-40B4-BE49-F238E27FC236}">
                    <a16:creationId xmlns:a16="http://schemas.microsoft.com/office/drawing/2014/main" id="{44A5888A-450A-A5DE-D060-A00338792BF9}"/>
                  </a:ext>
                </a:extLst>
              </p:cNvPr>
              <p:cNvSpPr/>
              <p:nvPr/>
            </p:nvSpPr>
            <p:spPr>
              <a:xfrm>
                <a:off x="0" y="0"/>
                <a:ext cx="2074923" cy="1576941"/>
              </a:xfrm>
              <a:custGeom>
                <a:avLst/>
                <a:gdLst/>
                <a:ahLst/>
                <a:cxnLst/>
                <a:rect l="l" t="t" r="r" b="b"/>
                <a:pathLst>
                  <a:path w="2074923" h="1576941">
                    <a:moveTo>
                      <a:pt x="0" y="0"/>
                    </a:moveTo>
                    <a:lnTo>
                      <a:pt x="2074923" y="0"/>
                    </a:lnTo>
                    <a:lnTo>
                      <a:pt x="2074923" y="1576941"/>
                    </a:lnTo>
                    <a:lnTo>
                      <a:pt x="0" y="1576941"/>
                    </a:lnTo>
                    <a:close/>
                  </a:path>
                </a:pathLst>
              </a:custGeom>
              <a:solidFill>
                <a:srgbClr val="FFFFFF"/>
              </a:solidFill>
            </p:spPr>
            <p:txBody>
              <a:bodyPr/>
              <a:lstStyle/>
              <a:p>
                <a:endParaRPr lang="en-US"/>
              </a:p>
            </p:txBody>
          </p:sp>
          <p:sp>
            <p:nvSpPr>
              <p:cNvPr id="75" name="TextBox 7">
                <a:extLst>
                  <a:ext uri="{FF2B5EF4-FFF2-40B4-BE49-F238E27FC236}">
                    <a16:creationId xmlns:a16="http://schemas.microsoft.com/office/drawing/2014/main" id="{CBEBE516-9D31-F48C-17FB-F6205B91DDD4}"/>
                  </a:ext>
                </a:extLst>
              </p:cNvPr>
              <p:cNvSpPr txBox="1"/>
              <p:nvPr/>
            </p:nvSpPr>
            <p:spPr>
              <a:xfrm>
                <a:off x="0" y="-38100"/>
                <a:ext cx="2074923" cy="1615041"/>
              </a:xfrm>
              <a:prstGeom prst="rect">
                <a:avLst/>
              </a:prstGeom>
            </p:spPr>
            <p:txBody>
              <a:bodyPr lIns="50800" tIns="50800" rIns="50800" bIns="50800" rtlCol="0" anchor="ctr"/>
              <a:lstStyle/>
              <a:p>
                <a:pPr algn="ctr">
                  <a:lnSpc>
                    <a:spcPts val="2659"/>
                  </a:lnSpc>
                </a:pPr>
                <a:endParaRPr/>
              </a:p>
            </p:txBody>
          </p:sp>
        </p:grpSp>
        <p:sp>
          <p:nvSpPr>
            <p:cNvPr id="73" name="Freeform 8">
              <a:extLst>
                <a:ext uri="{FF2B5EF4-FFF2-40B4-BE49-F238E27FC236}">
                  <a16:creationId xmlns:a16="http://schemas.microsoft.com/office/drawing/2014/main" id="{1C77012E-4F89-2DDD-9565-DA7BFC047956}"/>
                </a:ext>
              </a:extLst>
            </p:cNvPr>
            <p:cNvSpPr/>
            <p:nvPr/>
          </p:nvSpPr>
          <p:spPr>
            <a:xfrm>
              <a:off x="0" y="0"/>
              <a:ext cx="10504297" cy="7983266"/>
            </a:xfrm>
            <a:custGeom>
              <a:avLst/>
              <a:gdLst/>
              <a:ahLst/>
              <a:cxnLst/>
              <a:rect l="l" t="t" r="r" b="b"/>
              <a:pathLst>
                <a:path w="10504297" h="7983266">
                  <a:moveTo>
                    <a:pt x="0" y="0"/>
                  </a:moveTo>
                  <a:lnTo>
                    <a:pt x="10504297" y="0"/>
                  </a:lnTo>
                  <a:lnTo>
                    <a:pt x="10504297" y="7983266"/>
                  </a:lnTo>
                  <a:lnTo>
                    <a:pt x="0" y="7983266"/>
                  </a:lnTo>
                  <a:lnTo>
                    <a:pt x="0" y="0"/>
                  </a:lnTo>
                  <a:close/>
                </a:path>
              </a:pathLst>
            </a:custGeom>
            <a:blipFill>
              <a:blip r:embed="rId5"/>
              <a:stretch>
                <a:fillRect/>
              </a:stretch>
            </a:blipFill>
          </p:spPr>
          <p:txBody>
            <a:bodyPr/>
            <a:lstStyle/>
            <a:p>
              <a:endParaRPr lang="en-US"/>
            </a:p>
          </p:txBody>
        </p:sp>
      </p:grpSp>
      <p:grpSp>
        <p:nvGrpSpPr>
          <p:cNvPr id="76" name="Group 9">
            <a:extLst>
              <a:ext uri="{FF2B5EF4-FFF2-40B4-BE49-F238E27FC236}">
                <a16:creationId xmlns:a16="http://schemas.microsoft.com/office/drawing/2014/main" id="{2CC9A3AB-FA98-28B4-6120-5493A8D5F26E}"/>
              </a:ext>
            </a:extLst>
          </p:cNvPr>
          <p:cNvGrpSpPr/>
          <p:nvPr/>
        </p:nvGrpSpPr>
        <p:grpSpPr>
          <a:xfrm>
            <a:off x="12457009" y="3238500"/>
            <a:ext cx="609022" cy="609022"/>
            <a:chOff x="0" y="0"/>
            <a:chExt cx="812029" cy="812029"/>
          </a:xfrm>
          <a:effectLst>
            <a:outerShdw blurRad="50800" dist="38100" dir="2700000" algn="tl" rotWithShape="0">
              <a:prstClr val="black">
                <a:alpha val="40000"/>
              </a:prstClr>
            </a:outerShdw>
          </a:effectLst>
        </p:grpSpPr>
        <p:grpSp>
          <p:nvGrpSpPr>
            <p:cNvPr id="77" name="Group 10">
              <a:extLst>
                <a:ext uri="{FF2B5EF4-FFF2-40B4-BE49-F238E27FC236}">
                  <a16:creationId xmlns:a16="http://schemas.microsoft.com/office/drawing/2014/main" id="{4D77E907-2F1D-525D-6CD9-5EC03EEB27A3}"/>
                </a:ext>
              </a:extLst>
            </p:cNvPr>
            <p:cNvGrpSpPr/>
            <p:nvPr/>
          </p:nvGrpSpPr>
          <p:grpSpPr>
            <a:xfrm>
              <a:off x="0" y="0"/>
              <a:ext cx="812029" cy="812029"/>
              <a:chOff x="0" y="0"/>
              <a:chExt cx="812800" cy="812800"/>
            </a:xfrm>
          </p:grpSpPr>
          <p:sp>
            <p:nvSpPr>
              <p:cNvPr id="79" name="Freeform 11">
                <a:extLst>
                  <a:ext uri="{FF2B5EF4-FFF2-40B4-BE49-F238E27FC236}">
                    <a16:creationId xmlns:a16="http://schemas.microsoft.com/office/drawing/2014/main" id="{5330466A-599A-6C95-19C3-F59913A9BF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80" name="TextBox 12">
                <a:extLst>
                  <a:ext uri="{FF2B5EF4-FFF2-40B4-BE49-F238E27FC236}">
                    <a16:creationId xmlns:a16="http://schemas.microsoft.com/office/drawing/2014/main" id="{C08BC455-08CB-2706-BAF3-F6CB3BD23299}"/>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78" name="Freeform 13">
              <a:extLst>
                <a:ext uri="{FF2B5EF4-FFF2-40B4-BE49-F238E27FC236}">
                  <a16:creationId xmlns:a16="http://schemas.microsoft.com/office/drawing/2014/main" id="{5A5B2A9B-2F45-E0BF-DC9C-858ED6DE5575}"/>
                </a:ext>
              </a:extLst>
            </p:cNvPr>
            <p:cNvSpPr/>
            <p:nvPr/>
          </p:nvSpPr>
          <p:spPr>
            <a:xfrm>
              <a:off x="162377" y="169433"/>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sp>
        <p:nvSpPr>
          <p:cNvPr id="81" name="TextBox 14">
            <a:extLst>
              <a:ext uri="{FF2B5EF4-FFF2-40B4-BE49-F238E27FC236}">
                <a16:creationId xmlns:a16="http://schemas.microsoft.com/office/drawing/2014/main" id="{4A8999A5-81FA-B7D4-FCDD-5B654D14AE7A}"/>
              </a:ext>
            </a:extLst>
          </p:cNvPr>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82" name="TextBox 15">
            <a:extLst>
              <a:ext uri="{FF2B5EF4-FFF2-40B4-BE49-F238E27FC236}">
                <a16:creationId xmlns:a16="http://schemas.microsoft.com/office/drawing/2014/main" id="{8CA9AA91-2161-BEB8-01FA-F5D5478B68A4}"/>
              </a:ext>
            </a:extLst>
          </p:cNvPr>
          <p:cNvSpPr txBox="1"/>
          <p:nvPr/>
        </p:nvSpPr>
        <p:spPr>
          <a:xfrm>
            <a:off x="1439059" y="419100"/>
            <a:ext cx="15409881" cy="1460534"/>
          </a:xfrm>
          <a:prstGeom prst="rect">
            <a:avLst/>
          </a:prstGeom>
        </p:spPr>
        <p:txBody>
          <a:bodyPr lIns="0" tIns="0" rIns="0" bIns="0" rtlCol="0" anchor="t">
            <a:spAutoFit/>
          </a:bodyPr>
          <a:lstStyle/>
          <a:p>
            <a:pPr algn="ctr">
              <a:lnSpc>
                <a:spcPts val="5599"/>
              </a:lnSpc>
            </a:pPr>
            <a:r>
              <a:rPr lang="en-US" sz="3999" b="1" spc="19">
                <a:solidFill>
                  <a:srgbClr val="414042"/>
                </a:solidFill>
                <a:latin typeface="Avenir Bold"/>
                <a:ea typeface="Avenir Bold"/>
                <a:cs typeface="Avenir Bold"/>
                <a:sym typeface="Avenir Bold"/>
              </a:rPr>
              <a:t>MicroRNAs (MiRNA) as Complementary Biomarkers for </a:t>
            </a:r>
          </a:p>
          <a:p>
            <a:pPr algn="ctr">
              <a:lnSpc>
                <a:spcPts val="5599"/>
              </a:lnSpc>
            </a:pPr>
            <a:r>
              <a:rPr lang="en-US" sz="3999" b="1" spc="19">
                <a:solidFill>
                  <a:srgbClr val="414042"/>
                </a:solidFill>
                <a:latin typeface="Avenir Bold"/>
                <a:ea typeface="Avenir Bold"/>
                <a:cs typeface="Avenir Bold"/>
                <a:sym typeface="Avenir Bold"/>
              </a:rPr>
              <a:t>Non-Invasive Diagnostics</a:t>
            </a:r>
          </a:p>
        </p:txBody>
      </p:sp>
      <p:sp>
        <p:nvSpPr>
          <p:cNvPr id="83" name="TextBox 16">
            <a:extLst>
              <a:ext uri="{FF2B5EF4-FFF2-40B4-BE49-F238E27FC236}">
                <a16:creationId xmlns:a16="http://schemas.microsoft.com/office/drawing/2014/main" id="{BEB7DDC2-EFDB-F4DA-C6F0-93ADA81DC1E7}"/>
              </a:ext>
            </a:extLst>
          </p:cNvPr>
          <p:cNvSpPr txBox="1"/>
          <p:nvPr/>
        </p:nvSpPr>
        <p:spPr>
          <a:xfrm>
            <a:off x="5253953" y="8725557"/>
            <a:ext cx="3848494" cy="172355"/>
          </a:xfrm>
          <a:prstGeom prst="rect">
            <a:avLst/>
          </a:prstGeom>
        </p:spPr>
        <p:txBody>
          <a:bodyPr lIns="0" tIns="0" rIns="0" bIns="0" rtlCol="0" anchor="t">
            <a:spAutoFit/>
          </a:bodyPr>
          <a:lstStyle/>
          <a:p>
            <a:pPr algn="r">
              <a:lnSpc>
                <a:spcPts val="1399"/>
              </a:lnSpc>
            </a:pPr>
            <a:r>
              <a:rPr lang="en-US" sz="999" spc="4">
                <a:solidFill>
                  <a:srgbClr val="505050"/>
                </a:solidFill>
                <a:latin typeface="Avenir Book" panose="02000503020000020003" pitchFamily="2" charset="0"/>
                <a:ea typeface="Avenir"/>
                <a:cs typeface="Avenir"/>
                <a:sym typeface="Avenir"/>
              </a:rPr>
              <a:t>1. Wang J, et al., J Cell Physiol. 2016 231(1):25-30.</a:t>
            </a:r>
          </a:p>
        </p:txBody>
      </p:sp>
      <p:sp>
        <p:nvSpPr>
          <p:cNvPr id="84" name="TextBox 17">
            <a:extLst>
              <a:ext uri="{FF2B5EF4-FFF2-40B4-BE49-F238E27FC236}">
                <a16:creationId xmlns:a16="http://schemas.microsoft.com/office/drawing/2014/main" id="{13075F50-827B-FD95-9927-68A15AF4FB16}"/>
              </a:ext>
            </a:extLst>
          </p:cNvPr>
          <p:cNvSpPr txBox="1"/>
          <p:nvPr/>
        </p:nvSpPr>
        <p:spPr>
          <a:xfrm>
            <a:off x="12597787" y="2600881"/>
            <a:ext cx="4204413" cy="447658"/>
          </a:xfrm>
          <a:prstGeom prst="rect">
            <a:avLst/>
          </a:prstGeom>
        </p:spPr>
        <p:txBody>
          <a:bodyPr lIns="0" tIns="0" rIns="0" bIns="0" rtlCol="0" anchor="t">
            <a:spAutoFit/>
          </a:bodyPr>
          <a:lstStyle/>
          <a:p>
            <a:pPr marL="0" lvl="0" indent="0" algn="l">
              <a:lnSpc>
                <a:spcPts val="3119"/>
              </a:lnSpc>
            </a:pPr>
            <a:r>
              <a:rPr lang="en-US" sz="2599" b="1">
                <a:solidFill>
                  <a:srgbClr val="006472"/>
                </a:solidFill>
                <a:latin typeface="Avenir Ultra-Bold"/>
                <a:ea typeface="Avenir Ultra-Bold"/>
                <a:cs typeface="Avenir Ultra-Bold"/>
                <a:sym typeface="Avenir Ultra-Bold"/>
              </a:rPr>
              <a:t>Advantages of MiRNA</a:t>
            </a:r>
          </a:p>
        </p:txBody>
      </p:sp>
      <p:grpSp>
        <p:nvGrpSpPr>
          <p:cNvPr id="88" name="Group 23">
            <a:extLst>
              <a:ext uri="{FF2B5EF4-FFF2-40B4-BE49-F238E27FC236}">
                <a16:creationId xmlns:a16="http://schemas.microsoft.com/office/drawing/2014/main" id="{7584DAF6-BCCF-0A8E-9555-01B17824290D}"/>
              </a:ext>
            </a:extLst>
          </p:cNvPr>
          <p:cNvGrpSpPr/>
          <p:nvPr/>
        </p:nvGrpSpPr>
        <p:grpSpPr>
          <a:xfrm>
            <a:off x="12457009" y="6515678"/>
            <a:ext cx="609022" cy="609022"/>
            <a:chOff x="0" y="0"/>
            <a:chExt cx="812029" cy="812029"/>
          </a:xfrm>
          <a:effectLst>
            <a:outerShdw blurRad="50800" dist="38100" dir="2700000" algn="tl" rotWithShape="0">
              <a:prstClr val="black">
                <a:alpha val="40000"/>
              </a:prstClr>
            </a:outerShdw>
          </a:effectLst>
        </p:grpSpPr>
        <p:grpSp>
          <p:nvGrpSpPr>
            <p:cNvPr id="89" name="Group 24">
              <a:extLst>
                <a:ext uri="{FF2B5EF4-FFF2-40B4-BE49-F238E27FC236}">
                  <a16:creationId xmlns:a16="http://schemas.microsoft.com/office/drawing/2014/main" id="{D88A6F2A-2185-0B8C-693A-2079BE5787BA}"/>
                </a:ext>
              </a:extLst>
            </p:cNvPr>
            <p:cNvGrpSpPr/>
            <p:nvPr/>
          </p:nvGrpSpPr>
          <p:grpSpPr>
            <a:xfrm>
              <a:off x="0" y="0"/>
              <a:ext cx="812029" cy="812029"/>
              <a:chOff x="0" y="0"/>
              <a:chExt cx="812800" cy="812800"/>
            </a:xfrm>
          </p:grpSpPr>
          <p:sp>
            <p:nvSpPr>
              <p:cNvPr id="91" name="Freeform 25">
                <a:extLst>
                  <a:ext uri="{FF2B5EF4-FFF2-40B4-BE49-F238E27FC236}">
                    <a16:creationId xmlns:a16="http://schemas.microsoft.com/office/drawing/2014/main" id="{45835B2D-9139-B0EF-7368-42012787C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92" name="TextBox 26">
                <a:extLst>
                  <a:ext uri="{FF2B5EF4-FFF2-40B4-BE49-F238E27FC236}">
                    <a16:creationId xmlns:a16="http://schemas.microsoft.com/office/drawing/2014/main" id="{E7C4DCD7-A056-5F7E-98B6-334FB8CFCD24}"/>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90" name="Freeform 27">
              <a:extLst>
                <a:ext uri="{FF2B5EF4-FFF2-40B4-BE49-F238E27FC236}">
                  <a16:creationId xmlns:a16="http://schemas.microsoft.com/office/drawing/2014/main" id="{DB97ACF0-267D-747C-6C95-9D9DEED2278D}"/>
                </a:ext>
              </a:extLst>
            </p:cNvPr>
            <p:cNvSpPr/>
            <p:nvPr/>
          </p:nvSpPr>
          <p:spPr>
            <a:xfrm>
              <a:off x="175891" y="191759"/>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grpSp>
        <p:nvGrpSpPr>
          <p:cNvPr id="93" name="Group 28">
            <a:extLst>
              <a:ext uri="{FF2B5EF4-FFF2-40B4-BE49-F238E27FC236}">
                <a16:creationId xmlns:a16="http://schemas.microsoft.com/office/drawing/2014/main" id="{F23BEAA5-ABB9-E718-75C1-A4E4BFC3663F}"/>
              </a:ext>
            </a:extLst>
          </p:cNvPr>
          <p:cNvGrpSpPr/>
          <p:nvPr/>
        </p:nvGrpSpPr>
        <p:grpSpPr>
          <a:xfrm>
            <a:off x="12457009" y="5544956"/>
            <a:ext cx="609022" cy="609022"/>
            <a:chOff x="0" y="0"/>
            <a:chExt cx="812029" cy="812029"/>
          </a:xfrm>
          <a:effectLst>
            <a:outerShdw blurRad="50800" dist="38100" dir="2700000" algn="tl" rotWithShape="0">
              <a:prstClr val="black">
                <a:alpha val="40000"/>
              </a:prstClr>
            </a:outerShdw>
          </a:effectLst>
        </p:grpSpPr>
        <p:grpSp>
          <p:nvGrpSpPr>
            <p:cNvPr id="94" name="Group 29">
              <a:extLst>
                <a:ext uri="{FF2B5EF4-FFF2-40B4-BE49-F238E27FC236}">
                  <a16:creationId xmlns:a16="http://schemas.microsoft.com/office/drawing/2014/main" id="{D7BB12BF-E0D7-6DAD-9E69-4D9A7BD83FB8}"/>
                </a:ext>
              </a:extLst>
            </p:cNvPr>
            <p:cNvGrpSpPr/>
            <p:nvPr/>
          </p:nvGrpSpPr>
          <p:grpSpPr>
            <a:xfrm>
              <a:off x="0" y="0"/>
              <a:ext cx="812029" cy="812029"/>
              <a:chOff x="0" y="0"/>
              <a:chExt cx="812800" cy="812800"/>
            </a:xfrm>
          </p:grpSpPr>
          <p:sp>
            <p:nvSpPr>
              <p:cNvPr id="96" name="Freeform 30">
                <a:extLst>
                  <a:ext uri="{FF2B5EF4-FFF2-40B4-BE49-F238E27FC236}">
                    <a16:creationId xmlns:a16="http://schemas.microsoft.com/office/drawing/2014/main" id="{C0E83CFA-D9AF-35E2-C22B-0376A3C75B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97" name="TextBox 31">
                <a:extLst>
                  <a:ext uri="{FF2B5EF4-FFF2-40B4-BE49-F238E27FC236}">
                    <a16:creationId xmlns:a16="http://schemas.microsoft.com/office/drawing/2014/main" id="{AD48EF23-58A4-B097-B610-8ED31134B18A}"/>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95" name="Freeform 32">
              <a:extLst>
                <a:ext uri="{FF2B5EF4-FFF2-40B4-BE49-F238E27FC236}">
                  <a16:creationId xmlns:a16="http://schemas.microsoft.com/office/drawing/2014/main" id="{E55D2E6E-BB8D-DD4C-AFFD-ADE087D07D06}"/>
                </a:ext>
              </a:extLst>
            </p:cNvPr>
            <p:cNvSpPr/>
            <p:nvPr/>
          </p:nvSpPr>
          <p:spPr>
            <a:xfrm>
              <a:off x="175891" y="198936"/>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grpSp>
        <p:nvGrpSpPr>
          <p:cNvPr id="98" name="Group 33">
            <a:extLst>
              <a:ext uri="{FF2B5EF4-FFF2-40B4-BE49-F238E27FC236}">
                <a16:creationId xmlns:a16="http://schemas.microsoft.com/office/drawing/2014/main" id="{E9A32BB9-AE19-4F90-B567-835848D6E982}"/>
              </a:ext>
            </a:extLst>
          </p:cNvPr>
          <p:cNvGrpSpPr/>
          <p:nvPr/>
        </p:nvGrpSpPr>
        <p:grpSpPr>
          <a:xfrm>
            <a:off x="12457009" y="4782956"/>
            <a:ext cx="609022" cy="609022"/>
            <a:chOff x="0" y="0"/>
            <a:chExt cx="812029" cy="812029"/>
          </a:xfrm>
          <a:effectLst>
            <a:outerShdw blurRad="50800" dist="38100" dir="2700000" algn="tl" rotWithShape="0">
              <a:prstClr val="black">
                <a:alpha val="40000"/>
              </a:prstClr>
            </a:outerShdw>
          </a:effectLst>
        </p:grpSpPr>
        <p:grpSp>
          <p:nvGrpSpPr>
            <p:cNvPr id="99" name="Group 34">
              <a:extLst>
                <a:ext uri="{FF2B5EF4-FFF2-40B4-BE49-F238E27FC236}">
                  <a16:creationId xmlns:a16="http://schemas.microsoft.com/office/drawing/2014/main" id="{C497D9EE-4AAC-562A-5D52-9C6759DE21E6}"/>
                </a:ext>
              </a:extLst>
            </p:cNvPr>
            <p:cNvGrpSpPr/>
            <p:nvPr/>
          </p:nvGrpSpPr>
          <p:grpSpPr>
            <a:xfrm>
              <a:off x="0" y="0"/>
              <a:ext cx="812029" cy="812029"/>
              <a:chOff x="0" y="0"/>
              <a:chExt cx="812800" cy="812800"/>
            </a:xfrm>
          </p:grpSpPr>
          <p:sp>
            <p:nvSpPr>
              <p:cNvPr id="101" name="Freeform 35">
                <a:extLst>
                  <a:ext uri="{FF2B5EF4-FFF2-40B4-BE49-F238E27FC236}">
                    <a16:creationId xmlns:a16="http://schemas.microsoft.com/office/drawing/2014/main" id="{11DFA2F0-D1EB-1CA9-DC31-686FA60889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102" name="TextBox 36">
                <a:extLst>
                  <a:ext uri="{FF2B5EF4-FFF2-40B4-BE49-F238E27FC236}">
                    <a16:creationId xmlns:a16="http://schemas.microsoft.com/office/drawing/2014/main" id="{A857DB25-2367-6F62-9791-C2F1DB4C1F4E}"/>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100" name="Freeform 37">
              <a:extLst>
                <a:ext uri="{FF2B5EF4-FFF2-40B4-BE49-F238E27FC236}">
                  <a16:creationId xmlns:a16="http://schemas.microsoft.com/office/drawing/2014/main" id="{267E2D6B-6004-6E6C-E84B-B14EA9EE9C59}"/>
                </a:ext>
              </a:extLst>
            </p:cNvPr>
            <p:cNvSpPr/>
            <p:nvPr/>
          </p:nvSpPr>
          <p:spPr>
            <a:xfrm>
              <a:off x="175891" y="206113"/>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grpSp>
        <p:nvGrpSpPr>
          <p:cNvPr id="103" name="Group 38">
            <a:extLst>
              <a:ext uri="{FF2B5EF4-FFF2-40B4-BE49-F238E27FC236}">
                <a16:creationId xmlns:a16="http://schemas.microsoft.com/office/drawing/2014/main" id="{502E864F-7788-8980-38AD-F5F716521B58}"/>
              </a:ext>
            </a:extLst>
          </p:cNvPr>
          <p:cNvGrpSpPr/>
          <p:nvPr/>
        </p:nvGrpSpPr>
        <p:grpSpPr>
          <a:xfrm>
            <a:off x="12457009" y="4020956"/>
            <a:ext cx="609022" cy="609022"/>
            <a:chOff x="0" y="0"/>
            <a:chExt cx="812029" cy="812029"/>
          </a:xfrm>
          <a:effectLst>
            <a:outerShdw blurRad="50800" dist="38100" dir="2700000" algn="tl" rotWithShape="0">
              <a:prstClr val="black">
                <a:alpha val="40000"/>
              </a:prstClr>
            </a:outerShdw>
          </a:effectLst>
        </p:grpSpPr>
        <p:grpSp>
          <p:nvGrpSpPr>
            <p:cNvPr id="104" name="Group 39">
              <a:extLst>
                <a:ext uri="{FF2B5EF4-FFF2-40B4-BE49-F238E27FC236}">
                  <a16:creationId xmlns:a16="http://schemas.microsoft.com/office/drawing/2014/main" id="{29172098-6DFB-AEA6-EC3A-6A3F67E3C1D0}"/>
                </a:ext>
              </a:extLst>
            </p:cNvPr>
            <p:cNvGrpSpPr/>
            <p:nvPr/>
          </p:nvGrpSpPr>
          <p:grpSpPr>
            <a:xfrm>
              <a:off x="0" y="0"/>
              <a:ext cx="812029" cy="812029"/>
              <a:chOff x="0" y="0"/>
              <a:chExt cx="812800" cy="812800"/>
            </a:xfrm>
          </p:grpSpPr>
          <p:sp>
            <p:nvSpPr>
              <p:cNvPr id="106" name="Freeform 40">
                <a:extLst>
                  <a:ext uri="{FF2B5EF4-FFF2-40B4-BE49-F238E27FC236}">
                    <a16:creationId xmlns:a16="http://schemas.microsoft.com/office/drawing/2014/main" id="{B7E01742-3172-9A2F-A5D1-1E4DB92C8E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107" name="TextBox 41">
                <a:extLst>
                  <a:ext uri="{FF2B5EF4-FFF2-40B4-BE49-F238E27FC236}">
                    <a16:creationId xmlns:a16="http://schemas.microsoft.com/office/drawing/2014/main" id="{F7B94327-B81B-52E7-53BE-DD4CE22F274E}"/>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105" name="Freeform 42">
              <a:extLst>
                <a:ext uri="{FF2B5EF4-FFF2-40B4-BE49-F238E27FC236}">
                  <a16:creationId xmlns:a16="http://schemas.microsoft.com/office/drawing/2014/main" id="{1D6A5A18-456E-21C9-FBB4-4FE3325EEF22}"/>
                </a:ext>
              </a:extLst>
            </p:cNvPr>
            <p:cNvSpPr/>
            <p:nvPr/>
          </p:nvSpPr>
          <p:spPr>
            <a:xfrm>
              <a:off x="175891" y="213290"/>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sp>
        <p:nvSpPr>
          <p:cNvPr id="112" name="TextBox 18">
            <a:extLst>
              <a:ext uri="{FF2B5EF4-FFF2-40B4-BE49-F238E27FC236}">
                <a16:creationId xmlns:a16="http://schemas.microsoft.com/office/drawing/2014/main" id="{51237BBA-5448-49AA-292E-FC16F9E64519}"/>
              </a:ext>
            </a:extLst>
          </p:cNvPr>
          <p:cNvSpPr txBox="1"/>
          <p:nvPr/>
        </p:nvSpPr>
        <p:spPr>
          <a:xfrm>
            <a:off x="13288618" y="3385900"/>
            <a:ext cx="3964749" cy="287066"/>
          </a:xfrm>
          <a:prstGeom prst="rect">
            <a:avLst/>
          </a:prstGeom>
        </p:spPr>
        <p:txBody>
          <a:bodyPr lIns="0" tIns="0" rIns="0" bIns="0" rtlCol="0" anchor="t">
            <a:spAutoFit/>
          </a:bodyPr>
          <a:lstStyle/>
          <a:p>
            <a:pPr algn="l">
              <a:lnSpc>
                <a:spcPts val="2200"/>
              </a:lnSpc>
            </a:pPr>
            <a:r>
              <a:rPr lang="en-US" sz="2000">
                <a:solidFill>
                  <a:srgbClr val="383B3B"/>
                </a:solidFill>
                <a:latin typeface="Avenir Book" panose="02000503020000020003" pitchFamily="2" charset="0"/>
                <a:sym typeface="Avenir Bold"/>
              </a:rPr>
              <a:t>Detectable in all body fluids</a:t>
            </a:r>
          </a:p>
        </p:txBody>
      </p:sp>
      <p:sp>
        <p:nvSpPr>
          <p:cNvPr id="113" name="TextBox 19">
            <a:extLst>
              <a:ext uri="{FF2B5EF4-FFF2-40B4-BE49-F238E27FC236}">
                <a16:creationId xmlns:a16="http://schemas.microsoft.com/office/drawing/2014/main" id="{A5C4B186-6DFC-3BC9-2ABC-28C2847C892C}"/>
              </a:ext>
            </a:extLst>
          </p:cNvPr>
          <p:cNvSpPr txBox="1"/>
          <p:nvPr/>
        </p:nvSpPr>
        <p:spPr>
          <a:xfrm>
            <a:off x="13308493" y="4223516"/>
            <a:ext cx="6277304" cy="287066"/>
          </a:xfrm>
          <a:prstGeom prst="rect">
            <a:avLst/>
          </a:prstGeom>
        </p:spPr>
        <p:txBody>
          <a:bodyPr lIns="0" tIns="0" rIns="0" bIns="0" rtlCol="0" anchor="t">
            <a:spAutoFit/>
          </a:bodyPr>
          <a:lstStyle/>
          <a:p>
            <a:pPr algn="l">
              <a:lnSpc>
                <a:spcPts val="2200"/>
              </a:lnSpc>
            </a:pPr>
            <a:r>
              <a:rPr lang="en-US" sz="2000">
                <a:solidFill>
                  <a:srgbClr val="383B3B"/>
                </a:solidFill>
                <a:latin typeface="Avenir Book" panose="02000503020000020003" pitchFamily="2" charset="0"/>
                <a:sym typeface="Avenir Bold"/>
              </a:rPr>
              <a:t>Stable at room temperature</a:t>
            </a:r>
          </a:p>
        </p:txBody>
      </p:sp>
      <p:sp>
        <p:nvSpPr>
          <p:cNvPr id="114" name="TextBox 20">
            <a:extLst>
              <a:ext uri="{FF2B5EF4-FFF2-40B4-BE49-F238E27FC236}">
                <a16:creationId xmlns:a16="http://schemas.microsoft.com/office/drawing/2014/main" id="{E82AB8D6-85D8-EC10-F41C-0A437EDD2B85}"/>
              </a:ext>
            </a:extLst>
          </p:cNvPr>
          <p:cNvSpPr txBox="1"/>
          <p:nvPr/>
        </p:nvSpPr>
        <p:spPr>
          <a:xfrm>
            <a:off x="13308493" y="4993701"/>
            <a:ext cx="6277304" cy="287066"/>
          </a:xfrm>
          <a:prstGeom prst="rect">
            <a:avLst/>
          </a:prstGeom>
        </p:spPr>
        <p:txBody>
          <a:bodyPr lIns="0" tIns="0" rIns="0" bIns="0" rtlCol="0" anchor="t">
            <a:spAutoFit/>
          </a:bodyPr>
          <a:lstStyle/>
          <a:p>
            <a:pPr algn="l">
              <a:lnSpc>
                <a:spcPts val="2200"/>
              </a:lnSpc>
            </a:pPr>
            <a:r>
              <a:rPr lang="en-US" sz="2000">
                <a:solidFill>
                  <a:srgbClr val="383B3B"/>
                </a:solidFill>
                <a:latin typeface="Avenir Book" panose="02000503020000020003" pitchFamily="2" charset="0"/>
                <a:sym typeface="Avenir Bold"/>
              </a:rPr>
              <a:t>Simple to amplify and detect</a:t>
            </a:r>
          </a:p>
        </p:txBody>
      </p:sp>
      <p:sp>
        <p:nvSpPr>
          <p:cNvPr id="115" name="TextBox 21">
            <a:extLst>
              <a:ext uri="{FF2B5EF4-FFF2-40B4-BE49-F238E27FC236}">
                <a16:creationId xmlns:a16="http://schemas.microsoft.com/office/drawing/2014/main" id="{38639BB7-B87E-C00D-2306-64C8C76B83B4}"/>
              </a:ext>
            </a:extLst>
          </p:cNvPr>
          <p:cNvSpPr txBox="1"/>
          <p:nvPr/>
        </p:nvSpPr>
        <p:spPr>
          <a:xfrm>
            <a:off x="13288618" y="5703698"/>
            <a:ext cx="3964749" cy="615553"/>
          </a:xfrm>
          <a:prstGeom prst="rect">
            <a:avLst/>
          </a:prstGeom>
        </p:spPr>
        <p:txBody>
          <a:bodyPr lIns="0" tIns="0" rIns="0" bIns="0" rtlCol="0" anchor="t">
            <a:spAutoFit/>
          </a:bodyPr>
          <a:lstStyle/>
          <a:p>
            <a:pPr algn="l"/>
            <a:r>
              <a:rPr lang="en-US" sz="2000">
                <a:solidFill>
                  <a:srgbClr val="383B3B"/>
                </a:solidFill>
                <a:latin typeface="Avenir Book" panose="02000503020000020003" pitchFamily="2" charset="0"/>
                <a:sym typeface="Avenir Bold"/>
              </a:rPr>
              <a:t>Current on-market tests use miRNAs for other diseases</a:t>
            </a:r>
          </a:p>
        </p:txBody>
      </p:sp>
      <p:sp>
        <p:nvSpPr>
          <p:cNvPr id="116" name="TextBox 22">
            <a:extLst>
              <a:ext uri="{FF2B5EF4-FFF2-40B4-BE49-F238E27FC236}">
                <a16:creationId xmlns:a16="http://schemas.microsoft.com/office/drawing/2014/main" id="{AFFB505D-8057-B7DE-6D71-2AF6C48BF669}"/>
              </a:ext>
            </a:extLst>
          </p:cNvPr>
          <p:cNvSpPr txBox="1"/>
          <p:nvPr/>
        </p:nvSpPr>
        <p:spPr>
          <a:xfrm>
            <a:off x="13288618" y="6627154"/>
            <a:ext cx="4114800" cy="923330"/>
          </a:xfrm>
          <a:prstGeom prst="rect">
            <a:avLst/>
          </a:prstGeom>
        </p:spPr>
        <p:txBody>
          <a:bodyPr wrap="square" lIns="0" tIns="0" rIns="0" bIns="0" rtlCol="0" anchor="t">
            <a:spAutoFit/>
          </a:bodyPr>
          <a:lstStyle/>
          <a:p>
            <a:pPr algn="l"/>
            <a:r>
              <a:rPr lang="en-US" sz="2000">
                <a:solidFill>
                  <a:srgbClr val="383B3B"/>
                </a:solidFill>
                <a:latin typeface="Avenir Book" panose="02000503020000020003" pitchFamily="2" charset="0"/>
                <a:sym typeface="Avenir Bold"/>
              </a:rPr>
              <a:t>Can be correlated to disease biology as the levels of expression are perturbed in unhealthy cells</a:t>
            </a:r>
          </a:p>
        </p:txBody>
      </p:sp>
      <p:grpSp>
        <p:nvGrpSpPr>
          <p:cNvPr id="2" name="Group 67">
            <a:extLst>
              <a:ext uri="{FF2B5EF4-FFF2-40B4-BE49-F238E27FC236}">
                <a16:creationId xmlns:a16="http://schemas.microsoft.com/office/drawing/2014/main" id="{F1861BAF-BF41-B1D7-A247-72537215F4C1}"/>
              </a:ext>
            </a:extLst>
          </p:cNvPr>
          <p:cNvGrpSpPr/>
          <p:nvPr/>
        </p:nvGrpSpPr>
        <p:grpSpPr>
          <a:xfrm>
            <a:off x="762000" y="1287875"/>
            <a:ext cx="3962400" cy="1417225"/>
            <a:chOff x="50939" y="-10921"/>
            <a:chExt cx="1806100" cy="709421"/>
          </a:xfrm>
          <a:effectLst>
            <a:outerShdw blurRad="50800" dist="38100" dir="2700000" algn="tl" rotWithShape="0">
              <a:prstClr val="black">
                <a:alpha val="40000"/>
              </a:prstClr>
            </a:outerShdw>
          </a:effectLst>
        </p:grpSpPr>
        <p:sp>
          <p:nvSpPr>
            <p:cNvPr id="3" name="Freeform 68">
              <a:extLst>
                <a:ext uri="{FF2B5EF4-FFF2-40B4-BE49-F238E27FC236}">
                  <a16:creationId xmlns:a16="http://schemas.microsoft.com/office/drawing/2014/main" id="{DCDC9663-4AAB-331C-FF84-C3A3885A659E}"/>
                </a:ext>
              </a:extLst>
            </p:cNvPr>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4" name="TextBox 69">
              <a:extLst>
                <a:ext uri="{FF2B5EF4-FFF2-40B4-BE49-F238E27FC236}">
                  <a16:creationId xmlns:a16="http://schemas.microsoft.com/office/drawing/2014/main" id="{B342AA17-E2DA-EF1B-CE8F-B8129FC716A4}"/>
                </a:ext>
              </a:extLst>
            </p:cNvPr>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110" name="TextBox 45">
            <a:extLst>
              <a:ext uri="{FF2B5EF4-FFF2-40B4-BE49-F238E27FC236}">
                <a16:creationId xmlns:a16="http://schemas.microsoft.com/office/drawing/2014/main" id="{2C1F835B-D782-9432-27AC-4DAB355C0EDB}"/>
              </a:ext>
            </a:extLst>
          </p:cNvPr>
          <p:cNvSpPr txBox="1"/>
          <p:nvPr/>
        </p:nvSpPr>
        <p:spPr>
          <a:xfrm>
            <a:off x="1380966" y="1491263"/>
            <a:ext cx="2842665" cy="984885"/>
          </a:xfrm>
          <a:prstGeom prst="rect">
            <a:avLst/>
          </a:prstGeom>
        </p:spPr>
        <p:txBody>
          <a:bodyPr wrap="square" lIns="0" tIns="0" rIns="0" bIns="0" rtlCol="0" anchor="t">
            <a:spAutoFit/>
          </a:bodyPr>
          <a:lstStyle/>
          <a:p>
            <a:pPr algn="ctr"/>
            <a:r>
              <a:rPr lang="en-US" sz="1600">
                <a:solidFill>
                  <a:srgbClr val="383B3B"/>
                </a:solidFill>
                <a:latin typeface="Avenir Book" panose="02000503020000020003" pitchFamily="2" charset="0"/>
                <a:sym typeface="Avenir Bold"/>
              </a:rPr>
              <a:t>Intragenic (between genes) regions of DNA can encode regulatory information, including miRNAs</a:t>
            </a:r>
          </a:p>
        </p:txBody>
      </p:sp>
      <p:grpSp>
        <p:nvGrpSpPr>
          <p:cNvPr id="5" name="Group 67">
            <a:extLst>
              <a:ext uri="{FF2B5EF4-FFF2-40B4-BE49-F238E27FC236}">
                <a16:creationId xmlns:a16="http://schemas.microsoft.com/office/drawing/2014/main" id="{2D3FEDC6-1FF8-BD92-4D72-40D0500874A1}"/>
              </a:ext>
            </a:extLst>
          </p:cNvPr>
          <p:cNvGrpSpPr/>
          <p:nvPr/>
        </p:nvGrpSpPr>
        <p:grpSpPr>
          <a:xfrm>
            <a:off x="990600" y="7962900"/>
            <a:ext cx="4136592" cy="1439383"/>
            <a:chOff x="50939" y="-10921"/>
            <a:chExt cx="1806100" cy="709421"/>
          </a:xfrm>
          <a:effectLst>
            <a:outerShdw blurRad="50800" dist="38100" dir="2700000" algn="tl" rotWithShape="0">
              <a:prstClr val="black">
                <a:alpha val="40000"/>
              </a:prstClr>
            </a:outerShdw>
          </a:effectLst>
        </p:grpSpPr>
        <p:sp>
          <p:nvSpPr>
            <p:cNvPr id="6" name="Freeform 68">
              <a:extLst>
                <a:ext uri="{FF2B5EF4-FFF2-40B4-BE49-F238E27FC236}">
                  <a16:creationId xmlns:a16="http://schemas.microsoft.com/office/drawing/2014/main" id="{D899962C-E976-05E6-5909-225B97F94A46}"/>
                </a:ext>
              </a:extLst>
            </p:cNvPr>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7" name="TextBox 69">
              <a:extLst>
                <a:ext uri="{FF2B5EF4-FFF2-40B4-BE49-F238E27FC236}">
                  <a16:creationId xmlns:a16="http://schemas.microsoft.com/office/drawing/2014/main" id="{1B2C7874-6287-A6EC-E7FB-A9C66F0118A0}"/>
                </a:ext>
              </a:extLst>
            </p:cNvPr>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111" name="TextBox 46">
            <a:extLst>
              <a:ext uri="{FF2B5EF4-FFF2-40B4-BE49-F238E27FC236}">
                <a16:creationId xmlns:a16="http://schemas.microsoft.com/office/drawing/2014/main" id="{DCF3B7E1-BC9F-3547-00CF-F7D7CE7F5B86}"/>
              </a:ext>
            </a:extLst>
          </p:cNvPr>
          <p:cNvSpPr txBox="1"/>
          <p:nvPr/>
        </p:nvSpPr>
        <p:spPr>
          <a:xfrm>
            <a:off x="1410037" y="8195818"/>
            <a:ext cx="3390563" cy="984885"/>
          </a:xfrm>
          <a:prstGeom prst="rect">
            <a:avLst/>
          </a:prstGeom>
        </p:spPr>
        <p:txBody>
          <a:bodyPr wrap="square" lIns="0" tIns="0" rIns="0" bIns="0" rtlCol="0" anchor="t">
            <a:spAutoFit/>
          </a:bodyPr>
          <a:lstStyle/>
          <a:p>
            <a:pPr algn="ctr"/>
            <a:r>
              <a:rPr lang="en-US" sz="1600">
                <a:solidFill>
                  <a:srgbClr val="383B3B"/>
                </a:solidFill>
                <a:latin typeface="Avenir Book" panose="02000503020000020003" pitchFamily="2" charset="0"/>
                <a:sym typeface="Avenir Bold"/>
              </a:rPr>
              <a:t>The binding of miRNA block translation or leads to degradation of the mRNA, downregulating the protein “post-translationally”</a:t>
            </a:r>
          </a:p>
        </p:txBody>
      </p:sp>
      <p:grpSp>
        <p:nvGrpSpPr>
          <p:cNvPr id="8" name="Group 67">
            <a:extLst>
              <a:ext uri="{FF2B5EF4-FFF2-40B4-BE49-F238E27FC236}">
                <a16:creationId xmlns:a16="http://schemas.microsoft.com/office/drawing/2014/main" id="{2AFF15E4-B54A-0A41-4708-580B33B409FE}"/>
              </a:ext>
            </a:extLst>
          </p:cNvPr>
          <p:cNvGrpSpPr/>
          <p:nvPr/>
        </p:nvGrpSpPr>
        <p:grpSpPr>
          <a:xfrm>
            <a:off x="8153400" y="3619500"/>
            <a:ext cx="3848494" cy="1551570"/>
            <a:chOff x="50939" y="-10921"/>
            <a:chExt cx="1806100" cy="709421"/>
          </a:xfrm>
          <a:effectLst>
            <a:outerShdw blurRad="50800" dist="38100" dir="2700000" algn="tl" rotWithShape="0">
              <a:prstClr val="black">
                <a:alpha val="40000"/>
              </a:prstClr>
            </a:outerShdw>
          </a:effectLst>
        </p:grpSpPr>
        <p:sp>
          <p:nvSpPr>
            <p:cNvPr id="9" name="Freeform 68">
              <a:extLst>
                <a:ext uri="{FF2B5EF4-FFF2-40B4-BE49-F238E27FC236}">
                  <a16:creationId xmlns:a16="http://schemas.microsoft.com/office/drawing/2014/main" id="{7439B601-126D-CF62-ECBD-0D6586FBC749}"/>
                </a:ext>
              </a:extLst>
            </p:cNvPr>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10" name="TextBox 69">
              <a:extLst>
                <a:ext uri="{FF2B5EF4-FFF2-40B4-BE49-F238E27FC236}">
                  <a16:creationId xmlns:a16="http://schemas.microsoft.com/office/drawing/2014/main" id="{DDE097FC-2651-D4AC-F6F4-CB3BB910E619}"/>
                </a:ext>
              </a:extLst>
            </p:cNvPr>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109" name="TextBox 44">
            <a:extLst>
              <a:ext uri="{FF2B5EF4-FFF2-40B4-BE49-F238E27FC236}">
                <a16:creationId xmlns:a16="http://schemas.microsoft.com/office/drawing/2014/main" id="{F528424A-20BA-0A0A-9254-14F1BDADCFE5}"/>
              </a:ext>
            </a:extLst>
          </p:cNvPr>
          <p:cNvSpPr txBox="1"/>
          <p:nvPr/>
        </p:nvSpPr>
        <p:spPr>
          <a:xfrm>
            <a:off x="8547971" y="3792752"/>
            <a:ext cx="3090732" cy="1231106"/>
          </a:xfrm>
          <a:prstGeom prst="rect">
            <a:avLst/>
          </a:prstGeom>
        </p:spPr>
        <p:txBody>
          <a:bodyPr wrap="square" lIns="0" tIns="0" rIns="0" bIns="0" rtlCol="0" anchor="t">
            <a:spAutoFit/>
          </a:bodyPr>
          <a:lstStyle/>
          <a:p>
            <a:pPr algn="ctr"/>
            <a:r>
              <a:rPr lang="en-US" sz="1600">
                <a:solidFill>
                  <a:srgbClr val="383B3B"/>
                </a:solidFill>
                <a:latin typeface="Avenir Book" panose="02000503020000020003" pitchFamily="2" charset="0"/>
                <a:sym typeface="Avenir Bold"/>
              </a:rPr>
              <a:t>The miRNA precursors are processed to small, single-stranded entities that can bind to messenger RNA that is being translated to protein</a:t>
            </a:r>
          </a:p>
        </p:txBody>
      </p:sp>
    </p:spTree>
    <p:extLst>
      <p:ext uri="{BB962C8B-B14F-4D97-AF65-F5344CB8AC3E}">
        <p14:creationId xmlns:p14="http://schemas.microsoft.com/office/powerpoint/2010/main" val="6027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1688062" y="-4753534"/>
            <a:ext cx="21664124" cy="21664124"/>
          </a:xfrm>
          <a:custGeom>
            <a:avLst/>
            <a:gdLst/>
            <a:ahLst/>
            <a:cxnLst/>
            <a:rect l="l" t="t" r="r" b="b"/>
            <a:pathLst>
              <a:path w="21664124" h="21664124">
                <a:moveTo>
                  <a:pt x="0" y="0"/>
                </a:moveTo>
                <a:lnTo>
                  <a:pt x="21664124" y="0"/>
                </a:lnTo>
                <a:lnTo>
                  <a:pt x="21664124" y="21664124"/>
                </a:lnTo>
                <a:lnTo>
                  <a:pt x="0" y="21664124"/>
                </a:lnTo>
                <a:lnTo>
                  <a:pt x="0" y="0"/>
                </a:lnTo>
                <a:close/>
              </a:path>
            </a:pathLst>
          </a:custGeom>
          <a:blipFill>
            <a:blip r:embed="rId2">
              <a:alphaModFix amt="85000"/>
            </a:blip>
            <a:stretch>
              <a:fillRect/>
            </a:stretch>
          </a:blipFill>
        </p:spPr>
        <p:txBody>
          <a:bodyPr/>
          <a:lstStyle/>
          <a:p>
            <a:endParaRPr lang="en-U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n-US"/>
          </a:p>
        </p:txBody>
      </p:sp>
      <p:sp>
        <p:nvSpPr>
          <p:cNvPr id="3" name="Freeform 3"/>
          <p:cNvSpPr/>
          <p:nvPr/>
        </p:nvSpPr>
        <p:spPr>
          <a:xfrm>
            <a:off x="-311806" y="-7041224"/>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21897" y="0"/>
            <a:ext cx="18288000"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4"/>
            <a:stretch>
              <a:fillRect/>
            </a:stretch>
          </a:blipFill>
        </p:spPr>
        <p:txBody>
          <a:bodyPr/>
          <a:lstStyle/>
          <a:p>
            <a:endParaRPr lang="en-US"/>
          </a:p>
        </p:txBody>
      </p:sp>
      <p:sp>
        <p:nvSpPr>
          <p:cNvPr id="8" name="Freeform 8"/>
          <p:cNvSpPr/>
          <p:nvPr/>
        </p:nvSpPr>
        <p:spPr>
          <a:xfrm rot="7085112">
            <a:off x="10823117" y="2399582"/>
            <a:ext cx="10129604" cy="5954348"/>
          </a:xfrm>
          <a:custGeom>
            <a:avLst/>
            <a:gdLst/>
            <a:ahLst/>
            <a:cxnLst/>
            <a:rect l="l" t="t" r="r" b="b"/>
            <a:pathLst>
              <a:path w="10129604" h="5954348">
                <a:moveTo>
                  <a:pt x="0" y="0"/>
                </a:moveTo>
                <a:lnTo>
                  <a:pt x="10129604" y="0"/>
                </a:lnTo>
                <a:lnTo>
                  <a:pt x="10129604" y="5954347"/>
                </a:lnTo>
                <a:lnTo>
                  <a:pt x="0" y="5954347"/>
                </a:lnTo>
                <a:lnTo>
                  <a:pt x="0" y="0"/>
                </a:lnTo>
                <a:close/>
              </a:path>
            </a:pathLst>
          </a:custGeom>
          <a:blipFill>
            <a:blip r:embed="rId5"/>
            <a:stretch>
              <a:fillRect/>
            </a:stretch>
          </a:blipFill>
        </p:spPr>
        <p:txBody>
          <a:bodyPr/>
          <a:lstStyle/>
          <a:p>
            <a:endParaRPr lang="en-US"/>
          </a:p>
        </p:txBody>
      </p:sp>
      <p:sp>
        <p:nvSpPr>
          <p:cNvPr id="9" name="Freeform 9"/>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6"/>
            <a:stretch>
              <a:fillRect l="-29960"/>
            </a:stretch>
          </a:blipFill>
        </p:spPr>
        <p:txBody>
          <a:bodyPr/>
          <a:lstStyle/>
          <a:p>
            <a:endParaRPr lang="en-US"/>
          </a:p>
        </p:txBody>
      </p:sp>
      <p:sp>
        <p:nvSpPr>
          <p:cNvPr id="11" name="TextBox 11"/>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3" name="Freeform 13"/>
          <p:cNvSpPr/>
          <p:nvPr/>
        </p:nvSpPr>
        <p:spPr>
          <a:xfrm>
            <a:off x="5632751" y="4605058"/>
            <a:ext cx="7066291" cy="1076883"/>
          </a:xfrm>
          <a:custGeom>
            <a:avLst/>
            <a:gdLst/>
            <a:ahLst/>
            <a:cxnLst/>
            <a:rect l="l" t="t" r="r" b="b"/>
            <a:pathLst>
              <a:path w="7066291" h="1076883">
                <a:moveTo>
                  <a:pt x="0" y="0"/>
                </a:moveTo>
                <a:lnTo>
                  <a:pt x="7066292" y="0"/>
                </a:lnTo>
                <a:lnTo>
                  <a:pt x="7066292" y="1076884"/>
                </a:lnTo>
                <a:lnTo>
                  <a:pt x="0" y="1076884"/>
                </a:lnTo>
                <a:lnTo>
                  <a:pt x="0" y="0"/>
                </a:lnTo>
                <a:close/>
              </a:path>
            </a:pathLst>
          </a:custGeom>
          <a:blipFill>
            <a:blip r:embed="rId7"/>
            <a:stretch>
              <a:fillRect/>
            </a:stretch>
          </a:blipFill>
        </p:spPr>
        <p:txBody>
          <a:bodyPr/>
          <a:lstStyle/>
          <a:p>
            <a:endParaRPr lang="en-US"/>
          </a:p>
        </p:txBody>
      </p:sp>
      <p:sp>
        <p:nvSpPr>
          <p:cNvPr id="14" name="TextBox 13">
            <a:extLst>
              <a:ext uri="{FF2B5EF4-FFF2-40B4-BE49-F238E27FC236}">
                <a16:creationId xmlns:a16="http://schemas.microsoft.com/office/drawing/2014/main" id="{66A2F99E-7716-2043-3410-89ABCF45E097}"/>
              </a:ext>
            </a:extLst>
          </p:cNvPr>
          <p:cNvSpPr txBox="1"/>
          <p:nvPr/>
        </p:nvSpPr>
        <p:spPr>
          <a:xfrm>
            <a:off x="3848288" y="6208165"/>
            <a:ext cx="11531707" cy="2049022"/>
          </a:xfrm>
          <a:prstGeom prst="rect">
            <a:avLst/>
          </a:prstGeom>
          <a:noFill/>
        </p:spPr>
        <p:txBody>
          <a:bodyPr wrap="square" rtlCol="0">
            <a:spAutoFit/>
          </a:bodyPr>
          <a:lstStyle/>
          <a:p>
            <a:pPr algn="ctr">
              <a:lnSpc>
                <a:spcPts val="5319"/>
              </a:lnSpc>
            </a:pPr>
            <a:r>
              <a:rPr lang="en-US" sz="3200" b="1">
                <a:latin typeface="Avenir Bold" panose="020B0604020202020204" charset="0"/>
              </a:rPr>
              <a:t>First-of-its-kind, AI-powered, non-invasive blood test for endometriosis</a:t>
            </a:r>
            <a:endParaRPr lang="en-US" sz="3200">
              <a:latin typeface="Avenir Bold" panose="020B0604020202020204" charset="0"/>
            </a:endParaRPr>
          </a:p>
          <a:p>
            <a:pPr algn="ctr">
              <a:lnSpc>
                <a:spcPts val="5319"/>
              </a:lnSpc>
            </a:pPr>
            <a:r>
              <a:rPr lang="en-US" sz="2800" b="1" spc="18">
                <a:latin typeface="Avenir Bold"/>
                <a:ea typeface="Avenir Bold"/>
                <a:cs typeface="Avenir Bold"/>
                <a:sym typeface="Avenir Bold"/>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75397" y="3069365"/>
            <a:ext cx="2768137" cy="2768137"/>
            <a:chOff x="0" y="0"/>
            <a:chExt cx="812800" cy="812800"/>
          </a:xfrm>
          <a:effectLst>
            <a:outerShdw blurRad="50800" dist="38100" dir="2700000" algn="tl" rotWithShape="0">
              <a:prstClr val="black">
                <a:alpha val="40000"/>
              </a:prstClr>
            </a:outerShdw>
          </a:effectLst>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818181"/>
              </a:soli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0800000">
            <a:off x="4623404" y="1997919"/>
            <a:ext cx="1384068" cy="1596189"/>
            <a:chOff x="-42658" y="-200769"/>
            <a:chExt cx="812800" cy="937369"/>
          </a:xfrm>
          <a:effectLst/>
        </p:grpSpPr>
        <p:sp>
          <p:nvSpPr>
            <p:cNvPr id="7" name="Freeform 7"/>
            <p:cNvSpPr/>
            <p:nvPr/>
          </p:nvSpPr>
          <p:spPr>
            <a:xfrm>
              <a:off x="-42658" y="-20076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38125" cap="sq">
              <a:solidFill>
                <a:srgbClr val="6979BB"/>
              </a:solidFill>
              <a:prstDash val="solid"/>
              <a:miter/>
            </a:ln>
          </p:spPr>
          <p:txBody>
            <a:bodyPr/>
            <a:lstStyle/>
            <a:p>
              <a:endParaRPr lang="en-US"/>
            </a:p>
          </p:txBody>
        </p:sp>
        <p:sp>
          <p:nvSpPr>
            <p:cNvPr id="8" name="TextBox 8"/>
            <p:cNvSpPr txBox="1"/>
            <p:nvPr/>
          </p:nvSpPr>
          <p:spPr>
            <a:xfrm>
              <a:off x="76200" y="38100"/>
              <a:ext cx="660400" cy="698500"/>
            </a:xfrm>
            <a:prstGeom prst="rect">
              <a:avLst/>
            </a:prstGeom>
            <a:ln>
              <a:noFill/>
            </a:ln>
          </p:spPr>
          <p:txBody>
            <a:bodyPr lIns="50800" tIns="50800" rIns="50800" bIns="50800" rtlCol="0" anchor="ctr"/>
            <a:lstStyle/>
            <a:p>
              <a:pPr algn="ctr">
                <a:lnSpc>
                  <a:spcPts val="2659"/>
                </a:lnSpc>
              </a:pPr>
              <a:endParaRPr/>
            </a:p>
          </p:txBody>
        </p:sp>
      </p:grpSp>
      <p:grpSp>
        <p:nvGrpSpPr>
          <p:cNvPr id="97" name="Group 14">
            <a:extLst>
              <a:ext uri="{FF2B5EF4-FFF2-40B4-BE49-F238E27FC236}">
                <a16:creationId xmlns:a16="http://schemas.microsoft.com/office/drawing/2014/main" id="{81DB1B05-FD4C-5F90-5D35-9BCEC9E13FDD}"/>
              </a:ext>
            </a:extLst>
          </p:cNvPr>
          <p:cNvGrpSpPr/>
          <p:nvPr/>
        </p:nvGrpSpPr>
        <p:grpSpPr>
          <a:xfrm>
            <a:off x="4352560" y="3044291"/>
            <a:ext cx="801255" cy="817768"/>
            <a:chOff x="0" y="0"/>
            <a:chExt cx="211030" cy="215379"/>
          </a:xfrm>
          <a:gradFill>
            <a:gsLst>
              <a:gs pos="100000">
                <a:srgbClr val="F6FAF8"/>
              </a:gs>
              <a:gs pos="0">
                <a:srgbClr val="F5F9F7"/>
              </a:gs>
            </a:gsLst>
            <a:lin ang="10800000" scaled="1"/>
          </a:gradFill>
        </p:grpSpPr>
        <p:sp>
          <p:nvSpPr>
            <p:cNvPr id="98" name="Freeform 15">
              <a:extLst>
                <a:ext uri="{FF2B5EF4-FFF2-40B4-BE49-F238E27FC236}">
                  <a16:creationId xmlns:a16="http://schemas.microsoft.com/office/drawing/2014/main" id="{D3EF6EA5-CF8D-DFA0-1BB8-C6C5FEB9DE2B}"/>
                </a:ext>
              </a:extLst>
            </p:cNvPr>
            <p:cNvSpPr/>
            <p:nvPr/>
          </p:nvSpPr>
          <p:spPr>
            <a:xfrm>
              <a:off x="0" y="0"/>
              <a:ext cx="211030" cy="215379"/>
            </a:xfrm>
            <a:custGeom>
              <a:avLst/>
              <a:gdLst/>
              <a:ahLst/>
              <a:cxnLst/>
              <a:rect l="l" t="t" r="r" b="b"/>
              <a:pathLst>
                <a:path w="211030" h="215379">
                  <a:moveTo>
                    <a:pt x="0" y="0"/>
                  </a:moveTo>
                  <a:lnTo>
                    <a:pt x="211030" y="0"/>
                  </a:lnTo>
                  <a:lnTo>
                    <a:pt x="211030" y="215379"/>
                  </a:lnTo>
                  <a:lnTo>
                    <a:pt x="0" y="215379"/>
                  </a:lnTo>
                  <a:close/>
                </a:path>
              </a:pathLst>
            </a:custGeom>
            <a:grpFill/>
          </p:spPr>
          <p:txBody>
            <a:bodyPr/>
            <a:lstStyle/>
            <a:p>
              <a:endParaRPr lang="en-US"/>
            </a:p>
          </p:txBody>
        </p:sp>
        <p:sp>
          <p:nvSpPr>
            <p:cNvPr id="99" name="TextBox 16">
              <a:extLst>
                <a:ext uri="{FF2B5EF4-FFF2-40B4-BE49-F238E27FC236}">
                  <a16:creationId xmlns:a16="http://schemas.microsoft.com/office/drawing/2014/main" id="{0D203DED-A7FF-B4DD-5D36-B9233329E0F3}"/>
                </a:ext>
              </a:extLst>
            </p:cNvPr>
            <p:cNvSpPr txBox="1"/>
            <p:nvPr/>
          </p:nvSpPr>
          <p:spPr>
            <a:xfrm>
              <a:off x="0" y="-38100"/>
              <a:ext cx="211030" cy="253479"/>
            </a:xfrm>
            <a:prstGeom prst="rect">
              <a:avLst/>
            </a:prstGeom>
            <a:grpFill/>
          </p:spPr>
          <p:txBody>
            <a:bodyPr lIns="50800" tIns="50800" rIns="50800" bIns="50800" rtlCol="0" anchor="ctr"/>
            <a:lstStyle/>
            <a:p>
              <a:pPr algn="ctr">
                <a:lnSpc>
                  <a:spcPts val="2659"/>
                </a:lnSpc>
              </a:pPr>
              <a:endParaRPr/>
            </a:p>
          </p:txBody>
        </p:sp>
      </p:grpSp>
      <p:sp>
        <p:nvSpPr>
          <p:cNvPr id="9" name="AutoShape 9"/>
          <p:cNvSpPr/>
          <p:nvPr/>
        </p:nvSpPr>
        <p:spPr>
          <a:xfrm>
            <a:off x="5329644" y="2400300"/>
            <a:ext cx="1069933" cy="0"/>
          </a:xfrm>
          <a:prstGeom prst="line">
            <a:avLst/>
          </a:prstGeom>
          <a:ln w="190500" cap="flat">
            <a:solidFill>
              <a:srgbClr val="F5F9F7"/>
            </a:solidFill>
            <a:prstDash val="solid"/>
            <a:headEnd type="none" w="sm" len="sm"/>
            <a:tailEnd type="none" w="sm" len="sm"/>
          </a:ln>
        </p:spPr>
        <p:txBody>
          <a:bodyPr/>
          <a:lstStyle/>
          <a:p>
            <a:endParaRPr lang="en-US"/>
          </a:p>
        </p:txBody>
      </p:sp>
      <p:sp>
        <p:nvSpPr>
          <p:cNvPr id="10" name="AutoShape 10"/>
          <p:cNvSpPr/>
          <p:nvPr/>
        </p:nvSpPr>
        <p:spPr>
          <a:xfrm flipH="1">
            <a:off x="4596168" y="3467100"/>
            <a:ext cx="1069933" cy="0"/>
          </a:xfrm>
          <a:prstGeom prst="line">
            <a:avLst/>
          </a:prstGeom>
          <a:ln w="190500" cap="flat">
            <a:solidFill>
              <a:srgbClr val="F5F9F7"/>
            </a:solidFill>
            <a:prstDash val="solid"/>
            <a:headEnd type="none" w="sm" len="sm"/>
            <a:tailEnd type="none" w="sm" len="sm"/>
          </a:ln>
        </p:spPr>
        <p:txBody>
          <a:bodyPr/>
          <a:lstStyle/>
          <a:p>
            <a:endParaRPr lang="en-US"/>
          </a:p>
        </p:txBody>
      </p:sp>
      <p:grpSp>
        <p:nvGrpSpPr>
          <p:cNvPr id="14" name="Group 14"/>
          <p:cNvGrpSpPr/>
          <p:nvPr/>
        </p:nvGrpSpPr>
        <p:grpSpPr>
          <a:xfrm>
            <a:off x="5463984" y="2558960"/>
            <a:ext cx="801255" cy="817768"/>
            <a:chOff x="0" y="0"/>
            <a:chExt cx="211030" cy="215379"/>
          </a:xfrm>
          <a:gradFill>
            <a:gsLst>
              <a:gs pos="100000">
                <a:srgbClr val="F6FAF8"/>
              </a:gs>
              <a:gs pos="0">
                <a:srgbClr val="F5F9F7"/>
              </a:gs>
            </a:gsLst>
            <a:lin ang="10800000" scaled="1"/>
          </a:gradFill>
        </p:grpSpPr>
        <p:sp>
          <p:nvSpPr>
            <p:cNvPr id="15" name="Freeform 15"/>
            <p:cNvSpPr/>
            <p:nvPr/>
          </p:nvSpPr>
          <p:spPr>
            <a:xfrm>
              <a:off x="0" y="0"/>
              <a:ext cx="211030" cy="215379"/>
            </a:xfrm>
            <a:custGeom>
              <a:avLst/>
              <a:gdLst/>
              <a:ahLst/>
              <a:cxnLst/>
              <a:rect l="l" t="t" r="r" b="b"/>
              <a:pathLst>
                <a:path w="211030" h="215379">
                  <a:moveTo>
                    <a:pt x="0" y="0"/>
                  </a:moveTo>
                  <a:lnTo>
                    <a:pt x="211030" y="0"/>
                  </a:lnTo>
                  <a:lnTo>
                    <a:pt x="211030" y="215379"/>
                  </a:lnTo>
                  <a:lnTo>
                    <a:pt x="0" y="215379"/>
                  </a:lnTo>
                  <a:close/>
                </a:path>
              </a:pathLst>
            </a:custGeom>
            <a:grpFill/>
          </p:spPr>
          <p:txBody>
            <a:bodyPr/>
            <a:lstStyle/>
            <a:p>
              <a:endParaRPr lang="en-US"/>
            </a:p>
          </p:txBody>
        </p:sp>
        <p:sp>
          <p:nvSpPr>
            <p:cNvPr id="16" name="TextBox 16"/>
            <p:cNvSpPr txBox="1"/>
            <p:nvPr/>
          </p:nvSpPr>
          <p:spPr>
            <a:xfrm>
              <a:off x="0" y="-38100"/>
              <a:ext cx="211030" cy="253479"/>
            </a:xfrm>
            <a:prstGeom prst="rect">
              <a:avLst/>
            </a:prstGeom>
            <a:grpFill/>
          </p:spPr>
          <p:txBody>
            <a:bodyPr lIns="50800" tIns="50800" rIns="50800" bIns="50800" rtlCol="0" anchor="ctr"/>
            <a:lstStyle/>
            <a:p>
              <a:pPr algn="ctr">
                <a:lnSpc>
                  <a:spcPts val="2659"/>
                </a:lnSpc>
              </a:pPr>
              <a:endParaRPr/>
            </a:p>
          </p:txBody>
        </p:sp>
      </p:grpSp>
      <p:grpSp>
        <p:nvGrpSpPr>
          <p:cNvPr id="17" name="Group 17"/>
          <p:cNvGrpSpPr/>
          <p:nvPr/>
        </p:nvGrpSpPr>
        <p:grpSpPr>
          <a:xfrm>
            <a:off x="4576064" y="3069365"/>
            <a:ext cx="2768137" cy="2768137"/>
            <a:chOff x="0" y="0"/>
            <a:chExt cx="812800" cy="812800"/>
          </a:xfrm>
          <a:effectLst>
            <a:outerShdw blurRad="50800" dist="38100" dir="2700000" algn="tl" rotWithShape="0">
              <a:prstClr val="black">
                <a:alpha val="40000"/>
              </a:prstClr>
            </a:outerShdw>
          </a:effectLst>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5D8E97"/>
              </a:solid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801401" y="3069365"/>
            <a:ext cx="2768137" cy="2768137"/>
            <a:chOff x="0" y="0"/>
            <a:chExt cx="812800" cy="812800"/>
          </a:xfrm>
          <a:effectLst>
            <a:outerShdw blurRad="50800" dist="38100" dir="2700000" algn="tl" rotWithShape="0">
              <a:prstClr val="black">
                <a:alpha val="40000"/>
              </a:prstClr>
            </a:outerShdw>
          </a:effectLst>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3D737E"/>
              </a:solid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963888" y="3069365"/>
            <a:ext cx="2768137" cy="2768137"/>
            <a:chOff x="0" y="0"/>
            <a:chExt cx="812800" cy="812800"/>
          </a:xfrm>
          <a:effectLst>
            <a:outerShdw blurRad="50800" dist="38100" dir="2700000" algn="tl" rotWithShape="0">
              <a:prstClr val="black">
                <a:alpha val="40000"/>
              </a:prstClr>
            </a:outerShdw>
          </a:effectLst>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006472"/>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10800000">
            <a:off x="14105704" y="2210768"/>
            <a:ext cx="3626734" cy="3626734"/>
            <a:chOff x="0" y="0"/>
            <a:chExt cx="812800" cy="812800"/>
          </a:xfrm>
          <a:effectLst>
            <a:outerShdw blurRad="50800" dist="38100" dir="2700000" algn="tl" rotWithShape="0">
              <a:prstClr val="black">
                <a:alpha val="40000"/>
              </a:prstClr>
            </a:outerShdw>
          </a:effectLst>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6979BB"/>
              </a:solidFill>
              <a:prstDash val="solid"/>
              <a:miter/>
            </a:ln>
          </p:spPr>
          <p:txBody>
            <a:bodyPr/>
            <a:lstStyle/>
            <a:p>
              <a:endParaRPr lang="en-US"/>
            </a:p>
          </p:txBody>
        </p:sp>
        <p:sp>
          <p:nvSpPr>
            <p:cNvPr id="28" name="TextBox 28"/>
            <p:cNvSpPr txBox="1"/>
            <p:nvPr/>
          </p:nvSpPr>
          <p:spPr>
            <a:xfrm>
              <a:off x="76200" y="38100"/>
              <a:ext cx="660400" cy="698500"/>
            </a:xfrm>
            <a:prstGeom prst="rect">
              <a:avLst/>
            </a:prstGeom>
            <a:ln>
              <a:noFill/>
            </a:ln>
          </p:spPr>
          <p:txBody>
            <a:bodyPr lIns="50800" tIns="50800" rIns="50800" bIns="50800" rtlCol="0" anchor="ctr"/>
            <a:lstStyle/>
            <a:p>
              <a:pPr algn="ctr">
                <a:lnSpc>
                  <a:spcPts val="2659"/>
                </a:lnSpc>
              </a:pPr>
              <a:endParaRPr/>
            </a:p>
          </p:txBody>
        </p:sp>
      </p:grpSp>
      <p:sp>
        <p:nvSpPr>
          <p:cNvPr id="29" name="AutoShape 29"/>
          <p:cNvSpPr/>
          <p:nvPr/>
        </p:nvSpPr>
        <p:spPr>
          <a:xfrm flipH="1">
            <a:off x="14650140" y="2400300"/>
            <a:ext cx="1261502" cy="0"/>
          </a:xfrm>
          <a:prstGeom prst="line">
            <a:avLst/>
          </a:prstGeom>
          <a:ln w="190500" cap="flat">
            <a:solidFill>
              <a:srgbClr val="FFFFFF"/>
            </a:solidFill>
            <a:prstDash val="solid"/>
            <a:headEnd type="none" w="sm" len="sm"/>
            <a:tailEnd type="none" w="sm" len="sm"/>
          </a:ln>
        </p:spPr>
        <p:txBody>
          <a:bodyPr/>
          <a:lstStyle/>
          <a:p>
            <a:endParaRPr lang="en-US"/>
          </a:p>
        </p:txBody>
      </p:sp>
      <p:sp>
        <p:nvSpPr>
          <p:cNvPr id="30" name="AutoShape 30"/>
          <p:cNvSpPr/>
          <p:nvPr/>
        </p:nvSpPr>
        <p:spPr>
          <a:xfrm>
            <a:off x="2816267" y="5655425"/>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31" name="AutoShape 31"/>
          <p:cNvSpPr/>
          <p:nvPr/>
        </p:nvSpPr>
        <p:spPr>
          <a:xfrm>
            <a:off x="5972467" y="5667499"/>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55" name="AutoShape 55"/>
          <p:cNvSpPr/>
          <p:nvPr/>
        </p:nvSpPr>
        <p:spPr>
          <a:xfrm flipH="1">
            <a:off x="2759466" y="5905500"/>
            <a:ext cx="0" cy="736726"/>
          </a:xfrm>
          <a:prstGeom prst="line">
            <a:avLst/>
          </a:prstGeom>
          <a:ln w="95250" cap="flat">
            <a:solidFill>
              <a:srgbClr val="818181"/>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sp>
        <p:nvSpPr>
          <p:cNvPr id="32" name="AutoShape 32"/>
          <p:cNvSpPr/>
          <p:nvPr/>
        </p:nvSpPr>
        <p:spPr>
          <a:xfrm>
            <a:off x="9240092" y="5653290"/>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34" name="AutoShape 34"/>
          <p:cNvSpPr/>
          <p:nvPr/>
        </p:nvSpPr>
        <p:spPr>
          <a:xfrm flipV="1">
            <a:off x="2759466" y="5837502"/>
            <a:ext cx="2078850" cy="0"/>
          </a:xfrm>
          <a:prstGeom prst="line">
            <a:avLst/>
          </a:prstGeom>
          <a:ln w="238125" cap="flat">
            <a:solidFill>
              <a:srgbClr val="818181"/>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sp>
        <p:nvSpPr>
          <p:cNvPr id="56" name="AutoShape 56"/>
          <p:cNvSpPr/>
          <p:nvPr/>
        </p:nvSpPr>
        <p:spPr>
          <a:xfrm flipH="1">
            <a:off x="5960132" y="5905500"/>
            <a:ext cx="0" cy="736726"/>
          </a:xfrm>
          <a:prstGeom prst="line">
            <a:avLst/>
          </a:prstGeom>
          <a:ln w="95250" cap="flat">
            <a:solidFill>
              <a:srgbClr val="5D8E97"/>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sp>
        <p:nvSpPr>
          <p:cNvPr id="35" name="Freeform 35"/>
          <p:cNvSpPr/>
          <p:nvPr/>
        </p:nvSpPr>
        <p:spPr>
          <a:xfrm rot="5400000">
            <a:off x="4555780" y="5594199"/>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algn="tl" rotWithShape="0">
              <a:prstClr val="black">
                <a:alpha val="40000"/>
              </a:prstClr>
            </a:outerShdw>
          </a:effectLst>
        </p:spPr>
        <p:txBody>
          <a:bodyPr/>
          <a:lstStyle/>
          <a:p>
            <a:endParaRPr lang="en-US"/>
          </a:p>
        </p:txBody>
      </p:sp>
      <p:sp>
        <p:nvSpPr>
          <p:cNvPr id="36" name="AutoShape 36"/>
          <p:cNvSpPr/>
          <p:nvPr/>
        </p:nvSpPr>
        <p:spPr>
          <a:xfrm>
            <a:off x="5945687" y="5837502"/>
            <a:ext cx="2115227" cy="0"/>
          </a:xfrm>
          <a:prstGeom prst="line">
            <a:avLst/>
          </a:prstGeom>
          <a:ln w="238125" cap="flat">
            <a:solidFill>
              <a:srgbClr val="5D8E97"/>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sp>
        <p:nvSpPr>
          <p:cNvPr id="37" name="Freeform 37"/>
          <p:cNvSpPr/>
          <p:nvPr/>
        </p:nvSpPr>
        <p:spPr>
          <a:xfrm rot="5400000">
            <a:off x="7754397" y="5591598"/>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algn="tl" rotWithShape="0">
              <a:prstClr val="black">
                <a:alpha val="40000"/>
              </a:prstClr>
            </a:outerShdw>
          </a:effectLst>
        </p:spPr>
        <p:txBody>
          <a:bodyPr/>
          <a:lstStyle/>
          <a:p>
            <a:endParaRPr lang="en-US"/>
          </a:p>
        </p:txBody>
      </p:sp>
      <p:sp>
        <p:nvSpPr>
          <p:cNvPr id="42" name="AutoShape 42"/>
          <p:cNvSpPr/>
          <p:nvPr/>
        </p:nvSpPr>
        <p:spPr>
          <a:xfrm flipH="1" flipV="1">
            <a:off x="5321394" y="2210768"/>
            <a:ext cx="10610044" cy="0"/>
          </a:xfrm>
          <a:prstGeom prst="line">
            <a:avLst/>
          </a:prstGeom>
          <a:ln w="238125" cap="flat">
            <a:solidFill>
              <a:srgbClr val="6979BB"/>
            </a:solidFill>
            <a:prstDash val="solid"/>
            <a:headEnd type="none" w="sm" len="sm"/>
            <a:tailEnd type="none" w="sm" len="sm"/>
          </a:ln>
          <a:effectLst/>
        </p:spPr>
        <p:txBody>
          <a:bodyPr/>
          <a:lstStyle/>
          <a:p>
            <a:endParaRPr lang="en-US"/>
          </a:p>
        </p:txBody>
      </p:sp>
      <p:grpSp>
        <p:nvGrpSpPr>
          <p:cNvPr id="43" name="Group 43"/>
          <p:cNvGrpSpPr/>
          <p:nvPr/>
        </p:nvGrpSpPr>
        <p:grpSpPr>
          <a:xfrm>
            <a:off x="2378404" y="2857890"/>
            <a:ext cx="711760" cy="711760"/>
            <a:chOff x="0" y="0"/>
            <a:chExt cx="812800" cy="812800"/>
          </a:xfrm>
          <a:effectLst>
            <a:outerShdw blurRad="50800" dist="38100" dir="2700000" algn="tl" rotWithShape="0">
              <a:prstClr val="black">
                <a:alpha val="40000"/>
              </a:prstClr>
            </a:outerShdw>
          </a:effectLst>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8181"/>
            </a:solidFill>
            <a:ln w="47625" cap="sq">
              <a:solidFill>
                <a:srgbClr val="FFFFFF"/>
              </a:solidFill>
              <a:prstDash val="solid"/>
              <a:miter/>
            </a:ln>
          </p:spPr>
          <p:txBody>
            <a:bodyPr/>
            <a:lstStyle/>
            <a:p>
              <a:endParaRPr lang="en-US"/>
            </a:p>
          </p:txBody>
        </p:sp>
        <p:sp>
          <p:nvSpPr>
            <p:cNvPr id="45" name="TextBox 45"/>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57" name="AutoShape 57"/>
          <p:cNvSpPr/>
          <p:nvPr/>
        </p:nvSpPr>
        <p:spPr>
          <a:xfrm flipH="1">
            <a:off x="9160799" y="5905500"/>
            <a:ext cx="0" cy="736726"/>
          </a:xfrm>
          <a:prstGeom prst="line">
            <a:avLst/>
          </a:prstGeom>
          <a:ln w="95250" cap="flat">
            <a:solidFill>
              <a:srgbClr val="3D737E"/>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grpSp>
        <p:nvGrpSpPr>
          <p:cNvPr id="46" name="Group 46"/>
          <p:cNvGrpSpPr/>
          <p:nvPr/>
        </p:nvGrpSpPr>
        <p:grpSpPr>
          <a:xfrm>
            <a:off x="5604252" y="2857890"/>
            <a:ext cx="711760" cy="711760"/>
            <a:chOff x="0" y="0"/>
            <a:chExt cx="812800" cy="812800"/>
          </a:xfrm>
          <a:effectLst>
            <a:outerShdw blurRad="50800" dist="38100" dir="2700000" algn="tl" rotWithShape="0">
              <a:prstClr val="black">
                <a:alpha val="40000"/>
              </a:prstClr>
            </a:outerShdw>
          </a:effectLst>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8E97"/>
            </a:solidFill>
            <a:ln w="47625" cap="sq">
              <a:solidFill>
                <a:srgbClr val="FFFFFF"/>
              </a:solidFill>
              <a:prstDash val="solid"/>
              <a:miter/>
            </a:ln>
          </p:spPr>
          <p:txBody>
            <a:bodyPr/>
            <a:lstStyle/>
            <a:p>
              <a:endParaRPr lang="en-US"/>
            </a:p>
          </p:txBody>
        </p:sp>
        <p:sp>
          <p:nvSpPr>
            <p:cNvPr id="48" name="TextBox 48"/>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38" name="AutoShape 38"/>
          <p:cNvSpPr/>
          <p:nvPr/>
        </p:nvSpPr>
        <p:spPr>
          <a:xfrm>
            <a:off x="9143999" y="5837502"/>
            <a:ext cx="2115227" cy="0"/>
          </a:xfrm>
          <a:prstGeom prst="line">
            <a:avLst/>
          </a:prstGeom>
          <a:ln w="238125" cap="flat">
            <a:solidFill>
              <a:srgbClr val="3D737E"/>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grpSp>
        <p:nvGrpSpPr>
          <p:cNvPr id="49" name="Group 49"/>
          <p:cNvGrpSpPr/>
          <p:nvPr/>
        </p:nvGrpSpPr>
        <p:grpSpPr>
          <a:xfrm>
            <a:off x="8804919" y="2857890"/>
            <a:ext cx="711760" cy="711760"/>
            <a:chOff x="0" y="0"/>
            <a:chExt cx="812800" cy="812800"/>
          </a:xfrm>
          <a:effectLst>
            <a:outerShdw blurRad="50800" dist="38100" dir="2700000" algn="tl" rotWithShape="0">
              <a:prstClr val="black">
                <a:alpha val="40000"/>
              </a:prstClr>
            </a:outerShdw>
          </a:effectLst>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37E"/>
            </a:solidFill>
            <a:ln w="47625" cap="sq">
              <a:solidFill>
                <a:srgbClr val="FFFFFF"/>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39" name="Freeform 39"/>
          <p:cNvSpPr/>
          <p:nvPr/>
        </p:nvSpPr>
        <p:spPr>
          <a:xfrm rot="5400000">
            <a:off x="10946254" y="5594199"/>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outerShdw blurRad="50800" dist="38100" algn="tl" rotWithShape="0">
              <a:prstClr val="black">
                <a:alpha val="40000"/>
              </a:prstClr>
            </a:outerShdw>
          </a:effectLst>
        </p:spPr>
        <p:txBody>
          <a:bodyPr/>
          <a:lstStyle/>
          <a:p>
            <a:endParaRPr lang="en-US"/>
          </a:p>
        </p:txBody>
      </p:sp>
      <p:grpSp>
        <p:nvGrpSpPr>
          <p:cNvPr id="52" name="Group 52"/>
          <p:cNvGrpSpPr/>
          <p:nvPr/>
        </p:nvGrpSpPr>
        <p:grpSpPr>
          <a:xfrm>
            <a:off x="11967386" y="2868247"/>
            <a:ext cx="711760" cy="711760"/>
            <a:chOff x="0" y="0"/>
            <a:chExt cx="812800" cy="812800"/>
          </a:xfrm>
          <a:effectLst>
            <a:outerShdw blurRad="50800" dist="38100" dir="2700000" algn="tl" rotWithShape="0">
              <a:prstClr val="black">
                <a:alpha val="40000"/>
              </a:prstClr>
            </a:outerShdw>
          </a:effectLst>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a:ln w="47625" cap="sq">
              <a:solidFill>
                <a:srgbClr val="FFFFFF"/>
              </a:solidFill>
              <a:prstDash val="solid"/>
              <a:miter/>
            </a:ln>
          </p:spPr>
          <p:txBody>
            <a:bodyPr/>
            <a:lstStyle/>
            <a:p>
              <a:endParaRPr lang="en-US"/>
            </a:p>
          </p:txBody>
        </p:sp>
        <p:sp>
          <p:nvSpPr>
            <p:cNvPr id="54" name="TextBox 54"/>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58" name="AutoShape 58"/>
          <p:cNvSpPr/>
          <p:nvPr/>
        </p:nvSpPr>
        <p:spPr>
          <a:xfrm flipH="1">
            <a:off x="12275641" y="5905500"/>
            <a:ext cx="0" cy="736726"/>
          </a:xfrm>
          <a:prstGeom prst="line">
            <a:avLst/>
          </a:prstGeom>
          <a:ln w="95250" cap="flat">
            <a:solidFill>
              <a:srgbClr val="006472"/>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grpSp>
        <p:nvGrpSpPr>
          <p:cNvPr id="59" name="Group 59"/>
          <p:cNvGrpSpPr/>
          <p:nvPr/>
        </p:nvGrpSpPr>
        <p:grpSpPr>
          <a:xfrm>
            <a:off x="17250882" y="3676694"/>
            <a:ext cx="711760" cy="711760"/>
            <a:chOff x="0" y="0"/>
            <a:chExt cx="812800" cy="812800"/>
          </a:xfrm>
          <a:effectLst>
            <a:outerShdw blurRad="50800" dist="38100" dir="2700000" algn="tl" rotWithShape="0">
              <a:prstClr val="black">
                <a:alpha val="40000"/>
              </a:prstClr>
            </a:outerShdw>
          </a:effectLst>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79BB"/>
            </a:solidFill>
            <a:ln w="47625" cap="sq">
              <a:solidFill>
                <a:srgbClr val="FFFFFF"/>
              </a:solidFill>
              <a:prstDash val="solid"/>
              <a:miter/>
            </a:ln>
          </p:spPr>
          <p:txBody>
            <a:bodyPr/>
            <a:lstStyle/>
            <a:p>
              <a:endParaRPr lang="en-US"/>
            </a:p>
          </p:txBody>
        </p:sp>
        <p:sp>
          <p:nvSpPr>
            <p:cNvPr id="61" name="TextBox 61"/>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64" name="Freeform 64"/>
          <p:cNvSpPr/>
          <p:nvPr/>
        </p:nvSpPr>
        <p:spPr>
          <a:xfrm>
            <a:off x="279095" y="9776462"/>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10"/>
            <a:stretch>
              <a:fillRect/>
            </a:stretch>
          </a:blipFill>
        </p:spPr>
        <p:txBody>
          <a:bodyPr/>
          <a:lstStyle/>
          <a:p>
            <a:endParaRPr lang="en-US"/>
          </a:p>
        </p:txBody>
      </p:sp>
      <p:sp>
        <p:nvSpPr>
          <p:cNvPr id="65" name="Freeform 65"/>
          <p:cNvSpPr/>
          <p:nvPr/>
        </p:nvSpPr>
        <p:spPr>
          <a:xfrm>
            <a:off x="2559770" y="3083045"/>
            <a:ext cx="368078" cy="268226"/>
          </a:xfrm>
          <a:custGeom>
            <a:avLst/>
            <a:gdLst/>
            <a:ahLst/>
            <a:cxnLst/>
            <a:rect l="l" t="t" r="r" b="b"/>
            <a:pathLst>
              <a:path w="368078" h="268226">
                <a:moveTo>
                  <a:pt x="0" y="0"/>
                </a:moveTo>
                <a:lnTo>
                  <a:pt x="368078" y="0"/>
                </a:lnTo>
                <a:lnTo>
                  <a:pt x="368078" y="268225"/>
                </a:lnTo>
                <a:lnTo>
                  <a:pt x="0" y="2682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6" name="Freeform 66"/>
          <p:cNvSpPr/>
          <p:nvPr/>
        </p:nvSpPr>
        <p:spPr>
          <a:xfrm>
            <a:off x="5783042" y="3039843"/>
            <a:ext cx="378851" cy="341913"/>
          </a:xfrm>
          <a:custGeom>
            <a:avLst/>
            <a:gdLst/>
            <a:ahLst/>
            <a:cxnLst/>
            <a:rect l="l" t="t" r="r" b="b"/>
            <a:pathLst>
              <a:path w="378851" h="341913">
                <a:moveTo>
                  <a:pt x="0" y="0"/>
                </a:moveTo>
                <a:lnTo>
                  <a:pt x="378851" y="0"/>
                </a:lnTo>
                <a:lnTo>
                  <a:pt x="378851" y="341914"/>
                </a:lnTo>
                <a:lnTo>
                  <a:pt x="0" y="3419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 name="Freeform 67"/>
          <p:cNvSpPr/>
          <p:nvPr/>
        </p:nvSpPr>
        <p:spPr>
          <a:xfrm>
            <a:off x="8994018" y="3043368"/>
            <a:ext cx="333562" cy="340805"/>
          </a:xfrm>
          <a:custGeom>
            <a:avLst/>
            <a:gdLst/>
            <a:ahLst/>
            <a:cxnLst/>
            <a:rect l="l" t="t" r="r" b="b"/>
            <a:pathLst>
              <a:path w="333562" h="340805">
                <a:moveTo>
                  <a:pt x="0" y="0"/>
                </a:moveTo>
                <a:lnTo>
                  <a:pt x="333562" y="0"/>
                </a:lnTo>
                <a:lnTo>
                  <a:pt x="333562" y="340805"/>
                </a:lnTo>
                <a:lnTo>
                  <a:pt x="0" y="3408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68" name="Freeform 68"/>
          <p:cNvSpPr/>
          <p:nvPr/>
        </p:nvSpPr>
        <p:spPr>
          <a:xfrm>
            <a:off x="12135628" y="3065932"/>
            <a:ext cx="318126" cy="316391"/>
          </a:xfrm>
          <a:custGeom>
            <a:avLst/>
            <a:gdLst/>
            <a:ahLst/>
            <a:cxnLst/>
            <a:rect l="l" t="t" r="r" b="b"/>
            <a:pathLst>
              <a:path w="318126" h="316391">
                <a:moveTo>
                  <a:pt x="0" y="0"/>
                </a:moveTo>
                <a:lnTo>
                  <a:pt x="318126" y="0"/>
                </a:lnTo>
                <a:lnTo>
                  <a:pt x="318126" y="316390"/>
                </a:lnTo>
                <a:lnTo>
                  <a:pt x="0" y="3163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69" name="Freeform 69"/>
          <p:cNvSpPr/>
          <p:nvPr/>
        </p:nvSpPr>
        <p:spPr>
          <a:xfrm>
            <a:off x="17413256" y="3847054"/>
            <a:ext cx="406063" cy="371040"/>
          </a:xfrm>
          <a:custGeom>
            <a:avLst/>
            <a:gdLst/>
            <a:ahLst/>
            <a:cxnLst/>
            <a:rect l="l" t="t" r="r" b="b"/>
            <a:pathLst>
              <a:path w="406063" h="371040">
                <a:moveTo>
                  <a:pt x="0" y="0"/>
                </a:moveTo>
                <a:lnTo>
                  <a:pt x="406063" y="0"/>
                </a:lnTo>
                <a:lnTo>
                  <a:pt x="406063" y="371040"/>
                </a:lnTo>
                <a:lnTo>
                  <a:pt x="0" y="3710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70" name="TextBox 70"/>
          <p:cNvSpPr txBox="1"/>
          <p:nvPr/>
        </p:nvSpPr>
        <p:spPr>
          <a:xfrm>
            <a:off x="1293577" y="6999345"/>
            <a:ext cx="2768137" cy="606458"/>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Symptoms overlap</a:t>
            </a:r>
          </a:p>
          <a:p>
            <a:pPr algn="ctr">
              <a:lnSpc>
                <a:spcPts val="2200"/>
              </a:lnSpc>
            </a:pPr>
            <a:r>
              <a:rPr lang="en-US" sz="2000" spc="10">
                <a:solidFill>
                  <a:srgbClr val="000000"/>
                </a:solidFill>
                <a:latin typeface="Avenir"/>
                <a:ea typeface="Avenir"/>
                <a:cs typeface="Avenir"/>
                <a:sym typeface="Avenir"/>
              </a:rPr>
              <a:t>with other conditions</a:t>
            </a:r>
          </a:p>
        </p:txBody>
      </p:sp>
      <p:sp>
        <p:nvSpPr>
          <p:cNvPr id="71" name="TextBox 71"/>
          <p:cNvSpPr txBox="1"/>
          <p:nvPr/>
        </p:nvSpPr>
        <p:spPr>
          <a:xfrm>
            <a:off x="4579227" y="7037202"/>
            <a:ext cx="2751206" cy="606458"/>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Lack of non-invasive</a:t>
            </a:r>
          </a:p>
          <a:p>
            <a:pPr algn="ctr">
              <a:lnSpc>
                <a:spcPts val="2200"/>
              </a:lnSpc>
            </a:pPr>
            <a:r>
              <a:rPr lang="en-US" sz="2000" spc="10">
                <a:solidFill>
                  <a:srgbClr val="000000"/>
                </a:solidFill>
                <a:latin typeface="Avenir"/>
                <a:ea typeface="Avenir"/>
                <a:cs typeface="Avenir"/>
                <a:sym typeface="Avenir"/>
              </a:rPr>
              <a:t>diagnostic tools</a:t>
            </a:r>
          </a:p>
        </p:txBody>
      </p:sp>
      <p:sp>
        <p:nvSpPr>
          <p:cNvPr id="72" name="TextBox 72"/>
          <p:cNvSpPr txBox="1"/>
          <p:nvPr/>
        </p:nvSpPr>
        <p:spPr>
          <a:xfrm>
            <a:off x="1028700" y="7720224"/>
            <a:ext cx="3114834" cy="1644168"/>
          </a:xfrm>
          <a:prstGeom prst="rect">
            <a:avLst/>
          </a:prstGeom>
        </p:spPr>
        <p:txBody>
          <a:bodyPr lIns="0" tIns="0" rIns="0" bIns="0" rtlCol="0" anchor="t">
            <a:spAutoFit/>
          </a:bodyPr>
          <a:lstStyle/>
          <a:p>
            <a:pPr algn="ctr">
              <a:lnSpc>
                <a:spcPts val="1820"/>
              </a:lnSpc>
              <a:spcAft>
                <a:spcPts val="1000"/>
              </a:spcAft>
            </a:pPr>
            <a:r>
              <a:rPr lang="en-US" sz="1600" spc="6">
                <a:solidFill>
                  <a:srgbClr val="505050"/>
                </a:solidFill>
                <a:latin typeface="Avenir"/>
                <a:ea typeface="Avenir"/>
                <a:cs typeface="Avenir"/>
                <a:sym typeface="Avenir"/>
              </a:rPr>
              <a:t>Dysmenorrhea, dyspareunia, infertility</a:t>
            </a:r>
          </a:p>
          <a:p>
            <a:pPr algn="ctr">
              <a:lnSpc>
                <a:spcPts val="1820"/>
              </a:lnSpc>
              <a:spcAft>
                <a:spcPts val="1000"/>
              </a:spcAft>
            </a:pPr>
            <a:r>
              <a:rPr lang="en-US" sz="1600" spc="6">
                <a:solidFill>
                  <a:srgbClr val="505050"/>
                </a:solidFill>
                <a:latin typeface="Avenir"/>
                <a:ea typeface="Avenir"/>
                <a:cs typeface="Avenir"/>
                <a:sym typeface="Avenir"/>
              </a:rPr>
              <a:t>4-11 yrs. from 1st symptoms to surgical diagnosis</a:t>
            </a:r>
            <a:r>
              <a:rPr lang="en-US" sz="1600" spc="6" baseline="30000">
                <a:solidFill>
                  <a:srgbClr val="505050"/>
                </a:solidFill>
                <a:latin typeface="Avenir"/>
                <a:ea typeface="Avenir"/>
                <a:cs typeface="Avenir"/>
                <a:sym typeface="Avenir"/>
              </a:rPr>
              <a:t>3</a:t>
            </a:r>
            <a:endParaRPr lang="en-US" sz="1600" spc="6">
              <a:solidFill>
                <a:srgbClr val="505050"/>
              </a:solidFill>
              <a:latin typeface="Avenir"/>
              <a:ea typeface="Avenir"/>
              <a:cs typeface="Avenir"/>
              <a:sym typeface="Avenir"/>
            </a:endParaRPr>
          </a:p>
          <a:p>
            <a:pPr algn="ctr">
              <a:lnSpc>
                <a:spcPts val="1820"/>
              </a:lnSpc>
              <a:spcAft>
                <a:spcPts val="1000"/>
              </a:spcAft>
            </a:pPr>
            <a:r>
              <a:rPr lang="en-US" sz="1600" spc="6">
                <a:solidFill>
                  <a:srgbClr val="505050"/>
                </a:solidFill>
                <a:latin typeface="Avenir"/>
                <a:ea typeface="Avenir"/>
                <a:cs typeface="Avenir"/>
                <a:sym typeface="Avenir"/>
              </a:rPr>
              <a:t>25-50% of women with infertility may have endometriosis</a:t>
            </a:r>
            <a:r>
              <a:rPr lang="en-US" sz="1600" spc="6" baseline="30000">
                <a:solidFill>
                  <a:srgbClr val="505050"/>
                </a:solidFill>
                <a:latin typeface="Avenir"/>
                <a:ea typeface="Avenir"/>
                <a:cs typeface="Avenir"/>
                <a:sym typeface="Avenir"/>
              </a:rPr>
              <a:t>2</a:t>
            </a:r>
          </a:p>
        </p:txBody>
      </p:sp>
      <p:sp>
        <p:nvSpPr>
          <p:cNvPr id="73" name="TextBox 73"/>
          <p:cNvSpPr txBox="1"/>
          <p:nvPr/>
        </p:nvSpPr>
        <p:spPr>
          <a:xfrm>
            <a:off x="4616174" y="7720224"/>
            <a:ext cx="2651508" cy="695190"/>
          </a:xfrm>
          <a:prstGeom prst="rect">
            <a:avLst/>
          </a:prstGeom>
        </p:spPr>
        <p:txBody>
          <a:bodyPr wrap="square" lIns="0" tIns="0" rIns="0" bIns="0" rtlCol="0" anchor="t">
            <a:spAutoFit/>
          </a:bodyPr>
          <a:lstStyle/>
          <a:p>
            <a:pPr algn="ctr">
              <a:lnSpc>
                <a:spcPts val="1820"/>
              </a:lnSpc>
            </a:pPr>
            <a:r>
              <a:rPr lang="en-US" sz="1600" spc="6">
                <a:solidFill>
                  <a:srgbClr val="505050"/>
                </a:solidFill>
                <a:latin typeface="Avenir"/>
                <a:ea typeface="Avenir"/>
                <a:cs typeface="Avenir"/>
                <a:sym typeface="Avenir"/>
              </a:rPr>
              <a:t>Surgical procedure, laparoscopy, is required for diagnosis</a:t>
            </a:r>
            <a:r>
              <a:rPr lang="en-US" sz="1600" spc="6" baseline="30000">
                <a:solidFill>
                  <a:srgbClr val="505050"/>
                </a:solidFill>
                <a:latin typeface="Avenir"/>
                <a:ea typeface="Avenir"/>
                <a:cs typeface="Avenir"/>
                <a:sym typeface="Avenir"/>
              </a:rPr>
              <a:t>3</a:t>
            </a:r>
          </a:p>
        </p:txBody>
      </p:sp>
      <p:sp>
        <p:nvSpPr>
          <p:cNvPr id="74" name="TextBox 74"/>
          <p:cNvSpPr txBox="1"/>
          <p:nvPr/>
        </p:nvSpPr>
        <p:spPr>
          <a:xfrm>
            <a:off x="7786929" y="7037202"/>
            <a:ext cx="2768137" cy="882700"/>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Laparoscopy does </a:t>
            </a:r>
            <a:br>
              <a:rPr lang="en-US" sz="2000" spc="10">
                <a:solidFill>
                  <a:srgbClr val="000000"/>
                </a:solidFill>
                <a:latin typeface="Avenir"/>
                <a:ea typeface="Avenir"/>
                <a:cs typeface="Avenir"/>
                <a:sym typeface="Avenir"/>
              </a:rPr>
            </a:br>
            <a:r>
              <a:rPr lang="en-US" sz="2000" spc="10">
                <a:solidFill>
                  <a:srgbClr val="000000"/>
                </a:solidFill>
                <a:latin typeface="Avenir"/>
                <a:ea typeface="Avenir"/>
                <a:cs typeface="Avenir"/>
                <a:sym typeface="Avenir"/>
              </a:rPr>
              <a:t>not always identify endometriosis</a:t>
            </a:r>
          </a:p>
        </p:txBody>
      </p:sp>
      <p:sp>
        <p:nvSpPr>
          <p:cNvPr id="75" name="TextBox 75"/>
          <p:cNvSpPr txBox="1"/>
          <p:nvPr/>
        </p:nvSpPr>
        <p:spPr>
          <a:xfrm>
            <a:off x="7693417" y="8010072"/>
            <a:ext cx="2984104" cy="926023"/>
          </a:xfrm>
          <a:prstGeom prst="rect">
            <a:avLst/>
          </a:prstGeom>
        </p:spPr>
        <p:txBody>
          <a:bodyPr lIns="0" tIns="0" rIns="0" bIns="0" rtlCol="0" anchor="t">
            <a:spAutoFit/>
          </a:bodyPr>
          <a:lstStyle/>
          <a:p>
            <a:pPr algn="ctr">
              <a:lnSpc>
                <a:spcPts val="1820"/>
              </a:lnSpc>
            </a:pPr>
            <a:r>
              <a:rPr lang="en-US" sz="1600" spc="6">
                <a:solidFill>
                  <a:srgbClr val="505050"/>
                </a:solidFill>
                <a:latin typeface="Avenir"/>
                <a:ea typeface="Avenir"/>
                <a:cs typeface="Avenir"/>
                <a:sym typeface="Avenir"/>
              </a:rPr>
              <a:t>Only 50% who undergo a laparoscopic procedure will receive a diagnosis of endometriosis</a:t>
            </a:r>
            <a:r>
              <a:rPr lang="en-US" sz="1600" spc="6" baseline="30000">
                <a:solidFill>
                  <a:srgbClr val="505050"/>
                </a:solidFill>
                <a:latin typeface="Avenir"/>
                <a:ea typeface="Avenir"/>
                <a:cs typeface="Avenir"/>
                <a:sym typeface="Avenir"/>
              </a:rPr>
              <a:t>4</a:t>
            </a:r>
          </a:p>
        </p:txBody>
      </p:sp>
      <p:sp>
        <p:nvSpPr>
          <p:cNvPr id="76" name="TextBox 76"/>
          <p:cNvSpPr txBox="1"/>
          <p:nvPr/>
        </p:nvSpPr>
        <p:spPr>
          <a:xfrm>
            <a:off x="10949952" y="7071514"/>
            <a:ext cx="2876121" cy="882700"/>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Therapies targeted at symptom management or control of disease</a:t>
            </a:r>
          </a:p>
        </p:txBody>
      </p:sp>
      <p:sp>
        <p:nvSpPr>
          <p:cNvPr id="77" name="TextBox 77"/>
          <p:cNvSpPr txBox="1"/>
          <p:nvPr/>
        </p:nvSpPr>
        <p:spPr>
          <a:xfrm>
            <a:off x="10677521" y="8016543"/>
            <a:ext cx="3352053" cy="1875000"/>
          </a:xfrm>
          <a:prstGeom prst="rect">
            <a:avLst/>
          </a:prstGeom>
        </p:spPr>
        <p:txBody>
          <a:bodyPr wrap="square" lIns="0" tIns="0" rIns="0" bIns="0" rtlCol="0" anchor="t">
            <a:spAutoFit/>
          </a:bodyPr>
          <a:lstStyle/>
          <a:p>
            <a:pPr algn="ctr">
              <a:lnSpc>
                <a:spcPts val="1820"/>
              </a:lnSpc>
              <a:spcAft>
                <a:spcPts val="1000"/>
              </a:spcAft>
            </a:pPr>
            <a:r>
              <a:rPr lang="en-US" sz="1600" spc="6">
                <a:solidFill>
                  <a:srgbClr val="505050"/>
                </a:solidFill>
                <a:latin typeface="Avenir"/>
                <a:ea typeface="Avenir"/>
                <a:cs typeface="Avenir"/>
                <a:sym typeface="Avenir"/>
              </a:rPr>
              <a:t>NSAIDs or other pain </a:t>
            </a:r>
            <a:br>
              <a:rPr lang="en-US" sz="1600" spc="6">
                <a:solidFill>
                  <a:srgbClr val="505050"/>
                </a:solidFill>
                <a:latin typeface="Avenir"/>
                <a:ea typeface="Avenir"/>
                <a:cs typeface="Avenir"/>
                <a:sym typeface="Avenir"/>
              </a:rPr>
            </a:br>
            <a:r>
              <a:rPr lang="en-US" sz="1600" spc="6">
                <a:solidFill>
                  <a:srgbClr val="505050"/>
                </a:solidFill>
                <a:latin typeface="Avenir"/>
                <a:ea typeface="Avenir"/>
                <a:cs typeface="Avenir"/>
                <a:sym typeface="Avenir"/>
              </a:rPr>
              <a:t>management</a:t>
            </a:r>
          </a:p>
          <a:p>
            <a:pPr algn="ctr">
              <a:lnSpc>
                <a:spcPts val="1820"/>
              </a:lnSpc>
              <a:spcAft>
                <a:spcPts val="1000"/>
              </a:spcAft>
            </a:pPr>
            <a:r>
              <a:rPr lang="en-US" sz="1600" spc="6">
                <a:solidFill>
                  <a:srgbClr val="505050"/>
                </a:solidFill>
                <a:latin typeface="Avenir"/>
                <a:ea typeface="Avenir"/>
                <a:cs typeface="Avenir"/>
                <a:sym typeface="Avenir"/>
              </a:rPr>
              <a:t>Surgical removal of lesions </a:t>
            </a:r>
            <a:br>
              <a:rPr lang="en-US" sz="1600" spc="6">
                <a:solidFill>
                  <a:srgbClr val="505050"/>
                </a:solidFill>
                <a:latin typeface="Avenir"/>
                <a:ea typeface="Avenir"/>
                <a:cs typeface="Avenir"/>
                <a:sym typeface="Avenir"/>
              </a:rPr>
            </a:br>
            <a:r>
              <a:rPr lang="en-US" sz="1600" spc="6">
                <a:solidFill>
                  <a:srgbClr val="505050"/>
                </a:solidFill>
                <a:latin typeface="Avenir"/>
                <a:ea typeface="Avenir"/>
                <a:cs typeface="Avenir"/>
                <a:sym typeface="Avenir"/>
              </a:rPr>
              <a:t>IUD placement</a:t>
            </a:r>
          </a:p>
          <a:p>
            <a:pPr algn="ctr">
              <a:lnSpc>
                <a:spcPts val="1820"/>
              </a:lnSpc>
              <a:spcAft>
                <a:spcPts val="1000"/>
              </a:spcAft>
            </a:pPr>
            <a:r>
              <a:rPr lang="en-US" sz="1600" spc="6">
                <a:solidFill>
                  <a:srgbClr val="505050"/>
                </a:solidFill>
                <a:latin typeface="Avenir"/>
                <a:ea typeface="Avenir"/>
                <a:cs typeface="Avenir"/>
                <a:sym typeface="Avenir"/>
              </a:rPr>
              <a:t>GnRH agonist/antag Hysterectomy (requires downstream symptom management)</a:t>
            </a:r>
            <a:r>
              <a:rPr lang="en-US" sz="1600" spc="6" baseline="30000">
                <a:solidFill>
                  <a:srgbClr val="505050"/>
                </a:solidFill>
                <a:latin typeface="Avenir"/>
                <a:ea typeface="Avenir"/>
                <a:cs typeface="Avenir"/>
                <a:sym typeface="Avenir"/>
              </a:rPr>
              <a:t>5</a:t>
            </a:r>
          </a:p>
        </p:txBody>
      </p:sp>
      <p:sp>
        <p:nvSpPr>
          <p:cNvPr id="78" name="TextBox 78"/>
          <p:cNvSpPr txBox="1"/>
          <p:nvPr/>
        </p:nvSpPr>
        <p:spPr>
          <a:xfrm>
            <a:off x="5797576" y="457337"/>
            <a:ext cx="7160535"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Solving for a Clinical Dilemma</a:t>
            </a:r>
          </a:p>
        </p:txBody>
      </p:sp>
      <p:sp>
        <p:nvSpPr>
          <p:cNvPr id="79" name="TextBox 79"/>
          <p:cNvSpPr txBox="1"/>
          <p:nvPr/>
        </p:nvSpPr>
        <p:spPr>
          <a:xfrm>
            <a:off x="1028700" y="1424803"/>
            <a:ext cx="16230600" cy="308354"/>
          </a:xfrm>
          <a:prstGeom prst="rect">
            <a:avLst/>
          </a:prstGeom>
        </p:spPr>
        <p:txBody>
          <a:bodyPr lIns="0" tIns="0" rIns="0" bIns="0" rtlCol="0" anchor="t">
            <a:spAutoFit/>
          </a:bodyPr>
          <a:lstStyle/>
          <a:p>
            <a:pPr algn="ctr">
              <a:lnSpc>
                <a:spcPts val="2519"/>
              </a:lnSpc>
            </a:pPr>
            <a:r>
              <a:rPr lang="en-US" sz="1799" spc="8">
                <a:solidFill>
                  <a:srgbClr val="404041"/>
                </a:solidFill>
                <a:latin typeface="Avenir"/>
                <a:ea typeface="Avenir"/>
                <a:cs typeface="Avenir"/>
                <a:sym typeface="Avenir"/>
              </a:rPr>
              <a:t>Endometriosis costs the U.S. economy $78-$119 billion annually &amp; patient direct and indirect annual costs average $12,118 and $16,000, respectively</a:t>
            </a:r>
            <a:r>
              <a:rPr lang="en-US" sz="1799" spc="8" baseline="30000">
                <a:solidFill>
                  <a:srgbClr val="404041"/>
                </a:solidFill>
                <a:latin typeface="Avenir"/>
                <a:ea typeface="Avenir"/>
                <a:cs typeface="Avenir"/>
                <a:sym typeface="Avenir"/>
              </a:rPr>
              <a:t>1</a:t>
            </a:r>
          </a:p>
        </p:txBody>
      </p:sp>
      <p:sp>
        <p:nvSpPr>
          <p:cNvPr id="80" name="TextBox 80"/>
          <p:cNvSpPr txBox="1"/>
          <p:nvPr/>
        </p:nvSpPr>
        <p:spPr>
          <a:xfrm>
            <a:off x="1666574" y="4075307"/>
            <a:ext cx="2185590" cy="677108"/>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Delayed Presentation</a:t>
            </a:r>
          </a:p>
        </p:txBody>
      </p:sp>
      <p:sp>
        <p:nvSpPr>
          <p:cNvPr id="81" name="TextBox 81"/>
          <p:cNvSpPr txBox="1"/>
          <p:nvPr/>
        </p:nvSpPr>
        <p:spPr>
          <a:xfrm>
            <a:off x="4929347" y="4241995"/>
            <a:ext cx="2086242" cy="359394"/>
          </a:xfrm>
          <a:prstGeom prst="rect">
            <a:avLst/>
          </a:prstGeom>
        </p:spPr>
        <p:txBody>
          <a:bodyPr lIns="0" tIns="0" rIns="0" bIns="0" rtlCol="0" anchor="t">
            <a:spAutoFit/>
          </a:bodyPr>
          <a:lstStyle/>
          <a:p>
            <a:pPr algn="ctr">
              <a:lnSpc>
                <a:spcPts val="2800"/>
              </a:lnSpc>
            </a:pPr>
            <a:r>
              <a:rPr lang="en-US" sz="2200" b="1" spc="10">
                <a:solidFill>
                  <a:srgbClr val="404041"/>
                </a:solidFill>
                <a:latin typeface="Avenir Bold"/>
                <a:ea typeface="Avenir Bold"/>
                <a:cs typeface="Avenir Bold"/>
                <a:sym typeface="Avenir Bold"/>
              </a:rPr>
              <a:t>Care Barrier</a:t>
            </a:r>
          </a:p>
        </p:txBody>
      </p:sp>
      <p:sp>
        <p:nvSpPr>
          <p:cNvPr id="82" name="TextBox 82"/>
          <p:cNvSpPr txBox="1"/>
          <p:nvPr/>
        </p:nvSpPr>
        <p:spPr>
          <a:xfrm>
            <a:off x="8135399" y="4156636"/>
            <a:ext cx="2100140" cy="677108"/>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Inefficient</a:t>
            </a:r>
          </a:p>
          <a:p>
            <a:pPr algn="ctr"/>
            <a:r>
              <a:rPr lang="en-US" sz="2200" b="1" spc="10">
                <a:solidFill>
                  <a:srgbClr val="404041"/>
                </a:solidFill>
                <a:latin typeface="Avenir Bold"/>
                <a:ea typeface="Avenir Bold"/>
                <a:cs typeface="Avenir Bold"/>
                <a:sym typeface="Avenir Bold"/>
              </a:rPr>
              <a:t>Diagnosis</a:t>
            </a:r>
          </a:p>
        </p:txBody>
      </p:sp>
      <p:sp>
        <p:nvSpPr>
          <p:cNvPr id="83" name="TextBox 83"/>
          <p:cNvSpPr txBox="1"/>
          <p:nvPr/>
        </p:nvSpPr>
        <p:spPr>
          <a:xfrm>
            <a:off x="11069566" y="4200536"/>
            <a:ext cx="2556779" cy="677108"/>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Symptomatic or</a:t>
            </a:r>
          </a:p>
          <a:p>
            <a:pPr algn="ctr"/>
            <a:r>
              <a:rPr lang="en-US" sz="2200" b="1" spc="10">
                <a:solidFill>
                  <a:srgbClr val="404041"/>
                </a:solidFill>
                <a:latin typeface="Avenir Bold"/>
                <a:ea typeface="Avenir Bold"/>
                <a:cs typeface="Avenir Bold"/>
                <a:sym typeface="Avenir Bold"/>
              </a:rPr>
              <a:t>Therapeutic RX</a:t>
            </a:r>
          </a:p>
        </p:txBody>
      </p:sp>
      <p:sp>
        <p:nvSpPr>
          <p:cNvPr id="84" name="TextBox 84"/>
          <p:cNvSpPr txBox="1"/>
          <p:nvPr/>
        </p:nvSpPr>
        <p:spPr>
          <a:xfrm>
            <a:off x="14805281" y="3368180"/>
            <a:ext cx="2221871" cy="1353312"/>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No ability to </a:t>
            </a:r>
          </a:p>
          <a:p>
            <a:pPr algn="ctr"/>
            <a:r>
              <a:rPr lang="en-US" sz="2200" b="1" spc="10">
                <a:solidFill>
                  <a:srgbClr val="404041"/>
                </a:solidFill>
                <a:latin typeface="Avenir Bold"/>
                <a:ea typeface="Avenir Bold"/>
                <a:cs typeface="Avenir Bold"/>
                <a:sym typeface="Avenir Bold"/>
              </a:rPr>
              <a:t>non-invasively monitor disease progression</a:t>
            </a:r>
          </a:p>
        </p:txBody>
      </p:sp>
      <p:sp>
        <p:nvSpPr>
          <p:cNvPr id="85" name="TextBox 85"/>
          <p:cNvSpPr txBox="1"/>
          <p:nvPr/>
        </p:nvSpPr>
        <p:spPr>
          <a:xfrm>
            <a:off x="14868709" y="6792446"/>
            <a:ext cx="3159004" cy="3041089"/>
          </a:xfrm>
          <a:prstGeom prst="rect">
            <a:avLst/>
          </a:prstGeom>
        </p:spPr>
        <p:txBody>
          <a:bodyPr lIns="0" tIns="0" rIns="0" bIns="0" rtlCol="0" anchor="t">
            <a:spAutoFit/>
          </a:bodyPr>
          <a:lstStyle/>
          <a:p>
            <a:pPr algn="r">
              <a:lnSpc>
                <a:spcPts val="1399"/>
              </a:lnSpc>
            </a:pPr>
            <a:r>
              <a:rPr lang="en-US" sz="999" spc="4">
                <a:solidFill>
                  <a:srgbClr val="404041"/>
                </a:solidFill>
                <a:latin typeface="Avenir"/>
                <a:ea typeface="Avenir"/>
                <a:cs typeface="Avenir"/>
                <a:sym typeface="Avenir"/>
              </a:rPr>
              <a:t>1. Ellis, K, Murro. D.. &amp; Clarke, J [2022]. Endometriosis is undervalued: a call to action. Frontiers in global women’s health, J, 90237. 2. Verkauf, B. S. [1987]. Incidence, symptoms and sings of endometriosis in fertile and infertile women. The Journal of the Florida Medical Association, 74(9), 671-675. 3. Agarval SK, Chapron C, Guidance LC, Laufer MR. Leyland N. Vissmer SA, et al. Clinical diagnosis of endometriosis: A call to action. American Journal of Obstetrics and Gynecology. 2019:220(4) dpi: 10.1016/j-ajeg.2018.12.084; 4. Lous G. M. R., Hedigar, M. I., Peterson. C. M., Corigham. M., Sundaram, R., Stanform, J., …&amp; ENIX) Study Working Group. [2011] Incidence of endometriosis by study population and diagnostic method the ENDO study. Fertility and sterility, 96(2). 350-365. 5. ACOG, (2010, Practice bulletin no. 114 management of endometriosis. </a:t>
            </a:r>
            <a:r>
              <a:rPr lang="en-US" sz="999" spc="4" err="1">
                <a:solidFill>
                  <a:srgbClr val="404041"/>
                </a:solidFill>
                <a:latin typeface="Avenir"/>
                <a:ea typeface="Avenir"/>
                <a:cs typeface="Avenir"/>
                <a:sym typeface="Avenir"/>
              </a:rPr>
              <a:t>Oostet</a:t>
            </a:r>
            <a:r>
              <a:rPr lang="en-US" sz="999" spc="4">
                <a:solidFill>
                  <a:srgbClr val="404041"/>
                </a:solidFill>
                <a:latin typeface="Avenir"/>
                <a:ea typeface="Avenir"/>
                <a:cs typeface="Avenir"/>
                <a:sym typeface="Avenir"/>
              </a:rPr>
              <a:t> </a:t>
            </a:r>
            <a:r>
              <a:rPr lang="en-US" sz="999" spc="4" err="1">
                <a:solidFill>
                  <a:srgbClr val="404041"/>
                </a:solidFill>
                <a:latin typeface="Avenir"/>
                <a:ea typeface="Avenir"/>
                <a:cs typeface="Avenir"/>
                <a:sym typeface="Avenir"/>
              </a:rPr>
              <a:t>Gynscoi</a:t>
            </a:r>
            <a:r>
              <a:rPr lang="en-US" sz="999" spc="4">
                <a:solidFill>
                  <a:srgbClr val="404041"/>
                </a:solidFill>
                <a:latin typeface="Avenir"/>
                <a:ea typeface="Avenir"/>
                <a:cs typeface="Avenir"/>
                <a:sym typeface="Avenir"/>
              </a:rPr>
              <a:t>, 115, 223-S5. </a:t>
            </a:r>
          </a:p>
          <a:p>
            <a:pPr algn="r">
              <a:lnSpc>
                <a:spcPts val="1399"/>
              </a:lnSpc>
            </a:pPr>
            <a:endParaRPr lang="en-US" sz="999" spc="4">
              <a:solidFill>
                <a:srgbClr val="404041"/>
              </a:solidFill>
              <a:latin typeface="Avenir"/>
              <a:ea typeface="Avenir"/>
              <a:cs typeface="Avenir"/>
              <a:sym typeface="Avenir"/>
            </a:endParaRPr>
          </a:p>
        </p:txBody>
      </p:sp>
      <p:sp>
        <p:nvSpPr>
          <p:cNvPr id="86" name="TextBox 8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87" name="AutoShape 32">
            <a:extLst>
              <a:ext uri="{FF2B5EF4-FFF2-40B4-BE49-F238E27FC236}">
                <a16:creationId xmlns:a16="http://schemas.microsoft.com/office/drawing/2014/main" id="{9611E238-FFE0-E9C8-4146-9DDCA9EDE1EB}"/>
              </a:ext>
            </a:extLst>
          </p:cNvPr>
          <p:cNvSpPr/>
          <p:nvPr/>
        </p:nvSpPr>
        <p:spPr>
          <a:xfrm>
            <a:off x="12402579" y="5653290"/>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40" name="AutoShape 40"/>
          <p:cNvSpPr/>
          <p:nvPr/>
        </p:nvSpPr>
        <p:spPr>
          <a:xfrm>
            <a:off x="12323266" y="5837502"/>
            <a:ext cx="2262127" cy="0"/>
          </a:xfrm>
          <a:prstGeom prst="line">
            <a:avLst/>
          </a:prstGeom>
          <a:ln w="238125" cap="flat">
            <a:solidFill>
              <a:srgbClr val="006472"/>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sp>
        <p:nvSpPr>
          <p:cNvPr id="41" name="Freeform 41"/>
          <p:cNvSpPr/>
          <p:nvPr/>
        </p:nvSpPr>
        <p:spPr>
          <a:xfrm rot="5400000">
            <a:off x="14345058" y="5591598"/>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21">
              <a:extLst>
                <a:ext uri="{96DAC541-7B7A-43D3-8B79-37D633B846F1}">
                  <asvg:svgBlip xmlns:asvg="http://schemas.microsoft.com/office/drawing/2016/SVG/main" r:embed="rId22"/>
                </a:ext>
              </a:extLst>
            </a:blip>
            <a:stretch>
              <a:fillRect/>
            </a:stretch>
          </a:blipFill>
          <a:effectLst>
            <a:outerShdw blurRad="50800" dist="38100" algn="tl" rotWithShape="0">
              <a:prstClr val="black">
                <a:alpha val="40000"/>
              </a:prstClr>
            </a:outerShdw>
          </a:effectLst>
        </p:spPr>
        <p:txBody>
          <a:bodyPr/>
          <a:lstStyle/>
          <a:p>
            <a:endParaRPr lang="en-US"/>
          </a:p>
        </p:txBody>
      </p:sp>
      <p:sp>
        <p:nvSpPr>
          <p:cNvPr id="90" name="Rectangle 89">
            <a:extLst>
              <a:ext uri="{FF2B5EF4-FFF2-40B4-BE49-F238E27FC236}">
                <a16:creationId xmlns:a16="http://schemas.microsoft.com/office/drawing/2014/main" id="{7B6BCD07-A5AA-0CAB-A5FF-F3365B3FF1AE}"/>
              </a:ext>
            </a:extLst>
          </p:cNvPr>
          <p:cNvSpPr/>
          <p:nvPr/>
        </p:nvSpPr>
        <p:spPr>
          <a:xfrm>
            <a:off x="14532523" y="2330889"/>
            <a:ext cx="1088477" cy="166192"/>
          </a:xfrm>
          <a:prstGeom prst="rect">
            <a:avLst/>
          </a:prstGeom>
          <a:gradFill flip="none" rotWithShape="1">
            <a:gsLst>
              <a:gs pos="100000">
                <a:srgbClr val="F5F7FB"/>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3A1E5E7-A99F-ED71-BE46-D29DB03A63BC}"/>
              </a:ext>
            </a:extLst>
          </p:cNvPr>
          <p:cNvSpPr/>
          <p:nvPr/>
        </p:nvSpPr>
        <p:spPr>
          <a:xfrm rot="10800000">
            <a:off x="12420600" y="5543874"/>
            <a:ext cx="1088477" cy="166192"/>
          </a:xfrm>
          <a:prstGeom prst="rect">
            <a:avLst/>
          </a:prstGeom>
          <a:gradFill flip="none" rotWithShape="1">
            <a:gsLst>
              <a:gs pos="100000">
                <a:srgbClr val="F5F7FB"/>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631E04B-42E9-7FEC-1CA4-776E1553F43C}"/>
              </a:ext>
            </a:extLst>
          </p:cNvPr>
          <p:cNvSpPr/>
          <p:nvPr/>
        </p:nvSpPr>
        <p:spPr>
          <a:xfrm rot="10800000">
            <a:off x="9427123" y="5538280"/>
            <a:ext cx="1088477" cy="166192"/>
          </a:xfrm>
          <a:prstGeom prst="rect">
            <a:avLst/>
          </a:prstGeom>
          <a:gradFill flip="none" rotWithShape="1">
            <a:gsLst>
              <a:gs pos="100000">
                <a:srgbClr val="F5F7FB"/>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C66DCB4-1733-C950-1D60-7E42CE085AA1}"/>
              </a:ext>
            </a:extLst>
          </p:cNvPr>
          <p:cNvSpPr/>
          <p:nvPr/>
        </p:nvSpPr>
        <p:spPr>
          <a:xfrm rot="10800000">
            <a:off x="6236174" y="5549932"/>
            <a:ext cx="1088477" cy="166192"/>
          </a:xfrm>
          <a:prstGeom prst="rect">
            <a:avLst/>
          </a:prstGeom>
          <a:gradFill flip="none" rotWithShape="1">
            <a:gsLst>
              <a:gs pos="100000">
                <a:srgbClr val="F6FAF8"/>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A446AD1-5847-44AA-4936-FCD5B8E9A935}"/>
              </a:ext>
            </a:extLst>
          </p:cNvPr>
          <p:cNvSpPr/>
          <p:nvPr/>
        </p:nvSpPr>
        <p:spPr>
          <a:xfrm rot="10800000">
            <a:off x="3178722" y="5550267"/>
            <a:ext cx="936078" cy="166192"/>
          </a:xfrm>
          <a:prstGeom prst="rect">
            <a:avLst/>
          </a:prstGeom>
          <a:gradFill flip="none" rotWithShape="1">
            <a:gsLst>
              <a:gs pos="100000">
                <a:srgbClr val="F6FAF8"/>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13">
            <a:extLst>
              <a:ext uri="{FF2B5EF4-FFF2-40B4-BE49-F238E27FC236}">
                <a16:creationId xmlns:a16="http://schemas.microsoft.com/office/drawing/2014/main" id="{A3D3F3A6-DA57-44EC-A5D0-F6DFE5921B98}"/>
              </a:ext>
            </a:extLst>
          </p:cNvPr>
          <p:cNvSpPr/>
          <p:nvPr/>
        </p:nvSpPr>
        <p:spPr>
          <a:xfrm>
            <a:off x="13574748" y="164070"/>
            <a:ext cx="4387894" cy="633646"/>
          </a:xfrm>
          <a:custGeom>
            <a:avLst/>
            <a:gdLst/>
            <a:ahLst/>
            <a:cxnLst/>
            <a:rect l="l" t="t" r="r" b="b"/>
            <a:pathLst>
              <a:path w="4044953" h="616440">
                <a:moveTo>
                  <a:pt x="0" y="0"/>
                </a:moveTo>
                <a:lnTo>
                  <a:pt x="4044953" y="0"/>
                </a:lnTo>
                <a:lnTo>
                  <a:pt x="4044953" y="616439"/>
                </a:lnTo>
                <a:lnTo>
                  <a:pt x="0" y="616439"/>
                </a:lnTo>
                <a:lnTo>
                  <a:pt x="0" y="0"/>
                </a:lnTo>
                <a:close/>
              </a:path>
            </a:pathLst>
          </a:custGeom>
          <a:blipFill>
            <a:blip r:embed="rId23"/>
            <a:stretch>
              <a:fillRect/>
            </a:stretch>
          </a:blipFill>
        </p:spPr>
        <p:txBody>
          <a:bodyPr/>
          <a:lstStyle/>
          <a:p>
            <a:endParaRPr lang="en-US"/>
          </a:p>
        </p:txBody>
      </p:sp>
      <p:sp>
        <p:nvSpPr>
          <p:cNvPr id="96" name="Right Arrow 95">
            <a:extLst>
              <a:ext uri="{FF2B5EF4-FFF2-40B4-BE49-F238E27FC236}">
                <a16:creationId xmlns:a16="http://schemas.microsoft.com/office/drawing/2014/main" id="{94F6C458-EFEF-41C5-EC48-7E154696D8AA}"/>
              </a:ext>
            </a:extLst>
          </p:cNvPr>
          <p:cNvSpPr/>
          <p:nvPr/>
        </p:nvSpPr>
        <p:spPr>
          <a:xfrm rot="5400000">
            <a:off x="4392393" y="2884074"/>
            <a:ext cx="461325" cy="476117"/>
          </a:xfrm>
          <a:prstGeom prst="rightArrow">
            <a:avLst/>
          </a:prstGeom>
          <a:solidFill>
            <a:srgbClr val="6979B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29" name="Freeform 29"/>
          <p:cNvSpPr/>
          <p:nvPr/>
        </p:nvSpPr>
        <p:spPr>
          <a:xfrm rot="2026045">
            <a:off x="-5265125" y="-1638769"/>
            <a:ext cx="10812488" cy="6355757"/>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35000"/>
            </a:blip>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4" name="Freeform 4"/>
          <p:cNvSpPr/>
          <p:nvPr/>
        </p:nvSpPr>
        <p:spPr>
          <a:xfrm>
            <a:off x="1065085" y="2654007"/>
            <a:ext cx="3125915"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5" name="Freeform 5"/>
          <p:cNvSpPr/>
          <p:nvPr/>
        </p:nvSpPr>
        <p:spPr>
          <a:xfrm>
            <a:off x="4154615" y="2654007"/>
            <a:ext cx="3125915" cy="1762234"/>
          </a:xfrm>
          <a:custGeom>
            <a:avLst/>
            <a:gdLst/>
            <a:ahLst/>
            <a:cxnLst/>
            <a:rect l="l" t="t" r="r" b="b"/>
            <a:pathLst>
              <a:path w="3125915" h="1762234">
                <a:moveTo>
                  <a:pt x="0" y="0"/>
                </a:moveTo>
                <a:lnTo>
                  <a:pt x="3125914" y="0"/>
                </a:lnTo>
                <a:lnTo>
                  <a:pt x="3125914" y="1762234"/>
                </a:lnTo>
                <a:lnTo>
                  <a:pt x="0" y="176223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6" name="Group 6"/>
          <p:cNvGrpSpPr/>
          <p:nvPr/>
        </p:nvGrpSpPr>
        <p:grpSpPr>
          <a:xfrm>
            <a:off x="8506838" y="2654007"/>
            <a:ext cx="3086100" cy="700542"/>
            <a:chOff x="0" y="0"/>
            <a:chExt cx="812800" cy="184505"/>
          </a:xfrm>
        </p:grpSpPr>
        <p:sp>
          <p:nvSpPr>
            <p:cNvPr id="7" name="Freeform 7"/>
            <p:cNvSpPr/>
            <p:nvPr/>
          </p:nvSpPr>
          <p:spPr>
            <a:xfrm>
              <a:off x="0" y="0"/>
              <a:ext cx="812800" cy="184505"/>
            </a:xfrm>
            <a:custGeom>
              <a:avLst/>
              <a:gdLst/>
              <a:ahLst/>
              <a:cxnLst/>
              <a:rect l="l" t="t" r="r" b="b"/>
              <a:pathLst>
                <a:path w="812800" h="184505">
                  <a:moveTo>
                    <a:pt x="0" y="0"/>
                  </a:moveTo>
                  <a:lnTo>
                    <a:pt x="812800" y="0"/>
                  </a:lnTo>
                  <a:lnTo>
                    <a:pt x="812800" y="184505"/>
                  </a:lnTo>
                  <a:lnTo>
                    <a:pt x="0" y="184505"/>
                  </a:lnTo>
                  <a:close/>
                </a:path>
              </a:pathLst>
            </a:custGeom>
            <a:solidFill>
              <a:srgbClr val="F5F7F8"/>
            </a:solidFill>
          </p:spPr>
          <p:txBody>
            <a:bodyPr/>
            <a:lstStyle/>
            <a:p>
              <a:endParaRPr lang="en-US"/>
            </a:p>
          </p:txBody>
        </p:sp>
        <p:sp>
          <p:nvSpPr>
            <p:cNvPr id="8" name="TextBox 8"/>
            <p:cNvSpPr txBox="1"/>
            <p:nvPr/>
          </p:nvSpPr>
          <p:spPr>
            <a:xfrm>
              <a:off x="0" y="-38100"/>
              <a:ext cx="812800" cy="22260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78849" y="4387666"/>
            <a:ext cx="6096278" cy="466675"/>
            <a:chOff x="0" y="0"/>
            <a:chExt cx="1804751" cy="134718"/>
          </a:xfrm>
          <a:effectLst>
            <a:outerShdw blurRad="50800" dist="38100" dir="2700000" algn="tl" rotWithShape="0">
              <a:prstClr val="black">
                <a:alpha val="40000"/>
              </a:prstClr>
            </a:outerShdw>
          </a:effectLst>
        </p:grpSpPr>
        <p:sp>
          <p:nvSpPr>
            <p:cNvPr id="10" name="Freeform 10"/>
            <p:cNvSpPr/>
            <p:nvPr/>
          </p:nvSpPr>
          <p:spPr>
            <a:xfrm>
              <a:off x="0" y="0"/>
              <a:ext cx="1804751" cy="134718"/>
            </a:xfrm>
            <a:custGeom>
              <a:avLst/>
              <a:gdLst/>
              <a:ahLst/>
              <a:cxnLst/>
              <a:rect l="l" t="t" r="r" b="b"/>
              <a:pathLst>
                <a:path w="1804751" h="134718">
                  <a:moveTo>
                    <a:pt x="0" y="0"/>
                  </a:moveTo>
                  <a:lnTo>
                    <a:pt x="1804751" y="0"/>
                  </a:lnTo>
                  <a:lnTo>
                    <a:pt x="1804751" y="134718"/>
                  </a:lnTo>
                  <a:lnTo>
                    <a:pt x="0" y="134718"/>
                  </a:lnTo>
                  <a:close/>
                </a:path>
              </a:pathLst>
            </a:custGeom>
            <a:solidFill>
              <a:srgbClr val="6979BB"/>
            </a:solidFill>
          </p:spPr>
          <p:txBody>
            <a:bodyPr/>
            <a:lstStyle/>
            <a:p>
              <a:endParaRPr lang="en-US"/>
            </a:p>
          </p:txBody>
        </p:sp>
        <p:sp>
          <p:nvSpPr>
            <p:cNvPr id="11" name="TextBox 11"/>
            <p:cNvSpPr txBox="1"/>
            <p:nvPr/>
          </p:nvSpPr>
          <p:spPr>
            <a:xfrm>
              <a:off x="0" y="-38100"/>
              <a:ext cx="1804751" cy="172818"/>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7237285" y="2654007"/>
            <a:ext cx="3125915"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3" name="Freeform 13"/>
          <p:cNvSpPr/>
          <p:nvPr/>
        </p:nvSpPr>
        <p:spPr>
          <a:xfrm>
            <a:off x="10287000" y="2654007"/>
            <a:ext cx="2177546"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12">
              <a:extLst>
                <a:ext uri="{96DAC541-7B7A-43D3-8B79-37D633B846F1}">
                  <asvg:svgBlip xmlns:asvg="http://schemas.microsoft.com/office/drawing/2016/SVG/main" r:embed="rId13"/>
                </a:ext>
              </a:extLst>
            </a:blip>
            <a:stretch>
              <a:fillRect r="-43552"/>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14" name="Group 14"/>
          <p:cNvGrpSpPr/>
          <p:nvPr/>
        </p:nvGrpSpPr>
        <p:grpSpPr>
          <a:xfrm>
            <a:off x="12455050" y="2652191"/>
            <a:ext cx="920077" cy="1762234"/>
            <a:chOff x="0" y="0"/>
            <a:chExt cx="764400" cy="508714"/>
          </a:xfrm>
          <a:effectLst>
            <a:outerShdw blurRad="50800" dist="38100" dir="2700000" algn="tl" rotWithShape="0">
              <a:prstClr val="black">
                <a:alpha val="40000"/>
              </a:prstClr>
            </a:outerShdw>
          </a:effectLst>
        </p:grpSpPr>
        <p:sp>
          <p:nvSpPr>
            <p:cNvPr id="15" name="Freeform 15"/>
            <p:cNvSpPr/>
            <p:nvPr/>
          </p:nvSpPr>
          <p:spPr>
            <a:xfrm>
              <a:off x="0" y="0"/>
              <a:ext cx="764400" cy="508714"/>
            </a:xfrm>
            <a:custGeom>
              <a:avLst/>
              <a:gdLst/>
              <a:ahLst/>
              <a:cxnLst/>
              <a:rect l="l" t="t" r="r" b="b"/>
              <a:pathLst>
                <a:path w="764400" h="508714">
                  <a:moveTo>
                    <a:pt x="0" y="0"/>
                  </a:moveTo>
                  <a:lnTo>
                    <a:pt x="764400" y="0"/>
                  </a:lnTo>
                  <a:lnTo>
                    <a:pt x="764400" y="508714"/>
                  </a:lnTo>
                  <a:lnTo>
                    <a:pt x="0" y="508714"/>
                  </a:lnTo>
                  <a:close/>
                </a:path>
              </a:pathLst>
            </a:custGeom>
            <a:solidFill>
              <a:srgbClr val="006472"/>
            </a:solidFill>
          </p:spPr>
          <p:txBody>
            <a:bodyPr/>
            <a:lstStyle/>
            <a:p>
              <a:endParaRPr lang="en-US"/>
            </a:p>
          </p:txBody>
        </p:sp>
        <p:sp>
          <p:nvSpPr>
            <p:cNvPr id="16" name="TextBox 16"/>
            <p:cNvSpPr txBox="1"/>
            <p:nvPr/>
          </p:nvSpPr>
          <p:spPr>
            <a:xfrm>
              <a:off x="0" y="-38100"/>
              <a:ext cx="764400" cy="546814"/>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65085" y="6061751"/>
            <a:ext cx="3125915" cy="1762234"/>
          </a:xfrm>
          <a:custGeom>
            <a:avLst/>
            <a:gdLst/>
            <a:ahLst/>
            <a:cxnLst/>
            <a:rect l="l" t="t" r="r" b="b"/>
            <a:pathLst>
              <a:path w="3125915" h="1762234">
                <a:moveTo>
                  <a:pt x="0" y="0"/>
                </a:moveTo>
                <a:lnTo>
                  <a:pt x="3125915" y="0"/>
                </a:lnTo>
                <a:lnTo>
                  <a:pt x="3125915" y="1762235"/>
                </a:lnTo>
                <a:lnTo>
                  <a:pt x="0" y="176223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8" name="Freeform 18"/>
          <p:cNvSpPr/>
          <p:nvPr/>
        </p:nvSpPr>
        <p:spPr>
          <a:xfrm>
            <a:off x="4154615" y="6061751"/>
            <a:ext cx="3125915" cy="1762234"/>
          </a:xfrm>
          <a:custGeom>
            <a:avLst/>
            <a:gdLst/>
            <a:ahLst/>
            <a:cxnLst/>
            <a:rect l="l" t="t" r="r" b="b"/>
            <a:pathLst>
              <a:path w="3125915" h="1762234">
                <a:moveTo>
                  <a:pt x="0" y="0"/>
                </a:moveTo>
                <a:lnTo>
                  <a:pt x="3125914" y="0"/>
                </a:lnTo>
                <a:lnTo>
                  <a:pt x="3125914" y="1762235"/>
                </a:lnTo>
                <a:lnTo>
                  <a:pt x="0" y="176223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9" name="Freeform 19"/>
          <p:cNvSpPr/>
          <p:nvPr/>
        </p:nvSpPr>
        <p:spPr>
          <a:xfrm>
            <a:off x="7239000" y="6061751"/>
            <a:ext cx="3125915" cy="1762234"/>
          </a:xfrm>
          <a:custGeom>
            <a:avLst/>
            <a:gdLst/>
            <a:ahLst/>
            <a:cxnLst/>
            <a:rect l="l" t="t" r="r" b="b"/>
            <a:pathLst>
              <a:path w="3125915" h="1762234">
                <a:moveTo>
                  <a:pt x="0" y="0"/>
                </a:moveTo>
                <a:lnTo>
                  <a:pt x="3125915" y="0"/>
                </a:lnTo>
                <a:lnTo>
                  <a:pt x="3125915" y="1762235"/>
                </a:lnTo>
                <a:lnTo>
                  <a:pt x="0" y="176223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24" name="Freeform 24"/>
          <p:cNvSpPr/>
          <p:nvPr/>
        </p:nvSpPr>
        <p:spPr>
          <a:xfrm>
            <a:off x="4126040" y="7938063"/>
            <a:ext cx="2828521" cy="431059"/>
          </a:xfrm>
          <a:custGeom>
            <a:avLst/>
            <a:gdLst/>
            <a:ahLst/>
            <a:cxnLst/>
            <a:rect l="l" t="t" r="r" b="b"/>
            <a:pathLst>
              <a:path w="2828521" h="431059">
                <a:moveTo>
                  <a:pt x="0" y="0"/>
                </a:moveTo>
                <a:lnTo>
                  <a:pt x="2828521" y="0"/>
                </a:lnTo>
                <a:lnTo>
                  <a:pt x="2828521" y="431059"/>
                </a:lnTo>
                <a:lnTo>
                  <a:pt x="0" y="431059"/>
                </a:lnTo>
                <a:lnTo>
                  <a:pt x="0" y="0"/>
                </a:lnTo>
                <a:close/>
              </a:path>
            </a:pathLst>
          </a:custGeom>
          <a:blipFill>
            <a:blip r:embed="rId14"/>
            <a:stretch>
              <a:fillRect/>
            </a:stretch>
          </a:blipFill>
        </p:spPr>
        <p:txBody>
          <a:bodyPr/>
          <a:lstStyle/>
          <a:p>
            <a:endParaRPr lang="en-US"/>
          </a:p>
        </p:txBody>
      </p:sp>
      <p:sp>
        <p:nvSpPr>
          <p:cNvPr id="25" name="TextBox 25"/>
          <p:cNvSpPr txBox="1"/>
          <p:nvPr/>
        </p:nvSpPr>
        <p:spPr>
          <a:xfrm>
            <a:off x="1356668" y="888878"/>
            <a:ext cx="14887147"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Clinical Goal</a:t>
            </a:r>
          </a:p>
        </p:txBody>
      </p:sp>
      <p:sp>
        <p:nvSpPr>
          <p:cNvPr id="26" name="TextBox 2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27" name="TextBox 27"/>
          <p:cNvSpPr txBox="1"/>
          <p:nvPr/>
        </p:nvSpPr>
        <p:spPr>
          <a:xfrm>
            <a:off x="1388710" y="3039874"/>
            <a:ext cx="1964090" cy="1600438"/>
          </a:xfrm>
          <a:prstGeom prst="rect">
            <a:avLst/>
          </a:prstGeom>
        </p:spPr>
        <p:txBody>
          <a:bodyPr lIns="0" tIns="0" rIns="0" bIns="0" rtlCol="0" anchor="t">
            <a:spAutoFit/>
          </a:bodyPr>
          <a:lstStyle/>
          <a:p>
            <a:pPr algn="ctr"/>
            <a:r>
              <a:rPr lang="en-US" sz="2000" b="1">
                <a:solidFill>
                  <a:schemeClr val="bg1"/>
                </a:solidFill>
                <a:latin typeface="Avenir Medium" panose="02000503020000020003" pitchFamily="2" charset="0"/>
                <a:sym typeface="Avenir Bold"/>
              </a:rPr>
              <a:t>Delayed</a:t>
            </a:r>
          </a:p>
          <a:p>
            <a:pPr algn="ctr"/>
            <a:r>
              <a:rPr lang="en-US" sz="2000" b="1">
                <a:solidFill>
                  <a:schemeClr val="bg1"/>
                </a:solidFill>
                <a:latin typeface="Avenir Medium" panose="02000503020000020003" pitchFamily="2" charset="0"/>
                <a:sym typeface="Avenir Bold"/>
              </a:rPr>
              <a:t>Clinical Presentation</a:t>
            </a:r>
          </a:p>
          <a:p>
            <a:pPr algn="ctr"/>
            <a:endParaRPr lang="en-US" sz="2000" b="1">
              <a:solidFill>
                <a:schemeClr val="bg1"/>
              </a:solidFill>
              <a:latin typeface="Avenir Medium" panose="02000503020000020003" pitchFamily="2" charset="0"/>
              <a:sym typeface="Avenir Bold"/>
            </a:endParaRPr>
          </a:p>
          <a:p>
            <a:pPr algn="ctr"/>
            <a:endParaRPr lang="en-US" sz="2400" b="1">
              <a:solidFill>
                <a:srgbClr val="FFFFFF"/>
              </a:solidFill>
              <a:latin typeface="Avenir Bold"/>
              <a:ea typeface="Avenir Bold"/>
              <a:cs typeface="Avenir Bold"/>
              <a:sym typeface="Avenir Bold"/>
            </a:endParaRPr>
          </a:p>
        </p:txBody>
      </p:sp>
      <p:sp>
        <p:nvSpPr>
          <p:cNvPr id="28" name="Freeform 28"/>
          <p:cNvSpPr/>
          <p:nvPr/>
        </p:nvSpPr>
        <p:spPr>
          <a:xfrm rot="9163299">
            <a:off x="8578223" y="5573531"/>
            <a:ext cx="11717472" cy="6887724"/>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50000"/>
            </a:blip>
            <a:stretch>
              <a:fillRect/>
            </a:stretch>
          </a:blipFill>
        </p:spPr>
        <p:txBody>
          <a:bodyPr/>
          <a:lstStyle/>
          <a:p>
            <a:endParaRPr lang="en-US"/>
          </a:p>
        </p:txBody>
      </p:sp>
      <p:sp>
        <p:nvSpPr>
          <p:cNvPr id="30" name="TextBox 30"/>
          <p:cNvSpPr txBox="1"/>
          <p:nvPr/>
        </p:nvSpPr>
        <p:spPr>
          <a:xfrm>
            <a:off x="4648725" y="3039874"/>
            <a:ext cx="1675875" cy="96192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Ineffective Work-Up and</a:t>
            </a:r>
          </a:p>
          <a:p>
            <a:pPr algn="ctr">
              <a:lnSpc>
                <a:spcPts val="2400"/>
              </a:lnSpc>
            </a:pPr>
            <a:r>
              <a:rPr lang="en-US" sz="2000" b="1">
                <a:solidFill>
                  <a:srgbClr val="FFFFFF"/>
                </a:solidFill>
                <a:latin typeface="Avenir Bold"/>
                <a:ea typeface="Avenir Bold"/>
                <a:cs typeface="Avenir Bold"/>
                <a:sym typeface="Avenir Bold"/>
              </a:rPr>
              <a:t>Triaging</a:t>
            </a:r>
          </a:p>
        </p:txBody>
      </p:sp>
      <p:sp>
        <p:nvSpPr>
          <p:cNvPr id="31" name="TextBox 31"/>
          <p:cNvSpPr txBox="1"/>
          <p:nvPr/>
        </p:nvSpPr>
        <p:spPr>
          <a:xfrm>
            <a:off x="1028700" y="2073178"/>
            <a:ext cx="5563350" cy="369012"/>
          </a:xfrm>
          <a:prstGeom prst="rect">
            <a:avLst/>
          </a:prstGeom>
        </p:spPr>
        <p:txBody>
          <a:bodyPr lIns="0" tIns="0" rIns="0" bIns="0" rtlCol="0" anchor="t">
            <a:spAutoFit/>
          </a:bodyPr>
          <a:lstStyle/>
          <a:p>
            <a:pPr algn="just">
              <a:lnSpc>
                <a:spcPts val="2879"/>
              </a:lnSpc>
            </a:pPr>
            <a:r>
              <a:rPr lang="en-US" sz="2400" b="1">
                <a:solidFill>
                  <a:srgbClr val="404041"/>
                </a:solidFill>
                <a:latin typeface="Avenir Bold"/>
                <a:ea typeface="Avenir Bold"/>
                <a:cs typeface="Avenir Bold"/>
                <a:sym typeface="Avenir Bold"/>
              </a:rPr>
              <a:t>Current Patient &amp; Provider Journey</a:t>
            </a:r>
          </a:p>
        </p:txBody>
      </p:sp>
      <p:sp>
        <p:nvSpPr>
          <p:cNvPr id="32" name="TextBox 32"/>
          <p:cNvSpPr txBox="1"/>
          <p:nvPr/>
        </p:nvSpPr>
        <p:spPr>
          <a:xfrm>
            <a:off x="7642691" y="3039874"/>
            <a:ext cx="1736551" cy="96192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Trial and </a:t>
            </a:r>
          </a:p>
          <a:p>
            <a:pPr algn="ctr">
              <a:lnSpc>
                <a:spcPts val="2400"/>
              </a:lnSpc>
            </a:pPr>
            <a:r>
              <a:rPr lang="en-US" sz="2000" b="1">
                <a:solidFill>
                  <a:srgbClr val="FFFFFF"/>
                </a:solidFill>
                <a:latin typeface="Avenir Bold"/>
                <a:ea typeface="Avenir Bold"/>
                <a:cs typeface="Avenir Bold"/>
                <a:sym typeface="Avenir Bold"/>
              </a:rPr>
              <a:t>Error of Medications</a:t>
            </a:r>
          </a:p>
        </p:txBody>
      </p:sp>
      <p:sp>
        <p:nvSpPr>
          <p:cNvPr id="33" name="TextBox 33"/>
          <p:cNvSpPr txBox="1"/>
          <p:nvPr/>
        </p:nvSpPr>
        <p:spPr>
          <a:xfrm>
            <a:off x="10744200" y="2887490"/>
            <a:ext cx="2433562" cy="1266693"/>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Low-Yield</a:t>
            </a:r>
          </a:p>
          <a:p>
            <a:pPr algn="ctr">
              <a:lnSpc>
                <a:spcPts val="2400"/>
              </a:lnSpc>
            </a:pPr>
            <a:r>
              <a:rPr lang="en-US" sz="2000" b="1">
                <a:solidFill>
                  <a:srgbClr val="FFFFFF"/>
                </a:solidFill>
                <a:latin typeface="Avenir Bold"/>
                <a:ea typeface="Avenir Bold"/>
                <a:cs typeface="Avenir Bold"/>
                <a:sym typeface="Avenir Bold"/>
              </a:rPr>
              <a:t>Diagnostic and/or</a:t>
            </a:r>
          </a:p>
          <a:p>
            <a:pPr algn="ctr">
              <a:lnSpc>
                <a:spcPts val="2400"/>
              </a:lnSpc>
            </a:pPr>
            <a:r>
              <a:rPr lang="en-US" sz="2000" b="1">
                <a:solidFill>
                  <a:srgbClr val="FFFFFF"/>
                </a:solidFill>
                <a:latin typeface="Avenir Bold"/>
                <a:ea typeface="Avenir Bold"/>
                <a:cs typeface="Avenir Bold"/>
                <a:sym typeface="Avenir Bold"/>
              </a:rPr>
              <a:t>Therapeutic Laparoscopy</a:t>
            </a:r>
          </a:p>
        </p:txBody>
      </p:sp>
      <p:sp>
        <p:nvSpPr>
          <p:cNvPr id="34" name="TextBox 34"/>
          <p:cNvSpPr txBox="1"/>
          <p:nvPr/>
        </p:nvSpPr>
        <p:spPr>
          <a:xfrm>
            <a:off x="1028700" y="5480693"/>
            <a:ext cx="6582788" cy="369012"/>
          </a:xfrm>
          <a:prstGeom prst="rect">
            <a:avLst/>
          </a:prstGeom>
        </p:spPr>
        <p:txBody>
          <a:bodyPr lIns="0" tIns="0" rIns="0" bIns="0" rtlCol="0" anchor="t">
            <a:spAutoFit/>
          </a:bodyPr>
          <a:lstStyle/>
          <a:p>
            <a:pPr algn="just">
              <a:lnSpc>
                <a:spcPts val="2879"/>
              </a:lnSpc>
            </a:pPr>
            <a:r>
              <a:rPr lang="en-US" sz="2400" b="1">
                <a:solidFill>
                  <a:srgbClr val="404041"/>
                </a:solidFill>
                <a:latin typeface="Avenir Bold"/>
                <a:ea typeface="Avenir Bold"/>
                <a:cs typeface="Avenir Bold"/>
                <a:sym typeface="Avenir Bold"/>
              </a:rPr>
              <a:t>New Patient &amp; Provider Journey</a:t>
            </a:r>
          </a:p>
        </p:txBody>
      </p:sp>
      <p:sp>
        <p:nvSpPr>
          <p:cNvPr id="35" name="TextBox 35"/>
          <p:cNvSpPr txBox="1"/>
          <p:nvPr/>
        </p:nvSpPr>
        <p:spPr>
          <a:xfrm>
            <a:off x="1433417" y="6476077"/>
            <a:ext cx="1843183" cy="990600"/>
          </a:xfrm>
          <a:prstGeom prst="rect">
            <a:avLst/>
          </a:prstGeom>
        </p:spPr>
        <p:txBody>
          <a:bodyPr lIns="0" tIns="0" rIns="0" bIns="0" rtlCol="0" anchor="t">
            <a:spAutoFit/>
          </a:bodyPr>
          <a:lstStyle/>
          <a:p>
            <a:pPr algn="ctr">
              <a:lnSpc>
                <a:spcPts val="1920"/>
              </a:lnSpc>
            </a:pPr>
            <a:r>
              <a:rPr lang="en-US" sz="1600" b="1">
                <a:solidFill>
                  <a:srgbClr val="FFFFFF"/>
                </a:solidFill>
                <a:latin typeface="Avenir Bold"/>
                <a:ea typeface="Avenir Bold"/>
                <a:cs typeface="Avenir Bold"/>
                <a:sym typeface="Avenir Bold"/>
              </a:rPr>
              <a:t>Clinical Symptoms (e.g. painful</a:t>
            </a:r>
          </a:p>
          <a:p>
            <a:pPr algn="ctr">
              <a:lnSpc>
                <a:spcPts val="1920"/>
              </a:lnSpc>
            </a:pPr>
            <a:r>
              <a:rPr lang="en-US" sz="1600" b="1">
                <a:solidFill>
                  <a:srgbClr val="FFFFFF"/>
                </a:solidFill>
                <a:latin typeface="Avenir Bold"/>
                <a:ea typeface="Avenir Bold"/>
                <a:cs typeface="Avenir Bold"/>
                <a:sym typeface="Avenir Bold"/>
              </a:rPr>
              <a:t>periods, heavy bleeding)</a:t>
            </a:r>
          </a:p>
        </p:txBody>
      </p:sp>
      <p:sp>
        <p:nvSpPr>
          <p:cNvPr id="36" name="TextBox 36"/>
          <p:cNvSpPr txBox="1"/>
          <p:nvPr/>
        </p:nvSpPr>
        <p:spPr>
          <a:xfrm>
            <a:off x="4648725" y="6371302"/>
            <a:ext cx="1675875" cy="1105032"/>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Non-Invasive Work-Up with</a:t>
            </a:r>
          </a:p>
          <a:p>
            <a:pPr algn="ctr">
              <a:lnSpc>
                <a:spcPts val="2160"/>
              </a:lnSpc>
            </a:pPr>
            <a:r>
              <a:rPr lang="en-US" sz="1800" b="1">
                <a:solidFill>
                  <a:srgbClr val="FFFFFF"/>
                </a:solidFill>
                <a:latin typeface="Avenir Bold"/>
                <a:ea typeface="Avenir Bold"/>
                <a:cs typeface="Avenir Bold"/>
                <a:sym typeface="Avenir Bold"/>
              </a:rPr>
              <a:t>High Sensitivity Diagnostic</a:t>
            </a:r>
          </a:p>
        </p:txBody>
      </p:sp>
      <p:sp>
        <p:nvSpPr>
          <p:cNvPr id="37" name="TextBox 37"/>
          <p:cNvSpPr txBox="1"/>
          <p:nvPr/>
        </p:nvSpPr>
        <p:spPr>
          <a:xfrm>
            <a:off x="7642691" y="6447618"/>
            <a:ext cx="1736551" cy="96192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Informed Medication</a:t>
            </a:r>
          </a:p>
          <a:p>
            <a:pPr algn="ctr">
              <a:lnSpc>
                <a:spcPts val="2400"/>
              </a:lnSpc>
            </a:pPr>
            <a:r>
              <a:rPr lang="en-US" sz="2000" b="1">
                <a:solidFill>
                  <a:srgbClr val="FFFFFF"/>
                </a:solidFill>
                <a:latin typeface="Avenir Bold"/>
                <a:ea typeface="Avenir Bold"/>
                <a:cs typeface="Avenir Bold"/>
                <a:sym typeface="Avenir Bold"/>
              </a:rPr>
              <a:t>Choice</a:t>
            </a:r>
          </a:p>
        </p:txBody>
      </p:sp>
      <p:sp>
        <p:nvSpPr>
          <p:cNvPr id="38" name="TextBox 38"/>
          <p:cNvSpPr txBox="1"/>
          <p:nvPr/>
        </p:nvSpPr>
        <p:spPr>
          <a:xfrm>
            <a:off x="10744200" y="6295235"/>
            <a:ext cx="2433562" cy="123110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Informed Triage </a:t>
            </a:r>
            <a:br>
              <a:rPr lang="en-US" sz="2000" b="1">
                <a:solidFill>
                  <a:srgbClr val="FFFFFF"/>
                </a:solidFill>
                <a:latin typeface="Avenir Bold"/>
                <a:ea typeface="Avenir Bold"/>
                <a:cs typeface="Avenir Bold"/>
                <a:sym typeface="Avenir Bold"/>
              </a:rPr>
            </a:br>
            <a:r>
              <a:rPr lang="en-US" sz="2000" b="1">
                <a:solidFill>
                  <a:srgbClr val="FFFFFF"/>
                </a:solidFill>
                <a:latin typeface="Avenir Bold"/>
                <a:ea typeface="Avenir Bold"/>
                <a:cs typeface="Avenir Bold"/>
                <a:sym typeface="Avenir Bold"/>
              </a:rPr>
              <a:t>to High-Yield Therapeutic</a:t>
            </a:r>
          </a:p>
          <a:p>
            <a:pPr algn="ctr">
              <a:lnSpc>
                <a:spcPts val="2400"/>
              </a:lnSpc>
            </a:pPr>
            <a:r>
              <a:rPr lang="en-US" sz="2000" b="1">
                <a:solidFill>
                  <a:srgbClr val="FFFFFF"/>
                </a:solidFill>
                <a:latin typeface="Avenir Bold"/>
                <a:ea typeface="Avenir Bold"/>
                <a:cs typeface="Avenir Bold"/>
                <a:sym typeface="Avenir Bold"/>
              </a:rPr>
              <a:t>Laparoscopy</a:t>
            </a:r>
          </a:p>
        </p:txBody>
      </p:sp>
      <p:grpSp>
        <p:nvGrpSpPr>
          <p:cNvPr id="39" name="Group 39"/>
          <p:cNvGrpSpPr/>
          <p:nvPr/>
        </p:nvGrpSpPr>
        <p:grpSpPr>
          <a:xfrm>
            <a:off x="13770484" y="2442191"/>
            <a:ext cx="4210928" cy="5381796"/>
            <a:chOff x="0" y="0"/>
            <a:chExt cx="838001" cy="1287506"/>
          </a:xfrm>
          <a:solidFill>
            <a:srgbClr val="E8EAEA"/>
          </a:solidFill>
          <a:effectLst>
            <a:outerShdw blurRad="50800" dist="38100" dir="2700000" algn="tl" rotWithShape="0">
              <a:prstClr val="black">
                <a:alpha val="40000"/>
              </a:prstClr>
            </a:outerShdw>
          </a:effectLst>
        </p:grpSpPr>
        <p:sp>
          <p:nvSpPr>
            <p:cNvPr id="40" name="Freeform 40"/>
            <p:cNvSpPr/>
            <p:nvPr/>
          </p:nvSpPr>
          <p:spPr>
            <a:xfrm>
              <a:off x="0" y="0"/>
              <a:ext cx="838001" cy="1287506"/>
            </a:xfrm>
            <a:custGeom>
              <a:avLst/>
              <a:gdLst/>
              <a:ahLst/>
              <a:cxnLst/>
              <a:rect l="l" t="t" r="r" b="b"/>
              <a:pathLst>
                <a:path w="838001" h="1287506">
                  <a:moveTo>
                    <a:pt x="0" y="0"/>
                  </a:moveTo>
                  <a:lnTo>
                    <a:pt x="838001" y="0"/>
                  </a:lnTo>
                  <a:lnTo>
                    <a:pt x="838001" y="1287506"/>
                  </a:lnTo>
                  <a:lnTo>
                    <a:pt x="0" y="1287506"/>
                  </a:lnTo>
                  <a:close/>
                </a:path>
              </a:pathLst>
            </a:custGeom>
            <a:grpFill/>
          </p:spPr>
          <p:txBody>
            <a:bodyPr/>
            <a:lstStyle/>
            <a:p>
              <a:endParaRPr lang="en-US"/>
            </a:p>
          </p:txBody>
        </p:sp>
        <p:sp>
          <p:nvSpPr>
            <p:cNvPr id="41" name="TextBox 41"/>
            <p:cNvSpPr txBox="1"/>
            <p:nvPr/>
          </p:nvSpPr>
          <p:spPr>
            <a:xfrm>
              <a:off x="0" y="-38100"/>
              <a:ext cx="838001" cy="1325606"/>
            </a:xfrm>
            <a:prstGeom prst="rect">
              <a:avLst/>
            </a:prstGeom>
            <a:grpFill/>
          </p:spPr>
          <p:txBody>
            <a:bodyPr lIns="53725" tIns="53725" rIns="53725" bIns="53725" rtlCol="0" anchor="ctr"/>
            <a:lstStyle/>
            <a:p>
              <a:pPr algn="ctr">
                <a:lnSpc>
                  <a:spcPts val="2659"/>
                </a:lnSpc>
              </a:pPr>
              <a:endParaRPr/>
            </a:p>
          </p:txBody>
        </p:sp>
      </p:grpSp>
      <p:sp>
        <p:nvSpPr>
          <p:cNvPr id="42" name="TextBox 42"/>
          <p:cNvSpPr txBox="1"/>
          <p:nvPr/>
        </p:nvSpPr>
        <p:spPr>
          <a:xfrm>
            <a:off x="13971239" y="2887490"/>
            <a:ext cx="2768137" cy="300467"/>
          </a:xfrm>
          <a:prstGeom prst="rect">
            <a:avLst/>
          </a:prstGeom>
        </p:spPr>
        <p:txBody>
          <a:bodyPr lIns="0" tIns="0" rIns="0" bIns="0" rtlCol="0" anchor="t">
            <a:spAutoFit/>
          </a:bodyPr>
          <a:lstStyle/>
          <a:p>
            <a:pPr algn="l">
              <a:lnSpc>
                <a:spcPts val="2310"/>
              </a:lnSpc>
            </a:pPr>
            <a:r>
              <a:rPr lang="en-US" sz="2400" b="1" spc="10">
                <a:solidFill>
                  <a:srgbClr val="404041"/>
                </a:solidFill>
                <a:latin typeface="Avenir Ultra-Bold"/>
                <a:ea typeface="Avenir Ultra-Bold"/>
                <a:cs typeface="Avenir Ultra-Bold"/>
                <a:sym typeface="Avenir Ultra-Bold"/>
              </a:rPr>
              <a:t>Stakeholders</a:t>
            </a:r>
          </a:p>
        </p:txBody>
      </p:sp>
      <p:sp>
        <p:nvSpPr>
          <p:cNvPr id="44" name="TextBox 44"/>
          <p:cNvSpPr txBox="1"/>
          <p:nvPr/>
        </p:nvSpPr>
        <p:spPr>
          <a:xfrm>
            <a:off x="7842321" y="4449211"/>
            <a:ext cx="5128246" cy="318754"/>
          </a:xfrm>
          <a:prstGeom prst="rect">
            <a:avLst/>
          </a:prstGeom>
        </p:spPr>
        <p:txBody>
          <a:bodyPr lIns="0" tIns="0" rIns="0" bIns="0" rtlCol="0" anchor="t">
            <a:spAutoFit/>
          </a:bodyPr>
          <a:lstStyle/>
          <a:p>
            <a:pPr algn="ctr">
              <a:lnSpc>
                <a:spcPts val="2379"/>
              </a:lnSpc>
            </a:pPr>
            <a:r>
              <a:rPr lang="en-US" sz="1699" b="1" spc="8">
                <a:solidFill>
                  <a:srgbClr val="FFFFFF"/>
                </a:solidFill>
                <a:latin typeface="Avenir Bold"/>
                <a:ea typeface="Avenir Bold"/>
                <a:cs typeface="Avenir Bold"/>
                <a:sym typeface="Avenir Bold"/>
              </a:rPr>
              <a:t>No ability to monitor disease progression</a:t>
            </a:r>
          </a:p>
        </p:txBody>
      </p:sp>
      <p:sp>
        <p:nvSpPr>
          <p:cNvPr id="45" name="TextBox 43">
            <a:extLst>
              <a:ext uri="{FF2B5EF4-FFF2-40B4-BE49-F238E27FC236}">
                <a16:creationId xmlns:a16="http://schemas.microsoft.com/office/drawing/2014/main" id="{382C4E94-10B1-CFDA-B4F4-58C1157CBB3D}"/>
              </a:ext>
            </a:extLst>
          </p:cNvPr>
          <p:cNvSpPr txBox="1"/>
          <p:nvPr/>
        </p:nvSpPr>
        <p:spPr>
          <a:xfrm>
            <a:off x="14002654" y="3436125"/>
            <a:ext cx="3265542" cy="4310795"/>
          </a:xfrm>
          <a:prstGeom prst="rect">
            <a:avLst/>
          </a:prstGeom>
        </p:spPr>
        <p:txBody>
          <a:bodyPr wrap="square" lIns="0" tIns="0" rIns="0" bIns="0" rtlCol="0" anchor="t">
            <a:spAutoFit/>
          </a:bodyPr>
          <a:lstStyle/>
          <a:p>
            <a:pPr algn="l">
              <a:lnSpc>
                <a:spcPts val="2100"/>
              </a:lnSpc>
            </a:pPr>
            <a:r>
              <a:rPr lang="en-US" b="1">
                <a:solidFill>
                  <a:srgbClr val="404041"/>
                </a:solidFill>
                <a:latin typeface="Avenir Book" panose="02000503020000020003" pitchFamily="2" charset="0"/>
                <a:sym typeface="Inter Bold"/>
              </a:rPr>
              <a:t>Providers: </a:t>
            </a:r>
          </a:p>
          <a:p>
            <a:pPr algn="l">
              <a:lnSpc>
                <a:spcPts val="2100"/>
              </a:lnSpc>
            </a:pPr>
            <a:r>
              <a:rPr lang="en-US" b="1">
                <a:solidFill>
                  <a:srgbClr val="404041"/>
                </a:solidFill>
                <a:latin typeface="Avenir Book" panose="02000503020000020003" pitchFamily="2" charset="0"/>
                <a:sym typeface="Inter"/>
              </a:rPr>
              <a:t>REI, OBGYN, Primary Care, Peds</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Pharmaceutical Companies</a:t>
            </a:r>
          </a:p>
          <a:p>
            <a:pPr algn="l">
              <a:lnSpc>
                <a:spcPts val="2100"/>
              </a:lnSpc>
            </a:pPr>
            <a:r>
              <a:rPr lang="en-US" b="1">
                <a:solidFill>
                  <a:srgbClr val="404041"/>
                </a:solidFill>
                <a:latin typeface="Avenir Book" panose="02000503020000020003" pitchFamily="2" charset="0"/>
                <a:sym typeface="Inter"/>
              </a:rPr>
              <a:t>(companion diagnostic)</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Payers</a:t>
            </a:r>
            <a:r>
              <a:rPr lang="en-US" b="1">
                <a:solidFill>
                  <a:srgbClr val="404041"/>
                </a:solidFill>
                <a:latin typeface="Avenir Book" panose="02000503020000020003" pitchFamily="2" charset="0"/>
                <a:sym typeface="Inter"/>
              </a:rPr>
              <a:t> (less time to</a:t>
            </a:r>
          </a:p>
          <a:p>
            <a:pPr algn="l">
              <a:lnSpc>
                <a:spcPts val="2100"/>
              </a:lnSpc>
            </a:pPr>
            <a:r>
              <a:rPr lang="en-US" b="1">
                <a:solidFill>
                  <a:srgbClr val="404041"/>
                </a:solidFill>
                <a:latin typeface="Avenir Book" panose="02000503020000020003" pitchFamily="2" charset="0"/>
                <a:sym typeface="Inter"/>
              </a:rPr>
              <a:t>diagnosis, limit trial and</a:t>
            </a:r>
          </a:p>
          <a:p>
            <a:pPr algn="l">
              <a:lnSpc>
                <a:spcPts val="2100"/>
              </a:lnSpc>
            </a:pPr>
            <a:r>
              <a:rPr lang="en-US" b="1">
                <a:solidFill>
                  <a:srgbClr val="404041"/>
                </a:solidFill>
                <a:latin typeface="Avenir Book" panose="02000503020000020003" pitchFamily="2" charset="0"/>
                <a:sym typeface="Inter"/>
              </a:rPr>
              <a:t>error therapeutics)</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Health Systems</a:t>
            </a:r>
            <a:r>
              <a:rPr lang="en-US" b="1">
                <a:solidFill>
                  <a:srgbClr val="404041"/>
                </a:solidFill>
                <a:latin typeface="Avenir Book" panose="02000503020000020003" pitchFamily="2" charset="0"/>
                <a:sym typeface="Inter"/>
              </a:rPr>
              <a:t> (informed</a:t>
            </a:r>
          </a:p>
          <a:p>
            <a:pPr algn="l">
              <a:lnSpc>
                <a:spcPts val="2100"/>
              </a:lnSpc>
            </a:pPr>
            <a:r>
              <a:rPr lang="en-US" b="1">
                <a:solidFill>
                  <a:srgbClr val="404041"/>
                </a:solidFill>
                <a:latin typeface="Avenir Book" panose="02000503020000020003" pitchFamily="2" charset="0"/>
                <a:sym typeface="Inter"/>
              </a:rPr>
              <a:t>surgical management)</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Telemedicine: </a:t>
            </a:r>
          </a:p>
          <a:p>
            <a:pPr algn="l">
              <a:lnSpc>
                <a:spcPts val="2100"/>
              </a:lnSpc>
            </a:pPr>
            <a:r>
              <a:rPr lang="en-US" b="1">
                <a:solidFill>
                  <a:srgbClr val="404041"/>
                </a:solidFill>
                <a:latin typeface="Avenir Book" panose="02000503020000020003" pitchFamily="2" charset="0"/>
                <a:sym typeface="Inter"/>
              </a:rPr>
              <a:t>Potential direct to consumer</a:t>
            </a:r>
          </a:p>
        </p:txBody>
      </p:sp>
      <p:sp>
        <p:nvSpPr>
          <p:cNvPr id="46" name="Freeform 13">
            <a:extLst>
              <a:ext uri="{FF2B5EF4-FFF2-40B4-BE49-F238E27FC236}">
                <a16:creationId xmlns:a16="http://schemas.microsoft.com/office/drawing/2014/main" id="{EE25EB14-09D7-E4C2-C3B7-F4A29A247807}"/>
              </a:ext>
            </a:extLst>
          </p:cNvPr>
          <p:cNvSpPr/>
          <p:nvPr/>
        </p:nvSpPr>
        <p:spPr>
          <a:xfrm>
            <a:off x="10287000" y="6061751"/>
            <a:ext cx="2177546"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12">
              <a:extLst>
                <a:ext uri="{96DAC541-7B7A-43D3-8B79-37D633B846F1}">
                  <asvg:svgBlip xmlns:asvg="http://schemas.microsoft.com/office/drawing/2016/SVG/main" r:embed="rId13"/>
                </a:ext>
              </a:extLst>
            </a:blip>
            <a:stretch>
              <a:fillRect r="-43552"/>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47" name="Group 14">
            <a:extLst>
              <a:ext uri="{FF2B5EF4-FFF2-40B4-BE49-F238E27FC236}">
                <a16:creationId xmlns:a16="http://schemas.microsoft.com/office/drawing/2014/main" id="{0E49F3A3-5041-9EFD-630F-58D85E797C2D}"/>
              </a:ext>
            </a:extLst>
          </p:cNvPr>
          <p:cNvGrpSpPr/>
          <p:nvPr/>
        </p:nvGrpSpPr>
        <p:grpSpPr>
          <a:xfrm>
            <a:off x="12455050" y="6059935"/>
            <a:ext cx="920077" cy="1762234"/>
            <a:chOff x="0" y="0"/>
            <a:chExt cx="764400" cy="508714"/>
          </a:xfrm>
          <a:effectLst>
            <a:outerShdw blurRad="50800" dist="38100" dir="2700000" algn="tl" rotWithShape="0">
              <a:prstClr val="black">
                <a:alpha val="40000"/>
              </a:prstClr>
            </a:outerShdw>
          </a:effectLst>
        </p:grpSpPr>
        <p:sp>
          <p:nvSpPr>
            <p:cNvPr id="48" name="Freeform 15">
              <a:extLst>
                <a:ext uri="{FF2B5EF4-FFF2-40B4-BE49-F238E27FC236}">
                  <a16:creationId xmlns:a16="http://schemas.microsoft.com/office/drawing/2014/main" id="{BF49B6B4-D941-3970-C563-C53BFDACF08F}"/>
                </a:ext>
              </a:extLst>
            </p:cNvPr>
            <p:cNvSpPr/>
            <p:nvPr/>
          </p:nvSpPr>
          <p:spPr>
            <a:xfrm>
              <a:off x="0" y="0"/>
              <a:ext cx="764400" cy="508714"/>
            </a:xfrm>
            <a:custGeom>
              <a:avLst/>
              <a:gdLst/>
              <a:ahLst/>
              <a:cxnLst/>
              <a:rect l="l" t="t" r="r" b="b"/>
              <a:pathLst>
                <a:path w="764400" h="508714">
                  <a:moveTo>
                    <a:pt x="0" y="0"/>
                  </a:moveTo>
                  <a:lnTo>
                    <a:pt x="764400" y="0"/>
                  </a:lnTo>
                  <a:lnTo>
                    <a:pt x="764400" y="508714"/>
                  </a:lnTo>
                  <a:lnTo>
                    <a:pt x="0" y="508714"/>
                  </a:lnTo>
                  <a:close/>
                </a:path>
              </a:pathLst>
            </a:custGeom>
            <a:solidFill>
              <a:srgbClr val="006472"/>
            </a:solidFill>
          </p:spPr>
          <p:txBody>
            <a:bodyPr/>
            <a:lstStyle/>
            <a:p>
              <a:endParaRPr lang="en-US"/>
            </a:p>
          </p:txBody>
        </p:sp>
        <p:sp>
          <p:nvSpPr>
            <p:cNvPr id="49" name="TextBox 16">
              <a:extLst>
                <a:ext uri="{FF2B5EF4-FFF2-40B4-BE49-F238E27FC236}">
                  <a16:creationId xmlns:a16="http://schemas.microsoft.com/office/drawing/2014/main" id="{323DF70B-758C-DC57-B0E1-6F19895E0DB6}"/>
                </a:ext>
              </a:extLst>
            </p:cNvPr>
            <p:cNvSpPr txBox="1"/>
            <p:nvPr/>
          </p:nvSpPr>
          <p:spPr>
            <a:xfrm>
              <a:off x="0" y="-38100"/>
              <a:ext cx="764400" cy="546814"/>
            </a:xfrm>
            <a:prstGeom prst="rect">
              <a:avLst/>
            </a:prstGeom>
          </p:spPr>
          <p:txBody>
            <a:bodyPr lIns="50800" tIns="50800" rIns="50800" bIns="50800" rtlCol="0" anchor="ctr"/>
            <a:lstStyle/>
            <a:p>
              <a:pPr algn="ctr">
                <a:lnSpc>
                  <a:spcPts val="2659"/>
                </a:lnSpc>
              </a:pPr>
              <a:endParaRPr/>
            </a:p>
          </p:txBody>
        </p:sp>
      </p:grpSp>
      <p:sp>
        <p:nvSpPr>
          <p:cNvPr id="50" name="Freeform 24">
            <a:extLst>
              <a:ext uri="{FF2B5EF4-FFF2-40B4-BE49-F238E27FC236}">
                <a16:creationId xmlns:a16="http://schemas.microsoft.com/office/drawing/2014/main" id="{0F5A57FB-2AA7-5D1D-90D9-1440D5A47919}"/>
              </a:ext>
            </a:extLst>
          </p:cNvPr>
          <p:cNvSpPr/>
          <p:nvPr/>
        </p:nvSpPr>
        <p:spPr>
          <a:xfrm>
            <a:off x="13522772" y="117722"/>
            <a:ext cx="4689028" cy="688778"/>
          </a:xfrm>
          <a:custGeom>
            <a:avLst/>
            <a:gdLst/>
            <a:ahLst/>
            <a:cxnLst/>
            <a:rect l="l" t="t" r="r" b="b"/>
            <a:pathLst>
              <a:path w="2828521" h="431059">
                <a:moveTo>
                  <a:pt x="0" y="0"/>
                </a:moveTo>
                <a:lnTo>
                  <a:pt x="2828521" y="0"/>
                </a:lnTo>
                <a:lnTo>
                  <a:pt x="2828521" y="431059"/>
                </a:lnTo>
                <a:lnTo>
                  <a:pt x="0" y="431059"/>
                </a:lnTo>
                <a:lnTo>
                  <a:pt x="0" y="0"/>
                </a:lnTo>
                <a:close/>
              </a:path>
            </a:pathLst>
          </a:custGeom>
          <a:blipFill>
            <a:blip r:embed="rId14"/>
            <a:stretch>
              <a:fillRect/>
            </a:stretch>
          </a:blipFill>
        </p:spPr>
        <p:txBody>
          <a:bodyPr/>
          <a:lstStyle/>
          <a:p>
            <a:endParaRPr lang="en-US"/>
          </a:p>
        </p:txBody>
      </p:sp>
      <p:sp>
        <p:nvSpPr>
          <p:cNvPr id="51" name="TextBox 38">
            <a:extLst>
              <a:ext uri="{FF2B5EF4-FFF2-40B4-BE49-F238E27FC236}">
                <a16:creationId xmlns:a16="http://schemas.microsoft.com/office/drawing/2014/main" id="{02500E29-C898-56FA-BD69-A236B1818C47}"/>
              </a:ext>
            </a:extLst>
          </p:cNvPr>
          <p:cNvSpPr txBox="1"/>
          <p:nvPr/>
        </p:nvSpPr>
        <p:spPr>
          <a:xfrm>
            <a:off x="10896600" y="6295235"/>
            <a:ext cx="2433562" cy="123110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Informed Triage </a:t>
            </a:r>
            <a:br>
              <a:rPr lang="en-US" sz="2000" b="1">
                <a:solidFill>
                  <a:srgbClr val="FFFFFF"/>
                </a:solidFill>
                <a:latin typeface="Avenir Bold"/>
                <a:ea typeface="Avenir Bold"/>
                <a:cs typeface="Avenir Bold"/>
                <a:sym typeface="Avenir Bold"/>
              </a:rPr>
            </a:br>
            <a:r>
              <a:rPr lang="en-US" sz="2000" b="1">
                <a:solidFill>
                  <a:srgbClr val="FFFFFF"/>
                </a:solidFill>
                <a:latin typeface="Avenir Bold"/>
                <a:ea typeface="Avenir Bold"/>
                <a:cs typeface="Avenir Bold"/>
                <a:sym typeface="Avenir Bold"/>
              </a:rPr>
              <a:t>to High-Yield Therapeutic</a:t>
            </a:r>
          </a:p>
          <a:p>
            <a:pPr algn="ctr">
              <a:lnSpc>
                <a:spcPts val="2400"/>
              </a:lnSpc>
            </a:pPr>
            <a:r>
              <a:rPr lang="en-US" sz="2000" b="1">
                <a:solidFill>
                  <a:srgbClr val="FFFFFF"/>
                </a:solidFill>
                <a:latin typeface="Avenir Bold"/>
                <a:ea typeface="Avenir Bold"/>
                <a:cs typeface="Avenir Bold"/>
                <a:sym typeface="Avenir Bold"/>
              </a:rPr>
              <a:t>Laparoscopy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C2EC-8DD8-AF23-B777-4C6E567A33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BE7DDA-E54F-3F41-280B-17911E755E49}"/>
              </a:ext>
            </a:extLst>
          </p:cNvPr>
          <p:cNvSpPr/>
          <p:nvPr/>
        </p:nvSpPr>
        <p:spPr>
          <a:xfrm>
            <a:off x="-53568"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601CDEB6-4BAC-0AC4-BD95-92527E0031C2}"/>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6DB29E64-9A47-1570-F2AB-EE65C7E25F39}"/>
              </a:ext>
            </a:extLst>
          </p:cNvPr>
          <p:cNvGrpSpPr/>
          <p:nvPr/>
        </p:nvGrpSpPr>
        <p:grpSpPr>
          <a:xfrm>
            <a:off x="4672519" y="1574717"/>
            <a:ext cx="8942961" cy="7935765"/>
            <a:chOff x="0" y="-28575"/>
            <a:chExt cx="812800" cy="727075"/>
          </a:xfrm>
        </p:grpSpPr>
        <p:sp>
          <p:nvSpPr>
            <p:cNvPr id="5" name="Freeform 5">
              <a:extLst>
                <a:ext uri="{FF2B5EF4-FFF2-40B4-BE49-F238E27FC236}">
                  <a16:creationId xmlns:a16="http://schemas.microsoft.com/office/drawing/2014/main" id="{D800458F-04BC-E434-92B6-D94AA83E141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alpha val="0"/>
              </a:schemeClr>
            </a:solidFill>
            <a:ln w="76200" cap="sq">
              <a:solidFill>
                <a:srgbClr val="6979BB"/>
              </a:solidFill>
              <a:prstDash val="solid"/>
              <a:miter/>
            </a:ln>
            <a:effectLst>
              <a:outerShdw blurRad="50800" dist="38100" dir="2700000" algn="tl" rotWithShape="0">
                <a:prstClr val="black">
                  <a:alpha val="40000"/>
                </a:prstClr>
              </a:outerShdw>
            </a:effectLst>
          </p:spPr>
          <p:txBody>
            <a:bodyPr/>
            <a:lstStyle/>
            <a:p>
              <a:endParaRPr lang="en-US"/>
            </a:p>
          </p:txBody>
        </p:sp>
        <p:sp>
          <p:nvSpPr>
            <p:cNvPr id="6" name="TextBox 6">
              <a:extLst>
                <a:ext uri="{FF2B5EF4-FFF2-40B4-BE49-F238E27FC236}">
                  <a16:creationId xmlns:a16="http://schemas.microsoft.com/office/drawing/2014/main" id="{ABEA7708-B537-62D8-C8D5-8C06B7D67B9E}"/>
                </a:ext>
              </a:extLst>
            </p:cNvPr>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grpSp>
        <p:nvGrpSpPr>
          <p:cNvPr id="7" name="Group 7">
            <a:extLst>
              <a:ext uri="{FF2B5EF4-FFF2-40B4-BE49-F238E27FC236}">
                <a16:creationId xmlns:a16="http://schemas.microsoft.com/office/drawing/2014/main" id="{900CBD36-FA5A-E0E2-CB1A-01BB29BB545F}"/>
              </a:ext>
            </a:extLst>
          </p:cNvPr>
          <p:cNvGrpSpPr/>
          <p:nvPr/>
        </p:nvGrpSpPr>
        <p:grpSpPr>
          <a:xfrm>
            <a:off x="5591783" y="3126131"/>
            <a:ext cx="7137091" cy="6384351"/>
            <a:chOff x="0" y="-28575"/>
            <a:chExt cx="812800" cy="727075"/>
          </a:xfrm>
          <a:effectLst>
            <a:outerShdw blurRad="50800" dist="38100" dir="2700000" algn="tl" rotWithShape="0">
              <a:prstClr val="black">
                <a:alpha val="40000"/>
              </a:prstClr>
            </a:outerShdw>
          </a:effectLst>
        </p:grpSpPr>
        <p:sp>
          <p:nvSpPr>
            <p:cNvPr id="8" name="Freeform 8">
              <a:extLst>
                <a:ext uri="{FF2B5EF4-FFF2-40B4-BE49-F238E27FC236}">
                  <a16:creationId xmlns:a16="http://schemas.microsoft.com/office/drawing/2014/main" id="{DAC20058-BBE5-45EE-365E-11267D0C3D07}"/>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979BB">
                <a:alpha val="69804"/>
              </a:srgbClr>
            </a:solidFill>
          </p:spPr>
          <p:txBody>
            <a:bodyPr/>
            <a:lstStyle/>
            <a:p>
              <a:endParaRPr lang="en-US"/>
            </a:p>
          </p:txBody>
        </p:sp>
        <p:sp>
          <p:nvSpPr>
            <p:cNvPr id="9" name="TextBox 9">
              <a:extLst>
                <a:ext uri="{FF2B5EF4-FFF2-40B4-BE49-F238E27FC236}">
                  <a16:creationId xmlns:a16="http://schemas.microsoft.com/office/drawing/2014/main" id="{995D0F0B-7AEB-1264-5CA9-963C8D560736}"/>
                </a:ext>
              </a:extLst>
            </p:cNvPr>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sp>
        <p:nvSpPr>
          <p:cNvPr id="10" name="TextBox 10">
            <a:extLst>
              <a:ext uri="{FF2B5EF4-FFF2-40B4-BE49-F238E27FC236}">
                <a16:creationId xmlns:a16="http://schemas.microsoft.com/office/drawing/2014/main" id="{40DEAE09-0A61-9769-0172-3D59A6BC7B98}"/>
              </a:ext>
            </a:extLst>
          </p:cNvPr>
          <p:cNvSpPr txBox="1"/>
          <p:nvPr/>
        </p:nvSpPr>
        <p:spPr>
          <a:xfrm>
            <a:off x="7239467" y="3656604"/>
            <a:ext cx="3916258" cy="1151854"/>
          </a:xfrm>
          <a:prstGeom prst="rect">
            <a:avLst/>
          </a:prstGeom>
        </p:spPr>
        <p:txBody>
          <a:bodyPr lIns="0" tIns="0" rIns="0" bIns="0" rtlCol="0" anchor="t">
            <a:spAutoFit/>
          </a:bodyPr>
          <a:lstStyle/>
          <a:p>
            <a:pPr algn="ctr">
              <a:lnSpc>
                <a:spcPts val="2986"/>
              </a:lnSpc>
            </a:pPr>
            <a:r>
              <a:rPr lang="en-US" sz="2488">
                <a:solidFill>
                  <a:srgbClr val="FFFFFF"/>
                </a:solidFill>
                <a:latin typeface="Avenir Book" panose="02000503020000020003" pitchFamily="2" charset="0"/>
                <a:ea typeface="Avenir"/>
                <a:cs typeface="Avenir"/>
                <a:sym typeface="Avenir"/>
              </a:rPr>
              <a:t>6.3M women in</a:t>
            </a:r>
            <a:br>
              <a:rPr lang="en-US" sz="2488">
                <a:solidFill>
                  <a:srgbClr val="FFFFFF"/>
                </a:solidFill>
                <a:latin typeface="Avenir Book" panose="02000503020000020003" pitchFamily="2" charset="0"/>
                <a:ea typeface="Avenir"/>
                <a:cs typeface="Avenir"/>
                <a:sym typeface="Avenir"/>
              </a:rPr>
            </a:br>
            <a:r>
              <a:rPr lang="en-US" sz="2488">
                <a:solidFill>
                  <a:srgbClr val="FFFFFF"/>
                </a:solidFill>
                <a:latin typeface="Avenir Book" panose="02000503020000020003" pitchFamily="2" charset="0"/>
                <a:ea typeface="Avenir"/>
                <a:cs typeface="Avenir"/>
                <a:sym typeface="Avenir"/>
              </a:rPr>
              <a:t> the US are affected </a:t>
            </a:r>
            <a:br>
              <a:rPr lang="en-US" sz="2488">
                <a:solidFill>
                  <a:srgbClr val="FFFFFF"/>
                </a:solidFill>
                <a:latin typeface="Avenir Book" panose="02000503020000020003" pitchFamily="2" charset="0"/>
                <a:ea typeface="Avenir"/>
                <a:cs typeface="Avenir"/>
                <a:sym typeface="Avenir"/>
              </a:rPr>
            </a:br>
            <a:r>
              <a:rPr lang="en-US" sz="2488">
                <a:solidFill>
                  <a:srgbClr val="FFFFFF"/>
                </a:solidFill>
                <a:latin typeface="Avenir Book" panose="02000503020000020003" pitchFamily="2" charset="0"/>
                <a:ea typeface="Avenir"/>
                <a:cs typeface="Avenir"/>
                <a:sym typeface="Avenir"/>
              </a:rPr>
              <a:t>with </a:t>
            </a:r>
            <a:r>
              <a:rPr lang="en-US" sz="2400">
                <a:solidFill>
                  <a:srgbClr val="FFFFFF"/>
                </a:solidFill>
                <a:latin typeface="Avenir Book" panose="02000503020000020003" pitchFamily="2" charset="0"/>
                <a:ea typeface="Avenir"/>
                <a:cs typeface="Avenir"/>
                <a:sym typeface="Avenir"/>
              </a:rPr>
              <a:t>Endometriosis</a:t>
            </a:r>
            <a:r>
              <a:rPr lang="en-US" sz="2488">
                <a:solidFill>
                  <a:srgbClr val="FFFFFF"/>
                </a:solidFill>
                <a:latin typeface="Avenir Book" panose="02000503020000020003" pitchFamily="2" charset="0"/>
                <a:ea typeface="Avenir"/>
                <a:cs typeface="Avenir"/>
                <a:sym typeface="Avenir"/>
              </a:rPr>
              <a:t> </a:t>
            </a:r>
            <a:r>
              <a:rPr lang="en-US" sz="2488" baseline="30000">
                <a:solidFill>
                  <a:srgbClr val="FFFFFF"/>
                </a:solidFill>
                <a:latin typeface="Avenir Book" panose="02000503020000020003" pitchFamily="2" charset="0"/>
                <a:ea typeface="Avenir"/>
                <a:cs typeface="Avenir"/>
                <a:sym typeface="Avenir"/>
              </a:rPr>
              <a:t>1</a:t>
            </a:r>
          </a:p>
        </p:txBody>
      </p:sp>
      <p:sp>
        <p:nvSpPr>
          <p:cNvPr id="11" name="Freeform 11">
            <a:extLst>
              <a:ext uri="{FF2B5EF4-FFF2-40B4-BE49-F238E27FC236}">
                <a16:creationId xmlns:a16="http://schemas.microsoft.com/office/drawing/2014/main" id="{EE056B12-0D1F-4317-FBD0-0AE0DFCFE7CA}"/>
              </a:ext>
            </a:extLst>
          </p:cNvPr>
          <p:cNvSpPr/>
          <p:nvPr/>
        </p:nvSpPr>
        <p:spPr>
          <a:xfrm rot="6011436">
            <a:off x="12432287" y="1353719"/>
            <a:ext cx="8070737" cy="4667271"/>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35000"/>
            </a:blip>
            <a:stretch>
              <a:fillRect l="-31060" t="-33218"/>
            </a:stretch>
          </a:blipFill>
        </p:spPr>
        <p:txBody>
          <a:bodyPr/>
          <a:lstStyle/>
          <a:p>
            <a:endParaRPr lang="en-US"/>
          </a:p>
        </p:txBody>
      </p:sp>
      <p:sp>
        <p:nvSpPr>
          <p:cNvPr id="12" name="Freeform 12">
            <a:extLst>
              <a:ext uri="{FF2B5EF4-FFF2-40B4-BE49-F238E27FC236}">
                <a16:creationId xmlns:a16="http://schemas.microsoft.com/office/drawing/2014/main" id="{56CE5ED9-CB99-A692-4355-F7F088D1E30C}"/>
              </a:ext>
            </a:extLst>
          </p:cNvPr>
          <p:cNvSpPr/>
          <p:nvPr/>
        </p:nvSpPr>
        <p:spPr>
          <a:xfrm rot="-7904271">
            <a:off x="-1685897" y="3527258"/>
            <a:ext cx="5717439" cy="6217637"/>
          </a:xfrm>
          <a:custGeom>
            <a:avLst/>
            <a:gdLst/>
            <a:ahLst/>
            <a:cxnLst/>
            <a:rect l="l" t="t" r="r" b="b"/>
            <a:pathLst>
              <a:path w="10577514" h="6217637">
                <a:moveTo>
                  <a:pt x="0" y="0"/>
                </a:moveTo>
                <a:lnTo>
                  <a:pt x="10577514" y="0"/>
                </a:lnTo>
                <a:lnTo>
                  <a:pt x="10577514" y="6217636"/>
                </a:lnTo>
                <a:lnTo>
                  <a:pt x="0" y="6217636"/>
                </a:lnTo>
                <a:lnTo>
                  <a:pt x="0" y="0"/>
                </a:lnTo>
                <a:close/>
              </a:path>
            </a:pathLst>
          </a:custGeom>
          <a:blipFill>
            <a:blip r:embed="rId5">
              <a:alphaModFix amt="35000"/>
            </a:blip>
            <a:stretch>
              <a:fillRect r="-85004"/>
            </a:stretch>
          </a:blipFill>
        </p:spPr>
        <p:txBody>
          <a:bodyPr/>
          <a:lstStyle/>
          <a:p>
            <a:endParaRPr lang="en-US"/>
          </a:p>
        </p:txBody>
      </p:sp>
      <p:sp>
        <p:nvSpPr>
          <p:cNvPr id="13" name="TextBox 13">
            <a:extLst>
              <a:ext uri="{FF2B5EF4-FFF2-40B4-BE49-F238E27FC236}">
                <a16:creationId xmlns:a16="http://schemas.microsoft.com/office/drawing/2014/main" id="{948D5A1F-E777-C0D1-9C24-9CF4A1592EC9}"/>
              </a:ext>
            </a:extLst>
          </p:cNvPr>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14" name="TextBox 14">
            <a:extLst>
              <a:ext uri="{FF2B5EF4-FFF2-40B4-BE49-F238E27FC236}">
                <a16:creationId xmlns:a16="http://schemas.microsoft.com/office/drawing/2014/main" id="{05265E34-293A-7972-4619-793ED361C62C}"/>
              </a:ext>
            </a:extLst>
          </p:cNvPr>
          <p:cNvSpPr txBox="1"/>
          <p:nvPr/>
        </p:nvSpPr>
        <p:spPr>
          <a:xfrm>
            <a:off x="3371622" y="631052"/>
            <a:ext cx="11448720" cy="688778"/>
          </a:xfrm>
          <a:prstGeom prst="rect">
            <a:avLst/>
          </a:prstGeom>
        </p:spPr>
        <p:txBody>
          <a:bodyPr wrap="square" lIns="0" tIns="0" rIns="0" bIns="0" rtlCol="0" anchor="t">
            <a:spAutoFit/>
          </a:bodyPr>
          <a:lstStyle/>
          <a:p>
            <a:pPr algn="ctr">
              <a:lnSpc>
                <a:spcPts val="5599"/>
              </a:lnSpc>
            </a:pPr>
            <a:r>
              <a:rPr lang="en-US" sz="3999" b="1" spc="19">
                <a:solidFill>
                  <a:srgbClr val="414042"/>
                </a:solidFill>
                <a:latin typeface="Avenir Bold"/>
                <a:ea typeface="Avenir Bold"/>
                <a:cs typeface="Avenir Bold"/>
                <a:sym typeface="Avenir Bold"/>
              </a:rPr>
              <a:t>Total US Addressable Market</a:t>
            </a:r>
          </a:p>
        </p:txBody>
      </p:sp>
      <p:sp>
        <p:nvSpPr>
          <p:cNvPr id="16" name="Freeform 16">
            <a:extLst>
              <a:ext uri="{FF2B5EF4-FFF2-40B4-BE49-F238E27FC236}">
                <a16:creationId xmlns:a16="http://schemas.microsoft.com/office/drawing/2014/main" id="{1D05965F-6DC4-094F-D8C3-EBCAC4F038AE}"/>
              </a:ext>
            </a:extLst>
          </p:cNvPr>
          <p:cNvSpPr/>
          <p:nvPr/>
        </p:nvSpPr>
        <p:spPr>
          <a:xfrm>
            <a:off x="7435260" y="6780962"/>
            <a:ext cx="3450135" cy="2694838"/>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2060"/>
          </a:solidFill>
          <a:effectLst>
            <a:outerShdw blurRad="50800" dist="38100" dir="2700000" algn="tl" rotWithShape="0">
              <a:prstClr val="black">
                <a:alpha val="40000"/>
              </a:prstClr>
            </a:outerShdw>
          </a:effectLst>
        </p:spPr>
        <p:txBody>
          <a:bodyPr/>
          <a:lstStyle/>
          <a:p>
            <a:endParaRPr lang="en-US"/>
          </a:p>
        </p:txBody>
      </p:sp>
      <p:sp>
        <p:nvSpPr>
          <p:cNvPr id="19" name="Freeform 19">
            <a:extLst>
              <a:ext uri="{FF2B5EF4-FFF2-40B4-BE49-F238E27FC236}">
                <a16:creationId xmlns:a16="http://schemas.microsoft.com/office/drawing/2014/main" id="{B73B08F1-8F08-26E8-7567-4DBDD7EB2506}"/>
              </a:ext>
            </a:extLst>
          </p:cNvPr>
          <p:cNvSpPr/>
          <p:nvPr/>
        </p:nvSpPr>
        <p:spPr>
          <a:xfrm>
            <a:off x="7239467" y="2189494"/>
            <a:ext cx="4044953" cy="616440"/>
          </a:xfrm>
          <a:custGeom>
            <a:avLst/>
            <a:gdLst/>
            <a:ahLst/>
            <a:cxnLst/>
            <a:rect l="l" t="t" r="r" b="b"/>
            <a:pathLst>
              <a:path w="4044953" h="616440">
                <a:moveTo>
                  <a:pt x="0" y="0"/>
                </a:moveTo>
                <a:lnTo>
                  <a:pt x="4044954" y="0"/>
                </a:lnTo>
                <a:lnTo>
                  <a:pt x="4044954" y="616440"/>
                </a:lnTo>
                <a:lnTo>
                  <a:pt x="0" y="616440"/>
                </a:lnTo>
                <a:lnTo>
                  <a:pt x="0" y="0"/>
                </a:lnTo>
                <a:close/>
              </a:path>
            </a:pathLst>
          </a:custGeom>
          <a:blipFill>
            <a:blip r:embed="rId6"/>
            <a:stretch>
              <a:fillRect/>
            </a:stretch>
          </a:blipFill>
        </p:spPr>
        <p:txBody>
          <a:bodyPr/>
          <a:lstStyle/>
          <a:p>
            <a:endParaRPr lang="en-US"/>
          </a:p>
        </p:txBody>
      </p:sp>
      <p:sp>
        <p:nvSpPr>
          <p:cNvPr id="22" name="TextBox 17">
            <a:extLst>
              <a:ext uri="{FF2B5EF4-FFF2-40B4-BE49-F238E27FC236}">
                <a16:creationId xmlns:a16="http://schemas.microsoft.com/office/drawing/2014/main" id="{943896D6-91ED-73DB-036D-E1064B30350A}"/>
              </a:ext>
            </a:extLst>
          </p:cNvPr>
          <p:cNvSpPr txBox="1"/>
          <p:nvPr/>
        </p:nvSpPr>
        <p:spPr>
          <a:xfrm>
            <a:off x="-4240071" y="3787950"/>
            <a:ext cx="3687032" cy="4623023"/>
          </a:xfrm>
          <a:prstGeom prst="rect">
            <a:avLst/>
          </a:prstGeom>
        </p:spPr>
        <p:txBody>
          <a:bodyPr lIns="50800" tIns="50800" rIns="50800" bIns="50800" rtlCol="0" anchor="ctr"/>
          <a:lstStyle/>
          <a:p>
            <a:pPr algn="ctr">
              <a:lnSpc>
                <a:spcPts val="2200"/>
              </a:lnSpc>
            </a:pPr>
            <a:endParaRPr/>
          </a:p>
        </p:txBody>
      </p:sp>
      <p:sp>
        <p:nvSpPr>
          <p:cNvPr id="21" name="Freeform 16">
            <a:extLst>
              <a:ext uri="{FF2B5EF4-FFF2-40B4-BE49-F238E27FC236}">
                <a16:creationId xmlns:a16="http://schemas.microsoft.com/office/drawing/2014/main" id="{A56703AB-FDD0-06FE-C4A2-21A704F14082}"/>
              </a:ext>
            </a:extLst>
          </p:cNvPr>
          <p:cNvSpPr/>
          <p:nvPr/>
        </p:nvSpPr>
        <p:spPr>
          <a:xfrm>
            <a:off x="6579107" y="5069150"/>
            <a:ext cx="5129783" cy="4441332"/>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979BB">
              <a:alpha val="69804"/>
            </a:srgbClr>
          </a:solidFill>
          <a:effectLst>
            <a:outerShdw blurRad="50800" dist="38100" dir="2700000" algn="tl" rotWithShape="0">
              <a:prstClr val="black">
                <a:alpha val="40000"/>
              </a:prstClr>
            </a:outerShdw>
          </a:effectLst>
        </p:spPr>
        <p:txBody>
          <a:bodyPr/>
          <a:lstStyle/>
          <a:p>
            <a:endParaRPr lang="en-US"/>
          </a:p>
        </p:txBody>
      </p:sp>
      <p:sp>
        <p:nvSpPr>
          <p:cNvPr id="18" name="TextBox 18">
            <a:extLst>
              <a:ext uri="{FF2B5EF4-FFF2-40B4-BE49-F238E27FC236}">
                <a16:creationId xmlns:a16="http://schemas.microsoft.com/office/drawing/2014/main" id="{04F22F9B-23B8-F8E6-73B9-2A9BAF388D60}"/>
              </a:ext>
            </a:extLst>
          </p:cNvPr>
          <p:cNvSpPr txBox="1"/>
          <p:nvPr/>
        </p:nvSpPr>
        <p:spPr>
          <a:xfrm>
            <a:off x="7692901" y="5329235"/>
            <a:ext cx="2865941" cy="1142172"/>
          </a:xfrm>
          <a:prstGeom prst="rect">
            <a:avLst/>
          </a:prstGeom>
        </p:spPr>
        <p:txBody>
          <a:bodyPr wrap="square" lIns="0" tIns="0" rIns="0" bIns="0" rtlCol="0" anchor="t">
            <a:spAutoFit/>
          </a:bodyPr>
          <a:lstStyle/>
          <a:p>
            <a:pPr algn="ctr">
              <a:lnSpc>
                <a:spcPts val="2986"/>
              </a:lnSpc>
            </a:pPr>
            <a:r>
              <a:rPr lang="en-US" sz="2488">
                <a:solidFill>
                  <a:srgbClr val="FFFFFF"/>
                </a:solidFill>
                <a:latin typeface="Avenir Book" panose="02000503020000020003" pitchFamily="2" charset="0"/>
                <a:ea typeface="Avenir"/>
                <a:cs typeface="Avenir"/>
                <a:sym typeface="Avenir"/>
              </a:rPr>
              <a:t>4.3M unique</a:t>
            </a:r>
          </a:p>
          <a:p>
            <a:pPr marL="0" lvl="0" indent="0" algn="ctr">
              <a:lnSpc>
                <a:spcPts val="2986"/>
              </a:lnSpc>
              <a:spcBef>
                <a:spcPct val="0"/>
              </a:spcBef>
            </a:pPr>
            <a:r>
              <a:rPr lang="en-US" sz="2488">
                <a:solidFill>
                  <a:srgbClr val="FFFFFF"/>
                </a:solidFill>
                <a:latin typeface="Avenir Book" panose="02000503020000020003" pitchFamily="2" charset="0"/>
                <a:ea typeface="Avenir"/>
                <a:cs typeface="Avenir"/>
                <a:sym typeface="Avenir"/>
              </a:rPr>
              <a:t>GYN visits </a:t>
            </a:r>
            <a:r>
              <a:rPr lang="en-US" sz="2400">
                <a:solidFill>
                  <a:srgbClr val="FFFFFF"/>
                </a:solidFill>
                <a:latin typeface="Avenir Book" panose="02000503020000020003" pitchFamily="2" charset="0"/>
                <a:ea typeface="Avenir"/>
                <a:cs typeface="Avenir"/>
                <a:sym typeface="Avenir"/>
              </a:rPr>
              <a:t>for</a:t>
            </a:r>
            <a:r>
              <a:rPr lang="en-US" sz="2488">
                <a:solidFill>
                  <a:srgbClr val="FFFFFF"/>
                </a:solidFill>
                <a:latin typeface="Avenir Book" panose="02000503020000020003" pitchFamily="2" charset="0"/>
                <a:ea typeface="Avenir"/>
                <a:cs typeface="Avenir"/>
                <a:sym typeface="Avenir"/>
              </a:rPr>
              <a:t> </a:t>
            </a:r>
            <a:br>
              <a:rPr lang="en-US" sz="2488">
                <a:solidFill>
                  <a:srgbClr val="FFFFFF"/>
                </a:solidFill>
                <a:latin typeface="Avenir Book" panose="02000503020000020003" pitchFamily="2" charset="0"/>
                <a:ea typeface="Avenir"/>
                <a:cs typeface="Avenir"/>
                <a:sym typeface="Avenir"/>
              </a:rPr>
            </a:br>
            <a:r>
              <a:rPr lang="en-US" sz="2488">
                <a:solidFill>
                  <a:srgbClr val="FFFFFF"/>
                </a:solidFill>
                <a:latin typeface="Avenir Book" panose="02000503020000020003" pitchFamily="2" charset="0"/>
                <a:ea typeface="Avenir"/>
                <a:cs typeface="Avenir"/>
                <a:sym typeface="Avenir"/>
              </a:rPr>
              <a:t>pelvic pain </a:t>
            </a:r>
            <a:r>
              <a:rPr lang="en-US" sz="2488" baseline="30000">
                <a:solidFill>
                  <a:srgbClr val="FFFFFF"/>
                </a:solidFill>
                <a:latin typeface="Avenir Book" panose="02000503020000020003" pitchFamily="2" charset="0"/>
                <a:ea typeface="Avenir"/>
                <a:cs typeface="Avenir"/>
                <a:sym typeface="Avenir"/>
              </a:rPr>
              <a:t>2, 3</a:t>
            </a:r>
          </a:p>
        </p:txBody>
      </p:sp>
      <p:sp>
        <p:nvSpPr>
          <p:cNvPr id="23" name="TextBox 18">
            <a:extLst>
              <a:ext uri="{FF2B5EF4-FFF2-40B4-BE49-F238E27FC236}">
                <a16:creationId xmlns:a16="http://schemas.microsoft.com/office/drawing/2014/main" id="{0EFA6034-46F3-AC1B-9D8D-DA933D7D815F}"/>
              </a:ext>
            </a:extLst>
          </p:cNvPr>
          <p:cNvSpPr txBox="1"/>
          <p:nvPr/>
        </p:nvSpPr>
        <p:spPr>
          <a:xfrm>
            <a:off x="7742637" y="7403474"/>
            <a:ext cx="2865941" cy="1526893"/>
          </a:xfrm>
          <a:prstGeom prst="rect">
            <a:avLst/>
          </a:prstGeom>
        </p:spPr>
        <p:txBody>
          <a:bodyPr wrap="square" lIns="0" tIns="0" rIns="0" bIns="0" rtlCol="0" anchor="t">
            <a:spAutoFit/>
          </a:bodyPr>
          <a:lstStyle/>
          <a:p>
            <a:pPr algn="ctr">
              <a:lnSpc>
                <a:spcPts val="2986"/>
              </a:lnSpc>
            </a:pPr>
            <a:r>
              <a:rPr lang="en-US" sz="2400">
                <a:solidFill>
                  <a:srgbClr val="FFFFFF"/>
                </a:solidFill>
                <a:latin typeface="Avenir Book" panose="02000503020000020003" pitchFamily="2" charset="0"/>
                <a:ea typeface="Avenir"/>
                <a:cs typeface="Avenir"/>
                <a:sym typeface="Avenir"/>
              </a:rPr>
              <a:t>2M women </a:t>
            </a:r>
          </a:p>
          <a:p>
            <a:pPr algn="ctr">
              <a:lnSpc>
                <a:spcPts val="2986"/>
              </a:lnSpc>
            </a:pPr>
            <a:r>
              <a:rPr lang="en-US" sz="2400">
                <a:solidFill>
                  <a:srgbClr val="FFFFFF"/>
                </a:solidFill>
                <a:latin typeface="Avenir Book" panose="02000503020000020003" pitchFamily="2" charset="0"/>
                <a:ea typeface="Avenir"/>
                <a:cs typeface="Avenir"/>
                <a:sym typeface="Avenir"/>
              </a:rPr>
              <a:t>suffer from infertility that could have endometriosis </a:t>
            </a:r>
            <a:r>
              <a:rPr lang="en-US" sz="2400" baseline="30000">
                <a:solidFill>
                  <a:srgbClr val="FFFFFF"/>
                </a:solidFill>
                <a:latin typeface="Avenir Book" panose="02000503020000020003" pitchFamily="2" charset="0"/>
                <a:ea typeface="Avenir"/>
                <a:cs typeface="Avenir"/>
                <a:sym typeface="Avenir"/>
              </a:rPr>
              <a:t>4</a:t>
            </a:r>
          </a:p>
        </p:txBody>
      </p:sp>
    </p:spTree>
    <p:extLst>
      <p:ext uri="{BB962C8B-B14F-4D97-AF65-F5344CB8AC3E}">
        <p14:creationId xmlns:p14="http://schemas.microsoft.com/office/powerpoint/2010/main" val="355211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A09AA-B8DD-B9F6-6238-2489BF63D2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70F07C-9A24-A024-6F3A-10BF2C1A894F}"/>
              </a:ext>
            </a:extLst>
          </p:cNvPr>
          <p:cNvSpPr/>
          <p:nvPr/>
        </p:nvSpPr>
        <p:spPr>
          <a:xfrm>
            <a:off x="-53568"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A4ED0EB-04D2-1D73-3BE4-6F0D74CC108D}"/>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5208E5A1-E0C2-EBBD-D1EC-3D0FE2D3978C}"/>
              </a:ext>
            </a:extLst>
          </p:cNvPr>
          <p:cNvSpPr/>
          <p:nvPr/>
        </p:nvSpPr>
        <p:spPr>
          <a:xfrm rot="6011436">
            <a:off x="10299989" y="1596880"/>
            <a:ext cx="10577514" cy="6217637"/>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3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00C2C6F7-CA6C-0517-2F89-2ADF175EF29E}"/>
              </a:ext>
            </a:extLst>
          </p:cNvPr>
          <p:cNvSpPr txBox="1"/>
          <p:nvPr/>
        </p:nvSpPr>
        <p:spPr>
          <a:xfrm>
            <a:off x="2524934" y="9873656"/>
            <a:ext cx="5295516" cy="355666"/>
          </a:xfrm>
          <a:prstGeom prst="rect">
            <a:avLst/>
          </a:prstGeom>
        </p:spPr>
        <p:txBody>
          <a:bodyPr lIns="0" tIns="0" rIns="0" bIns="0" rtlCol="0" anchor="t">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rPr>
              <a:t>COPYRIGHT © ASPIRA WOMEN'S HEALTH INC., 2025. ALL RIGHTS RESERVED.</a:t>
            </a:r>
          </a:p>
          <a:p>
            <a:pPr marL="0" marR="0" lvl="0" indent="0" algn="l" defTabSz="914400" rtl="0" eaLnBrk="1" fontAlgn="auto" latinLnBrk="0" hangingPunct="1">
              <a:lnSpc>
                <a:spcPts val="1399"/>
              </a:lnSpc>
              <a:spcBef>
                <a:spcPts val="0"/>
              </a:spcBef>
              <a:spcAft>
                <a:spcPts val="0"/>
              </a:spcAft>
              <a:buClrTx/>
              <a:buSzTx/>
              <a:buFontTx/>
              <a:buNone/>
              <a:tabLst/>
              <a:defRPr/>
            </a:pPr>
            <a:endPar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endParaRPr>
          </a:p>
        </p:txBody>
      </p:sp>
      <p:sp>
        <p:nvSpPr>
          <p:cNvPr id="14" name="TextBox 14">
            <a:extLst>
              <a:ext uri="{FF2B5EF4-FFF2-40B4-BE49-F238E27FC236}">
                <a16:creationId xmlns:a16="http://schemas.microsoft.com/office/drawing/2014/main" id="{B652EDCB-EA16-51AA-9776-D5CDB575976E}"/>
              </a:ext>
            </a:extLst>
          </p:cNvPr>
          <p:cNvSpPr txBox="1"/>
          <p:nvPr/>
        </p:nvSpPr>
        <p:spPr>
          <a:xfrm>
            <a:off x="1600942" y="655558"/>
            <a:ext cx="15149329" cy="688778"/>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19" normalizeH="0" baseline="0" noProof="0">
                <a:ln>
                  <a:noFill/>
                </a:ln>
                <a:solidFill>
                  <a:srgbClr val="414042"/>
                </a:solidFill>
                <a:effectLst/>
                <a:uLnTx/>
                <a:uFillTx/>
                <a:latin typeface="Avenir Bold"/>
                <a:ea typeface="Avenir Bold"/>
                <a:cs typeface="Avenir Bold"/>
                <a:sym typeface="Avenir Bold"/>
              </a:rPr>
              <a:t>Protein + miRNAs-based Assay for Diagnosis of Endometriosis</a:t>
            </a:r>
          </a:p>
        </p:txBody>
      </p:sp>
      <p:sp>
        <p:nvSpPr>
          <p:cNvPr id="22" name="TextBox 17">
            <a:extLst>
              <a:ext uri="{FF2B5EF4-FFF2-40B4-BE49-F238E27FC236}">
                <a16:creationId xmlns:a16="http://schemas.microsoft.com/office/drawing/2014/main" id="{BC1F418E-4F42-9F99-7878-18CBBA1BA3BF}"/>
              </a:ext>
            </a:extLst>
          </p:cNvPr>
          <p:cNvSpPr txBox="1"/>
          <p:nvPr/>
        </p:nvSpPr>
        <p:spPr>
          <a:xfrm>
            <a:off x="-4240071" y="3787950"/>
            <a:ext cx="3687032" cy="4623023"/>
          </a:xfrm>
          <a:prstGeom prst="rect">
            <a:avLst/>
          </a:prstGeom>
        </p:spPr>
        <p:txBody>
          <a:bodyPr lIns="50800" tIns="50800" rIns="50800" bIns="50800"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B41082F7-048E-D2CF-3D9D-2469332DDB7C}"/>
              </a:ext>
            </a:extLst>
          </p:cNvPr>
          <p:cNvSpPr txBox="1"/>
          <p:nvPr/>
        </p:nvSpPr>
        <p:spPr>
          <a:xfrm>
            <a:off x="7673023" y="5244175"/>
            <a:ext cx="2865941" cy="1142172"/>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4.3M unique</a:t>
            </a:r>
          </a:p>
          <a:p>
            <a:pPr marL="0" marR="0" lvl="0" indent="0" algn="ctr" defTabSz="914400" rtl="0" eaLnBrk="1" fontAlgn="auto" latinLnBrk="0" hangingPunct="1">
              <a:lnSpc>
                <a:spcPts val="2986"/>
              </a:lnSpc>
              <a:spcBef>
                <a:spcPct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GYN visits </a:t>
            </a: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for</a:t>
            </a: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 </a:t>
            </a:r>
            <a:b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b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pelvic pain </a:t>
            </a:r>
            <a:r>
              <a:rPr kumimoji="0" lang="en-US" sz="2488"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2, 3</a:t>
            </a:r>
          </a:p>
        </p:txBody>
      </p:sp>
      <p:sp>
        <p:nvSpPr>
          <p:cNvPr id="23" name="TextBox 18">
            <a:extLst>
              <a:ext uri="{FF2B5EF4-FFF2-40B4-BE49-F238E27FC236}">
                <a16:creationId xmlns:a16="http://schemas.microsoft.com/office/drawing/2014/main" id="{F8DC33A0-0F9D-9216-FCC9-FE90B679CF92}"/>
              </a:ext>
            </a:extLst>
          </p:cNvPr>
          <p:cNvSpPr txBox="1"/>
          <p:nvPr/>
        </p:nvSpPr>
        <p:spPr>
          <a:xfrm>
            <a:off x="7742637" y="7318414"/>
            <a:ext cx="2865941" cy="1526893"/>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2Mwomen </a:t>
            </a:r>
          </a:p>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suffer from infertility that could have endometriosis </a:t>
            </a:r>
            <a:r>
              <a:rPr kumimoji="0" lang="en-US" sz="2400"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4</a:t>
            </a:r>
          </a:p>
        </p:txBody>
      </p:sp>
      <p:sp>
        <p:nvSpPr>
          <p:cNvPr id="15" name="Round Same Side Corner Rectangle 22">
            <a:extLst>
              <a:ext uri="{FF2B5EF4-FFF2-40B4-BE49-F238E27FC236}">
                <a16:creationId xmlns:a16="http://schemas.microsoft.com/office/drawing/2014/main" id="{F46B9150-C12E-DF55-B1A8-83867CC5CB5F}"/>
              </a:ext>
            </a:extLst>
          </p:cNvPr>
          <p:cNvSpPr/>
          <p:nvPr/>
        </p:nvSpPr>
        <p:spPr>
          <a:xfrm rot="5400000">
            <a:off x="-275933" y="2329077"/>
            <a:ext cx="6857461" cy="6480089"/>
          </a:xfrm>
          <a:prstGeom prst="round2SameRect">
            <a:avLst>
              <a:gd name="adj1" fmla="val 527"/>
              <a:gd name="adj2" fmla="val 0"/>
            </a:avLst>
          </a:prstGeom>
          <a:solidFill>
            <a:srgbClr val="6979BB"/>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0EF945B-5C5C-0939-9B9B-7FECC02DEC04}"/>
              </a:ext>
            </a:extLst>
          </p:cNvPr>
          <p:cNvSpPr txBox="1"/>
          <p:nvPr/>
        </p:nvSpPr>
        <p:spPr>
          <a:xfrm>
            <a:off x="1576608" y="3743076"/>
            <a:ext cx="4381370" cy="1083868"/>
          </a:xfrm>
          <a:prstGeom prst="rect">
            <a:avLst/>
          </a:prstGeom>
          <a:noFill/>
        </p:spPr>
        <p:txBody>
          <a:bodyPr wrap="square">
            <a:noAutofit/>
          </a:bodyPr>
          <a:lstStyle/>
          <a:p>
            <a:pPr lvl="0">
              <a:defRPr/>
            </a:pPr>
            <a:r>
              <a:rPr lang="en-US" sz="2200">
                <a:solidFill>
                  <a:schemeClr val="bg1"/>
                </a:solidFill>
                <a:latin typeface="Avenir Book" panose="02000503020000020003" pitchFamily="2" charset="0"/>
              </a:rPr>
              <a:t>H</a:t>
            </a:r>
            <a:r>
              <a:rPr kumimoji="0" lang="en-US" sz="2200" u="none" strike="noStrike" kern="1200" cap="none" spc="0" normalizeH="0" baseline="0" noProof="0" err="1">
                <a:ln>
                  <a:noFill/>
                </a:ln>
                <a:solidFill>
                  <a:schemeClr val="bg1"/>
                </a:solidFill>
                <a:effectLst/>
                <a:uLnTx/>
                <a:uFillTx/>
                <a:latin typeface="Avenir Book" panose="02000503020000020003" pitchFamily="2" charset="0"/>
                <a:ea typeface="+mn-ea"/>
                <a:cs typeface="+mn-cs"/>
              </a:rPr>
              <a:t>igh</a:t>
            </a: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 Positive Predictive Value (PPV) to “rule in” Endometriosis</a:t>
            </a:r>
          </a:p>
        </p:txBody>
      </p:sp>
      <p:sp>
        <p:nvSpPr>
          <p:cNvPr id="20" name="TextBox 19">
            <a:extLst>
              <a:ext uri="{FF2B5EF4-FFF2-40B4-BE49-F238E27FC236}">
                <a16:creationId xmlns:a16="http://schemas.microsoft.com/office/drawing/2014/main" id="{35469F0B-60F4-E002-B36C-776BDE37DA96}"/>
              </a:ext>
            </a:extLst>
          </p:cNvPr>
          <p:cNvSpPr txBox="1"/>
          <p:nvPr/>
        </p:nvSpPr>
        <p:spPr>
          <a:xfrm>
            <a:off x="1576608" y="5239585"/>
            <a:ext cx="4518051" cy="492876"/>
          </a:xfrm>
          <a:prstGeom prst="rect">
            <a:avLst/>
          </a:prstGeom>
          <a:noFill/>
        </p:spPr>
        <p:txBody>
          <a:bodyPr wrap="square" lIns="137160" tIns="68580" rIns="137160" bIns="685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Continued robust</a:t>
            </a:r>
            <a:r>
              <a:rPr lang="en-US" sz="2200">
                <a:solidFill>
                  <a:schemeClr val="bg1"/>
                </a:solidFill>
                <a:latin typeface="Avenir Book" panose="02000503020000020003" pitchFamily="2" charset="0"/>
              </a:rPr>
              <a:t> </a:t>
            </a: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clinical study providing samples to complete development</a:t>
            </a:r>
          </a:p>
        </p:txBody>
      </p:sp>
      <p:sp>
        <p:nvSpPr>
          <p:cNvPr id="24" name="TextBox 23">
            <a:extLst>
              <a:ext uri="{FF2B5EF4-FFF2-40B4-BE49-F238E27FC236}">
                <a16:creationId xmlns:a16="http://schemas.microsoft.com/office/drawing/2014/main" id="{2A9ED4D3-5748-42CB-C83E-13D846AEF435}"/>
              </a:ext>
            </a:extLst>
          </p:cNvPr>
          <p:cNvSpPr txBox="1"/>
          <p:nvPr/>
        </p:nvSpPr>
        <p:spPr>
          <a:xfrm>
            <a:off x="1576609" y="6902518"/>
            <a:ext cx="4518050" cy="841290"/>
          </a:xfrm>
          <a:prstGeom prst="rect">
            <a:avLst/>
          </a:prstGeom>
          <a:noFill/>
        </p:spPr>
        <p:txBody>
          <a:bodyPr wrap="square" lIns="137160" tIns="68580" rIns="137160" bIns="685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Experience in artificial intelligence/machine learning derived classification, algorithm enabled tests </a:t>
            </a:r>
            <a:endPar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Helvetica"/>
            </a:endParaRPr>
          </a:p>
        </p:txBody>
      </p:sp>
      <p:sp>
        <p:nvSpPr>
          <p:cNvPr id="25" name="Title 1">
            <a:extLst>
              <a:ext uri="{FF2B5EF4-FFF2-40B4-BE49-F238E27FC236}">
                <a16:creationId xmlns:a16="http://schemas.microsoft.com/office/drawing/2014/main" id="{D71ED3D3-65C2-8A45-8EAF-19209BE764A2}"/>
              </a:ext>
            </a:extLst>
          </p:cNvPr>
          <p:cNvSpPr txBox="1">
            <a:spLocks/>
          </p:cNvSpPr>
          <p:nvPr/>
        </p:nvSpPr>
        <p:spPr>
          <a:xfrm>
            <a:off x="746625" y="2688720"/>
            <a:ext cx="4935567" cy="839427"/>
          </a:xfrm>
          <a:prstGeom prst="rect">
            <a:avLst/>
          </a:prstGeom>
        </p:spPr>
        <p:txBody>
          <a:bodyPr vert="horz" lIns="137160" tIns="68580" rIns="137160" bIns="68580" rtlCol="0" anchor="t" anchorCtr="0">
            <a:noAutofit/>
          </a:bodyPr>
          <a:lstStyle>
            <a:lvl1pPr algn="l" defTabSz="914400" rtl="0" eaLnBrk="1" latinLnBrk="0" hangingPunct="1">
              <a:lnSpc>
                <a:spcPct val="90000"/>
              </a:lnSpc>
              <a:spcBef>
                <a:spcPct val="0"/>
              </a:spcBef>
              <a:buNone/>
              <a:defRPr sz="2800" b="0" i="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venir Bold" panose="020B0604020202020204" charset="0"/>
                <a:ea typeface="Times New Roman" panose="02020603050405020304" pitchFamily="18" charset="0"/>
                <a:cs typeface="Helvetica" panose="020B0604020202020204" pitchFamily="34" charset="0"/>
              </a:rPr>
              <a:t>Aspira’s Advantages</a:t>
            </a:r>
            <a:endParaRPr kumimoji="0" lang="en-US" sz="3600" b="1" i="0" u="none" strike="noStrike" kern="1200" cap="none" spc="0" normalizeH="0" baseline="0" noProof="0">
              <a:ln>
                <a:noFill/>
              </a:ln>
              <a:solidFill>
                <a:schemeClr val="bg1"/>
              </a:solidFill>
              <a:effectLst/>
              <a:uLnTx/>
              <a:uFillTx/>
              <a:latin typeface="Avenir Bold" panose="020B0604020202020204" charset="0"/>
              <a:ea typeface="+mj-ea"/>
              <a:cs typeface="+mj-cs"/>
            </a:endParaRPr>
          </a:p>
        </p:txBody>
      </p:sp>
      <p:grpSp>
        <p:nvGrpSpPr>
          <p:cNvPr id="26" name="Group 25">
            <a:extLst>
              <a:ext uri="{FF2B5EF4-FFF2-40B4-BE49-F238E27FC236}">
                <a16:creationId xmlns:a16="http://schemas.microsoft.com/office/drawing/2014/main" id="{FF3FD084-D81C-5310-808E-97E8D6C3AAFD}"/>
              </a:ext>
            </a:extLst>
          </p:cNvPr>
          <p:cNvGrpSpPr/>
          <p:nvPr/>
        </p:nvGrpSpPr>
        <p:grpSpPr>
          <a:xfrm>
            <a:off x="693660" y="3722743"/>
            <a:ext cx="816917" cy="743586"/>
            <a:chOff x="441351" y="2361537"/>
            <a:chExt cx="544611" cy="495724"/>
          </a:xfrm>
        </p:grpSpPr>
        <p:sp>
          <p:nvSpPr>
            <p:cNvPr id="27" name="Arc 26">
              <a:extLst>
                <a:ext uri="{FF2B5EF4-FFF2-40B4-BE49-F238E27FC236}">
                  <a16:creationId xmlns:a16="http://schemas.microsoft.com/office/drawing/2014/main" id="{6CE375F1-AE62-25E1-1F15-999C587B1B41}"/>
                </a:ext>
              </a:extLst>
            </p:cNvPr>
            <p:cNvSpPr>
              <a:spLocks/>
            </p:cNvSpPr>
            <p:nvPr/>
          </p:nvSpPr>
          <p:spPr>
            <a:xfrm>
              <a:off x="441351" y="2361537"/>
              <a:ext cx="495724" cy="495724"/>
            </a:xfrm>
            <a:prstGeom prst="arc">
              <a:avLst>
                <a:gd name="adj1" fmla="val 20500122"/>
                <a:gd name="adj2" fmla="val 18065382"/>
              </a:avLst>
            </a:prstGeom>
            <a:ln w="22225"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28" name="Graphic 27">
              <a:extLst>
                <a:ext uri="{FF2B5EF4-FFF2-40B4-BE49-F238E27FC236}">
                  <a16:creationId xmlns:a16="http://schemas.microsoft.com/office/drawing/2014/main" id="{F03F840B-64B0-1F68-E3C5-3B016F4AD5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grpSp>
        <p:nvGrpSpPr>
          <p:cNvPr id="29" name="Group 28">
            <a:extLst>
              <a:ext uri="{FF2B5EF4-FFF2-40B4-BE49-F238E27FC236}">
                <a16:creationId xmlns:a16="http://schemas.microsoft.com/office/drawing/2014/main" id="{CA9AC193-4064-E68C-B79F-492B85C97EC4}"/>
              </a:ext>
            </a:extLst>
          </p:cNvPr>
          <p:cNvGrpSpPr/>
          <p:nvPr/>
        </p:nvGrpSpPr>
        <p:grpSpPr>
          <a:xfrm>
            <a:off x="693660" y="5293048"/>
            <a:ext cx="816917" cy="743586"/>
            <a:chOff x="441351" y="2361537"/>
            <a:chExt cx="544611" cy="495724"/>
          </a:xfrm>
        </p:grpSpPr>
        <p:sp>
          <p:nvSpPr>
            <p:cNvPr id="30" name="Arc 29">
              <a:extLst>
                <a:ext uri="{FF2B5EF4-FFF2-40B4-BE49-F238E27FC236}">
                  <a16:creationId xmlns:a16="http://schemas.microsoft.com/office/drawing/2014/main" id="{BF86C47D-A826-523E-AFB6-999BDB22304C}"/>
                </a:ext>
              </a:extLst>
            </p:cNvPr>
            <p:cNvSpPr>
              <a:spLocks/>
            </p:cNvSpPr>
            <p:nvPr/>
          </p:nvSpPr>
          <p:spPr>
            <a:xfrm>
              <a:off x="441351" y="2361537"/>
              <a:ext cx="495724" cy="495724"/>
            </a:xfrm>
            <a:prstGeom prst="arc">
              <a:avLst>
                <a:gd name="adj1" fmla="val 20500122"/>
                <a:gd name="adj2" fmla="val 18065382"/>
              </a:avLst>
            </a:prstGeom>
            <a:ln w="22225"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1" name="Graphic 30">
              <a:extLst>
                <a:ext uri="{FF2B5EF4-FFF2-40B4-BE49-F238E27FC236}">
                  <a16:creationId xmlns:a16="http://schemas.microsoft.com/office/drawing/2014/main" id="{85923F58-7CF7-DB33-2DCA-2858497468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920" y="2366809"/>
              <a:ext cx="417042" cy="348150"/>
            </a:xfrm>
            <a:prstGeom prst="rect">
              <a:avLst/>
            </a:prstGeom>
          </p:spPr>
        </p:pic>
      </p:grpSp>
      <p:grpSp>
        <p:nvGrpSpPr>
          <p:cNvPr id="32" name="Group 31">
            <a:extLst>
              <a:ext uri="{FF2B5EF4-FFF2-40B4-BE49-F238E27FC236}">
                <a16:creationId xmlns:a16="http://schemas.microsoft.com/office/drawing/2014/main" id="{610F37CC-F151-C290-5ADD-56D6665ECA96}"/>
              </a:ext>
            </a:extLst>
          </p:cNvPr>
          <p:cNvGrpSpPr/>
          <p:nvPr/>
        </p:nvGrpSpPr>
        <p:grpSpPr>
          <a:xfrm>
            <a:off x="693660" y="6902518"/>
            <a:ext cx="816917" cy="743586"/>
            <a:chOff x="441351" y="2361537"/>
            <a:chExt cx="544611" cy="495724"/>
          </a:xfrm>
        </p:grpSpPr>
        <p:sp>
          <p:nvSpPr>
            <p:cNvPr id="33" name="Arc 32">
              <a:extLst>
                <a:ext uri="{FF2B5EF4-FFF2-40B4-BE49-F238E27FC236}">
                  <a16:creationId xmlns:a16="http://schemas.microsoft.com/office/drawing/2014/main" id="{D4F800C9-679A-ED84-DE25-A33C44D24261}"/>
                </a:ext>
              </a:extLst>
            </p:cNvPr>
            <p:cNvSpPr>
              <a:spLocks/>
            </p:cNvSpPr>
            <p:nvPr/>
          </p:nvSpPr>
          <p:spPr>
            <a:xfrm>
              <a:off x="441351" y="2361537"/>
              <a:ext cx="495724" cy="495724"/>
            </a:xfrm>
            <a:prstGeom prst="arc">
              <a:avLst>
                <a:gd name="adj1" fmla="val 20500122"/>
                <a:gd name="adj2" fmla="val 18065382"/>
              </a:avLst>
            </a:prstGeom>
            <a:ln w="22225"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4" name="Graphic 33">
              <a:extLst>
                <a:ext uri="{FF2B5EF4-FFF2-40B4-BE49-F238E27FC236}">
                  <a16:creationId xmlns:a16="http://schemas.microsoft.com/office/drawing/2014/main" id="{6C9B730C-3DC6-9E38-7C86-14C4077E3E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920" y="2366809"/>
              <a:ext cx="417042" cy="348150"/>
            </a:xfrm>
            <a:prstGeom prst="rect">
              <a:avLst/>
            </a:prstGeom>
          </p:spPr>
        </p:pic>
      </p:grpSp>
      <p:sp>
        <p:nvSpPr>
          <p:cNvPr id="35" name="Content Placeholder 2">
            <a:extLst>
              <a:ext uri="{FF2B5EF4-FFF2-40B4-BE49-F238E27FC236}">
                <a16:creationId xmlns:a16="http://schemas.microsoft.com/office/drawing/2014/main" id="{42FE79DC-0ECC-9D71-6298-AFF7D457BF7D}"/>
              </a:ext>
            </a:extLst>
          </p:cNvPr>
          <p:cNvSpPr txBox="1">
            <a:spLocks/>
          </p:cNvSpPr>
          <p:nvPr/>
        </p:nvSpPr>
        <p:spPr>
          <a:xfrm>
            <a:off x="7158143" y="3187999"/>
            <a:ext cx="10383232" cy="6857460"/>
          </a:xfrm>
          <a:prstGeom prst="rect">
            <a:avLst/>
          </a:prstGeom>
        </p:spPr>
        <p:txBody>
          <a:bodyPr vert="horz" lIns="137160" tIns="68580" rIns="137160" bIns="68580" rtlCol="0" anchor="t">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1800" b="0" i="0" kern="1200">
                <a:solidFill>
                  <a:srgbClr val="404041"/>
                </a:solidFill>
                <a:latin typeface="Arial Nova" panose="020B0504020202020204" pitchFamily="34" charset="0"/>
                <a:ea typeface="+mn-ea"/>
                <a:cs typeface="+mn-cs"/>
              </a:defRPr>
            </a:lvl1pPr>
            <a:lvl2pPr marL="460375" indent="-225425" algn="l" defTabSz="914400" rtl="0" eaLnBrk="1" latinLnBrk="0" hangingPunct="1">
              <a:lnSpc>
                <a:spcPct val="100000"/>
              </a:lnSpc>
              <a:spcBef>
                <a:spcPts val="600"/>
              </a:spcBef>
              <a:buFont typeface="System Font Regular"/>
              <a:buChar char="–"/>
              <a:tabLst/>
              <a:defRPr sz="1600" b="0" i="0" kern="1200">
                <a:solidFill>
                  <a:srgbClr val="404041"/>
                </a:solidFill>
                <a:latin typeface="Arial Nova" panose="020B0504020202020204" pitchFamily="34" charset="0"/>
                <a:ea typeface="+mn-ea"/>
                <a:cs typeface="+mn-cs"/>
              </a:defRPr>
            </a:lvl2pPr>
            <a:lvl3pPr marL="746125" indent="-173038" algn="l" defTabSz="914400" rtl="0" eaLnBrk="1" latinLnBrk="0" hangingPunct="1">
              <a:lnSpc>
                <a:spcPct val="100000"/>
              </a:lnSpc>
              <a:spcBef>
                <a:spcPts val="600"/>
              </a:spcBef>
              <a:buFont typeface="Arial" panose="020B0604020202020204" pitchFamily="34" charset="0"/>
              <a:buChar char="•"/>
              <a:tabLst/>
              <a:defRPr sz="1400" b="0" i="0" kern="1200">
                <a:solidFill>
                  <a:srgbClr val="404041"/>
                </a:solidFill>
                <a:latin typeface="Arial Nova" panose="020B0504020202020204" pitchFamily="34" charset="0"/>
                <a:ea typeface="+mn-ea"/>
                <a:cs typeface="+mn-cs"/>
              </a:defRPr>
            </a:lvl3pPr>
            <a:lvl4pPr marL="1033463" indent="-225425" algn="l" defTabSz="914400" rtl="0" eaLnBrk="1" latinLnBrk="0" hangingPunct="1">
              <a:lnSpc>
                <a:spcPct val="100000"/>
              </a:lnSpc>
              <a:spcBef>
                <a:spcPts val="600"/>
              </a:spcBef>
              <a:buFont typeface="System Font Regular"/>
              <a:buChar char="–"/>
              <a:tabLst/>
              <a:defRPr sz="1200" b="0" i="0" kern="1200">
                <a:solidFill>
                  <a:srgbClr val="404041"/>
                </a:solidFill>
                <a:latin typeface="Arial Nova" panose="020B0504020202020204" pitchFamily="34" charset="0"/>
                <a:ea typeface="+mn-ea"/>
                <a:cs typeface="+mn-cs"/>
              </a:defRPr>
            </a:lvl4pPr>
            <a:lvl5pPr marL="1208088" indent="-174625" algn="l" defTabSz="914400" rtl="0" eaLnBrk="1" latinLnBrk="0" hangingPunct="1">
              <a:lnSpc>
                <a:spcPct val="100000"/>
              </a:lnSpc>
              <a:spcBef>
                <a:spcPts val="600"/>
              </a:spcBef>
              <a:buFont typeface="Arial" panose="020B0604020202020204" pitchFamily="34" charset="0"/>
              <a:buChar char="•"/>
              <a:tabLst/>
              <a:defRPr sz="1200" b="0" i="0" kern="1200">
                <a:solidFill>
                  <a:srgbClr val="40404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600" u="none" strike="noStrike" kern="1200" cap="none" spc="0" normalizeH="0" baseline="0" noProof="0" dirty="0" err="1">
                <a:ln>
                  <a:noFill/>
                </a:ln>
                <a:solidFill>
                  <a:srgbClr val="383B3B"/>
                </a:solidFill>
                <a:effectLst/>
                <a:uLnTx/>
                <a:uFillTx/>
                <a:latin typeface="Avenir Book" panose="02000503020000020003" pitchFamily="2" charset="0"/>
                <a:ea typeface="+mn-ea"/>
                <a:cs typeface="+mn-cs"/>
              </a:rPr>
              <a:t>ENDOinform</a:t>
            </a: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 is being developed to aid in the diagnosis of all endometriosis cases, presenting at any stage and any location in the pelvis.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The features of this test include:</a:t>
            </a:r>
          </a:p>
          <a:p>
            <a:pPr marL="261938" marR="0" lvl="0" indent="-261938" algn="l" defTabSz="914400" rtl="0" eaLnBrk="1" fontAlgn="auto" latinLnBrk="0" hangingPunct="1">
              <a:lnSpc>
                <a:spcPct val="100000"/>
              </a:lnSpc>
              <a:spcBef>
                <a:spcPts val="600"/>
              </a:spcBef>
              <a:spcAft>
                <a:spcPts val="600"/>
              </a:spcAft>
              <a:buClr>
                <a:srgbClr val="6979BB"/>
              </a:buClr>
              <a:buSzPct val="99000"/>
              <a:buFont typeface="Corbel" panose="020B0503020204020204" pitchFamily="34" charset="0"/>
              <a:buChar char="•"/>
              <a:tabLst/>
              <a:defRPr/>
            </a:pP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Helvetica" panose="020B0604020202020204" pitchFamily="34" charset="0"/>
              </a:rPr>
              <a:t>Non-invasive, blood-based assay utilizing </a:t>
            </a: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proteins, clinical factors, and miRNAs </a:t>
            </a:r>
          </a:p>
          <a:p>
            <a:pPr marL="261938" marR="0" lvl="0" indent="-261938" algn="l" defTabSz="914400" rtl="0" eaLnBrk="1" fontAlgn="auto" latinLnBrk="0" hangingPunct="1">
              <a:lnSpc>
                <a:spcPct val="100000"/>
              </a:lnSpc>
              <a:spcBef>
                <a:spcPts val="600"/>
              </a:spcBef>
              <a:spcAft>
                <a:spcPts val="600"/>
              </a:spcAft>
              <a:buClr>
                <a:srgbClr val="6979BB"/>
              </a:buClr>
              <a:buSzPct val="99000"/>
              <a:buFont typeface="Corbel" panose="020B0503020204020204" pitchFamily="34" charset="0"/>
              <a:buChar char="•"/>
              <a:tabLst/>
              <a:defRPr/>
            </a:pP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Proprietary IP for miRNAs identified by Dana Farber Cancer Institute under terms of our Sponsored Research Agreement</a:t>
            </a:r>
          </a:p>
          <a:p>
            <a:pPr marL="261938" marR="0" lvl="0" indent="-261938" algn="l" defTabSz="914400" rtl="0" eaLnBrk="1" fontAlgn="auto" latinLnBrk="0" hangingPunct="1">
              <a:lnSpc>
                <a:spcPct val="100000"/>
              </a:lnSpc>
              <a:spcBef>
                <a:spcPts val="600"/>
              </a:spcBef>
              <a:spcAft>
                <a:spcPts val="600"/>
              </a:spcAft>
              <a:buClr>
                <a:srgbClr val="6979BB"/>
              </a:buClr>
              <a:buSzPct val="99000"/>
              <a:buFont typeface="Corbel" panose="020B0503020204020204" pitchFamily="34" charset="0"/>
              <a:buChar char="•"/>
              <a:tabLst/>
              <a:defRPr/>
            </a:pPr>
            <a:r>
              <a:rPr kumimoji="0" lang="en-US" sz="2600" u="none" strike="noStrike" kern="1200" cap="none" spc="0" normalizeH="0" baseline="0" noProof="0" dirty="0" err="1">
                <a:ln>
                  <a:noFill/>
                </a:ln>
                <a:solidFill>
                  <a:srgbClr val="383B3B"/>
                </a:solidFill>
                <a:effectLst/>
                <a:uLnTx/>
                <a:uFillTx/>
                <a:latin typeface="Avenir Book" panose="02000503020000020003" pitchFamily="2" charset="0"/>
                <a:ea typeface="+mn-ea"/>
                <a:cs typeface="+mn-cs"/>
              </a:rPr>
              <a:t>ENDOinform</a:t>
            </a: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 will follow on same commercial clinical platforms as </a:t>
            </a:r>
            <a:r>
              <a:rPr kumimoji="0" lang="en-US" sz="2600" u="none" strike="noStrike" kern="1200" cap="none" spc="0" normalizeH="0" baseline="0" noProof="0" dirty="0" err="1">
                <a:ln>
                  <a:noFill/>
                </a:ln>
                <a:solidFill>
                  <a:srgbClr val="383B3B"/>
                </a:solidFill>
                <a:effectLst/>
                <a:uLnTx/>
                <a:uFillTx/>
                <a:latin typeface="Avenir Book" panose="02000503020000020003" pitchFamily="2" charset="0"/>
                <a:ea typeface="+mn-ea"/>
                <a:cs typeface="+mn-cs"/>
              </a:rPr>
              <a:t>OVAinform</a:t>
            </a:r>
            <a:endPar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endParaRPr>
          </a:p>
          <a:p>
            <a:pPr marL="261938" indent="-261938">
              <a:spcAft>
                <a:spcPts val="600"/>
              </a:spcAft>
              <a:buClr>
                <a:srgbClr val="6979BB"/>
              </a:buClr>
              <a:buSzPct val="99000"/>
              <a:buFont typeface="Corbel" panose="020B0503020204020204" pitchFamily="34" charset="0"/>
              <a:buChar char="•"/>
              <a:defRPr/>
            </a:pPr>
            <a:r>
              <a:rPr lang="en-US" sz="2600" dirty="0">
                <a:solidFill>
                  <a:srgbClr val="383B3B"/>
                </a:solidFill>
                <a:latin typeface="Avenir Book" panose="02000503020000020003" pitchFamily="2" charset="0"/>
                <a:ea typeface="Calibri"/>
                <a:cs typeface="Calibri"/>
              </a:rPr>
              <a:t>Digital PCR allows for higher resolution in quantitation, expanding the miRNA features that will show disease-specific differences </a:t>
            </a:r>
          </a:p>
          <a:p>
            <a:pPr marL="261938" marR="0" lvl="0" indent="-261938" algn="l" defTabSz="914400" rtl="0" eaLnBrk="1" fontAlgn="auto" latinLnBrk="0" hangingPunct="1">
              <a:lnSpc>
                <a:spcPct val="100000"/>
              </a:lnSpc>
              <a:spcBef>
                <a:spcPts val="600"/>
              </a:spcBef>
              <a:spcAft>
                <a:spcPts val="600"/>
              </a:spcAft>
              <a:buClr>
                <a:srgbClr val="05A5A0"/>
              </a:buClr>
              <a:buSzPct val="99000"/>
              <a:buFont typeface="Corbel" panose="020B0503020204020204" pitchFamily="34" charset="0"/>
              <a:buChar char="•"/>
              <a:tabLst/>
              <a:defRPr/>
            </a:pPr>
            <a:endPar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endParaRPr>
          </a:p>
        </p:txBody>
      </p:sp>
      <p:pic>
        <p:nvPicPr>
          <p:cNvPr id="37" name="Picture 2">
            <a:extLst>
              <a:ext uri="{FF2B5EF4-FFF2-40B4-BE49-F238E27FC236}">
                <a16:creationId xmlns:a16="http://schemas.microsoft.com/office/drawing/2014/main" id="{B2B9809B-92B1-3161-961D-556D979F62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4789" y="2103705"/>
            <a:ext cx="6275222" cy="95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63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0" y="-800100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21897" y="0"/>
            <a:ext cx="18288000"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3"/>
            <a:stretch>
              <a:fillRect/>
            </a:stretch>
          </a:blipFill>
        </p:spPr>
        <p:txBody>
          <a:bodyPr/>
          <a:lstStyle/>
          <a:p>
            <a:endParaRPr lang="en-US"/>
          </a:p>
        </p:txBody>
      </p:sp>
      <p:sp>
        <p:nvSpPr>
          <p:cNvPr id="14" name="Freeform 9">
            <a:extLst>
              <a:ext uri="{FF2B5EF4-FFF2-40B4-BE49-F238E27FC236}">
                <a16:creationId xmlns:a16="http://schemas.microsoft.com/office/drawing/2014/main" id="{76B8ED86-332F-E403-C02D-D1E7A19EDE5A}"/>
              </a:ext>
            </a:extLst>
          </p:cNvPr>
          <p:cNvSpPr/>
          <p:nvPr/>
        </p:nvSpPr>
        <p:spPr>
          <a:xfrm>
            <a:off x="-1128789" y="-3726211"/>
            <a:ext cx="21664124" cy="21664124"/>
          </a:xfrm>
          <a:custGeom>
            <a:avLst/>
            <a:gdLst/>
            <a:ahLst/>
            <a:cxnLst/>
            <a:rect l="l" t="t" r="r" b="b"/>
            <a:pathLst>
              <a:path w="21664124" h="21664124">
                <a:moveTo>
                  <a:pt x="0" y="0"/>
                </a:moveTo>
                <a:lnTo>
                  <a:pt x="21664124" y="0"/>
                </a:lnTo>
                <a:lnTo>
                  <a:pt x="21664124" y="21664124"/>
                </a:lnTo>
                <a:lnTo>
                  <a:pt x="0" y="21664124"/>
                </a:lnTo>
                <a:lnTo>
                  <a:pt x="0" y="0"/>
                </a:lnTo>
                <a:close/>
              </a:path>
            </a:pathLst>
          </a:custGeom>
          <a:blipFill>
            <a:blip r:embed="rId4">
              <a:alphaModFix amt="85000"/>
            </a:blip>
            <a:stretch>
              <a:fillRect/>
            </a:stretch>
          </a:blipFill>
        </p:spPr>
        <p:txBody>
          <a:bodyPr/>
          <a:lstStyle/>
          <a:p>
            <a:pPr algn="ctr">
              <a:lnSpc>
                <a:spcPts val="5319"/>
              </a:lnSpc>
            </a:pPr>
            <a:endParaRPr lang="en-US" b="1" spc="18">
              <a:solidFill>
                <a:srgbClr val="404041"/>
              </a:solidFill>
              <a:latin typeface="Avenir Bold"/>
              <a:ea typeface="Avenir Bold"/>
              <a:cs typeface="Avenir Bold"/>
              <a:sym typeface="Avenir Bold"/>
            </a:endParaRPr>
          </a:p>
        </p:txBody>
      </p:sp>
      <p:sp>
        <p:nvSpPr>
          <p:cNvPr id="8" name="Freeform 8"/>
          <p:cNvSpPr/>
          <p:nvPr/>
        </p:nvSpPr>
        <p:spPr>
          <a:xfrm rot="7085112">
            <a:off x="13573206" y="2374291"/>
            <a:ext cx="8226822" cy="4835861"/>
          </a:xfrm>
          <a:custGeom>
            <a:avLst/>
            <a:gdLst/>
            <a:ahLst/>
            <a:cxnLst/>
            <a:rect l="l" t="t" r="r" b="b"/>
            <a:pathLst>
              <a:path w="10129604" h="5954348">
                <a:moveTo>
                  <a:pt x="0" y="0"/>
                </a:moveTo>
                <a:lnTo>
                  <a:pt x="10129604" y="0"/>
                </a:lnTo>
                <a:lnTo>
                  <a:pt x="10129604" y="5954347"/>
                </a:lnTo>
                <a:lnTo>
                  <a:pt x="0" y="5954347"/>
                </a:lnTo>
                <a:lnTo>
                  <a:pt x="0" y="0"/>
                </a:lnTo>
                <a:close/>
              </a:path>
            </a:pathLst>
          </a:custGeom>
          <a:blipFill>
            <a:blip r:embed="rId5"/>
            <a:stretch>
              <a:fillRect/>
            </a:stretch>
          </a:blipFill>
        </p:spPr>
        <p:txBody>
          <a:bodyPr/>
          <a:lstStyle/>
          <a:p>
            <a:endParaRPr lang="en-US"/>
          </a:p>
        </p:txBody>
      </p:sp>
      <p:sp>
        <p:nvSpPr>
          <p:cNvPr id="9" name="Freeform 9"/>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6"/>
            <a:stretch>
              <a:fillRect l="-29960"/>
            </a:stretch>
          </a:blipFill>
        </p:spPr>
        <p:txBody>
          <a:bodyPr/>
          <a:lstStyle/>
          <a:p>
            <a:endParaRPr lang="en-US"/>
          </a:p>
        </p:txBody>
      </p:sp>
      <p:sp>
        <p:nvSpPr>
          <p:cNvPr id="11" name="TextBox 11"/>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3" name="Freeform 10">
            <a:extLst>
              <a:ext uri="{FF2B5EF4-FFF2-40B4-BE49-F238E27FC236}">
                <a16:creationId xmlns:a16="http://schemas.microsoft.com/office/drawing/2014/main" id="{92CB2C75-830D-31A6-7CF8-47D5D4CC82B3}"/>
              </a:ext>
            </a:extLst>
          </p:cNvPr>
          <p:cNvSpPr/>
          <p:nvPr/>
        </p:nvSpPr>
        <p:spPr>
          <a:xfrm>
            <a:off x="6766560" y="4450574"/>
            <a:ext cx="4937760" cy="1385853"/>
          </a:xfrm>
          <a:custGeom>
            <a:avLst/>
            <a:gdLst/>
            <a:ahLst/>
            <a:cxnLst/>
            <a:rect l="l" t="t" r="r" b="b"/>
            <a:pathLst>
              <a:path w="5183972" h="1385853">
                <a:moveTo>
                  <a:pt x="0" y="0"/>
                </a:moveTo>
                <a:lnTo>
                  <a:pt x="5183972" y="0"/>
                </a:lnTo>
                <a:lnTo>
                  <a:pt x="5183972" y="1385852"/>
                </a:lnTo>
                <a:lnTo>
                  <a:pt x="0" y="1385852"/>
                </a:lnTo>
                <a:lnTo>
                  <a:pt x="0" y="0"/>
                </a:lnTo>
                <a:close/>
              </a:path>
            </a:pathLst>
          </a:custGeom>
          <a:blipFill>
            <a:blip r:embed="rId7"/>
            <a:stretch>
              <a:fillRect l="-1237" r="-1261"/>
            </a:stretch>
          </a:blipFill>
        </p:spPr>
        <p:txBody>
          <a:bodyPr/>
          <a:lstStyle/>
          <a:p>
            <a:endParaRPr lang="en-US"/>
          </a:p>
        </p:txBody>
      </p:sp>
      <p:sp>
        <p:nvSpPr>
          <p:cNvPr id="12" name="TextBox 11">
            <a:extLst>
              <a:ext uri="{FF2B5EF4-FFF2-40B4-BE49-F238E27FC236}">
                <a16:creationId xmlns:a16="http://schemas.microsoft.com/office/drawing/2014/main" id="{808A996D-041C-2736-9F63-7AC5C9F2C515}"/>
              </a:ext>
            </a:extLst>
          </p:cNvPr>
          <p:cNvSpPr txBox="1"/>
          <p:nvPr/>
        </p:nvSpPr>
        <p:spPr>
          <a:xfrm>
            <a:off x="3848288" y="6208165"/>
            <a:ext cx="11531707" cy="1361655"/>
          </a:xfrm>
          <a:prstGeom prst="rect">
            <a:avLst/>
          </a:prstGeom>
          <a:noFill/>
        </p:spPr>
        <p:txBody>
          <a:bodyPr wrap="square" rtlCol="0">
            <a:spAutoFit/>
          </a:bodyPr>
          <a:lstStyle/>
          <a:p>
            <a:pPr algn="ctr">
              <a:lnSpc>
                <a:spcPts val="5319"/>
              </a:lnSpc>
            </a:pPr>
            <a:r>
              <a:rPr lang="en-US" sz="2800">
                <a:latin typeface="Avenir Bold" panose="020B0604020202020204" charset="0"/>
              </a:rPr>
              <a:t>First-of-its-kind, AI-powered next-generation ovarian cancer assessment for adnexal mass, germline, and familial risk.</a:t>
            </a:r>
            <a:endParaRPr lang="en-US" sz="2800" b="1" spc="18">
              <a:latin typeface="Avenir Bold" panose="020B0604020202020204" charset="0"/>
              <a:ea typeface="Avenir Bold"/>
              <a:cs typeface="Avenir Bold"/>
              <a:sym typeface="Avenir Bold"/>
            </a:endParaRPr>
          </a:p>
        </p:txBody>
      </p:sp>
    </p:spTree>
    <p:extLst>
      <p:ext uri="{BB962C8B-B14F-4D97-AF65-F5344CB8AC3E}">
        <p14:creationId xmlns:p14="http://schemas.microsoft.com/office/powerpoint/2010/main" val="405475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4" name="Freeform 4"/>
          <p:cNvSpPr/>
          <p:nvPr/>
        </p:nvSpPr>
        <p:spPr>
          <a:xfrm>
            <a:off x="-369365" y="4595650"/>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5">
              <a:alphaModFix amt="35000"/>
            </a:blip>
            <a:stretch>
              <a:fillRect/>
            </a:stretch>
          </a:blipFill>
        </p:spPr>
        <p:txBody>
          <a:bodyPr/>
          <a:lstStyle/>
          <a:p>
            <a:endParaRPr lang="en-US" dirty="0"/>
          </a:p>
        </p:txBody>
      </p:sp>
      <p:sp>
        <p:nvSpPr>
          <p:cNvPr id="9" name="TextBox 9"/>
          <p:cNvSpPr txBox="1"/>
          <p:nvPr/>
        </p:nvSpPr>
        <p:spPr>
          <a:xfrm>
            <a:off x="948678" y="866574"/>
            <a:ext cx="8195321" cy="679417"/>
          </a:xfrm>
          <a:prstGeom prst="rect">
            <a:avLst/>
          </a:prstGeom>
        </p:spPr>
        <p:txBody>
          <a:bodyPr wrap="square" lIns="0" tIns="0" rIns="0" bIns="0" rtlCol="0" anchor="t">
            <a:spAutoFit/>
          </a:bodyPr>
          <a:lstStyle/>
          <a:p>
            <a:pPr algn="l">
              <a:lnSpc>
                <a:spcPts val="5599"/>
              </a:lnSpc>
            </a:pPr>
            <a:r>
              <a:rPr lang="en-US" sz="4500" b="1" spc="19" dirty="0">
                <a:solidFill>
                  <a:srgbClr val="404041"/>
                </a:solidFill>
                <a:latin typeface="Avenir Bold"/>
                <a:ea typeface="Avenir Bold"/>
                <a:cs typeface="Avenir Bold"/>
                <a:sym typeface="Avenir Bold"/>
              </a:rPr>
              <a:t>Forward-looking Statements</a:t>
            </a:r>
          </a:p>
        </p:txBody>
      </p:sp>
      <p:sp>
        <p:nvSpPr>
          <p:cNvPr id="10" name="TextBox 10"/>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pic>
        <p:nvPicPr>
          <p:cNvPr id="15" name="Picture 14">
            <a:extLst>
              <a:ext uri="{FF2B5EF4-FFF2-40B4-BE49-F238E27FC236}">
                <a16:creationId xmlns:a16="http://schemas.microsoft.com/office/drawing/2014/main" id="{49A1182C-7B50-7438-6381-451D5215EFCA}"/>
              </a:ext>
            </a:extLst>
          </p:cNvPr>
          <p:cNvPicPr>
            <a:picLocks noChangeAspect="1"/>
          </p:cNvPicPr>
          <p:nvPr/>
        </p:nvPicPr>
        <p:blipFill>
          <a:blip r:embed="rId6">
            <a:extLst>
              <a:ext uri="{28A0092B-C50C-407E-A947-70E740481C1C}">
                <a14:useLocalDpi xmlns:a14="http://schemas.microsoft.com/office/drawing/2010/main" val="0"/>
              </a:ext>
            </a:extLst>
          </a:blip>
          <a:srcRect l="7766" r="43478" b="706"/>
          <a:stretch/>
        </p:blipFill>
        <p:spPr>
          <a:xfrm>
            <a:off x="15571025" y="0"/>
            <a:ext cx="2716975" cy="10287000"/>
          </a:xfrm>
          <a:prstGeom prst="rect">
            <a:avLst/>
          </a:prstGeom>
        </p:spPr>
      </p:pic>
      <p:sp>
        <p:nvSpPr>
          <p:cNvPr id="8" name="TextBox 8"/>
          <p:cNvSpPr txBox="1"/>
          <p:nvPr/>
        </p:nvSpPr>
        <p:spPr>
          <a:xfrm>
            <a:off x="948678" y="2134625"/>
            <a:ext cx="14601342" cy="6579365"/>
          </a:xfrm>
          <a:prstGeom prst="rect">
            <a:avLst/>
          </a:prstGeom>
        </p:spPr>
        <p:txBody>
          <a:bodyPr wrap="square" lIns="0" tIns="0" rIns="0" bIns="0" rtlCol="0" anchor="t">
            <a:spAutoFit/>
          </a:bodyPr>
          <a:lstStyle/>
          <a:p>
            <a:pPr algn="just">
              <a:lnSpc>
                <a:spcPts val="1880"/>
              </a:lnSpc>
            </a:pPr>
            <a:r>
              <a:rPr lang="en-US" dirty="0">
                <a:solidFill>
                  <a:srgbClr val="383B3B"/>
                </a:solidFill>
                <a:latin typeface="Avenir Book" panose="02000503020000020003" pitchFamily="2" charset="0"/>
                <a:sym typeface="Avenir"/>
              </a:rPr>
              <a:t>This presentation contains forward-looking statements that involve substantial risks and uncertainties. All statements, other than statements of historical facts contained in this presentation, including statements regarding Aspira Women’s Health, Inc.’s (the “Company’s” or Aspira”) strategy, future, operations, future financial position, projected costs, prospects, plans and objectives of management are, forward-looking statements. The words “anticipate,” “believe,” “continue,” “could,” “depends,” “estimate,” “expect,” “intend,” “may,” “ongoing,” “plan,” “potential,” “predict,” “project,” “target,” “should,” “will,” “would,” and similar expressions are intended to identify forward-looking statements, although not all forward-looking statements contain these identifying words. Examples of forward-looking statements include but are not limited to our projections or expectations regarding our future test volumes, revenue, average unit price, cost of revenue, operating expenses, research and development expenses, gross profit margin, cash flow, results of operations and financial condition; our plan to broaden our commercial focus from ovarian cancer to differential diagnosis of women with a range of gynecological diseases, including additional pelvic disease conditions such as endometriosis and benign pelvic mass monitoring; our plan to address our liquidity needs and capital requirements; our anticipated future losses and our ability to continue as a going concern; and our expectations regarding raising capital and the amount of financing anticipated to be required to fund our planned operations. The Company may not actually achieve the plans, intentions or expectations disclosed in these forward-looking statements. Actual results or events could differ materially from the plans, intentions and expectations disclosed in these forward-looking statements. </a:t>
            </a:r>
          </a:p>
          <a:p>
            <a:pPr algn="just">
              <a:lnSpc>
                <a:spcPts val="1880"/>
              </a:lnSpc>
            </a:pPr>
            <a:endParaRPr lang="en-US" dirty="0">
              <a:solidFill>
                <a:srgbClr val="383B3B"/>
              </a:solidFill>
              <a:latin typeface="Avenir Book" panose="02000503020000020003" pitchFamily="2" charset="0"/>
              <a:sym typeface="Avenir"/>
            </a:endParaRPr>
          </a:p>
          <a:p>
            <a:pPr algn="just">
              <a:lnSpc>
                <a:spcPts val="1880"/>
              </a:lnSpc>
            </a:pPr>
            <a:r>
              <a:rPr lang="en-US" dirty="0">
                <a:solidFill>
                  <a:srgbClr val="383B3B"/>
                </a:solidFill>
                <a:latin typeface="Avenir Book" panose="02000503020000020003" pitchFamily="2" charset="0"/>
                <a:sym typeface="Avenir"/>
              </a:rPr>
              <a:t>Such differences may result from a variety of factors, including, but not limited to, those described under the heading “Risk Factors” in the Company’s most recent Annual Report on Form 10-K, Quarterly Reports on Form 10-Q, and other filings with the Securities and Exchange Commission.</a:t>
            </a:r>
          </a:p>
          <a:p>
            <a:pPr algn="just">
              <a:lnSpc>
                <a:spcPts val="1880"/>
              </a:lnSpc>
            </a:pPr>
            <a:endParaRPr lang="en-US" dirty="0">
              <a:solidFill>
                <a:srgbClr val="383B3B"/>
              </a:solidFill>
              <a:latin typeface="Avenir Book" panose="02000503020000020003" pitchFamily="2" charset="0"/>
              <a:sym typeface="Avenir"/>
            </a:endParaRPr>
          </a:p>
          <a:p>
            <a:pPr algn="just">
              <a:lnSpc>
                <a:spcPts val="1880"/>
              </a:lnSpc>
            </a:pPr>
            <a:r>
              <a:rPr lang="en-US" dirty="0">
                <a:solidFill>
                  <a:srgbClr val="383B3B"/>
                </a:solidFill>
                <a:latin typeface="Avenir Book" panose="02000503020000020003" pitchFamily="2" charset="0"/>
                <a:sym typeface="Avenir"/>
              </a:rPr>
              <a:t>In addition, the forward-looking statements included in this presentation represent the Company’s views. Subsequent events and developments may cause the Company’s views to change. The Company does not undertake and specifically disclaims any obligation to update or revise any forward-looking statements to reflect new information, future events or circumstances or to reflect the occurrences of unanticipated events, except as may be required by applicable law. These forward-looking statements should not be relied upon as representations of the Company’s views as of any date subsequent to the date of this presentation.</a:t>
            </a:r>
          </a:p>
          <a:p>
            <a:pPr algn="just">
              <a:lnSpc>
                <a:spcPts val="1880"/>
              </a:lnSpc>
            </a:pPr>
            <a:endParaRPr lang="en-US" sz="1600" dirty="0">
              <a:solidFill>
                <a:srgbClr val="383B3B"/>
              </a:solidFill>
              <a:latin typeface="Avenir Book" panose="02000503020000020003" pitchFamily="2" charset="0"/>
              <a:sym typeface="Avenir"/>
            </a:endParaRPr>
          </a:p>
          <a:p>
            <a:pPr algn="just">
              <a:lnSpc>
                <a:spcPts val="1880"/>
              </a:lnSpc>
            </a:pPr>
            <a:endParaRPr lang="en-US" sz="1600" dirty="0">
              <a:solidFill>
                <a:srgbClr val="383B3B"/>
              </a:solidFill>
              <a:latin typeface="Avenir Book" panose="02000503020000020003" pitchFamily="2" charset="0"/>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6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a:effectLst>
            <a:outerShdw blurRad="50800" dist="38100" dir="2700000" algn="tl" rotWithShape="0">
              <a:prstClr val="black">
                <a:alpha val="40000"/>
              </a:prstClr>
            </a:outerShdw>
          </a:effectLst>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82" name="Freeform 82"/>
          <p:cNvSpPr/>
          <p:nvPr/>
        </p:nvSpPr>
        <p:spPr>
          <a:xfrm>
            <a:off x="-8288620" y="-243432"/>
            <a:ext cx="11492216" cy="7078538"/>
          </a:xfrm>
          <a:custGeom>
            <a:avLst/>
            <a:gdLst/>
            <a:ahLst/>
            <a:cxnLst/>
            <a:rect l="l" t="t" r="r" b="b"/>
            <a:pathLst>
              <a:path w="3603964" h="2118469">
                <a:moveTo>
                  <a:pt x="0" y="0"/>
                </a:moveTo>
                <a:lnTo>
                  <a:pt x="3603964" y="0"/>
                </a:lnTo>
                <a:lnTo>
                  <a:pt x="3603964" y="2118470"/>
                </a:lnTo>
                <a:lnTo>
                  <a:pt x="0" y="2118470"/>
                </a:lnTo>
                <a:lnTo>
                  <a:pt x="0" y="0"/>
                </a:lnTo>
                <a:close/>
              </a:path>
            </a:pathLst>
          </a:custGeom>
          <a:blipFill>
            <a:blip r:embed="rId4">
              <a:alphaModFix amt="35000"/>
            </a:blip>
            <a:stretch>
              <a:fillRect/>
            </a:stretch>
          </a:blipFill>
        </p:spPr>
        <p:txBody>
          <a:bodyPr/>
          <a:lstStyle/>
          <a:p>
            <a:endParaRPr lang="en-US"/>
          </a:p>
        </p:txBody>
      </p:sp>
      <p:sp>
        <p:nvSpPr>
          <p:cNvPr id="4" name="TextBox 4"/>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6" name="Freeform 6"/>
          <p:cNvSpPr/>
          <p:nvPr/>
        </p:nvSpPr>
        <p:spPr>
          <a:xfrm rot="8640000">
            <a:off x="2720112"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7" name="Freeform 7"/>
          <p:cNvSpPr/>
          <p:nvPr/>
        </p:nvSpPr>
        <p:spPr>
          <a:xfrm rot="5400000">
            <a:off x="2053652" y="5005801"/>
            <a:ext cx="1454858" cy="114907"/>
          </a:xfrm>
          <a:custGeom>
            <a:avLst/>
            <a:gdLst/>
            <a:ahLst/>
            <a:cxnLst/>
            <a:rect l="l" t="t" r="r" b="b"/>
            <a:pathLst>
              <a:path w="1454858" h="114907">
                <a:moveTo>
                  <a:pt x="0" y="0"/>
                </a:moveTo>
                <a:lnTo>
                  <a:pt x="1454858" y="0"/>
                </a:lnTo>
                <a:lnTo>
                  <a:pt x="1454858" y="114908"/>
                </a:lnTo>
                <a:lnTo>
                  <a:pt x="0" y="114908"/>
                </a:lnTo>
                <a:lnTo>
                  <a:pt x="0"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sp>
        <p:nvSpPr>
          <p:cNvPr id="8" name="Freeform 8"/>
          <p:cNvSpPr/>
          <p:nvPr/>
        </p:nvSpPr>
        <p:spPr>
          <a:xfrm>
            <a:off x="14953744" y="-49574"/>
            <a:ext cx="3273401" cy="869789"/>
          </a:xfrm>
          <a:custGeom>
            <a:avLst/>
            <a:gdLst/>
            <a:ahLst/>
            <a:cxnLst/>
            <a:rect l="l" t="t" r="r" b="b"/>
            <a:pathLst>
              <a:path w="3273401" h="869789">
                <a:moveTo>
                  <a:pt x="0" y="0"/>
                </a:moveTo>
                <a:lnTo>
                  <a:pt x="3273401" y="0"/>
                </a:lnTo>
                <a:lnTo>
                  <a:pt x="3273401" y="869789"/>
                </a:lnTo>
                <a:lnTo>
                  <a:pt x="0" y="869789"/>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3398123" y="3347107"/>
            <a:ext cx="1093770" cy="939958"/>
            <a:chOff x="0" y="0"/>
            <a:chExt cx="812800" cy="698500"/>
          </a:xfrm>
          <a:effectLst>
            <a:outerShdw blurRad="50800" dist="38100" dir="2700000" algn="tl" rotWithShape="0">
              <a:prstClr val="black">
                <a:alpha val="40000"/>
              </a:prstClr>
            </a:outerShdw>
          </a:effectLst>
        </p:grpSpPr>
        <p:sp>
          <p:nvSpPr>
            <p:cNvPr id="10" name="Freeform 10"/>
            <p:cNvSpPr/>
            <p:nvPr/>
          </p:nvSpPr>
          <p:spPr>
            <a:xfrm>
              <a:off x="5437" y="0"/>
              <a:ext cx="801926" cy="698500"/>
            </a:xfrm>
            <a:custGeom>
              <a:avLst/>
              <a:gdLst/>
              <a:ahLst/>
              <a:cxnLst/>
              <a:rect l="l" t="t" r="r" b="b"/>
              <a:pathLst>
                <a:path w="801926" h="698500">
                  <a:moveTo>
                    <a:pt x="793125" y="373722"/>
                  </a:moveTo>
                  <a:lnTo>
                    <a:pt x="618401" y="674028"/>
                  </a:lnTo>
                  <a:cubicBezTo>
                    <a:pt x="609586" y="689179"/>
                    <a:pt x="593379" y="698500"/>
                    <a:pt x="575850" y="698500"/>
                  </a:cubicBezTo>
                  <a:lnTo>
                    <a:pt x="226076" y="698500"/>
                  </a:lnTo>
                  <a:cubicBezTo>
                    <a:pt x="208547" y="698500"/>
                    <a:pt x="192340" y="689179"/>
                    <a:pt x="183525" y="674028"/>
                  </a:cubicBezTo>
                  <a:lnTo>
                    <a:pt x="8801" y="373722"/>
                  </a:lnTo>
                  <a:cubicBezTo>
                    <a:pt x="0" y="358594"/>
                    <a:pt x="0" y="339906"/>
                    <a:pt x="8801" y="324778"/>
                  </a:cubicBezTo>
                  <a:lnTo>
                    <a:pt x="183525" y="24472"/>
                  </a:lnTo>
                  <a:cubicBezTo>
                    <a:pt x="192340" y="9321"/>
                    <a:pt x="208547" y="0"/>
                    <a:pt x="226076" y="0"/>
                  </a:cubicBezTo>
                  <a:lnTo>
                    <a:pt x="575850" y="0"/>
                  </a:lnTo>
                  <a:cubicBezTo>
                    <a:pt x="593379" y="0"/>
                    <a:pt x="609586" y="9321"/>
                    <a:pt x="618401" y="24472"/>
                  </a:cubicBezTo>
                  <a:lnTo>
                    <a:pt x="793125" y="324778"/>
                  </a:lnTo>
                  <a:cubicBezTo>
                    <a:pt x="801926" y="339906"/>
                    <a:pt x="801926" y="358594"/>
                    <a:pt x="793125" y="373722"/>
                  </a:cubicBezTo>
                  <a:close/>
                </a:path>
              </a:pathLst>
            </a:custGeom>
            <a:solidFill>
              <a:srgbClr val="006472"/>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1920"/>
                </a:lnSpc>
              </a:pPr>
              <a:r>
                <a:rPr lang="en-US" sz="1600" b="1">
                  <a:solidFill>
                    <a:srgbClr val="FFFFFF"/>
                  </a:solidFill>
                  <a:latin typeface="Avenir Bold"/>
                  <a:ea typeface="Avenir Bold"/>
                  <a:cs typeface="Avenir Bold"/>
                  <a:sym typeface="Avenir Bold"/>
                </a:rPr>
                <a:t>No Mass</a:t>
              </a:r>
            </a:p>
          </p:txBody>
        </p:sp>
      </p:grpSp>
      <p:grpSp>
        <p:nvGrpSpPr>
          <p:cNvPr id="12" name="Group 12"/>
          <p:cNvGrpSpPr/>
          <p:nvPr/>
        </p:nvGrpSpPr>
        <p:grpSpPr>
          <a:xfrm>
            <a:off x="13337695" y="3347107"/>
            <a:ext cx="1093770" cy="939958"/>
            <a:chOff x="0" y="0"/>
            <a:chExt cx="812800" cy="698500"/>
          </a:xfrm>
          <a:effectLst>
            <a:outerShdw blurRad="50800" dist="38100" dir="2700000" algn="tl" rotWithShape="0">
              <a:prstClr val="black">
                <a:alpha val="40000"/>
              </a:prstClr>
            </a:outerShdw>
          </a:effectLst>
        </p:grpSpPr>
        <p:sp>
          <p:nvSpPr>
            <p:cNvPr id="13" name="Freeform 13"/>
            <p:cNvSpPr/>
            <p:nvPr/>
          </p:nvSpPr>
          <p:spPr>
            <a:xfrm>
              <a:off x="5437" y="0"/>
              <a:ext cx="801926" cy="698500"/>
            </a:xfrm>
            <a:custGeom>
              <a:avLst/>
              <a:gdLst/>
              <a:ahLst/>
              <a:cxnLst/>
              <a:rect l="l" t="t" r="r" b="b"/>
              <a:pathLst>
                <a:path w="801926" h="698500">
                  <a:moveTo>
                    <a:pt x="793125" y="373722"/>
                  </a:moveTo>
                  <a:lnTo>
                    <a:pt x="618401" y="674028"/>
                  </a:lnTo>
                  <a:cubicBezTo>
                    <a:pt x="609586" y="689179"/>
                    <a:pt x="593379" y="698500"/>
                    <a:pt x="575850" y="698500"/>
                  </a:cubicBezTo>
                  <a:lnTo>
                    <a:pt x="226076" y="698500"/>
                  </a:lnTo>
                  <a:cubicBezTo>
                    <a:pt x="208547" y="698500"/>
                    <a:pt x="192340" y="689179"/>
                    <a:pt x="183525" y="674028"/>
                  </a:cubicBezTo>
                  <a:lnTo>
                    <a:pt x="8801" y="373722"/>
                  </a:lnTo>
                  <a:cubicBezTo>
                    <a:pt x="0" y="358594"/>
                    <a:pt x="0" y="339906"/>
                    <a:pt x="8801" y="324778"/>
                  </a:cubicBezTo>
                  <a:lnTo>
                    <a:pt x="183525" y="24472"/>
                  </a:lnTo>
                  <a:cubicBezTo>
                    <a:pt x="192340" y="9321"/>
                    <a:pt x="208547" y="0"/>
                    <a:pt x="226076" y="0"/>
                  </a:cubicBezTo>
                  <a:lnTo>
                    <a:pt x="575850" y="0"/>
                  </a:lnTo>
                  <a:cubicBezTo>
                    <a:pt x="593379" y="0"/>
                    <a:pt x="609586" y="9321"/>
                    <a:pt x="618401" y="24472"/>
                  </a:cubicBezTo>
                  <a:lnTo>
                    <a:pt x="793125" y="324778"/>
                  </a:lnTo>
                  <a:cubicBezTo>
                    <a:pt x="801926" y="339906"/>
                    <a:pt x="801926" y="358594"/>
                    <a:pt x="793125" y="373722"/>
                  </a:cubicBezTo>
                  <a:close/>
                </a:path>
              </a:pathLst>
            </a:custGeom>
            <a:solidFill>
              <a:srgbClr val="006472"/>
            </a:solidFill>
          </p:spPr>
          <p:txBody>
            <a:bodyPr/>
            <a:lstStyle/>
            <a:p>
              <a:endParaRPr lang="en-US"/>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1920"/>
                </a:lnSpc>
              </a:pPr>
              <a:r>
                <a:rPr lang="en-US" sz="1600" b="1">
                  <a:solidFill>
                    <a:srgbClr val="FFFFFF"/>
                  </a:solidFill>
                  <a:latin typeface="Avenir Bold"/>
                  <a:ea typeface="Avenir Bold"/>
                  <a:cs typeface="Avenir Bold"/>
                  <a:sym typeface="Avenir Bold"/>
                </a:rPr>
                <a:t>Mass</a:t>
              </a:r>
            </a:p>
          </p:txBody>
        </p:sp>
      </p:grpSp>
      <p:sp>
        <p:nvSpPr>
          <p:cNvPr id="15" name="Freeform 15"/>
          <p:cNvSpPr/>
          <p:nvPr/>
        </p:nvSpPr>
        <p:spPr>
          <a:xfrm rot="-5400000" flipH="1">
            <a:off x="2053652" y="6826169"/>
            <a:ext cx="1454858" cy="114907"/>
          </a:xfrm>
          <a:custGeom>
            <a:avLst/>
            <a:gdLst/>
            <a:ahLst/>
            <a:cxnLst/>
            <a:rect l="l" t="t" r="r" b="b"/>
            <a:pathLst>
              <a:path w="1454858" h="114907">
                <a:moveTo>
                  <a:pt x="1454858" y="0"/>
                </a:moveTo>
                <a:lnTo>
                  <a:pt x="0" y="0"/>
                </a:lnTo>
                <a:lnTo>
                  <a:pt x="0" y="114908"/>
                </a:lnTo>
                <a:lnTo>
                  <a:pt x="1454858" y="114908"/>
                </a:lnTo>
                <a:lnTo>
                  <a:pt x="1454858"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16" name="Group 16"/>
          <p:cNvGrpSpPr/>
          <p:nvPr/>
        </p:nvGrpSpPr>
        <p:grpSpPr>
          <a:xfrm>
            <a:off x="1205966" y="5923377"/>
            <a:ext cx="2571057" cy="939958"/>
            <a:chOff x="0" y="0"/>
            <a:chExt cx="1910599" cy="698500"/>
          </a:xfrm>
          <a:effectLst>
            <a:outerShdw blurRad="50800" dist="38100" dir="2700000" algn="tl" rotWithShape="0">
              <a:prstClr val="black">
                <a:alpha val="40000"/>
              </a:prstClr>
            </a:outerShdw>
          </a:effectLst>
        </p:grpSpPr>
        <p:sp>
          <p:nvSpPr>
            <p:cNvPr id="17" name="Freeform 17"/>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639EA6"/>
            </a:solidFill>
            <a:ln cap="sq">
              <a:noFill/>
              <a:prstDash val="solid"/>
              <a:miter/>
            </a:ln>
          </p:spPr>
          <p:txBody>
            <a:bodyPr/>
            <a:lstStyle/>
            <a:p>
              <a:endParaRPr lang="en-US"/>
            </a:p>
          </p:txBody>
        </p:sp>
        <p:sp>
          <p:nvSpPr>
            <p:cNvPr id="18" name="TextBox 18"/>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19" name="Freeform 19"/>
          <p:cNvSpPr/>
          <p:nvPr/>
        </p:nvSpPr>
        <p:spPr>
          <a:xfrm rot="-5400000" flipH="1">
            <a:off x="12021674" y="6826169"/>
            <a:ext cx="1454858" cy="114907"/>
          </a:xfrm>
          <a:custGeom>
            <a:avLst/>
            <a:gdLst/>
            <a:ahLst/>
            <a:cxnLst/>
            <a:rect l="l" t="t" r="r" b="b"/>
            <a:pathLst>
              <a:path w="1454858" h="114907">
                <a:moveTo>
                  <a:pt x="1454858" y="0"/>
                </a:moveTo>
                <a:lnTo>
                  <a:pt x="0" y="0"/>
                </a:lnTo>
                <a:lnTo>
                  <a:pt x="0" y="114908"/>
                </a:lnTo>
                <a:lnTo>
                  <a:pt x="1454858" y="114908"/>
                </a:lnTo>
                <a:lnTo>
                  <a:pt x="1454858"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20" name="Group 20"/>
          <p:cNvGrpSpPr/>
          <p:nvPr/>
        </p:nvGrpSpPr>
        <p:grpSpPr>
          <a:xfrm>
            <a:off x="11099839" y="5923377"/>
            <a:ext cx="2571057" cy="939958"/>
            <a:chOff x="0" y="0"/>
            <a:chExt cx="1910599" cy="698500"/>
          </a:xfrm>
          <a:effectLst>
            <a:outerShdw blurRad="50800" dist="38100" dir="2700000" algn="tl" rotWithShape="0">
              <a:prstClr val="black">
                <a:alpha val="40000"/>
              </a:prstClr>
            </a:outerShdw>
          </a:effectLst>
        </p:grpSpPr>
        <p:sp>
          <p:nvSpPr>
            <p:cNvPr id="21" name="Freeform 21"/>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639EA6"/>
            </a:solidFill>
            <a:ln cap="sq">
              <a:noFill/>
              <a:prstDash val="solid"/>
              <a:miter/>
            </a:ln>
          </p:spPr>
          <p:txBody>
            <a:bodyPr/>
            <a:lstStyle/>
            <a:p>
              <a:endParaRPr lang="en-US"/>
            </a:p>
          </p:txBody>
        </p:sp>
        <p:sp>
          <p:nvSpPr>
            <p:cNvPr id="22" name="TextBox 22"/>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81" name="Freeform 81"/>
          <p:cNvSpPr/>
          <p:nvPr/>
        </p:nvSpPr>
        <p:spPr>
          <a:xfrm rot="4046871">
            <a:off x="13686807" y="1615524"/>
            <a:ext cx="10287000" cy="6368631"/>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23" name="Freeform 23"/>
          <p:cNvSpPr/>
          <p:nvPr/>
        </p:nvSpPr>
        <p:spPr>
          <a:xfrm rot="-5400000" flipH="1">
            <a:off x="4367888" y="6826169"/>
            <a:ext cx="1454858" cy="114907"/>
          </a:xfrm>
          <a:custGeom>
            <a:avLst/>
            <a:gdLst/>
            <a:ahLst/>
            <a:cxnLst/>
            <a:rect l="l" t="t" r="r" b="b"/>
            <a:pathLst>
              <a:path w="1454858" h="114907">
                <a:moveTo>
                  <a:pt x="1454859" y="0"/>
                </a:moveTo>
                <a:lnTo>
                  <a:pt x="0" y="0"/>
                </a:lnTo>
                <a:lnTo>
                  <a:pt x="0" y="114908"/>
                </a:lnTo>
                <a:lnTo>
                  <a:pt x="1454859" y="114908"/>
                </a:lnTo>
                <a:lnTo>
                  <a:pt x="1454859"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24" name="Group 24"/>
          <p:cNvGrpSpPr/>
          <p:nvPr/>
        </p:nvGrpSpPr>
        <p:grpSpPr>
          <a:xfrm>
            <a:off x="4102477" y="5923377"/>
            <a:ext cx="2571057" cy="939958"/>
            <a:chOff x="0" y="0"/>
            <a:chExt cx="1910599" cy="698500"/>
          </a:xfrm>
          <a:effectLst>
            <a:outerShdw blurRad="50800" dist="38100" dir="2700000" algn="tl" rotWithShape="0">
              <a:prstClr val="black">
                <a:alpha val="40000"/>
              </a:prstClr>
            </a:outerShdw>
          </a:effectLst>
        </p:grpSpPr>
        <p:sp>
          <p:nvSpPr>
            <p:cNvPr id="25" name="Freeform 25"/>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F7921E"/>
            </a:solidFill>
            <a:ln cap="sq">
              <a:noFill/>
              <a:prstDash val="solid"/>
              <a:miter/>
            </a:ln>
          </p:spPr>
          <p:txBody>
            <a:bodyPr/>
            <a:lstStyle/>
            <a:p>
              <a:endParaRPr lang="en-US"/>
            </a:p>
          </p:txBody>
        </p:sp>
        <p:sp>
          <p:nvSpPr>
            <p:cNvPr id="26" name="TextBox 26"/>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27" name="Freeform 27"/>
          <p:cNvSpPr/>
          <p:nvPr/>
        </p:nvSpPr>
        <p:spPr>
          <a:xfrm rot="-5400000" flipH="1">
            <a:off x="14358665" y="6826169"/>
            <a:ext cx="1454858" cy="114907"/>
          </a:xfrm>
          <a:custGeom>
            <a:avLst/>
            <a:gdLst/>
            <a:ahLst/>
            <a:cxnLst/>
            <a:rect l="l" t="t" r="r" b="b"/>
            <a:pathLst>
              <a:path w="1454858" h="114907">
                <a:moveTo>
                  <a:pt x="1454859" y="0"/>
                </a:moveTo>
                <a:lnTo>
                  <a:pt x="0" y="0"/>
                </a:lnTo>
                <a:lnTo>
                  <a:pt x="0" y="114908"/>
                </a:lnTo>
                <a:lnTo>
                  <a:pt x="1454859" y="114908"/>
                </a:lnTo>
                <a:lnTo>
                  <a:pt x="1454859"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28" name="Group 28"/>
          <p:cNvGrpSpPr/>
          <p:nvPr/>
        </p:nvGrpSpPr>
        <p:grpSpPr>
          <a:xfrm>
            <a:off x="14173200" y="5933372"/>
            <a:ext cx="2571057" cy="939958"/>
            <a:chOff x="0" y="0"/>
            <a:chExt cx="1910599" cy="698500"/>
          </a:xfrm>
          <a:effectLst>
            <a:outerShdw blurRad="50800" dist="38100" dir="2700000" algn="tl" rotWithShape="0">
              <a:prstClr val="black">
                <a:alpha val="40000"/>
              </a:prstClr>
            </a:outerShdw>
          </a:effectLst>
        </p:grpSpPr>
        <p:sp>
          <p:nvSpPr>
            <p:cNvPr id="29" name="Freeform 29"/>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F7921E"/>
            </a:solidFill>
            <a:ln cap="sq">
              <a:noFill/>
              <a:prstDash val="solid"/>
              <a:miter/>
            </a:ln>
          </p:spPr>
          <p:txBody>
            <a:bodyPr/>
            <a:lstStyle/>
            <a:p>
              <a:endParaRPr lang="en-US"/>
            </a:p>
          </p:txBody>
        </p:sp>
        <p:sp>
          <p:nvSpPr>
            <p:cNvPr id="30" name="TextBox 30"/>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31" name="Freeform 31"/>
          <p:cNvSpPr/>
          <p:nvPr/>
        </p:nvSpPr>
        <p:spPr>
          <a:xfrm>
            <a:off x="10379557" y="3759633"/>
            <a:ext cx="2785632" cy="114907"/>
          </a:xfrm>
          <a:custGeom>
            <a:avLst/>
            <a:gdLst/>
            <a:ahLst/>
            <a:cxnLst/>
            <a:rect l="l" t="t" r="r" b="b"/>
            <a:pathLst>
              <a:path w="2785632" h="114907">
                <a:moveTo>
                  <a:pt x="0" y="0"/>
                </a:moveTo>
                <a:lnTo>
                  <a:pt x="2785632" y="0"/>
                </a:lnTo>
                <a:lnTo>
                  <a:pt x="2785632"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32" name="Freeform 32"/>
          <p:cNvSpPr/>
          <p:nvPr/>
        </p:nvSpPr>
        <p:spPr>
          <a:xfrm flipH="1">
            <a:off x="4647596" y="3759633"/>
            <a:ext cx="2785632" cy="114907"/>
          </a:xfrm>
          <a:custGeom>
            <a:avLst/>
            <a:gdLst/>
            <a:ahLst/>
            <a:cxnLst/>
            <a:rect l="l" t="t" r="r" b="b"/>
            <a:pathLst>
              <a:path w="2785632" h="114907">
                <a:moveTo>
                  <a:pt x="2785632" y="0"/>
                </a:moveTo>
                <a:lnTo>
                  <a:pt x="0" y="0"/>
                </a:lnTo>
                <a:lnTo>
                  <a:pt x="0" y="114907"/>
                </a:lnTo>
                <a:lnTo>
                  <a:pt x="2785632" y="114907"/>
                </a:lnTo>
                <a:lnTo>
                  <a:pt x="2785632"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33" name="Group 33"/>
          <p:cNvGrpSpPr/>
          <p:nvPr/>
        </p:nvGrpSpPr>
        <p:grpSpPr>
          <a:xfrm>
            <a:off x="6850696" y="1760725"/>
            <a:ext cx="4125275" cy="4125275"/>
            <a:chOff x="0" y="0"/>
            <a:chExt cx="812800" cy="812800"/>
          </a:xfrm>
          <a:effectLst>
            <a:outerShdw blurRad="50800" dist="38100" dir="2700000" algn="tl" rotWithShape="0">
              <a:prstClr val="black">
                <a:alpha val="40000"/>
              </a:prstClr>
            </a:outerShdw>
          </a:effectLst>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D8D6"/>
            </a:solidFill>
          </p:spPr>
          <p:txBody>
            <a:bodyPr/>
            <a:lstStyle/>
            <a:p>
              <a:endParaRPr lang="en-US"/>
            </a:p>
          </p:txBody>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36" name="Group 36"/>
          <p:cNvGrpSpPr/>
          <p:nvPr/>
        </p:nvGrpSpPr>
        <p:grpSpPr>
          <a:xfrm>
            <a:off x="7244981" y="2156829"/>
            <a:ext cx="3336704" cy="3336704"/>
            <a:chOff x="0" y="0"/>
            <a:chExt cx="812800" cy="812800"/>
          </a:xfrm>
          <a:effectLst>
            <a:outerShdw blurRad="50800" dist="38100" dir="2700000" algn="tl" rotWithShape="0">
              <a:prstClr val="black">
                <a:alpha val="40000"/>
              </a:prstClr>
            </a:outerShdw>
          </a:effectLst>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8" name="TextBox 38"/>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39" name="Freeform 39"/>
          <p:cNvSpPr/>
          <p:nvPr/>
        </p:nvSpPr>
        <p:spPr>
          <a:xfrm rot="-8640000">
            <a:off x="4402458"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40" name="Freeform 40"/>
          <p:cNvSpPr/>
          <p:nvPr/>
        </p:nvSpPr>
        <p:spPr>
          <a:xfrm rot="-5400000" flipH="1">
            <a:off x="4367888" y="5012208"/>
            <a:ext cx="1454858" cy="114907"/>
          </a:xfrm>
          <a:custGeom>
            <a:avLst/>
            <a:gdLst/>
            <a:ahLst/>
            <a:cxnLst/>
            <a:rect l="l" t="t" r="r" b="b"/>
            <a:pathLst>
              <a:path w="1454858" h="114907">
                <a:moveTo>
                  <a:pt x="1454859" y="0"/>
                </a:moveTo>
                <a:lnTo>
                  <a:pt x="0" y="0"/>
                </a:lnTo>
                <a:lnTo>
                  <a:pt x="0" y="114908"/>
                </a:lnTo>
                <a:lnTo>
                  <a:pt x="1454859" y="114908"/>
                </a:lnTo>
                <a:lnTo>
                  <a:pt x="1454859"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sp>
        <p:nvSpPr>
          <p:cNvPr id="41" name="Freeform 41"/>
          <p:cNvSpPr/>
          <p:nvPr/>
        </p:nvSpPr>
        <p:spPr>
          <a:xfrm rot="8640000">
            <a:off x="12688134"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42" name="Freeform 42"/>
          <p:cNvSpPr/>
          <p:nvPr/>
        </p:nvSpPr>
        <p:spPr>
          <a:xfrm rot="5400000">
            <a:off x="12021674" y="5005801"/>
            <a:ext cx="1454858" cy="114907"/>
          </a:xfrm>
          <a:custGeom>
            <a:avLst/>
            <a:gdLst/>
            <a:ahLst/>
            <a:cxnLst/>
            <a:rect l="l" t="t" r="r" b="b"/>
            <a:pathLst>
              <a:path w="1454858" h="114907">
                <a:moveTo>
                  <a:pt x="0" y="0"/>
                </a:moveTo>
                <a:lnTo>
                  <a:pt x="1454858" y="0"/>
                </a:lnTo>
                <a:lnTo>
                  <a:pt x="1454858" y="114908"/>
                </a:lnTo>
                <a:lnTo>
                  <a:pt x="0" y="114908"/>
                </a:lnTo>
                <a:lnTo>
                  <a:pt x="0"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sp>
        <p:nvSpPr>
          <p:cNvPr id="43" name="Freeform 43"/>
          <p:cNvSpPr/>
          <p:nvPr/>
        </p:nvSpPr>
        <p:spPr>
          <a:xfrm rot="-8640000">
            <a:off x="14370479"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44" name="Freeform 44"/>
          <p:cNvSpPr/>
          <p:nvPr/>
        </p:nvSpPr>
        <p:spPr>
          <a:xfrm rot="-5400000" flipH="1">
            <a:off x="14335910" y="5012208"/>
            <a:ext cx="1454858" cy="114907"/>
          </a:xfrm>
          <a:custGeom>
            <a:avLst/>
            <a:gdLst/>
            <a:ahLst/>
            <a:cxnLst/>
            <a:rect l="l" t="t" r="r" b="b"/>
            <a:pathLst>
              <a:path w="1454858" h="114907">
                <a:moveTo>
                  <a:pt x="1454858" y="0"/>
                </a:moveTo>
                <a:lnTo>
                  <a:pt x="0" y="0"/>
                </a:lnTo>
                <a:lnTo>
                  <a:pt x="0" y="114908"/>
                </a:lnTo>
                <a:lnTo>
                  <a:pt x="1454858" y="114908"/>
                </a:lnTo>
                <a:lnTo>
                  <a:pt x="1454858"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45" name="Group 45"/>
          <p:cNvGrpSpPr/>
          <p:nvPr/>
        </p:nvGrpSpPr>
        <p:grpSpPr>
          <a:xfrm>
            <a:off x="2505732" y="4182480"/>
            <a:ext cx="295749" cy="272186"/>
            <a:chOff x="0" y="0"/>
            <a:chExt cx="77893" cy="71687"/>
          </a:xfrm>
        </p:grpSpPr>
        <p:sp>
          <p:nvSpPr>
            <p:cNvPr id="46" name="Freeform 46"/>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5FAF9"/>
            </a:solidFill>
          </p:spPr>
          <p:txBody>
            <a:bodyPr/>
            <a:lstStyle/>
            <a:p>
              <a:endParaRPr lang="en-US"/>
            </a:p>
          </p:txBody>
        </p:sp>
        <p:sp>
          <p:nvSpPr>
            <p:cNvPr id="47" name="TextBox 47"/>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2576584" y="385321"/>
            <a:ext cx="13203949" cy="1308307"/>
          </a:xfrm>
          <a:prstGeom prst="rect">
            <a:avLst/>
          </a:prstGeom>
        </p:spPr>
        <p:txBody>
          <a:bodyPr lIns="0" tIns="0" rIns="0" bIns="0" rtlCol="0" anchor="t">
            <a:spAutoFit/>
          </a:bodyPr>
          <a:lstStyle/>
          <a:p>
            <a:pPr algn="ctr">
              <a:lnSpc>
                <a:spcPts val="5319"/>
              </a:lnSpc>
            </a:pPr>
            <a:r>
              <a:rPr lang="en-US" sz="3799" b="1" spc="18">
                <a:solidFill>
                  <a:srgbClr val="404041"/>
                </a:solidFill>
                <a:latin typeface="Avenir Bold"/>
                <a:ea typeface="Avenir Bold"/>
                <a:cs typeface="Avenir Bold"/>
                <a:sym typeface="Avenir Bold"/>
              </a:rPr>
              <a:t>Next Generation Ova Suite™ Test With Expanded Indication (Germline and Familial Risk)</a:t>
            </a:r>
          </a:p>
        </p:txBody>
      </p:sp>
      <p:sp>
        <p:nvSpPr>
          <p:cNvPr id="50" name="TextBox 50"/>
          <p:cNvSpPr txBox="1"/>
          <p:nvPr/>
        </p:nvSpPr>
        <p:spPr>
          <a:xfrm>
            <a:off x="1619503" y="6238041"/>
            <a:ext cx="1743983" cy="304833"/>
          </a:xfrm>
          <a:prstGeom prst="rect">
            <a:avLst/>
          </a:prstGeom>
        </p:spPr>
        <p:txBody>
          <a:bodyPr lIns="0" tIns="0" rIns="0" bIns="0" rtlCol="0" anchor="t">
            <a:spAutoFit/>
          </a:bodyPr>
          <a:lstStyle/>
          <a:p>
            <a:pPr algn="ctr">
              <a:lnSpc>
                <a:spcPts val="2159"/>
              </a:lnSpc>
            </a:pPr>
            <a:r>
              <a:rPr lang="en-US" sz="1799" b="1">
                <a:solidFill>
                  <a:srgbClr val="FFFFFF"/>
                </a:solidFill>
                <a:latin typeface="Avenir Bold"/>
                <a:ea typeface="Avenir Bold"/>
                <a:cs typeface="Avenir Bold"/>
                <a:sym typeface="Avenir Bold"/>
              </a:rPr>
              <a:t>Low Risk</a:t>
            </a:r>
          </a:p>
        </p:txBody>
      </p:sp>
      <p:sp>
        <p:nvSpPr>
          <p:cNvPr id="51" name="TextBox 51"/>
          <p:cNvSpPr txBox="1"/>
          <p:nvPr/>
        </p:nvSpPr>
        <p:spPr>
          <a:xfrm>
            <a:off x="10726770" y="6007577"/>
            <a:ext cx="3446430" cy="784810"/>
          </a:xfrm>
          <a:prstGeom prst="rect">
            <a:avLst/>
          </a:prstGeom>
        </p:spPr>
        <p:txBody>
          <a:bodyPr lIns="0" tIns="0" rIns="0" bIns="0" rtlCol="0" anchor="t">
            <a:spAutoFit/>
          </a:bodyPr>
          <a:lstStyle/>
          <a:p>
            <a:pPr algn="ctr">
              <a:lnSpc>
                <a:spcPts val="1979"/>
              </a:lnSpc>
            </a:pPr>
            <a:r>
              <a:rPr lang="en-US" sz="1799" b="1">
                <a:solidFill>
                  <a:srgbClr val="FFFFFF"/>
                </a:solidFill>
                <a:latin typeface="Avenir Bold"/>
                <a:ea typeface="Avenir Bold"/>
                <a:cs typeface="Avenir Bold"/>
                <a:sym typeface="Avenir Bold"/>
              </a:rPr>
              <a:t>Low Risk</a:t>
            </a:r>
          </a:p>
          <a:p>
            <a:pPr algn="ctr">
              <a:lnSpc>
                <a:spcPts val="1979"/>
              </a:lnSpc>
            </a:pPr>
            <a:r>
              <a:rPr lang="en-US" sz="1799">
                <a:solidFill>
                  <a:srgbClr val="FFFFFF"/>
                </a:solidFill>
                <a:latin typeface="Avenir"/>
                <a:ea typeface="Avenir"/>
                <a:cs typeface="Avenir"/>
                <a:sym typeface="Avenir"/>
              </a:rPr>
              <a:t>Route for active</a:t>
            </a:r>
          </a:p>
          <a:p>
            <a:pPr algn="ctr">
              <a:lnSpc>
                <a:spcPts val="1979"/>
              </a:lnSpc>
            </a:pPr>
            <a:r>
              <a:rPr lang="en-US" sz="1799">
                <a:solidFill>
                  <a:srgbClr val="FFFFFF"/>
                </a:solidFill>
                <a:latin typeface="Avenir"/>
                <a:ea typeface="Avenir"/>
                <a:cs typeface="Avenir"/>
                <a:sym typeface="Avenir"/>
              </a:rPr>
              <a:t>surveillance</a:t>
            </a:r>
          </a:p>
        </p:txBody>
      </p:sp>
      <p:sp>
        <p:nvSpPr>
          <p:cNvPr id="52" name="TextBox 52"/>
          <p:cNvSpPr txBox="1"/>
          <p:nvPr/>
        </p:nvSpPr>
        <p:spPr>
          <a:xfrm>
            <a:off x="4516014" y="6238041"/>
            <a:ext cx="1743983" cy="304833"/>
          </a:xfrm>
          <a:prstGeom prst="rect">
            <a:avLst/>
          </a:prstGeom>
        </p:spPr>
        <p:txBody>
          <a:bodyPr lIns="0" tIns="0" rIns="0" bIns="0" rtlCol="0" anchor="t">
            <a:spAutoFit/>
          </a:bodyPr>
          <a:lstStyle/>
          <a:p>
            <a:pPr algn="ctr">
              <a:lnSpc>
                <a:spcPts val="2159"/>
              </a:lnSpc>
            </a:pPr>
            <a:r>
              <a:rPr lang="en-US" sz="1799" b="1">
                <a:solidFill>
                  <a:srgbClr val="FFFFFF"/>
                </a:solidFill>
                <a:latin typeface="Avenir Bold"/>
                <a:ea typeface="Avenir Bold"/>
                <a:cs typeface="Avenir Bold"/>
                <a:sym typeface="Avenir Bold"/>
              </a:rPr>
              <a:t>Elevated Risk</a:t>
            </a:r>
          </a:p>
        </p:txBody>
      </p:sp>
      <p:sp>
        <p:nvSpPr>
          <p:cNvPr id="53" name="TextBox 53"/>
          <p:cNvSpPr txBox="1"/>
          <p:nvPr/>
        </p:nvSpPr>
        <p:spPr>
          <a:xfrm>
            <a:off x="14562817" y="6248036"/>
            <a:ext cx="1743983" cy="304833"/>
          </a:xfrm>
          <a:prstGeom prst="rect">
            <a:avLst/>
          </a:prstGeom>
        </p:spPr>
        <p:txBody>
          <a:bodyPr lIns="0" tIns="0" rIns="0" bIns="0" rtlCol="0" anchor="t">
            <a:spAutoFit/>
          </a:bodyPr>
          <a:lstStyle/>
          <a:p>
            <a:pPr algn="ctr">
              <a:lnSpc>
                <a:spcPts val="2159"/>
              </a:lnSpc>
            </a:pPr>
            <a:r>
              <a:rPr lang="en-US" sz="1799" b="1">
                <a:solidFill>
                  <a:srgbClr val="FFFFFF"/>
                </a:solidFill>
                <a:latin typeface="Avenir Bold"/>
                <a:ea typeface="Avenir Bold"/>
                <a:cs typeface="Avenir Bold"/>
                <a:sym typeface="Avenir Bold"/>
              </a:rPr>
              <a:t>Elevated Risk</a:t>
            </a:r>
          </a:p>
        </p:txBody>
      </p:sp>
      <p:grpSp>
        <p:nvGrpSpPr>
          <p:cNvPr id="54" name="Group 54"/>
          <p:cNvGrpSpPr/>
          <p:nvPr/>
        </p:nvGrpSpPr>
        <p:grpSpPr>
          <a:xfrm>
            <a:off x="8254989" y="7671435"/>
            <a:ext cx="5696046" cy="1200015"/>
            <a:chOff x="0" y="0"/>
            <a:chExt cx="3315531" cy="698500"/>
          </a:xfrm>
          <a:effectLst>
            <a:outerShdw blurRad="50800" dist="38100" dir="2700000" algn="tl" rotWithShape="0">
              <a:prstClr val="black">
                <a:alpha val="40000"/>
              </a:prstClr>
            </a:outerShdw>
          </a:effectLst>
        </p:grpSpPr>
        <p:sp>
          <p:nvSpPr>
            <p:cNvPr id="55" name="Freeform 55"/>
            <p:cNvSpPr/>
            <p:nvPr/>
          </p:nvSpPr>
          <p:spPr>
            <a:xfrm>
              <a:off x="1044" y="0"/>
              <a:ext cx="3313443" cy="698500"/>
            </a:xfrm>
            <a:custGeom>
              <a:avLst/>
              <a:gdLst/>
              <a:ahLst/>
              <a:cxnLst/>
              <a:rect l="l" t="t" r="r" b="b"/>
              <a:pathLst>
                <a:path w="3313443" h="698500">
                  <a:moveTo>
                    <a:pt x="3311753" y="353949"/>
                  </a:moveTo>
                  <a:lnTo>
                    <a:pt x="3114021" y="693801"/>
                  </a:lnTo>
                  <a:cubicBezTo>
                    <a:pt x="3112329" y="696710"/>
                    <a:pt x="3109216" y="698500"/>
                    <a:pt x="3105850" y="698500"/>
                  </a:cubicBezTo>
                  <a:lnTo>
                    <a:pt x="207593" y="698500"/>
                  </a:lnTo>
                  <a:cubicBezTo>
                    <a:pt x="204227" y="698500"/>
                    <a:pt x="201115" y="696710"/>
                    <a:pt x="199422" y="693801"/>
                  </a:cubicBezTo>
                  <a:lnTo>
                    <a:pt x="1690" y="353949"/>
                  </a:lnTo>
                  <a:cubicBezTo>
                    <a:pt x="0" y="351044"/>
                    <a:pt x="0" y="347456"/>
                    <a:pt x="1690" y="344551"/>
                  </a:cubicBezTo>
                  <a:lnTo>
                    <a:pt x="199422" y="4699"/>
                  </a:lnTo>
                  <a:cubicBezTo>
                    <a:pt x="201115" y="1790"/>
                    <a:pt x="204227" y="0"/>
                    <a:pt x="207593" y="0"/>
                  </a:cubicBezTo>
                  <a:lnTo>
                    <a:pt x="3105850" y="0"/>
                  </a:lnTo>
                  <a:cubicBezTo>
                    <a:pt x="3109216" y="0"/>
                    <a:pt x="3112329" y="1790"/>
                    <a:pt x="3114021" y="4699"/>
                  </a:cubicBezTo>
                  <a:lnTo>
                    <a:pt x="3311753" y="344551"/>
                  </a:lnTo>
                  <a:cubicBezTo>
                    <a:pt x="3313443" y="347456"/>
                    <a:pt x="3313443" y="351044"/>
                    <a:pt x="3311753" y="353949"/>
                  </a:cubicBezTo>
                  <a:close/>
                </a:path>
              </a:pathLst>
            </a:custGeom>
            <a:solidFill>
              <a:schemeClr val="bg1"/>
            </a:solidFill>
            <a:ln w="57150" cap="sq">
              <a:solidFill>
                <a:srgbClr val="7AA6AD"/>
              </a:solidFill>
              <a:prstDash val="solid"/>
              <a:miter/>
            </a:ln>
          </p:spPr>
          <p:txBody>
            <a:bodyPr/>
            <a:lstStyle/>
            <a:p>
              <a:endParaRPr lang="en-US"/>
            </a:p>
          </p:txBody>
        </p:sp>
        <p:sp>
          <p:nvSpPr>
            <p:cNvPr id="56" name="TextBox 56"/>
            <p:cNvSpPr txBox="1"/>
            <p:nvPr/>
          </p:nvSpPr>
          <p:spPr>
            <a:xfrm>
              <a:off x="114300" y="0"/>
              <a:ext cx="3086931" cy="698500"/>
            </a:xfrm>
            <a:prstGeom prst="rect">
              <a:avLst/>
            </a:prstGeom>
          </p:spPr>
          <p:txBody>
            <a:bodyPr lIns="50800" tIns="50800" rIns="50800" bIns="50800" rtlCol="0" anchor="ctr"/>
            <a:lstStyle/>
            <a:p>
              <a:pPr algn="ctr">
                <a:lnSpc>
                  <a:spcPts val="1920"/>
                </a:lnSpc>
              </a:pPr>
              <a:endParaRPr/>
            </a:p>
          </p:txBody>
        </p:sp>
      </p:grpSp>
      <p:sp>
        <p:nvSpPr>
          <p:cNvPr id="57" name="TextBox 57"/>
          <p:cNvSpPr txBox="1"/>
          <p:nvPr/>
        </p:nvSpPr>
        <p:spPr>
          <a:xfrm>
            <a:off x="8758183" y="7902986"/>
            <a:ext cx="4689657" cy="730969"/>
          </a:xfrm>
          <a:prstGeom prst="rect">
            <a:avLst/>
          </a:prstGeom>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Ovarian cancer risk assessment for women with adnexal masses determined by initial clinical assessment as indeterminate or benign</a:t>
            </a:r>
          </a:p>
        </p:txBody>
      </p:sp>
      <p:grpSp>
        <p:nvGrpSpPr>
          <p:cNvPr id="58" name="Group 58"/>
          <p:cNvGrpSpPr/>
          <p:nvPr/>
        </p:nvGrpSpPr>
        <p:grpSpPr>
          <a:xfrm>
            <a:off x="14097000" y="7671435"/>
            <a:ext cx="3367067" cy="1200015"/>
            <a:chOff x="-169160" y="0"/>
            <a:chExt cx="4489424" cy="1600020"/>
          </a:xfrm>
          <a:effectLst/>
        </p:grpSpPr>
        <p:grpSp>
          <p:nvGrpSpPr>
            <p:cNvPr id="59" name="Group 59"/>
            <p:cNvGrpSpPr/>
            <p:nvPr/>
          </p:nvGrpSpPr>
          <p:grpSpPr>
            <a:xfrm>
              <a:off x="-169160" y="0"/>
              <a:ext cx="4489424" cy="1600020"/>
              <a:chOff x="-73848" y="0"/>
              <a:chExt cx="1959889" cy="698500"/>
            </a:xfrm>
          </p:grpSpPr>
          <p:sp>
            <p:nvSpPr>
              <p:cNvPr id="60" name="Freeform 60"/>
              <p:cNvSpPr/>
              <p:nvPr/>
            </p:nvSpPr>
            <p:spPr>
              <a:xfrm>
                <a:off x="-73848" y="0"/>
                <a:ext cx="1959889" cy="698500"/>
              </a:xfrm>
              <a:custGeom>
                <a:avLst/>
                <a:gdLst/>
                <a:ahLst/>
                <a:cxnLst/>
                <a:rect l="l" t="t" r="r" b="b"/>
                <a:pathLst>
                  <a:path w="1959889" h="698500">
                    <a:moveTo>
                      <a:pt x="1957035" y="357185"/>
                    </a:moveTo>
                    <a:lnTo>
                      <a:pt x="1763069" y="690565"/>
                    </a:lnTo>
                    <a:cubicBezTo>
                      <a:pt x="1760210" y="695478"/>
                      <a:pt x="1754955" y="698500"/>
                      <a:pt x="1749271" y="698500"/>
                    </a:cubicBezTo>
                    <a:lnTo>
                      <a:pt x="210618" y="698500"/>
                    </a:lnTo>
                    <a:cubicBezTo>
                      <a:pt x="204934" y="698500"/>
                      <a:pt x="199679" y="695478"/>
                      <a:pt x="196820" y="690565"/>
                    </a:cubicBezTo>
                    <a:lnTo>
                      <a:pt x="2854" y="357185"/>
                    </a:lnTo>
                    <a:cubicBezTo>
                      <a:pt x="0" y="352280"/>
                      <a:pt x="0" y="346220"/>
                      <a:pt x="2854" y="341315"/>
                    </a:cubicBezTo>
                    <a:lnTo>
                      <a:pt x="196820" y="7935"/>
                    </a:lnTo>
                    <a:cubicBezTo>
                      <a:pt x="199679" y="3022"/>
                      <a:pt x="204934" y="0"/>
                      <a:pt x="210618" y="0"/>
                    </a:cubicBezTo>
                    <a:lnTo>
                      <a:pt x="1749271" y="0"/>
                    </a:lnTo>
                    <a:cubicBezTo>
                      <a:pt x="1754955" y="0"/>
                      <a:pt x="1760210" y="3022"/>
                      <a:pt x="1763069" y="7935"/>
                    </a:cubicBezTo>
                    <a:lnTo>
                      <a:pt x="1957035" y="341315"/>
                    </a:lnTo>
                    <a:cubicBezTo>
                      <a:pt x="1959889" y="346220"/>
                      <a:pt x="1959889" y="352280"/>
                      <a:pt x="1957035" y="357185"/>
                    </a:cubicBezTo>
                    <a:close/>
                  </a:path>
                </a:pathLst>
              </a:custGeom>
              <a:solidFill>
                <a:schemeClr val="bg1"/>
              </a:solidFill>
              <a:ln w="57150" cap="sq">
                <a:solidFill>
                  <a:srgbClr val="7AA6AD"/>
                </a:solidFill>
                <a:prstDash val="solid"/>
                <a:miter/>
              </a:ln>
              <a:effectLst>
                <a:outerShdw blurRad="50800" dist="38100" dir="2700000" algn="tl" rotWithShape="0">
                  <a:prstClr val="black">
                    <a:alpha val="40000"/>
                  </a:prstClr>
                </a:outerShdw>
              </a:effectLst>
            </p:spPr>
            <p:txBody>
              <a:bodyPr/>
              <a:lstStyle/>
              <a:p>
                <a:endParaRPr lang="en-US">
                  <a:latin typeface="Avenir Book" panose="02000503020000020003" pitchFamily="2" charset="0"/>
                </a:endParaRPr>
              </a:p>
            </p:txBody>
          </p:sp>
          <p:sp>
            <p:nvSpPr>
              <p:cNvPr id="61" name="TextBox 61"/>
              <p:cNvSpPr txBox="1"/>
              <p:nvPr/>
            </p:nvSpPr>
            <p:spPr>
              <a:xfrm>
                <a:off x="114300" y="0"/>
                <a:ext cx="1734815" cy="698500"/>
              </a:xfrm>
              <a:prstGeom prst="rect">
                <a:avLst/>
              </a:prstGeom>
            </p:spPr>
            <p:txBody>
              <a:bodyPr lIns="50800" tIns="50800" rIns="50800" bIns="50800" rtlCol="0" anchor="ctr"/>
              <a:lstStyle/>
              <a:p>
                <a:pPr algn="ctr">
                  <a:lnSpc>
                    <a:spcPts val="1920"/>
                  </a:lnSpc>
                </a:pPr>
                <a:endParaRPr>
                  <a:latin typeface="Avenir Book" panose="02000503020000020003" pitchFamily="2" charset="0"/>
                </a:endParaRPr>
              </a:p>
            </p:txBody>
          </p:sp>
        </p:grpSp>
        <p:sp>
          <p:nvSpPr>
            <p:cNvPr id="62" name="TextBox 62"/>
            <p:cNvSpPr txBox="1"/>
            <p:nvPr/>
          </p:nvSpPr>
          <p:spPr>
            <a:xfrm>
              <a:off x="217076" y="349839"/>
              <a:ext cx="3547634" cy="974625"/>
            </a:xfrm>
            <a:prstGeom prst="rect">
              <a:avLst/>
            </a:prstGeom>
            <a:effectLst/>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Consider surgical management/consult with GYN ONC</a:t>
              </a:r>
            </a:p>
          </p:txBody>
        </p:sp>
      </p:grpSp>
      <p:grpSp>
        <p:nvGrpSpPr>
          <p:cNvPr id="63" name="Group 63"/>
          <p:cNvGrpSpPr/>
          <p:nvPr/>
        </p:nvGrpSpPr>
        <p:grpSpPr>
          <a:xfrm>
            <a:off x="4170218" y="7671435"/>
            <a:ext cx="3811935" cy="1200015"/>
            <a:chOff x="0" y="0"/>
            <a:chExt cx="2218836" cy="698500"/>
          </a:xfrm>
          <a:effectLst>
            <a:outerShdw blurRad="50800" dist="38100" dir="2700000" algn="tl" rotWithShape="0">
              <a:prstClr val="black">
                <a:alpha val="40000"/>
              </a:prstClr>
            </a:outerShdw>
          </a:effectLst>
        </p:grpSpPr>
        <p:sp>
          <p:nvSpPr>
            <p:cNvPr id="64" name="Freeform 64"/>
            <p:cNvSpPr/>
            <p:nvPr/>
          </p:nvSpPr>
          <p:spPr>
            <a:xfrm>
              <a:off x="1560" y="0"/>
              <a:ext cx="2215716" cy="698500"/>
            </a:xfrm>
            <a:custGeom>
              <a:avLst/>
              <a:gdLst/>
              <a:ahLst/>
              <a:cxnLst/>
              <a:rect l="l" t="t" r="r" b="b"/>
              <a:pathLst>
                <a:path w="2215716" h="698500">
                  <a:moveTo>
                    <a:pt x="2213190" y="356272"/>
                  </a:moveTo>
                  <a:lnTo>
                    <a:pt x="2018161" y="691478"/>
                  </a:lnTo>
                  <a:cubicBezTo>
                    <a:pt x="2015632" y="695826"/>
                    <a:pt x="2010981" y="698500"/>
                    <a:pt x="2005952" y="698500"/>
                  </a:cubicBezTo>
                  <a:lnTo>
                    <a:pt x="209764" y="698500"/>
                  </a:lnTo>
                  <a:cubicBezTo>
                    <a:pt x="204734" y="698500"/>
                    <a:pt x="200084" y="695826"/>
                    <a:pt x="197555" y="691478"/>
                  </a:cubicBezTo>
                  <a:lnTo>
                    <a:pt x="2525" y="356272"/>
                  </a:lnTo>
                  <a:cubicBezTo>
                    <a:pt x="0" y="351931"/>
                    <a:pt x="0" y="346569"/>
                    <a:pt x="2525" y="342228"/>
                  </a:cubicBezTo>
                  <a:lnTo>
                    <a:pt x="197555" y="7022"/>
                  </a:lnTo>
                  <a:cubicBezTo>
                    <a:pt x="200084" y="2674"/>
                    <a:pt x="204734" y="0"/>
                    <a:pt x="209764" y="0"/>
                  </a:cubicBezTo>
                  <a:lnTo>
                    <a:pt x="2005952" y="0"/>
                  </a:lnTo>
                  <a:cubicBezTo>
                    <a:pt x="2010981" y="0"/>
                    <a:pt x="2015632" y="2674"/>
                    <a:pt x="2018161" y="7022"/>
                  </a:cubicBezTo>
                  <a:lnTo>
                    <a:pt x="2213190" y="342228"/>
                  </a:lnTo>
                  <a:cubicBezTo>
                    <a:pt x="2215716" y="346569"/>
                    <a:pt x="2215716" y="351931"/>
                    <a:pt x="2213190" y="356272"/>
                  </a:cubicBezTo>
                  <a:close/>
                </a:path>
              </a:pathLst>
            </a:custGeom>
            <a:solidFill>
              <a:schemeClr val="bg1"/>
            </a:solidFill>
            <a:ln w="57150" cap="sq">
              <a:solidFill>
                <a:srgbClr val="7AA6AD"/>
              </a:solidFill>
              <a:prstDash val="solid"/>
              <a:miter/>
            </a:ln>
          </p:spPr>
          <p:txBody>
            <a:bodyPr/>
            <a:lstStyle/>
            <a:p>
              <a:endParaRPr lang="en-US"/>
            </a:p>
          </p:txBody>
        </p:sp>
        <p:sp>
          <p:nvSpPr>
            <p:cNvPr id="65" name="TextBox 65"/>
            <p:cNvSpPr txBox="1"/>
            <p:nvPr/>
          </p:nvSpPr>
          <p:spPr>
            <a:xfrm>
              <a:off x="114300" y="0"/>
              <a:ext cx="1990236" cy="698500"/>
            </a:xfrm>
            <a:prstGeom prst="rect">
              <a:avLst/>
            </a:prstGeom>
          </p:spPr>
          <p:txBody>
            <a:bodyPr lIns="50800" tIns="50800" rIns="50800" bIns="50800" rtlCol="0" anchor="ctr"/>
            <a:lstStyle/>
            <a:p>
              <a:pPr algn="ctr">
                <a:lnSpc>
                  <a:spcPts val="1920"/>
                </a:lnSpc>
              </a:pPr>
              <a:endParaRPr/>
            </a:p>
          </p:txBody>
        </p:sp>
      </p:grpSp>
      <p:sp>
        <p:nvSpPr>
          <p:cNvPr id="66" name="TextBox 66"/>
          <p:cNvSpPr txBox="1"/>
          <p:nvPr/>
        </p:nvSpPr>
        <p:spPr>
          <a:xfrm>
            <a:off x="4493553" y="7902986"/>
            <a:ext cx="3165266" cy="730969"/>
          </a:xfrm>
          <a:prstGeom prst="rect">
            <a:avLst/>
          </a:prstGeom>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Consider additional follow-up (higher fidelity imaging, GYN</a:t>
            </a:r>
          </a:p>
          <a:p>
            <a:pPr algn="ctr">
              <a:lnSpc>
                <a:spcPts val="1926"/>
              </a:lnSpc>
            </a:pPr>
            <a:r>
              <a:rPr lang="en-US" sz="1605">
                <a:solidFill>
                  <a:srgbClr val="383B3B"/>
                </a:solidFill>
                <a:latin typeface="Avenir Book" panose="02000503020000020003" pitchFamily="2" charset="0"/>
                <a:ea typeface="Open Sauce"/>
                <a:cs typeface="Open Sauce"/>
                <a:sym typeface="Open Sauce"/>
              </a:rPr>
              <a:t>ONC consultation, etc.)</a:t>
            </a:r>
          </a:p>
        </p:txBody>
      </p:sp>
      <p:grpSp>
        <p:nvGrpSpPr>
          <p:cNvPr id="67" name="Group 67"/>
          <p:cNvGrpSpPr/>
          <p:nvPr/>
        </p:nvGrpSpPr>
        <p:grpSpPr>
          <a:xfrm>
            <a:off x="875465" y="7652673"/>
            <a:ext cx="3102860" cy="1218777"/>
            <a:chOff x="50939" y="-10921"/>
            <a:chExt cx="1806100" cy="709421"/>
          </a:xfrm>
          <a:effectLst>
            <a:outerShdw blurRad="50800" dist="38100" dir="2700000" algn="tl" rotWithShape="0">
              <a:prstClr val="black">
                <a:alpha val="40000"/>
              </a:prstClr>
            </a:outerShdw>
          </a:effectLst>
        </p:grpSpPr>
        <p:sp>
          <p:nvSpPr>
            <p:cNvPr id="68" name="Freeform 68"/>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69" name="TextBox 69"/>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70" name="TextBox 70"/>
          <p:cNvSpPr txBox="1"/>
          <p:nvPr/>
        </p:nvSpPr>
        <p:spPr>
          <a:xfrm>
            <a:off x="988043" y="7909998"/>
            <a:ext cx="2709248" cy="730969"/>
          </a:xfrm>
          <a:prstGeom prst="rect">
            <a:avLst/>
          </a:prstGeom>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Low Risk – Consider </a:t>
            </a:r>
            <a:br>
              <a:rPr lang="en-US" sz="1605">
                <a:solidFill>
                  <a:srgbClr val="383B3B"/>
                </a:solidFill>
                <a:latin typeface="Avenir Book" panose="02000503020000020003" pitchFamily="2" charset="0"/>
                <a:ea typeface="Open Sauce"/>
                <a:cs typeface="Open Sauce"/>
                <a:sym typeface="Open Sauce"/>
              </a:rPr>
            </a:br>
            <a:r>
              <a:rPr lang="en-US" sz="1605">
                <a:solidFill>
                  <a:srgbClr val="383B3B"/>
                </a:solidFill>
                <a:latin typeface="Avenir Book" panose="02000503020000020003" pitchFamily="2" charset="0"/>
                <a:ea typeface="Open Sauce"/>
                <a:cs typeface="Open Sauce"/>
                <a:sym typeface="Open Sauce"/>
              </a:rPr>
              <a:t>periodic follow-up with NCCN guidelines</a:t>
            </a:r>
          </a:p>
        </p:txBody>
      </p:sp>
      <p:sp>
        <p:nvSpPr>
          <p:cNvPr id="71" name="TextBox 71"/>
          <p:cNvSpPr txBox="1"/>
          <p:nvPr/>
        </p:nvSpPr>
        <p:spPr>
          <a:xfrm>
            <a:off x="7585628" y="2942300"/>
            <a:ext cx="2655411" cy="1857540"/>
          </a:xfrm>
          <a:prstGeom prst="rect">
            <a:avLst/>
          </a:prstGeom>
        </p:spPr>
        <p:txBody>
          <a:bodyPr lIns="0" tIns="0" rIns="0" bIns="0" rtlCol="0" anchor="t">
            <a:spAutoFit/>
          </a:bodyPr>
          <a:lstStyle/>
          <a:p>
            <a:pPr marL="0" lvl="0" indent="0" algn="ctr">
              <a:lnSpc>
                <a:spcPts val="2866"/>
              </a:lnSpc>
              <a:spcBef>
                <a:spcPct val="0"/>
              </a:spcBef>
            </a:pPr>
            <a:r>
              <a:rPr lang="en-US" sz="2388" b="1">
                <a:solidFill>
                  <a:srgbClr val="414042"/>
                </a:solidFill>
                <a:latin typeface="Avenir Bold"/>
                <a:ea typeface="Avenir Bold"/>
                <a:cs typeface="Avenir Bold"/>
                <a:sym typeface="Avenir Bold"/>
              </a:rPr>
              <a:t>Ovarian Cancer Risk Identified:</a:t>
            </a:r>
            <a:r>
              <a:rPr lang="en-US" sz="2388">
                <a:solidFill>
                  <a:srgbClr val="414042"/>
                </a:solidFill>
                <a:latin typeface="Avenir"/>
                <a:ea typeface="Avenir"/>
                <a:cs typeface="Avenir"/>
                <a:sym typeface="Avenir"/>
              </a:rPr>
              <a:t> Adnexal Mass and/or Familial or Germline risk</a:t>
            </a:r>
          </a:p>
        </p:txBody>
      </p:sp>
      <p:grpSp>
        <p:nvGrpSpPr>
          <p:cNvPr id="72" name="Group 72"/>
          <p:cNvGrpSpPr/>
          <p:nvPr/>
        </p:nvGrpSpPr>
        <p:grpSpPr>
          <a:xfrm>
            <a:off x="5064207" y="4182480"/>
            <a:ext cx="295749" cy="272186"/>
            <a:chOff x="0" y="0"/>
            <a:chExt cx="77893" cy="71687"/>
          </a:xfrm>
        </p:grpSpPr>
        <p:sp>
          <p:nvSpPr>
            <p:cNvPr id="73" name="Freeform 73"/>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7FBF8"/>
            </a:solidFill>
          </p:spPr>
          <p:txBody>
            <a:bodyPr/>
            <a:lstStyle/>
            <a:p>
              <a:endParaRPr lang="en-US"/>
            </a:p>
          </p:txBody>
        </p:sp>
        <p:sp>
          <p:nvSpPr>
            <p:cNvPr id="74" name="TextBox 74"/>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12475588" y="4192005"/>
            <a:ext cx="295749" cy="272186"/>
            <a:chOff x="0" y="0"/>
            <a:chExt cx="77893" cy="71687"/>
          </a:xfrm>
        </p:grpSpPr>
        <p:sp>
          <p:nvSpPr>
            <p:cNvPr id="76" name="Freeform 76"/>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9F9FA"/>
            </a:solidFill>
          </p:spPr>
          <p:txBody>
            <a:bodyPr/>
            <a:lstStyle/>
            <a:p>
              <a:endParaRPr lang="en-US"/>
            </a:p>
          </p:txBody>
        </p:sp>
        <p:sp>
          <p:nvSpPr>
            <p:cNvPr id="77" name="TextBox 77"/>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grpSp>
        <p:nvGrpSpPr>
          <p:cNvPr id="78" name="Group 78"/>
          <p:cNvGrpSpPr/>
          <p:nvPr/>
        </p:nvGrpSpPr>
        <p:grpSpPr>
          <a:xfrm>
            <a:off x="15034461" y="4206140"/>
            <a:ext cx="295749" cy="272186"/>
            <a:chOff x="0" y="0"/>
            <a:chExt cx="77893" cy="71687"/>
          </a:xfrm>
        </p:grpSpPr>
        <p:sp>
          <p:nvSpPr>
            <p:cNvPr id="79" name="Freeform 79"/>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7F8F9"/>
            </a:solidFill>
          </p:spPr>
          <p:txBody>
            <a:bodyPr/>
            <a:lstStyle/>
            <a:p>
              <a:endParaRPr lang="en-US"/>
            </a:p>
          </p:txBody>
        </p:sp>
        <p:sp>
          <p:nvSpPr>
            <p:cNvPr id="80" name="TextBox 80"/>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015" y="-1"/>
            <a:ext cx="18288000" cy="1034025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347829" y="9709893"/>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347388" y="1454247"/>
            <a:ext cx="9741313" cy="8371441"/>
            <a:chOff x="0" y="0"/>
            <a:chExt cx="812800" cy="698500"/>
          </a:xfrm>
          <a:effectLst>
            <a:outerShdw blurRad="50800" dist="38100" dir="2700000" algn="tl" rotWithShape="0">
              <a:prstClr val="black">
                <a:alpha val="40000"/>
              </a:prstClr>
            </a:outerShdw>
          </a:effectLst>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alpha val="0"/>
              </a:schemeClr>
            </a:solidFill>
            <a:ln w="76200" cap="sq">
              <a:solidFill>
                <a:srgbClr val="639EA6"/>
              </a:solidFill>
              <a:prstDash val="solid"/>
              <a:miter/>
            </a:ln>
          </p:spPr>
          <p:txBody>
            <a:bodyPr/>
            <a:lstStyle/>
            <a:p>
              <a:endParaRPr lang="en-US"/>
            </a:p>
          </p:txBody>
        </p:sp>
        <p:sp>
          <p:nvSpPr>
            <p:cNvPr id="6" name="TextBox 6"/>
            <p:cNvSpPr txBox="1"/>
            <p:nvPr/>
          </p:nvSpPr>
          <p:spPr>
            <a:xfrm>
              <a:off x="114300" y="-28575"/>
              <a:ext cx="584200" cy="727075"/>
            </a:xfrm>
            <a:prstGeom prst="rect">
              <a:avLst/>
            </a:prstGeom>
            <a:ln>
              <a:noFill/>
            </a:ln>
          </p:spPr>
          <p:txBody>
            <a:bodyPr lIns="50800" tIns="50800" rIns="50800" bIns="50800" rtlCol="0" anchor="ctr"/>
            <a:lstStyle/>
            <a:p>
              <a:pPr algn="ctr">
                <a:lnSpc>
                  <a:spcPts val="2200"/>
                </a:lnSpc>
              </a:pPr>
              <a:endParaRPr/>
            </a:p>
          </p:txBody>
        </p:sp>
      </p:grpSp>
      <p:grpSp>
        <p:nvGrpSpPr>
          <p:cNvPr id="7" name="Group 7"/>
          <p:cNvGrpSpPr/>
          <p:nvPr/>
        </p:nvGrpSpPr>
        <p:grpSpPr>
          <a:xfrm>
            <a:off x="5384604" y="2847395"/>
            <a:ext cx="7774230" cy="6954292"/>
            <a:chOff x="0" y="-28575"/>
            <a:chExt cx="812800" cy="727075"/>
          </a:xfrm>
          <a:effectLst>
            <a:outerShdw blurRad="50800" dist="38100" dir="2700000" algn="tl" rotWithShape="0">
              <a:prstClr val="black">
                <a:alpha val="40000"/>
              </a:prstClr>
            </a:outerShdw>
          </a:effectLst>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472">
                <a:alpha val="58824"/>
              </a:srgbClr>
            </a:solidFill>
          </p:spPr>
          <p:txBody>
            <a:bodyPr/>
            <a:lstStyle/>
            <a:p>
              <a:endParaRPr lang="en-US">
                <a:solidFill>
                  <a:srgbClr val="006472"/>
                </a:solidFill>
              </a:endParaRPr>
            </a:p>
          </p:txBody>
        </p:sp>
        <p:sp>
          <p:nvSpPr>
            <p:cNvPr id="9" name="TextBox 9"/>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sp>
        <p:nvSpPr>
          <p:cNvPr id="11" name="Freeform 11"/>
          <p:cNvSpPr/>
          <p:nvPr/>
        </p:nvSpPr>
        <p:spPr>
          <a:xfrm rot="6011436">
            <a:off x="12267396" y="283056"/>
            <a:ext cx="10577514" cy="6217637"/>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50000"/>
            </a:blip>
            <a:stretch>
              <a:fillRect/>
            </a:stretch>
          </a:blipFill>
        </p:spPr>
        <p:txBody>
          <a:bodyPr/>
          <a:lstStyle/>
          <a:p>
            <a:endParaRPr lang="en-US"/>
          </a:p>
        </p:txBody>
      </p:sp>
      <p:sp>
        <p:nvSpPr>
          <p:cNvPr id="12" name="Freeform 12"/>
          <p:cNvSpPr/>
          <p:nvPr/>
        </p:nvSpPr>
        <p:spPr>
          <a:xfrm rot="-7904271">
            <a:off x="-5623374" y="1168178"/>
            <a:ext cx="10577514" cy="6217637"/>
          </a:xfrm>
          <a:custGeom>
            <a:avLst/>
            <a:gdLst/>
            <a:ahLst/>
            <a:cxnLst/>
            <a:rect l="l" t="t" r="r" b="b"/>
            <a:pathLst>
              <a:path w="10577514" h="6217637">
                <a:moveTo>
                  <a:pt x="0" y="0"/>
                </a:moveTo>
                <a:lnTo>
                  <a:pt x="10577514" y="0"/>
                </a:lnTo>
                <a:lnTo>
                  <a:pt x="10577514" y="6217636"/>
                </a:lnTo>
                <a:lnTo>
                  <a:pt x="0" y="6217636"/>
                </a:lnTo>
                <a:lnTo>
                  <a:pt x="0" y="0"/>
                </a:lnTo>
                <a:close/>
              </a:path>
            </a:pathLst>
          </a:custGeom>
          <a:blipFill>
            <a:blip r:embed="rId5">
              <a:alphaModFix amt="50000"/>
            </a:blip>
            <a:stretch>
              <a:fillRect/>
            </a:stretch>
          </a:blipFill>
        </p:spPr>
        <p:txBody>
          <a:bodyPr/>
          <a:lstStyle/>
          <a:p>
            <a:endParaRPr lang="en-US"/>
          </a:p>
        </p:txBody>
      </p:sp>
      <p:sp>
        <p:nvSpPr>
          <p:cNvPr id="13" name="Freeform 13"/>
          <p:cNvSpPr/>
          <p:nvPr/>
        </p:nvSpPr>
        <p:spPr>
          <a:xfrm>
            <a:off x="7537848" y="1586042"/>
            <a:ext cx="3544016" cy="947436"/>
          </a:xfrm>
          <a:custGeom>
            <a:avLst/>
            <a:gdLst/>
            <a:ahLst/>
            <a:cxnLst/>
            <a:rect l="l" t="t" r="r" b="b"/>
            <a:pathLst>
              <a:path w="3253566" h="869789">
                <a:moveTo>
                  <a:pt x="0" y="0"/>
                </a:moveTo>
                <a:lnTo>
                  <a:pt x="3253567" y="0"/>
                </a:lnTo>
                <a:lnTo>
                  <a:pt x="3253567" y="869789"/>
                </a:lnTo>
                <a:lnTo>
                  <a:pt x="0" y="869789"/>
                </a:lnTo>
                <a:lnTo>
                  <a:pt x="0" y="0"/>
                </a:lnTo>
                <a:close/>
              </a:path>
            </a:pathLst>
          </a:custGeom>
          <a:blipFill>
            <a:blip r:embed="rId6"/>
            <a:stretch>
              <a:fillRect r="-609"/>
            </a:stretch>
          </a:blipFill>
        </p:spPr>
        <p:txBody>
          <a:bodyPr/>
          <a:lstStyle/>
          <a:p>
            <a:endParaRPr lang="en-US"/>
          </a:p>
        </p:txBody>
      </p:sp>
      <p:sp>
        <p:nvSpPr>
          <p:cNvPr id="14" name="TextBox 14"/>
          <p:cNvSpPr txBox="1"/>
          <p:nvPr/>
        </p:nvSpPr>
        <p:spPr>
          <a:xfrm>
            <a:off x="2345601" y="9980909"/>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15" name="TextBox 15"/>
          <p:cNvSpPr txBox="1"/>
          <p:nvPr/>
        </p:nvSpPr>
        <p:spPr>
          <a:xfrm>
            <a:off x="5468207" y="438755"/>
            <a:ext cx="7137090" cy="663771"/>
          </a:xfrm>
          <a:prstGeom prst="rect">
            <a:avLst/>
          </a:prstGeom>
        </p:spPr>
        <p:txBody>
          <a:bodyPr wrap="square" lIns="0" tIns="0" rIns="0" bIns="0" rtlCol="0" anchor="t">
            <a:spAutoFit/>
          </a:bodyPr>
          <a:lstStyle/>
          <a:p>
            <a:pPr algn="ctr">
              <a:lnSpc>
                <a:spcPts val="5599"/>
              </a:lnSpc>
            </a:pPr>
            <a:r>
              <a:rPr lang="en-US" sz="3999" b="1" spc="19">
                <a:solidFill>
                  <a:srgbClr val="414042"/>
                </a:solidFill>
                <a:latin typeface="Avenir Bold"/>
                <a:ea typeface="Avenir Bold"/>
                <a:cs typeface="Avenir Bold"/>
                <a:sym typeface="Avenir Bold"/>
              </a:rPr>
              <a:t>Total US Addressable Market</a:t>
            </a:r>
          </a:p>
        </p:txBody>
      </p:sp>
      <p:grpSp>
        <p:nvGrpSpPr>
          <p:cNvPr id="16" name="Group 16"/>
          <p:cNvGrpSpPr/>
          <p:nvPr/>
        </p:nvGrpSpPr>
        <p:grpSpPr>
          <a:xfrm>
            <a:off x="5875216" y="4588804"/>
            <a:ext cx="6299350" cy="5183144"/>
            <a:chOff x="114300" y="-28575"/>
            <a:chExt cx="894225" cy="735774"/>
          </a:xfrm>
          <a:effectLst>
            <a:outerShdw blurRad="50800" dist="38100" dir="2700000" algn="tl" rotWithShape="0">
              <a:prstClr val="black">
                <a:alpha val="40000"/>
              </a:prstClr>
            </a:outerShdw>
          </a:effectLst>
        </p:grpSpPr>
        <p:sp>
          <p:nvSpPr>
            <p:cNvPr id="17" name="Freeform 17"/>
            <p:cNvSpPr/>
            <p:nvPr/>
          </p:nvSpPr>
          <p:spPr>
            <a:xfrm>
              <a:off x="195725" y="8699"/>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472">
                <a:alpha val="57647"/>
              </a:srgbClr>
            </a:solidFill>
          </p:spPr>
          <p:txBody>
            <a:bodyPr/>
            <a:lstStyle/>
            <a:p>
              <a:endParaRPr lang="en-US"/>
            </a:p>
          </p:txBody>
        </p:sp>
        <p:sp>
          <p:nvSpPr>
            <p:cNvPr id="18" name="TextBox 18"/>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grpSp>
        <p:nvGrpSpPr>
          <p:cNvPr id="19" name="Group 19"/>
          <p:cNvGrpSpPr/>
          <p:nvPr/>
        </p:nvGrpSpPr>
        <p:grpSpPr>
          <a:xfrm>
            <a:off x="7437607" y="6544661"/>
            <a:ext cx="3796278" cy="3262427"/>
            <a:chOff x="0" y="0"/>
            <a:chExt cx="812800" cy="698500"/>
          </a:xfrm>
          <a:effectLst>
            <a:outerShdw blurRad="50800" dist="38100" dir="2700000" algn="tl" rotWithShape="0">
              <a:prstClr val="black">
                <a:alpha val="40000"/>
              </a:prstClr>
            </a:outerShdw>
          </a:effectLst>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472"/>
            </a:solidFill>
          </p:spPr>
          <p:txBody>
            <a:bodyPr/>
            <a:lstStyle/>
            <a:p>
              <a:endParaRPr lang="en-US"/>
            </a:p>
          </p:txBody>
        </p:sp>
        <p:sp>
          <p:nvSpPr>
            <p:cNvPr id="21" name="TextBox 21"/>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sp>
        <p:nvSpPr>
          <p:cNvPr id="23" name="TextBox 23"/>
          <p:cNvSpPr txBox="1"/>
          <p:nvPr/>
        </p:nvSpPr>
        <p:spPr>
          <a:xfrm>
            <a:off x="8443340" y="7128471"/>
            <a:ext cx="1948442" cy="2215991"/>
          </a:xfrm>
          <a:prstGeom prst="rect">
            <a:avLst/>
          </a:prstGeom>
        </p:spPr>
        <p:txBody>
          <a:bodyPr wrap="square" lIns="0" tIns="0" rIns="0" bIns="0" rtlCol="0" anchor="t">
            <a:spAutoFit/>
          </a:bodyPr>
          <a:lstStyle/>
          <a:p>
            <a:pPr algn="ctr"/>
            <a:r>
              <a:rPr lang="en-US" sz="2400">
                <a:solidFill>
                  <a:srgbClr val="FFFFFF"/>
                </a:solidFill>
                <a:latin typeface="Avenir Book" panose="02000503020000020003" pitchFamily="2" charset="0"/>
                <a:ea typeface="Avenir"/>
                <a:cs typeface="Avenir"/>
                <a:sym typeface="Avenir"/>
              </a:rPr>
              <a:t>Approx.</a:t>
            </a:r>
          </a:p>
          <a:p>
            <a:pPr algn="ctr"/>
            <a:r>
              <a:rPr lang="en-US" sz="2400">
                <a:solidFill>
                  <a:srgbClr val="FFFFFF"/>
                </a:solidFill>
                <a:latin typeface="Avenir Book" panose="02000503020000020003" pitchFamily="2" charset="0"/>
                <a:ea typeface="Avenir"/>
                <a:cs typeface="Avenir"/>
                <a:sym typeface="Avenir"/>
              </a:rPr>
              <a:t>350,000</a:t>
            </a:r>
            <a:br>
              <a:rPr lang="en-US" sz="2400">
                <a:solidFill>
                  <a:srgbClr val="FFFFFF"/>
                </a:solidFill>
                <a:latin typeface="Avenir Book" panose="02000503020000020003" pitchFamily="2" charset="0"/>
                <a:ea typeface="Avenir"/>
                <a:cs typeface="Avenir"/>
                <a:sym typeface="Avenir"/>
              </a:rPr>
            </a:br>
            <a:r>
              <a:rPr lang="en-US" sz="2400">
                <a:solidFill>
                  <a:srgbClr val="FFFFFF"/>
                </a:solidFill>
                <a:latin typeface="Avenir Book" panose="02000503020000020003" pitchFamily="2" charset="0"/>
                <a:ea typeface="Avenir"/>
                <a:cs typeface="Avenir"/>
                <a:sym typeface="Avenir"/>
              </a:rPr>
              <a:t>have a known gene assoc. with ovarian cancer </a:t>
            </a:r>
            <a:r>
              <a:rPr lang="en-US" sz="2400" baseline="30000">
                <a:solidFill>
                  <a:srgbClr val="FFFFFF"/>
                </a:solidFill>
                <a:latin typeface="Avenir Book" panose="02000503020000020003" pitchFamily="2" charset="0"/>
                <a:ea typeface="Avenir"/>
                <a:cs typeface="Avenir"/>
                <a:sym typeface="Avenir"/>
              </a:rPr>
              <a:t>7-9</a:t>
            </a:r>
          </a:p>
        </p:txBody>
      </p:sp>
      <p:sp>
        <p:nvSpPr>
          <p:cNvPr id="24" name="TextBox 24"/>
          <p:cNvSpPr txBox="1"/>
          <p:nvPr/>
        </p:nvSpPr>
        <p:spPr>
          <a:xfrm>
            <a:off x="7319649" y="2509589"/>
            <a:ext cx="3934806" cy="382412"/>
          </a:xfrm>
          <a:prstGeom prst="rect">
            <a:avLst/>
          </a:prstGeom>
        </p:spPr>
        <p:txBody>
          <a:bodyPr wrap="square" lIns="0" tIns="0" rIns="0" bIns="0" rtlCol="0" anchor="t">
            <a:spAutoFit/>
          </a:bodyPr>
          <a:lstStyle/>
          <a:p>
            <a:pPr marL="0" lvl="0" indent="0" algn="ctr">
              <a:lnSpc>
                <a:spcPts val="2986"/>
              </a:lnSpc>
              <a:spcBef>
                <a:spcPct val="0"/>
              </a:spcBef>
            </a:pPr>
            <a:r>
              <a:rPr lang="en-US" sz="2488">
                <a:solidFill>
                  <a:srgbClr val="006472"/>
                </a:solidFill>
                <a:latin typeface="Avenir Book" panose="02000503020000020003" pitchFamily="2" charset="0"/>
                <a:ea typeface="Avenir"/>
                <a:cs typeface="Avenir"/>
                <a:sym typeface="Avenir"/>
              </a:rPr>
              <a:t>4 million women total</a:t>
            </a:r>
          </a:p>
        </p:txBody>
      </p:sp>
      <p:sp>
        <p:nvSpPr>
          <p:cNvPr id="10" name="TextBox 10"/>
          <p:cNvSpPr txBox="1"/>
          <p:nvPr/>
        </p:nvSpPr>
        <p:spPr>
          <a:xfrm>
            <a:off x="7399433" y="5100970"/>
            <a:ext cx="4100339" cy="1446550"/>
          </a:xfrm>
          <a:prstGeom prst="rect">
            <a:avLst/>
          </a:prstGeom>
        </p:spPr>
        <p:txBody>
          <a:bodyPr wrap="square" lIns="0" tIns="0" rIns="0" bIns="0" rtlCol="0" anchor="t">
            <a:spAutoFit/>
          </a:bodyPr>
          <a:lstStyle/>
          <a:p>
            <a:pPr algn="ctr"/>
            <a:r>
              <a:rPr lang="en-US" sz="2400">
                <a:solidFill>
                  <a:srgbClr val="FFFFFF"/>
                </a:solidFill>
                <a:latin typeface="Avenir Book" panose="02000503020000020003" pitchFamily="2" charset="0"/>
                <a:ea typeface="Avenir"/>
                <a:cs typeface="Avenir"/>
                <a:sym typeface="Avenir"/>
              </a:rPr>
              <a:t>1.5M women </a:t>
            </a:r>
            <a:br>
              <a:rPr lang="en-US" sz="2400">
                <a:solidFill>
                  <a:srgbClr val="FFFFFF"/>
                </a:solidFill>
                <a:latin typeface="Avenir Book" panose="02000503020000020003" pitchFamily="2" charset="0"/>
                <a:ea typeface="Avenir"/>
                <a:cs typeface="Avenir"/>
                <a:sym typeface="Avenir"/>
              </a:rPr>
            </a:br>
            <a:r>
              <a:rPr lang="en-US" sz="2400">
                <a:solidFill>
                  <a:srgbClr val="FFFFFF"/>
                </a:solidFill>
                <a:latin typeface="Avenir Book" panose="02000503020000020003" pitchFamily="2" charset="0"/>
                <a:ea typeface="Avenir"/>
                <a:cs typeface="Avenir"/>
                <a:sym typeface="Avenir"/>
              </a:rPr>
              <a:t>a year with </a:t>
            </a:r>
            <a:br>
              <a:rPr lang="en-US" sz="2400">
                <a:solidFill>
                  <a:srgbClr val="FFFFFF"/>
                </a:solidFill>
                <a:latin typeface="Avenir Book" panose="02000503020000020003" pitchFamily="2" charset="0"/>
                <a:ea typeface="Avenir"/>
                <a:cs typeface="Avenir"/>
                <a:sym typeface="Avenir"/>
              </a:rPr>
            </a:br>
            <a:r>
              <a:rPr lang="en-US" sz="2400">
                <a:solidFill>
                  <a:srgbClr val="FFFFFF"/>
                </a:solidFill>
                <a:latin typeface="Avenir Book" panose="02000503020000020003" pitchFamily="2" charset="0"/>
                <a:ea typeface="Avenir"/>
                <a:cs typeface="Avenir"/>
                <a:sym typeface="Avenir"/>
              </a:rPr>
              <a:t>Indeterminant Mass </a:t>
            </a:r>
            <a:r>
              <a:rPr lang="en-US" sz="2400" baseline="30000">
                <a:solidFill>
                  <a:srgbClr val="FFFFFF"/>
                </a:solidFill>
                <a:latin typeface="Avenir Book" panose="02000503020000020003" pitchFamily="2" charset="0"/>
                <a:ea typeface="Avenir"/>
                <a:cs typeface="Avenir"/>
                <a:sym typeface="Avenir"/>
              </a:rPr>
              <a:t>4-6</a:t>
            </a:r>
          </a:p>
          <a:p>
            <a:pPr marL="0" lvl="0" indent="0" algn="ctr">
              <a:spcBef>
                <a:spcPct val="0"/>
              </a:spcBef>
            </a:pPr>
            <a:endParaRPr lang="en-US" sz="2200">
              <a:solidFill>
                <a:srgbClr val="FFFFFF"/>
              </a:solidFill>
              <a:latin typeface="Avenir Book" panose="02000503020000020003" pitchFamily="2" charset="0"/>
              <a:ea typeface="Avenir"/>
              <a:cs typeface="Avenir"/>
              <a:sym typeface="Avenir"/>
            </a:endParaRPr>
          </a:p>
        </p:txBody>
      </p:sp>
      <p:sp>
        <p:nvSpPr>
          <p:cNvPr id="22" name="TextBox 22"/>
          <p:cNvSpPr txBox="1"/>
          <p:nvPr/>
        </p:nvSpPr>
        <p:spPr>
          <a:xfrm>
            <a:off x="7247233" y="3456441"/>
            <a:ext cx="4100341" cy="1107996"/>
          </a:xfrm>
          <a:prstGeom prst="rect">
            <a:avLst/>
          </a:prstGeom>
        </p:spPr>
        <p:txBody>
          <a:bodyPr wrap="square" lIns="0" tIns="0" rIns="0" bIns="0" rtlCol="0" anchor="t">
            <a:spAutoFit/>
          </a:bodyPr>
          <a:lstStyle/>
          <a:p>
            <a:pPr algn="ctr"/>
            <a:r>
              <a:rPr lang="en-US" sz="2400">
                <a:solidFill>
                  <a:schemeClr val="bg1"/>
                </a:solidFill>
                <a:latin typeface="Avenir Book" panose="02000503020000020003" pitchFamily="2" charset="0"/>
                <a:ea typeface="Avenir"/>
                <a:cs typeface="Avenir"/>
                <a:sym typeface="Avenir"/>
              </a:rPr>
              <a:t>2.1M women have a first degree relative diagnosed Ovarian Cancer </a:t>
            </a:r>
            <a:r>
              <a:rPr lang="en-US" sz="2400" baseline="30000">
                <a:solidFill>
                  <a:schemeClr val="bg1"/>
                </a:solidFill>
                <a:latin typeface="Avenir Book" panose="02000503020000020003" pitchFamily="2" charset="0"/>
                <a:ea typeface="Avenir"/>
                <a:cs typeface="Avenir"/>
                <a:sym typeface="Avenir"/>
              </a:rPr>
              <a:t>1-3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4863-951B-7F58-B8F5-05CF536569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B0061B-4398-0AF0-D744-BFE2541648DC}"/>
              </a:ext>
            </a:extLst>
          </p:cNvPr>
          <p:cNvSpPr/>
          <p:nvPr/>
        </p:nvSpPr>
        <p:spPr>
          <a:xfrm>
            <a:off x="-53568"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63DE44C-7561-C9E8-6DE0-D7CDAD98BB82}"/>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F12B968-464B-4AC5-4D79-6CB761A92B6A}"/>
              </a:ext>
            </a:extLst>
          </p:cNvPr>
          <p:cNvSpPr/>
          <p:nvPr/>
        </p:nvSpPr>
        <p:spPr>
          <a:xfrm rot="6011436">
            <a:off x="10280109" y="1718125"/>
            <a:ext cx="10577514" cy="6217637"/>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3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D03FC25A-7F17-2081-E7D2-AF140FF92B62}"/>
              </a:ext>
            </a:extLst>
          </p:cNvPr>
          <p:cNvSpPr txBox="1"/>
          <p:nvPr/>
        </p:nvSpPr>
        <p:spPr>
          <a:xfrm>
            <a:off x="2524934" y="9873656"/>
            <a:ext cx="5295516" cy="355666"/>
          </a:xfrm>
          <a:prstGeom prst="rect">
            <a:avLst/>
          </a:prstGeom>
        </p:spPr>
        <p:txBody>
          <a:bodyPr lIns="0" tIns="0" rIns="0" bIns="0" rtlCol="0" anchor="t">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rPr>
              <a:t>COPYRIGHT © ASPIRA WOMEN'S HEALTH INC., 2025. ALL RIGHTS RESERVED.</a:t>
            </a:r>
          </a:p>
          <a:p>
            <a:pPr marL="0" marR="0" lvl="0" indent="0" algn="l" defTabSz="914400" rtl="0" eaLnBrk="1" fontAlgn="auto" latinLnBrk="0" hangingPunct="1">
              <a:lnSpc>
                <a:spcPts val="1399"/>
              </a:lnSpc>
              <a:spcBef>
                <a:spcPts val="0"/>
              </a:spcBef>
              <a:spcAft>
                <a:spcPts val="0"/>
              </a:spcAft>
              <a:buClrTx/>
              <a:buSzTx/>
              <a:buFontTx/>
              <a:buNone/>
              <a:tabLst/>
              <a:defRPr/>
            </a:pPr>
            <a:endPar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endParaRPr>
          </a:p>
        </p:txBody>
      </p:sp>
      <p:sp>
        <p:nvSpPr>
          <p:cNvPr id="14" name="TextBox 14">
            <a:extLst>
              <a:ext uri="{FF2B5EF4-FFF2-40B4-BE49-F238E27FC236}">
                <a16:creationId xmlns:a16="http://schemas.microsoft.com/office/drawing/2014/main" id="{B6583D65-D0E8-8FFB-EDFE-CA0334234CB9}"/>
              </a:ext>
            </a:extLst>
          </p:cNvPr>
          <p:cNvSpPr txBox="1"/>
          <p:nvPr/>
        </p:nvSpPr>
        <p:spPr>
          <a:xfrm>
            <a:off x="993493" y="655558"/>
            <a:ext cx="15877094" cy="688778"/>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19" normalizeH="0" baseline="0" noProof="0">
                <a:ln>
                  <a:noFill/>
                </a:ln>
                <a:solidFill>
                  <a:srgbClr val="414042"/>
                </a:solidFill>
                <a:effectLst/>
                <a:uLnTx/>
                <a:uFillTx/>
                <a:latin typeface="Avenir Bold"/>
                <a:ea typeface="Avenir Bold"/>
                <a:cs typeface="Avenir Bold"/>
                <a:sym typeface="Avenir Bold"/>
              </a:rPr>
              <a:t>Protein + miRNAs-based Assay for Diagnosis of Ovarian Cancer</a:t>
            </a:r>
          </a:p>
        </p:txBody>
      </p:sp>
      <p:sp>
        <p:nvSpPr>
          <p:cNvPr id="22" name="TextBox 17">
            <a:extLst>
              <a:ext uri="{FF2B5EF4-FFF2-40B4-BE49-F238E27FC236}">
                <a16:creationId xmlns:a16="http://schemas.microsoft.com/office/drawing/2014/main" id="{5A91DDF7-B4DF-8475-EB5F-8E6B85CE01CC}"/>
              </a:ext>
            </a:extLst>
          </p:cNvPr>
          <p:cNvSpPr txBox="1"/>
          <p:nvPr/>
        </p:nvSpPr>
        <p:spPr>
          <a:xfrm>
            <a:off x="-4147893" y="3811939"/>
            <a:ext cx="3687032" cy="4623023"/>
          </a:xfrm>
          <a:prstGeom prst="rect">
            <a:avLst/>
          </a:prstGeom>
        </p:spPr>
        <p:txBody>
          <a:bodyPr lIns="50800" tIns="50800" rIns="50800" bIns="50800"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2834A2B5-5070-65D0-F212-E895A80F0070}"/>
              </a:ext>
            </a:extLst>
          </p:cNvPr>
          <p:cNvSpPr txBox="1"/>
          <p:nvPr/>
        </p:nvSpPr>
        <p:spPr>
          <a:xfrm>
            <a:off x="7673023" y="5244175"/>
            <a:ext cx="2865941" cy="1142172"/>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4.3M unique</a:t>
            </a:r>
          </a:p>
          <a:p>
            <a:pPr marL="0" marR="0" lvl="0" indent="0" algn="ctr" defTabSz="914400" rtl="0" eaLnBrk="1" fontAlgn="auto" latinLnBrk="0" hangingPunct="1">
              <a:lnSpc>
                <a:spcPts val="2986"/>
              </a:lnSpc>
              <a:spcBef>
                <a:spcPct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GYN visits </a:t>
            </a: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for</a:t>
            </a: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 </a:t>
            </a:r>
            <a:b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b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pelvic pain </a:t>
            </a:r>
            <a:r>
              <a:rPr kumimoji="0" lang="en-US" sz="2488"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2, 3</a:t>
            </a:r>
          </a:p>
        </p:txBody>
      </p:sp>
      <p:sp>
        <p:nvSpPr>
          <p:cNvPr id="23" name="TextBox 18">
            <a:extLst>
              <a:ext uri="{FF2B5EF4-FFF2-40B4-BE49-F238E27FC236}">
                <a16:creationId xmlns:a16="http://schemas.microsoft.com/office/drawing/2014/main" id="{8F0C7EAC-EE03-F855-2862-53DD20DF3937}"/>
              </a:ext>
            </a:extLst>
          </p:cNvPr>
          <p:cNvSpPr txBox="1"/>
          <p:nvPr/>
        </p:nvSpPr>
        <p:spPr>
          <a:xfrm>
            <a:off x="7742637" y="7318414"/>
            <a:ext cx="2865941" cy="1526893"/>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2Mwomen </a:t>
            </a:r>
          </a:p>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suffer from infertility that could have endometriosis </a:t>
            </a:r>
            <a:r>
              <a:rPr kumimoji="0" lang="en-US" sz="2400"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4</a:t>
            </a:r>
          </a:p>
        </p:txBody>
      </p:sp>
      <p:sp>
        <p:nvSpPr>
          <p:cNvPr id="15" name="Round Same Side Corner Rectangle 22">
            <a:extLst>
              <a:ext uri="{FF2B5EF4-FFF2-40B4-BE49-F238E27FC236}">
                <a16:creationId xmlns:a16="http://schemas.microsoft.com/office/drawing/2014/main" id="{05BFE76C-808E-1A02-06F7-276562BE9CA7}"/>
              </a:ext>
            </a:extLst>
          </p:cNvPr>
          <p:cNvSpPr/>
          <p:nvPr/>
        </p:nvSpPr>
        <p:spPr>
          <a:xfrm rot="5400000">
            <a:off x="-355358" y="2408501"/>
            <a:ext cx="7016309" cy="6480089"/>
          </a:xfrm>
          <a:prstGeom prst="round2SameRect">
            <a:avLst>
              <a:gd name="adj1" fmla="val 527"/>
              <a:gd name="adj2" fmla="val 0"/>
            </a:avLst>
          </a:prstGeom>
          <a:solidFill>
            <a:srgbClr val="006472"/>
          </a:solidFill>
          <a:ln w="9525">
            <a:solidFill>
              <a:srgbClr val="00647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5" name="Title 1">
            <a:extLst>
              <a:ext uri="{FF2B5EF4-FFF2-40B4-BE49-F238E27FC236}">
                <a16:creationId xmlns:a16="http://schemas.microsoft.com/office/drawing/2014/main" id="{D0759820-D96C-4F0E-4EA6-F3B34D000D58}"/>
              </a:ext>
            </a:extLst>
          </p:cNvPr>
          <p:cNvSpPr txBox="1">
            <a:spLocks/>
          </p:cNvSpPr>
          <p:nvPr/>
        </p:nvSpPr>
        <p:spPr>
          <a:xfrm>
            <a:off x="746625" y="2688720"/>
            <a:ext cx="4935567" cy="839427"/>
          </a:xfrm>
          <a:prstGeom prst="rect">
            <a:avLst/>
          </a:prstGeom>
        </p:spPr>
        <p:txBody>
          <a:bodyPr vert="horz" lIns="137160" tIns="68580" rIns="137160" bIns="68580" rtlCol="0" anchor="t" anchorCtr="0">
            <a:noAutofit/>
          </a:bodyPr>
          <a:lstStyle>
            <a:lvl1pPr algn="l" defTabSz="914400" rtl="0" eaLnBrk="1" latinLnBrk="0" hangingPunct="1">
              <a:lnSpc>
                <a:spcPct val="90000"/>
              </a:lnSpc>
              <a:spcBef>
                <a:spcPct val="0"/>
              </a:spcBef>
              <a:buNone/>
              <a:defRPr sz="2800" b="0" i="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venir Bold" panose="020B0604020202020204" charset="0"/>
                <a:ea typeface="Times New Roman" panose="02020603050405020304" pitchFamily="18" charset="0"/>
                <a:cs typeface="Helvetica" panose="020B0604020202020204" pitchFamily="34" charset="0"/>
              </a:rPr>
              <a:t>Aspira’s Advantages</a:t>
            </a:r>
            <a:endParaRPr kumimoji="0" lang="en-US" sz="3600" b="1" i="0" u="none" strike="noStrike" kern="1200" cap="none" spc="0" normalizeH="0" baseline="0" noProof="0">
              <a:ln>
                <a:noFill/>
              </a:ln>
              <a:solidFill>
                <a:schemeClr val="bg1"/>
              </a:solidFill>
              <a:effectLst/>
              <a:uLnTx/>
              <a:uFillTx/>
              <a:latin typeface="Avenir Bold" panose="020B0604020202020204" charset="0"/>
              <a:ea typeface="+mj-ea"/>
              <a:cs typeface="+mj-cs"/>
            </a:endParaRPr>
          </a:p>
        </p:txBody>
      </p:sp>
      <p:grpSp>
        <p:nvGrpSpPr>
          <p:cNvPr id="26" name="Group 25">
            <a:extLst>
              <a:ext uri="{FF2B5EF4-FFF2-40B4-BE49-F238E27FC236}">
                <a16:creationId xmlns:a16="http://schemas.microsoft.com/office/drawing/2014/main" id="{C4630764-A3BE-C493-1446-7A81C74CDD4F}"/>
              </a:ext>
            </a:extLst>
          </p:cNvPr>
          <p:cNvGrpSpPr/>
          <p:nvPr/>
        </p:nvGrpSpPr>
        <p:grpSpPr>
          <a:xfrm>
            <a:off x="693660" y="3722743"/>
            <a:ext cx="816917" cy="743586"/>
            <a:chOff x="441351" y="2361537"/>
            <a:chExt cx="544611" cy="495724"/>
          </a:xfrm>
        </p:grpSpPr>
        <p:sp>
          <p:nvSpPr>
            <p:cNvPr id="27" name="Arc 26">
              <a:extLst>
                <a:ext uri="{FF2B5EF4-FFF2-40B4-BE49-F238E27FC236}">
                  <a16:creationId xmlns:a16="http://schemas.microsoft.com/office/drawing/2014/main" id="{8448F6F0-D814-9B4A-7ABF-51B5FD9A44B4}"/>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28" name="Graphic 27">
              <a:extLst>
                <a:ext uri="{FF2B5EF4-FFF2-40B4-BE49-F238E27FC236}">
                  <a16:creationId xmlns:a16="http://schemas.microsoft.com/office/drawing/2014/main" id="{1A03F191-3D54-4EA2-368B-C1A0EC2073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grpSp>
        <p:nvGrpSpPr>
          <p:cNvPr id="29" name="Group 28">
            <a:extLst>
              <a:ext uri="{FF2B5EF4-FFF2-40B4-BE49-F238E27FC236}">
                <a16:creationId xmlns:a16="http://schemas.microsoft.com/office/drawing/2014/main" id="{322F8749-3596-DB92-9D4F-A73A9FB85703}"/>
              </a:ext>
            </a:extLst>
          </p:cNvPr>
          <p:cNvGrpSpPr/>
          <p:nvPr/>
        </p:nvGrpSpPr>
        <p:grpSpPr>
          <a:xfrm>
            <a:off x="684416" y="4888035"/>
            <a:ext cx="816917" cy="743586"/>
            <a:chOff x="441351" y="2361537"/>
            <a:chExt cx="544611" cy="495724"/>
          </a:xfrm>
        </p:grpSpPr>
        <p:sp>
          <p:nvSpPr>
            <p:cNvPr id="30" name="Arc 29">
              <a:extLst>
                <a:ext uri="{FF2B5EF4-FFF2-40B4-BE49-F238E27FC236}">
                  <a16:creationId xmlns:a16="http://schemas.microsoft.com/office/drawing/2014/main" id="{A1D1EF71-2C14-599C-EA3C-0AB5000CC908}"/>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1" name="Graphic 30">
              <a:extLst>
                <a:ext uri="{FF2B5EF4-FFF2-40B4-BE49-F238E27FC236}">
                  <a16:creationId xmlns:a16="http://schemas.microsoft.com/office/drawing/2014/main" id="{9F8BAEA9-B562-F2A9-945D-30BC3DD17A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grpSp>
        <p:nvGrpSpPr>
          <p:cNvPr id="32" name="Group 31">
            <a:extLst>
              <a:ext uri="{FF2B5EF4-FFF2-40B4-BE49-F238E27FC236}">
                <a16:creationId xmlns:a16="http://schemas.microsoft.com/office/drawing/2014/main" id="{82F72945-4D51-2F59-4993-704F7E8B8815}"/>
              </a:ext>
            </a:extLst>
          </p:cNvPr>
          <p:cNvGrpSpPr/>
          <p:nvPr/>
        </p:nvGrpSpPr>
        <p:grpSpPr>
          <a:xfrm>
            <a:off x="636318" y="7715418"/>
            <a:ext cx="816917" cy="743586"/>
            <a:chOff x="441351" y="2361537"/>
            <a:chExt cx="544611" cy="495724"/>
          </a:xfrm>
        </p:grpSpPr>
        <p:sp>
          <p:nvSpPr>
            <p:cNvPr id="33" name="Arc 32">
              <a:extLst>
                <a:ext uri="{FF2B5EF4-FFF2-40B4-BE49-F238E27FC236}">
                  <a16:creationId xmlns:a16="http://schemas.microsoft.com/office/drawing/2014/main" id="{35E7C6A2-11E8-B3E5-0B69-EFEF37F4FACF}"/>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4" name="Graphic 33">
              <a:extLst>
                <a:ext uri="{FF2B5EF4-FFF2-40B4-BE49-F238E27FC236}">
                  <a16:creationId xmlns:a16="http://schemas.microsoft.com/office/drawing/2014/main" id="{CB182CB8-833A-83CC-3472-CBBAF27D50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8"/>
              <a:ext cx="417042" cy="348150"/>
            </a:xfrm>
            <a:prstGeom prst="rect">
              <a:avLst/>
            </a:prstGeom>
          </p:spPr>
        </p:pic>
      </p:grpSp>
      <p:sp>
        <p:nvSpPr>
          <p:cNvPr id="35" name="Content Placeholder 2">
            <a:extLst>
              <a:ext uri="{FF2B5EF4-FFF2-40B4-BE49-F238E27FC236}">
                <a16:creationId xmlns:a16="http://schemas.microsoft.com/office/drawing/2014/main" id="{3775F136-4F0A-6D3D-F49B-394800F81B96}"/>
              </a:ext>
            </a:extLst>
          </p:cNvPr>
          <p:cNvSpPr txBox="1">
            <a:spLocks/>
          </p:cNvSpPr>
          <p:nvPr/>
        </p:nvSpPr>
        <p:spPr>
          <a:xfrm>
            <a:off x="7109139" y="3523629"/>
            <a:ext cx="10151859" cy="6857460"/>
          </a:xfrm>
          <a:prstGeom prst="rect">
            <a:avLst/>
          </a:prstGeom>
        </p:spPr>
        <p:txBody>
          <a:bodyPr vert="horz" lIns="137160" tIns="68580" rIns="137160" bIns="68580" rtlCol="0" anchor="t">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1800" b="0" i="0" kern="1200">
                <a:solidFill>
                  <a:srgbClr val="404041"/>
                </a:solidFill>
                <a:latin typeface="Arial Nova" panose="020B0504020202020204" pitchFamily="34" charset="0"/>
                <a:ea typeface="+mn-ea"/>
                <a:cs typeface="+mn-cs"/>
              </a:defRPr>
            </a:lvl1pPr>
            <a:lvl2pPr marL="460375" indent="-225425" algn="l" defTabSz="914400" rtl="0" eaLnBrk="1" latinLnBrk="0" hangingPunct="1">
              <a:lnSpc>
                <a:spcPct val="100000"/>
              </a:lnSpc>
              <a:spcBef>
                <a:spcPts val="600"/>
              </a:spcBef>
              <a:buFont typeface="System Font Regular"/>
              <a:buChar char="–"/>
              <a:tabLst/>
              <a:defRPr sz="1600" b="0" i="0" kern="1200">
                <a:solidFill>
                  <a:srgbClr val="404041"/>
                </a:solidFill>
                <a:latin typeface="Arial Nova" panose="020B0504020202020204" pitchFamily="34" charset="0"/>
                <a:ea typeface="+mn-ea"/>
                <a:cs typeface="+mn-cs"/>
              </a:defRPr>
            </a:lvl2pPr>
            <a:lvl3pPr marL="746125" indent="-173038" algn="l" defTabSz="914400" rtl="0" eaLnBrk="1" latinLnBrk="0" hangingPunct="1">
              <a:lnSpc>
                <a:spcPct val="100000"/>
              </a:lnSpc>
              <a:spcBef>
                <a:spcPts val="600"/>
              </a:spcBef>
              <a:buFont typeface="Arial" panose="020B0604020202020204" pitchFamily="34" charset="0"/>
              <a:buChar char="•"/>
              <a:tabLst/>
              <a:defRPr sz="1400" b="0" i="0" kern="1200">
                <a:solidFill>
                  <a:srgbClr val="404041"/>
                </a:solidFill>
                <a:latin typeface="Arial Nova" panose="020B0504020202020204" pitchFamily="34" charset="0"/>
                <a:ea typeface="+mn-ea"/>
                <a:cs typeface="+mn-cs"/>
              </a:defRPr>
            </a:lvl3pPr>
            <a:lvl4pPr marL="1033463" indent="-225425" algn="l" defTabSz="914400" rtl="0" eaLnBrk="1" latinLnBrk="0" hangingPunct="1">
              <a:lnSpc>
                <a:spcPct val="100000"/>
              </a:lnSpc>
              <a:spcBef>
                <a:spcPts val="600"/>
              </a:spcBef>
              <a:buFont typeface="System Font Regular"/>
              <a:buChar char="–"/>
              <a:tabLst/>
              <a:defRPr sz="1200" b="0" i="0" kern="1200">
                <a:solidFill>
                  <a:srgbClr val="404041"/>
                </a:solidFill>
                <a:latin typeface="Arial Nova" panose="020B0504020202020204" pitchFamily="34" charset="0"/>
                <a:ea typeface="+mn-ea"/>
                <a:cs typeface="+mn-cs"/>
              </a:defRPr>
            </a:lvl4pPr>
            <a:lvl5pPr marL="1208088" indent="-174625" algn="l" defTabSz="914400" rtl="0" eaLnBrk="1" latinLnBrk="0" hangingPunct="1">
              <a:lnSpc>
                <a:spcPct val="100000"/>
              </a:lnSpc>
              <a:spcBef>
                <a:spcPts val="600"/>
              </a:spcBef>
              <a:buFont typeface="Arial" panose="020B0604020202020204" pitchFamily="34" charset="0"/>
              <a:buChar char="•"/>
              <a:tabLst/>
              <a:defRPr sz="1200" b="0" i="0" kern="1200">
                <a:solidFill>
                  <a:srgbClr val="40404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None/>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A promising new AI-enabled blood test to aid in the identification of ovarian cancer in women diagnosed with an adnexal mass or germline and familial cancer risk</a:t>
            </a:r>
            <a:endPar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Helvetica"/>
            </a:endParaRPr>
          </a:p>
          <a:p>
            <a:pPr marL="228600" marR="0" lvl="0" indent="-228600" algn="l" defTabSz="914400" rtl="0" eaLnBrk="1" fontAlgn="auto" latinLnBrk="0" hangingPunct="1">
              <a:lnSpc>
                <a:spcPct val="100000"/>
              </a:lnSpc>
              <a:spcBef>
                <a:spcPts val="600"/>
              </a:spcBef>
              <a:spcAft>
                <a:spcPts val="200"/>
              </a:spcAft>
              <a:buClr>
                <a:srgbClr val="006472"/>
              </a:buClr>
              <a:buSzTx/>
              <a:buFont typeface="Arial" panose="020B0604020202020204" pitchFamily="34" charset="0"/>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Non-invasive, blood-based assay utilizing multiple, differentiating biomarkers </a:t>
            </a:r>
            <a:endPar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Helvetica"/>
            </a:endParaRPr>
          </a:p>
          <a:p>
            <a:pPr marL="228600" marR="0" lvl="0" indent="-228600" algn="l" defTabSz="914400" rtl="0" eaLnBrk="1" fontAlgn="auto" latinLnBrk="0" hangingPunct="1">
              <a:lnSpc>
                <a:spcPct val="100000"/>
              </a:lnSpc>
              <a:spcBef>
                <a:spcPts val="600"/>
              </a:spcBef>
              <a:spcAft>
                <a:spcPts val="200"/>
              </a:spcAft>
              <a:buClr>
                <a:srgbClr val="006472"/>
              </a:buClr>
              <a:buSzTx/>
              <a:buFont typeface="Arial" panose="020B0604020202020204" pitchFamily="34" charset="0"/>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Combines Aspira’s proprietary protein biomarker technology with miRNAs licensed from Dana Farber</a:t>
            </a:r>
          </a:p>
          <a:p>
            <a:pPr marL="460375" marR="0" lvl="1" indent="-225425" algn="l" defTabSz="914400" rtl="0" eaLnBrk="1" fontAlgn="auto" latinLnBrk="0" hangingPunct="1">
              <a:lnSpc>
                <a:spcPct val="100000"/>
              </a:lnSpc>
              <a:spcBef>
                <a:spcPts val="600"/>
              </a:spcBef>
              <a:spcAft>
                <a:spcPts val="200"/>
              </a:spcAft>
              <a:buClr>
                <a:srgbClr val="006472"/>
              </a:buClr>
              <a:buSzTx/>
              <a:buFont typeface="System Font Regular"/>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Improve specificity for all stage cancers vs. proteins alone</a:t>
            </a:r>
          </a:p>
          <a:p>
            <a:pPr marL="460375" marR="0" lvl="1" indent="-225425" algn="l" defTabSz="914400" rtl="0" eaLnBrk="1" fontAlgn="auto" latinLnBrk="0" hangingPunct="1">
              <a:lnSpc>
                <a:spcPct val="100000"/>
              </a:lnSpc>
              <a:spcBef>
                <a:spcPts val="600"/>
              </a:spcBef>
              <a:spcAft>
                <a:spcPts val="200"/>
              </a:spcAft>
              <a:buClr>
                <a:srgbClr val="006472"/>
              </a:buClr>
              <a:buSzTx/>
              <a:buFont typeface="System Font Regular"/>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Improve sensitivity for early-stage cancers vs. proteins alone</a:t>
            </a:r>
          </a:p>
          <a:p>
            <a:pPr>
              <a:spcAft>
                <a:spcPts val="200"/>
              </a:spcAft>
              <a:buClr>
                <a:srgbClr val="006472"/>
              </a:buClr>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Successful migration from research to commercial platform</a:t>
            </a:r>
          </a:p>
          <a:p>
            <a:pPr>
              <a:spcAft>
                <a:spcPts val="200"/>
              </a:spcAft>
              <a:buClr>
                <a:srgbClr val="006472"/>
              </a:buClr>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Designed to run on a commercial clinical digital PCR platform, the same platform that will be utilized for </a:t>
            </a:r>
            <a:r>
              <a:rPr kumimoji="0" lang="en-US" sz="2400" u="none" strike="noStrike" kern="1200" cap="none" spc="0" normalizeH="0" baseline="0" noProof="0" err="1">
                <a:ln>
                  <a:noFill/>
                </a:ln>
                <a:solidFill>
                  <a:srgbClr val="383B3B"/>
                </a:solidFill>
                <a:effectLst/>
                <a:uLnTx/>
                <a:uFillTx/>
                <a:latin typeface="Avenir Book" panose="02000503020000020003" pitchFamily="2" charset="0"/>
                <a:ea typeface="+mn-ea"/>
                <a:cs typeface="+mn-cs"/>
              </a:rPr>
              <a:t>ENDOinform</a:t>
            </a: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a:t>
            </a:r>
          </a:p>
          <a:p>
            <a:pPr marL="228600" marR="0" lvl="0" indent="-22860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83B3B"/>
              </a:solidFill>
              <a:effectLst/>
              <a:uLnTx/>
              <a:uFillTx/>
              <a:latin typeface="Calibri"/>
              <a:ea typeface="+mn-ea"/>
              <a:cs typeface="Helvetica"/>
            </a:endParaRPr>
          </a:p>
          <a:p>
            <a:pPr marL="228600" marR="0" lvl="0" indent="-22860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83B3B"/>
              </a:solidFill>
              <a:effectLst/>
              <a:uLnTx/>
              <a:uFillTx/>
              <a:latin typeface="Calibri"/>
              <a:ea typeface="+mn-ea"/>
              <a:cs typeface="+mn-cs"/>
            </a:endParaRPr>
          </a:p>
          <a:p>
            <a:pPr marL="228600" marR="0" lvl="0" indent="-22860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83B3B"/>
              </a:solidFill>
              <a:effectLst/>
              <a:uLnTx/>
              <a:uFillTx/>
              <a:latin typeface="Helvetica"/>
              <a:ea typeface="+mn-ea"/>
              <a:cs typeface="Helvetica"/>
            </a:endParaRPr>
          </a:p>
          <a:p>
            <a:pPr marL="0" indent="0">
              <a:spcAft>
                <a:spcPts val="200"/>
              </a:spcAft>
              <a:buClr>
                <a:srgbClr val="383B3B"/>
              </a:buClr>
              <a:buNone/>
            </a:pPr>
            <a:endParaRPr lang="en-US" sz="2000">
              <a:solidFill>
                <a:srgbClr val="383B3B"/>
              </a:solidFill>
              <a:latin typeface="Avenir Book" panose="02000503020000020003" pitchFamily="2" charset="0"/>
            </a:endParaRPr>
          </a:p>
        </p:txBody>
      </p:sp>
      <p:sp>
        <p:nvSpPr>
          <p:cNvPr id="5" name="TextBox 4">
            <a:extLst>
              <a:ext uri="{FF2B5EF4-FFF2-40B4-BE49-F238E27FC236}">
                <a16:creationId xmlns:a16="http://schemas.microsoft.com/office/drawing/2014/main" id="{AC4BD0B1-93DF-A5DF-2D94-227C0D9DAC41}"/>
              </a:ext>
            </a:extLst>
          </p:cNvPr>
          <p:cNvSpPr txBox="1"/>
          <p:nvPr/>
        </p:nvSpPr>
        <p:spPr>
          <a:xfrm>
            <a:off x="1734613" y="3698198"/>
            <a:ext cx="4658229" cy="547356"/>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Existing protein-based FDA approved test</a:t>
            </a:r>
          </a:p>
        </p:txBody>
      </p:sp>
      <p:sp>
        <p:nvSpPr>
          <p:cNvPr id="6" name="TextBox 5">
            <a:extLst>
              <a:ext uri="{FF2B5EF4-FFF2-40B4-BE49-F238E27FC236}">
                <a16:creationId xmlns:a16="http://schemas.microsoft.com/office/drawing/2014/main" id="{B2746651-E505-EFDB-CDB5-1EFBD0503619}"/>
              </a:ext>
            </a:extLst>
          </p:cNvPr>
          <p:cNvSpPr txBox="1"/>
          <p:nvPr/>
        </p:nvSpPr>
        <p:spPr>
          <a:xfrm>
            <a:off x="1716245" y="4814723"/>
            <a:ext cx="4388354" cy="1420982"/>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Exclusive rights to miRNA identified by Dana Farber </a:t>
            </a:r>
          </a:p>
        </p:txBody>
      </p:sp>
      <p:sp>
        <p:nvSpPr>
          <p:cNvPr id="7" name="TextBox 6">
            <a:extLst>
              <a:ext uri="{FF2B5EF4-FFF2-40B4-BE49-F238E27FC236}">
                <a16:creationId xmlns:a16="http://schemas.microsoft.com/office/drawing/2014/main" id="{E96178C1-31E2-A979-70FB-2B1A7ACC7526}"/>
              </a:ext>
            </a:extLst>
          </p:cNvPr>
          <p:cNvSpPr txBox="1"/>
          <p:nvPr/>
        </p:nvSpPr>
        <p:spPr>
          <a:xfrm>
            <a:off x="1626785" y="6040613"/>
            <a:ext cx="4388354" cy="1420982"/>
          </a:xfrm>
          <a:prstGeom prst="rect">
            <a:avLst/>
          </a:prstGeom>
          <a:noFill/>
        </p:spPr>
        <p:txBody>
          <a:bodyPr wrap="square" lIns="137160" tIns="68580" rIns="137160" bIns="685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Experience in artificial intelligence/machine learning derived classification, algorithm enabled tests </a:t>
            </a:r>
          </a:p>
        </p:txBody>
      </p:sp>
      <p:sp>
        <p:nvSpPr>
          <p:cNvPr id="8" name="TextBox 7">
            <a:extLst>
              <a:ext uri="{FF2B5EF4-FFF2-40B4-BE49-F238E27FC236}">
                <a16:creationId xmlns:a16="http://schemas.microsoft.com/office/drawing/2014/main" id="{1B926E50-2E0D-4E26-3FE6-460920B4C5C5}"/>
              </a:ext>
            </a:extLst>
          </p:cNvPr>
          <p:cNvSpPr txBox="1"/>
          <p:nvPr/>
        </p:nvSpPr>
        <p:spPr>
          <a:xfrm>
            <a:off x="1640042" y="7732863"/>
            <a:ext cx="4583430" cy="960599"/>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Access to large biobank for verification and validation </a:t>
            </a:r>
          </a:p>
        </p:txBody>
      </p:sp>
      <p:pic>
        <p:nvPicPr>
          <p:cNvPr id="9" name="Picture 8">
            <a:extLst>
              <a:ext uri="{FF2B5EF4-FFF2-40B4-BE49-F238E27FC236}">
                <a16:creationId xmlns:a16="http://schemas.microsoft.com/office/drawing/2014/main" id="{F8DD48FA-9537-F9E0-F5D0-EB8998B4434D}"/>
              </a:ext>
            </a:extLst>
          </p:cNvPr>
          <p:cNvPicPr>
            <a:picLocks noChangeAspect="1"/>
          </p:cNvPicPr>
          <p:nvPr/>
        </p:nvPicPr>
        <p:blipFill>
          <a:blip r:embed="rId8"/>
          <a:stretch>
            <a:fillRect/>
          </a:stretch>
        </p:blipFill>
        <p:spPr>
          <a:xfrm>
            <a:off x="7278743" y="2071256"/>
            <a:ext cx="4882573" cy="1678384"/>
          </a:xfrm>
          <a:prstGeom prst="rect">
            <a:avLst/>
          </a:prstGeom>
        </p:spPr>
      </p:pic>
      <p:grpSp>
        <p:nvGrpSpPr>
          <p:cNvPr id="10" name="Group 9">
            <a:extLst>
              <a:ext uri="{FF2B5EF4-FFF2-40B4-BE49-F238E27FC236}">
                <a16:creationId xmlns:a16="http://schemas.microsoft.com/office/drawing/2014/main" id="{A3449D8E-B0CF-CA85-F01B-BB69A4EAF4AD}"/>
              </a:ext>
            </a:extLst>
          </p:cNvPr>
          <p:cNvGrpSpPr/>
          <p:nvPr/>
        </p:nvGrpSpPr>
        <p:grpSpPr>
          <a:xfrm>
            <a:off x="681823" y="6040613"/>
            <a:ext cx="816917" cy="743586"/>
            <a:chOff x="441351" y="2361537"/>
            <a:chExt cx="544611" cy="495724"/>
          </a:xfrm>
        </p:grpSpPr>
        <p:sp>
          <p:nvSpPr>
            <p:cNvPr id="12" name="Arc 11">
              <a:extLst>
                <a:ext uri="{FF2B5EF4-FFF2-40B4-BE49-F238E27FC236}">
                  <a16:creationId xmlns:a16="http://schemas.microsoft.com/office/drawing/2014/main" id="{F7009465-BD4F-2710-E793-C1F51C70DC55}"/>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D9199F69-1651-D02C-819B-E851CEB82F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spTree>
    <p:extLst>
      <p:ext uri="{BB962C8B-B14F-4D97-AF65-F5344CB8AC3E}">
        <p14:creationId xmlns:p14="http://schemas.microsoft.com/office/powerpoint/2010/main" val="3867154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grpSp>
        <p:nvGrpSpPr>
          <p:cNvPr id="5" name="Group 5"/>
          <p:cNvGrpSpPr/>
          <p:nvPr/>
        </p:nvGrpSpPr>
        <p:grpSpPr>
          <a:xfrm rot="-2700000">
            <a:off x="8188196" y="4860025"/>
            <a:ext cx="1911608" cy="1911608"/>
            <a:chOff x="0" y="0"/>
            <a:chExt cx="619172" cy="619172"/>
          </a:xfrm>
          <a:effectLst>
            <a:outerShdw blurRad="50800" dist="38100" dir="2700000" algn="tl" rotWithShape="0">
              <a:prstClr val="black">
                <a:alpha val="40000"/>
              </a:prstClr>
            </a:outerShdw>
          </a:effectLst>
        </p:grpSpPr>
        <p:sp>
          <p:nvSpPr>
            <p:cNvPr id="6" name="Freeform 6"/>
            <p:cNvSpPr/>
            <p:nvPr/>
          </p:nvSpPr>
          <p:spPr>
            <a:xfrm>
              <a:off x="0" y="0"/>
              <a:ext cx="619172" cy="619172"/>
            </a:xfrm>
            <a:custGeom>
              <a:avLst/>
              <a:gdLst/>
              <a:ahLst/>
              <a:cxnLst/>
              <a:rect l="l" t="t" r="r" b="b"/>
              <a:pathLst>
                <a:path w="619172" h="619172">
                  <a:moveTo>
                    <a:pt x="0" y="0"/>
                  </a:moveTo>
                  <a:lnTo>
                    <a:pt x="619172" y="0"/>
                  </a:lnTo>
                  <a:lnTo>
                    <a:pt x="619172" y="619172"/>
                  </a:lnTo>
                  <a:lnTo>
                    <a:pt x="0" y="619172"/>
                  </a:lnTo>
                  <a:close/>
                </a:path>
              </a:pathLst>
            </a:custGeom>
            <a:solidFill>
              <a:srgbClr val="E9EDED"/>
            </a:solidFill>
          </p:spPr>
          <p:txBody>
            <a:bodyPr/>
            <a:lstStyle/>
            <a:p>
              <a:endParaRPr lang="en-US"/>
            </a:p>
          </p:txBody>
        </p:sp>
        <p:sp>
          <p:nvSpPr>
            <p:cNvPr id="7" name="TextBox 7"/>
            <p:cNvSpPr txBox="1"/>
            <p:nvPr/>
          </p:nvSpPr>
          <p:spPr>
            <a:xfrm>
              <a:off x="0" y="-38100"/>
              <a:ext cx="619172" cy="657272"/>
            </a:xfrm>
            <a:prstGeom prst="rect">
              <a:avLst/>
            </a:prstGeom>
          </p:spPr>
          <p:txBody>
            <a:bodyPr lIns="53012" tIns="53012" rIns="53012" bIns="53012" rtlCol="0" anchor="ctr"/>
            <a:lstStyle/>
            <a:p>
              <a:pPr algn="ctr">
                <a:lnSpc>
                  <a:spcPts val="2659"/>
                </a:lnSpc>
              </a:pPr>
              <a:endParaRPr/>
            </a:p>
          </p:txBody>
        </p:sp>
      </p:grpSp>
      <p:grpSp>
        <p:nvGrpSpPr>
          <p:cNvPr id="8" name="Group 8"/>
          <p:cNvGrpSpPr/>
          <p:nvPr/>
        </p:nvGrpSpPr>
        <p:grpSpPr>
          <a:xfrm rot="-2700000">
            <a:off x="6138463" y="2961590"/>
            <a:ext cx="2181691" cy="2181691"/>
            <a:chOff x="0" y="0"/>
            <a:chExt cx="543317" cy="543317"/>
          </a:xfrm>
          <a:effectLst>
            <a:outerShdw blurRad="50800" dist="38100" dir="2700000" algn="tl" rotWithShape="0">
              <a:prstClr val="black">
                <a:alpha val="40000"/>
              </a:prstClr>
            </a:outerShdw>
          </a:effectLst>
        </p:grpSpPr>
        <p:sp>
          <p:nvSpPr>
            <p:cNvPr id="9" name="Freeform 9"/>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7AA6AD"/>
            </a:solidFill>
          </p:spPr>
          <p:txBody>
            <a:bodyPr/>
            <a:lstStyle/>
            <a:p>
              <a:endParaRPr lang="en-US"/>
            </a:p>
          </p:txBody>
        </p:sp>
        <p:sp>
          <p:nvSpPr>
            <p:cNvPr id="10" name="TextBox 10"/>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grpSp>
        <p:nvGrpSpPr>
          <p:cNvPr id="11" name="Group 11"/>
          <p:cNvGrpSpPr/>
          <p:nvPr/>
        </p:nvGrpSpPr>
        <p:grpSpPr>
          <a:xfrm rot="-2700000">
            <a:off x="6138463" y="6488377"/>
            <a:ext cx="2181691" cy="2181691"/>
            <a:chOff x="0" y="0"/>
            <a:chExt cx="543317" cy="543317"/>
          </a:xfrm>
          <a:effectLst>
            <a:outerShdw blurRad="50800" dist="38100" dir="2700000" algn="tl" rotWithShape="0">
              <a:prstClr val="black">
                <a:alpha val="40000"/>
              </a:prstClr>
            </a:outerShdw>
          </a:effectLst>
        </p:grpSpPr>
        <p:sp>
          <p:nvSpPr>
            <p:cNvPr id="12" name="Freeform 12"/>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5D8E97"/>
            </a:solidFill>
          </p:spPr>
          <p:txBody>
            <a:bodyPr/>
            <a:lstStyle/>
            <a:p>
              <a:endParaRPr lang="en-US"/>
            </a:p>
          </p:txBody>
        </p:sp>
        <p:sp>
          <p:nvSpPr>
            <p:cNvPr id="13" name="TextBox 13"/>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grpSp>
        <p:nvGrpSpPr>
          <p:cNvPr id="14" name="Group 14"/>
          <p:cNvGrpSpPr/>
          <p:nvPr/>
        </p:nvGrpSpPr>
        <p:grpSpPr>
          <a:xfrm rot="-2700000">
            <a:off x="9967847" y="2961590"/>
            <a:ext cx="2181691" cy="2181691"/>
            <a:chOff x="0" y="0"/>
            <a:chExt cx="543317" cy="543317"/>
          </a:xfrm>
          <a:effectLst>
            <a:outerShdw blurRad="50800" dist="38100" dir="2700000" algn="tl" rotWithShape="0">
              <a:prstClr val="black">
                <a:alpha val="40000"/>
              </a:prstClr>
            </a:outerShdw>
          </a:effectLst>
        </p:grpSpPr>
        <p:sp>
          <p:nvSpPr>
            <p:cNvPr id="15" name="Freeform 15"/>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006472"/>
            </a:solidFill>
          </p:spPr>
          <p:txBody>
            <a:bodyPr/>
            <a:lstStyle/>
            <a:p>
              <a:endParaRPr lang="en-US"/>
            </a:p>
          </p:txBody>
        </p:sp>
        <p:sp>
          <p:nvSpPr>
            <p:cNvPr id="16" name="TextBox 16"/>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grpSp>
        <p:nvGrpSpPr>
          <p:cNvPr id="17" name="Group 17"/>
          <p:cNvGrpSpPr/>
          <p:nvPr/>
        </p:nvGrpSpPr>
        <p:grpSpPr>
          <a:xfrm rot="-2700000">
            <a:off x="9967847" y="6488377"/>
            <a:ext cx="2181691" cy="2181691"/>
            <a:chOff x="0" y="0"/>
            <a:chExt cx="543317" cy="543317"/>
          </a:xfrm>
          <a:effectLst>
            <a:outerShdw blurRad="50800" dist="38100" dir="2700000" algn="tl" rotWithShape="0">
              <a:prstClr val="black">
                <a:alpha val="40000"/>
              </a:prstClr>
            </a:outerShdw>
          </a:effectLst>
        </p:grpSpPr>
        <p:sp>
          <p:nvSpPr>
            <p:cNvPr id="18" name="Freeform 18"/>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3D737E"/>
            </a:solidFill>
          </p:spPr>
          <p:txBody>
            <a:bodyPr/>
            <a:lstStyle/>
            <a:p>
              <a:endParaRPr lang="en-US"/>
            </a:p>
          </p:txBody>
        </p:sp>
        <p:sp>
          <p:nvSpPr>
            <p:cNvPr id="19" name="TextBox 19"/>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sp>
        <p:nvSpPr>
          <p:cNvPr id="20" name="Freeform 20"/>
          <p:cNvSpPr/>
          <p:nvPr/>
        </p:nvSpPr>
        <p:spPr>
          <a:xfrm rot="-2700000">
            <a:off x="9835149" y="6561018"/>
            <a:ext cx="749448" cy="702607"/>
          </a:xfrm>
          <a:custGeom>
            <a:avLst/>
            <a:gdLst/>
            <a:ahLst/>
            <a:cxnLst/>
            <a:rect l="l" t="t" r="r" b="b"/>
            <a:pathLst>
              <a:path w="749448" h="702607">
                <a:moveTo>
                  <a:pt x="0" y="0"/>
                </a:moveTo>
                <a:lnTo>
                  <a:pt x="749448" y="0"/>
                </a:lnTo>
                <a:lnTo>
                  <a:pt x="749448" y="702608"/>
                </a:lnTo>
                <a:lnTo>
                  <a:pt x="0" y="702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2700000">
            <a:off x="7703403" y="6561018"/>
            <a:ext cx="749448" cy="702607"/>
          </a:xfrm>
          <a:custGeom>
            <a:avLst/>
            <a:gdLst/>
            <a:ahLst/>
            <a:cxnLst/>
            <a:rect l="l" t="t" r="r" b="b"/>
            <a:pathLst>
              <a:path w="749448" h="702607">
                <a:moveTo>
                  <a:pt x="0" y="0"/>
                </a:moveTo>
                <a:lnTo>
                  <a:pt x="749448" y="0"/>
                </a:lnTo>
                <a:lnTo>
                  <a:pt x="749448" y="702608"/>
                </a:lnTo>
                <a:lnTo>
                  <a:pt x="0" y="702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8100000">
            <a:off x="7703403" y="4429273"/>
            <a:ext cx="749448" cy="702607"/>
          </a:xfrm>
          <a:custGeom>
            <a:avLst/>
            <a:gdLst/>
            <a:ahLst/>
            <a:cxnLst/>
            <a:rect l="l" t="t" r="r" b="b"/>
            <a:pathLst>
              <a:path w="749448" h="702607">
                <a:moveTo>
                  <a:pt x="0" y="0"/>
                </a:moveTo>
                <a:lnTo>
                  <a:pt x="749448" y="0"/>
                </a:lnTo>
                <a:lnTo>
                  <a:pt x="749448" y="702607"/>
                </a:lnTo>
                <a:lnTo>
                  <a:pt x="0" y="7026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8100000">
            <a:off x="9835149" y="4429273"/>
            <a:ext cx="749448" cy="702607"/>
          </a:xfrm>
          <a:custGeom>
            <a:avLst/>
            <a:gdLst/>
            <a:ahLst/>
            <a:cxnLst/>
            <a:rect l="l" t="t" r="r" b="b"/>
            <a:pathLst>
              <a:path w="749448" h="702607">
                <a:moveTo>
                  <a:pt x="0" y="0"/>
                </a:moveTo>
                <a:lnTo>
                  <a:pt x="749448" y="0"/>
                </a:lnTo>
                <a:lnTo>
                  <a:pt x="749448" y="702607"/>
                </a:lnTo>
                <a:lnTo>
                  <a:pt x="0" y="7026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AutoShape 24"/>
          <p:cNvSpPr/>
          <p:nvPr/>
        </p:nvSpPr>
        <p:spPr>
          <a:xfrm flipV="1">
            <a:off x="5088128" y="3363700"/>
            <a:ext cx="0" cy="620900"/>
          </a:xfrm>
          <a:prstGeom prst="line">
            <a:avLst/>
          </a:prstGeom>
          <a:ln w="28575" cap="flat">
            <a:solidFill>
              <a:srgbClr val="7AA6AD"/>
            </a:solidFill>
            <a:prstDash val="solid"/>
            <a:headEnd type="none" w="sm" len="sm"/>
            <a:tailEnd type="none" w="sm" len="sm"/>
          </a:ln>
        </p:spPr>
        <p:txBody>
          <a:bodyPr/>
          <a:lstStyle/>
          <a:p>
            <a:endParaRPr lang="en-US"/>
          </a:p>
        </p:txBody>
      </p:sp>
      <p:sp>
        <p:nvSpPr>
          <p:cNvPr id="25" name="AutoShape 25"/>
          <p:cNvSpPr/>
          <p:nvPr/>
        </p:nvSpPr>
        <p:spPr>
          <a:xfrm flipV="1">
            <a:off x="5088128" y="6762246"/>
            <a:ext cx="0" cy="620900"/>
          </a:xfrm>
          <a:prstGeom prst="line">
            <a:avLst/>
          </a:prstGeom>
          <a:ln w="28575" cap="flat">
            <a:solidFill>
              <a:srgbClr val="3D737E"/>
            </a:solidFill>
            <a:prstDash val="solid"/>
            <a:headEnd type="none" w="sm" len="sm"/>
            <a:tailEnd type="none" w="sm" len="sm"/>
          </a:ln>
        </p:spPr>
        <p:txBody>
          <a:bodyPr/>
          <a:lstStyle/>
          <a:p>
            <a:endParaRPr lang="en-US"/>
          </a:p>
        </p:txBody>
      </p:sp>
      <p:sp>
        <p:nvSpPr>
          <p:cNvPr id="26" name="AutoShape 26"/>
          <p:cNvSpPr/>
          <p:nvPr/>
        </p:nvSpPr>
        <p:spPr>
          <a:xfrm flipV="1">
            <a:off x="13115730" y="6752797"/>
            <a:ext cx="0" cy="620900"/>
          </a:xfrm>
          <a:prstGeom prst="line">
            <a:avLst/>
          </a:prstGeom>
          <a:ln w="28575" cap="flat">
            <a:solidFill>
              <a:srgbClr val="3D737E"/>
            </a:solidFill>
            <a:prstDash val="solid"/>
            <a:headEnd type="none" w="sm" len="sm"/>
            <a:tailEnd type="none" w="sm" len="sm"/>
          </a:ln>
        </p:spPr>
        <p:txBody>
          <a:bodyPr/>
          <a:lstStyle/>
          <a:p>
            <a:endParaRPr lang="en-US"/>
          </a:p>
        </p:txBody>
      </p:sp>
      <p:sp>
        <p:nvSpPr>
          <p:cNvPr id="27" name="AutoShape 27"/>
          <p:cNvSpPr/>
          <p:nvPr/>
        </p:nvSpPr>
        <p:spPr>
          <a:xfrm flipV="1">
            <a:off x="13115730" y="3354251"/>
            <a:ext cx="0" cy="620900"/>
          </a:xfrm>
          <a:prstGeom prst="line">
            <a:avLst/>
          </a:prstGeom>
          <a:ln w="28575" cap="flat">
            <a:solidFill>
              <a:srgbClr val="006472"/>
            </a:solidFill>
            <a:prstDash val="solid"/>
            <a:headEnd type="none" w="sm" len="sm"/>
            <a:tailEnd type="none" w="sm" len="sm"/>
          </a:ln>
        </p:spPr>
        <p:txBody>
          <a:bodyPr/>
          <a:lstStyle/>
          <a:p>
            <a:endParaRPr lang="en-US"/>
          </a:p>
        </p:txBody>
      </p:sp>
      <p:sp>
        <p:nvSpPr>
          <p:cNvPr id="28" name="Freeform 28"/>
          <p:cNvSpPr/>
          <p:nvPr/>
        </p:nvSpPr>
        <p:spPr>
          <a:xfrm>
            <a:off x="10590961" y="3480487"/>
            <a:ext cx="1145769" cy="1223890"/>
          </a:xfrm>
          <a:custGeom>
            <a:avLst/>
            <a:gdLst/>
            <a:ahLst/>
            <a:cxnLst/>
            <a:rect l="l" t="t" r="r" b="b"/>
            <a:pathLst>
              <a:path w="1145769" h="1223890">
                <a:moveTo>
                  <a:pt x="0" y="0"/>
                </a:moveTo>
                <a:lnTo>
                  <a:pt x="1145769" y="0"/>
                </a:lnTo>
                <a:lnTo>
                  <a:pt x="1145769" y="1223889"/>
                </a:lnTo>
                <a:lnTo>
                  <a:pt x="0" y="12238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9" name="Freeform 29"/>
          <p:cNvSpPr/>
          <p:nvPr/>
        </p:nvSpPr>
        <p:spPr>
          <a:xfrm>
            <a:off x="10657636" y="7043988"/>
            <a:ext cx="1145769" cy="1223890"/>
          </a:xfrm>
          <a:custGeom>
            <a:avLst/>
            <a:gdLst/>
            <a:ahLst/>
            <a:cxnLst/>
            <a:rect l="l" t="t" r="r" b="b"/>
            <a:pathLst>
              <a:path w="1145769" h="1223890">
                <a:moveTo>
                  <a:pt x="0" y="0"/>
                </a:moveTo>
                <a:lnTo>
                  <a:pt x="1145769" y="0"/>
                </a:lnTo>
                <a:lnTo>
                  <a:pt x="1145769" y="1223890"/>
                </a:lnTo>
                <a:lnTo>
                  <a:pt x="0" y="12238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0" name="TextBox 30"/>
          <p:cNvSpPr txBox="1"/>
          <p:nvPr/>
        </p:nvSpPr>
        <p:spPr>
          <a:xfrm>
            <a:off x="5097653" y="631052"/>
            <a:ext cx="8092695"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Intellectual Property and Licenses</a:t>
            </a:r>
          </a:p>
        </p:txBody>
      </p:sp>
      <p:sp>
        <p:nvSpPr>
          <p:cNvPr id="31" name="TextBox 31"/>
          <p:cNvSpPr txBox="1"/>
          <p:nvPr/>
        </p:nvSpPr>
        <p:spPr>
          <a:xfrm>
            <a:off x="8233446" y="5410392"/>
            <a:ext cx="1821107" cy="763248"/>
          </a:xfrm>
          <a:prstGeom prst="rect">
            <a:avLst/>
          </a:prstGeom>
        </p:spPr>
        <p:txBody>
          <a:bodyPr lIns="0" tIns="0" rIns="0" bIns="0" rtlCol="0" anchor="t">
            <a:spAutoFit/>
          </a:bodyPr>
          <a:lstStyle/>
          <a:p>
            <a:pPr marL="0" lvl="0" indent="0" algn="ctr">
              <a:lnSpc>
                <a:spcPts val="2866"/>
              </a:lnSpc>
              <a:spcBef>
                <a:spcPct val="0"/>
              </a:spcBef>
            </a:pPr>
            <a:r>
              <a:rPr lang="en-US" sz="2388" b="1" u="none" strike="noStrike">
                <a:solidFill>
                  <a:srgbClr val="404041"/>
                </a:solidFill>
                <a:latin typeface="Avenir Bold"/>
                <a:ea typeface="Avenir Bold"/>
                <a:cs typeface="Avenir Bold"/>
                <a:sym typeface="Avenir Bold"/>
              </a:rPr>
              <a:t>Patent Portfolio</a:t>
            </a:r>
          </a:p>
        </p:txBody>
      </p:sp>
      <p:sp>
        <p:nvSpPr>
          <p:cNvPr id="32" name="TextBox 32"/>
          <p:cNvSpPr txBox="1"/>
          <p:nvPr/>
        </p:nvSpPr>
        <p:spPr>
          <a:xfrm>
            <a:off x="2350990" y="3363841"/>
            <a:ext cx="2558426" cy="738407"/>
          </a:xfrm>
          <a:prstGeom prst="rect">
            <a:avLst/>
          </a:prstGeom>
        </p:spPr>
        <p:txBody>
          <a:bodyPr lIns="0" tIns="0" rIns="0" bIns="0" rtlCol="0" anchor="t">
            <a:spAutoFit/>
          </a:bodyPr>
          <a:lstStyle/>
          <a:p>
            <a:pPr algn="r"/>
            <a:r>
              <a:rPr lang="en-US" sz="2399" b="1" spc="11">
                <a:solidFill>
                  <a:srgbClr val="639EA6"/>
                </a:solidFill>
                <a:latin typeface="Avenir Ultra-Bold"/>
                <a:ea typeface="Avenir Ultra-Bold"/>
                <a:cs typeface="Avenir Ultra-Bold"/>
                <a:sym typeface="Avenir Ultra-Bold"/>
              </a:rPr>
              <a:t>Granted U.S. Patents</a:t>
            </a:r>
          </a:p>
        </p:txBody>
      </p:sp>
      <p:sp>
        <p:nvSpPr>
          <p:cNvPr id="33" name="TextBox 33"/>
          <p:cNvSpPr txBox="1"/>
          <p:nvPr/>
        </p:nvSpPr>
        <p:spPr>
          <a:xfrm>
            <a:off x="1789093" y="4160975"/>
            <a:ext cx="3128041" cy="1307409"/>
          </a:xfrm>
          <a:prstGeom prst="rect">
            <a:avLst/>
          </a:prstGeom>
        </p:spPr>
        <p:txBody>
          <a:bodyPr wrap="square" lIns="0" tIns="0" rIns="0" bIns="0" rtlCol="0" anchor="t">
            <a:spAutoFit/>
          </a:bodyPr>
          <a:lstStyle/>
          <a:p>
            <a:pPr algn="r"/>
            <a:r>
              <a:rPr lang="en-US" sz="1699" spc="8">
                <a:solidFill>
                  <a:srgbClr val="505050"/>
                </a:solidFill>
                <a:latin typeface="Avenir"/>
                <a:ea typeface="Avenir"/>
                <a:cs typeface="Avenir"/>
                <a:sym typeface="Avenir"/>
              </a:rPr>
              <a:t>18 granted U.S. patents from 13 families, covering detection, risk assessment, diagnosis and analysis of ovarian, endometrial and breast cancers.</a:t>
            </a:r>
          </a:p>
        </p:txBody>
      </p:sp>
      <p:sp>
        <p:nvSpPr>
          <p:cNvPr id="34" name="TextBox 34"/>
          <p:cNvSpPr txBox="1"/>
          <p:nvPr/>
        </p:nvSpPr>
        <p:spPr>
          <a:xfrm>
            <a:off x="2350990" y="6762246"/>
            <a:ext cx="2558426" cy="738407"/>
          </a:xfrm>
          <a:prstGeom prst="rect">
            <a:avLst/>
          </a:prstGeom>
        </p:spPr>
        <p:txBody>
          <a:bodyPr lIns="0" tIns="0" rIns="0" bIns="0" rtlCol="0" anchor="t">
            <a:spAutoFit/>
          </a:bodyPr>
          <a:lstStyle/>
          <a:p>
            <a:pPr algn="r"/>
            <a:r>
              <a:rPr lang="en-US" sz="2399" b="1" spc="11">
                <a:solidFill>
                  <a:srgbClr val="3D737E"/>
                </a:solidFill>
                <a:latin typeface="Avenir Ultra-Bold"/>
                <a:ea typeface="Avenir Ultra-Bold"/>
                <a:cs typeface="Avenir Ultra-Bold"/>
                <a:sym typeface="Avenir Ultra-Bold"/>
              </a:rPr>
              <a:t>Pending U.S. Patents</a:t>
            </a:r>
          </a:p>
        </p:txBody>
      </p:sp>
      <p:sp>
        <p:nvSpPr>
          <p:cNvPr id="35" name="TextBox 35"/>
          <p:cNvSpPr txBox="1"/>
          <p:nvPr/>
        </p:nvSpPr>
        <p:spPr>
          <a:xfrm>
            <a:off x="1686949" y="7554703"/>
            <a:ext cx="3282459" cy="784446"/>
          </a:xfrm>
          <a:prstGeom prst="rect">
            <a:avLst/>
          </a:prstGeom>
        </p:spPr>
        <p:txBody>
          <a:bodyPr wrap="square" lIns="0" tIns="0" rIns="0" bIns="0" rtlCol="0" anchor="t">
            <a:spAutoFit/>
          </a:bodyPr>
          <a:lstStyle/>
          <a:p>
            <a:pPr algn="r"/>
            <a:r>
              <a:rPr lang="en-US" sz="1699" spc="8">
                <a:solidFill>
                  <a:srgbClr val="505050"/>
                </a:solidFill>
                <a:latin typeface="Avenir"/>
                <a:ea typeface="Avenir"/>
                <a:cs typeface="Avenir"/>
                <a:sym typeface="Avenir"/>
              </a:rPr>
              <a:t>10 pending U.S. patents including endometriosis biomarkers and miRNA markers.</a:t>
            </a:r>
          </a:p>
        </p:txBody>
      </p:sp>
      <p:sp>
        <p:nvSpPr>
          <p:cNvPr id="36" name="TextBox 36"/>
          <p:cNvSpPr txBox="1"/>
          <p:nvPr/>
        </p:nvSpPr>
        <p:spPr>
          <a:xfrm>
            <a:off x="13277342" y="7577144"/>
            <a:ext cx="3410458" cy="1307409"/>
          </a:xfrm>
          <a:prstGeom prst="rect">
            <a:avLst/>
          </a:prstGeom>
        </p:spPr>
        <p:txBody>
          <a:bodyPr wrap="square" lIns="0" tIns="0" rIns="0" bIns="0" rtlCol="0" anchor="t">
            <a:spAutoFit/>
          </a:bodyPr>
          <a:lstStyle/>
          <a:p>
            <a:pPr algn="l"/>
            <a:r>
              <a:rPr lang="en-US" sz="1699" spc="8">
                <a:solidFill>
                  <a:srgbClr val="505050"/>
                </a:solidFill>
                <a:latin typeface="Avenir"/>
                <a:ea typeface="Avenir"/>
                <a:cs typeface="Avenir"/>
                <a:sym typeface="Avenir"/>
              </a:rPr>
              <a:t>Exclusive licenses for miRNA markers in ovarian cancer and endometriosis developed with Dana Farber Cancer Institute and Brigham and Women’s Hospital.</a:t>
            </a:r>
          </a:p>
        </p:txBody>
      </p:sp>
      <p:sp>
        <p:nvSpPr>
          <p:cNvPr id="37" name="TextBox 37"/>
          <p:cNvSpPr txBox="1"/>
          <p:nvPr/>
        </p:nvSpPr>
        <p:spPr>
          <a:xfrm>
            <a:off x="13283946" y="6743700"/>
            <a:ext cx="2558426" cy="738407"/>
          </a:xfrm>
          <a:prstGeom prst="rect">
            <a:avLst/>
          </a:prstGeom>
        </p:spPr>
        <p:txBody>
          <a:bodyPr lIns="0" tIns="0" rIns="0" bIns="0" rtlCol="0" anchor="t">
            <a:spAutoFit/>
          </a:bodyPr>
          <a:lstStyle/>
          <a:p>
            <a:pPr algn="l"/>
            <a:r>
              <a:rPr lang="en-US" sz="2399" b="1" spc="11">
                <a:solidFill>
                  <a:srgbClr val="3D737E"/>
                </a:solidFill>
                <a:latin typeface="Avenir Ultra-Bold"/>
                <a:ea typeface="Avenir Ultra-Bold"/>
                <a:cs typeface="Avenir Ultra-Bold"/>
                <a:sym typeface="Avenir Ultra-Bold"/>
              </a:rPr>
              <a:t>Exclusive Licenses</a:t>
            </a:r>
          </a:p>
        </p:txBody>
      </p:sp>
      <p:sp>
        <p:nvSpPr>
          <p:cNvPr id="38" name="TextBox 38"/>
          <p:cNvSpPr txBox="1"/>
          <p:nvPr/>
        </p:nvSpPr>
        <p:spPr>
          <a:xfrm>
            <a:off x="13265641" y="4193040"/>
            <a:ext cx="3193559" cy="784446"/>
          </a:xfrm>
          <a:prstGeom prst="rect">
            <a:avLst/>
          </a:prstGeom>
        </p:spPr>
        <p:txBody>
          <a:bodyPr wrap="square" lIns="0" tIns="0" rIns="0" bIns="0" rtlCol="0" anchor="t">
            <a:spAutoFit/>
          </a:bodyPr>
          <a:lstStyle/>
          <a:p>
            <a:pPr algn="l"/>
            <a:r>
              <a:rPr lang="en-US" sz="1699" spc="8">
                <a:solidFill>
                  <a:srgbClr val="505050"/>
                </a:solidFill>
                <a:latin typeface="Avenir"/>
                <a:ea typeface="Avenir"/>
                <a:cs typeface="Avenir"/>
                <a:sym typeface="Avenir"/>
              </a:rPr>
              <a:t>International patents in Canada, Europe, U.K., Australia, and Japan among others.</a:t>
            </a:r>
          </a:p>
        </p:txBody>
      </p:sp>
      <p:sp>
        <p:nvSpPr>
          <p:cNvPr id="39" name="TextBox 39"/>
          <p:cNvSpPr txBox="1"/>
          <p:nvPr/>
        </p:nvSpPr>
        <p:spPr>
          <a:xfrm>
            <a:off x="13272245" y="3339305"/>
            <a:ext cx="2558426" cy="738407"/>
          </a:xfrm>
          <a:prstGeom prst="rect">
            <a:avLst/>
          </a:prstGeom>
        </p:spPr>
        <p:txBody>
          <a:bodyPr lIns="0" tIns="0" rIns="0" bIns="0" rtlCol="0" anchor="t">
            <a:spAutoFit/>
          </a:bodyPr>
          <a:lstStyle/>
          <a:p>
            <a:pPr algn="l"/>
            <a:r>
              <a:rPr lang="en-US" sz="2399" b="1" spc="11">
                <a:solidFill>
                  <a:srgbClr val="006472"/>
                </a:solidFill>
                <a:latin typeface="Avenir Ultra-Bold"/>
                <a:ea typeface="Avenir Ultra-Bold"/>
                <a:cs typeface="Avenir Ultra-Bold"/>
                <a:sym typeface="Avenir Ultra-Bold"/>
              </a:rPr>
              <a:t>International Patents</a:t>
            </a:r>
          </a:p>
        </p:txBody>
      </p:sp>
      <p:sp>
        <p:nvSpPr>
          <p:cNvPr id="40" name="TextBox 40"/>
          <p:cNvSpPr txBox="1"/>
          <p:nvPr/>
        </p:nvSpPr>
        <p:spPr>
          <a:xfrm>
            <a:off x="6374405" y="3791580"/>
            <a:ext cx="1472435" cy="868058"/>
          </a:xfrm>
          <a:prstGeom prst="rect">
            <a:avLst/>
          </a:prstGeom>
        </p:spPr>
        <p:txBody>
          <a:bodyPr lIns="0" tIns="0" rIns="0" bIns="0" rtlCol="0" anchor="t">
            <a:spAutoFit/>
          </a:bodyPr>
          <a:lstStyle/>
          <a:p>
            <a:pPr algn="ctr">
              <a:lnSpc>
                <a:spcPts val="6212"/>
              </a:lnSpc>
            </a:pPr>
            <a:r>
              <a:rPr lang="en-US" sz="7200" b="1">
                <a:solidFill>
                  <a:srgbClr val="FFFFFF"/>
                </a:solidFill>
                <a:latin typeface="Avenir Ultra-Bold"/>
                <a:ea typeface="Avenir Ultra-Bold"/>
                <a:cs typeface="Avenir Ultra-Bold"/>
                <a:sym typeface="Avenir Ultra-Bold"/>
              </a:rPr>
              <a:t>18</a:t>
            </a:r>
            <a:endParaRPr lang="en-US" sz="6000" b="1">
              <a:solidFill>
                <a:srgbClr val="FFFFFF"/>
              </a:solidFill>
              <a:latin typeface="Avenir Ultra-Bold"/>
              <a:ea typeface="Avenir Ultra-Bold"/>
              <a:cs typeface="Avenir Ultra-Bold"/>
              <a:sym typeface="Avenir Ultra-Bold"/>
            </a:endParaRPr>
          </a:p>
        </p:txBody>
      </p:sp>
      <p:sp>
        <p:nvSpPr>
          <p:cNvPr id="41" name="TextBox 41"/>
          <p:cNvSpPr txBox="1"/>
          <p:nvPr/>
        </p:nvSpPr>
        <p:spPr>
          <a:xfrm>
            <a:off x="6460371" y="7350437"/>
            <a:ext cx="1472435" cy="868058"/>
          </a:xfrm>
          <a:prstGeom prst="rect">
            <a:avLst/>
          </a:prstGeom>
        </p:spPr>
        <p:txBody>
          <a:bodyPr lIns="0" tIns="0" rIns="0" bIns="0" rtlCol="0" anchor="t">
            <a:spAutoFit/>
          </a:bodyPr>
          <a:lstStyle/>
          <a:p>
            <a:pPr algn="ctr">
              <a:lnSpc>
                <a:spcPts val="6212"/>
              </a:lnSpc>
            </a:pPr>
            <a:r>
              <a:rPr lang="en-US" sz="7200" b="1">
                <a:solidFill>
                  <a:srgbClr val="FFFFFF"/>
                </a:solidFill>
                <a:latin typeface="Avenir Ultra-Bold"/>
                <a:ea typeface="Avenir Ultra-Bold"/>
                <a:cs typeface="Avenir Ultra-Bold"/>
                <a:sym typeface="Avenir Ultra-Bold"/>
              </a:rPr>
              <a:t>10</a:t>
            </a:r>
            <a:endParaRPr lang="en-US" sz="6000" b="1">
              <a:solidFill>
                <a:srgbClr val="FFFFFF"/>
              </a:solidFill>
              <a:latin typeface="Avenir Ultra-Bold"/>
              <a:ea typeface="Avenir Ultra-Bold"/>
              <a:cs typeface="Avenir Ultra-Bold"/>
              <a:sym typeface="Avenir Ultra-Bold"/>
            </a:endParaRPr>
          </a:p>
        </p:txBody>
      </p:sp>
      <p:sp>
        <p:nvSpPr>
          <p:cNvPr id="42" name="TextBox 42"/>
          <p:cNvSpPr txBox="1"/>
          <p:nvPr/>
        </p:nvSpPr>
        <p:spPr>
          <a:xfrm>
            <a:off x="1028699" y="1326404"/>
            <a:ext cx="16230600" cy="308354"/>
          </a:xfrm>
          <a:prstGeom prst="rect">
            <a:avLst/>
          </a:prstGeom>
        </p:spPr>
        <p:txBody>
          <a:bodyPr lIns="0" tIns="0" rIns="0" bIns="0" rtlCol="0" anchor="t">
            <a:spAutoFit/>
          </a:bodyPr>
          <a:lstStyle/>
          <a:p>
            <a:pPr algn="ctr">
              <a:lnSpc>
                <a:spcPts val="2519"/>
              </a:lnSpc>
            </a:pPr>
            <a:r>
              <a:rPr lang="en-US" sz="1799" spc="8">
                <a:solidFill>
                  <a:srgbClr val="404041"/>
                </a:solidFill>
                <a:latin typeface="Avenir"/>
                <a:ea typeface="Avenir"/>
                <a:cs typeface="Avenir"/>
                <a:sym typeface="Avenir"/>
              </a:rPr>
              <a:t>Robust and expanding patent portfolio in women’s health:</a:t>
            </a:r>
          </a:p>
        </p:txBody>
      </p:sp>
      <p:sp>
        <p:nvSpPr>
          <p:cNvPr id="43" name="Freeform 43"/>
          <p:cNvSpPr/>
          <p:nvPr/>
        </p:nvSpPr>
        <p:spPr>
          <a:xfrm rot="6009242">
            <a:off x="11877934" y="-914061"/>
            <a:ext cx="12155935" cy="7322353"/>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16">
              <a:alphaModFix amt="35000"/>
            </a:blip>
            <a:stretch>
              <a:fillRect/>
            </a:stretch>
          </a:blipFill>
        </p:spPr>
        <p:txBody>
          <a:bodyPr/>
          <a:lstStyle/>
          <a:p>
            <a:endParaRPr lang="en-US"/>
          </a:p>
        </p:txBody>
      </p:sp>
      <p:sp>
        <p:nvSpPr>
          <p:cNvPr id="44" name="Freeform 44"/>
          <p:cNvSpPr/>
          <p:nvPr/>
        </p:nvSpPr>
        <p:spPr>
          <a:xfrm rot="20291650">
            <a:off x="-3217990" y="-247567"/>
            <a:ext cx="9484681" cy="5842814"/>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16">
              <a:alphaModFix amt="35000"/>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004" y="-54265"/>
            <a:ext cx="18452204" cy="1037936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261365" y="-38100"/>
            <a:ext cx="18588554"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8531" y="-228304"/>
            <a:ext cx="18522163" cy="10553404"/>
            <a:chOff x="-2800" y="-38100"/>
            <a:chExt cx="4819393" cy="2747433"/>
          </a:xfrm>
        </p:grpSpPr>
        <p:sp>
          <p:nvSpPr>
            <p:cNvPr id="5" name="Freeform 5"/>
            <p:cNvSpPr/>
            <p:nvPr/>
          </p:nvSpPr>
          <p:spPr>
            <a:xfrm>
              <a:off x="-280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3993507" y="-3980892"/>
            <a:ext cx="10379364"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3"/>
            <a:stretch>
              <a:fillRect/>
            </a:stretch>
          </a:blipFill>
        </p:spPr>
        <p:txBody>
          <a:bodyPr/>
          <a:lstStyle/>
          <a:p>
            <a:endParaRPr lang="en-US"/>
          </a:p>
        </p:txBody>
      </p:sp>
      <p:sp>
        <p:nvSpPr>
          <p:cNvPr id="10" name="TextBox 10"/>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1" name="TextBox 11"/>
          <p:cNvSpPr txBox="1"/>
          <p:nvPr/>
        </p:nvSpPr>
        <p:spPr>
          <a:xfrm>
            <a:off x="3018967" y="4548221"/>
            <a:ext cx="12208382" cy="1066817"/>
          </a:xfrm>
          <a:prstGeom prst="rect">
            <a:avLst/>
          </a:prstGeom>
        </p:spPr>
        <p:txBody>
          <a:bodyPr lIns="0" tIns="0" rIns="0" bIns="0" rtlCol="0" anchor="t">
            <a:spAutoFit/>
          </a:bodyPr>
          <a:lstStyle/>
          <a:p>
            <a:pPr algn="ctr">
              <a:lnSpc>
                <a:spcPts val="7439"/>
              </a:lnSpc>
            </a:pPr>
            <a:r>
              <a:rPr lang="en-US" sz="6199" b="1" spc="30">
                <a:solidFill>
                  <a:srgbClr val="FFFFFF"/>
                </a:solidFill>
                <a:latin typeface="Avenir Ultra-Bold"/>
                <a:ea typeface="Avenir Ultra-Bold"/>
                <a:cs typeface="Avenir Ultra-Bold"/>
                <a:sym typeface="Avenir Ultra-Bold"/>
              </a:rPr>
              <a:t>Commercial &amp; Financials</a:t>
            </a:r>
          </a:p>
        </p:txBody>
      </p:sp>
      <p:sp>
        <p:nvSpPr>
          <p:cNvPr id="13" name="Freeform 4">
            <a:extLst>
              <a:ext uri="{FF2B5EF4-FFF2-40B4-BE49-F238E27FC236}">
                <a16:creationId xmlns:a16="http://schemas.microsoft.com/office/drawing/2014/main" id="{4268488D-9F97-B949-0CA9-FA55243B8ECE}"/>
              </a:ext>
            </a:extLst>
          </p:cNvPr>
          <p:cNvSpPr/>
          <p:nvPr/>
        </p:nvSpPr>
        <p:spPr>
          <a:xfrm rot="17531088">
            <a:off x="11515684" y="2702371"/>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4"/>
            <a:stretch>
              <a:fillRect/>
            </a:stretch>
          </a:blipFill>
        </p:spPr>
        <p:txBody>
          <a:bodyPr/>
          <a:lstStyle/>
          <a:p>
            <a:endParaRPr lang="en-US"/>
          </a:p>
        </p:txBody>
      </p:sp>
      <p:sp>
        <p:nvSpPr>
          <p:cNvPr id="8" name="Freeform 8"/>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5"/>
            <a:stretch>
              <a:fillRect l="-29960"/>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9" y="-19050"/>
            <a:ext cx="18288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solidFill>
                <a:srgbClr val="404041"/>
              </a:solidFill>
            </a:endParaRPr>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Freeform 4"/>
          <p:cNvSpPr/>
          <p:nvPr/>
        </p:nvSpPr>
        <p:spPr>
          <a:xfrm rot="6300000">
            <a:off x="10016431" y="-2364325"/>
            <a:ext cx="12657383" cy="7440219"/>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5" name="Freeform 5"/>
          <p:cNvSpPr/>
          <p:nvPr/>
        </p:nvSpPr>
        <p:spPr>
          <a:xfrm rot="9840952">
            <a:off x="-8247349" y="4197770"/>
            <a:ext cx="11185728" cy="6887337"/>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35000"/>
            </a:blip>
            <a:stretch>
              <a:fillRect/>
            </a:stretch>
          </a:blipFill>
        </p:spPr>
        <p:txBody>
          <a:bodyPr/>
          <a:lstStyle/>
          <a:p>
            <a:endParaRPr lang="en-US"/>
          </a:p>
        </p:txBody>
      </p:sp>
      <p:grpSp>
        <p:nvGrpSpPr>
          <p:cNvPr id="6" name="Group 6"/>
          <p:cNvGrpSpPr/>
          <p:nvPr/>
        </p:nvGrpSpPr>
        <p:grpSpPr>
          <a:xfrm>
            <a:off x="3970365" y="2066086"/>
            <a:ext cx="6861973" cy="6861973"/>
            <a:chOff x="0" y="0"/>
            <a:chExt cx="812800" cy="812800"/>
          </a:xfrm>
          <a:effectLst>
            <a:outerShdw blurRad="50800" dist="38100" dir="2700000" algn="tl" rotWithShape="0">
              <a:prstClr val="black">
                <a:alpha val="40000"/>
              </a:prstClr>
            </a:outerShdw>
          </a:effectLst>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4622252" y="2709396"/>
            <a:ext cx="5575353" cy="55753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37E"/>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31" name="Freeform 31"/>
          <p:cNvSpPr/>
          <p:nvPr/>
        </p:nvSpPr>
        <p:spPr>
          <a:xfrm>
            <a:off x="6888131" y="1502521"/>
            <a:ext cx="1091594" cy="3187135"/>
          </a:xfrm>
          <a:custGeom>
            <a:avLst/>
            <a:gdLst/>
            <a:ahLst/>
            <a:cxnLst/>
            <a:rect l="l" t="t" r="r" b="b"/>
            <a:pathLst>
              <a:path w="1091594" h="3187135">
                <a:moveTo>
                  <a:pt x="0" y="0"/>
                </a:moveTo>
                <a:lnTo>
                  <a:pt x="1091594" y="0"/>
                </a:lnTo>
                <a:lnTo>
                  <a:pt x="1091594" y="3187135"/>
                </a:lnTo>
                <a:lnTo>
                  <a:pt x="0" y="3187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5265562" y="3352706"/>
            <a:ext cx="4288733" cy="42887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8E97"/>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5908872" y="3996016"/>
            <a:ext cx="3002113" cy="30021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9F9"/>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8" name="Group 18"/>
          <p:cNvGrpSpPr/>
          <p:nvPr/>
        </p:nvGrpSpPr>
        <p:grpSpPr>
          <a:xfrm>
            <a:off x="7409928" y="2066086"/>
            <a:ext cx="3712385" cy="6861973"/>
            <a:chOff x="0" y="0"/>
            <a:chExt cx="1085757" cy="2006914"/>
          </a:xfrm>
        </p:grpSpPr>
        <p:sp>
          <p:nvSpPr>
            <p:cNvPr id="19" name="Freeform 19"/>
            <p:cNvSpPr/>
            <p:nvPr/>
          </p:nvSpPr>
          <p:spPr>
            <a:xfrm>
              <a:off x="0" y="0"/>
              <a:ext cx="1085757" cy="2006914"/>
            </a:xfrm>
            <a:custGeom>
              <a:avLst/>
              <a:gdLst/>
              <a:ahLst/>
              <a:cxnLst/>
              <a:rect l="l" t="t" r="r" b="b"/>
              <a:pathLst>
                <a:path w="1085757" h="2006914">
                  <a:moveTo>
                    <a:pt x="0" y="0"/>
                  </a:moveTo>
                  <a:lnTo>
                    <a:pt x="1085757" y="0"/>
                  </a:lnTo>
                  <a:lnTo>
                    <a:pt x="1085757" y="2006914"/>
                  </a:lnTo>
                  <a:lnTo>
                    <a:pt x="0" y="2006914"/>
                  </a:lnTo>
                  <a:close/>
                </a:path>
              </a:pathLst>
            </a:custGeom>
            <a:solidFill>
              <a:srgbClr val="F9F9F9"/>
            </a:solidFill>
          </p:spPr>
          <p:txBody>
            <a:bodyPr/>
            <a:lstStyle/>
            <a:p>
              <a:endParaRPr lang="en-US"/>
            </a:p>
          </p:txBody>
        </p:sp>
        <p:sp>
          <p:nvSpPr>
            <p:cNvPr id="20" name="TextBox 20"/>
            <p:cNvSpPr txBox="1"/>
            <p:nvPr/>
          </p:nvSpPr>
          <p:spPr>
            <a:xfrm>
              <a:off x="0" y="-47625"/>
              <a:ext cx="1085757" cy="2054539"/>
            </a:xfrm>
            <a:prstGeom prst="rect">
              <a:avLst/>
            </a:prstGeom>
          </p:spPr>
          <p:txBody>
            <a:bodyPr lIns="50800" tIns="50800" rIns="50800" bIns="50800" rtlCol="0" anchor="ctr"/>
            <a:lstStyle/>
            <a:p>
              <a:pPr algn="ctr">
                <a:lnSpc>
                  <a:spcPts val="2800"/>
                </a:lnSpc>
              </a:pPr>
              <a:endParaRPr/>
            </a:p>
          </p:txBody>
        </p:sp>
      </p:grpSp>
      <p:grpSp>
        <p:nvGrpSpPr>
          <p:cNvPr id="21" name="Group 21"/>
          <p:cNvGrpSpPr/>
          <p:nvPr/>
        </p:nvGrpSpPr>
        <p:grpSpPr>
          <a:xfrm>
            <a:off x="7401351" y="6998129"/>
            <a:ext cx="3733282" cy="643310"/>
            <a:chOff x="0" y="0"/>
            <a:chExt cx="2358437" cy="406400"/>
          </a:xfrm>
          <a:effectLst>
            <a:outerShdw blurRad="50800" dist="38100" dir="2700000" algn="tl" rotWithShape="0">
              <a:prstClr val="black">
                <a:alpha val="40000"/>
              </a:prstClr>
            </a:outerShdw>
          </a:effectLst>
        </p:grpSpPr>
        <p:sp>
          <p:nvSpPr>
            <p:cNvPr id="22" name="Freeform 22"/>
            <p:cNvSpPr/>
            <p:nvPr/>
          </p:nvSpPr>
          <p:spPr>
            <a:xfrm>
              <a:off x="0" y="0"/>
              <a:ext cx="2358437" cy="406400"/>
            </a:xfrm>
            <a:custGeom>
              <a:avLst/>
              <a:gdLst/>
              <a:ahLst/>
              <a:cxnLst/>
              <a:rect l="l" t="t" r="r" b="b"/>
              <a:pathLst>
                <a:path w="2358437" h="406400">
                  <a:moveTo>
                    <a:pt x="2155237" y="0"/>
                  </a:moveTo>
                  <a:lnTo>
                    <a:pt x="0" y="0"/>
                  </a:lnTo>
                  <a:lnTo>
                    <a:pt x="0" y="406400"/>
                  </a:lnTo>
                  <a:lnTo>
                    <a:pt x="2155237" y="406400"/>
                  </a:lnTo>
                  <a:lnTo>
                    <a:pt x="2358437" y="203200"/>
                  </a:lnTo>
                  <a:lnTo>
                    <a:pt x="2155237" y="0"/>
                  </a:lnTo>
                  <a:close/>
                </a:path>
              </a:pathLst>
            </a:custGeom>
            <a:solidFill>
              <a:srgbClr val="5D8E97"/>
            </a:solidFill>
          </p:spPr>
          <p:txBody>
            <a:bodyPr/>
            <a:lstStyle/>
            <a:p>
              <a:endParaRPr lang="en-US"/>
            </a:p>
          </p:txBody>
        </p:sp>
        <p:sp>
          <p:nvSpPr>
            <p:cNvPr id="23" name="TextBox 23"/>
            <p:cNvSpPr txBox="1"/>
            <p:nvPr/>
          </p:nvSpPr>
          <p:spPr>
            <a:xfrm>
              <a:off x="0" y="-47625"/>
              <a:ext cx="2244137" cy="454025"/>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7401351" y="7641439"/>
            <a:ext cx="4042127" cy="643310"/>
            <a:chOff x="0" y="0"/>
            <a:chExt cx="2553544" cy="406400"/>
          </a:xfrm>
          <a:effectLst>
            <a:outerShdw blurRad="50800" dist="38100" dir="2700000" algn="tl" rotWithShape="0">
              <a:prstClr val="black">
                <a:alpha val="40000"/>
              </a:prstClr>
            </a:outerShdw>
          </a:effectLst>
        </p:grpSpPr>
        <p:sp>
          <p:nvSpPr>
            <p:cNvPr id="25" name="Freeform 25"/>
            <p:cNvSpPr/>
            <p:nvPr/>
          </p:nvSpPr>
          <p:spPr>
            <a:xfrm>
              <a:off x="0" y="0"/>
              <a:ext cx="2553544" cy="406400"/>
            </a:xfrm>
            <a:custGeom>
              <a:avLst/>
              <a:gdLst/>
              <a:ahLst/>
              <a:cxnLst/>
              <a:rect l="l" t="t" r="r" b="b"/>
              <a:pathLst>
                <a:path w="2553544" h="406400">
                  <a:moveTo>
                    <a:pt x="2350344" y="0"/>
                  </a:moveTo>
                  <a:lnTo>
                    <a:pt x="0" y="0"/>
                  </a:lnTo>
                  <a:lnTo>
                    <a:pt x="0" y="406400"/>
                  </a:lnTo>
                  <a:lnTo>
                    <a:pt x="2350344" y="406400"/>
                  </a:lnTo>
                  <a:lnTo>
                    <a:pt x="2553544" y="203200"/>
                  </a:lnTo>
                  <a:lnTo>
                    <a:pt x="2350344" y="0"/>
                  </a:lnTo>
                  <a:close/>
                </a:path>
              </a:pathLst>
            </a:custGeom>
            <a:solidFill>
              <a:srgbClr val="3D737E"/>
            </a:solidFill>
          </p:spPr>
          <p:txBody>
            <a:bodyPr/>
            <a:lstStyle/>
            <a:p>
              <a:endParaRPr lang="en-US"/>
            </a:p>
          </p:txBody>
        </p:sp>
        <p:sp>
          <p:nvSpPr>
            <p:cNvPr id="26" name="TextBox 26"/>
            <p:cNvSpPr txBox="1"/>
            <p:nvPr/>
          </p:nvSpPr>
          <p:spPr>
            <a:xfrm>
              <a:off x="0" y="-47625"/>
              <a:ext cx="2439244" cy="454025"/>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a:off x="7401351" y="8284749"/>
            <a:ext cx="4350972" cy="643310"/>
            <a:chOff x="0" y="0"/>
            <a:chExt cx="2748652" cy="406400"/>
          </a:xfrm>
          <a:effectLst>
            <a:outerShdw blurRad="50800" dist="38100" dir="2700000" algn="tl" rotWithShape="0">
              <a:prstClr val="black">
                <a:alpha val="40000"/>
              </a:prstClr>
            </a:outerShdw>
          </a:effectLst>
        </p:grpSpPr>
        <p:sp>
          <p:nvSpPr>
            <p:cNvPr id="28" name="Freeform 28"/>
            <p:cNvSpPr/>
            <p:nvPr/>
          </p:nvSpPr>
          <p:spPr>
            <a:xfrm>
              <a:off x="0" y="0"/>
              <a:ext cx="2748652" cy="406400"/>
            </a:xfrm>
            <a:custGeom>
              <a:avLst/>
              <a:gdLst/>
              <a:ahLst/>
              <a:cxnLst/>
              <a:rect l="l" t="t" r="r" b="b"/>
              <a:pathLst>
                <a:path w="2748652" h="406400">
                  <a:moveTo>
                    <a:pt x="2545452" y="0"/>
                  </a:moveTo>
                  <a:lnTo>
                    <a:pt x="0" y="0"/>
                  </a:lnTo>
                  <a:lnTo>
                    <a:pt x="0" y="406400"/>
                  </a:lnTo>
                  <a:lnTo>
                    <a:pt x="2545452" y="406400"/>
                  </a:lnTo>
                  <a:lnTo>
                    <a:pt x="2748652" y="203200"/>
                  </a:lnTo>
                  <a:lnTo>
                    <a:pt x="2545452" y="0"/>
                  </a:lnTo>
                  <a:close/>
                </a:path>
              </a:pathLst>
            </a:custGeom>
            <a:solidFill>
              <a:srgbClr val="006472"/>
            </a:solidFill>
          </p:spPr>
          <p:txBody>
            <a:bodyPr/>
            <a:lstStyle/>
            <a:p>
              <a:endParaRPr lang="en-US"/>
            </a:p>
          </p:txBody>
        </p:sp>
        <p:sp>
          <p:nvSpPr>
            <p:cNvPr id="29" name="TextBox 29"/>
            <p:cNvSpPr txBox="1"/>
            <p:nvPr/>
          </p:nvSpPr>
          <p:spPr>
            <a:xfrm>
              <a:off x="0" y="-47625"/>
              <a:ext cx="2634352" cy="454025"/>
            </a:xfrm>
            <a:prstGeom prst="rect">
              <a:avLst/>
            </a:prstGeom>
          </p:spPr>
          <p:txBody>
            <a:bodyPr lIns="50800" tIns="50800" rIns="50800" bIns="50800" rtlCol="0" anchor="ctr"/>
            <a:lstStyle/>
            <a:p>
              <a:pPr algn="ctr">
                <a:lnSpc>
                  <a:spcPts val="2800"/>
                </a:lnSpc>
              </a:pPr>
              <a:endParaRPr/>
            </a:p>
          </p:txBody>
        </p:sp>
      </p:grpSp>
      <p:sp>
        <p:nvSpPr>
          <p:cNvPr id="30" name="Freeform 30"/>
          <p:cNvSpPr/>
          <p:nvPr/>
        </p:nvSpPr>
        <p:spPr>
          <a:xfrm>
            <a:off x="7491197" y="7104789"/>
            <a:ext cx="519855" cy="433429"/>
          </a:xfrm>
          <a:custGeom>
            <a:avLst/>
            <a:gdLst/>
            <a:ahLst/>
            <a:cxnLst/>
            <a:rect l="l" t="t" r="r" b="b"/>
            <a:pathLst>
              <a:path w="519855" h="433429">
                <a:moveTo>
                  <a:pt x="0" y="0"/>
                </a:moveTo>
                <a:lnTo>
                  <a:pt x="519855" y="0"/>
                </a:lnTo>
                <a:lnTo>
                  <a:pt x="519855" y="433430"/>
                </a:lnTo>
                <a:lnTo>
                  <a:pt x="0" y="433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TextBox 32"/>
          <p:cNvSpPr txBox="1"/>
          <p:nvPr/>
        </p:nvSpPr>
        <p:spPr>
          <a:xfrm>
            <a:off x="1700427" y="569923"/>
            <a:ext cx="14887147"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Annual Volumes Ova1™ and </a:t>
            </a:r>
            <a:r>
              <a:rPr lang="en-US" sz="3999" b="1" spc="19" err="1">
                <a:solidFill>
                  <a:srgbClr val="404041"/>
                </a:solidFill>
                <a:latin typeface="Avenir Bold"/>
                <a:ea typeface="Avenir Bold"/>
                <a:cs typeface="Avenir Bold"/>
                <a:sym typeface="Avenir Bold"/>
              </a:rPr>
              <a:t>OvaWatch</a:t>
            </a:r>
            <a:r>
              <a:rPr lang="en-US" sz="3999" b="1" spc="19">
                <a:solidFill>
                  <a:srgbClr val="404041"/>
                </a:solidFill>
                <a:latin typeface="Avenir Bold"/>
                <a:ea typeface="Avenir Bold"/>
                <a:cs typeface="Avenir Bold"/>
                <a:sym typeface="Avenir Bold"/>
              </a:rPr>
              <a:t>™</a:t>
            </a:r>
          </a:p>
        </p:txBody>
      </p:sp>
      <p:sp>
        <p:nvSpPr>
          <p:cNvPr id="33" name="TextBox 33"/>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34" name="TextBox 34"/>
          <p:cNvSpPr txBox="1"/>
          <p:nvPr/>
        </p:nvSpPr>
        <p:spPr>
          <a:xfrm>
            <a:off x="8258836" y="7140719"/>
            <a:ext cx="2506118" cy="359073"/>
          </a:xfrm>
          <a:prstGeom prst="rect">
            <a:avLst/>
          </a:prstGeom>
        </p:spPr>
        <p:txBody>
          <a:bodyPr lIns="0" tIns="0" rIns="0" bIns="0" rtlCol="0" anchor="t">
            <a:spAutoFit/>
          </a:bodyPr>
          <a:lstStyle/>
          <a:p>
            <a:pPr algn="l">
              <a:lnSpc>
                <a:spcPts val="2799"/>
              </a:lnSpc>
            </a:pPr>
            <a:r>
              <a:rPr lang="en-US" sz="2434" b="1">
                <a:solidFill>
                  <a:srgbClr val="FFFFFF"/>
                </a:solidFill>
                <a:latin typeface="Avenir Ultra-Bold"/>
                <a:ea typeface="Avenir Ultra-Bold"/>
                <a:cs typeface="Avenir Ultra-Bold"/>
                <a:sym typeface="Avenir Ultra-Bold"/>
              </a:rPr>
              <a:t>785</a:t>
            </a:r>
          </a:p>
        </p:txBody>
      </p:sp>
      <p:sp>
        <p:nvSpPr>
          <p:cNvPr id="35" name="TextBox 35"/>
          <p:cNvSpPr txBox="1"/>
          <p:nvPr/>
        </p:nvSpPr>
        <p:spPr>
          <a:xfrm>
            <a:off x="11509284" y="7064519"/>
            <a:ext cx="4543531" cy="379143"/>
          </a:xfrm>
          <a:prstGeom prst="rect">
            <a:avLst/>
          </a:prstGeom>
        </p:spPr>
        <p:txBody>
          <a:bodyPr lIns="0" tIns="0" rIns="0" bIns="0" rtlCol="0" anchor="t">
            <a:spAutoFit/>
          </a:bodyPr>
          <a:lstStyle/>
          <a:p>
            <a:pPr algn="l">
              <a:lnSpc>
                <a:spcPts val="3014"/>
              </a:lnSpc>
            </a:pPr>
            <a:r>
              <a:rPr lang="en-US" sz="2400" b="1">
                <a:solidFill>
                  <a:srgbClr val="404041"/>
                </a:solidFill>
                <a:latin typeface="Avenir"/>
                <a:ea typeface="Avenir"/>
                <a:cs typeface="Avenir"/>
                <a:sym typeface="Avenir"/>
              </a:rPr>
              <a:t>New Providers</a:t>
            </a:r>
          </a:p>
        </p:txBody>
      </p:sp>
      <p:sp>
        <p:nvSpPr>
          <p:cNvPr id="36" name="TextBox 36"/>
          <p:cNvSpPr txBox="1"/>
          <p:nvPr/>
        </p:nvSpPr>
        <p:spPr>
          <a:xfrm>
            <a:off x="8258836" y="7741069"/>
            <a:ext cx="2506118" cy="359073"/>
          </a:xfrm>
          <a:prstGeom prst="rect">
            <a:avLst/>
          </a:prstGeom>
        </p:spPr>
        <p:txBody>
          <a:bodyPr lIns="0" tIns="0" rIns="0" bIns="0" rtlCol="0" anchor="t">
            <a:spAutoFit/>
          </a:bodyPr>
          <a:lstStyle/>
          <a:p>
            <a:pPr algn="l">
              <a:lnSpc>
                <a:spcPts val="2799"/>
              </a:lnSpc>
            </a:pPr>
            <a:r>
              <a:rPr lang="en-US" sz="2434" b="1">
                <a:solidFill>
                  <a:srgbClr val="FFFFFF"/>
                </a:solidFill>
                <a:latin typeface="Avenir Ultra-Bold"/>
                <a:ea typeface="Avenir Ultra-Bold"/>
                <a:cs typeface="Avenir Ultra-Bold"/>
                <a:sym typeface="Avenir Ultra-Bold"/>
              </a:rPr>
              <a:t>4,500</a:t>
            </a:r>
          </a:p>
        </p:txBody>
      </p:sp>
      <p:sp>
        <p:nvSpPr>
          <p:cNvPr id="37" name="TextBox 37"/>
          <p:cNvSpPr txBox="1"/>
          <p:nvPr/>
        </p:nvSpPr>
        <p:spPr>
          <a:xfrm>
            <a:off x="8258836" y="8427624"/>
            <a:ext cx="2506118" cy="359073"/>
          </a:xfrm>
          <a:prstGeom prst="rect">
            <a:avLst/>
          </a:prstGeom>
        </p:spPr>
        <p:txBody>
          <a:bodyPr lIns="0" tIns="0" rIns="0" bIns="0" rtlCol="0" anchor="t">
            <a:spAutoFit/>
          </a:bodyPr>
          <a:lstStyle/>
          <a:p>
            <a:pPr algn="l">
              <a:lnSpc>
                <a:spcPts val="2799"/>
              </a:lnSpc>
            </a:pPr>
            <a:r>
              <a:rPr lang="en-US" sz="2434" b="1">
                <a:solidFill>
                  <a:srgbClr val="FFFFFF"/>
                </a:solidFill>
                <a:latin typeface="Avenir Ultra-Bold"/>
                <a:ea typeface="Avenir Ultra-Bold"/>
                <a:cs typeface="Avenir Ultra-Bold"/>
                <a:sym typeface="Avenir Ultra-Bold"/>
              </a:rPr>
              <a:t>22,800</a:t>
            </a:r>
          </a:p>
        </p:txBody>
      </p:sp>
      <p:sp>
        <p:nvSpPr>
          <p:cNvPr id="38" name="TextBox 38"/>
          <p:cNvSpPr txBox="1"/>
          <p:nvPr/>
        </p:nvSpPr>
        <p:spPr>
          <a:xfrm>
            <a:off x="11830448" y="7709549"/>
            <a:ext cx="4543531" cy="379143"/>
          </a:xfrm>
          <a:prstGeom prst="rect">
            <a:avLst/>
          </a:prstGeom>
        </p:spPr>
        <p:txBody>
          <a:bodyPr lIns="0" tIns="0" rIns="0" bIns="0" rtlCol="0" anchor="t">
            <a:spAutoFit/>
          </a:bodyPr>
          <a:lstStyle/>
          <a:p>
            <a:pPr algn="l">
              <a:lnSpc>
                <a:spcPts val="3014"/>
              </a:lnSpc>
            </a:pPr>
            <a:r>
              <a:rPr lang="en-US" sz="2400" b="1">
                <a:solidFill>
                  <a:srgbClr val="404041"/>
                </a:solidFill>
                <a:latin typeface="Avenir"/>
                <a:ea typeface="Avenir"/>
                <a:cs typeface="Avenir"/>
                <a:sym typeface="Avenir"/>
              </a:rPr>
              <a:t>Unique Providers</a:t>
            </a:r>
          </a:p>
        </p:txBody>
      </p:sp>
      <p:sp>
        <p:nvSpPr>
          <p:cNvPr id="39" name="TextBox 39"/>
          <p:cNvSpPr txBox="1"/>
          <p:nvPr/>
        </p:nvSpPr>
        <p:spPr>
          <a:xfrm>
            <a:off x="12139293" y="8363568"/>
            <a:ext cx="4543531" cy="379143"/>
          </a:xfrm>
          <a:prstGeom prst="rect">
            <a:avLst/>
          </a:prstGeom>
        </p:spPr>
        <p:txBody>
          <a:bodyPr lIns="0" tIns="0" rIns="0" bIns="0" rtlCol="0" anchor="t">
            <a:spAutoFit/>
          </a:bodyPr>
          <a:lstStyle/>
          <a:p>
            <a:pPr algn="l">
              <a:lnSpc>
                <a:spcPts val="3014"/>
              </a:lnSpc>
            </a:pPr>
            <a:r>
              <a:rPr lang="en-US" sz="2400" b="1">
                <a:solidFill>
                  <a:srgbClr val="404041"/>
                </a:solidFill>
                <a:latin typeface="Avenir"/>
                <a:ea typeface="Avenir"/>
                <a:cs typeface="Avenir"/>
                <a:sym typeface="Avenir"/>
              </a:rPr>
              <a:t>Total Volume</a:t>
            </a:r>
          </a:p>
        </p:txBody>
      </p:sp>
      <p:sp>
        <p:nvSpPr>
          <p:cNvPr id="40" name="TextBox 40"/>
          <p:cNvSpPr txBox="1"/>
          <p:nvPr/>
        </p:nvSpPr>
        <p:spPr>
          <a:xfrm>
            <a:off x="7782280" y="3162126"/>
            <a:ext cx="3865196" cy="406458"/>
          </a:xfrm>
          <a:prstGeom prst="rect">
            <a:avLst/>
          </a:prstGeom>
        </p:spPr>
        <p:txBody>
          <a:bodyPr lIns="0" tIns="0" rIns="0" bIns="0" rtlCol="0" anchor="t">
            <a:spAutoFit/>
          </a:bodyPr>
          <a:lstStyle/>
          <a:p>
            <a:pPr algn="l">
              <a:lnSpc>
                <a:spcPts val="3302"/>
              </a:lnSpc>
            </a:pPr>
            <a:r>
              <a:rPr lang="en-US" sz="2359" spc="-23">
                <a:solidFill>
                  <a:srgbClr val="404041"/>
                </a:solidFill>
                <a:latin typeface="Avenir"/>
                <a:ea typeface="Avenir"/>
                <a:cs typeface="Avenir"/>
                <a:sym typeface="Avenir"/>
              </a:rPr>
              <a:t>by the numbers</a:t>
            </a:r>
          </a:p>
        </p:txBody>
      </p:sp>
      <p:sp>
        <p:nvSpPr>
          <p:cNvPr id="41" name="TextBox 41"/>
          <p:cNvSpPr txBox="1"/>
          <p:nvPr/>
        </p:nvSpPr>
        <p:spPr>
          <a:xfrm>
            <a:off x="7760363" y="2201753"/>
            <a:ext cx="3865196" cy="1156599"/>
          </a:xfrm>
          <a:prstGeom prst="rect">
            <a:avLst/>
          </a:prstGeom>
        </p:spPr>
        <p:txBody>
          <a:bodyPr lIns="0" tIns="0" rIns="0" bIns="0" rtlCol="0" anchor="t">
            <a:spAutoFit/>
          </a:bodyPr>
          <a:lstStyle/>
          <a:p>
            <a:pPr algn="l">
              <a:lnSpc>
                <a:spcPts val="9247"/>
              </a:lnSpc>
            </a:pPr>
            <a:r>
              <a:rPr lang="en-US" sz="7200" b="1">
                <a:solidFill>
                  <a:srgbClr val="404041"/>
                </a:solidFill>
                <a:latin typeface="Avenir Ultra-Bold"/>
                <a:ea typeface="Avenir Ultra-Bold"/>
                <a:cs typeface="Avenir Ultra-Bold"/>
                <a:sym typeface="Avenir Ultra-Bold"/>
              </a:rPr>
              <a:t>2025</a:t>
            </a:r>
            <a:endParaRPr lang="en-US" sz="6605" b="1">
              <a:solidFill>
                <a:srgbClr val="404041"/>
              </a:solidFill>
              <a:latin typeface="Avenir Ultra-Bold"/>
              <a:ea typeface="Avenir Ultra-Bold"/>
              <a:cs typeface="Avenir Ultra-Bold"/>
              <a:sym typeface="Avenir Ultra-Bold"/>
            </a:endParaRPr>
          </a:p>
        </p:txBody>
      </p:sp>
      <p:sp>
        <p:nvSpPr>
          <p:cNvPr id="42" name="Freeform 42"/>
          <p:cNvSpPr/>
          <p:nvPr/>
        </p:nvSpPr>
        <p:spPr>
          <a:xfrm>
            <a:off x="7500435" y="7746214"/>
            <a:ext cx="519855" cy="433429"/>
          </a:xfrm>
          <a:custGeom>
            <a:avLst/>
            <a:gdLst/>
            <a:ahLst/>
            <a:cxnLst/>
            <a:rect l="l" t="t" r="r" b="b"/>
            <a:pathLst>
              <a:path w="519855" h="433429">
                <a:moveTo>
                  <a:pt x="0" y="0"/>
                </a:moveTo>
                <a:lnTo>
                  <a:pt x="519855" y="0"/>
                </a:lnTo>
                <a:lnTo>
                  <a:pt x="519855" y="433429"/>
                </a:lnTo>
                <a:lnTo>
                  <a:pt x="0" y="433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43"/>
          <p:cNvSpPr/>
          <p:nvPr/>
        </p:nvSpPr>
        <p:spPr>
          <a:xfrm>
            <a:off x="7491197" y="8389524"/>
            <a:ext cx="519855" cy="433429"/>
          </a:xfrm>
          <a:custGeom>
            <a:avLst/>
            <a:gdLst/>
            <a:ahLst/>
            <a:cxnLst/>
            <a:rect l="l" t="t" r="r" b="b"/>
            <a:pathLst>
              <a:path w="519855" h="433429">
                <a:moveTo>
                  <a:pt x="0" y="0"/>
                </a:moveTo>
                <a:lnTo>
                  <a:pt x="519855" y="0"/>
                </a:lnTo>
                <a:lnTo>
                  <a:pt x="519855" y="433429"/>
                </a:lnTo>
                <a:lnTo>
                  <a:pt x="0" y="433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533400" y="9639300"/>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779239" y="9879945"/>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5" name="TextBox 5"/>
          <p:cNvSpPr txBox="1"/>
          <p:nvPr/>
        </p:nvSpPr>
        <p:spPr>
          <a:xfrm>
            <a:off x="5992234" y="631052"/>
            <a:ext cx="6303533"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New Commercial Strategy</a:t>
            </a:r>
          </a:p>
        </p:txBody>
      </p:sp>
      <p:sp>
        <p:nvSpPr>
          <p:cNvPr id="6" name="Freeform 6"/>
          <p:cNvSpPr/>
          <p:nvPr/>
        </p:nvSpPr>
        <p:spPr>
          <a:xfrm rot="7434497">
            <a:off x="6264512" y="3282396"/>
            <a:ext cx="10989359" cy="6459726"/>
          </a:xfrm>
          <a:custGeom>
            <a:avLst/>
            <a:gdLst/>
            <a:ahLst/>
            <a:cxnLst/>
            <a:rect l="l" t="t" r="r" b="b"/>
            <a:pathLst>
              <a:path w="4944587" h="2906510">
                <a:moveTo>
                  <a:pt x="0" y="0"/>
                </a:moveTo>
                <a:lnTo>
                  <a:pt x="4944588" y="0"/>
                </a:lnTo>
                <a:lnTo>
                  <a:pt x="4944588"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7" name="Freeform 7"/>
          <p:cNvSpPr/>
          <p:nvPr/>
        </p:nvSpPr>
        <p:spPr>
          <a:xfrm>
            <a:off x="-1312496" y="-3310173"/>
            <a:ext cx="11147047" cy="6552417"/>
          </a:xfrm>
          <a:custGeom>
            <a:avLst/>
            <a:gdLst/>
            <a:ahLst/>
            <a:cxnLst/>
            <a:rect l="l" t="t" r="r" b="b"/>
            <a:pathLst>
              <a:path w="5576137" h="3277745">
                <a:moveTo>
                  <a:pt x="0" y="0"/>
                </a:moveTo>
                <a:lnTo>
                  <a:pt x="5576137" y="0"/>
                </a:lnTo>
                <a:lnTo>
                  <a:pt x="5576137" y="3277745"/>
                </a:lnTo>
                <a:lnTo>
                  <a:pt x="0" y="3277745"/>
                </a:lnTo>
                <a:lnTo>
                  <a:pt x="0" y="0"/>
                </a:lnTo>
                <a:close/>
              </a:path>
            </a:pathLst>
          </a:custGeom>
          <a:blipFill>
            <a:blip r:embed="rId4">
              <a:alphaModFix amt="35000"/>
            </a:blip>
            <a:stretch>
              <a:fillRect/>
            </a:stretch>
          </a:blipFill>
        </p:spPr>
        <p:txBody>
          <a:bodyPr/>
          <a:lstStyle/>
          <a:p>
            <a:endParaRPr lang="en-US"/>
          </a:p>
        </p:txBody>
      </p:sp>
      <p:sp>
        <p:nvSpPr>
          <p:cNvPr id="8" name="TextBox 8"/>
          <p:cNvSpPr txBox="1"/>
          <p:nvPr/>
        </p:nvSpPr>
        <p:spPr>
          <a:xfrm>
            <a:off x="2843766" y="1873965"/>
            <a:ext cx="4204413" cy="397545"/>
          </a:xfrm>
          <a:prstGeom prst="rect">
            <a:avLst/>
          </a:prstGeom>
        </p:spPr>
        <p:txBody>
          <a:bodyPr lIns="0" tIns="0" rIns="0" bIns="0" rtlCol="0" anchor="t">
            <a:spAutoFit/>
          </a:bodyPr>
          <a:lstStyle/>
          <a:p>
            <a:pPr marL="0" lvl="0" indent="0" algn="r">
              <a:lnSpc>
                <a:spcPts val="3119"/>
              </a:lnSpc>
            </a:pPr>
            <a:r>
              <a:rPr lang="en-US" sz="2599" b="1">
                <a:solidFill>
                  <a:srgbClr val="006472"/>
                </a:solidFill>
                <a:latin typeface="Avenir Ultra-Bold"/>
                <a:ea typeface="Avenir Ultra-Bold"/>
                <a:cs typeface="Avenir Ultra-Bold"/>
                <a:sym typeface="Avenir Ultra-Bold"/>
              </a:rPr>
              <a:t>I</a:t>
            </a:r>
            <a:r>
              <a:rPr lang="en-US" sz="2599" b="1" u="none" strike="noStrike">
                <a:solidFill>
                  <a:srgbClr val="006472"/>
                </a:solidFill>
                <a:latin typeface="Avenir Ultra-Bold"/>
                <a:ea typeface="Avenir Ultra-Bold"/>
                <a:cs typeface="Avenir Ultra-Bold"/>
                <a:sym typeface="Avenir Ultra-Bold"/>
              </a:rPr>
              <a:t>MPROVED TARGETING</a:t>
            </a:r>
          </a:p>
        </p:txBody>
      </p:sp>
      <p:sp>
        <p:nvSpPr>
          <p:cNvPr id="9" name="TextBox 9"/>
          <p:cNvSpPr txBox="1"/>
          <p:nvPr/>
        </p:nvSpPr>
        <p:spPr>
          <a:xfrm>
            <a:off x="11123339" y="1866900"/>
            <a:ext cx="5510578" cy="397545"/>
          </a:xfrm>
          <a:prstGeom prst="rect">
            <a:avLst/>
          </a:prstGeom>
        </p:spPr>
        <p:txBody>
          <a:bodyPr wrap="square" lIns="0" tIns="0" rIns="0" bIns="0" rtlCol="0" anchor="t">
            <a:spAutoFit/>
          </a:bodyPr>
          <a:lstStyle/>
          <a:p>
            <a:pPr marL="0" lvl="0" indent="0" algn="l">
              <a:lnSpc>
                <a:spcPts val="3119"/>
              </a:lnSpc>
            </a:pPr>
            <a:r>
              <a:rPr lang="en-US" sz="2599" b="1">
                <a:solidFill>
                  <a:srgbClr val="404041"/>
                </a:solidFill>
                <a:latin typeface="Avenir Ultra-Bold"/>
                <a:ea typeface="Avenir Ultra-Bold"/>
                <a:cs typeface="Avenir Ultra-Bold"/>
                <a:sym typeface="Avenir Ultra-Bold"/>
              </a:rPr>
              <a:t>EX</a:t>
            </a:r>
            <a:r>
              <a:rPr lang="en-US" sz="2599" b="1" u="none" strike="noStrike">
                <a:solidFill>
                  <a:srgbClr val="404041"/>
                </a:solidFill>
                <a:latin typeface="Avenir Ultra-Bold"/>
                <a:ea typeface="Avenir Ultra-Bold"/>
                <a:cs typeface="Avenir Ultra-Bold"/>
                <a:sym typeface="Avenir Ultra-Bold"/>
              </a:rPr>
              <a:t>PENSES AND COLLECTIONS</a:t>
            </a:r>
          </a:p>
        </p:txBody>
      </p:sp>
      <p:grpSp>
        <p:nvGrpSpPr>
          <p:cNvPr id="12" name="Group 12"/>
          <p:cNvGrpSpPr/>
          <p:nvPr/>
        </p:nvGrpSpPr>
        <p:grpSpPr>
          <a:xfrm>
            <a:off x="1" y="2494028"/>
            <a:ext cx="2857925" cy="1748701"/>
            <a:chOff x="-140329" y="0"/>
            <a:chExt cx="1735515" cy="460563"/>
          </a:xfrm>
          <a:effectLst>
            <a:outerShdw blurRad="50800" dist="38100" dir="2700000" algn="tl" rotWithShape="0">
              <a:prstClr val="black">
                <a:alpha val="40000"/>
              </a:prstClr>
            </a:outerShdw>
          </a:effectLst>
        </p:grpSpPr>
        <p:sp>
          <p:nvSpPr>
            <p:cNvPr id="13" name="Freeform 13"/>
            <p:cNvSpPr/>
            <p:nvPr/>
          </p:nvSpPr>
          <p:spPr>
            <a:xfrm>
              <a:off x="-140329" y="0"/>
              <a:ext cx="1735515" cy="460563"/>
            </a:xfrm>
            <a:custGeom>
              <a:avLst/>
              <a:gdLst/>
              <a:ahLst/>
              <a:cxnLst/>
              <a:rect l="l" t="t" r="r" b="b"/>
              <a:pathLst>
                <a:path w="1595185" h="460563">
                  <a:moveTo>
                    <a:pt x="0" y="0"/>
                  </a:moveTo>
                  <a:lnTo>
                    <a:pt x="1595185" y="0"/>
                  </a:lnTo>
                  <a:lnTo>
                    <a:pt x="1595185" y="460563"/>
                  </a:lnTo>
                  <a:lnTo>
                    <a:pt x="0" y="460563"/>
                  </a:lnTo>
                  <a:close/>
                </a:path>
              </a:pathLst>
            </a:custGeom>
            <a:solidFill>
              <a:srgbClr val="006472"/>
            </a:solidFill>
          </p:spPr>
          <p:txBody>
            <a:bodyPr/>
            <a:lstStyle/>
            <a:p>
              <a:endParaRPr lang="en-US"/>
            </a:p>
          </p:txBody>
        </p:sp>
        <p:sp>
          <p:nvSpPr>
            <p:cNvPr id="14" name="TextBox 14"/>
            <p:cNvSpPr txBox="1"/>
            <p:nvPr/>
          </p:nvSpPr>
          <p:spPr>
            <a:xfrm>
              <a:off x="0" y="0"/>
              <a:ext cx="1595185" cy="460563"/>
            </a:xfrm>
            <a:prstGeom prst="rect">
              <a:avLst/>
            </a:prstGeom>
          </p:spPr>
          <p:txBody>
            <a:bodyPr lIns="50800" tIns="50800" rIns="50800" bIns="50800" rtlCol="0" anchor="ctr"/>
            <a:lstStyle/>
            <a:p>
              <a:pPr algn="ctr">
                <a:lnSpc>
                  <a:spcPts val="1920"/>
                </a:lnSpc>
              </a:pPr>
              <a:endParaRPr/>
            </a:p>
          </p:txBody>
        </p:sp>
      </p:grpSp>
      <p:sp>
        <p:nvSpPr>
          <p:cNvPr id="11" name="Freeform 11"/>
          <p:cNvSpPr/>
          <p:nvPr/>
        </p:nvSpPr>
        <p:spPr>
          <a:xfrm>
            <a:off x="2857924" y="2488163"/>
            <a:ext cx="5752676" cy="1754566"/>
          </a:xfrm>
          <a:custGeom>
            <a:avLst/>
            <a:gdLst/>
            <a:ahLst/>
            <a:cxnLst/>
            <a:rect l="l" t="t" r="r" b="b"/>
            <a:pathLst>
              <a:path w="5752676" h="1754566">
                <a:moveTo>
                  <a:pt x="0" y="0"/>
                </a:moveTo>
                <a:lnTo>
                  <a:pt x="5752676" y="0"/>
                </a:lnTo>
                <a:lnTo>
                  <a:pt x="5752676" y="1754566"/>
                </a:lnTo>
                <a:lnTo>
                  <a:pt x="0" y="1754566"/>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16" name="TextBox 16"/>
          <p:cNvSpPr txBox="1"/>
          <p:nvPr/>
        </p:nvSpPr>
        <p:spPr>
          <a:xfrm>
            <a:off x="3023513" y="2853488"/>
            <a:ext cx="3892666" cy="333425"/>
          </a:xfrm>
          <a:prstGeom prst="rect">
            <a:avLst/>
          </a:prstGeom>
        </p:spPr>
        <p:txBody>
          <a:bodyPr lIns="0" tIns="0" rIns="0" bIns="0" rtlCol="0" anchor="t">
            <a:spAutoFit/>
          </a:bodyPr>
          <a:lstStyle/>
          <a:p>
            <a:pPr algn="r">
              <a:lnSpc>
                <a:spcPts val="2639"/>
              </a:lnSpc>
            </a:pPr>
            <a:r>
              <a:rPr lang="en-US" sz="2199" b="1">
                <a:solidFill>
                  <a:srgbClr val="FFFFFF"/>
                </a:solidFill>
                <a:latin typeface="Avenir Bold"/>
                <a:ea typeface="Avenir Bold"/>
                <a:cs typeface="Avenir Bold"/>
                <a:sym typeface="Avenir Bold"/>
              </a:rPr>
              <a:t>Integrated Delivery Networks</a:t>
            </a:r>
          </a:p>
        </p:txBody>
      </p:sp>
      <p:sp>
        <p:nvSpPr>
          <p:cNvPr id="17" name="TextBox 17"/>
          <p:cNvSpPr txBox="1"/>
          <p:nvPr/>
        </p:nvSpPr>
        <p:spPr>
          <a:xfrm>
            <a:off x="1310461" y="3293633"/>
            <a:ext cx="5610029" cy="609600"/>
          </a:xfrm>
          <a:prstGeom prst="rect">
            <a:avLst/>
          </a:prstGeom>
        </p:spPr>
        <p:txBody>
          <a:bodyPr lIns="0" tIns="0" rIns="0" bIns="0" rtlCol="0" anchor="t">
            <a:spAutoFit/>
          </a:bodyPr>
          <a:lstStyle/>
          <a:p>
            <a:pPr algn="r">
              <a:lnSpc>
                <a:spcPts val="2280"/>
              </a:lnSpc>
            </a:pPr>
            <a:r>
              <a:rPr lang="en-US" sz="1900">
                <a:solidFill>
                  <a:srgbClr val="FFFFFF"/>
                </a:solidFill>
                <a:latin typeface="Avenir"/>
                <a:ea typeface="Avenir"/>
                <a:cs typeface="Avenir"/>
                <a:sym typeface="Avenir"/>
              </a:rPr>
              <a:t>Bottom up &amp; top down in large systems. Improved triaging from primary Ob/Gyn to Gyn </a:t>
            </a:r>
            <a:r>
              <a:rPr lang="en-US" sz="1900" err="1">
                <a:solidFill>
                  <a:srgbClr val="FFFFFF"/>
                </a:solidFill>
                <a:latin typeface="Avenir"/>
                <a:ea typeface="Avenir"/>
                <a:cs typeface="Avenir"/>
                <a:sym typeface="Avenir"/>
              </a:rPr>
              <a:t>Oncs</a:t>
            </a:r>
            <a:r>
              <a:rPr lang="en-US" sz="1900">
                <a:solidFill>
                  <a:srgbClr val="FFFFFF"/>
                </a:solidFill>
                <a:latin typeface="Avenir"/>
                <a:ea typeface="Avenir"/>
                <a:cs typeface="Avenir"/>
                <a:sym typeface="Avenir"/>
              </a:rPr>
              <a:t>.</a:t>
            </a:r>
          </a:p>
        </p:txBody>
      </p:sp>
      <p:grpSp>
        <p:nvGrpSpPr>
          <p:cNvPr id="28" name="Group 28"/>
          <p:cNvGrpSpPr/>
          <p:nvPr/>
        </p:nvGrpSpPr>
        <p:grpSpPr>
          <a:xfrm>
            <a:off x="-69073" y="7188667"/>
            <a:ext cx="2926998" cy="1754566"/>
            <a:chOff x="-287372" y="0"/>
            <a:chExt cx="1882558" cy="462108"/>
          </a:xfrm>
          <a:effectLst>
            <a:outerShdw blurRad="50800" dist="38100" dir="2700000" algn="tl" rotWithShape="0">
              <a:prstClr val="black">
                <a:alpha val="40000"/>
              </a:prstClr>
            </a:outerShdw>
          </a:effectLst>
        </p:grpSpPr>
        <p:sp>
          <p:nvSpPr>
            <p:cNvPr id="29" name="Freeform 29"/>
            <p:cNvSpPr/>
            <p:nvPr/>
          </p:nvSpPr>
          <p:spPr>
            <a:xfrm>
              <a:off x="-287372" y="0"/>
              <a:ext cx="1882558" cy="462108"/>
            </a:xfrm>
            <a:custGeom>
              <a:avLst/>
              <a:gdLst/>
              <a:ahLst/>
              <a:cxnLst/>
              <a:rect l="l" t="t" r="r" b="b"/>
              <a:pathLst>
                <a:path w="1595185" h="462108">
                  <a:moveTo>
                    <a:pt x="0" y="0"/>
                  </a:moveTo>
                  <a:lnTo>
                    <a:pt x="1595185" y="0"/>
                  </a:lnTo>
                  <a:lnTo>
                    <a:pt x="1595185" y="462108"/>
                  </a:lnTo>
                  <a:lnTo>
                    <a:pt x="0" y="462108"/>
                  </a:lnTo>
                  <a:close/>
                </a:path>
              </a:pathLst>
            </a:custGeom>
            <a:solidFill>
              <a:srgbClr val="006472"/>
            </a:solidFill>
          </p:spPr>
          <p:txBody>
            <a:bodyPr/>
            <a:lstStyle/>
            <a:p>
              <a:endParaRPr lang="en-US"/>
            </a:p>
          </p:txBody>
        </p:sp>
        <p:sp>
          <p:nvSpPr>
            <p:cNvPr id="30" name="TextBox 30"/>
            <p:cNvSpPr txBox="1"/>
            <p:nvPr/>
          </p:nvSpPr>
          <p:spPr>
            <a:xfrm>
              <a:off x="0" y="0"/>
              <a:ext cx="1595185" cy="462108"/>
            </a:xfrm>
            <a:prstGeom prst="rect">
              <a:avLst/>
            </a:prstGeom>
          </p:spPr>
          <p:txBody>
            <a:bodyPr lIns="50800" tIns="50800" rIns="50800" bIns="50800" rtlCol="0" anchor="ctr"/>
            <a:lstStyle/>
            <a:p>
              <a:pPr algn="ctr">
                <a:lnSpc>
                  <a:spcPts val="1920"/>
                </a:lnSpc>
              </a:pPr>
              <a:endParaRPr/>
            </a:p>
          </p:txBody>
        </p:sp>
      </p:grpSp>
      <p:sp>
        <p:nvSpPr>
          <p:cNvPr id="27" name="Freeform 27"/>
          <p:cNvSpPr/>
          <p:nvPr/>
        </p:nvSpPr>
        <p:spPr>
          <a:xfrm>
            <a:off x="2857924" y="7188667"/>
            <a:ext cx="5752676" cy="1754566"/>
          </a:xfrm>
          <a:custGeom>
            <a:avLst/>
            <a:gdLst/>
            <a:ahLst/>
            <a:cxnLst/>
            <a:rect l="l" t="t" r="r" b="b"/>
            <a:pathLst>
              <a:path w="5752676" h="1754566">
                <a:moveTo>
                  <a:pt x="0" y="0"/>
                </a:moveTo>
                <a:lnTo>
                  <a:pt x="5752676" y="0"/>
                </a:lnTo>
                <a:lnTo>
                  <a:pt x="5752676" y="1754567"/>
                </a:lnTo>
                <a:lnTo>
                  <a:pt x="0" y="1754567"/>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32" name="TextBox 32"/>
          <p:cNvSpPr txBox="1"/>
          <p:nvPr/>
        </p:nvSpPr>
        <p:spPr>
          <a:xfrm>
            <a:off x="3119484" y="7562799"/>
            <a:ext cx="3892666" cy="381000"/>
          </a:xfrm>
          <a:prstGeom prst="rect">
            <a:avLst/>
          </a:prstGeom>
        </p:spPr>
        <p:txBody>
          <a:bodyPr lIns="0" tIns="0" rIns="0" bIns="0" rtlCol="0" anchor="t">
            <a:spAutoFit/>
          </a:bodyPr>
          <a:lstStyle/>
          <a:p>
            <a:pPr algn="r">
              <a:lnSpc>
                <a:spcPts val="2639"/>
              </a:lnSpc>
            </a:pPr>
            <a:r>
              <a:rPr lang="en-US" sz="2199" b="1">
                <a:solidFill>
                  <a:srgbClr val="FFFFFF"/>
                </a:solidFill>
                <a:latin typeface="Avenir Bold"/>
                <a:ea typeface="Avenir Bold"/>
                <a:cs typeface="Avenir Bold"/>
                <a:sym typeface="Avenir Bold"/>
              </a:rPr>
              <a:t>Improved Data Analytics</a:t>
            </a:r>
          </a:p>
        </p:txBody>
      </p:sp>
      <p:sp>
        <p:nvSpPr>
          <p:cNvPr id="33" name="TextBox 33"/>
          <p:cNvSpPr txBox="1"/>
          <p:nvPr/>
        </p:nvSpPr>
        <p:spPr>
          <a:xfrm>
            <a:off x="1406433" y="8002307"/>
            <a:ext cx="5610029" cy="609600"/>
          </a:xfrm>
          <a:prstGeom prst="rect">
            <a:avLst/>
          </a:prstGeom>
        </p:spPr>
        <p:txBody>
          <a:bodyPr lIns="0" tIns="0" rIns="0" bIns="0" rtlCol="0" anchor="t">
            <a:spAutoFit/>
          </a:bodyPr>
          <a:lstStyle/>
          <a:p>
            <a:pPr algn="r">
              <a:lnSpc>
                <a:spcPts val="2280"/>
              </a:lnSpc>
            </a:pPr>
            <a:r>
              <a:rPr lang="en-US" sz="1900">
                <a:solidFill>
                  <a:srgbClr val="FFFFFF"/>
                </a:solidFill>
                <a:latin typeface="Avenir"/>
                <a:ea typeface="Avenir"/>
                <a:cs typeface="Avenir"/>
                <a:sym typeface="Avenir"/>
              </a:rPr>
              <a:t>Focused in high-reimbursing markets. Shifting focus</a:t>
            </a:r>
          </a:p>
          <a:p>
            <a:pPr algn="r">
              <a:lnSpc>
                <a:spcPts val="2280"/>
              </a:lnSpc>
            </a:pPr>
            <a:r>
              <a:rPr lang="en-US" sz="1900">
                <a:solidFill>
                  <a:srgbClr val="FFFFFF"/>
                </a:solidFill>
                <a:latin typeface="Avenir"/>
                <a:ea typeface="Avenir"/>
                <a:cs typeface="Avenir"/>
                <a:sym typeface="Avenir"/>
              </a:rPr>
              <a:t>from volume growth to revenue growth.</a:t>
            </a:r>
          </a:p>
        </p:txBody>
      </p:sp>
      <p:sp>
        <p:nvSpPr>
          <p:cNvPr id="34" name="Freeform 34"/>
          <p:cNvSpPr/>
          <p:nvPr/>
        </p:nvSpPr>
        <p:spPr>
          <a:xfrm flipH="1">
            <a:off x="9702507" y="2488163"/>
            <a:ext cx="5740675" cy="1750906"/>
          </a:xfrm>
          <a:custGeom>
            <a:avLst/>
            <a:gdLst/>
            <a:ahLst/>
            <a:cxnLst/>
            <a:rect l="l" t="t" r="r" b="b"/>
            <a:pathLst>
              <a:path w="5740675" h="1750906">
                <a:moveTo>
                  <a:pt x="5740676" y="0"/>
                </a:moveTo>
                <a:lnTo>
                  <a:pt x="0" y="0"/>
                </a:lnTo>
                <a:lnTo>
                  <a:pt x="0" y="1750906"/>
                </a:lnTo>
                <a:lnTo>
                  <a:pt x="5740676" y="1750906"/>
                </a:lnTo>
                <a:lnTo>
                  <a:pt x="5740676" y="0"/>
                </a:lnTo>
                <a:close/>
              </a:path>
            </a:pathLst>
          </a:custGeom>
          <a:blipFill>
            <a:blip r:embed="rId7">
              <a:extLst>
                <a:ext uri="{96DAC541-7B7A-43D3-8B79-37D633B846F1}">
                  <asvg:svgBlip xmlns:asvg="http://schemas.microsoft.com/office/drawing/2016/SVG/main" r:embed="rId8"/>
                </a:ext>
              </a:extLst>
            </a:blip>
            <a:stretch>
              <a:fillRect/>
            </a:stretch>
          </a:blipFill>
          <a:effectLst>
            <a:outerShdw blurRad="50800" dist="38100" dir="2700000" algn="tl" rotWithShape="0">
              <a:prstClr val="black">
                <a:alpha val="40000"/>
              </a:prstClr>
            </a:outerShdw>
          </a:effectLst>
        </p:spPr>
        <p:txBody>
          <a:bodyPr/>
          <a:lstStyle/>
          <a:p>
            <a:endParaRPr lang="en-US">
              <a:solidFill>
                <a:schemeClr val="accent5"/>
              </a:solidFill>
            </a:endParaRPr>
          </a:p>
        </p:txBody>
      </p:sp>
      <p:grpSp>
        <p:nvGrpSpPr>
          <p:cNvPr id="38" name="Group 38"/>
          <p:cNvGrpSpPr/>
          <p:nvPr/>
        </p:nvGrpSpPr>
        <p:grpSpPr>
          <a:xfrm>
            <a:off x="15439781" y="2494028"/>
            <a:ext cx="2792105" cy="1745041"/>
            <a:chOff x="0" y="0"/>
            <a:chExt cx="1595185" cy="459599"/>
          </a:xfrm>
          <a:effectLst>
            <a:outerShdw blurRad="50800" dist="38100" dir="2700000" algn="tl" rotWithShape="0">
              <a:prstClr val="black">
                <a:alpha val="40000"/>
              </a:prstClr>
            </a:outerShdw>
          </a:effectLst>
        </p:grpSpPr>
        <p:sp>
          <p:nvSpPr>
            <p:cNvPr id="39" name="Freeform 39"/>
            <p:cNvSpPr/>
            <p:nvPr/>
          </p:nvSpPr>
          <p:spPr>
            <a:xfrm>
              <a:off x="0" y="0"/>
              <a:ext cx="1595185" cy="459599"/>
            </a:xfrm>
            <a:custGeom>
              <a:avLst/>
              <a:gdLst/>
              <a:ahLst/>
              <a:cxnLst/>
              <a:rect l="l" t="t" r="r" b="b"/>
              <a:pathLst>
                <a:path w="1595185" h="459599">
                  <a:moveTo>
                    <a:pt x="0" y="0"/>
                  </a:moveTo>
                  <a:lnTo>
                    <a:pt x="1595185" y="0"/>
                  </a:lnTo>
                  <a:lnTo>
                    <a:pt x="1595185" y="459599"/>
                  </a:lnTo>
                  <a:lnTo>
                    <a:pt x="0" y="459599"/>
                  </a:lnTo>
                  <a:close/>
                </a:path>
              </a:pathLst>
            </a:custGeom>
            <a:solidFill>
              <a:srgbClr val="414042"/>
            </a:solidFill>
          </p:spPr>
          <p:txBody>
            <a:bodyPr/>
            <a:lstStyle/>
            <a:p>
              <a:endParaRPr lang="en-US"/>
            </a:p>
          </p:txBody>
        </p:sp>
        <p:sp>
          <p:nvSpPr>
            <p:cNvPr id="40" name="TextBox 40"/>
            <p:cNvSpPr txBox="1"/>
            <p:nvPr/>
          </p:nvSpPr>
          <p:spPr>
            <a:xfrm>
              <a:off x="0" y="0"/>
              <a:ext cx="1595185" cy="459599"/>
            </a:xfrm>
            <a:prstGeom prst="rect">
              <a:avLst/>
            </a:prstGeom>
          </p:spPr>
          <p:txBody>
            <a:bodyPr lIns="50800" tIns="50800" rIns="50800" bIns="50800" rtlCol="0" anchor="ctr"/>
            <a:lstStyle/>
            <a:p>
              <a:pPr algn="ctr">
                <a:lnSpc>
                  <a:spcPts val="1920"/>
                </a:lnSpc>
              </a:pPr>
              <a:endParaRPr/>
            </a:p>
          </p:txBody>
        </p:sp>
      </p:grpSp>
      <p:sp>
        <p:nvSpPr>
          <p:cNvPr id="42" name="TextBox 42"/>
          <p:cNvSpPr txBox="1"/>
          <p:nvPr/>
        </p:nvSpPr>
        <p:spPr>
          <a:xfrm>
            <a:off x="11264324" y="2853488"/>
            <a:ext cx="3892666" cy="381000"/>
          </a:xfrm>
          <a:prstGeom prst="rect">
            <a:avLst/>
          </a:prstGeom>
        </p:spPr>
        <p:txBody>
          <a:bodyPr lIns="0" tIns="0" rIns="0" bIns="0" rtlCol="0" anchor="t">
            <a:spAutoFit/>
          </a:bodyPr>
          <a:lstStyle/>
          <a:p>
            <a:pPr algn="l">
              <a:lnSpc>
                <a:spcPts val="2639"/>
              </a:lnSpc>
            </a:pPr>
            <a:r>
              <a:rPr lang="en-US" sz="2199" b="1">
                <a:solidFill>
                  <a:srgbClr val="FFFFFF"/>
                </a:solidFill>
                <a:latin typeface="Avenir Bold"/>
                <a:ea typeface="Avenir Bold"/>
                <a:cs typeface="Avenir Bold"/>
                <a:sym typeface="Avenir Bold"/>
              </a:rPr>
              <a:t>Sales Team</a:t>
            </a:r>
          </a:p>
        </p:txBody>
      </p:sp>
      <p:sp>
        <p:nvSpPr>
          <p:cNvPr id="43" name="TextBox 43"/>
          <p:cNvSpPr txBox="1"/>
          <p:nvPr/>
        </p:nvSpPr>
        <p:spPr>
          <a:xfrm>
            <a:off x="11264324" y="3293633"/>
            <a:ext cx="5610029" cy="609600"/>
          </a:xfrm>
          <a:prstGeom prst="rect">
            <a:avLst/>
          </a:prstGeom>
        </p:spPr>
        <p:txBody>
          <a:bodyPr lIns="0" tIns="0" rIns="0" bIns="0" rtlCol="0" anchor="t">
            <a:spAutoFit/>
          </a:bodyPr>
          <a:lstStyle/>
          <a:p>
            <a:pPr algn="l">
              <a:lnSpc>
                <a:spcPts val="2280"/>
              </a:lnSpc>
            </a:pPr>
            <a:r>
              <a:rPr lang="en-US" sz="1900">
                <a:solidFill>
                  <a:srgbClr val="FFFFFF"/>
                </a:solidFill>
                <a:latin typeface="Avenir"/>
                <a:ea typeface="Avenir"/>
                <a:cs typeface="Avenir"/>
                <a:sym typeface="Avenir"/>
              </a:rPr>
              <a:t>Exited unprofitable markets and markets lacking</a:t>
            </a:r>
          </a:p>
          <a:p>
            <a:pPr algn="l">
              <a:lnSpc>
                <a:spcPts val="2280"/>
              </a:lnSpc>
            </a:pPr>
            <a:r>
              <a:rPr lang="en-US" sz="1900">
                <a:solidFill>
                  <a:srgbClr val="FFFFFF"/>
                </a:solidFill>
                <a:latin typeface="Avenir"/>
                <a:ea typeface="Avenir"/>
                <a:cs typeface="Avenir"/>
                <a:sym typeface="Avenir"/>
              </a:rPr>
              <a:t>robust payer reimbursement.</a:t>
            </a:r>
          </a:p>
        </p:txBody>
      </p:sp>
      <p:sp>
        <p:nvSpPr>
          <p:cNvPr id="44" name="Freeform 44"/>
          <p:cNvSpPr/>
          <p:nvPr/>
        </p:nvSpPr>
        <p:spPr>
          <a:xfrm flipH="1">
            <a:off x="9677400" y="4874783"/>
            <a:ext cx="5740675" cy="1750906"/>
          </a:xfrm>
          <a:custGeom>
            <a:avLst/>
            <a:gdLst/>
            <a:ahLst/>
            <a:cxnLst/>
            <a:rect l="l" t="t" r="r" b="b"/>
            <a:pathLst>
              <a:path w="5740675" h="1750906">
                <a:moveTo>
                  <a:pt x="5740676" y="0"/>
                </a:moveTo>
                <a:lnTo>
                  <a:pt x="0" y="0"/>
                </a:lnTo>
                <a:lnTo>
                  <a:pt x="0" y="1750906"/>
                </a:lnTo>
                <a:lnTo>
                  <a:pt x="5740676" y="1750906"/>
                </a:lnTo>
                <a:lnTo>
                  <a:pt x="5740676" y="0"/>
                </a:lnTo>
                <a:close/>
              </a:path>
            </a:pathLst>
          </a:custGeom>
          <a:blipFill>
            <a:blip r:embed="rId7">
              <a:extLst>
                <a:ext uri="{96DAC541-7B7A-43D3-8B79-37D633B846F1}">
                  <asvg:svgBlip xmlns:asvg="http://schemas.microsoft.com/office/drawing/2016/SVG/main" r:embed="rId8"/>
                </a:ext>
              </a:extLst>
            </a:blip>
            <a:stretch>
              <a:fillRect/>
            </a:stretch>
          </a:blipFill>
          <a:effectLst>
            <a:outerShdw blurRad="50800" dist="38100" dir="2700000" algn="tl" rotWithShape="0">
              <a:prstClr val="black">
                <a:alpha val="40000"/>
              </a:prstClr>
            </a:outerShdw>
          </a:effectLst>
        </p:spPr>
        <p:txBody>
          <a:bodyPr/>
          <a:lstStyle/>
          <a:p>
            <a:endParaRPr lang="en-US"/>
          </a:p>
        </p:txBody>
      </p:sp>
      <p:grpSp>
        <p:nvGrpSpPr>
          <p:cNvPr id="45" name="Group 45"/>
          <p:cNvGrpSpPr/>
          <p:nvPr/>
        </p:nvGrpSpPr>
        <p:grpSpPr>
          <a:xfrm>
            <a:off x="15418073" y="4877715"/>
            <a:ext cx="2869926" cy="1745041"/>
            <a:chOff x="-1" y="0"/>
            <a:chExt cx="1842295" cy="459599"/>
          </a:xfrm>
          <a:effectLst>
            <a:outerShdw blurRad="50800" dist="38100" dir="2700000" algn="tl" rotWithShape="0">
              <a:prstClr val="black">
                <a:alpha val="40000"/>
              </a:prstClr>
            </a:outerShdw>
          </a:effectLst>
        </p:grpSpPr>
        <p:sp>
          <p:nvSpPr>
            <p:cNvPr id="46" name="Freeform 46"/>
            <p:cNvSpPr/>
            <p:nvPr/>
          </p:nvSpPr>
          <p:spPr>
            <a:xfrm>
              <a:off x="-1" y="0"/>
              <a:ext cx="1842295" cy="459599"/>
            </a:xfrm>
            <a:custGeom>
              <a:avLst/>
              <a:gdLst/>
              <a:ahLst/>
              <a:cxnLst/>
              <a:rect l="l" t="t" r="r" b="b"/>
              <a:pathLst>
                <a:path w="1595185" h="459599">
                  <a:moveTo>
                    <a:pt x="0" y="0"/>
                  </a:moveTo>
                  <a:lnTo>
                    <a:pt x="1595185" y="0"/>
                  </a:lnTo>
                  <a:lnTo>
                    <a:pt x="1595185" y="459599"/>
                  </a:lnTo>
                  <a:lnTo>
                    <a:pt x="0" y="459599"/>
                  </a:lnTo>
                  <a:close/>
                </a:path>
              </a:pathLst>
            </a:custGeom>
            <a:solidFill>
              <a:srgbClr val="414042"/>
            </a:solidFill>
          </p:spPr>
          <p:txBody>
            <a:bodyPr/>
            <a:lstStyle/>
            <a:p>
              <a:endParaRPr lang="en-US"/>
            </a:p>
          </p:txBody>
        </p:sp>
        <p:sp>
          <p:nvSpPr>
            <p:cNvPr id="47" name="TextBox 47"/>
            <p:cNvSpPr txBox="1"/>
            <p:nvPr/>
          </p:nvSpPr>
          <p:spPr>
            <a:xfrm>
              <a:off x="0" y="0"/>
              <a:ext cx="1595185" cy="459599"/>
            </a:xfrm>
            <a:prstGeom prst="rect">
              <a:avLst/>
            </a:prstGeom>
          </p:spPr>
          <p:txBody>
            <a:bodyPr lIns="50800" tIns="50800" rIns="50800" bIns="50800" rtlCol="0" anchor="ctr"/>
            <a:lstStyle/>
            <a:p>
              <a:pPr algn="ctr">
                <a:lnSpc>
                  <a:spcPts val="1920"/>
                </a:lnSpc>
              </a:pPr>
              <a:endParaRPr/>
            </a:p>
          </p:txBody>
        </p:sp>
      </p:grpSp>
      <p:sp>
        <p:nvSpPr>
          <p:cNvPr id="49" name="TextBox 49"/>
          <p:cNvSpPr txBox="1"/>
          <p:nvPr/>
        </p:nvSpPr>
        <p:spPr>
          <a:xfrm>
            <a:off x="11264324" y="5175706"/>
            <a:ext cx="3892666" cy="381000"/>
          </a:xfrm>
          <a:prstGeom prst="rect">
            <a:avLst/>
          </a:prstGeom>
        </p:spPr>
        <p:txBody>
          <a:bodyPr lIns="0" tIns="0" rIns="0" bIns="0" rtlCol="0" anchor="t">
            <a:spAutoFit/>
          </a:bodyPr>
          <a:lstStyle/>
          <a:p>
            <a:pPr algn="l">
              <a:lnSpc>
                <a:spcPts val="2639"/>
              </a:lnSpc>
            </a:pPr>
            <a:r>
              <a:rPr lang="en-US" sz="2199" b="1">
                <a:solidFill>
                  <a:srgbClr val="FFFFFF"/>
                </a:solidFill>
                <a:latin typeface="Avenir Bold"/>
                <a:ea typeface="Avenir Bold"/>
                <a:cs typeface="Avenir Bold"/>
                <a:sym typeface="Avenir Bold"/>
              </a:rPr>
              <a:t>Comp Plan Revamp</a:t>
            </a:r>
          </a:p>
        </p:txBody>
      </p:sp>
      <p:sp>
        <p:nvSpPr>
          <p:cNvPr id="50" name="TextBox 50"/>
          <p:cNvSpPr txBox="1"/>
          <p:nvPr/>
        </p:nvSpPr>
        <p:spPr>
          <a:xfrm>
            <a:off x="11264324" y="5623381"/>
            <a:ext cx="5610029" cy="1170449"/>
          </a:xfrm>
          <a:prstGeom prst="rect">
            <a:avLst/>
          </a:prstGeom>
        </p:spPr>
        <p:txBody>
          <a:bodyPr lIns="0" tIns="0" rIns="0" bIns="0" rtlCol="0" anchor="t">
            <a:spAutoFit/>
          </a:bodyPr>
          <a:lstStyle/>
          <a:p>
            <a:pPr algn="l">
              <a:lnSpc>
                <a:spcPts val="2280"/>
              </a:lnSpc>
            </a:pPr>
            <a:r>
              <a:rPr lang="en-US" sz="1900">
                <a:solidFill>
                  <a:srgbClr val="FFFFFF"/>
                </a:solidFill>
                <a:latin typeface="Avenir"/>
                <a:ea typeface="Avenir"/>
                <a:cs typeface="Avenir"/>
                <a:sym typeface="Avenir"/>
              </a:rPr>
              <a:t>Aligned comp plan with company goals of driving</a:t>
            </a:r>
          </a:p>
          <a:p>
            <a:pPr algn="l">
              <a:lnSpc>
                <a:spcPts val="2280"/>
              </a:lnSpc>
            </a:pPr>
            <a:r>
              <a:rPr lang="en-US" sz="1900">
                <a:solidFill>
                  <a:srgbClr val="FFFFFF"/>
                </a:solidFill>
                <a:latin typeface="Avenir"/>
                <a:ea typeface="Avenir"/>
                <a:cs typeface="Avenir"/>
                <a:sym typeface="Avenir"/>
              </a:rPr>
              <a:t>profitable business instead of top line volume beginning Q3 2025.</a:t>
            </a:r>
          </a:p>
          <a:p>
            <a:pPr algn="l">
              <a:lnSpc>
                <a:spcPts val="2280"/>
              </a:lnSpc>
            </a:pPr>
            <a:endParaRPr lang="en-US" sz="1900">
              <a:solidFill>
                <a:srgbClr val="FFFFFF"/>
              </a:solidFill>
              <a:latin typeface="Avenir"/>
              <a:ea typeface="Avenir"/>
              <a:cs typeface="Avenir"/>
              <a:sym typeface="Avenir"/>
            </a:endParaRPr>
          </a:p>
        </p:txBody>
      </p:sp>
      <p:sp>
        <p:nvSpPr>
          <p:cNvPr id="51" name="Freeform 51"/>
          <p:cNvSpPr/>
          <p:nvPr/>
        </p:nvSpPr>
        <p:spPr>
          <a:xfrm flipH="1">
            <a:off x="9677400" y="7198192"/>
            <a:ext cx="5721446" cy="1745041"/>
          </a:xfrm>
          <a:custGeom>
            <a:avLst/>
            <a:gdLst/>
            <a:ahLst/>
            <a:cxnLst/>
            <a:rect l="l" t="t" r="r" b="b"/>
            <a:pathLst>
              <a:path w="5721446" h="1745041">
                <a:moveTo>
                  <a:pt x="5721447" y="0"/>
                </a:moveTo>
                <a:lnTo>
                  <a:pt x="0" y="0"/>
                </a:lnTo>
                <a:lnTo>
                  <a:pt x="0" y="1745042"/>
                </a:lnTo>
                <a:lnTo>
                  <a:pt x="5721447" y="1745042"/>
                </a:lnTo>
                <a:lnTo>
                  <a:pt x="5721447" y="0"/>
                </a:lnTo>
                <a:close/>
              </a:path>
            </a:pathLst>
          </a:custGeom>
          <a:blipFill>
            <a:blip r:embed="rId7">
              <a:extLst>
                <a:ext uri="{96DAC541-7B7A-43D3-8B79-37D633B846F1}">
                  <asvg:svgBlip xmlns:asvg="http://schemas.microsoft.com/office/drawing/2016/SVG/main" r:embed="rId8"/>
                </a:ext>
              </a:extLst>
            </a:blip>
            <a:stretch>
              <a:fillRect/>
            </a:stretch>
          </a:blipFill>
          <a:effectLst>
            <a:outerShdw blurRad="50800" dist="38100" dir="2700000" algn="tl" rotWithShape="0">
              <a:prstClr val="black">
                <a:alpha val="40000"/>
              </a:prstClr>
            </a:outerShdw>
          </a:effectLst>
        </p:spPr>
        <p:txBody>
          <a:bodyPr/>
          <a:lstStyle/>
          <a:p>
            <a:endParaRPr lang="en-US"/>
          </a:p>
        </p:txBody>
      </p:sp>
      <p:grpSp>
        <p:nvGrpSpPr>
          <p:cNvPr id="52" name="Group 52"/>
          <p:cNvGrpSpPr/>
          <p:nvPr/>
        </p:nvGrpSpPr>
        <p:grpSpPr>
          <a:xfrm>
            <a:off x="15398845" y="7198192"/>
            <a:ext cx="2833041" cy="1745041"/>
            <a:chOff x="0" y="0"/>
            <a:chExt cx="1804653" cy="459599"/>
          </a:xfrm>
          <a:effectLst>
            <a:outerShdw blurRad="50800" dist="38100" dir="2700000" algn="tl" rotWithShape="0">
              <a:prstClr val="black">
                <a:alpha val="40000"/>
              </a:prstClr>
            </a:outerShdw>
          </a:effectLst>
        </p:grpSpPr>
        <p:sp>
          <p:nvSpPr>
            <p:cNvPr id="53" name="Freeform 53"/>
            <p:cNvSpPr/>
            <p:nvPr/>
          </p:nvSpPr>
          <p:spPr>
            <a:xfrm>
              <a:off x="0" y="0"/>
              <a:ext cx="1804653" cy="459599"/>
            </a:xfrm>
            <a:custGeom>
              <a:avLst/>
              <a:gdLst/>
              <a:ahLst/>
              <a:cxnLst/>
              <a:rect l="l" t="t" r="r" b="b"/>
              <a:pathLst>
                <a:path w="1595185" h="459599">
                  <a:moveTo>
                    <a:pt x="0" y="0"/>
                  </a:moveTo>
                  <a:lnTo>
                    <a:pt x="1595185" y="0"/>
                  </a:lnTo>
                  <a:lnTo>
                    <a:pt x="1595185" y="459599"/>
                  </a:lnTo>
                  <a:lnTo>
                    <a:pt x="0" y="459599"/>
                  </a:lnTo>
                  <a:close/>
                </a:path>
              </a:pathLst>
            </a:custGeom>
            <a:solidFill>
              <a:srgbClr val="414042"/>
            </a:solidFill>
          </p:spPr>
          <p:txBody>
            <a:bodyPr/>
            <a:lstStyle/>
            <a:p>
              <a:endParaRPr lang="en-US"/>
            </a:p>
          </p:txBody>
        </p:sp>
        <p:sp>
          <p:nvSpPr>
            <p:cNvPr id="54" name="TextBox 54"/>
            <p:cNvSpPr txBox="1"/>
            <p:nvPr/>
          </p:nvSpPr>
          <p:spPr>
            <a:xfrm>
              <a:off x="0" y="0"/>
              <a:ext cx="1595185" cy="459599"/>
            </a:xfrm>
            <a:prstGeom prst="rect">
              <a:avLst/>
            </a:prstGeom>
          </p:spPr>
          <p:txBody>
            <a:bodyPr lIns="50800" tIns="50800" rIns="50800" bIns="50800" rtlCol="0" anchor="ctr"/>
            <a:lstStyle/>
            <a:p>
              <a:pPr algn="ctr">
                <a:lnSpc>
                  <a:spcPts val="1920"/>
                </a:lnSpc>
              </a:pPr>
              <a:endParaRPr/>
            </a:p>
          </p:txBody>
        </p:sp>
      </p:grpSp>
      <p:sp>
        <p:nvSpPr>
          <p:cNvPr id="56" name="TextBox 56"/>
          <p:cNvSpPr txBox="1"/>
          <p:nvPr/>
        </p:nvSpPr>
        <p:spPr>
          <a:xfrm>
            <a:off x="11264324" y="7562799"/>
            <a:ext cx="3892666" cy="381000"/>
          </a:xfrm>
          <a:prstGeom prst="rect">
            <a:avLst/>
          </a:prstGeom>
        </p:spPr>
        <p:txBody>
          <a:bodyPr lIns="0" tIns="0" rIns="0" bIns="0" rtlCol="0" anchor="t">
            <a:spAutoFit/>
          </a:bodyPr>
          <a:lstStyle/>
          <a:p>
            <a:pPr algn="l">
              <a:lnSpc>
                <a:spcPts val="2639"/>
              </a:lnSpc>
            </a:pPr>
            <a:r>
              <a:rPr lang="en-US" sz="2199" b="1">
                <a:solidFill>
                  <a:srgbClr val="FFFFFF"/>
                </a:solidFill>
                <a:latin typeface="Avenir Bold"/>
                <a:ea typeface="Avenir Bold"/>
                <a:cs typeface="Avenir Bold"/>
                <a:sym typeface="Avenir Bold"/>
              </a:rPr>
              <a:t>Rev Cycle Improvement</a:t>
            </a:r>
          </a:p>
        </p:txBody>
      </p:sp>
      <p:sp>
        <p:nvSpPr>
          <p:cNvPr id="57" name="TextBox 57"/>
          <p:cNvSpPr txBox="1"/>
          <p:nvPr/>
        </p:nvSpPr>
        <p:spPr>
          <a:xfrm>
            <a:off x="11264324" y="8002307"/>
            <a:ext cx="5610029" cy="609600"/>
          </a:xfrm>
          <a:prstGeom prst="rect">
            <a:avLst/>
          </a:prstGeom>
        </p:spPr>
        <p:txBody>
          <a:bodyPr lIns="0" tIns="0" rIns="0" bIns="0" rtlCol="0" anchor="t">
            <a:spAutoFit/>
          </a:bodyPr>
          <a:lstStyle/>
          <a:p>
            <a:pPr algn="l">
              <a:lnSpc>
                <a:spcPts val="2280"/>
              </a:lnSpc>
            </a:pPr>
            <a:r>
              <a:rPr lang="en-US" sz="1900">
                <a:solidFill>
                  <a:srgbClr val="FFFFFF"/>
                </a:solidFill>
                <a:latin typeface="Avenir"/>
                <a:ea typeface="Avenir"/>
                <a:cs typeface="Avenir"/>
                <a:sym typeface="Avenir"/>
              </a:rPr>
              <a:t>Focus on improving collections on tests already</a:t>
            </a:r>
          </a:p>
          <a:p>
            <a:pPr algn="l">
              <a:lnSpc>
                <a:spcPts val="2280"/>
              </a:lnSpc>
            </a:pPr>
            <a:r>
              <a:rPr lang="en-US" sz="1900">
                <a:solidFill>
                  <a:srgbClr val="FFFFFF"/>
                </a:solidFill>
                <a:latin typeface="Avenir"/>
                <a:ea typeface="Avenir"/>
                <a:cs typeface="Avenir"/>
                <a:sym typeface="Avenir"/>
              </a:rPr>
              <a:t>being performed</a:t>
            </a:r>
          </a:p>
        </p:txBody>
      </p:sp>
      <p:grpSp>
        <p:nvGrpSpPr>
          <p:cNvPr id="58" name="Group 12">
            <a:extLst>
              <a:ext uri="{FF2B5EF4-FFF2-40B4-BE49-F238E27FC236}">
                <a16:creationId xmlns:a16="http://schemas.microsoft.com/office/drawing/2014/main" id="{922B6D67-7DB8-7B03-90BE-F17771C9F218}"/>
              </a:ext>
            </a:extLst>
          </p:cNvPr>
          <p:cNvGrpSpPr/>
          <p:nvPr/>
        </p:nvGrpSpPr>
        <p:grpSpPr>
          <a:xfrm>
            <a:off x="-12000" y="4871390"/>
            <a:ext cx="2869924" cy="1748701"/>
            <a:chOff x="-147617" y="0"/>
            <a:chExt cx="1742802" cy="460563"/>
          </a:xfrm>
          <a:effectLst>
            <a:outerShdw blurRad="50800" dist="38100" dir="2700000" algn="tl" rotWithShape="0">
              <a:prstClr val="black">
                <a:alpha val="40000"/>
              </a:prstClr>
            </a:outerShdw>
          </a:effectLst>
        </p:grpSpPr>
        <p:sp>
          <p:nvSpPr>
            <p:cNvPr id="59" name="Freeform 13">
              <a:extLst>
                <a:ext uri="{FF2B5EF4-FFF2-40B4-BE49-F238E27FC236}">
                  <a16:creationId xmlns:a16="http://schemas.microsoft.com/office/drawing/2014/main" id="{F4AA2736-9069-34D8-F781-7190B43EFBE5}"/>
                </a:ext>
              </a:extLst>
            </p:cNvPr>
            <p:cNvSpPr/>
            <p:nvPr/>
          </p:nvSpPr>
          <p:spPr>
            <a:xfrm>
              <a:off x="-147617" y="0"/>
              <a:ext cx="1742802" cy="460563"/>
            </a:xfrm>
            <a:custGeom>
              <a:avLst/>
              <a:gdLst/>
              <a:ahLst/>
              <a:cxnLst/>
              <a:rect l="l" t="t" r="r" b="b"/>
              <a:pathLst>
                <a:path w="1595185" h="460563">
                  <a:moveTo>
                    <a:pt x="0" y="0"/>
                  </a:moveTo>
                  <a:lnTo>
                    <a:pt x="1595185" y="0"/>
                  </a:lnTo>
                  <a:lnTo>
                    <a:pt x="1595185" y="460563"/>
                  </a:lnTo>
                  <a:lnTo>
                    <a:pt x="0" y="460563"/>
                  </a:lnTo>
                  <a:close/>
                </a:path>
              </a:pathLst>
            </a:custGeom>
            <a:solidFill>
              <a:srgbClr val="006472"/>
            </a:solidFill>
          </p:spPr>
          <p:txBody>
            <a:bodyPr/>
            <a:lstStyle/>
            <a:p>
              <a:endParaRPr lang="en-US"/>
            </a:p>
          </p:txBody>
        </p:sp>
        <p:sp>
          <p:nvSpPr>
            <p:cNvPr id="60" name="TextBox 14">
              <a:extLst>
                <a:ext uri="{FF2B5EF4-FFF2-40B4-BE49-F238E27FC236}">
                  <a16:creationId xmlns:a16="http://schemas.microsoft.com/office/drawing/2014/main" id="{3D229334-E741-A890-945D-E170F445CAF4}"/>
                </a:ext>
              </a:extLst>
            </p:cNvPr>
            <p:cNvSpPr txBox="1"/>
            <p:nvPr/>
          </p:nvSpPr>
          <p:spPr>
            <a:xfrm>
              <a:off x="0" y="0"/>
              <a:ext cx="1595185" cy="460563"/>
            </a:xfrm>
            <a:prstGeom prst="rect">
              <a:avLst/>
            </a:prstGeom>
          </p:spPr>
          <p:txBody>
            <a:bodyPr lIns="50800" tIns="50800" rIns="50800" bIns="50800" rtlCol="0" anchor="ctr"/>
            <a:lstStyle/>
            <a:p>
              <a:pPr algn="ctr">
                <a:lnSpc>
                  <a:spcPts val="1920"/>
                </a:lnSpc>
              </a:pPr>
              <a:endParaRPr/>
            </a:p>
          </p:txBody>
        </p:sp>
      </p:grpSp>
      <p:sp>
        <p:nvSpPr>
          <p:cNvPr id="19" name="Freeform 19"/>
          <p:cNvSpPr/>
          <p:nvPr/>
        </p:nvSpPr>
        <p:spPr>
          <a:xfrm>
            <a:off x="2857924" y="4865258"/>
            <a:ext cx="5752676" cy="1754566"/>
          </a:xfrm>
          <a:custGeom>
            <a:avLst/>
            <a:gdLst/>
            <a:ahLst/>
            <a:cxnLst/>
            <a:rect l="l" t="t" r="r" b="b"/>
            <a:pathLst>
              <a:path w="5752676" h="1754566">
                <a:moveTo>
                  <a:pt x="0" y="0"/>
                </a:moveTo>
                <a:lnTo>
                  <a:pt x="5752676" y="0"/>
                </a:lnTo>
                <a:lnTo>
                  <a:pt x="5752676" y="1754566"/>
                </a:lnTo>
                <a:lnTo>
                  <a:pt x="0" y="1754566"/>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24" name="TextBox 24"/>
          <p:cNvSpPr txBox="1"/>
          <p:nvPr/>
        </p:nvSpPr>
        <p:spPr>
          <a:xfrm>
            <a:off x="1791124" y="5138388"/>
            <a:ext cx="5125055" cy="333425"/>
          </a:xfrm>
          <a:prstGeom prst="rect">
            <a:avLst/>
          </a:prstGeom>
        </p:spPr>
        <p:txBody>
          <a:bodyPr wrap="square" lIns="0" tIns="0" rIns="0" bIns="0" rtlCol="0" anchor="t">
            <a:spAutoFit/>
          </a:bodyPr>
          <a:lstStyle/>
          <a:p>
            <a:pPr algn="r">
              <a:lnSpc>
                <a:spcPts val="2639"/>
              </a:lnSpc>
            </a:pPr>
            <a:r>
              <a:rPr lang="en-US" sz="2199" b="1">
                <a:solidFill>
                  <a:srgbClr val="FFFFFF"/>
                </a:solidFill>
                <a:latin typeface="Avenir Bold"/>
                <a:ea typeface="Avenir Bold"/>
                <a:cs typeface="Avenir Bold"/>
                <a:sym typeface="Avenir Bold"/>
              </a:rPr>
              <a:t>Private Equity Physician Groups</a:t>
            </a:r>
          </a:p>
        </p:txBody>
      </p:sp>
      <p:sp>
        <p:nvSpPr>
          <p:cNvPr id="25" name="TextBox 25"/>
          <p:cNvSpPr txBox="1"/>
          <p:nvPr/>
        </p:nvSpPr>
        <p:spPr>
          <a:xfrm>
            <a:off x="1162755" y="5502334"/>
            <a:ext cx="5757735" cy="838299"/>
          </a:xfrm>
          <a:prstGeom prst="rect">
            <a:avLst/>
          </a:prstGeom>
        </p:spPr>
        <p:txBody>
          <a:bodyPr lIns="0" tIns="0" rIns="0" bIns="0" rtlCol="0" anchor="t">
            <a:spAutoFit/>
          </a:bodyPr>
          <a:lstStyle/>
          <a:p>
            <a:pPr algn="r">
              <a:lnSpc>
                <a:spcPts val="2160"/>
              </a:lnSpc>
            </a:pPr>
            <a:r>
              <a:rPr lang="en-US" sz="1800" err="1">
                <a:solidFill>
                  <a:srgbClr val="FFFFFF"/>
                </a:solidFill>
                <a:latin typeface="Avenir"/>
                <a:ea typeface="Avenir"/>
                <a:cs typeface="Avenir"/>
                <a:sym typeface="Avenir"/>
              </a:rPr>
              <a:t>OvaSuite</a:t>
            </a:r>
            <a:r>
              <a:rPr lang="en-US" sz="1800">
                <a:solidFill>
                  <a:srgbClr val="FFFFFF"/>
                </a:solidFill>
                <a:latin typeface="Avenir"/>
                <a:ea typeface="Avenir"/>
                <a:cs typeface="Avenir"/>
                <a:sym typeface="Avenir"/>
              </a:rPr>
              <a:t> to assist in retaining patients within the group instead of referring outside to specialists. Investing in connectivity that surfaces </a:t>
            </a:r>
            <a:r>
              <a:rPr lang="en-US" sz="1800" err="1">
                <a:solidFill>
                  <a:srgbClr val="FFFFFF"/>
                </a:solidFill>
                <a:latin typeface="Avenir"/>
                <a:ea typeface="Avenir"/>
                <a:cs typeface="Avenir"/>
                <a:sym typeface="Avenir"/>
              </a:rPr>
              <a:t>OvaSuite</a:t>
            </a:r>
            <a:r>
              <a:rPr lang="en-US" sz="1800">
                <a:solidFill>
                  <a:srgbClr val="FFFFFF"/>
                </a:solidFill>
                <a:latin typeface="Avenir"/>
                <a:ea typeface="Avenir"/>
                <a:cs typeface="Avenir"/>
                <a:sym typeface="Avenir"/>
              </a:rPr>
              <a:t> to providers</a:t>
            </a:r>
          </a:p>
        </p:txBody>
      </p:sp>
      <p:pic>
        <p:nvPicPr>
          <p:cNvPr id="61" name="Graphic 60">
            <a:extLst>
              <a:ext uri="{FF2B5EF4-FFF2-40B4-BE49-F238E27FC236}">
                <a16:creationId xmlns:a16="http://schemas.microsoft.com/office/drawing/2014/main" id="{28C3378B-CAE5-0496-C4E7-919254213D64}"/>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85585" y="2857500"/>
            <a:ext cx="943089" cy="943089"/>
          </a:xfrm>
          <a:prstGeom prst="rect">
            <a:avLst/>
          </a:prstGeom>
        </p:spPr>
      </p:pic>
      <p:pic>
        <p:nvPicPr>
          <p:cNvPr id="62" name="Graphic 61">
            <a:extLst>
              <a:ext uri="{FF2B5EF4-FFF2-40B4-BE49-F238E27FC236}">
                <a16:creationId xmlns:a16="http://schemas.microsoft.com/office/drawing/2014/main" id="{001C9826-62D1-AA91-2E2B-95D766232D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82200" y="2746295"/>
            <a:ext cx="1025605" cy="1025605"/>
          </a:xfrm>
          <a:prstGeom prst="rect">
            <a:avLst/>
          </a:prstGeom>
        </p:spPr>
      </p:pic>
      <p:pic>
        <p:nvPicPr>
          <p:cNvPr id="63" name="Graphic 62">
            <a:extLst>
              <a:ext uri="{FF2B5EF4-FFF2-40B4-BE49-F238E27FC236}">
                <a16:creationId xmlns:a16="http://schemas.microsoft.com/office/drawing/2014/main" id="{4784CCD4-82CB-03A5-78C8-5D512A880F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5200" y="7491231"/>
            <a:ext cx="1005069" cy="1005069"/>
          </a:xfrm>
          <a:prstGeom prst="rect">
            <a:avLst/>
          </a:prstGeom>
        </p:spPr>
      </p:pic>
      <p:pic>
        <p:nvPicPr>
          <p:cNvPr id="67" name="Graphic 66">
            <a:extLst>
              <a:ext uri="{FF2B5EF4-FFF2-40B4-BE49-F238E27FC236}">
                <a16:creationId xmlns:a16="http://schemas.microsoft.com/office/drawing/2014/main" id="{19E2C0C9-51AF-A52A-B393-27BC4598AAC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298726" y="5203226"/>
            <a:ext cx="1007074" cy="1007074"/>
          </a:xfrm>
          <a:prstGeom prst="rect">
            <a:avLst/>
          </a:prstGeom>
        </p:spPr>
      </p:pic>
      <p:pic>
        <p:nvPicPr>
          <p:cNvPr id="68" name="Graphic 67">
            <a:extLst>
              <a:ext uri="{FF2B5EF4-FFF2-40B4-BE49-F238E27FC236}">
                <a16:creationId xmlns:a16="http://schemas.microsoft.com/office/drawing/2014/main" id="{E0D2E9D8-C229-8B74-6E06-1E5711F31DE7}"/>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37155" y="5274655"/>
            <a:ext cx="935645" cy="935645"/>
          </a:xfrm>
          <a:prstGeom prst="rect">
            <a:avLst/>
          </a:prstGeom>
        </p:spPr>
      </p:pic>
      <p:pic>
        <p:nvPicPr>
          <p:cNvPr id="69" name="Graphic 68">
            <a:extLst>
              <a:ext uri="{FF2B5EF4-FFF2-40B4-BE49-F238E27FC236}">
                <a16:creationId xmlns:a16="http://schemas.microsoft.com/office/drawing/2014/main" id="{244B2B55-09DB-26B4-37C5-A210A229A60A}"/>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943368" y="7516023"/>
            <a:ext cx="1095884" cy="109588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6063-BFA5-0E7B-87D2-1AD3DE7D42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9326129-70F0-747C-2DD0-7F8D1D0C429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05D92E9-C987-E04C-E767-EBDB78634D65}"/>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B57A8C9-2F06-46CD-2F7A-634C845E2389}"/>
              </a:ext>
            </a:extLst>
          </p:cNvPr>
          <p:cNvSpPr txBox="1"/>
          <p:nvPr/>
        </p:nvSpPr>
        <p:spPr>
          <a:xfrm>
            <a:off x="2524934" y="9873656"/>
            <a:ext cx="5295516" cy="355666"/>
          </a:xfrm>
          <a:prstGeom prst="rect">
            <a:avLst/>
          </a:prstGeom>
        </p:spPr>
        <p:txBody>
          <a:bodyPr lIns="0" tIns="0" rIns="0" bIns="0" rtlCol="0" anchor="t">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99" b="0" i="0" u="none" strike="noStrike" kern="1200" cap="none" spc="4" normalizeH="0" baseline="0" noProof="0">
                <a:ln>
                  <a:noFill/>
                </a:ln>
                <a:solidFill>
                  <a:srgbClr val="505050">
                    <a:alpha val="89804"/>
                  </a:srgbClr>
                </a:solidFill>
                <a:effectLst/>
                <a:uLnTx/>
                <a:uFillTx/>
                <a:latin typeface="Avenir"/>
                <a:ea typeface="Avenir"/>
                <a:cs typeface="Avenir"/>
                <a:sym typeface="Avenir"/>
              </a:rPr>
              <a:t>COPYRIGHT © ASPIRA WOMEN'S HEALTH INC., 2025. ALL RIGHTS RESERVED.</a:t>
            </a:r>
          </a:p>
          <a:p>
            <a:pPr marL="0" marR="0" lvl="0" indent="0" algn="l" defTabSz="914400" rtl="0" eaLnBrk="1" fontAlgn="auto" latinLnBrk="0" hangingPunct="1">
              <a:lnSpc>
                <a:spcPts val="1399"/>
              </a:lnSpc>
              <a:spcBef>
                <a:spcPts val="0"/>
              </a:spcBef>
              <a:spcAft>
                <a:spcPts val="0"/>
              </a:spcAft>
              <a:buClrTx/>
              <a:buSzTx/>
              <a:buFontTx/>
              <a:buNone/>
              <a:tabLst/>
              <a:defRPr/>
            </a:pPr>
            <a:endParaRPr kumimoji="0" lang="en-US" sz="999" b="0" i="0" u="none" strike="noStrike" kern="1200" cap="none" spc="4" normalizeH="0" baseline="0" noProof="0">
              <a:ln>
                <a:noFill/>
              </a:ln>
              <a:solidFill>
                <a:srgbClr val="505050">
                  <a:alpha val="89804"/>
                </a:srgbClr>
              </a:solidFill>
              <a:effectLst/>
              <a:uLnTx/>
              <a:uFillTx/>
              <a:latin typeface="Avenir"/>
              <a:ea typeface="Avenir"/>
              <a:cs typeface="Avenir"/>
              <a:sym typeface="Avenir"/>
            </a:endParaRPr>
          </a:p>
        </p:txBody>
      </p:sp>
      <p:sp>
        <p:nvSpPr>
          <p:cNvPr id="5" name="TextBox 5">
            <a:extLst>
              <a:ext uri="{FF2B5EF4-FFF2-40B4-BE49-F238E27FC236}">
                <a16:creationId xmlns:a16="http://schemas.microsoft.com/office/drawing/2014/main" id="{E984EF5F-5C73-23BC-AF67-6A1779D01A9B}"/>
              </a:ext>
            </a:extLst>
          </p:cNvPr>
          <p:cNvSpPr txBox="1"/>
          <p:nvPr/>
        </p:nvSpPr>
        <p:spPr>
          <a:xfrm>
            <a:off x="566530" y="568522"/>
            <a:ext cx="16319390" cy="663771"/>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19" normalizeH="0" baseline="0" noProof="0">
                <a:ln>
                  <a:noFill/>
                </a:ln>
                <a:solidFill>
                  <a:srgbClr val="404041"/>
                </a:solidFill>
                <a:effectLst/>
                <a:uLnTx/>
                <a:uFillTx/>
                <a:latin typeface="Avenir Bold"/>
                <a:ea typeface="Avenir Bold"/>
                <a:cs typeface="Avenir Bold"/>
                <a:sym typeface="Avenir Bold"/>
              </a:rPr>
              <a:t>Revenue vs. Commercial </a:t>
            </a:r>
            <a:r>
              <a:rPr kumimoji="0" lang="en-US" sz="3999" b="1" i="0" u="none" strike="noStrike" kern="1200" cap="none" spc="19" normalizeH="0" baseline="0" noProof="0" err="1">
                <a:ln>
                  <a:noFill/>
                </a:ln>
                <a:solidFill>
                  <a:srgbClr val="404041"/>
                </a:solidFill>
                <a:effectLst/>
                <a:uLnTx/>
                <a:uFillTx/>
                <a:latin typeface="Avenir Bold"/>
                <a:ea typeface="Avenir Bold"/>
                <a:cs typeface="Avenir Bold"/>
                <a:sym typeface="Avenir Bold"/>
              </a:rPr>
              <a:t>Opex</a:t>
            </a:r>
            <a:r>
              <a:rPr kumimoji="0" lang="en-US" sz="3999" b="1" i="0" u="none" strike="noStrike" kern="1200" cap="none" spc="19" normalizeH="0" baseline="0" noProof="0">
                <a:ln>
                  <a:noFill/>
                </a:ln>
                <a:solidFill>
                  <a:srgbClr val="404041"/>
                </a:solidFill>
                <a:effectLst/>
                <a:uLnTx/>
                <a:uFillTx/>
                <a:latin typeface="Avenir Bold"/>
                <a:ea typeface="Avenir Bold"/>
                <a:cs typeface="Avenir Bold"/>
                <a:sym typeface="Avenir Bold"/>
              </a:rPr>
              <a:t> and Commercial Salaries &amp; Burden</a:t>
            </a:r>
          </a:p>
        </p:txBody>
      </p:sp>
      <p:sp>
        <p:nvSpPr>
          <p:cNvPr id="13" name="TextBox 12">
            <a:extLst>
              <a:ext uri="{FF2B5EF4-FFF2-40B4-BE49-F238E27FC236}">
                <a16:creationId xmlns:a16="http://schemas.microsoft.com/office/drawing/2014/main" id="{92B38B10-D0BD-C1FB-11B6-30081FB7EE13}"/>
              </a:ext>
            </a:extLst>
          </p:cNvPr>
          <p:cNvSpPr txBox="1"/>
          <p:nvPr/>
        </p:nvSpPr>
        <p:spPr>
          <a:xfrm>
            <a:off x="9859617" y="9718478"/>
            <a:ext cx="84283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*Sales &amp; Marketing Expenses includes all selling related departments (Marketing, Sales Management, Inside and Outside Sales and Reimbursement/Managed Markets) and the related burden.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Calibri"/>
              </a:rPr>
              <a:t>**Q4 numbers are projected</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Chart 5">
            <a:extLst>
              <a:ext uri="{FF2B5EF4-FFF2-40B4-BE49-F238E27FC236}">
                <a16:creationId xmlns:a16="http://schemas.microsoft.com/office/drawing/2014/main" id="{9BBECBCA-6CD5-4EAB-A9B2-1B5FF2C917C5}"/>
              </a:ext>
            </a:extLst>
          </p:cNvPr>
          <p:cNvGraphicFramePr>
            <a:graphicFrameLocks/>
          </p:cNvGraphicFramePr>
          <p:nvPr/>
        </p:nvGraphicFramePr>
        <p:xfrm>
          <a:off x="732182" y="1129602"/>
          <a:ext cx="17089783" cy="81429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94132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83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7" name="Freeform 7"/>
          <p:cNvSpPr/>
          <p:nvPr/>
        </p:nvSpPr>
        <p:spPr>
          <a:xfrm>
            <a:off x="-596017" y="-792879"/>
            <a:ext cx="7483637" cy="4399004"/>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20000"/>
            </a:blip>
            <a:stretch>
              <a:fillRect/>
            </a:stretch>
          </a:blipFill>
        </p:spPr>
        <p:txBody>
          <a:bodyPr/>
          <a:lstStyle/>
          <a:p>
            <a:endParaRPr lang="en-US"/>
          </a:p>
        </p:txBody>
      </p:sp>
      <p:sp>
        <p:nvSpPr>
          <p:cNvPr id="6" name="Freeform 6"/>
          <p:cNvSpPr/>
          <p:nvPr/>
        </p:nvSpPr>
        <p:spPr>
          <a:xfrm rot="5400000">
            <a:off x="14061912" y="-324470"/>
            <a:ext cx="6771701" cy="3980518"/>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3" name="Freeform 3"/>
          <p:cNvSpPr/>
          <p:nvPr/>
        </p:nvSpPr>
        <p:spPr>
          <a:xfrm>
            <a:off x="279857" y="9639300"/>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2398239" y="9879945"/>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5" name="TextBox 5"/>
          <p:cNvSpPr txBox="1"/>
          <p:nvPr/>
        </p:nvSpPr>
        <p:spPr>
          <a:xfrm>
            <a:off x="5310848" y="631052"/>
            <a:ext cx="8709345"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Financial Performance Snapshot</a:t>
            </a:r>
          </a:p>
        </p:txBody>
      </p:sp>
      <p:sp>
        <p:nvSpPr>
          <p:cNvPr id="28" name="AutoShape 28"/>
          <p:cNvSpPr/>
          <p:nvPr/>
        </p:nvSpPr>
        <p:spPr>
          <a:xfrm flipV="1">
            <a:off x="10718186" y="1948995"/>
            <a:ext cx="0" cy="1526932"/>
          </a:xfrm>
          <a:prstGeom prst="line">
            <a:avLst/>
          </a:prstGeom>
          <a:ln w="28575" cap="flat">
            <a:solidFill>
              <a:srgbClr val="414042"/>
            </a:solidFill>
            <a:prstDash val="solid"/>
            <a:headEnd type="none" w="sm" len="sm"/>
            <a:tailEnd type="none" w="sm" len="sm"/>
          </a:ln>
        </p:spPr>
        <p:txBody>
          <a:bodyPr/>
          <a:lstStyle/>
          <a:p>
            <a:endParaRPr lang="en-US"/>
          </a:p>
        </p:txBody>
      </p:sp>
      <p:sp>
        <p:nvSpPr>
          <p:cNvPr id="29" name="TextBox 29"/>
          <p:cNvSpPr txBox="1"/>
          <p:nvPr/>
        </p:nvSpPr>
        <p:spPr>
          <a:xfrm>
            <a:off x="11019972" y="1976526"/>
            <a:ext cx="7314636" cy="417550"/>
          </a:xfrm>
          <a:prstGeom prst="rect">
            <a:avLst/>
          </a:prstGeom>
        </p:spPr>
        <p:txBody>
          <a:bodyPr lIns="0" tIns="0" rIns="0" bIns="0" rtlCol="0" anchor="t">
            <a:spAutoFit/>
          </a:bodyPr>
          <a:lstStyle/>
          <a:p>
            <a:pPr algn="l">
              <a:lnSpc>
                <a:spcPts val="3359"/>
              </a:lnSpc>
            </a:pPr>
            <a:r>
              <a:rPr lang="en-US" sz="2400" b="1" spc="11">
                <a:solidFill>
                  <a:srgbClr val="404041"/>
                </a:solidFill>
                <a:latin typeface="Avenir Ultra-Bold"/>
                <a:ea typeface="Avenir Ultra-Bold"/>
                <a:cs typeface="Avenir Ultra-Bold"/>
                <a:sym typeface="Avenir Ultra-Bold"/>
              </a:rPr>
              <a:t>Balance Sheet as of September 30, 2025</a:t>
            </a:r>
          </a:p>
        </p:txBody>
      </p:sp>
      <p:sp>
        <p:nvSpPr>
          <p:cNvPr id="30" name="TextBox 30"/>
          <p:cNvSpPr txBox="1"/>
          <p:nvPr/>
        </p:nvSpPr>
        <p:spPr>
          <a:xfrm>
            <a:off x="11032150" y="2555034"/>
            <a:ext cx="4031543" cy="692497"/>
          </a:xfrm>
          <a:prstGeom prst="rect">
            <a:avLst/>
          </a:prstGeom>
        </p:spPr>
        <p:txBody>
          <a:bodyPr lIns="0" tIns="0" rIns="0" bIns="0" rtlCol="0" anchor="t">
            <a:spAutoFit/>
          </a:bodyPr>
          <a:lstStyle/>
          <a:p>
            <a:pPr algn="l">
              <a:lnSpc>
                <a:spcPts val="2719"/>
              </a:lnSpc>
            </a:pPr>
            <a:r>
              <a:rPr lang="en-US" sz="2000">
                <a:solidFill>
                  <a:srgbClr val="404041"/>
                </a:solidFill>
                <a:latin typeface="Avenir Book" panose="02000503020000020003" pitchFamily="2" charset="0"/>
                <a:sym typeface="Inter"/>
              </a:rPr>
              <a:t>Cash and cash equivalents:</a:t>
            </a:r>
          </a:p>
          <a:p>
            <a:pPr algn="l">
              <a:lnSpc>
                <a:spcPts val="2719"/>
              </a:lnSpc>
            </a:pPr>
            <a:r>
              <a:rPr lang="en-US" sz="2000">
                <a:solidFill>
                  <a:srgbClr val="404041"/>
                </a:solidFill>
                <a:latin typeface="Avenir Book" panose="02000503020000020003" pitchFamily="2" charset="0"/>
                <a:sym typeface="Inter"/>
              </a:rPr>
              <a:t>Long-term debt</a:t>
            </a:r>
            <a:r>
              <a:rPr lang="en-US" sz="2400" baseline="30000">
                <a:solidFill>
                  <a:srgbClr val="404041"/>
                </a:solidFill>
                <a:latin typeface="Avenir Book" panose="02000503020000020003" pitchFamily="2" charset="0"/>
                <a:sym typeface="Inter"/>
              </a:rPr>
              <a:t>1</a:t>
            </a:r>
            <a:endParaRPr lang="en-US" sz="2000" baseline="30000">
              <a:solidFill>
                <a:srgbClr val="404041"/>
              </a:solidFill>
              <a:latin typeface="Avenir Book" panose="02000503020000020003" pitchFamily="2" charset="0"/>
              <a:sym typeface="Inter"/>
            </a:endParaRPr>
          </a:p>
        </p:txBody>
      </p:sp>
      <p:sp>
        <p:nvSpPr>
          <p:cNvPr id="31" name="TextBox 31"/>
          <p:cNvSpPr txBox="1"/>
          <p:nvPr/>
        </p:nvSpPr>
        <p:spPr>
          <a:xfrm>
            <a:off x="14341943" y="2571331"/>
            <a:ext cx="938837" cy="692497"/>
          </a:xfrm>
          <a:prstGeom prst="rect">
            <a:avLst/>
          </a:prstGeom>
        </p:spPr>
        <p:txBody>
          <a:bodyPr lIns="0" tIns="0" rIns="0" bIns="0" rtlCol="0" anchor="t">
            <a:spAutoFit/>
          </a:bodyPr>
          <a:lstStyle/>
          <a:p>
            <a:pPr algn="l">
              <a:lnSpc>
                <a:spcPts val="2719"/>
              </a:lnSpc>
            </a:pPr>
            <a:r>
              <a:rPr lang="en-US" sz="2000">
                <a:solidFill>
                  <a:srgbClr val="404041"/>
                </a:solidFill>
                <a:latin typeface="Avenir Book" panose="02000503020000020003" pitchFamily="2" charset="0"/>
                <a:sym typeface="Inter"/>
              </a:rPr>
              <a:t>$3.8M</a:t>
            </a:r>
          </a:p>
          <a:p>
            <a:pPr algn="l">
              <a:lnSpc>
                <a:spcPts val="2719"/>
              </a:lnSpc>
            </a:pPr>
            <a:r>
              <a:rPr lang="en-US" sz="2000">
                <a:solidFill>
                  <a:srgbClr val="404041"/>
                </a:solidFill>
                <a:latin typeface="Avenir Book"/>
                <a:cs typeface="Avenir Book"/>
                <a:sym typeface="Inter"/>
              </a:rPr>
              <a:t>$1.1M</a:t>
            </a:r>
            <a:endParaRPr lang="en-US" sz="2000">
              <a:solidFill>
                <a:srgbClr val="404041"/>
              </a:solidFill>
              <a:latin typeface="Avenir Book" panose="02000503020000020003" pitchFamily="2" charset="0"/>
              <a:cs typeface="Avenir Book"/>
            </a:endParaRPr>
          </a:p>
        </p:txBody>
      </p:sp>
      <p:sp>
        <p:nvSpPr>
          <p:cNvPr id="32" name="TextBox 32"/>
          <p:cNvSpPr txBox="1"/>
          <p:nvPr/>
        </p:nvSpPr>
        <p:spPr>
          <a:xfrm>
            <a:off x="11052860" y="3291744"/>
            <a:ext cx="3159004" cy="179921"/>
          </a:xfrm>
          <a:prstGeom prst="rect">
            <a:avLst/>
          </a:prstGeom>
        </p:spPr>
        <p:txBody>
          <a:bodyPr lIns="0" tIns="0" rIns="0" bIns="0" rtlCol="0" anchor="t">
            <a:spAutoFit/>
          </a:bodyPr>
          <a:lstStyle/>
          <a:p>
            <a:pPr algn="just">
              <a:lnSpc>
                <a:spcPts val="1399"/>
              </a:lnSpc>
            </a:pPr>
            <a:r>
              <a:rPr lang="en-US" sz="1200" spc="4">
                <a:solidFill>
                  <a:srgbClr val="404041"/>
                </a:solidFill>
                <a:latin typeface="Avenir"/>
                <a:ea typeface="Avenir"/>
                <a:cs typeface="Avenir"/>
                <a:sym typeface="Avenir"/>
              </a:rPr>
              <a:t>1. 2.0% interest rate, 2032 maturity</a:t>
            </a:r>
          </a:p>
        </p:txBody>
      </p:sp>
      <p:sp>
        <p:nvSpPr>
          <p:cNvPr id="40" name="TextBox 19">
            <a:extLst>
              <a:ext uri="{FF2B5EF4-FFF2-40B4-BE49-F238E27FC236}">
                <a16:creationId xmlns:a16="http://schemas.microsoft.com/office/drawing/2014/main" id="{11C1FB3E-2775-0795-D2CB-58BF4D09648B}"/>
              </a:ext>
            </a:extLst>
          </p:cNvPr>
          <p:cNvSpPr txBox="1"/>
          <p:nvPr/>
        </p:nvSpPr>
        <p:spPr>
          <a:xfrm>
            <a:off x="1551816" y="4342346"/>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41" name="TextBox 19">
            <a:extLst>
              <a:ext uri="{FF2B5EF4-FFF2-40B4-BE49-F238E27FC236}">
                <a16:creationId xmlns:a16="http://schemas.microsoft.com/office/drawing/2014/main" id="{B0960EB7-96A1-1901-2DD9-7D0FEF2FEB1A}"/>
              </a:ext>
            </a:extLst>
          </p:cNvPr>
          <p:cNvSpPr txBox="1"/>
          <p:nvPr/>
        </p:nvSpPr>
        <p:spPr>
          <a:xfrm>
            <a:off x="3175045" y="4342346"/>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43" name="TextBox 19">
            <a:extLst>
              <a:ext uri="{FF2B5EF4-FFF2-40B4-BE49-F238E27FC236}">
                <a16:creationId xmlns:a16="http://schemas.microsoft.com/office/drawing/2014/main" id="{0FF3B13C-4E2A-9F16-B17B-10149F0D7B88}"/>
              </a:ext>
            </a:extLst>
          </p:cNvPr>
          <p:cNvSpPr txBox="1"/>
          <p:nvPr/>
        </p:nvSpPr>
        <p:spPr>
          <a:xfrm>
            <a:off x="6019800" y="437491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44" name="TextBox 19">
            <a:extLst>
              <a:ext uri="{FF2B5EF4-FFF2-40B4-BE49-F238E27FC236}">
                <a16:creationId xmlns:a16="http://schemas.microsoft.com/office/drawing/2014/main" id="{FD9B2827-73B4-3720-AABA-33D478BE134C}"/>
              </a:ext>
            </a:extLst>
          </p:cNvPr>
          <p:cNvSpPr txBox="1"/>
          <p:nvPr/>
        </p:nvSpPr>
        <p:spPr>
          <a:xfrm>
            <a:off x="7643029" y="437491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46" name="TextBox 19">
            <a:extLst>
              <a:ext uri="{FF2B5EF4-FFF2-40B4-BE49-F238E27FC236}">
                <a16:creationId xmlns:a16="http://schemas.microsoft.com/office/drawing/2014/main" id="{23927980-99BB-336D-EEC7-8BD67C058C95}"/>
              </a:ext>
            </a:extLst>
          </p:cNvPr>
          <p:cNvSpPr txBox="1"/>
          <p:nvPr/>
        </p:nvSpPr>
        <p:spPr>
          <a:xfrm>
            <a:off x="1447800" y="842043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47" name="TextBox 19">
            <a:extLst>
              <a:ext uri="{FF2B5EF4-FFF2-40B4-BE49-F238E27FC236}">
                <a16:creationId xmlns:a16="http://schemas.microsoft.com/office/drawing/2014/main" id="{E0E6DC4E-240E-9FE2-33E5-4A9FE1DD5B19}"/>
              </a:ext>
            </a:extLst>
          </p:cNvPr>
          <p:cNvSpPr txBox="1"/>
          <p:nvPr/>
        </p:nvSpPr>
        <p:spPr>
          <a:xfrm>
            <a:off x="3071029" y="842043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49" name="TextBox 19">
            <a:extLst>
              <a:ext uri="{FF2B5EF4-FFF2-40B4-BE49-F238E27FC236}">
                <a16:creationId xmlns:a16="http://schemas.microsoft.com/office/drawing/2014/main" id="{96272C88-FA34-71F6-1B56-EED21D431725}"/>
              </a:ext>
            </a:extLst>
          </p:cNvPr>
          <p:cNvSpPr txBox="1"/>
          <p:nvPr/>
        </p:nvSpPr>
        <p:spPr>
          <a:xfrm>
            <a:off x="6204892" y="8451128"/>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50" name="TextBox 19">
            <a:extLst>
              <a:ext uri="{FF2B5EF4-FFF2-40B4-BE49-F238E27FC236}">
                <a16:creationId xmlns:a16="http://schemas.microsoft.com/office/drawing/2014/main" id="{AF5B8D66-F3C6-D232-A51B-E185C7D4933C}"/>
              </a:ext>
            </a:extLst>
          </p:cNvPr>
          <p:cNvSpPr txBox="1"/>
          <p:nvPr/>
        </p:nvSpPr>
        <p:spPr>
          <a:xfrm>
            <a:off x="7828121" y="8451128"/>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52" name="TextBox 19">
            <a:extLst>
              <a:ext uri="{FF2B5EF4-FFF2-40B4-BE49-F238E27FC236}">
                <a16:creationId xmlns:a16="http://schemas.microsoft.com/office/drawing/2014/main" id="{4BDB8374-1660-B3D6-30FF-B789545F2F31}"/>
              </a:ext>
            </a:extLst>
          </p:cNvPr>
          <p:cNvSpPr txBox="1"/>
          <p:nvPr/>
        </p:nvSpPr>
        <p:spPr>
          <a:xfrm>
            <a:off x="10134390"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Q1 2023</a:t>
            </a:r>
          </a:p>
        </p:txBody>
      </p:sp>
      <p:sp>
        <p:nvSpPr>
          <p:cNvPr id="53" name="TextBox 19">
            <a:extLst>
              <a:ext uri="{FF2B5EF4-FFF2-40B4-BE49-F238E27FC236}">
                <a16:creationId xmlns:a16="http://schemas.microsoft.com/office/drawing/2014/main" id="{4C396458-6128-6744-4330-34531D3F6F3B}"/>
              </a:ext>
            </a:extLst>
          </p:cNvPr>
          <p:cNvSpPr txBox="1"/>
          <p:nvPr/>
        </p:nvSpPr>
        <p:spPr>
          <a:xfrm>
            <a:off x="10906595" y="828605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Q2 2023</a:t>
            </a:r>
          </a:p>
        </p:txBody>
      </p:sp>
      <p:sp>
        <p:nvSpPr>
          <p:cNvPr id="54" name="TextBox 19">
            <a:extLst>
              <a:ext uri="{FF2B5EF4-FFF2-40B4-BE49-F238E27FC236}">
                <a16:creationId xmlns:a16="http://schemas.microsoft.com/office/drawing/2014/main" id="{ADBECA1C-7B10-0D97-54EC-11B7C483217B}"/>
              </a:ext>
            </a:extLst>
          </p:cNvPr>
          <p:cNvSpPr txBox="1"/>
          <p:nvPr/>
        </p:nvSpPr>
        <p:spPr>
          <a:xfrm>
            <a:off x="11648267" y="828605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Q3 2023</a:t>
            </a:r>
          </a:p>
        </p:txBody>
      </p:sp>
      <p:sp>
        <p:nvSpPr>
          <p:cNvPr id="55" name="TextBox 19">
            <a:extLst>
              <a:ext uri="{FF2B5EF4-FFF2-40B4-BE49-F238E27FC236}">
                <a16:creationId xmlns:a16="http://schemas.microsoft.com/office/drawing/2014/main" id="{037F963B-6066-415C-A4E7-998AE63AF302}"/>
              </a:ext>
            </a:extLst>
          </p:cNvPr>
          <p:cNvSpPr txBox="1"/>
          <p:nvPr/>
        </p:nvSpPr>
        <p:spPr>
          <a:xfrm>
            <a:off x="12414045" y="8292414"/>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Q4 2023</a:t>
            </a:r>
          </a:p>
        </p:txBody>
      </p:sp>
      <p:sp>
        <p:nvSpPr>
          <p:cNvPr id="56" name="TextBox 19">
            <a:extLst>
              <a:ext uri="{FF2B5EF4-FFF2-40B4-BE49-F238E27FC236}">
                <a16:creationId xmlns:a16="http://schemas.microsoft.com/office/drawing/2014/main" id="{5A21CFAD-D954-BB76-7AC9-0CB2C44D35EC}"/>
              </a:ext>
            </a:extLst>
          </p:cNvPr>
          <p:cNvSpPr txBox="1"/>
          <p:nvPr/>
        </p:nvSpPr>
        <p:spPr>
          <a:xfrm>
            <a:off x="13163413"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Q1 2024</a:t>
            </a:r>
          </a:p>
        </p:txBody>
      </p:sp>
      <p:sp>
        <p:nvSpPr>
          <p:cNvPr id="57" name="TextBox 19">
            <a:extLst>
              <a:ext uri="{FF2B5EF4-FFF2-40B4-BE49-F238E27FC236}">
                <a16:creationId xmlns:a16="http://schemas.microsoft.com/office/drawing/2014/main" id="{4B7D5DF6-0D58-4C78-A481-A4A8A80A514A}"/>
              </a:ext>
            </a:extLst>
          </p:cNvPr>
          <p:cNvSpPr txBox="1"/>
          <p:nvPr/>
        </p:nvSpPr>
        <p:spPr>
          <a:xfrm>
            <a:off x="13933980"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Q2 2024</a:t>
            </a:r>
          </a:p>
        </p:txBody>
      </p:sp>
      <p:sp>
        <p:nvSpPr>
          <p:cNvPr id="58" name="TextBox 19">
            <a:extLst>
              <a:ext uri="{FF2B5EF4-FFF2-40B4-BE49-F238E27FC236}">
                <a16:creationId xmlns:a16="http://schemas.microsoft.com/office/drawing/2014/main" id="{4078A89D-9541-70A8-33A6-CBFC294D5A2E}"/>
              </a:ext>
            </a:extLst>
          </p:cNvPr>
          <p:cNvSpPr txBox="1"/>
          <p:nvPr/>
        </p:nvSpPr>
        <p:spPr>
          <a:xfrm>
            <a:off x="14677290"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Q3 2024</a:t>
            </a:r>
          </a:p>
        </p:txBody>
      </p:sp>
      <p:sp>
        <p:nvSpPr>
          <p:cNvPr id="59" name="TextBox 19">
            <a:extLst>
              <a:ext uri="{FF2B5EF4-FFF2-40B4-BE49-F238E27FC236}">
                <a16:creationId xmlns:a16="http://schemas.microsoft.com/office/drawing/2014/main" id="{6E0472F1-1792-5478-86FE-CB08CEEBFB8B}"/>
              </a:ext>
            </a:extLst>
          </p:cNvPr>
          <p:cNvSpPr txBox="1"/>
          <p:nvPr/>
        </p:nvSpPr>
        <p:spPr>
          <a:xfrm>
            <a:off x="15423046"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Q4 2024</a:t>
            </a:r>
          </a:p>
        </p:txBody>
      </p:sp>
      <p:sp>
        <p:nvSpPr>
          <p:cNvPr id="60" name="TextBox 19">
            <a:extLst>
              <a:ext uri="{FF2B5EF4-FFF2-40B4-BE49-F238E27FC236}">
                <a16:creationId xmlns:a16="http://schemas.microsoft.com/office/drawing/2014/main" id="{7DF831F5-2820-7347-462C-46C7B24D9894}"/>
              </a:ext>
            </a:extLst>
          </p:cNvPr>
          <p:cNvSpPr txBox="1"/>
          <p:nvPr/>
        </p:nvSpPr>
        <p:spPr>
          <a:xfrm>
            <a:off x="16183908"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Q1 2025</a:t>
            </a:r>
          </a:p>
        </p:txBody>
      </p:sp>
      <p:sp>
        <p:nvSpPr>
          <p:cNvPr id="61" name="TextBox 19">
            <a:extLst>
              <a:ext uri="{FF2B5EF4-FFF2-40B4-BE49-F238E27FC236}">
                <a16:creationId xmlns:a16="http://schemas.microsoft.com/office/drawing/2014/main" id="{EBFBA51F-F01A-3ACC-6F1C-17A1C519575F}"/>
              </a:ext>
            </a:extLst>
          </p:cNvPr>
          <p:cNvSpPr txBox="1"/>
          <p:nvPr/>
        </p:nvSpPr>
        <p:spPr>
          <a:xfrm>
            <a:off x="16944770" y="8277722"/>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Q2 2025</a:t>
            </a:r>
          </a:p>
        </p:txBody>
      </p:sp>
      <p:graphicFrame>
        <p:nvGraphicFramePr>
          <p:cNvPr id="8" name="Chart 7">
            <a:extLst>
              <a:ext uri="{FF2B5EF4-FFF2-40B4-BE49-F238E27FC236}">
                <a16:creationId xmlns:a16="http://schemas.microsoft.com/office/drawing/2014/main" id="{FB2A7757-AB04-C0CE-B4ED-B85FE14BCA44}"/>
              </a:ext>
              <a:ext uri="{147F2762-F138-4A5C-976F-8EAC2B608ADB}">
                <a16:predDERef xmlns:a16="http://schemas.microsoft.com/office/drawing/2014/main" pred="{2EDB56C3-1AB5-EDCC-8F09-D936C6008F34}"/>
              </a:ext>
            </a:extLst>
          </p:cNvPr>
          <p:cNvGraphicFramePr>
            <a:graphicFrameLocks/>
          </p:cNvGraphicFramePr>
          <p:nvPr/>
        </p:nvGraphicFramePr>
        <p:xfrm>
          <a:off x="9821167" y="4717043"/>
          <a:ext cx="8181439" cy="48411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EE19CCC5-D89E-6A89-2668-74E4886900EE}"/>
              </a:ext>
            </a:extLst>
          </p:cNvPr>
          <p:cNvGraphicFramePr>
            <a:graphicFrameLocks/>
          </p:cNvGraphicFramePr>
          <p:nvPr/>
        </p:nvGraphicFramePr>
        <p:xfrm>
          <a:off x="343389" y="1677079"/>
          <a:ext cx="4378751" cy="359769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5FB57224-3FB4-4D6F-9A1C-BBECE6AAEA23}"/>
              </a:ext>
              <a:ext uri="{147F2762-F138-4A5C-976F-8EAC2B608ADB}">
                <a16:predDERef xmlns:a16="http://schemas.microsoft.com/office/drawing/2014/main" pred="{EE19CCC5-D89E-6A89-2668-74E4886900EE}"/>
              </a:ext>
            </a:extLst>
          </p:cNvPr>
          <p:cNvGraphicFramePr>
            <a:graphicFrameLocks/>
          </p:cNvGraphicFramePr>
          <p:nvPr/>
        </p:nvGraphicFramePr>
        <p:xfrm>
          <a:off x="5115950" y="1677079"/>
          <a:ext cx="4419824" cy="36491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E19FDF28-BA24-44A9-B0ED-DEC5B2731F95}"/>
              </a:ext>
              <a:ext uri="{147F2762-F138-4A5C-976F-8EAC2B608ADB}">
                <a16:predDERef xmlns:a16="http://schemas.microsoft.com/office/drawing/2014/main" pred="{5FB57224-3FB4-4D6F-9A1C-BBECE6AAEA23}"/>
              </a:ext>
            </a:extLst>
          </p:cNvPr>
          <p:cNvGraphicFramePr>
            <a:graphicFrameLocks/>
          </p:cNvGraphicFramePr>
          <p:nvPr/>
        </p:nvGraphicFramePr>
        <p:xfrm>
          <a:off x="302749" y="5801851"/>
          <a:ext cx="4419824" cy="346395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BBF16836-1324-45F4-9173-F8E2D8EDD8E5}"/>
              </a:ext>
              <a:ext uri="{147F2762-F138-4A5C-976F-8EAC2B608ADB}">
                <a16:predDERef xmlns:a16="http://schemas.microsoft.com/office/drawing/2014/main" pred="{E19FDF28-BA24-44A9-B0ED-DEC5B2731F95}"/>
              </a:ext>
            </a:extLst>
          </p:cNvPr>
          <p:cNvGraphicFramePr>
            <a:graphicFrameLocks/>
          </p:cNvGraphicFramePr>
          <p:nvPr/>
        </p:nvGraphicFramePr>
        <p:xfrm>
          <a:off x="5183456" y="5809424"/>
          <a:ext cx="4322676" cy="3463951"/>
        </p:xfrm>
        <a:graphic>
          <a:graphicData uri="http://schemas.openxmlformats.org/drawingml/2006/chart">
            <c:chart xmlns:c="http://schemas.openxmlformats.org/drawingml/2006/chart" xmlns:r="http://schemas.openxmlformats.org/officeDocument/2006/relationships" r:id="rId10"/>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46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latin typeface="Avenir Book" panose="02000503020000020003" pitchFamily="2" charset="0"/>
            </a:endParaRPr>
          </a:p>
        </p:txBody>
      </p:sp>
      <p:sp>
        <p:nvSpPr>
          <p:cNvPr id="3" name="Freeform 3"/>
          <p:cNvSpPr/>
          <p:nvPr/>
        </p:nvSpPr>
        <p:spPr>
          <a:xfrm>
            <a:off x="-1526086" y="-520678"/>
            <a:ext cx="7890525" cy="4638181"/>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alphaModFix amt="35000"/>
            </a:blip>
            <a:stretch>
              <a:fillRect/>
            </a:stretch>
          </a:blipFill>
        </p:spPr>
        <p:txBody>
          <a:bodyPr/>
          <a:lstStyle/>
          <a:p>
            <a:endParaRPr lang="en-US">
              <a:latin typeface="Avenir Book" panose="02000503020000020003" pitchFamily="2" charset="0"/>
            </a:endParaRPr>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latin typeface="Avenir Book" panose="02000503020000020003" pitchFamily="2" charset="0"/>
            </a:endParaRPr>
          </a:p>
        </p:txBody>
      </p:sp>
      <p:sp>
        <p:nvSpPr>
          <p:cNvPr id="5" name="TextBox 5"/>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6" name="Freeform 6"/>
          <p:cNvSpPr/>
          <p:nvPr/>
        </p:nvSpPr>
        <p:spPr>
          <a:xfrm>
            <a:off x="14660131" y="7525510"/>
            <a:ext cx="6244319" cy="3670513"/>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alphaModFix amt="50000"/>
            </a:blip>
            <a:stretch>
              <a:fillRect/>
            </a:stretch>
          </a:blipFill>
        </p:spPr>
        <p:txBody>
          <a:bodyPr/>
          <a:lstStyle/>
          <a:p>
            <a:endParaRPr lang="en-US">
              <a:latin typeface="Avenir Book" panose="02000503020000020003" pitchFamily="2" charset="0"/>
            </a:endParaRPr>
          </a:p>
        </p:txBody>
      </p:sp>
      <p:grpSp>
        <p:nvGrpSpPr>
          <p:cNvPr id="8" name="Group 8"/>
          <p:cNvGrpSpPr/>
          <p:nvPr/>
        </p:nvGrpSpPr>
        <p:grpSpPr>
          <a:xfrm>
            <a:off x="2054954" y="2302141"/>
            <a:ext cx="6622791" cy="1171345"/>
            <a:chOff x="0" y="0"/>
            <a:chExt cx="8830389" cy="1561794"/>
          </a:xfrm>
          <a:effectLst>
            <a:outerShdw blurRad="50800" dist="38100" dir="2700000" algn="tl" rotWithShape="0">
              <a:prstClr val="black">
                <a:alpha val="40000"/>
              </a:prstClr>
            </a:outerShdw>
          </a:effectLst>
        </p:grpSpPr>
        <p:grpSp>
          <p:nvGrpSpPr>
            <p:cNvPr id="9" name="Group 9"/>
            <p:cNvGrpSpPr/>
            <p:nvPr/>
          </p:nvGrpSpPr>
          <p:grpSpPr>
            <a:xfrm>
              <a:off x="0" y="0"/>
              <a:ext cx="8806318" cy="1550575"/>
              <a:chOff x="0" y="0"/>
              <a:chExt cx="1844566" cy="324782"/>
            </a:xfrm>
          </p:grpSpPr>
          <p:sp>
            <p:nvSpPr>
              <p:cNvPr id="10" name="Freeform 10"/>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11" name="TextBox 11"/>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14" name="TextBox 14"/>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15" name="Group 15"/>
          <p:cNvGrpSpPr/>
          <p:nvPr/>
        </p:nvGrpSpPr>
        <p:grpSpPr>
          <a:xfrm>
            <a:off x="2043499" y="3702087"/>
            <a:ext cx="6622791" cy="1171345"/>
            <a:chOff x="0" y="0"/>
            <a:chExt cx="8830389" cy="1561794"/>
          </a:xfrm>
          <a:effectLst>
            <a:outerShdw blurRad="50800" dist="38100" dir="2700000" algn="tl" rotWithShape="0">
              <a:prstClr val="black">
                <a:alpha val="40000"/>
              </a:prstClr>
            </a:outerShdw>
          </a:effectLst>
        </p:grpSpPr>
        <p:grpSp>
          <p:nvGrpSpPr>
            <p:cNvPr id="16" name="Group 16"/>
            <p:cNvGrpSpPr/>
            <p:nvPr/>
          </p:nvGrpSpPr>
          <p:grpSpPr>
            <a:xfrm>
              <a:off x="0" y="0"/>
              <a:ext cx="8806318" cy="1550575"/>
              <a:chOff x="0" y="0"/>
              <a:chExt cx="1844566" cy="324782"/>
            </a:xfrm>
          </p:grpSpPr>
          <p:sp>
            <p:nvSpPr>
              <p:cNvPr id="17" name="Freeform 17"/>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18" name="TextBox 18"/>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21" name="TextBox 21"/>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22" name="Group 22"/>
          <p:cNvGrpSpPr/>
          <p:nvPr/>
        </p:nvGrpSpPr>
        <p:grpSpPr>
          <a:xfrm>
            <a:off x="2043499" y="5102033"/>
            <a:ext cx="6622793" cy="1171347"/>
            <a:chOff x="0" y="0"/>
            <a:chExt cx="8830390" cy="1561796"/>
          </a:xfrm>
        </p:grpSpPr>
        <p:grpSp>
          <p:nvGrpSpPr>
            <p:cNvPr id="23" name="Group 23"/>
            <p:cNvGrpSpPr/>
            <p:nvPr/>
          </p:nvGrpSpPr>
          <p:grpSpPr>
            <a:xfrm>
              <a:off x="0" y="0"/>
              <a:ext cx="8806318" cy="1550575"/>
              <a:chOff x="0" y="0"/>
              <a:chExt cx="1844566" cy="324782"/>
            </a:xfrm>
          </p:grpSpPr>
          <p:sp>
            <p:nvSpPr>
              <p:cNvPr id="24" name="Freeform 24"/>
              <p:cNvSpPr/>
              <p:nvPr/>
            </p:nvSpPr>
            <p:spPr>
              <a:xfrm>
                <a:off x="0" y="0"/>
                <a:ext cx="1844566" cy="324782"/>
              </a:xfrm>
              <a:prstGeom prst="snip1Rect">
                <a:avLst/>
              </a:prstGeom>
              <a:solidFill>
                <a:srgbClr val="414042"/>
              </a:solidFill>
              <a:effectLst>
                <a:outerShdw blurRad="50800" dist="38100" dir="2700000" algn="tl" rotWithShape="0">
                  <a:prstClr val="black">
                    <a:alpha val="40000"/>
                  </a:prstClr>
                </a:outerShdw>
              </a:effectLst>
            </p:spPr>
            <p:txBody>
              <a:bodyPr/>
              <a:lstStyle/>
              <a:p>
                <a:endParaRPr lang="en-US">
                  <a:latin typeface="Avenir Book" panose="02000503020000020003" pitchFamily="2" charset="0"/>
                </a:endParaRPr>
              </a:p>
            </p:txBody>
          </p:sp>
          <p:sp>
            <p:nvSpPr>
              <p:cNvPr id="25" name="TextBox 25"/>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28" name="TextBox 28"/>
            <p:cNvSpPr txBox="1"/>
            <p:nvPr/>
          </p:nvSpPr>
          <p:spPr>
            <a:xfrm rot="16200000">
              <a:off x="8475150" y="1206556"/>
              <a:ext cx="197087" cy="513393"/>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29" name="Group 29"/>
          <p:cNvGrpSpPr/>
          <p:nvPr/>
        </p:nvGrpSpPr>
        <p:grpSpPr>
          <a:xfrm>
            <a:off x="2043499" y="6502825"/>
            <a:ext cx="6622791" cy="1171345"/>
            <a:chOff x="0" y="0"/>
            <a:chExt cx="8830389" cy="1561794"/>
          </a:xfrm>
          <a:effectLst>
            <a:outerShdw blurRad="50800" dist="38100" dir="2700000" algn="tl" rotWithShape="0">
              <a:prstClr val="black">
                <a:alpha val="40000"/>
              </a:prstClr>
            </a:outerShdw>
          </a:effectLst>
        </p:grpSpPr>
        <p:grpSp>
          <p:nvGrpSpPr>
            <p:cNvPr id="30" name="Group 30"/>
            <p:cNvGrpSpPr/>
            <p:nvPr/>
          </p:nvGrpSpPr>
          <p:grpSpPr>
            <a:xfrm>
              <a:off x="0" y="0"/>
              <a:ext cx="8806318" cy="1550575"/>
              <a:chOff x="0" y="0"/>
              <a:chExt cx="1844566" cy="324782"/>
            </a:xfrm>
          </p:grpSpPr>
          <p:sp>
            <p:nvSpPr>
              <p:cNvPr id="31" name="Freeform 31"/>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32" name="TextBox 32"/>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35" name="TextBox 35"/>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36" name="TextBox 36"/>
          <p:cNvSpPr txBox="1"/>
          <p:nvPr/>
        </p:nvSpPr>
        <p:spPr>
          <a:xfrm>
            <a:off x="2656117" y="4141029"/>
            <a:ext cx="2931171" cy="3187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Net Working Capital</a:t>
            </a:r>
          </a:p>
        </p:txBody>
      </p:sp>
      <p:sp>
        <p:nvSpPr>
          <p:cNvPr id="37" name="TextBox 37"/>
          <p:cNvSpPr txBox="1"/>
          <p:nvPr/>
        </p:nvSpPr>
        <p:spPr>
          <a:xfrm>
            <a:off x="2656117" y="5544811"/>
            <a:ext cx="3059519" cy="3187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Total Assets</a:t>
            </a:r>
          </a:p>
        </p:txBody>
      </p:sp>
      <p:sp>
        <p:nvSpPr>
          <p:cNvPr id="38" name="TextBox 38"/>
          <p:cNvSpPr txBox="1"/>
          <p:nvPr/>
        </p:nvSpPr>
        <p:spPr>
          <a:xfrm>
            <a:off x="2667572" y="2587724"/>
            <a:ext cx="3061529" cy="6393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Cash and Cash Equivalents</a:t>
            </a:r>
          </a:p>
        </p:txBody>
      </p:sp>
      <p:sp>
        <p:nvSpPr>
          <p:cNvPr id="39" name="TextBox 39"/>
          <p:cNvSpPr txBox="1"/>
          <p:nvPr/>
        </p:nvSpPr>
        <p:spPr>
          <a:xfrm>
            <a:off x="2524934" y="6951578"/>
            <a:ext cx="3744683" cy="318742"/>
          </a:xfrm>
          <a:prstGeom prst="rect">
            <a:avLst/>
          </a:prstGeom>
        </p:spPr>
        <p:txBody>
          <a:bodyPr wrap="square"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Total Stockholder's Deficit</a:t>
            </a:r>
          </a:p>
        </p:txBody>
      </p:sp>
      <p:sp>
        <p:nvSpPr>
          <p:cNvPr id="40" name="TextBox 40"/>
          <p:cNvSpPr txBox="1"/>
          <p:nvPr/>
        </p:nvSpPr>
        <p:spPr>
          <a:xfrm>
            <a:off x="6170244" y="2532036"/>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$3,809</a:t>
            </a:r>
            <a:endParaRPr lang="en-US" sz="3283">
              <a:solidFill>
                <a:srgbClr val="FFFFFF"/>
              </a:solidFill>
              <a:latin typeface="Avenir Book" panose="02000503020000020003" pitchFamily="2" charset="0"/>
              <a:ea typeface="Avenir"/>
              <a:cs typeface="Avenir"/>
              <a:sym typeface="Avenir"/>
            </a:endParaRPr>
          </a:p>
        </p:txBody>
      </p:sp>
      <p:sp>
        <p:nvSpPr>
          <p:cNvPr id="41" name="TextBox 41"/>
          <p:cNvSpPr txBox="1"/>
          <p:nvPr/>
        </p:nvSpPr>
        <p:spPr>
          <a:xfrm>
            <a:off x="6158789" y="3950319"/>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$1,626</a:t>
            </a:r>
          </a:p>
        </p:txBody>
      </p:sp>
      <p:sp>
        <p:nvSpPr>
          <p:cNvPr id="42" name="TextBox 42"/>
          <p:cNvSpPr txBox="1"/>
          <p:nvPr/>
        </p:nvSpPr>
        <p:spPr>
          <a:xfrm>
            <a:off x="6158789" y="5331928"/>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$7,296</a:t>
            </a:r>
            <a:endParaRPr lang="en-US" sz="3283">
              <a:solidFill>
                <a:srgbClr val="FFFFFF"/>
              </a:solidFill>
              <a:latin typeface="Avenir Book" panose="02000503020000020003" pitchFamily="2" charset="0"/>
              <a:ea typeface="Avenir"/>
              <a:cs typeface="Avenir"/>
              <a:sym typeface="Avenir"/>
            </a:endParaRPr>
          </a:p>
        </p:txBody>
      </p:sp>
      <p:sp>
        <p:nvSpPr>
          <p:cNvPr id="43" name="TextBox 43"/>
          <p:cNvSpPr txBox="1"/>
          <p:nvPr/>
        </p:nvSpPr>
        <p:spPr>
          <a:xfrm>
            <a:off x="6158789" y="6727536"/>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($4,344)</a:t>
            </a:r>
          </a:p>
        </p:txBody>
      </p:sp>
      <p:grpSp>
        <p:nvGrpSpPr>
          <p:cNvPr id="44" name="Group 44"/>
          <p:cNvGrpSpPr/>
          <p:nvPr/>
        </p:nvGrpSpPr>
        <p:grpSpPr>
          <a:xfrm>
            <a:off x="9631705" y="2302141"/>
            <a:ext cx="6622791" cy="1171345"/>
            <a:chOff x="0" y="0"/>
            <a:chExt cx="8830389" cy="1561794"/>
          </a:xfrm>
          <a:effectLst>
            <a:outerShdw blurRad="50800" dist="38100" dir="2700000" algn="tl" rotWithShape="0">
              <a:prstClr val="black">
                <a:alpha val="40000"/>
              </a:prstClr>
            </a:outerShdw>
          </a:effectLst>
        </p:grpSpPr>
        <p:grpSp>
          <p:nvGrpSpPr>
            <p:cNvPr id="45" name="Group 45"/>
            <p:cNvGrpSpPr/>
            <p:nvPr/>
          </p:nvGrpSpPr>
          <p:grpSpPr>
            <a:xfrm>
              <a:off x="0" y="0"/>
              <a:ext cx="8806318" cy="1550575"/>
              <a:chOff x="0" y="0"/>
              <a:chExt cx="1844566" cy="324782"/>
            </a:xfrm>
          </p:grpSpPr>
          <p:sp>
            <p:nvSpPr>
              <p:cNvPr id="46" name="Freeform 46"/>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47" name="TextBox 47"/>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50" name="TextBox 50"/>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58" name="Group 58"/>
          <p:cNvGrpSpPr/>
          <p:nvPr/>
        </p:nvGrpSpPr>
        <p:grpSpPr>
          <a:xfrm>
            <a:off x="9631705" y="3565665"/>
            <a:ext cx="6622793" cy="1307769"/>
            <a:chOff x="0" y="-181897"/>
            <a:chExt cx="8830391" cy="1743692"/>
          </a:xfrm>
          <a:effectLst>
            <a:outerShdw blurRad="50800" dist="38100" dir="2700000" algn="tl" rotWithShape="0">
              <a:prstClr val="black">
                <a:alpha val="40000"/>
              </a:prstClr>
            </a:outerShdw>
          </a:effectLst>
        </p:grpSpPr>
        <p:grpSp>
          <p:nvGrpSpPr>
            <p:cNvPr id="59" name="Group 59"/>
            <p:cNvGrpSpPr/>
            <p:nvPr/>
          </p:nvGrpSpPr>
          <p:grpSpPr>
            <a:xfrm>
              <a:off x="0" y="-181897"/>
              <a:ext cx="8806318" cy="1732472"/>
              <a:chOff x="0" y="-38100"/>
              <a:chExt cx="1844566" cy="362882"/>
            </a:xfrm>
          </p:grpSpPr>
          <p:sp>
            <p:nvSpPr>
              <p:cNvPr id="60" name="Freeform 60"/>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61" name="TextBox 61"/>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64" name="TextBox 64"/>
            <p:cNvSpPr txBox="1"/>
            <p:nvPr/>
          </p:nvSpPr>
          <p:spPr>
            <a:xfrm rot="16200000">
              <a:off x="8475151" y="1206556"/>
              <a:ext cx="197087"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65" name="Group 65"/>
          <p:cNvGrpSpPr/>
          <p:nvPr/>
        </p:nvGrpSpPr>
        <p:grpSpPr>
          <a:xfrm>
            <a:off x="9631705" y="4966457"/>
            <a:ext cx="6622791" cy="1307768"/>
            <a:chOff x="0" y="-181897"/>
            <a:chExt cx="8830389" cy="1743691"/>
          </a:xfrm>
          <a:effectLst>
            <a:outerShdw blurRad="50800" dist="38100" dir="2700000" algn="tl" rotWithShape="0">
              <a:prstClr val="black">
                <a:alpha val="40000"/>
              </a:prstClr>
            </a:outerShdw>
          </a:effectLst>
        </p:grpSpPr>
        <p:grpSp>
          <p:nvGrpSpPr>
            <p:cNvPr id="66" name="Group 66"/>
            <p:cNvGrpSpPr/>
            <p:nvPr/>
          </p:nvGrpSpPr>
          <p:grpSpPr>
            <a:xfrm>
              <a:off x="0" y="-181897"/>
              <a:ext cx="8806318" cy="1732472"/>
              <a:chOff x="0" y="-38100"/>
              <a:chExt cx="1844566" cy="362882"/>
            </a:xfrm>
          </p:grpSpPr>
          <p:sp>
            <p:nvSpPr>
              <p:cNvPr id="67" name="Freeform 67"/>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68" name="TextBox 68"/>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71" name="TextBox 71"/>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73" name="TextBox 73"/>
          <p:cNvSpPr txBox="1"/>
          <p:nvPr/>
        </p:nvSpPr>
        <p:spPr>
          <a:xfrm>
            <a:off x="10244323" y="4144866"/>
            <a:ext cx="3059519" cy="318742"/>
          </a:xfrm>
          <a:prstGeom prst="rect">
            <a:avLst/>
          </a:prstGeom>
        </p:spPr>
        <p:txBody>
          <a:bodyPr lIns="0" tIns="0" rIns="0" bIns="0" rtlCol="0" anchor="t">
            <a:spAutoFit/>
          </a:bodyPr>
          <a:lstStyle/>
          <a:p>
            <a:pPr algn="l">
              <a:lnSpc>
                <a:spcPts val="2489"/>
              </a:lnSpc>
            </a:pPr>
            <a:r>
              <a:rPr lang="en-US" sz="2050" b="1">
                <a:solidFill>
                  <a:srgbClr val="FFFFFF"/>
                </a:solidFill>
                <a:latin typeface="Avenir Book"/>
                <a:ea typeface="Canva Sans Bold"/>
                <a:cs typeface="Canva Sans Bold"/>
                <a:sym typeface="Canva Sans Bold"/>
              </a:rPr>
              <a:t>Options (</a:t>
            </a:r>
            <a:r>
              <a:rPr lang="en-US" sz="2050" b="1">
                <a:solidFill>
                  <a:schemeClr val="bg1"/>
                </a:solidFill>
                <a:latin typeface="Avenir Book"/>
                <a:ea typeface="Canva Sans Bold"/>
                <a:cs typeface="Canva Sans Bold"/>
                <a:sym typeface="Canva Sans Bold"/>
              </a:rPr>
              <a:t>$1.19 WAEP)</a:t>
            </a:r>
          </a:p>
        </p:txBody>
      </p:sp>
      <p:sp>
        <p:nvSpPr>
          <p:cNvPr id="74" name="TextBox 74"/>
          <p:cNvSpPr txBox="1"/>
          <p:nvPr/>
        </p:nvSpPr>
        <p:spPr>
          <a:xfrm>
            <a:off x="10244323" y="2587724"/>
            <a:ext cx="3061529" cy="6393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Common shares outstanding</a:t>
            </a:r>
          </a:p>
        </p:txBody>
      </p:sp>
      <p:sp>
        <p:nvSpPr>
          <p:cNvPr id="75" name="TextBox 75"/>
          <p:cNvSpPr txBox="1"/>
          <p:nvPr/>
        </p:nvSpPr>
        <p:spPr>
          <a:xfrm>
            <a:off x="10244323" y="5392262"/>
            <a:ext cx="3059519" cy="318742"/>
          </a:xfrm>
          <a:prstGeom prst="rect">
            <a:avLst/>
          </a:prstGeom>
        </p:spPr>
        <p:txBody>
          <a:bodyPr lIns="0" tIns="0" rIns="0" bIns="0" rtlCol="0" anchor="t">
            <a:spAutoFit/>
          </a:bodyPr>
          <a:lstStyle/>
          <a:p>
            <a:pPr algn="l">
              <a:lnSpc>
                <a:spcPts val="2489"/>
              </a:lnSpc>
            </a:pPr>
            <a:r>
              <a:rPr lang="en-US" sz="2050" b="1">
                <a:solidFill>
                  <a:srgbClr val="FFFFFF"/>
                </a:solidFill>
                <a:latin typeface="Avenir Book"/>
                <a:ea typeface="Canva Sans Bold"/>
                <a:cs typeface="Canva Sans Bold"/>
                <a:sym typeface="Canva Sans Bold"/>
              </a:rPr>
              <a:t>Warrants (</a:t>
            </a:r>
            <a:r>
              <a:rPr lang="en-US" sz="2050" b="1">
                <a:solidFill>
                  <a:schemeClr val="bg1"/>
                </a:solidFill>
                <a:latin typeface="Avenir Book"/>
                <a:ea typeface="Canva Sans Bold"/>
                <a:cs typeface="Canva Sans Bold"/>
                <a:sym typeface="Canva Sans Bold"/>
              </a:rPr>
              <a:t>$0.98 WAEP)</a:t>
            </a:r>
            <a:endParaRPr lang="en-US" sz="2050" b="1" baseline="30000">
              <a:solidFill>
                <a:schemeClr val="bg1"/>
              </a:solidFill>
              <a:latin typeface="Avenir Book"/>
              <a:ea typeface="Canva Sans Bold"/>
              <a:cs typeface="Canva Sans Bold"/>
            </a:endParaRPr>
          </a:p>
        </p:txBody>
      </p:sp>
      <p:sp>
        <p:nvSpPr>
          <p:cNvPr id="76" name="TextBox 76"/>
          <p:cNvSpPr txBox="1"/>
          <p:nvPr/>
        </p:nvSpPr>
        <p:spPr>
          <a:xfrm>
            <a:off x="13477337" y="2532036"/>
            <a:ext cx="2377044"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42,655,918</a:t>
            </a:r>
            <a:endParaRPr lang="en-US" sz="3283">
              <a:solidFill>
                <a:srgbClr val="FFFFFF"/>
              </a:solidFill>
              <a:latin typeface="Avenir Book" panose="02000503020000020003" pitchFamily="2" charset="0"/>
              <a:ea typeface="Avenir"/>
              <a:cs typeface="Avenir"/>
              <a:sym typeface="Avenir"/>
            </a:endParaRPr>
          </a:p>
        </p:txBody>
      </p:sp>
      <p:sp>
        <p:nvSpPr>
          <p:cNvPr id="78" name="TextBox 78"/>
          <p:cNvSpPr txBox="1"/>
          <p:nvPr/>
        </p:nvSpPr>
        <p:spPr>
          <a:xfrm>
            <a:off x="13745932" y="3931983"/>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1,852,045</a:t>
            </a:r>
            <a:endParaRPr lang="en-US" sz="3283">
              <a:solidFill>
                <a:srgbClr val="FFFFFF"/>
              </a:solidFill>
              <a:latin typeface="Avenir Book" panose="02000503020000020003" pitchFamily="2" charset="0"/>
              <a:ea typeface="Avenir"/>
              <a:cs typeface="Avenir"/>
              <a:sym typeface="Avenir"/>
            </a:endParaRPr>
          </a:p>
        </p:txBody>
      </p:sp>
      <p:sp>
        <p:nvSpPr>
          <p:cNvPr id="79" name="TextBox 79"/>
          <p:cNvSpPr txBox="1"/>
          <p:nvPr/>
        </p:nvSpPr>
        <p:spPr>
          <a:xfrm>
            <a:off x="13488792" y="5327591"/>
            <a:ext cx="236558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21,235,745</a:t>
            </a:r>
            <a:endParaRPr lang="en-US" sz="3283">
              <a:solidFill>
                <a:srgbClr val="FFFFFF"/>
              </a:solidFill>
              <a:latin typeface="Avenir Book" panose="02000503020000020003" pitchFamily="2" charset="0"/>
              <a:ea typeface="Avenir"/>
              <a:cs typeface="Avenir"/>
              <a:sym typeface="Avenir"/>
            </a:endParaRPr>
          </a:p>
        </p:txBody>
      </p:sp>
      <p:grpSp>
        <p:nvGrpSpPr>
          <p:cNvPr id="80" name="Group 80"/>
          <p:cNvGrpSpPr/>
          <p:nvPr/>
        </p:nvGrpSpPr>
        <p:grpSpPr>
          <a:xfrm>
            <a:off x="9643160" y="6366403"/>
            <a:ext cx="6622791" cy="1307768"/>
            <a:chOff x="0" y="-181897"/>
            <a:chExt cx="8830389" cy="1743691"/>
          </a:xfrm>
          <a:effectLst>
            <a:outerShdw blurRad="50800" dist="38100" dir="2700000" algn="tl" rotWithShape="0">
              <a:prstClr val="black">
                <a:alpha val="40000"/>
              </a:prstClr>
            </a:outerShdw>
          </a:effectLst>
        </p:grpSpPr>
        <p:grpSp>
          <p:nvGrpSpPr>
            <p:cNvPr id="81" name="Group 81"/>
            <p:cNvGrpSpPr/>
            <p:nvPr/>
          </p:nvGrpSpPr>
          <p:grpSpPr>
            <a:xfrm>
              <a:off x="0" y="-181897"/>
              <a:ext cx="8806318" cy="1732472"/>
              <a:chOff x="0" y="-38100"/>
              <a:chExt cx="1844566" cy="362882"/>
            </a:xfrm>
          </p:grpSpPr>
          <p:sp>
            <p:nvSpPr>
              <p:cNvPr id="82" name="Freeform 82"/>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83" name="TextBox 83"/>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86" name="TextBox 86"/>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87" name="TextBox 87"/>
          <p:cNvSpPr txBox="1"/>
          <p:nvPr/>
        </p:nvSpPr>
        <p:spPr>
          <a:xfrm>
            <a:off x="10255778" y="6792208"/>
            <a:ext cx="3059519" cy="6393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Diluted Shares Outstanding</a:t>
            </a:r>
          </a:p>
        </p:txBody>
      </p:sp>
      <p:sp>
        <p:nvSpPr>
          <p:cNvPr id="88" name="TextBox 88"/>
          <p:cNvSpPr txBox="1"/>
          <p:nvPr/>
        </p:nvSpPr>
        <p:spPr>
          <a:xfrm>
            <a:off x="13317307" y="6727538"/>
            <a:ext cx="2548528"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65,743,708</a:t>
            </a:r>
            <a:endParaRPr lang="en-US" sz="3283">
              <a:solidFill>
                <a:srgbClr val="FFFFFF"/>
              </a:solidFill>
              <a:latin typeface="Avenir Book" panose="02000503020000020003" pitchFamily="2" charset="0"/>
              <a:ea typeface="Avenir"/>
              <a:cs typeface="Avenir"/>
              <a:sym typeface="Avenir"/>
            </a:endParaRPr>
          </a:p>
        </p:txBody>
      </p:sp>
      <p:sp>
        <p:nvSpPr>
          <p:cNvPr id="91" name="TextBox 5">
            <a:extLst>
              <a:ext uri="{FF2B5EF4-FFF2-40B4-BE49-F238E27FC236}">
                <a16:creationId xmlns:a16="http://schemas.microsoft.com/office/drawing/2014/main" id="{11A1BEDA-9BDE-490D-FF29-6DCC3F248072}"/>
              </a:ext>
            </a:extLst>
          </p:cNvPr>
          <p:cNvSpPr txBox="1"/>
          <p:nvPr/>
        </p:nvSpPr>
        <p:spPr>
          <a:xfrm>
            <a:off x="5318469" y="644722"/>
            <a:ext cx="7666302" cy="1381917"/>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Cap Table</a:t>
            </a:r>
          </a:p>
          <a:p>
            <a:pPr algn="ctr">
              <a:lnSpc>
                <a:spcPts val="5599"/>
              </a:lnSpc>
            </a:pPr>
            <a:r>
              <a:rPr lang="en-US" sz="3999" b="1" spc="19">
                <a:solidFill>
                  <a:srgbClr val="404041"/>
                </a:solidFill>
                <a:latin typeface="Avenir Bold"/>
                <a:ea typeface="Avenir Bold"/>
                <a:cs typeface="Avenir Bold"/>
                <a:sym typeface="Avenir Bold"/>
              </a:rPr>
              <a:t>(as of September 30, 2025)</a:t>
            </a:r>
          </a:p>
        </p:txBody>
      </p:sp>
      <p:sp>
        <p:nvSpPr>
          <p:cNvPr id="92" name="TextBox 90">
            <a:extLst>
              <a:ext uri="{FF2B5EF4-FFF2-40B4-BE49-F238E27FC236}">
                <a16:creationId xmlns:a16="http://schemas.microsoft.com/office/drawing/2014/main" id="{774144D4-3711-DC50-D077-CC93FF148147}"/>
              </a:ext>
            </a:extLst>
          </p:cNvPr>
          <p:cNvSpPr txBox="1"/>
          <p:nvPr/>
        </p:nvSpPr>
        <p:spPr>
          <a:xfrm>
            <a:off x="8699699" y="1754065"/>
            <a:ext cx="7314636" cy="417550"/>
          </a:xfrm>
          <a:prstGeom prst="rect">
            <a:avLst/>
          </a:prstGeom>
        </p:spPr>
        <p:txBody>
          <a:bodyPr lIns="0" tIns="0" rIns="0" bIns="0" rtlCol="0" anchor="t">
            <a:spAutoFit/>
          </a:bodyPr>
          <a:lstStyle/>
          <a:p>
            <a:pPr algn="r">
              <a:lnSpc>
                <a:spcPts val="3359"/>
              </a:lnSpc>
            </a:pPr>
            <a:r>
              <a:rPr lang="en-US" sz="2399" b="1" spc="11">
                <a:solidFill>
                  <a:srgbClr val="3C737F"/>
                </a:solidFill>
                <a:latin typeface="Avenir Ultra-Bold"/>
                <a:ea typeface="Avenir Ultra-Bold"/>
                <a:cs typeface="Avenir Ultra-Bold"/>
                <a:sym typeface="Avenir Ultra-Bold"/>
              </a:rPr>
              <a:t>Common Stock Equivalents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4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4394671" y="1831213"/>
            <a:ext cx="2536390" cy="3624370"/>
            <a:chOff x="0" y="0"/>
            <a:chExt cx="668020" cy="954567"/>
          </a:xfrm>
          <a:effectLst>
            <a:outerShdw blurRad="50800" dist="38100" dir="2700000" algn="tl" rotWithShape="0">
              <a:prstClr val="black">
                <a:alpha val="40000"/>
              </a:prstClr>
            </a:outerShdw>
          </a:effectLst>
        </p:grpSpPr>
        <p:sp>
          <p:nvSpPr>
            <p:cNvPr id="5" name="Freeform 5"/>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6" name="TextBox 6"/>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7" name="Group 7"/>
          <p:cNvGrpSpPr/>
          <p:nvPr/>
        </p:nvGrpSpPr>
        <p:grpSpPr>
          <a:xfrm>
            <a:off x="921814" y="1821688"/>
            <a:ext cx="2536390" cy="3624370"/>
            <a:chOff x="0" y="0"/>
            <a:chExt cx="668020" cy="954567"/>
          </a:xfrm>
          <a:effectLst>
            <a:outerShdw blurRad="50800" dist="38100" dir="2700000" algn="tl" rotWithShape="0">
              <a:prstClr val="black">
                <a:alpha val="40000"/>
              </a:prstClr>
            </a:outerShdw>
          </a:effectLst>
        </p:grpSpPr>
        <p:sp>
          <p:nvSpPr>
            <p:cNvPr id="8" name="Freeform 8"/>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9" name="TextBox 9"/>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10" name="Group 10"/>
          <p:cNvGrpSpPr/>
          <p:nvPr/>
        </p:nvGrpSpPr>
        <p:grpSpPr>
          <a:xfrm>
            <a:off x="11329220" y="1831213"/>
            <a:ext cx="2536390" cy="3624370"/>
            <a:chOff x="0" y="0"/>
            <a:chExt cx="668020" cy="954567"/>
          </a:xfrm>
          <a:effectLst>
            <a:outerShdw blurRad="50800" dist="38100" dir="2700000" algn="tl" rotWithShape="0">
              <a:prstClr val="black">
                <a:alpha val="40000"/>
              </a:prstClr>
            </a:outerShdw>
          </a:effectLst>
        </p:grpSpPr>
        <p:sp>
          <p:nvSpPr>
            <p:cNvPr id="11" name="Freeform 11"/>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12" name="TextBox 12"/>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13" name="Group 13"/>
          <p:cNvGrpSpPr/>
          <p:nvPr/>
        </p:nvGrpSpPr>
        <p:grpSpPr>
          <a:xfrm>
            <a:off x="7867543" y="1831213"/>
            <a:ext cx="2536390" cy="3624370"/>
            <a:chOff x="0" y="0"/>
            <a:chExt cx="668020" cy="954567"/>
          </a:xfrm>
          <a:effectLst>
            <a:outerShdw blurRad="50800" dist="38100" dir="2700000" algn="tl" rotWithShape="0">
              <a:prstClr val="black">
                <a:alpha val="40000"/>
              </a:prstClr>
            </a:outerShdw>
          </a:effectLst>
        </p:grpSpPr>
        <p:sp>
          <p:nvSpPr>
            <p:cNvPr id="14" name="Freeform 14"/>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15" name="TextBox 15"/>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16" name="Group 16"/>
          <p:cNvGrpSpPr/>
          <p:nvPr/>
        </p:nvGrpSpPr>
        <p:grpSpPr>
          <a:xfrm>
            <a:off x="14822767" y="1821688"/>
            <a:ext cx="2536390" cy="3624370"/>
            <a:chOff x="0" y="0"/>
            <a:chExt cx="668020" cy="954567"/>
          </a:xfrm>
          <a:effectLst>
            <a:outerShdw blurRad="50800" dist="38100" dir="2700000" algn="tl" rotWithShape="0">
              <a:prstClr val="black">
                <a:alpha val="40000"/>
              </a:prstClr>
            </a:outerShdw>
          </a:effectLst>
        </p:grpSpPr>
        <p:sp>
          <p:nvSpPr>
            <p:cNvPr id="17" name="Freeform 17"/>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18" name="TextBox 18"/>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sp>
        <p:nvSpPr>
          <p:cNvPr id="19" name="Freeform 19"/>
          <p:cNvSpPr/>
          <p:nvPr/>
        </p:nvSpPr>
        <p:spPr>
          <a:xfrm>
            <a:off x="14646770" y="1995357"/>
            <a:ext cx="2526865" cy="3612627"/>
          </a:xfrm>
          <a:custGeom>
            <a:avLst/>
            <a:gdLst/>
            <a:ahLst/>
            <a:cxnLst/>
            <a:rect l="l" t="t" r="r" b="b"/>
            <a:pathLst>
              <a:path w="2526865" h="3612627">
                <a:moveTo>
                  <a:pt x="0" y="0"/>
                </a:moveTo>
                <a:lnTo>
                  <a:pt x="2526865" y="0"/>
                </a:lnTo>
                <a:lnTo>
                  <a:pt x="2526865" y="3612627"/>
                </a:lnTo>
                <a:lnTo>
                  <a:pt x="0" y="3612627"/>
                </a:lnTo>
                <a:lnTo>
                  <a:pt x="0" y="0"/>
                </a:lnTo>
                <a:close/>
              </a:path>
            </a:pathLst>
          </a:custGeom>
          <a:blipFill>
            <a:blip r:embed="rId4"/>
            <a:stretch>
              <a:fillRect/>
            </a:stretch>
          </a:blipFill>
        </p:spPr>
        <p:txBody>
          <a:bodyPr/>
          <a:lstStyle/>
          <a:p>
            <a:endParaRPr lang="en-US"/>
          </a:p>
        </p:txBody>
      </p:sp>
      <p:sp>
        <p:nvSpPr>
          <p:cNvPr id="20" name="Freeform 20"/>
          <p:cNvSpPr/>
          <p:nvPr/>
        </p:nvSpPr>
        <p:spPr>
          <a:xfrm>
            <a:off x="11153223" y="1983613"/>
            <a:ext cx="2555575" cy="3624370"/>
          </a:xfrm>
          <a:custGeom>
            <a:avLst/>
            <a:gdLst/>
            <a:ahLst/>
            <a:cxnLst/>
            <a:rect l="l" t="t" r="r" b="b"/>
            <a:pathLst>
              <a:path w="2555575" h="3624370">
                <a:moveTo>
                  <a:pt x="0" y="0"/>
                </a:moveTo>
                <a:lnTo>
                  <a:pt x="2555575" y="0"/>
                </a:lnTo>
                <a:lnTo>
                  <a:pt x="2555575" y="3624371"/>
                </a:lnTo>
                <a:lnTo>
                  <a:pt x="0" y="3624371"/>
                </a:lnTo>
                <a:lnTo>
                  <a:pt x="0" y="0"/>
                </a:lnTo>
                <a:close/>
              </a:path>
            </a:pathLst>
          </a:custGeom>
          <a:blipFill>
            <a:blip r:embed="rId5"/>
            <a:stretch>
              <a:fillRect l="-10938" t="-14068" r="-10895" b="-9944"/>
            </a:stretch>
          </a:blipFill>
        </p:spPr>
        <p:txBody>
          <a:bodyPr/>
          <a:lstStyle/>
          <a:p>
            <a:endParaRPr lang="en-US"/>
          </a:p>
        </p:txBody>
      </p:sp>
      <p:sp>
        <p:nvSpPr>
          <p:cNvPr id="21" name="Freeform 21"/>
          <p:cNvSpPr/>
          <p:nvPr/>
        </p:nvSpPr>
        <p:spPr>
          <a:xfrm>
            <a:off x="7704229" y="1993138"/>
            <a:ext cx="2511023" cy="3614845"/>
          </a:xfrm>
          <a:custGeom>
            <a:avLst/>
            <a:gdLst/>
            <a:ahLst/>
            <a:cxnLst/>
            <a:rect l="l" t="t" r="r" b="b"/>
            <a:pathLst>
              <a:path w="2511023" h="3614845">
                <a:moveTo>
                  <a:pt x="0" y="0"/>
                </a:moveTo>
                <a:lnTo>
                  <a:pt x="2511023" y="0"/>
                </a:lnTo>
                <a:lnTo>
                  <a:pt x="2511023" y="3614846"/>
                </a:lnTo>
                <a:lnTo>
                  <a:pt x="0" y="3614846"/>
                </a:lnTo>
                <a:lnTo>
                  <a:pt x="0" y="0"/>
                </a:lnTo>
                <a:close/>
              </a:path>
            </a:pathLst>
          </a:custGeom>
          <a:blipFill>
            <a:blip r:embed="rId6"/>
            <a:stretch>
              <a:fillRect r="-692"/>
            </a:stretch>
          </a:blipFill>
        </p:spPr>
        <p:txBody>
          <a:bodyPr/>
          <a:lstStyle/>
          <a:p>
            <a:endParaRPr lang="en-US"/>
          </a:p>
        </p:txBody>
      </p:sp>
      <p:sp>
        <p:nvSpPr>
          <p:cNvPr id="22" name="Freeform 22"/>
          <p:cNvSpPr/>
          <p:nvPr/>
        </p:nvSpPr>
        <p:spPr>
          <a:xfrm>
            <a:off x="4225529" y="1983613"/>
            <a:ext cx="2540729" cy="3624370"/>
          </a:xfrm>
          <a:custGeom>
            <a:avLst/>
            <a:gdLst/>
            <a:ahLst/>
            <a:cxnLst/>
            <a:rect l="l" t="t" r="r" b="b"/>
            <a:pathLst>
              <a:path w="2540729" h="3624370">
                <a:moveTo>
                  <a:pt x="0" y="0"/>
                </a:moveTo>
                <a:lnTo>
                  <a:pt x="2540728" y="0"/>
                </a:lnTo>
                <a:lnTo>
                  <a:pt x="2540728" y="3624371"/>
                </a:lnTo>
                <a:lnTo>
                  <a:pt x="0" y="3624371"/>
                </a:lnTo>
                <a:lnTo>
                  <a:pt x="0" y="0"/>
                </a:lnTo>
                <a:close/>
              </a:path>
            </a:pathLst>
          </a:custGeom>
          <a:blipFill>
            <a:blip r:embed="rId7"/>
            <a:stretch>
              <a:fillRect l="-10413" t="-3596" r="-5097" b="-7129"/>
            </a:stretch>
          </a:blipFill>
        </p:spPr>
        <p:txBody>
          <a:bodyPr/>
          <a:lstStyle/>
          <a:p>
            <a:endParaRPr lang="en-US"/>
          </a:p>
        </p:txBody>
      </p:sp>
      <p:sp>
        <p:nvSpPr>
          <p:cNvPr id="23" name="Freeform 23"/>
          <p:cNvSpPr/>
          <p:nvPr/>
        </p:nvSpPr>
        <p:spPr>
          <a:xfrm>
            <a:off x="7526074" y="7214938"/>
            <a:ext cx="1145428" cy="1145428"/>
          </a:xfrm>
          <a:custGeom>
            <a:avLst/>
            <a:gdLst/>
            <a:ahLst/>
            <a:cxnLst/>
            <a:rect l="l" t="t" r="r" b="b"/>
            <a:pathLst>
              <a:path w="1145428" h="1145428">
                <a:moveTo>
                  <a:pt x="0" y="0"/>
                </a:moveTo>
                <a:lnTo>
                  <a:pt x="1145428" y="0"/>
                </a:lnTo>
                <a:lnTo>
                  <a:pt x="1145428" y="1145428"/>
                </a:lnTo>
                <a:lnTo>
                  <a:pt x="0" y="1145428"/>
                </a:lnTo>
                <a:lnTo>
                  <a:pt x="0" y="0"/>
                </a:lnTo>
                <a:close/>
              </a:path>
            </a:pathLst>
          </a:custGeom>
          <a:blipFill>
            <a:blip r:embed="rId8"/>
            <a:stretch>
              <a:fillRect/>
            </a:stretch>
          </a:blipFill>
        </p:spPr>
        <p:txBody>
          <a:bodyPr/>
          <a:lstStyle/>
          <a:p>
            <a:endParaRPr lang="en-US"/>
          </a:p>
        </p:txBody>
      </p:sp>
      <p:sp>
        <p:nvSpPr>
          <p:cNvPr id="24" name="Freeform 24"/>
          <p:cNvSpPr/>
          <p:nvPr/>
        </p:nvSpPr>
        <p:spPr>
          <a:xfrm>
            <a:off x="9004877" y="7312925"/>
            <a:ext cx="884447" cy="884447"/>
          </a:xfrm>
          <a:custGeom>
            <a:avLst/>
            <a:gdLst/>
            <a:ahLst/>
            <a:cxnLst/>
            <a:rect l="l" t="t" r="r" b="b"/>
            <a:pathLst>
              <a:path w="884447" h="884447">
                <a:moveTo>
                  <a:pt x="0" y="0"/>
                </a:moveTo>
                <a:lnTo>
                  <a:pt x="884447" y="0"/>
                </a:lnTo>
                <a:lnTo>
                  <a:pt x="884447" y="884447"/>
                </a:lnTo>
                <a:lnTo>
                  <a:pt x="0" y="884447"/>
                </a:lnTo>
                <a:lnTo>
                  <a:pt x="0" y="0"/>
                </a:lnTo>
                <a:close/>
              </a:path>
            </a:pathLst>
          </a:custGeom>
          <a:blipFill>
            <a:blip r:embed="rId9"/>
            <a:stretch>
              <a:fillRect/>
            </a:stretch>
          </a:blipFill>
        </p:spPr>
        <p:txBody>
          <a:bodyPr/>
          <a:lstStyle/>
          <a:p>
            <a:endParaRPr lang="en-US"/>
          </a:p>
        </p:txBody>
      </p:sp>
      <p:sp>
        <p:nvSpPr>
          <p:cNvPr id="25" name="Freeform 25"/>
          <p:cNvSpPr/>
          <p:nvPr/>
        </p:nvSpPr>
        <p:spPr>
          <a:xfrm>
            <a:off x="10273640" y="6838340"/>
            <a:ext cx="1836351" cy="1836351"/>
          </a:xfrm>
          <a:custGeom>
            <a:avLst/>
            <a:gdLst/>
            <a:ahLst/>
            <a:cxnLst/>
            <a:rect l="l" t="t" r="r" b="b"/>
            <a:pathLst>
              <a:path w="1836351" h="1836351">
                <a:moveTo>
                  <a:pt x="0" y="0"/>
                </a:moveTo>
                <a:lnTo>
                  <a:pt x="1836351" y="0"/>
                </a:lnTo>
                <a:lnTo>
                  <a:pt x="1836351" y="1836351"/>
                </a:lnTo>
                <a:lnTo>
                  <a:pt x="0" y="1836351"/>
                </a:lnTo>
                <a:lnTo>
                  <a:pt x="0" y="0"/>
                </a:lnTo>
                <a:close/>
              </a:path>
            </a:pathLst>
          </a:custGeom>
          <a:blipFill>
            <a:blip r:embed="rId10"/>
            <a:stretch>
              <a:fillRect/>
            </a:stretch>
          </a:blipFill>
        </p:spPr>
        <p:txBody>
          <a:bodyPr/>
          <a:lstStyle/>
          <a:p>
            <a:endParaRPr lang="en-US"/>
          </a:p>
        </p:txBody>
      </p:sp>
      <p:sp>
        <p:nvSpPr>
          <p:cNvPr id="26" name="Freeform 26"/>
          <p:cNvSpPr/>
          <p:nvPr/>
        </p:nvSpPr>
        <p:spPr>
          <a:xfrm>
            <a:off x="7673256" y="8527178"/>
            <a:ext cx="2514658" cy="605217"/>
          </a:xfrm>
          <a:custGeom>
            <a:avLst/>
            <a:gdLst/>
            <a:ahLst/>
            <a:cxnLst/>
            <a:rect l="l" t="t" r="r" b="b"/>
            <a:pathLst>
              <a:path w="2514658" h="605217">
                <a:moveTo>
                  <a:pt x="0" y="0"/>
                </a:moveTo>
                <a:lnTo>
                  <a:pt x="2514659" y="0"/>
                </a:lnTo>
                <a:lnTo>
                  <a:pt x="2514659" y="605217"/>
                </a:lnTo>
                <a:lnTo>
                  <a:pt x="0" y="605217"/>
                </a:lnTo>
                <a:lnTo>
                  <a:pt x="0" y="0"/>
                </a:lnTo>
                <a:close/>
              </a:path>
            </a:pathLst>
          </a:custGeom>
          <a:blipFill>
            <a:blip r:embed="rId11"/>
            <a:stretch>
              <a:fillRect t="-161362" b="-154133"/>
            </a:stretch>
          </a:blipFill>
        </p:spPr>
        <p:txBody>
          <a:bodyPr/>
          <a:lstStyle/>
          <a:p>
            <a:endParaRPr lang="en-US"/>
          </a:p>
        </p:txBody>
      </p:sp>
      <p:sp>
        <p:nvSpPr>
          <p:cNvPr id="27" name="Freeform 27"/>
          <p:cNvSpPr/>
          <p:nvPr/>
        </p:nvSpPr>
        <p:spPr>
          <a:xfrm>
            <a:off x="4763738" y="8241768"/>
            <a:ext cx="2707615" cy="1063706"/>
          </a:xfrm>
          <a:custGeom>
            <a:avLst/>
            <a:gdLst/>
            <a:ahLst/>
            <a:cxnLst/>
            <a:rect l="l" t="t" r="r" b="b"/>
            <a:pathLst>
              <a:path w="2707615" h="1063706">
                <a:moveTo>
                  <a:pt x="0" y="0"/>
                </a:moveTo>
                <a:lnTo>
                  <a:pt x="2707614" y="0"/>
                </a:lnTo>
                <a:lnTo>
                  <a:pt x="2707614" y="1063706"/>
                </a:lnTo>
                <a:lnTo>
                  <a:pt x="0" y="1063706"/>
                </a:lnTo>
                <a:lnTo>
                  <a:pt x="0" y="0"/>
                </a:lnTo>
                <a:close/>
              </a:path>
            </a:pathLst>
          </a:custGeom>
          <a:blipFill>
            <a:blip r:embed="rId12"/>
            <a:stretch>
              <a:fillRect/>
            </a:stretch>
          </a:blipFill>
        </p:spPr>
        <p:txBody>
          <a:bodyPr/>
          <a:lstStyle/>
          <a:p>
            <a:endParaRPr lang="en-US"/>
          </a:p>
        </p:txBody>
      </p:sp>
      <p:sp>
        <p:nvSpPr>
          <p:cNvPr id="28" name="Freeform 28"/>
          <p:cNvSpPr/>
          <p:nvPr/>
        </p:nvSpPr>
        <p:spPr>
          <a:xfrm>
            <a:off x="589833" y="7201648"/>
            <a:ext cx="4154777" cy="1137370"/>
          </a:xfrm>
          <a:custGeom>
            <a:avLst/>
            <a:gdLst/>
            <a:ahLst/>
            <a:cxnLst/>
            <a:rect l="l" t="t" r="r" b="b"/>
            <a:pathLst>
              <a:path w="4154777" h="1137370">
                <a:moveTo>
                  <a:pt x="0" y="0"/>
                </a:moveTo>
                <a:lnTo>
                  <a:pt x="4154777" y="0"/>
                </a:lnTo>
                <a:lnTo>
                  <a:pt x="4154777" y="1137370"/>
                </a:lnTo>
                <a:lnTo>
                  <a:pt x="0" y="1137370"/>
                </a:lnTo>
                <a:lnTo>
                  <a:pt x="0" y="0"/>
                </a:lnTo>
                <a:close/>
              </a:path>
            </a:pathLst>
          </a:custGeom>
          <a:blipFill>
            <a:blip r:embed="rId13"/>
            <a:stretch>
              <a:fillRect/>
            </a:stretch>
          </a:blipFill>
        </p:spPr>
        <p:txBody>
          <a:bodyPr/>
          <a:lstStyle/>
          <a:p>
            <a:endParaRPr lang="en-US"/>
          </a:p>
        </p:txBody>
      </p:sp>
      <p:sp>
        <p:nvSpPr>
          <p:cNvPr id="29" name="Freeform 29"/>
          <p:cNvSpPr/>
          <p:nvPr/>
        </p:nvSpPr>
        <p:spPr>
          <a:xfrm>
            <a:off x="5026719" y="7417275"/>
            <a:ext cx="2276528" cy="598402"/>
          </a:xfrm>
          <a:custGeom>
            <a:avLst/>
            <a:gdLst/>
            <a:ahLst/>
            <a:cxnLst/>
            <a:rect l="l" t="t" r="r" b="b"/>
            <a:pathLst>
              <a:path w="2276528" h="598402">
                <a:moveTo>
                  <a:pt x="0" y="0"/>
                </a:moveTo>
                <a:lnTo>
                  <a:pt x="2276528" y="0"/>
                </a:lnTo>
                <a:lnTo>
                  <a:pt x="2276528" y="598401"/>
                </a:lnTo>
                <a:lnTo>
                  <a:pt x="0" y="598401"/>
                </a:lnTo>
                <a:lnTo>
                  <a:pt x="0" y="0"/>
                </a:lnTo>
                <a:close/>
              </a:path>
            </a:pathLst>
          </a:custGeom>
          <a:blipFill>
            <a:blip r:embed="rId14"/>
            <a:stretch>
              <a:fillRect/>
            </a:stretch>
          </a:blipFill>
        </p:spPr>
        <p:txBody>
          <a:bodyPr/>
          <a:lstStyle/>
          <a:p>
            <a:endParaRPr lang="en-US"/>
          </a:p>
        </p:txBody>
      </p:sp>
      <p:sp>
        <p:nvSpPr>
          <p:cNvPr id="30" name="Freeform 30"/>
          <p:cNvSpPr/>
          <p:nvPr/>
        </p:nvSpPr>
        <p:spPr>
          <a:xfrm>
            <a:off x="13030245" y="7859287"/>
            <a:ext cx="1792522" cy="356264"/>
          </a:xfrm>
          <a:custGeom>
            <a:avLst/>
            <a:gdLst/>
            <a:ahLst/>
            <a:cxnLst/>
            <a:rect l="l" t="t" r="r" b="b"/>
            <a:pathLst>
              <a:path w="1792522" h="356264">
                <a:moveTo>
                  <a:pt x="0" y="0"/>
                </a:moveTo>
                <a:lnTo>
                  <a:pt x="1792522" y="0"/>
                </a:lnTo>
                <a:lnTo>
                  <a:pt x="1792522" y="356264"/>
                </a:lnTo>
                <a:lnTo>
                  <a:pt x="0" y="356264"/>
                </a:lnTo>
                <a:lnTo>
                  <a:pt x="0" y="0"/>
                </a:lnTo>
                <a:close/>
              </a:path>
            </a:pathLst>
          </a:custGeom>
          <a:blipFill>
            <a:blip r:embed="rId15"/>
            <a:stretch>
              <a:fillRect/>
            </a:stretch>
          </a:blipFill>
        </p:spPr>
        <p:txBody>
          <a:bodyPr/>
          <a:lstStyle/>
          <a:p>
            <a:endParaRPr lang="en-US"/>
          </a:p>
        </p:txBody>
      </p:sp>
      <p:sp>
        <p:nvSpPr>
          <p:cNvPr id="31" name="Freeform 31"/>
          <p:cNvSpPr/>
          <p:nvPr/>
        </p:nvSpPr>
        <p:spPr>
          <a:xfrm>
            <a:off x="15753358" y="7903219"/>
            <a:ext cx="1550086" cy="373958"/>
          </a:xfrm>
          <a:custGeom>
            <a:avLst/>
            <a:gdLst/>
            <a:ahLst/>
            <a:cxnLst/>
            <a:rect l="l" t="t" r="r" b="b"/>
            <a:pathLst>
              <a:path w="1550086" h="373958">
                <a:moveTo>
                  <a:pt x="0" y="0"/>
                </a:moveTo>
                <a:lnTo>
                  <a:pt x="1550086" y="0"/>
                </a:lnTo>
                <a:lnTo>
                  <a:pt x="1550086" y="373959"/>
                </a:lnTo>
                <a:lnTo>
                  <a:pt x="0" y="373959"/>
                </a:lnTo>
                <a:lnTo>
                  <a:pt x="0" y="0"/>
                </a:lnTo>
                <a:close/>
              </a:path>
            </a:pathLst>
          </a:custGeom>
          <a:blipFill>
            <a:blip r:embed="rId16"/>
            <a:stretch>
              <a:fillRect/>
            </a:stretch>
          </a:blipFill>
        </p:spPr>
        <p:txBody>
          <a:bodyPr/>
          <a:lstStyle/>
          <a:p>
            <a:endParaRPr lang="en-US"/>
          </a:p>
        </p:txBody>
      </p:sp>
      <p:sp>
        <p:nvSpPr>
          <p:cNvPr id="32" name="Freeform 32"/>
          <p:cNvSpPr/>
          <p:nvPr/>
        </p:nvSpPr>
        <p:spPr>
          <a:xfrm>
            <a:off x="15335020" y="7201648"/>
            <a:ext cx="2046951" cy="422184"/>
          </a:xfrm>
          <a:custGeom>
            <a:avLst/>
            <a:gdLst/>
            <a:ahLst/>
            <a:cxnLst/>
            <a:rect l="l" t="t" r="r" b="b"/>
            <a:pathLst>
              <a:path w="2046951" h="422184">
                <a:moveTo>
                  <a:pt x="0" y="0"/>
                </a:moveTo>
                <a:lnTo>
                  <a:pt x="2046950" y="0"/>
                </a:lnTo>
                <a:lnTo>
                  <a:pt x="2046950" y="422184"/>
                </a:lnTo>
                <a:lnTo>
                  <a:pt x="0" y="422184"/>
                </a:lnTo>
                <a:lnTo>
                  <a:pt x="0" y="0"/>
                </a:lnTo>
                <a:close/>
              </a:path>
            </a:pathLst>
          </a:custGeom>
          <a:blipFill>
            <a:blip r:embed="rId17"/>
            <a:stretch>
              <a:fillRect/>
            </a:stretch>
          </a:blipFill>
        </p:spPr>
        <p:txBody>
          <a:bodyPr/>
          <a:lstStyle/>
          <a:p>
            <a:endParaRPr lang="en-US"/>
          </a:p>
        </p:txBody>
      </p:sp>
      <p:sp>
        <p:nvSpPr>
          <p:cNvPr id="33" name="Freeform 33"/>
          <p:cNvSpPr/>
          <p:nvPr/>
        </p:nvSpPr>
        <p:spPr>
          <a:xfrm>
            <a:off x="3150365" y="8424372"/>
            <a:ext cx="1584720" cy="679449"/>
          </a:xfrm>
          <a:custGeom>
            <a:avLst/>
            <a:gdLst/>
            <a:ahLst/>
            <a:cxnLst/>
            <a:rect l="l" t="t" r="r" b="b"/>
            <a:pathLst>
              <a:path w="1584720" h="679449">
                <a:moveTo>
                  <a:pt x="0" y="0"/>
                </a:moveTo>
                <a:lnTo>
                  <a:pt x="1584720" y="0"/>
                </a:lnTo>
                <a:lnTo>
                  <a:pt x="1584720" y="679448"/>
                </a:lnTo>
                <a:lnTo>
                  <a:pt x="0" y="679448"/>
                </a:lnTo>
                <a:lnTo>
                  <a:pt x="0" y="0"/>
                </a:lnTo>
                <a:close/>
              </a:path>
            </a:pathLst>
          </a:custGeom>
          <a:blipFill>
            <a:blip r:embed="rId18"/>
            <a:stretch>
              <a:fillRect/>
            </a:stretch>
          </a:blipFill>
        </p:spPr>
        <p:txBody>
          <a:bodyPr/>
          <a:lstStyle/>
          <a:p>
            <a:endParaRPr lang="en-US"/>
          </a:p>
        </p:txBody>
      </p:sp>
      <p:sp>
        <p:nvSpPr>
          <p:cNvPr id="34" name="Freeform 34"/>
          <p:cNvSpPr/>
          <p:nvPr/>
        </p:nvSpPr>
        <p:spPr>
          <a:xfrm>
            <a:off x="745816" y="8434626"/>
            <a:ext cx="1890038" cy="555199"/>
          </a:xfrm>
          <a:custGeom>
            <a:avLst/>
            <a:gdLst/>
            <a:ahLst/>
            <a:cxnLst/>
            <a:rect l="l" t="t" r="r" b="b"/>
            <a:pathLst>
              <a:path w="1890038" h="555199">
                <a:moveTo>
                  <a:pt x="0" y="0"/>
                </a:moveTo>
                <a:lnTo>
                  <a:pt x="1890039" y="0"/>
                </a:lnTo>
                <a:lnTo>
                  <a:pt x="1890039" y="555199"/>
                </a:lnTo>
                <a:lnTo>
                  <a:pt x="0" y="555199"/>
                </a:lnTo>
                <a:lnTo>
                  <a:pt x="0" y="0"/>
                </a:lnTo>
                <a:close/>
              </a:path>
            </a:pathLst>
          </a:custGeom>
          <a:blipFill>
            <a:blip r:embed="rId19"/>
            <a:stretch>
              <a:fillRect/>
            </a:stretch>
          </a:blipFill>
        </p:spPr>
        <p:txBody>
          <a:bodyPr/>
          <a:lstStyle/>
          <a:p>
            <a:endParaRPr lang="en-US"/>
          </a:p>
        </p:txBody>
      </p:sp>
      <p:sp>
        <p:nvSpPr>
          <p:cNvPr id="35" name="Freeform 35"/>
          <p:cNvSpPr/>
          <p:nvPr/>
        </p:nvSpPr>
        <p:spPr>
          <a:xfrm>
            <a:off x="10578520" y="8643663"/>
            <a:ext cx="1499029" cy="419728"/>
          </a:xfrm>
          <a:custGeom>
            <a:avLst/>
            <a:gdLst/>
            <a:ahLst/>
            <a:cxnLst/>
            <a:rect l="l" t="t" r="r" b="b"/>
            <a:pathLst>
              <a:path w="1499029" h="419728">
                <a:moveTo>
                  <a:pt x="0" y="0"/>
                </a:moveTo>
                <a:lnTo>
                  <a:pt x="1499029" y="0"/>
                </a:lnTo>
                <a:lnTo>
                  <a:pt x="1499029" y="419729"/>
                </a:lnTo>
                <a:lnTo>
                  <a:pt x="0" y="419729"/>
                </a:lnTo>
                <a:lnTo>
                  <a:pt x="0" y="0"/>
                </a:lnTo>
                <a:close/>
              </a:path>
            </a:pathLst>
          </a:custGeom>
          <a:blipFill>
            <a:blip r:embed="rId20"/>
            <a:stretch>
              <a:fillRect/>
            </a:stretch>
          </a:blipFill>
        </p:spPr>
        <p:txBody>
          <a:bodyPr/>
          <a:lstStyle/>
          <a:p>
            <a:endParaRPr lang="en-US"/>
          </a:p>
        </p:txBody>
      </p:sp>
      <p:sp>
        <p:nvSpPr>
          <p:cNvPr id="36" name="Freeform 36"/>
          <p:cNvSpPr/>
          <p:nvPr/>
        </p:nvSpPr>
        <p:spPr>
          <a:xfrm>
            <a:off x="15487494" y="8583183"/>
            <a:ext cx="2042707" cy="512258"/>
          </a:xfrm>
          <a:custGeom>
            <a:avLst/>
            <a:gdLst/>
            <a:ahLst/>
            <a:cxnLst/>
            <a:rect l="l" t="t" r="r" b="b"/>
            <a:pathLst>
              <a:path w="2042707" h="512258">
                <a:moveTo>
                  <a:pt x="0" y="0"/>
                </a:moveTo>
                <a:lnTo>
                  <a:pt x="2042707" y="0"/>
                </a:lnTo>
                <a:lnTo>
                  <a:pt x="2042707" y="512258"/>
                </a:lnTo>
                <a:lnTo>
                  <a:pt x="0" y="512258"/>
                </a:lnTo>
                <a:lnTo>
                  <a:pt x="0" y="0"/>
                </a:lnTo>
                <a:close/>
              </a:path>
            </a:pathLst>
          </a:custGeom>
          <a:blipFill>
            <a:blip r:embed="rId21"/>
            <a:stretch>
              <a:fillRect/>
            </a:stretch>
          </a:blipFill>
        </p:spPr>
        <p:txBody>
          <a:bodyPr/>
          <a:lstStyle/>
          <a:p>
            <a:endParaRPr lang="en-US"/>
          </a:p>
        </p:txBody>
      </p:sp>
      <p:sp>
        <p:nvSpPr>
          <p:cNvPr id="37" name="Freeform 37"/>
          <p:cNvSpPr/>
          <p:nvPr/>
        </p:nvSpPr>
        <p:spPr>
          <a:xfrm>
            <a:off x="12387266" y="8434626"/>
            <a:ext cx="2785904" cy="644278"/>
          </a:xfrm>
          <a:custGeom>
            <a:avLst/>
            <a:gdLst/>
            <a:ahLst/>
            <a:cxnLst/>
            <a:rect l="l" t="t" r="r" b="b"/>
            <a:pathLst>
              <a:path w="2785904" h="644278">
                <a:moveTo>
                  <a:pt x="0" y="0"/>
                </a:moveTo>
                <a:lnTo>
                  <a:pt x="2785903" y="0"/>
                </a:lnTo>
                <a:lnTo>
                  <a:pt x="2785903" y="644277"/>
                </a:lnTo>
                <a:lnTo>
                  <a:pt x="0" y="644277"/>
                </a:lnTo>
                <a:lnTo>
                  <a:pt x="0" y="0"/>
                </a:lnTo>
                <a:close/>
              </a:path>
            </a:pathLst>
          </a:custGeom>
          <a:blipFill>
            <a:blip r:embed="rId22"/>
            <a:stretch>
              <a:fillRect/>
            </a:stretch>
          </a:blipFill>
        </p:spPr>
        <p:txBody>
          <a:bodyPr/>
          <a:lstStyle/>
          <a:p>
            <a:endParaRPr lang="en-US"/>
          </a:p>
        </p:txBody>
      </p:sp>
      <p:sp>
        <p:nvSpPr>
          <p:cNvPr id="38" name="Freeform 38"/>
          <p:cNvSpPr/>
          <p:nvPr/>
        </p:nvSpPr>
        <p:spPr>
          <a:xfrm>
            <a:off x="11682360" y="7044773"/>
            <a:ext cx="2780161" cy="711742"/>
          </a:xfrm>
          <a:custGeom>
            <a:avLst/>
            <a:gdLst/>
            <a:ahLst/>
            <a:cxnLst/>
            <a:rect l="l" t="t" r="r" b="b"/>
            <a:pathLst>
              <a:path w="2780161" h="711742">
                <a:moveTo>
                  <a:pt x="0" y="0"/>
                </a:moveTo>
                <a:lnTo>
                  <a:pt x="2780161" y="0"/>
                </a:lnTo>
                <a:lnTo>
                  <a:pt x="2780161" y="711743"/>
                </a:lnTo>
                <a:lnTo>
                  <a:pt x="0" y="711743"/>
                </a:lnTo>
                <a:lnTo>
                  <a:pt x="0" y="0"/>
                </a:lnTo>
                <a:close/>
              </a:path>
            </a:pathLst>
          </a:custGeom>
          <a:blipFill>
            <a:blip r:embed="rId23"/>
            <a:stretch>
              <a:fillRect r="-115585"/>
            </a:stretch>
          </a:blipFill>
        </p:spPr>
        <p:txBody>
          <a:bodyPr/>
          <a:lstStyle/>
          <a:p>
            <a:endParaRPr lang="en-US"/>
          </a:p>
        </p:txBody>
      </p:sp>
      <p:sp>
        <p:nvSpPr>
          <p:cNvPr id="39" name="Freeform 39"/>
          <p:cNvSpPr/>
          <p:nvPr/>
        </p:nvSpPr>
        <p:spPr>
          <a:xfrm>
            <a:off x="745816" y="1974088"/>
            <a:ext cx="2541741" cy="3633895"/>
          </a:xfrm>
          <a:custGeom>
            <a:avLst/>
            <a:gdLst/>
            <a:ahLst/>
            <a:cxnLst/>
            <a:rect l="l" t="t" r="r" b="b"/>
            <a:pathLst>
              <a:path w="2541741" h="3633895">
                <a:moveTo>
                  <a:pt x="0" y="0"/>
                </a:moveTo>
                <a:lnTo>
                  <a:pt x="2541741" y="0"/>
                </a:lnTo>
                <a:lnTo>
                  <a:pt x="2541741" y="3633896"/>
                </a:lnTo>
                <a:lnTo>
                  <a:pt x="0" y="3633896"/>
                </a:lnTo>
                <a:lnTo>
                  <a:pt x="0" y="0"/>
                </a:lnTo>
                <a:close/>
              </a:path>
            </a:pathLst>
          </a:custGeom>
          <a:blipFill>
            <a:blip r:embed="rId24"/>
            <a:stretch>
              <a:fillRect/>
            </a:stretch>
          </a:blipFill>
        </p:spPr>
        <p:txBody>
          <a:bodyPr/>
          <a:lstStyle/>
          <a:p>
            <a:endParaRPr lang="en-US"/>
          </a:p>
        </p:txBody>
      </p:sp>
      <p:sp>
        <p:nvSpPr>
          <p:cNvPr id="40" name="TextBox 40"/>
          <p:cNvSpPr txBox="1"/>
          <p:nvPr/>
        </p:nvSpPr>
        <p:spPr>
          <a:xfrm>
            <a:off x="3150365" y="631052"/>
            <a:ext cx="11510197"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Experienced Women’s Health Executive Team</a:t>
            </a:r>
          </a:p>
        </p:txBody>
      </p:sp>
      <p:sp>
        <p:nvSpPr>
          <p:cNvPr id="41" name="TextBox 41"/>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42" name="TextBox 42"/>
          <p:cNvSpPr txBox="1"/>
          <p:nvPr/>
        </p:nvSpPr>
        <p:spPr>
          <a:xfrm>
            <a:off x="745816" y="5769909"/>
            <a:ext cx="2185590"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Mike Buhle</a:t>
            </a:r>
          </a:p>
        </p:txBody>
      </p:sp>
      <p:sp>
        <p:nvSpPr>
          <p:cNvPr id="43" name="TextBox 43"/>
          <p:cNvSpPr txBox="1"/>
          <p:nvPr/>
        </p:nvSpPr>
        <p:spPr>
          <a:xfrm>
            <a:off x="745816" y="6166723"/>
            <a:ext cx="3108998" cy="271934"/>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Chief Executive Officer</a:t>
            </a:r>
          </a:p>
        </p:txBody>
      </p:sp>
      <p:sp>
        <p:nvSpPr>
          <p:cNvPr id="44" name="TextBox 44"/>
          <p:cNvSpPr txBox="1"/>
          <p:nvPr/>
        </p:nvSpPr>
        <p:spPr>
          <a:xfrm>
            <a:off x="4213188" y="5769909"/>
            <a:ext cx="2513198"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Brian Hungerford</a:t>
            </a:r>
          </a:p>
        </p:txBody>
      </p:sp>
      <p:sp>
        <p:nvSpPr>
          <p:cNvPr id="45" name="TextBox 45"/>
          <p:cNvSpPr txBox="1"/>
          <p:nvPr/>
        </p:nvSpPr>
        <p:spPr>
          <a:xfrm>
            <a:off x="4213188" y="6166723"/>
            <a:ext cx="3080534" cy="271934"/>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Chief Financial Officer</a:t>
            </a:r>
          </a:p>
        </p:txBody>
      </p:sp>
      <p:sp>
        <p:nvSpPr>
          <p:cNvPr id="46" name="TextBox 46"/>
          <p:cNvSpPr txBox="1"/>
          <p:nvPr/>
        </p:nvSpPr>
        <p:spPr>
          <a:xfrm>
            <a:off x="7704229" y="5769909"/>
            <a:ext cx="2441979"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Todd Pappas, PhD</a:t>
            </a:r>
          </a:p>
        </p:txBody>
      </p:sp>
      <p:sp>
        <p:nvSpPr>
          <p:cNvPr id="47" name="TextBox 47"/>
          <p:cNvSpPr txBox="1"/>
          <p:nvPr/>
        </p:nvSpPr>
        <p:spPr>
          <a:xfrm>
            <a:off x="7704229" y="6166723"/>
            <a:ext cx="3052046" cy="554062"/>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Chief Scientific Officer, VP of R&amp;D and Lab Operations</a:t>
            </a:r>
          </a:p>
        </p:txBody>
      </p:sp>
      <p:sp>
        <p:nvSpPr>
          <p:cNvPr id="48" name="TextBox 48"/>
          <p:cNvSpPr txBox="1"/>
          <p:nvPr/>
        </p:nvSpPr>
        <p:spPr>
          <a:xfrm>
            <a:off x="11153223" y="5769909"/>
            <a:ext cx="2185590"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Michelle Snider</a:t>
            </a:r>
          </a:p>
        </p:txBody>
      </p:sp>
      <p:sp>
        <p:nvSpPr>
          <p:cNvPr id="49" name="TextBox 49"/>
          <p:cNvSpPr txBox="1"/>
          <p:nvPr/>
        </p:nvSpPr>
        <p:spPr>
          <a:xfrm>
            <a:off x="11153223" y="6166723"/>
            <a:ext cx="3052046" cy="554062"/>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SVP, Commercialization</a:t>
            </a:r>
          </a:p>
          <a:p>
            <a:pPr algn="l">
              <a:lnSpc>
                <a:spcPts val="2239"/>
              </a:lnSpc>
            </a:pPr>
            <a:r>
              <a:rPr lang="en-US" sz="1599">
                <a:solidFill>
                  <a:srgbClr val="404041"/>
                </a:solidFill>
                <a:latin typeface="Avenir"/>
                <a:ea typeface="Avenir"/>
                <a:cs typeface="Avenir"/>
                <a:sym typeface="Avenir"/>
              </a:rPr>
              <a:t>and Integration</a:t>
            </a:r>
          </a:p>
        </p:txBody>
      </p:sp>
      <p:sp>
        <p:nvSpPr>
          <p:cNvPr id="50" name="TextBox 50"/>
          <p:cNvSpPr txBox="1"/>
          <p:nvPr/>
        </p:nvSpPr>
        <p:spPr>
          <a:xfrm>
            <a:off x="14646770" y="5769909"/>
            <a:ext cx="2185590"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Matt Ramey</a:t>
            </a:r>
          </a:p>
        </p:txBody>
      </p:sp>
      <p:sp>
        <p:nvSpPr>
          <p:cNvPr id="51" name="TextBox 51"/>
          <p:cNvSpPr txBox="1"/>
          <p:nvPr/>
        </p:nvSpPr>
        <p:spPr>
          <a:xfrm>
            <a:off x="14646770" y="6166723"/>
            <a:ext cx="3052046" cy="554062"/>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SVP, Commercial &amp;</a:t>
            </a:r>
          </a:p>
          <a:p>
            <a:pPr algn="l">
              <a:lnSpc>
                <a:spcPts val="2239"/>
              </a:lnSpc>
            </a:pPr>
            <a:r>
              <a:rPr lang="en-US" sz="1599">
                <a:solidFill>
                  <a:srgbClr val="404041"/>
                </a:solidFill>
                <a:latin typeface="Avenir"/>
                <a:ea typeface="Avenir"/>
                <a:cs typeface="Avenir"/>
                <a:sym typeface="Avenir"/>
              </a:rPr>
              <a:t>Corporate Accounts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260144" y="-1400592"/>
            <a:ext cx="4944587" cy="2906510"/>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stretch>
              <a:fillRect/>
            </a:stretch>
          </a:blipFill>
        </p:spPr>
        <p:txBody>
          <a:bodyPr/>
          <a:lstStyle/>
          <a:p>
            <a:endParaRPr lang="en-US"/>
          </a:p>
        </p:txBody>
      </p:sp>
      <p:sp>
        <p:nvSpPr>
          <p:cNvPr id="4" name="Freeform 4"/>
          <p:cNvSpPr/>
          <p:nvPr/>
        </p:nvSpPr>
        <p:spPr>
          <a:xfrm>
            <a:off x="1028700" y="2355714"/>
            <a:ext cx="4899348" cy="1047236"/>
          </a:xfrm>
          <a:custGeom>
            <a:avLst/>
            <a:gdLst/>
            <a:ahLst/>
            <a:cxnLst/>
            <a:rect l="l" t="t" r="r" b="b"/>
            <a:pathLst>
              <a:path w="4899348" h="1047236">
                <a:moveTo>
                  <a:pt x="0" y="0"/>
                </a:moveTo>
                <a:lnTo>
                  <a:pt x="4899348" y="0"/>
                </a:lnTo>
                <a:lnTo>
                  <a:pt x="4899348" y="1047236"/>
                </a:lnTo>
                <a:lnTo>
                  <a:pt x="0" y="1047236"/>
                </a:lnTo>
                <a:lnTo>
                  <a:pt x="0" y="0"/>
                </a:lnTo>
                <a:close/>
              </a:path>
            </a:pathLst>
          </a:custGeom>
          <a:blipFill>
            <a:blip r:embed="rId4"/>
            <a:stretch>
              <a:fillRect/>
            </a:stretch>
          </a:blipFill>
        </p:spPr>
        <p:txBody>
          <a:bodyPr/>
          <a:lstStyle/>
          <a:p>
            <a:endParaRPr lang="en-US"/>
          </a:p>
        </p:txBody>
      </p:sp>
      <p:sp>
        <p:nvSpPr>
          <p:cNvPr id="5" name="Freeform 5"/>
          <p:cNvSpPr/>
          <p:nvPr/>
        </p:nvSpPr>
        <p:spPr>
          <a:xfrm>
            <a:off x="6870323" y="9442511"/>
            <a:ext cx="3603964" cy="2118469"/>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stretch>
              <a:fillRect/>
            </a:stretch>
          </a:blipFill>
        </p:spPr>
        <p:txBody>
          <a:bodyPr/>
          <a:lstStyle/>
          <a:p>
            <a:endParaRPr lang="en-US"/>
          </a:p>
        </p:txBody>
      </p:sp>
      <p:sp>
        <p:nvSpPr>
          <p:cNvPr id="6" name="Freeform 6"/>
          <p:cNvSpPr/>
          <p:nvPr/>
        </p:nvSpPr>
        <p:spPr>
          <a:xfrm>
            <a:off x="6965573" y="-666238"/>
            <a:ext cx="11775226" cy="11510283"/>
          </a:xfrm>
          <a:custGeom>
            <a:avLst/>
            <a:gdLst/>
            <a:ahLst/>
            <a:cxnLst/>
            <a:rect l="l" t="t" r="r" b="b"/>
            <a:pathLst>
              <a:path w="11775226" h="11510283">
                <a:moveTo>
                  <a:pt x="0" y="0"/>
                </a:moveTo>
                <a:lnTo>
                  <a:pt x="11775226" y="0"/>
                </a:lnTo>
                <a:lnTo>
                  <a:pt x="11775226" y="11510283"/>
                </a:lnTo>
                <a:lnTo>
                  <a:pt x="0" y="11510283"/>
                </a:lnTo>
                <a:lnTo>
                  <a:pt x="0" y="0"/>
                </a:lnTo>
                <a:close/>
              </a:path>
            </a:pathLst>
          </a:custGeom>
          <a:blipFill>
            <a:blip r:embed="rId5"/>
            <a:stretch>
              <a:fillRect/>
            </a:stretch>
          </a:blipFill>
        </p:spPr>
        <p:txBody>
          <a:bodyPr/>
          <a:lstStyle/>
          <a:p>
            <a:endParaRPr lang="en-US"/>
          </a:p>
        </p:txBody>
      </p:sp>
      <p:sp>
        <p:nvSpPr>
          <p:cNvPr id="7" name="Freeform 7"/>
          <p:cNvSpPr/>
          <p:nvPr/>
        </p:nvSpPr>
        <p:spPr>
          <a:xfrm>
            <a:off x="1028700" y="5908304"/>
            <a:ext cx="2449674" cy="2501795"/>
          </a:xfrm>
          <a:custGeom>
            <a:avLst/>
            <a:gdLst/>
            <a:ahLst/>
            <a:cxnLst/>
            <a:rect l="l" t="t" r="r" b="b"/>
            <a:pathLst>
              <a:path w="2449674" h="2501795">
                <a:moveTo>
                  <a:pt x="0" y="0"/>
                </a:moveTo>
                <a:lnTo>
                  <a:pt x="2449674" y="0"/>
                </a:lnTo>
                <a:lnTo>
                  <a:pt x="2449674" y="2501795"/>
                </a:lnTo>
                <a:lnTo>
                  <a:pt x="0" y="2501795"/>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442031"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9" name="TextBox 9"/>
          <p:cNvSpPr txBox="1"/>
          <p:nvPr/>
        </p:nvSpPr>
        <p:spPr>
          <a:xfrm>
            <a:off x="1028700" y="4006832"/>
            <a:ext cx="2630207"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Contact Us</a:t>
            </a:r>
          </a:p>
        </p:txBody>
      </p:sp>
      <p:sp>
        <p:nvSpPr>
          <p:cNvPr id="10" name="TextBox 10"/>
          <p:cNvSpPr txBox="1"/>
          <p:nvPr/>
        </p:nvSpPr>
        <p:spPr>
          <a:xfrm>
            <a:off x="1028700" y="4626714"/>
            <a:ext cx="4899348" cy="430502"/>
          </a:xfrm>
          <a:prstGeom prst="rect">
            <a:avLst/>
          </a:prstGeom>
        </p:spPr>
        <p:txBody>
          <a:bodyPr lIns="0" tIns="0" rIns="0" bIns="0" rtlCol="0" anchor="t">
            <a:spAutoFit/>
          </a:bodyPr>
          <a:lstStyle/>
          <a:p>
            <a:pPr algn="l">
              <a:lnSpc>
                <a:spcPts val="3499"/>
              </a:lnSpc>
            </a:pPr>
            <a:r>
              <a:rPr lang="en-US" sz="2499" b="1">
                <a:solidFill>
                  <a:srgbClr val="404041"/>
                </a:solidFill>
                <a:latin typeface="Avenir Bold"/>
                <a:ea typeface="Avenir Bold"/>
                <a:cs typeface="Avenir Bold"/>
                <a:sym typeface="Avenir Bold"/>
              </a:rPr>
              <a:t>investors@aspirawh.com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0" y="-800100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1" name="TextBox 11"/>
          <p:cNvSpPr txBox="1"/>
          <p:nvPr/>
        </p:nvSpPr>
        <p:spPr>
          <a:xfrm>
            <a:off x="3018967" y="4548221"/>
            <a:ext cx="12208382" cy="1066817"/>
          </a:xfrm>
          <a:prstGeom prst="rect">
            <a:avLst/>
          </a:prstGeom>
        </p:spPr>
        <p:txBody>
          <a:bodyPr lIns="0" tIns="0" rIns="0" bIns="0" rtlCol="0" anchor="t">
            <a:spAutoFit/>
          </a:bodyPr>
          <a:lstStyle/>
          <a:p>
            <a:pPr algn="ctr">
              <a:lnSpc>
                <a:spcPts val="7439"/>
              </a:lnSpc>
            </a:pPr>
            <a:r>
              <a:rPr lang="en-US" sz="6199" b="1" spc="30">
                <a:solidFill>
                  <a:srgbClr val="FFFFFF"/>
                </a:solidFill>
                <a:latin typeface="Avenir Ultra-Bold"/>
                <a:ea typeface="Avenir Ultra-Bold"/>
                <a:cs typeface="Avenir Ultra-Bold"/>
                <a:sym typeface="Avenir Ultra-Bold"/>
              </a:rPr>
              <a:t>Appendix</a:t>
            </a:r>
          </a:p>
        </p:txBody>
      </p:sp>
      <p:sp>
        <p:nvSpPr>
          <p:cNvPr id="13" name="Freeform 4">
            <a:extLst>
              <a:ext uri="{FF2B5EF4-FFF2-40B4-BE49-F238E27FC236}">
                <a16:creationId xmlns:a16="http://schemas.microsoft.com/office/drawing/2014/main" id="{E23B8928-7F8A-C87C-F93E-A02AE18E7C3C}"/>
              </a:ext>
            </a:extLst>
          </p:cNvPr>
          <p:cNvSpPr/>
          <p:nvPr/>
        </p:nvSpPr>
        <p:spPr>
          <a:xfrm rot="17531088">
            <a:off x="11515684" y="2702371"/>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4"/>
            <a:stretch>
              <a:fillRect/>
            </a:stretch>
          </a:blipFill>
        </p:spPr>
        <p:txBody>
          <a:bodyPr/>
          <a:lstStyle/>
          <a:p>
            <a:endParaRPr lang="en-US"/>
          </a:p>
        </p:txBody>
      </p:sp>
      <p:sp>
        <p:nvSpPr>
          <p:cNvPr id="8" name="Freeform 8"/>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5"/>
            <a:stretch>
              <a:fillRect l="-29960"/>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0BD8-F91B-7748-53E9-AD06F18999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E90BD4-47FC-108F-95E1-DBA2716BCA8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 name="Freeform 3">
            <a:extLst>
              <a:ext uri="{FF2B5EF4-FFF2-40B4-BE49-F238E27FC236}">
                <a16:creationId xmlns:a16="http://schemas.microsoft.com/office/drawing/2014/main" id="{741544BB-357D-8786-7D8B-C2B592084C3A}"/>
              </a:ext>
            </a:extLst>
          </p:cNvPr>
          <p:cNvSpPr/>
          <p:nvPr/>
        </p:nvSpPr>
        <p:spPr>
          <a:xfrm>
            <a:off x="279097" y="9633011"/>
            <a:ext cx="1853744" cy="396239"/>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pPr defTabSz="914445">
              <a:defRPr/>
            </a:pPr>
            <a:endParaRPr lang="en-US">
              <a:solidFill>
                <a:prstClr val="black"/>
              </a:solidFill>
              <a:latin typeface="Calibri"/>
            </a:endParaRPr>
          </a:p>
        </p:txBody>
      </p:sp>
      <p:sp>
        <p:nvSpPr>
          <p:cNvPr id="4" name="TextBox 4">
            <a:extLst>
              <a:ext uri="{FF2B5EF4-FFF2-40B4-BE49-F238E27FC236}">
                <a16:creationId xmlns:a16="http://schemas.microsoft.com/office/drawing/2014/main" id="{7F3AEA60-1918-EA4F-D0C3-E83DA2369F85}"/>
              </a:ext>
            </a:extLst>
          </p:cNvPr>
          <p:cNvSpPr txBox="1"/>
          <p:nvPr/>
        </p:nvSpPr>
        <p:spPr>
          <a:xfrm>
            <a:off x="2524934" y="9873657"/>
            <a:ext cx="5295516" cy="348044"/>
          </a:xfrm>
          <a:prstGeom prst="rect">
            <a:avLst/>
          </a:prstGeom>
        </p:spPr>
        <p:txBody>
          <a:bodyPr lIns="0" tIns="0" rIns="0" bIns="0" rtlCol="0" anchor="t">
            <a:spAutoFit/>
          </a:bodyPr>
          <a:lstStyle/>
          <a:p>
            <a:pPr defTabSz="914445">
              <a:lnSpc>
                <a:spcPts val="1400"/>
              </a:lnSpc>
              <a:defRPr/>
            </a:pPr>
            <a:r>
              <a:rPr lang="en-US" sz="999" spc="5" dirty="0">
                <a:solidFill>
                  <a:srgbClr val="505050">
                    <a:alpha val="89804"/>
                  </a:srgbClr>
                </a:solidFill>
                <a:latin typeface="Avenir"/>
                <a:ea typeface="Avenir"/>
                <a:cs typeface="Avenir"/>
                <a:sym typeface="Avenir"/>
              </a:rPr>
              <a:t>COPYRIGHT © ASPIRA WOMEN'S HEALTH INC., 2025. ALL RIGHTS RESERVED.</a:t>
            </a:r>
          </a:p>
          <a:p>
            <a:pPr defTabSz="914445">
              <a:lnSpc>
                <a:spcPts val="1400"/>
              </a:lnSpc>
              <a:defRPr/>
            </a:pPr>
            <a:endParaRPr lang="en-US" sz="999" spc="5" dirty="0">
              <a:solidFill>
                <a:srgbClr val="505050">
                  <a:alpha val="89804"/>
                </a:srgbClr>
              </a:solidFill>
              <a:latin typeface="Avenir"/>
              <a:ea typeface="Avenir"/>
              <a:cs typeface="Avenir"/>
              <a:sym typeface="Avenir"/>
            </a:endParaRPr>
          </a:p>
        </p:txBody>
      </p:sp>
      <p:sp>
        <p:nvSpPr>
          <p:cNvPr id="5" name="TextBox 5">
            <a:extLst>
              <a:ext uri="{FF2B5EF4-FFF2-40B4-BE49-F238E27FC236}">
                <a16:creationId xmlns:a16="http://schemas.microsoft.com/office/drawing/2014/main" id="{5816276B-7ECB-0CD6-39B5-C0CCE6B5E1C8}"/>
              </a:ext>
            </a:extLst>
          </p:cNvPr>
          <p:cNvSpPr txBox="1"/>
          <p:nvPr/>
        </p:nvSpPr>
        <p:spPr>
          <a:xfrm>
            <a:off x="566531" y="568523"/>
            <a:ext cx="16319390" cy="663771"/>
          </a:xfrm>
          <a:prstGeom prst="rect">
            <a:avLst/>
          </a:prstGeom>
        </p:spPr>
        <p:txBody>
          <a:bodyPr wrap="square" lIns="0" tIns="0" rIns="0" bIns="0" rtlCol="0" anchor="t">
            <a:spAutoFit/>
          </a:bodyPr>
          <a:lstStyle/>
          <a:p>
            <a:pPr algn="ctr" defTabSz="914445">
              <a:lnSpc>
                <a:spcPts val="5600"/>
              </a:lnSpc>
              <a:defRPr/>
            </a:pPr>
            <a:r>
              <a:rPr lang="en-US" sz="3999" b="1" spc="20" dirty="0">
                <a:solidFill>
                  <a:srgbClr val="404041"/>
                </a:solidFill>
                <a:latin typeface="Avenir Bold"/>
                <a:ea typeface="Avenir Bold"/>
                <a:cs typeface="Avenir Bold"/>
                <a:sym typeface="Avenir Bold"/>
              </a:rPr>
              <a:t>OvaSuite Market Access</a:t>
            </a:r>
          </a:p>
        </p:txBody>
      </p:sp>
      <p:sp>
        <p:nvSpPr>
          <p:cNvPr id="7" name="TextBox 6">
            <a:extLst>
              <a:ext uri="{FF2B5EF4-FFF2-40B4-BE49-F238E27FC236}">
                <a16:creationId xmlns:a16="http://schemas.microsoft.com/office/drawing/2014/main" id="{B5EAD1F6-01C1-AC24-8FFF-E98B8B1FBA0A}"/>
              </a:ext>
            </a:extLst>
          </p:cNvPr>
          <p:cNvSpPr txBox="1"/>
          <p:nvPr/>
        </p:nvSpPr>
        <p:spPr>
          <a:xfrm>
            <a:off x="682713" y="3939734"/>
            <a:ext cx="16898325" cy="4316708"/>
          </a:xfrm>
          <a:prstGeom prst="roundRect">
            <a:avLst>
              <a:gd name="adj" fmla="val 4453"/>
            </a:avLst>
          </a:prstGeom>
          <a:solidFill>
            <a:schemeClr val="bg1"/>
          </a:solidFill>
          <a:effectLst>
            <a:outerShdw blurRad="152400" sx="101000" sy="101000" algn="ctr" rotWithShape="0">
              <a:schemeClr val="tx2">
                <a:alpha val="22000"/>
              </a:schemeClr>
            </a:outerShdw>
          </a:effectLst>
        </p:spPr>
        <p:txBody>
          <a:bodyPr wrap="square" rtlCol="0" anchor="ctr" anchorCtr="0">
            <a:noAutofit/>
          </a:bodyPr>
          <a:lstStyle/>
          <a:p>
            <a:pPr algn="ctr" defTabSz="914445">
              <a:spcBef>
                <a:spcPts val="1800"/>
              </a:spcBef>
            </a:pPr>
            <a:endParaRPr lang="en-US" sz="2700">
              <a:solidFill>
                <a:prstClr val="black"/>
              </a:solidFill>
              <a:latin typeface="Calibri"/>
            </a:endParaRPr>
          </a:p>
        </p:txBody>
      </p:sp>
      <p:sp>
        <p:nvSpPr>
          <p:cNvPr id="8" name="TextBox 7">
            <a:extLst>
              <a:ext uri="{FF2B5EF4-FFF2-40B4-BE49-F238E27FC236}">
                <a16:creationId xmlns:a16="http://schemas.microsoft.com/office/drawing/2014/main" id="{6C64F0E7-3A9C-8C62-0681-B966A886EA00}"/>
              </a:ext>
            </a:extLst>
          </p:cNvPr>
          <p:cNvSpPr txBox="1"/>
          <p:nvPr/>
        </p:nvSpPr>
        <p:spPr>
          <a:xfrm>
            <a:off x="4582167" y="8900526"/>
            <a:ext cx="9120849" cy="461665"/>
          </a:xfrm>
          <a:prstGeom prst="rect">
            <a:avLst/>
          </a:prstGeom>
          <a:noFill/>
        </p:spPr>
        <p:txBody>
          <a:bodyPr wrap="square" lIns="137160" tIns="68580" rIns="137160" bIns="68580" rtlCol="0" anchor="t">
            <a:spAutoFit/>
          </a:bodyPr>
          <a:lstStyle/>
          <a:p>
            <a:pPr defTabSz="914445">
              <a:tabLst>
                <a:tab pos="3505376" algn="r"/>
              </a:tabLst>
            </a:pPr>
            <a:r>
              <a:rPr lang="en-US" sz="2100" dirty="0">
                <a:solidFill>
                  <a:prstClr val="black">
                    <a:lumMod val="75000"/>
                    <a:lumOff val="25000"/>
                  </a:prstClr>
                </a:solidFill>
                <a:latin typeface="Helvetica"/>
                <a:cs typeface="Helvetica"/>
              </a:rPr>
              <a:t>2024 CMS Clinical Lab Fee Schedule for </a:t>
            </a:r>
            <a:r>
              <a:rPr lang="en-US" sz="2100" dirty="0" err="1">
                <a:solidFill>
                  <a:prstClr val="black">
                    <a:lumMod val="75000"/>
                    <a:lumOff val="25000"/>
                  </a:prstClr>
                </a:solidFill>
                <a:latin typeface="Helvetica"/>
                <a:cs typeface="Helvetica"/>
              </a:rPr>
              <a:t>OvaWatch</a:t>
            </a:r>
            <a:r>
              <a:rPr lang="en-US" sz="2100" dirty="0">
                <a:solidFill>
                  <a:prstClr val="black">
                    <a:lumMod val="75000"/>
                    <a:lumOff val="25000"/>
                  </a:prstClr>
                </a:solidFill>
                <a:latin typeface="Helvetica"/>
                <a:cs typeface="Helvetica"/>
              </a:rPr>
              <a:t> and Ova1Plus</a:t>
            </a:r>
          </a:p>
        </p:txBody>
      </p:sp>
      <p:graphicFrame>
        <p:nvGraphicFramePr>
          <p:cNvPr id="9" name="Table 22">
            <a:extLst>
              <a:ext uri="{FF2B5EF4-FFF2-40B4-BE49-F238E27FC236}">
                <a16:creationId xmlns:a16="http://schemas.microsoft.com/office/drawing/2014/main" id="{6C853C74-2D10-67CE-24E7-FCF1E0732B84}"/>
              </a:ext>
            </a:extLst>
          </p:cNvPr>
          <p:cNvGraphicFramePr>
            <a:graphicFrameLocks noGrp="1"/>
          </p:cNvGraphicFramePr>
          <p:nvPr/>
        </p:nvGraphicFramePr>
        <p:xfrm>
          <a:off x="1091531" y="4342689"/>
          <a:ext cx="16080690" cy="3716148"/>
        </p:xfrm>
        <a:graphic>
          <a:graphicData uri="http://schemas.openxmlformats.org/drawingml/2006/table">
            <a:tbl>
              <a:tblPr>
                <a:tableStyleId>{5C22544A-7EE6-4342-B048-85BDC9FD1C3A}</a:tableStyleId>
              </a:tblPr>
              <a:tblGrid>
                <a:gridCol w="2680115">
                  <a:extLst>
                    <a:ext uri="{9D8B030D-6E8A-4147-A177-3AD203B41FA5}">
                      <a16:colId xmlns:a16="http://schemas.microsoft.com/office/drawing/2014/main" val="316064283"/>
                    </a:ext>
                  </a:extLst>
                </a:gridCol>
                <a:gridCol w="2680115">
                  <a:extLst>
                    <a:ext uri="{9D8B030D-6E8A-4147-A177-3AD203B41FA5}">
                      <a16:colId xmlns:a16="http://schemas.microsoft.com/office/drawing/2014/main" val="2657239300"/>
                    </a:ext>
                  </a:extLst>
                </a:gridCol>
                <a:gridCol w="2680115">
                  <a:extLst>
                    <a:ext uri="{9D8B030D-6E8A-4147-A177-3AD203B41FA5}">
                      <a16:colId xmlns:a16="http://schemas.microsoft.com/office/drawing/2014/main" val="870406370"/>
                    </a:ext>
                  </a:extLst>
                </a:gridCol>
                <a:gridCol w="2680115">
                  <a:extLst>
                    <a:ext uri="{9D8B030D-6E8A-4147-A177-3AD203B41FA5}">
                      <a16:colId xmlns:a16="http://schemas.microsoft.com/office/drawing/2014/main" val="4019393525"/>
                    </a:ext>
                  </a:extLst>
                </a:gridCol>
                <a:gridCol w="2680115">
                  <a:extLst>
                    <a:ext uri="{9D8B030D-6E8A-4147-A177-3AD203B41FA5}">
                      <a16:colId xmlns:a16="http://schemas.microsoft.com/office/drawing/2014/main" val="2509048222"/>
                    </a:ext>
                  </a:extLst>
                </a:gridCol>
                <a:gridCol w="2680115">
                  <a:extLst>
                    <a:ext uri="{9D8B030D-6E8A-4147-A177-3AD203B41FA5}">
                      <a16:colId xmlns:a16="http://schemas.microsoft.com/office/drawing/2014/main" val="1318493100"/>
                    </a:ext>
                  </a:extLst>
                </a:gridCol>
              </a:tblGrid>
              <a:tr h="1858074">
                <a:tc>
                  <a:txBody>
                    <a:bodyPr/>
                    <a:lstStyle/>
                    <a:p>
                      <a:endParaRPr lang="en-CA" sz="2700"/>
                    </a:p>
                  </a:txBody>
                  <a:tcPr marL="137160" marR="137160" marT="68580" marB="68580">
                    <a:lnL w="12700" cmpd="sng">
                      <a:noFill/>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8067779"/>
                  </a:ext>
                </a:extLst>
              </a:tr>
              <a:tr h="1858074">
                <a:tc>
                  <a:txBody>
                    <a:bodyPr/>
                    <a:lstStyle/>
                    <a:p>
                      <a:endParaRPr lang="en-CA" sz="2700"/>
                    </a:p>
                  </a:txBody>
                  <a:tcPr marL="137160" marR="137160" marT="68580" marB="68580">
                    <a:lnL w="12700" cmpd="sng">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7946602"/>
                  </a:ext>
                </a:extLst>
              </a:tr>
            </a:tbl>
          </a:graphicData>
        </a:graphic>
      </p:graphicFrame>
      <p:pic>
        <p:nvPicPr>
          <p:cNvPr id="10" name="Picture 9">
            <a:extLst>
              <a:ext uri="{FF2B5EF4-FFF2-40B4-BE49-F238E27FC236}">
                <a16:creationId xmlns:a16="http://schemas.microsoft.com/office/drawing/2014/main" id="{EC4F9912-E0F9-0C4E-2B59-DFC0441F7DF7}"/>
              </a:ext>
            </a:extLst>
          </p:cNvPr>
          <p:cNvPicPr>
            <a:picLocks noChangeAspect="1"/>
          </p:cNvPicPr>
          <p:nvPr/>
        </p:nvPicPr>
        <p:blipFill rotWithShape="1">
          <a:blip r:embed="rId4"/>
          <a:srcRect l="3364" t="4290" r="10638" b="10558"/>
          <a:stretch/>
        </p:blipFill>
        <p:spPr>
          <a:xfrm>
            <a:off x="1279330" y="4525488"/>
            <a:ext cx="2239538" cy="1521981"/>
          </a:xfrm>
          <a:prstGeom prst="rect">
            <a:avLst/>
          </a:prstGeom>
          <a:ln>
            <a:solidFill>
              <a:schemeClr val="bg1"/>
            </a:solidFill>
          </a:ln>
        </p:spPr>
      </p:pic>
      <p:pic>
        <p:nvPicPr>
          <p:cNvPr id="11" name="Picture 10">
            <a:extLst>
              <a:ext uri="{FF2B5EF4-FFF2-40B4-BE49-F238E27FC236}">
                <a16:creationId xmlns:a16="http://schemas.microsoft.com/office/drawing/2014/main" id="{01775A88-E893-17D9-B22C-952C7818F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49" y="4957897"/>
            <a:ext cx="1815303" cy="627275"/>
          </a:xfrm>
          <a:prstGeom prst="rect">
            <a:avLst/>
          </a:prstGeom>
        </p:spPr>
      </p:pic>
      <p:pic>
        <p:nvPicPr>
          <p:cNvPr id="12" name="Picture 12" descr="Blue Cross and Blue Shield of Louisiana - YouTube">
            <a:extLst>
              <a:ext uri="{FF2B5EF4-FFF2-40B4-BE49-F238E27FC236}">
                <a16:creationId xmlns:a16="http://schemas.microsoft.com/office/drawing/2014/main" id="{70B7D42F-52BA-4008-B851-91A1BEC14F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7008" y="4569275"/>
            <a:ext cx="1522772" cy="1522772"/>
          </a:xfrm>
          <a:prstGeom prst="rect">
            <a:avLst/>
          </a:prstGeom>
          <a:solidFill>
            <a:schemeClr val="bg1"/>
          </a:solidFill>
          <a:ln>
            <a:solidFill>
              <a:schemeClr val="bg1"/>
            </a:solidFill>
          </a:ln>
        </p:spPr>
      </p:pic>
      <p:pic>
        <p:nvPicPr>
          <p:cNvPr id="14" name="Picture 10" descr="CareFirst BlueCross BlueShield Careers and Employment | Indeed.com">
            <a:extLst>
              <a:ext uri="{FF2B5EF4-FFF2-40B4-BE49-F238E27FC236}">
                <a16:creationId xmlns:a16="http://schemas.microsoft.com/office/drawing/2014/main" id="{48A35D9F-E0DF-22E4-A79B-5F2B597299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6668" y="4525490"/>
            <a:ext cx="1522772" cy="1522772"/>
          </a:xfrm>
          <a:prstGeom prst="rect">
            <a:avLst/>
          </a:prstGeom>
          <a:solidFill>
            <a:schemeClr val="bg1"/>
          </a:solidFill>
          <a:ln>
            <a:solidFill>
              <a:schemeClr val="bg1"/>
            </a:solidFill>
          </a:ln>
        </p:spPr>
      </p:pic>
      <p:pic>
        <p:nvPicPr>
          <p:cNvPr id="15" name="Picture 14">
            <a:extLst>
              <a:ext uri="{FF2B5EF4-FFF2-40B4-BE49-F238E27FC236}">
                <a16:creationId xmlns:a16="http://schemas.microsoft.com/office/drawing/2014/main" id="{8FE93615-0410-43CB-FD5D-DFB25AE42F2B}"/>
              </a:ext>
            </a:extLst>
          </p:cNvPr>
          <p:cNvPicPr>
            <a:picLocks noChangeAspect="1"/>
          </p:cNvPicPr>
          <p:nvPr/>
        </p:nvPicPr>
        <p:blipFill>
          <a:blip r:embed="rId8"/>
          <a:stretch>
            <a:fillRect/>
          </a:stretch>
        </p:blipFill>
        <p:spPr>
          <a:xfrm>
            <a:off x="12223681" y="5032629"/>
            <a:ext cx="1738874" cy="552540"/>
          </a:xfrm>
          <a:prstGeom prst="rect">
            <a:avLst/>
          </a:prstGeom>
          <a:ln>
            <a:solidFill>
              <a:schemeClr val="bg1"/>
            </a:solidFill>
          </a:ln>
        </p:spPr>
      </p:pic>
      <p:pic>
        <p:nvPicPr>
          <p:cNvPr id="16" name="Picture 15">
            <a:extLst>
              <a:ext uri="{FF2B5EF4-FFF2-40B4-BE49-F238E27FC236}">
                <a16:creationId xmlns:a16="http://schemas.microsoft.com/office/drawing/2014/main" id="{E03B8D37-C272-6C38-2E6E-7CE6878881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59265" y="4873475"/>
            <a:ext cx="1916705" cy="597329"/>
          </a:xfrm>
          <a:prstGeom prst="rect">
            <a:avLst/>
          </a:prstGeom>
        </p:spPr>
      </p:pic>
      <p:sp>
        <p:nvSpPr>
          <p:cNvPr id="17" name="TextBox 16">
            <a:extLst>
              <a:ext uri="{FF2B5EF4-FFF2-40B4-BE49-F238E27FC236}">
                <a16:creationId xmlns:a16="http://schemas.microsoft.com/office/drawing/2014/main" id="{1FFA5759-1924-8FA6-82D0-3113CB04C461}"/>
              </a:ext>
            </a:extLst>
          </p:cNvPr>
          <p:cNvSpPr txBox="1"/>
          <p:nvPr/>
        </p:nvSpPr>
        <p:spPr>
          <a:xfrm>
            <a:off x="15374681" y="5315202"/>
            <a:ext cx="1859184" cy="415498"/>
          </a:xfrm>
          <a:prstGeom prst="rect">
            <a:avLst/>
          </a:prstGeom>
          <a:noFill/>
        </p:spPr>
        <p:txBody>
          <a:bodyPr wrap="square" rtlCol="0">
            <a:spAutoFit/>
          </a:bodyPr>
          <a:lstStyle/>
          <a:p>
            <a:pPr defTabSz="914445"/>
            <a:r>
              <a:rPr lang="en-US" sz="2100">
                <a:solidFill>
                  <a:srgbClr val="002060"/>
                </a:solidFill>
                <a:latin typeface="Helvetica" pitchFamily="2" charset="0"/>
              </a:rPr>
              <a:t>Advantage</a:t>
            </a:r>
          </a:p>
        </p:txBody>
      </p:sp>
      <p:pic>
        <p:nvPicPr>
          <p:cNvPr id="18" name="Picture 17">
            <a:extLst>
              <a:ext uri="{FF2B5EF4-FFF2-40B4-BE49-F238E27FC236}">
                <a16:creationId xmlns:a16="http://schemas.microsoft.com/office/drawing/2014/main" id="{1340AC18-DC5B-D3A0-EA42-2E9CBC5BBC67}"/>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112087" y="6968050"/>
            <a:ext cx="2350292" cy="321644"/>
          </a:xfrm>
          <a:prstGeom prst="rect">
            <a:avLst/>
          </a:prstGeom>
        </p:spPr>
      </p:pic>
      <p:pic>
        <p:nvPicPr>
          <p:cNvPr id="19" name="Picture 8" descr="Blue Cross Blue Shield of Michigan | HSA for America">
            <a:extLst>
              <a:ext uri="{FF2B5EF4-FFF2-40B4-BE49-F238E27FC236}">
                <a16:creationId xmlns:a16="http://schemas.microsoft.com/office/drawing/2014/main" id="{1A26BC91-510B-D6EB-B5D8-2A45B96575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5810" y="6934930"/>
            <a:ext cx="2466369" cy="550802"/>
          </a:xfrm>
          <a:prstGeom prst="rect">
            <a:avLst/>
          </a:prstGeom>
          <a:solidFill>
            <a:schemeClr val="bg1"/>
          </a:solidFill>
          <a:ln>
            <a:solidFill>
              <a:schemeClr val="bg1"/>
            </a:solidFill>
          </a:ln>
        </p:spPr>
      </p:pic>
      <p:pic>
        <p:nvPicPr>
          <p:cNvPr id="20" name="Picture 6" descr="Blue Cross Blue Shield of Illinois - Insurance from BCBS Illinois">
            <a:extLst>
              <a:ext uri="{FF2B5EF4-FFF2-40B4-BE49-F238E27FC236}">
                <a16:creationId xmlns:a16="http://schemas.microsoft.com/office/drawing/2014/main" id="{A3624D39-6271-951F-D750-CD2B2F5489A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169" r="-553" b="-614"/>
          <a:stretch/>
        </p:blipFill>
        <p:spPr bwMode="auto">
          <a:xfrm>
            <a:off x="6595068" y="7023801"/>
            <a:ext cx="2431389" cy="4572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8D4EBAB-A354-984A-2AEC-BE33CF42F6F1}"/>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Effect>
                      <a14:brightnessContrast bright="-100000"/>
                    </a14:imgEffect>
                  </a14:imgLayer>
                </a14:imgProps>
              </a:ext>
            </a:extLst>
          </a:blip>
          <a:stretch>
            <a:fillRect/>
          </a:stretch>
        </p:blipFill>
        <p:spPr>
          <a:xfrm>
            <a:off x="9596135" y="6816549"/>
            <a:ext cx="1603835" cy="724503"/>
          </a:xfrm>
          <a:prstGeom prst="rect">
            <a:avLst/>
          </a:prstGeom>
        </p:spPr>
      </p:pic>
      <p:pic>
        <p:nvPicPr>
          <p:cNvPr id="22" name="Picture 21">
            <a:extLst>
              <a:ext uri="{FF2B5EF4-FFF2-40B4-BE49-F238E27FC236}">
                <a16:creationId xmlns:a16="http://schemas.microsoft.com/office/drawing/2014/main" id="{81A3193E-F652-AF37-6A1E-4F34033A6F55}"/>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0"/>
                    </a14:imgEffect>
                    <a14:imgEffect>
                      <a14:brightnessContrast bright="-100000"/>
                    </a14:imgEffect>
                  </a14:imgLayer>
                </a14:imgProps>
              </a:ext>
            </a:extLst>
          </a:blip>
          <a:srcRect b="32187"/>
          <a:stretch/>
        </p:blipFill>
        <p:spPr>
          <a:xfrm>
            <a:off x="12136705" y="6961350"/>
            <a:ext cx="1912823" cy="519927"/>
          </a:xfrm>
          <a:prstGeom prst="rect">
            <a:avLst/>
          </a:prstGeom>
          <a:ln>
            <a:solidFill>
              <a:schemeClr val="bg1"/>
            </a:solidFill>
          </a:ln>
        </p:spPr>
      </p:pic>
      <p:pic>
        <p:nvPicPr>
          <p:cNvPr id="23" name="Picture 4" descr="Blue Cross and Blue Shield of Texas awards nearly $3 million in 2023 ...">
            <a:extLst>
              <a:ext uri="{FF2B5EF4-FFF2-40B4-BE49-F238E27FC236}">
                <a16:creationId xmlns:a16="http://schemas.microsoft.com/office/drawing/2014/main" id="{EB6B1966-114C-E130-3E81-42B6755F351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1305" b="24208"/>
          <a:stretch/>
        </p:blipFill>
        <p:spPr bwMode="auto">
          <a:xfrm>
            <a:off x="14731686" y="6893459"/>
            <a:ext cx="2541369" cy="72450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5757180-769C-EC3F-F48C-A5C46E168E45}"/>
              </a:ext>
            </a:extLst>
          </p:cNvPr>
          <p:cNvSpPr txBox="1"/>
          <p:nvPr/>
        </p:nvSpPr>
        <p:spPr>
          <a:xfrm>
            <a:off x="5660273" y="4592420"/>
            <a:ext cx="11822904" cy="507831"/>
          </a:xfrm>
          <a:prstGeom prst="rect">
            <a:avLst/>
          </a:prstGeom>
          <a:noFill/>
        </p:spPr>
        <p:txBody>
          <a:bodyPr wrap="square">
            <a:spAutoFit/>
          </a:bodyPr>
          <a:lstStyle/>
          <a:p>
            <a:pPr defTabSz="914445"/>
            <a:r>
              <a:rPr lang="en-US" sz="2700">
                <a:solidFill>
                  <a:prstClr val="black"/>
                </a:solidFill>
                <a:latin typeface="Calibri"/>
              </a:rPr>
              <a:t> </a:t>
            </a:r>
          </a:p>
        </p:txBody>
      </p:sp>
      <p:pic>
        <p:nvPicPr>
          <p:cNvPr id="25" name="Picture 24">
            <a:extLst>
              <a:ext uri="{FF2B5EF4-FFF2-40B4-BE49-F238E27FC236}">
                <a16:creationId xmlns:a16="http://schemas.microsoft.com/office/drawing/2014/main" id="{86200AB9-ACAA-3D05-56E7-7D0A68799A9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26884" y="2355729"/>
            <a:ext cx="2303871" cy="717987"/>
          </a:xfrm>
          <a:prstGeom prst="rect">
            <a:avLst/>
          </a:prstGeom>
        </p:spPr>
      </p:pic>
      <p:sp>
        <p:nvSpPr>
          <p:cNvPr id="26" name="TextBox 25">
            <a:extLst>
              <a:ext uri="{FF2B5EF4-FFF2-40B4-BE49-F238E27FC236}">
                <a16:creationId xmlns:a16="http://schemas.microsoft.com/office/drawing/2014/main" id="{FB8A5B66-A152-4969-D959-64C97C2E5A5D}"/>
              </a:ext>
            </a:extLst>
          </p:cNvPr>
          <p:cNvSpPr txBox="1"/>
          <p:nvPr/>
        </p:nvSpPr>
        <p:spPr>
          <a:xfrm>
            <a:off x="11530959" y="2446714"/>
            <a:ext cx="5586012" cy="507831"/>
          </a:xfrm>
          <a:prstGeom prst="rect">
            <a:avLst/>
          </a:prstGeom>
          <a:noFill/>
        </p:spPr>
        <p:txBody>
          <a:bodyPr wrap="square" lIns="137160" tIns="68580" rIns="137160" bIns="68580" anchor="t">
            <a:spAutoFit/>
          </a:bodyPr>
          <a:lstStyle/>
          <a:p>
            <a:pPr defTabSz="914445"/>
            <a:r>
              <a:rPr lang="nb-NO" sz="2400" b="1">
                <a:solidFill>
                  <a:srgbClr val="008193"/>
                </a:solidFill>
                <a:latin typeface="Calibri"/>
              </a:rPr>
              <a:t>On Fee Schedule in 10 States</a:t>
            </a:r>
            <a:endParaRPr lang="en-US" sz="2400" b="1">
              <a:solidFill>
                <a:srgbClr val="008193"/>
              </a:solidFill>
              <a:latin typeface="Calibri"/>
            </a:endParaRPr>
          </a:p>
        </p:txBody>
      </p:sp>
      <p:pic>
        <p:nvPicPr>
          <p:cNvPr id="27" name="Picture 26">
            <a:extLst>
              <a:ext uri="{FF2B5EF4-FFF2-40B4-BE49-F238E27FC236}">
                <a16:creationId xmlns:a16="http://schemas.microsoft.com/office/drawing/2014/main" id="{08FB17F7-AB6B-45E8-D132-914B27F6A76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83080" y="2373225"/>
            <a:ext cx="2303871" cy="717987"/>
          </a:xfrm>
          <a:prstGeom prst="rect">
            <a:avLst/>
          </a:prstGeom>
        </p:spPr>
      </p:pic>
      <p:sp>
        <p:nvSpPr>
          <p:cNvPr id="28" name="TextBox 27">
            <a:extLst>
              <a:ext uri="{FF2B5EF4-FFF2-40B4-BE49-F238E27FC236}">
                <a16:creationId xmlns:a16="http://schemas.microsoft.com/office/drawing/2014/main" id="{A745620E-E6F7-DC6E-9BC8-CB31FACCC034}"/>
              </a:ext>
            </a:extLst>
          </p:cNvPr>
          <p:cNvSpPr txBox="1"/>
          <p:nvPr/>
        </p:nvSpPr>
        <p:spPr>
          <a:xfrm>
            <a:off x="5217174" y="2316354"/>
            <a:ext cx="2570829" cy="738664"/>
          </a:xfrm>
          <a:prstGeom prst="rect">
            <a:avLst/>
          </a:prstGeom>
          <a:noFill/>
        </p:spPr>
        <p:txBody>
          <a:bodyPr wrap="square">
            <a:spAutoFit/>
          </a:bodyPr>
          <a:lstStyle/>
          <a:p>
            <a:pPr algn="r" defTabSz="914445"/>
            <a:r>
              <a:rPr lang="en-US" sz="4200" b="1">
                <a:solidFill>
                  <a:srgbClr val="007F90"/>
                </a:solidFill>
                <a:latin typeface="Helvetica" pitchFamily="2" charset="0"/>
              </a:rPr>
              <a:t>$897</a:t>
            </a:r>
            <a:endParaRPr lang="en-US" sz="4200" b="1" baseline="14000">
              <a:solidFill>
                <a:prstClr val="black"/>
              </a:solidFill>
              <a:latin typeface="Calibri"/>
            </a:endParaRPr>
          </a:p>
        </p:txBody>
      </p:sp>
      <p:cxnSp>
        <p:nvCxnSpPr>
          <p:cNvPr id="29" name="Straight Connector 28">
            <a:extLst>
              <a:ext uri="{FF2B5EF4-FFF2-40B4-BE49-F238E27FC236}">
                <a16:creationId xmlns:a16="http://schemas.microsoft.com/office/drawing/2014/main" id="{94A7F201-9CE3-3674-051F-12472A438905}"/>
              </a:ext>
            </a:extLst>
          </p:cNvPr>
          <p:cNvCxnSpPr>
            <a:cxnSpLocks/>
          </p:cNvCxnSpPr>
          <p:nvPr/>
        </p:nvCxnSpPr>
        <p:spPr>
          <a:xfrm>
            <a:off x="8139068" y="2121195"/>
            <a:ext cx="0" cy="979989"/>
          </a:xfrm>
          <a:prstGeom prst="line">
            <a:avLst/>
          </a:prstGeom>
          <a:ln w="28575">
            <a:solidFill>
              <a:srgbClr val="0BB5A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3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2793981" y="635165"/>
            <a:ext cx="8900712" cy="5231984"/>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alphaModFix amt="35000"/>
            </a:blip>
            <a:stretch>
              <a:fillRect/>
            </a:stretch>
          </a:blipFill>
        </p:spPr>
        <p:txBody>
          <a:bodyPr/>
          <a:lstStyle/>
          <a:p>
            <a:endParaRPr lang="en-US"/>
          </a:p>
        </p:txBody>
      </p:sp>
      <p:sp>
        <p:nvSpPr>
          <p:cNvPr id="4" name="Freeform 4"/>
          <p:cNvSpPr/>
          <p:nvPr/>
        </p:nvSpPr>
        <p:spPr>
          <a:xfrm>
            <a:off x="13333998" y="-488839"/>
            <a:ext cx="7319019" cy="4302241"/>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alphaModFix amt="50000"/>
            </a:blip>
            <a:stretch>
              <a:fillRect/>
            </a:stretch>
          </a:blipFill>
        </p:spPr>
        <p:txBody>
          <a:bodyPr/>
          <a:lstStyle/>
          <a:p>
            <a:endParaRPr lang="en-US"/>
          </a:p>
        </p:txBody>
      </p:sp>
      <p:sp>
        <p:nvSpPr>
          <p:cNvPr id="5" name="Freeform 5"/>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8" name="Freeform 8"/>
          <p:cNvSpPr/>
          <p:nvPr/>
        </p:nvSpPr>
        <p:spPr>
          <a:xfrm>
            <a:off x="8796468" y="2461203"/>
            <a:ext cx="2915173" cy="1034887"/>
          </a:xfrm>
          <a:custGeom>
            <a:avLst/>
            <a:gdLst/>
            <a:ahLst/>
            <a:cxnLst/>
            <a:rect l="l" t="t" r="r" b="b"/>
            <a:pathLst>
              <a:path w="2291168" h="813365">
                <a:moveTo>
                  <a:pt x="0" y="0"/>
                </a:moveTo>
                <a:lnTo>
                  <a:pt x="2291168" y="0"/>
                </a:lnTo>
                <a:lnTo>
                  <a:pt x="2291168" y="813365"/>
                </a:lnTo>
                <a:lnTo>
                  <a:pt x="0" y="813365"/>
                </a:lnTo>
                <a:lnTo>
                  <a:pt x="0" y="0"/>
                </a:lnTo>
                <a:close/>
              </a:path>
            </a:pathLst>
          </a:custGeom>
          <a:blipFill>
            <a:blip r:embed="rId5"/>
            <a:stretch>
              <a:fillRect/>
            </a:stretch>
          </a:blipFill>
        </p:spPr>
        <p:txBody>
          <a:bodyPr/>
          <a:lstStyle/>
          <a:p>
            <a:endParaRPr lang="en-US"/>
          </a:p>
        </p:txBody>
      </p:sp>
      <p:sp>
        <p:nvSpPr>
          <p:cNvPr id="10" name="Freeform 10"/>
          <p:cNvSpPr/>
          <p:nvPr/>
        </p:nvSpPr>
        <p:spPr>
          <a:xfrm>
            <a:off x="8615424" y="5526579"/>
            <a:ext cx="3273401" cy="869789"/>
          </a:xfrm>
          <a:custGeom>
            <a:avLst/>
            <a:gdLst/>
            <a:ahLst/>
            <a:cxnLst/>
            <a:rect l="l" t="t" r="r" b="b"/>
            <a:pathLst>
              <a:path w="3273401" h="869789">
                <a:moveTo>
                  <a:pt x="0" y="0"/>
                </a:moveTo>
                <a:lnTo>
                  <a:pt x="3273402" y="0"/>
                </a:lnTo>
                <a:lnTo>
                  <a:pt x="3273402" y="869790"/>
                </a:lnTo>
                <a:lnTo>
                  <a:pt x="0" y="869790"/>
                </a:lnTo>
                <a:lnTo>
                  <a:pt x="0" y="0"/>
                </a:lnTo>
                <a:close/>
              </a:path>
            </a:pathLst>
          </a:custGeom>
          <a:blipFill>
            <a:blip r:embed="rId6"/>
            <a:stretch>
              <a:fillRect/>
            </a:stretch>
          </a:blipFill>
        </p:spPr>
        <p:txBody>
          <a:bodyPr/>
          <a:lstStyle/>
          <a:p>
            <a:endParaRPr lang="en-US"/>
          </a:p>
        </p:txBody>
      </p:sp>
      <p:sp>
        <p:nvSpPr>
          <p:cNvPr id="12" name="Freeform 12"/>
          <p:cNvSpPr/>
          <p:nvPr/>
        </p:nvSpPr>
        <p:spPr>
          <a:xfrm>
            <a:off x="5516686" y="4350928"/>
            <a:ext cx="2529411" cy="104338"/>
          </a:xfrm>
          <a:custGeom>
            <a:avLst/>
            <a:gdLst/>
            <a:ahLst/>
            <a:cxnLst/>
            <a:rect l="l" t="t" r="r" b="b"/>
            <a:pathLst>
              <a:path w="2529411" h="104338">
                <a:moveTo>
                  <a:pt x="0" y="0"/>
                </a:moveTo>
                <a:lnTo>
                  <a:pt x="2529412" y="0"/>
                </a:lnTo>
                <a:lnTo>
                  <a:pt x="2529412" y="104338"/>
                </a:lnTo>
                <a:lnTo>
                  <a:pt x="0" y="10433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3" name="Freeform 13"/>
          <p:cNvSpPr/>
          <p:nvPr/>
        </p:nvSpPr>
        <p:spPr>
          <a:xfrm>
            <a:off x="6553200" y="7397911"/>
            <a:ext cx="5707377" cy="869789"/>
          </a:xfrm>
          <a:custGeom>
            <a:avLst/>
            <a:gdLst/>
            <a:ahLst/>
            <a:cxnLst/>
            <a:rect l="l" t="t" r="r" b="b"/>
            <a:pathLst>
              <a:path w="4044953" h="616440">
                <a:moveTo>
                  <a:pt x="0" y="0"/>
                </a:moveTo>
                <a:lnTo>
                  <a:pt x="4044953" y="0"/>
                </a:lnTo>
                <a:lnTo>
                  <a:pt x="4044953" y="616439"/>
                </a:lnTo>
                <a:lnTo>
                  <a:pt x="0" y="616439"/>
                </a:lnTo>
                <a:lnTo>
                  <a:pt x="0" y="0"/>
                </a:lnTo>
                <a:close/>
              </a:path>
            </a:pathLst>
          </a:custGeom>
          <a:blipFill>
            <a:blip r:embed="rId9"/>
            <a:stretch>
              <a:fillRect/>
            </a:stretch>
          </a:blipFill>
        </p:spPr>
        <p:txBody>
          <a:bodyPr/>
          <a:lstStyle/>
          <a:p>
            <a:endParaRPr lang="en-US"/>
          </a:p>
        </p:txBody>
      </p:sp>
      <p:sp>
        <p:nvSpPr>
          <p:cNvPr id="14" name="Freeform 14"/>
          <p:cNvSpPr/>
          <p:nvPr/>
        </p:nvSpPr>
        <p:spPr>
          <a:xfrm>
            <a:off x="4550370" y="7810501"/>
            <a:ext cx="1931337" cy="120838"/>
          </a:xfrm>
          <a:custGeom>
            <a:avLst/>
            <a:gdLst/>
            <a:ahLst/>
            <a:cxnLst/>
            <a:rect l="l" t="t" r="r" b="b"/>
            <a:pathLst>
              <a:path w="2785632" h="114907">
                <a:moveTo>
                  <a:pt x="0" y="0"/>
                </a:moveTo>
                <a:lnTo>
                  <a:pt x="2785631" y="0"/>
                </a:lnTo>
                <a:lnTo>
                  <a:pt x="2785631" y="114908"/>
                </a:lnTo>
                <a:lnTo>
                  <a:pt x="0" y="11490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grpSp>
        <p:nvGrpSpPr>
          <p:cNvPr id="15" name="Group 15"/>
          <p:cNvGrpSpPr/>
          <p:nvPr/>
        </p:nvGrpSpPr>
        <p:grpSpPr>
          <a:xfrm>
            <a:off x="6321308" y="2689541"/>
            <a:ext cx="1752902" cy="767451"/>
            <a:chOff x="286101" y="-15477"/>
            <a:chExt cx="2337192" cy="1023268"/>
          </a:xfrm>
        </p:grpSpPr>
        <p:sp>
          <p:nvSpPr>
            <p:cNvPr id="16" name="Freeform 16"/>
            <p:cNvSpPr/>
            <p:nvPr/>
          </p:nvSpPr>
          <p:spPr>
            <a:xfrm rot="-3240000">
              <a:off x="-148928" y="419552"/>
              <a:ext cx="1023268" cy="153210"/>
            </a:xfrm>
            <a:custGeom>
              <a:avLst/>
              <a:gdLst/>
              <a:ahLst/>
              <a:cxnLst/>
              <a:rect l="l" t="t" r="r" b="b"/>
              <a:pathLst>
                <a:path w="1023268" h="153210">
                  <a:moveTo>
                    <a:pt x="0" y="0"/>
                  </a:moveTo>
                  <a:lnTo>
                    <a:pt x="1023267" y="0"/>
                  </a:lnTo>
                  <a:lnTo>
                    <a:pt x="1023267" y="153210"/>
                  </a:lnTo>
                  <a:lnTo>
                    <a:pt x="0" y="153210"/>
                  </a:lnTo>
                  <a:lnTo>
                    <a:pt x="0" y="0"/>
                  </a:lnTo>
                  <a:close/>
                </a:path>
              </a:pathLst>
            </a:custGeom>
            <a:blipFill>
              <a:blip r:embed="rId12">
                <a:extLst>
                  <a:ext uri="{96DAC541-7B7A-43D3-8B79-37D633B846F1}">
                    <asvg:svgBlip xmlns:asvg="http://schemas.microsoft.com/office/drawing/2016/SVG/main" r:embed="rId13"/>
                  </a:ext>
                </a:extLst>
              </a:blip>
              <a:stretch>
                <a:fillRect l="-168577" r="-94394"/>
              </a:stretch>
            </a:blipFill>
          </p:spPr>
          <p:txBody>
            <a:bodyPr/>
            <a:lstStyle/>
            <a:p>
              <a:endParaRPr lang="en-US"/>
            </a:p>
          </p:txBody>
        </p:sp>
        <p:sp>
          <p:nvSpPr>
            <p:cNvPr id="17" name="Freeform 17"/>
            <p:cNvSpPr/>
            <p:nvPr/>
          </p:nvSpPr>
          <p:spPr>
            <a:xfrm>
              <a:off x="683482" y="0"/>
              <a:ext cx="1939811" cy="153210"/>
            </a:xfrm>
            <a:custGeom>
              <a:avLst/>
              <a:gdLst/>
              <a:ahLst/>
              <a:cxnLst/>
              <a:rect l="l" t="t" r="r" b="b"/>
              <a:pathLst>
                <a:path w="1939811" h="153210">
                  <a:moveTo>
                    <a:pt x="0" y="0"/>
                  </a:moveTo>
                  <a:lnTo>
                    <a:pt x="1939811" y="0"/>
                  </a:lnTo>
                  <a:lnTo>
                    <a:pt x="1939811" y="153210"/>
                  </a:lnTo>
                  <a:lnTo>
                    <a:pt x="0" y="153210"/>
                  </a:lnTo>
                  <a:lnTo>
                    <a:pt x="0" y="0"/>
                  </a:lnTo>
                  <a:close/>
                </a:path>
              </a:pathLst>
            </a:custGeom>
            <a:blipFill>
              <a:blip r:embed="rId7">
                <a:extLst>
                  <a:ext uri="{96DAC541-7B7A-43D3-8B79-37D633B846F1}">
                    <asvg:svgBlip xmlns:asvg="http://schemas.microsoft.com/office/drawing/2016/SVG/main" r:embed="rId14"/>
                  </a:ext>
                </a:extLst>
              </a:blip>
              <a:stretch>
                <a:fillRect l="-91470"/>
              </a:stretch>
            </a:blipFill>
            <a:ln cap="sq">
              <a:noFill/>
              <a:prstDash val="solid"/>
              <a:miter/>
            </a:ln>
          </p:spPr>
          <p:txBody>
            <a:bodyPr/>
            <a:lstStyle/>
            <a:p>
              <a:endParaRPr lang="en-US"/>
            </a:p>
          </p:txBody>
        </p:sp>
      </p:grpSp>
      <p:grpSp>
        <p:nvGrpSpPr>
          <p:cNvPr id="18" name="Group 18"/>
          <p:cNvGrpSpPr/>
          <p:nvPr/>
        </p:nvGrpSpPr>
        <p:grpSpPr>
          <a:xfrm>
            <a:off x="6317304" y="5265195"/>
            <a:ext cx="1748898" cy="753829"/>
            <a:chOff x="280763" y="-50952"/>
            <a:chExt cx="2331854" cy="1005105"/>
          </a:xfrm>
        </p:grpSpPr>
        <p:sp>
          <p:nvSpPr>
            <p:cNvPr id="19" name="Freeform 19"/>
            <p:cNvSpPr/>
            <p:nvPr/>
          </p:nvSpPr>
          <p:spPr>
            <a:xfrm rot="3240000">
              <a:off x="-145185" y="374996"/>
              <a:ext cx="1005105" cy="153210"/>
            </a:xfrm>
            <a:custGeom>
              <a:avLst/>
              <a:gdLst/>
              <a:ahLst/>
              <a:cxnLst/>
              <a:rect l="l" t="t" r="r" b="b"/>
              <a:pathLst>
                <a:path w="1005105" h="153210">
                  <a:moveTo>
                    <a:pt x="0" y="0"/>
                  </a:moveTo>
                  <a:lnTo>
                    <a:pt x="1005105" y="0"/>
                  </a:lnTo>
                  <a:lnTo>
                    <a:pt x="1005105" y="153210"/>
                  </a:lnTo>
                  <a:lnTo>
                    <a:pt x="0" y="153210"/>
                  </a:lnTo>
                  <a:lnTo>
                    <a:pt x="0" y="0"/>
                  </a:lnTo>
                  <a:close/>
                </a:path>
              </a:pathLst>
            </a:custGeom>
            <a:blipFill>
              <a:blip r:embed="rId10">
                <a:extLst>
                  <a:ext uri="{96DAC541-7B7A-43D3-8B79-37D633B846F1}">
                    <asvg:svgBlip xmlns:asvg="http://schemas.microsoft.com/office/drawing/2016/SVG/main" r:embed="rId15"/>
                  </a:ext>
                </a:extLst>
              </a:blip>
              <a:stretch>
                <a:fillRect l="-173430" r="-96100"/>
              </a:stretch>
            </a:blipFill>
            <a:ln cap="sq">
              <a:noFill/>
              <a:prstDash val="solid"/>
              <a:miter/>
            </a:ln>
          </p:spPr>
          <p:txBody>
            <a:bodyPr/>
            <a:lstStyle/>
            <a:p>
              <a:endParaRPr lang="en-US"/>
            </a:p>
          </p:txBody>
        </p:sp>
        <p:sp>
          <p:nvSpPr>
            <p:cNvPr id="20" name="Freeform 20"/>
            <p:cNvSpPr/>
            <p:nvPr/>
          </p:nvSpPr>
          <p:spPr>
            <a:xfrm>
              <a:off x="672806" y="796256"/>
              <a:ext cx="1939811" cy="153210"/>
            </a:xfrm>
            <a:custGeom>
              <a:avLst/>
              <a:gdLst/>
              <a:ahLst/>
              <a:cxnLst/>
              <a:rect l="l" t="t" r="r" b="b"/>
              <a:pathLst>
                <a:path w="1939811" h="153210">
                  <a:moveTo>
                    <a:pt x="0" y="0"/>
                  </a:moveTo>
                  <a:lnTo>
                    <a:pt x="1939811" y="0"/>
                  </a:lnTo>
                  <a:lnTo>
                    <a:pt x="1939811" y="153210"/>
                  </a:lnTo>
                  <a:lnTo>
                    <a:pt x="0" y="153210"/>
                  </a:lnTo>
                  <a:lnTo>
                    <a:pt x="0" y="0"/>
                  </a:lnTo>
                  <a:close/>
                </a:path>
              </a:pathLst>
            </a:custGeom>
            <a:blipFill>
              <a:blip r:embed="rId10">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grpSp>
      <p:grpSp>
        <p:nvGrpSpPr>
          <p:cNvPr id="25" name="Group 25"/>
          <p:cNvGrpSpPr/>
          <p:nvPr/>
        </p:nvGrpSpPr>
        <p:grpSpPr>
          <a:xfrm>
            <a:off x="5456773" y="4198975"/>
            <a:ext cx="656173" cy="623803"/>
            <a:chOff x="0" y="0"/>
            <a:chExt cx="172819" cy="164294"/>
          </a:xfrm>
        </p:grpSpPr>
        <p:sp>
          <p:nvSpPr>
            <p:cNvPr id="26" name="Freeform 26"/>
            <p:cNvSpPr/>
            <p:nvPr/>
          </p:nvSpPr>
          <p:spPr>
            <a:xfrm>
              <a:off x="0" y="0"/>
              <a:ext cx="172819" cy="164294"/>
            </a:xfrm>
            <a:custGeom>
              <a:avLst/>
              <a:gdLst/>
              <a:ahLst/>
              <a:cxnLst/>
              <a:rect l="l" t="t" r="r" b="b"/>
              <a:pathLst>
                <a:path w="172819" h="164294">
                  <a:moveTo>
                    <a:pt x="0" y="0"/>
                  </a:moveTo>
                  <a:lnTo>
                    <a:pt x="172819" y="0"/>
                  </a:lnTo>
                  <a:lnTo>
                    <a:pt x="172819" y="164294"/>
                  </a:lnTo>
                  <a:lnTo>
                    <a:pt x="0" y="164294"/>
                  </a:lnTo>
                  <a:close/>
                </a:path>
              </a:pathLst>
            </a:custGeom>
            <a:solidFill>
              <a:srgbClr val="F8FAF7"/>
            </a:solidFill>
          </p:spPr>
          <p:txBody>
            <a:bodyPr/>
            <a:lstStyle/>
            <a:p>
              <a:endParaRPr lang="en-US"/>
            </a:p>
          </p:txBody>
        </p:sp>
        <p:sp>
          <p:nvSpPr>
            <p:cNvPr id="27" name="TextBox 27"/>
            <p:cNvSpPr txBox="1"/>
            <p:nvPr/>
          </p:nvSpPr>
          <p:spPr>
            <a:xfrm>
              <a:off x="0" y="-47625"/>
              <a:ext cx="172819" cy="211919"/>
            </a:xfrm>
            <a:prstGeom prst="rect">
              <a:avLst/>
            </a:prstGeom>
          </p:spPr>
          <p:txBody>
            <a:bodyPr lIns="50800" tIns="50800" rIns="50800" bIns="50800" rtlCol="0" anchor="ctr"/>
            <a:lstStyle/>
            <a:p>
              <a:pPr algn="ctr">
                <a:lnSpc>
                  <a:spcPts val="2400"/>
                </a:lnSpc>
              </a:pPr>
              <a:endParaRPr/>
            </a:p>
          </p:txBody>
        </p:sp>
      </p:grpSp>
      <p:sp>
        <p:nvSpPr>
          <p:cNvPr id="28" name="TextBox 28"/>
          <p:cNvSpPr txBox="1"/>
          <p:nvPr/>
        </p:nvSpPr>
        <p:spPr>
          <a:xfrm>
            <a:off x="13745409" y="5836154"/>
            <a:ext cx="3367289"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UNDER DEVELOPMENT</a:t>
            </a:r>
          </a:p>
        </p:txBody>
      </p:sp>
      <p:sp>
        <p:nvSpPr>
          <p:cNvPr id="32" name="TextBox 32"/>
          <p:cNvSpPr txBox="1"/>
          <p:nvPr/>
        </p:nvSpPr>
        <p:spPr>
          <a:xfrm>
            <a:off x="5894971" y="5980544"/>
            <a:ext cx="2720453" cy="344838"/>
          </a:xfrm>
          <a:prstGeom prst="rect">
            <a:avLst/>
          </a:prstGeom>
        </p:spPr>
        <p:txBody>
          <a:bodyPr lIns="0" tIns="0" rIns="0" bIns="0" rtlCol="0" anchor="t">
            <a:spAutoFit/>
          </a:bodyPr>
          <a:lstStyle/>
          <a:p>
            <a:pPr algn="ctr">
              <a:lnSpc>
                <a:spcPts val="2519"/>
              </a:lnSpc>
            </a:pPr>
            <a:r>
              <a:rPr lang="en-US" sz="1799" spc="8">
                <a:solidFill>
                  <a:srgbClr val="00B5AF"/>
                </a:solidFill>
                <a:latin typeface="Avenir"/>
                <a:ea typeface="Avenir"/>
                <a:cs typeface="Avenir"/>
                <a:sym typeface="Avenir"/>
              </a:rPr>
              <a:t>PIPELINE</a:t>
            </a:r>
          </a:p>
        </p:txBody>
      </p:sp>
      <p:sp>
        <p:nvSpPr>
          <p:cNvPr id="33" name="TextBox 33"/>
          <p:cNvSpPr txBox="1"/>
          <p:nvPr/>
        </p:nvSpPr>
        <p:spPr>
          <a:xfrm>
            <a:off x="4419600" y="7964698"/>
            <a:ext cx="2720453" cy="344838"/>
          </a:xfrm>
          <a:prstGeom prst="rect">
            <a:avLst/>
          </a:prstGeom>
        </p:spPr>
        <p:txBody>
          <a:bodyPr lIns="0" tIns="0" rIns="0" bIns="0" rtlCol="0" anchor="t">
            <a:spAutoFit/>
          </a:bodyPr>
          <a:lstStyle/>
          <a:p>
            <a:pPr algn="ctr">
              <a:lnSpc>
                <a:spcPts val="2519"/>
              </a:lnSpc>
            </a:pPr>
            <a:r>
              <a:rPr lang="en-US" sz="1799" spc="8">
                <a:solidFill>
                  <a:srgbClr val="00B5AF"/>
                </a:solidFill>
                <a:latin typeface="Avenir"/>
                <a:ea typeface="Avenir"/>
                <a:cs typeface="Avenir"/>
                <a:sym typeface="Avenir"/>
              </a:rPr>
              <a:t>PIPELINE</a:t>
            </a:r>
          </a:p>
        </p:txBody>
      </p:sp>
      <p:sp>
        <p:nvSpPr>
          <p:cNvPr id="34" name="TextBox 34"/>
          <p:cNvSpPr txBox="1"/>
          <p:nvPr/>
        </p:nvSpPr>
        <p:spPr>
          <a:xfrm>
            <a:off x="13713175" y="4199883"/>
            <a:ext cx="3546663"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COMMERCIALLY AVAILABLE</a:t>
            </a:r>
          </a:p>
        </p:txBody>
      </p:sp>
      <p:sp>
        <p:nvSpPr>
          <p:cNvPr id="37" name="TextBox 37"/>
          <p:cNvSpPr txBox="1"/>
          <p:nvPr/>
        </p:nvSpPr>
        <p:spPr>
          <a:xfrm>
            <a:off x="13745408" y="2649051"/>
            <a:ext cx="3685485"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COMMERCIALLY AVAILABLE</a:t>
            </a:r>
          </a:p>
        </p:txBody>
      </p:sp>
      <p:sp>
        <p:nvSpPr>
          <p:cNvPr id="39" name="TextBox 39"/>
          <p:cNvSpPr txBox="1"/>
          <p:nvPr/>
        </p:nvSpPr>
        <p:spPr>
          <a:xfrm>
            <a:off x="13732225" y="7573880"/>
            <a:ext cx="3156608"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UNDER DEVELOPMENT</a:t>
            </a:r>
          </a:p>
        </p:txBody>
      </p:sp>
      <p:sp>
        <p:nvSpPr>
          <p:cNvPr id="41" name="TextBox 41"/>
          <p:cNvSpPr txBox="1"/>
          <p:nvPr/>
        </p:nvSpPr>
        <p:spPr>
          <a:xfrm>
            <a:off x="10913165" y="9296685"/>
            <a:ext cx="6971416" cy="168508"/>
          </a:xfrm>
          <a:prstGeom prst="rect">
            <a:avLst/>
          </a:prstGeom>
        </p:spPr>
        <p:txBody>
          <a:bodyPr wrap="square" lIns="0" tIns="0" rIns="0" bIns="0" rtlCol="0" anchor="t">
            <a:spAutoFit/>
          </a:bodyPr>
          <a:lstStyle/>
          <a:p>
            <a:pPr algn="r">
              <a:lnSpc>
                <a:spcPts val="1399"/>
              </a:lnSpc>
            </a:pPr>
            <a:r>
              <a:rPr lang="en-US" sz="999" spc="4">
                <a:solidFill>
                  <a:srgbClr val="505050"/>
                </a:solidFill>
                <a:latin typeface="Avenir"/>
                <a:ea typeface="Avenir"/>
                <a:cs typeface="Avenir"/>
                <a:sym typeface="Avenir"/>
              </a:rPr>
              <a:t>1</a:t>
            </a:r>
          </a:p>
        </p:txBody>
      </p:sp>
      <p:grpSp>
        <p:nvGrpSpPr>
          <p:cNvPr id="42" name="Group 42"/>
          <p:cNvGrpSpPr/>
          <p:nvPr/>
        </p:nvGrpSpPr>
        <p:grpSpPr>
          <a:xfrm>
            <a:off x="4495800" y="7671149"/>
            <a:ext cx="656173" cy="623803"/>
            <a:chOff x="0" y="0"/>
            <a:chExt cx="172819" cy="164294"/>
          </a:xfrm>
        </p:grpSpPr>
        <p:sp>
          <p:nvSpPr>
            <p:cNvPr id="43" name="Freeform 43"/>
            <p:cNvSpPr/>
            <p:nvPr/>
          </p:nvSpPr>
          <p:spPr>
            <a:xfrm>
              <a:off x="0" y="0"/>
              <a:ext cx="172819" cy="164294"/>
            </a:xfrm>
            <a:custGeom>
              <a:avLst/>
              <a:gdLst/>
              <a:ahLst/>
              <a:cxnLst/>
              <a:rect l="l" t="t" r="r" b="b"/>
              <a:pathLst>
                <a:path w="172819" h="164294">
                  <a:moveTo>
                    <a:pt x="0" y="0"/>
                  </a:moveTo>
                  <a:lnTo>
                    <a:pt x="172819" y="0"/>
                  </a:lnTo>
                  <a:lnTo>
                    <a:pt x="172819" y="164294"/>
                  </a:lnTo>
                  <a:lnTo>
                    <a:pt x="0" y="164294"/>
                  </a:lnTo>
                  <a:close/>
                </a:path>
              </a:pathLst>
            </a:custGeom>
            <a:solidFill>
              <a:srgbClr val="F8FAF7"/>
            </a:solidFill>
          </p:spPr>
          <p:txBody>
            <a:bodyPr/>
            <a:lstStyle/>
            <a:p>
              <a:endParaRPr lang="en-US"/>
            </a:p>
          </p:txBody>
        </p:sp>
        <p:sp>
          <p:nvSpPr>
            <p:cNvPr id="44" name="TextBox 44"/>
            <p:cNvSpPr txBox="1"/>
            <p:nvPr/>
          </p:nvSpPr>
          <p:spPr>
            <a:xfrm>
              <a:off x="0" y="-47625"/>
              <a:ext cx="172819" cy="211919"/>
            </a:xfrm>
            <a:prstGeom prst="rect">
              <a:avLst/>
            </a:prstGeom>
          </p:spPr>
          <p:txBody>
            <a:bodyPr lIns="50800" tIns="50800" rIns="50800" bIns="50800" rtlCol="0" anchor="ctr"/>
            <a:lstStyle/>
            <a:p>
              <a:pPr algn="ctr">
                <a:lnSpc>
                  <a:spcPts val="2400"/>
                </a:lnSpc>
              </a:pPr>
              <a:endParaRPr/>
            </a:p>
          </p:txBody>
        </p:sp>
      </p:grpSp>
      <p:grpSp>
        <p:nvGrpSpPr>
          <p:cNvPr id="45" name="Group 45"/>
          <p:cNvGrpSpPr/>
          <p:nvPr/>
        </p:nvGrpSpPr>
        <p:grpSpPr>
          <a:xfrm>
            <a:off x="11866656" y="5530805"/>
            <a:ext cx="307146" cy="899562"/>
            <a:chOff x="0" y="0"/>
            <a:chExt cx="80894" cy="236922"/>
          </a:xfrm>
        </p:grpSpPr>
        <p:sp>
          <p:nvSpPr>
            <p:cNvPr id="46" name="Freeform 46"/>
            <p:cNvSpPr/>
            <p:nvPr/>
          </p:nvSpPr>
          <p:spPr>
            <a:xfrm>
              <a:off x="0" y="0"/>
              <a:ext cx="80894" cy="236922"/>
            </a:xfrm>
            <a:custGeom>
              <a:avLst/>
              <a:gdLst/>
              <a:ahLst/>
              <a:cxnLst/>
              <a:rect l="l" t="t" r="r" b="b"/>
              <a:pathLst>
                <a:path w="80894" h="236922">
                  <a:moveTo>
                    <a:pt x="0" y="0"/>
                  </a:moveTo>
                  <a:lnTo>
                    <a:pt x="80894" y="0"/>
                  </a:lnTo>
                  <a:lnTo>
                    <a:pt x="80894" y="236922"/>
                  </a:lnTo>
                  <a:lnTo>
                    <a:pt x="0" y="236922"/>
                  </a:lnTo>
                  <a:close/>
                </a:path>
              </a:pathLst>
            </a:custGeom>
            <a:solidFill>
              <a:srgbClr val="FAFAFA"/>
            </a:solidFill>
          </p:spPr>
          <p:txBody>
            <a:bodyPr/>
            <a:lstStyle/>
            <a:p>
              <a:endParaRPr lang="en-US"/>
            </a:p>
          </p:txBody>
        </p:sp>
        <p:sp>
          <p:nvSpPr>
            <p:cNvPr id="47" name="TextBox 47"/>
            <p:cNvSpPr txBox="1"/>
            <p:nvPr/>
          </p:nvSpPr>
          <p:spPr>
            <a:xfrm>
              <a:off x="0" y="-47625"/>
              <a:ext cx="80894" cy="284547"/>
            </a:xfrm>
            <a:prstGeom prst="rect">
              <a:avLst/>
            </a:prstGeom>
          </p:spPr>
          <p:txBody>
            <a:bodyPr lIns="50800" tIns="50800" rIns="50800" bIns="50800" rtlCol="0" anchor="ctr"/>
            <a:lstStyle/>
            <a:p>
              <a:pPr algn="ctr">
                <a:lnSpc>
                  <a:spcPts val="2400"/>
                </a:lnSpc>
              </a:pPr>
              <a:endParaRPr/>
            </a:p>
          </p:txBody>
        </p:sp>
      </p:grpSp>
      <p:sp>
        <p:nvSpPr>
          <p:cNvPr id="49" name="TextBox 48">
            <a:extLst>
              <a:ext uri="{FF2B5EF4-FFF2-40B4-BE49-F238E27FC236}">
                <a16:creationId xmlns:a16="http://schemas.microsoft.com/office/drawing/2014/main" id="{3DE2AB2B-F767-A33F-D7AF-778B0618E76C}"/>
              </a:ext>
            </a:extLst>
          </p:cNvPr>
          <p:cNvSpPr txBox="1"/>
          <p:nvPr/>
        </p:nvSpPr>
        <p:spPr>
          <a:xfrm>
            <a:off x="13675259" y="2921557"/>
            <a:ext cx="5682760" cy="646331"/>
          </a:xfrm>
          <a:prstGeom prst="rect">
            <a:avLst/>
          </a:prstGeom>
          <a:noFill/>
        </p:spPr>
        <p:txBody>
          <a:bodyPr wrap="square">
            <a:spAutoFit/>
          </a:bodyPr>
          <a:lstStyle/>
          <a:p>
            <a:r>
              <a:rPr lang="en-US" b="1" spc="8">
                <a:solidFill>
                  <a:srgbClr val="404041"/>
                </a:solidFill>
                <a:latin typeface="Avenir"/>
                <a:ea typeface="Avenir"/>
                <a:cs typeface="Avenir"/>
                <a:sym typeface="Avenir"/>
              </a:rPr>
              <a:t>200-400K patients proceed to surgery</a:t>
            </a:r>
            <a:br>
              <a:rPr lang="en-US" b="1" spc="8">
                <a:solidFill>
                  <a:srgbClr val="404041"/>
                </a:solidFill>
                <a:latin typeface="Avenir"/>
                <a:ea typeface="Avenir"/>
                <a:cs typeface="Avenir"/>
                <a:sym typeface="Avenir"/>
              </a:rPr>
            </a:br>
            <a:r>
              <a:rPr lang="en-US" b="1" spc="8">
                <a:solidFill>
                  <a:srgbClr val="404041"/>
                </a:solidFill>
                <a:latin typeface="Avenir"/>
                <a:ea typeface="Avenir"/>
                <a:cs typeface="Avenir"/>
                <a:sym typeface="Avenir"/>
              </a:rPr>
              <a:t>for an adnexal mass annually</a:t>
            </a:r>
            <a:r>
              <a:rPr lang="en-US" b="1" spc="8" baseline="30000">
                <a:solidFill>
                  <a:srgbClr val="404041"/>
                </a:solidFill>
                <a:latin typeface="Avenir"/>
                <a:ea typeface="Avenir"/>
                <a:cs typeface="Avenir"/>
                <a:sym typeface="Avenir"/>
              </a:rPr>
              <a:t>1</a:t>
            </a:r>
            <a:endParaRPr lang="en-US" b="1" baseline="30000">
              <a:solidFill>
                <a:srgbClr val="404041"/>
              </a:solidFill>
            </a:endParaRPr>
          </a:p>
        </p:txBody>
      </p:sp>
      <p:sp>
        <p:nvSpPr>
          <p:cNvPr id="50" name="TextBox 49">
            <a:extLst>
              <a:ext uri="{FF2B5EF4-FFF2-40B4-BE49-F238E27FC236}">
                <a16:creationId xmlns:a16="http://schemas.microsoft.com/office/drawing/2014/main" id="{8F8402E9-2CB7-AE8D-FAEE-DD819E71E36F}"/>
              </a:ext>
            </a:extLst>
          </p:cNvPr>
          <p:cNvSpPr txBox="1"/>
          <p:nvPr/>
        </p:nvSpPr>
        <p:spPr>
          <a:xfrm>
            <a:off x="13675259" y="4500146"/>
            <a:ext cx="3266507" cy="646331"/>
          </a:xfrm>
          <a:prstGeom prst="rect">
            <a:avLst/>
          </a:prstGeom>
          <a:noFill/>
        </p:spPr>
        <p:txBody>
          <a:bodyPr wrap="square">
            <a:spAutoFit/>
          </a:bodyPr>
          <a:lstStyle/>
          <a:p>
            <a:r>
              <a:rPr lang="en-US" b="1" spc="8">
                <a:solidFill>
                  <a:srgbClr val="404041"/>
                </a:solidFill>
                <a:latin typeface="Avenir"/>
                <a:ea typeface="Avenir"/>
                <a:cs typeface="Avenir"/>
                <a:sym typeface="Avenir"/>
              </a:rPr>
              <a:t>1.5M indeterminant masses annually</a:t>
            </a:r>
            <a:r>
              <a:rPr lang="en-US" b="1" spc="8" baseline="30000">
                <a:solidFill>
                  <a:srgbClr val="404041"/>
                </a:solidFill>
                <a:latin typeface="Avenir"/>
                <a:ea typeface="Avenir"/>
                <a:cs typeface="Avenir"/>
                <a:sym typeface="Avenir"/>
              </a:rPr>
              <a:t>2-4</a:t>
            </a:r>
            <a:endParaRPr lang="en-US" b="1" baseline="30000">
              <a:solidFill>
                <a:srgbClr val="404041"/>
              </a:solidFill>
            </a:endParaRPr>
          </a:p>
        </p:txBody>
      </p:sp>
      <p:sp>
        <p:nvSpPr>
          <p:cNvPr id="51" name="TextBox 50">
            <a:extLst>
              <a:ext uri="{FF2B5EF4-FFF2-40B4-BE49-F238E27FC236}">
                <a16:creationId xmlns:a16="http://schemas.microsoft.com/office/drawing/2014/main" id="{DE9FB280-EE9A-741F-E805-A2F37FBB0DDA}"/>
              </a:ext>
            </a:extLst>
          </p:cNvPr>
          <p:cNvSpPr txBox="1"/>
          <p:nvPr/>
        </p:nvSpPr>
        <p:spPr>
          <a:xfrm>
            <a:off x="13649780" y="6061628"/>
            <a:ext cx="3266507" cy="923330"/>
          </a:xfrm>
          <a:prstGeom prst="rect">
            <a:avLst/>
          </a:prstGeom>
          <a:noFill/>
        </p:spPr>
        <p:txBody>
          <a:bodyPr wrap="square">
            <a:spAutoFit/>
          </a:bodyPr>
          <a:lstStyle/>
          <a:p>
            <a:r>
              <a:rPr lang="en-US" b="1" spc="8">
                <a:solidFill>
                  <a:srgbClr val="404041"/>
                </a:solidFill>
                <a:latin typeface="Avenir"/>
                <a:ea typeface="Avenir"/>
                <a:cs typeface="Avenir"/>
                <a:sym typeface="Avenir"/>
              </a:rPr>
              <a:t>Increases TAM 3M by including patients with genetic and familial risk</a:t>
            </a:r>
            <a:r>
              <a:rPr lang="en-US" b="1" spc="8" baseline="30000">
                <a:solidFill>
                  <a:srgbClr val="404041"/>
                </a:solidFill>
                <a:latin typeface="Avenir"/>
                <a:ea typeface="Avenir"/>
                <a:cs typeface="Avenir"/>
                <a:sym typeface="Avenir"/>
              </a:rPr>
              <a:t>5-8</a:t>
            </a:r>
            <a:endParaRPr lang="en-US" b="1" baseline="30000">
              <a:solidFill>
                <a:srgbClr val="404041"/>
              </a:solidFill>
            </a:endParaRPr>
          </a:p>
        </p:txBody>
      </p:sp>
      <p:sp>
        <p:nvSpPr>
          <p:cNvPr id="52" name="TextBox 51">
            <a:extLst>
              <a:ext uri="{FF2B5EF4-FFF2-40B4-BE49-F238E27FC236}">
                <a16:creationId xmlns:a16="http://schemas.microsoft.com/office/drawing/2014/main" id="{F698A01C-17DB-91CD-CDEE-14027A03AE1B}"/>
              </a:ext>
            </a:extLst>
          </p:cNvPr>
          <p:cNvSpPr txBox="1"/>
          <p:nvPr/>
        </p:nvSpPr>
        <p:spPr>
          <a:xfrm>
            <a:off x="13658982" y="7810500"/>
            <a:ext cx="3266507" cy="892552"/>
          </a:xfrm>
          <a:prstGeom prst="rect">
            <a:avLst/>
          </a:prstGeom>
          <a:noFill/>
        </p:spPr>
        <p:txBody>
          <a:bodyPr wrap="square">
            <a:spAutoFit/>
          </a:bodyPr>
          <a:lstStyle/>
          <a:p>
            <a:r>
              <a:rPr lang="en-US" b="1" spc="8">
                <a:solidFill>
                  <a:srgbClr val="404041"/>
                </a:solidFill>
                <a:latin typeface="Avenir"/>
                <a:ea typeface="Avenir"/>
                <a:cs typeface="Avenir"/>
                <a:sym typeface="Avenir"/>
              </a:rPr>
              <a:t>6.5M women in the US affected with endometriosis</a:t>
            </a:r>
            <a:r>
              <a:rPr lang="en-US" b="1" spc="8" baseline="30000">
                <a:solidFill>
                  <a:srgbClr val="404041"/>
                </a:solidFill>
                <a:latin typeface="Avenir"/>
                <a:ea typeface="Avenir"/>
                <a:cs typeface="Avenir"/>
                <a:sym typeface="Avenir"/>
              </a:rPr>
              <a:t>9</a:t>
            </a:r>
            <a:r>
              <a:rPr lang="en-US" b="1" spc="8">
                <a:solidFill>
                  <a:srgbClr val="404041"/>
                </a:solidFill>
                <a:latin typeface="Avenir"/>
                <a:ea typeface="Avenir"/>
                <a:cs typeface="Avenir"/>
                <a:sym typeface="Avenir"/>
              </a:rPr>
              <a:t> </a:t>
            </a:r>
          </a:p>
          <a:p>
            <a:endParaRPr lang="en-US" sz="1600" spc="8">
              <a:solidFill>
                <a:srgbClr val="404041"/>
              </a:solidFill>
              <a:latin typeface="Avenir"/>
              <a:ea typeface="Avenir"/>
              <a:cs typeface="Avenir"/>
              <a:sym typeface="Avenir"/>
            </a:endParaRPr>
          </a:p>
        </p:txBody>
      </p:sp>
      <p:sp>
        <p:nvSpPr>
          <p:cNvPr id="31" name="TextBox 31"/>
          <p:cNvSpPr txBox="1"/>
          <p:nvPr/>
        </p:nvSpPr>
        <p:spPr>
          <a:xfrm>
            <a:off x="1256709" y="7429500"/>
            <a:ext cx="4062914" cy="1292662"/>
          </a:xfrm>
          <a:prstGeom prst="rect">
            <a:avLst/>
          </a:prstGeom>
        </p:spPr>
        <p:txBody>
          <a:bodyPr wrap="square" lIns="0" tIns="0" rIns="0" bIns="0" rtlCol="0" anchor="t">
            <a:spAutoFit/>
          </a:bodyPr>
          <a:lstStyle/>
          <a:p>
            <a:pPr algn="ctr"/>
            <a:r>
              <a:rPr lang="en-US" sz="2800" b="1" spc="16">
                <a:solidFill>
                  <a:srgbClr val="404041"/>
                </a:solidFill>
                <a:latin typeface="Avenir Bold"/>
                <a:ea typeface="Avenir Bold"/>
                <a:cs typeface="Avenir Bold"/>
                <a:sym typeface="Avenir Bold"/>
              </a:rPr>
              <a:t>ENDOMETRIOSIS</a:t>
            </a:r>
            <a:br>
              <a:rPr lang="en-US" sz="2800" b="1" spc="16">
                <a:solidFill>
                  <a:srgbClr val="404041"/>
                </a:solidFill>
                <a:latin typeface="Avenir Bold"/>
                <a:ea typeface="Avenir Bold"/>
                <a:cs typeface="Avenir Bold"/>
                <a:sym typeface="Avenir Bold"/>
              </a:rPr>
            </a:br>
            <a:r>
              <a:rPr lang="en-US" sz="2800" b="1" spc="16">
                <a:solidFill>
                  <a:srgbClr val="404041"/>
                </a:solidFill>
                <a:latin typeface="Avenir Bold"/>
                <a:ea typeface="Avenir Bold"/>
                <a:cs typeface="Avenir Bold"/>
                <a:sym typeface="Avenir Bold"/>
              </a:rPr>
              <a:t>RISK ASSESSMENT</a:t>
            </a:r>
            <a:br>
              <a:rPr lang="en-US" sz="2800" b="1" spc="16">
                <a:solidFill>
                  <a:srgbClr val="404041"/>
                </a:solidFill>
                <a:latin typeface="Avenir Bold"/>
                <a:ea typeface="Avenir Bold"/>
                <a:cs typeface="Avenir Bold"/>
                <a:sym typeface="Avenir Bold"/>
              </a:rPr>
            </a:br>
            <a:endParaRPr lang="en-US" sz="2800" b="1" spc="16">
              <a:solidFill>
                <a:srgbClr val="404041"/>
              </a:solidFill>
              <a:latin typeface="Avenir Bold"/>
              <a:ea typeface="Avenir Bold"/>
              <a:cs typeface="Avenir Bold"/>
              <a:sym typeface="Avenir Bold"/>
            </a:endParaRPr>
          </a:p>
        </p:txBody>
      </p:sp>
      <p:sp>
        <p:nvSpPr>
          <p:cNvPr id="3" name="TextBox 3"/>
          <p:cNvSpPr txBox="1"/>
          <p:nvPr/>
        </p:nvSpPr>
        <p:spPr>
          <a:xfrm>
            <a:off x="1028700" y="1424803"/>
            <a:ext cx="16230600" cy="331053"/>
          </a:xfrm>
          <a:prstGeom prst="rect">
            <a:avLst/>
          </a:prstGeom>
        </p:spPr>
        <p:txBody>
          <a:bodyPr lIns="0" tIns="0" rIns="0" bIns="0" rtlCol="0" anchor="t">
            <a:spAutoFit/>
          </a:bodyPr>
          <a:lstStyle/>
          <a:p>
            <a:pPr algn="ctr">
              <a:lnSpc>
                <a:spcPts val="2519"/>
              </a:lnSpc>
            </a:pPr>
            <a:r>
              <a:rPr lang="en-US" sz="2200" spc="8">
                <a:solidFill>
                  <a:srgbClr val="404041"/>
                </a:solidFill>
                <a:latin typeface="Avenir"/>
                <a:ea typeface="Avenir"/>
                <a:cs typeface="Avenir"/>
                <a:sym typeface="Avenir"/>
              </a:rPr>
              <a:t>Combined market potential of Aspira’s commercialized and pipeline products</a:t>
            </a:r>
          </a:p>
        </p:txBody>
      </p:sp>
      <p:sp>
        <p:nvSpPr>
          <p:cNvPr id="30" name="TextBox 30"/>
          <p:cNvSpPr txBox="1"/>
          <p:nvPr/>
        </p:nvSpPr>
        <p:spPr>
          <a:xfrm>
            <a:off x="3474720" y="631052"/>
            <a:ext cx="10888393"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10.5M+ Addressable Patient Population</a:t>
            </a:r>
          </a:p>
        </p:txBody>
      </p:sp>
      <p:pic>
        <p:nvPicPr>
          <p:cNvPr id="54" name="Picture 53" descr="A yellow and blue letter on a black background&#10;&#10;Description automatically generated">
            <a:extLst>
              <a:ext uri="{FF2B5EF4-FFF2-40B4-BE49-F238E27FC236}">
                <a16:creationId xmlns:a16="http://schemas.microsoft.com/office/drawing/2014/main" id="{63707504-DACE-1C59-81A9-147DA20F2F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9200" y="3790616"/>
            <a:ext cx="4919593" cy="1121209"/>
          </a:xfrm>
          <a:prstGeom prst="rect">
            <a:avLst/>
          </a:prstGeom>
        </p:spPr>
      </p:pic>
      <p:cxnSp>
        <p:nvCxnSpPr>
          <p:cNvPr id="59" name="Straight Connector 58">
            <a:extLst>
              <a:ext uri="{FF2B5EF4-FFF2-40B4-BE49-F238E27FC236}">
                <a16:creationId xmlns:a16="http://schemas.microsoft.com/office/drawing/2014/main" id="{0E2E6CFA-97DA-E6FD-247E-0F92F8529BDA}"/>
              </a:ext>
            </a:extLst>
          </p:cNvPr>
          <p:cNvCxnSpPr/>
          <p:nvPr/>
        </p:nvCxnSpPr>
        <p:spPr>
          <a:xfrm>
            <a:off x="12321241" y="300089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20864E1-A088-F9D3-ECF3-E9F538A0A35C}"/>
              </a:ext>
            </a:extLst>
          </p:cNvPr>
          <p:cNvCxnSpPr/>
          <p:nvPr/>
        </p:nvCxnSpPr>
        <p:spPr>
          <a:xfrm>
            <a:off x="12314925" y="445770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382DFB-024F-3140-3406-FF5D99903A45}"/>
              </a:ext>
            </a:extLst>
          </p:cNvPr>
          <p:cNvCxnSpPr/>
          <p:nvPr/>
        </p:nvCxnSpPr>
        <p:spPr>
          <a:xfrm>
            <a:off x="12314924" y="613410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C2391A-5924-EA8C-6BEF-F6DC3DDF7460}"/>
              </a:ext>
            </a:extLst>
          </p:cNvPr>
          <p:cNvCxnSpPr/>
          <p:nvPr/>
        </p:nvCxnSpPr>
        <p:spPr>
          <a:xfrm>
            <a:off x="12314923" y="796290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ABE3A94-6C54-7D6F-0370-0FFA0290FD2E}"/>
              </a:ext>
            </a:extLst>
          </p:cNvPr>
          <p:cNvSpPr txBox="1"/>
          <p:nvPr/>
        </p:nvSpPr>
        <p:spPr>
          <a:xfrm>
            <a:off x="1327640" y="4918522"/>
            <a:ext cx="5682760" cy="461665"/>
          </a:xfrm>
          <a:prstGeom prst="rect">
            <a:avLst/>
          </a:prstGeom>
          <a:noFill/>
        </p:spPr>
        <p:txBody>
          <a:bodyPr wrap="square">
            <a:spAutoFit/>
          </a:bodyPr>
          <a:lstStyle/>
          <a:p>
            <a:r>
              <a:rPr lang="en-US" sz="2400" spc="8">
                <a:solidFill>
                  <a:srgbClr val="404041"/>
                </a:solidFill>
                <a:latin typeface="Avenir"/>
                <a:ea typeface="Avenir"/>
                <a:cs typeface="Avenir"/>
                <a:sym typeface="Avenir"/>
              </a:rPr>
              <a:t>Ovarian Cancer Risk Assessment</a:t>
            </a:r>
            <a:endParaRPr lang="en-US" sz="2400">
              <a:solidFill>
                <a:srgbClr val="404041"/>
              </a:solidFill>
            </a:endParaRPr>
          </a:p>
        </p:txBody>
      </p:sp>
      <p:grpSp>
        <p:nvGrpSpPr>
          <p:cNvPr id="2" name="Group 59">
            <a:extLst>
              <a:ext uri="{FF2B5EF4-FFF2-40B4-BE49-F238E27FC236}">
                <a16:creationId xmlns:a16="http://schemas.microsoft.com/office/drawing/2014/main" id="{8FC47E86-06D0-AA42-F238-CA8D21E5137A}"/>
              </a:ext>
            </a:extLst>
          </p:cNvPr>
          <p:cNvGrpSpPr>
            <a:grpSpLocks/>
          </p:cNvGrpSpPr>
          <p:nvPr/>
        </p:nvGrpSpPr>
        <p:grpSpPr bwMode="auto">
          <a:xfrm>
            <a:off x="14363113" y="8509937"/>
            <a:ext cx="2246313" cy="544512"/>
            <a:chOff x="8435317" y="3629025"/>
            <a:chExt cx="2245776" cy="545362"/>
          </a:xfrm>
        </p:grpSpPr>
        <p:pic>
          <p:nvPicPr>
            <p:cNvPr id="11" name="Picture 60">
              <a:extLst>
                <a:ext uri="{FF2B5EF4-FFF2-40B4-BE49-F238E27FC236}">
                  <a16:creationId xmlns:a16="http://schemas.microsoft.com/office/drawing/2014/main" id="{3AF4E3B6-482C-7E9B-90F4-C6C93A2A24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35317" y="3643834"/>
              <a:ext cx="1108403" cy="27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4">
              <a:extLst>
                <a:ext uri="{FF2B5EF4-FFF2-40B4-BE49-F238E27FC236}">
                  <a16:creationId xmlns:a16="http://schemas.microsoft.com/office/drawing/2014/main" id="{1D38179A-4698-C376-3BF4-9F7EBB8C07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3195" y="3971187"/>
              <a:ext cx="1905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5">
              <a:extLst>
                <a:ext uri="{FF2B5EF4-FFF2-40B4-BE49-F238E27FC236}">
                  <a16:creationId xmlns:a16="http://schemas.microsoft.com/office/drawing/2014/main" id="{FB54C5DE-38E0-2DFB-B4BF-CDEA17CFBD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20251" y="3629025"/>
              <a:ext cx="1060842"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0">
            <a:extLst>
              <a:ext uri="{FF2B5EF4-FFF2-40B4-BE49-F238E27FC236}">
                <a16:creationId xmlns:a16="http://schemas.microsoft.com/office/drawing/2014/main" id="{06C08A41-8622-5C72-CDB0-23C26EC7A5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398873" y="7044267"/>
            <a:ext cx="1112749" cy="27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spira_OVAWatch(R) logo 1">
            <a:extLst>
              <a:ext uri="{FF2B5EF4-FFF2-40B4-BE49-F238E27FC236}">
                <a16:creationId xmlns:a16="http://schemas.microsoft.com/office/drawing/2014/main" id="{D3E33339-EBFF-2AD3-7165-FA1B70A91A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30588" y="3576033"/>
            <a:ext cx="3750684" cy="1489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75" name="Freeform 7">
            <a:extLst>
              <a:ext uri="{FF2B5EF4-FFF2-40B4-BE49-F238E27FC236}">
                <a16:creationId xmlns:a16="http://schemas.microsoft.com/office/drawing/2014/main" id="{87628C27-CBBD-A336-5145-B4B119C6144E}"/>
              </a:ext>
            </a:extLst>
          </p:cNvPr>
          <p:cNvSpPr/>
          <p:nvPr/>
        </p:nvSpPr>
        <p:spPr>
          <a:xfrm>
            <a:off x="12156814" y="-1044171"/>
            <a:ext cx="9881554" cy="5808539"/>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4">
              <a:alphaModFix amt="35000"/>
            </a:blip>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4" name="Freeform 4"/>
          <p:cNvSpPr/>
          <p:nvPr/>
        </p:nvSpPr>
        <p:spPr>
          <a:xfrm>
            <a:off x="3369216" y="2132030"/>
            <a:ext cx="2513207" cy="1416821"/>
          </a:xfrm>
          <a:custGeom>
            <a:avLst/>
            <a:gdLst/>
            <a:ahLst/>
            <a:cxnLst/>
            <a:rect l="l" t="t" r="r" b="b"/>
            <a:pathLst>
              <a:path w="2513207" h="1416821">
                <a:moveTo>
                  <a:pt x="0" y="0"/>
                </a:moveTo>
                <a:lnTo>
                  <a:pt x="2513207" y="0"/>
                </a:lnTo>
                <a:lnTo>
                  <a:pt x="2513207" y="1416820"/>
                </a:lnTo>
                <a:lnTo>
                  <a:pt x="0" y="14168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5" name="Freeform 5"/>
          <p:cNvSpPr/>
          <p:nvPr/>
        </p:nvSpPr>
        <p:spPr>
          <a:xfrm>
            <a:off x="5882423" y="2132030"/>
            <a:ext cx="2513207" cy="1416821"/>
          </a:xfrm>
          <a:custGeom>
            <a:avLst/>
            <a:gdLst/>
            <a:ahLst/>
            <a:cxnLst/>
            <a:rect l="l" t="t" r="r" b="b"/>
            <a:pathLst>
              <a:path w="2513207" h="1416821">
                <a:moveTo>
                  <a:pt x="0" y="0"/>
                </a:moveTo>
                <a:lnTo>
                  <a:pt x="2513207" y="0"/>
                </a:lnTo>
                <a:lnTo>
                  <a:pt x="2513207" y="1416820"/>
                </a:lnTo>
                <a:lnTo>
                  <a:pt x="0" y="14168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6" name="Freeform 6"/>
          <p:cNvSpPr/>
          <p:nvPr/>
        </p:nvSpPr>
        <p:spPr>
          <a:xfrm>
            <a:off x="8395630" y="2132030"/>
            <a:ext cx="2513207" cy="1416821"/>
          </a:xfrm>
          <a:custGeom>
            <a:avLst/>
            <a:gdLst/>
            <a:ahLst/>
            <a:cxnLst/>
            <a:rect l="l" t="t" r="r" b="b"/>
            <a:pathLst>
              <a:path w="2513207" h="1416821">
                <a:moveTo>
                  <a:pt x="0" y="0"/>
                </a:moveTo>
                <a:lnTo>
                  <a:pt x="2513207" y="0"/>
                </a:lnTo>
                <a:lnTo>
                  <a:pt x="2513207" y="1416820"/>
                </a:lnTo>
                <a:lnTo>
                  <a:pt x="0" y="14168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7" name="Freeform 7"/>
          <p:cNvSpPr/>
          <p:nvPr/>
        </p:nvSpPr>
        <p:spPr>
          <a:xfrm>
            <a:off x="10908837" y="2132030"/>
            <a:ext cx="2513207" cy="1416821"/>
          </a:xfrm>
          <a:custGeom>
            <a:avLst/>
            <a:gdLst/>
            <a:ahLst/>
            <a:cxnLst/>
            <a:rect l="l" t="t" r="r" b="b"/>
            <a:pathLst>
              <a:path w="2513207" h="1416821">
                <a:moveTo>
                  <a:pt x="0" y="0"/>
                </a:moveTo>
                <a:lnTo>
                  <a:pt x="2513208" y="0"/>
                </a:lnTo>
                <a:lnTo>
                  <a:pt x="2513208" y="1416820"/>
                </a:lnTo>
                <a:lnTo>
                  <a:pt x="0" y="141682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8" name="Group 8"/>
          <p:cNvGrpSpPr/>
          <p:nvPr/>
        </p:nvGrpSpPr>
        <p:grpSpPr>
          <a:xfrm>
            <a:off x="827211" y="6435884"/>
            <a:ext cx="1138512" cy="1138512"/>
            <a:chOff x="0" y="0"/>
            <a:chExt cx="812800" cy="812800"/>
          </a:xfrm>
          <a:effectLst>
            <a:outerShdw blurRad="50800" dist="38100" dir="2700000" algn="tl" rotWithShape="0">
              <a:prstClr val="black">
                <a:alpha val="40000"/>
              </a:prstClr>
            </a:outerShdw>
          </a:effectLst>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82C341"/>
              </a:soli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6574126" y="6458363"/>
            <a:ext cx="1138512" cy="1138512"/>
            <a:chOff x="0" y="0"/>
            <a:chExt cx="812800" cy="812800"/>
          </a:xfrm>
          <a:effectLst>
            <a:outerShdw blurRad="50800" dist="38100" dir="2700000" algn="tl" rotWithShape="0">
              <a:prstClr val="black">
                <a:alpha val="40000"/>
              </a:prstClr>
            </a:outerShdw>
          </a:effectLst>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82C341"/>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2293402" y="6435884"/>
            <a:ext cx="1138512" cy="1138512"/>
            <a:chOff x="0" y="0"/>
            <a:chExt cx="812800" cy="812800"/>
          </a:xfrm>
          <a:effectLst>
            <a:outerShdw blurRad="50800" dist="38100" dir="2700000" algn="tl" rotWithShape="0">
              <a:prstClr val="black">
                <a:alpha val="40000"/>
              </a:prstClr>
            </a:outerShdw>
          </a:effectLst>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82C341"/>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3369216" y="3737326"/>
            <a:ext cx="2303046" cy="781420"/>
            <a:chOff x="0" y="0"/>
            <a:chExt cx="573539" cy="194601"/>
          </a:xfrm>
          <a:effectLst>
            <a:outerShdw blurRad="50800" dist="38100" dir="2700000" algn="tl" rotWithShape="0">
              <a:prstClr val="black">
                <a:alpha val="40000"/>
              </a:prstClr>
            </a:outerShdw>
          </a:effectLst>
        </p:grpSpPr>
        <p:sp>
          <p:nvSpPr>
            <p:cNvPr id="18" name="Freeform 18"/>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19" name="TextBox 19"/>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20" name="Group 20"/>
          <p:cNvGrpSpPr/>
          <p:nvPr/>
        </p:nvGrpSpPr>
        <p:grpSpPr>
          <a:xfrm>
            <a:off x="5882423" y="3737326"/>
            <a:ext cx="2303046" cy="781420"/>
            <a:chOff x="0" y="0"/>
            <a:chExt cx="573539" cy="194601"/>
          </a:xfrm>
          <a:effectLst>
            <a:outerShdw blurRad="50800" dist="38100" dir="2700000" algn="tl" rotWithShape="0">
              <a:prstClr val="black">
                <a:alpha val="40000"/>
              </a:prstClr>
            </a:outerShdw>
          </a:effectLst>
        </p:grpSpPr>
        <p:sp>
          <p:nvSpPr>
            <p:cNvPr id="21" name="Freeform 21"/>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22" name="TextBox 22"/>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23" name="Group 23"/>
          <p:cNvGrpSpPr/>
          <p:nvPr/>
        </p:nvGrpSpPr>
        <p:grpSpPr>
          <a:xfrm>
            <a:off x="8299769" y="3635511"/>
            <a:ext cx="8959531" cy="1962906"/>
            <a:chOff x="0" y="0"/>
            <a:chExt cx="2231237" cy="488832"/>
          </a:xfrm>
        </p:grpSpPr>
        <p:sp>
          <p:nvSpPr>
            <p:cNvPr id="24" name="Freeform 24"/>
            <p:cNvSpPr/>
            <p:nvPr/>
          </p:nvSpPr>
          <p:spPr>
            <a:xfrm>
              <a:off x="0" y="0"/>
              <a:ext cx="2231237" cy="488832"/>
            </a:xfrm>
            <a:custGeom>
              <a:avLst/>
              <a:gdLst/>
              <a:ahLst/>
              <a:cxnLst/>
              <a:rect l="l" t="t" r="r" b="b"/>
              <a:pathLst>
                <a:path w="2231237" h="488832">
                  <a:moveTo>
                    <a:pt x="0" y="0"/>
                  </a:moveTo>
                  <a:lnTo>
                    <a:pt x="2231237" y="0"/>
                  </a:lnTo>
                  <a:lnTo>
                    <a:pt x="2231237" y="488832"/>
                  </a:lnTo>
                  <a:lnTo>
                    <a:pt x="0" y="488832"/>
                  </a:lnTo>
                  <a:close/>
                </a:path>
              </a:pathLst>
            </a:custGeom>
            <a:solidFill>
              <a:srgbClr val="000000">
                <a:alpha val="0"/>
              </a:srgbClr>
            </a:solidFill>
            <a:ln w="28575" cap="sq">
              <a:solidFill>
                <a:srgbClr val="414042"/>
              </a:solidFill>
              <a:prstDash val="sysDot"/>
              <a:miter/>
            </a:ln>
          </p:spPr>
          <p:txBody>
            <a:bodyPr/>
            <a:lstStyle/>
            <a:p>
              <a:endParaRPr lang="en-US"/>
            </a:p>
          </p:txBody>
        </p:sp>
        <p:sp>
          <p:nvSpPr>
            <p:cNvPr id="25" name="TextBox 25"/>
            <p:cNvSpPr txBox="1"/>
            <p:nvPr/>
          </p:nvSpPr>
          <p:spPr>
            <a:xfrm>
              <a:off x="0" y="-38100"/>
              <a:ext cx="2231237" cy="526932"/>
            </a:xfrm>
            <a:prstGeom prst="rect">
              <a:avLst/>
            </a:prstGeom>
          </p:spPr>
          <p:txBody>
            <a:bodyPr lIns="53725" tIns="53725" rIns="53725" bIns="53725" rtlCol="0" anchor="ctr"/>
            <a:lstStyle/>
            <a:p>
              <a:pPr algn="ctr">
                <a:lnSpc>
                  <a:spcPts val="2659"/>
                </a:lnSpc>
              </a:pPr>
              <a:endParaRPr/>
            </a:p>
          </p:txBody>
        </p:sp>
      </p:grpSp>
      <p:grpSp>
        <p:nvGrpSpPr>
          <p:cNvPr id="26" name="Group 26"/>
          <p:cNvGrpSpPr/>
          <p:nvPr/>
        </p:nvGrpSpPr>
        <p:grpSpPr>
          <a:xfrm>
            <a:off x="8395630" y="3737326"/>
            <a:ext cx="2303046" cy="781420"/>
            <a:chOff x="0" y="0"/>
            <a:chExt cx="573539" cy="194601"/>
          </a:xfrm>
          <a:effectLst>
            <a:outerShdw blurRad="50800" dist="38100" dir="2700000" algn="tl" rotWithShape="0">
              <a:prstClr val="black">
                <a:alpha val="40000"/>
              </a:prstClr>
            </a:outerShdw>
          </a:effectLst>
        </p:grpSpPr>
        <p:sp>
          <p:nvSpPr>
            <p:cNvPr id="27" name="Freeform 27"/>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28" name="TextBox 28"/>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29" name="Group 29"/>
          <p:cNvGrpSpPr/>
          <p:nvPr/>
        </p:nvGrpSpPr>
        <p:grpSpPr>
          <a:xfrm>
            <a:off x="10913545" y="3737326"/>
            <a:ext cx="2303046" cy="781420"/>
            <a:chOff x="0" y="0"/>
            <a:chExt cx="573539" cy="194601"/>
          </a:xfrm>
          <a:effectLst>
            <a:outerShdw blurRad="50800" dist="38100" dir="2700000" algn="tl" rotWithShape="0">
              <a:prstClr val="black">
                <a:alpha val="40000"/>
              </a:prstClr>
            </a:outerShdw>
          </a:effectLst>
        </p:grpSpPr>
        <p:sp>
          <p:nvSpPr>
            <p:cNvPr id="30" name="Freeform 30"/>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31" name="TextBox 31"/>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32" name="Group 32"/>
          <p:cNvGrpSpPr/>
          <p:nvPr/>
        </p:nvGrpSpPr>
        <p:grpSpPr>
          <a:xfrm>
            <a:off x="5882423" y="4709245"/>
            <a:ext cx="2303046" cy="781420"/>
            <a:chOff x="0" y="0"/>
            <a:chExt cx="573539" cy="194601"/>
          </a:xfrm>
          <a:effectLst>
            <a:outerShdw blurRad="50800" dist="38100" dir="2700000" algn="tl" rotWithShape="0">
              <a:prstClr val="black">
                <a:alpha val="40000"/>
              </a:prstClr>
            </a:outerShdw>
          </a:effectLst>
        </p:grpSpPr>
        <p:sp>
          <p:nvSpPr>
            <p:cNvPr id="33" name="Freeform 33"/>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34" name="TextBox 34"/>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35" name="Group 35"/>
          <p:cNvGrpSpPr/>
          <p:nvPr/>
        </p:nvGrpSpPr>
        <p:grpSpPr>
          <a:xfrm>
            <a:off x="3369216" y="4709245"/>
            <a:ext cx="2303046" cy="781420"/>
            <a:chOff x="0" y="0"/>
            <a:chExt cx="573539" cy="194601"/>
          </a:xfrm>
          <a:effectLst>
            <a:outerShdw blurRad="50800" dist="38100" dir="2700000" algn="tl" rotWithShape="0">
              <a:prstClr val="black">
                <a:alpha val="40000"/>
              </a:prstClr>
            </a:outerShdw>
          </a:effectLst>
        </p:grpSpPr>
        <p:sp>
          <p:nvSpPr>
            <p:cNvPr id="36" name="Freeform 36"/>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37" name="TextBox 37"/>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38" name="Group 38"/>
          <p:cNvGrpSpPr/>
          <p:nvPr/>
        </p:nvGrpSpPr>
        <p:grpSpPr>
          <a:xfrm>
            <a:off x="8395630" y="4709245"/>
            <a:ext cx="2303046" cy="781420"/>
            <a:chOff x="0" y="0"/>
            <a:chExt cx="573539" cy="194601"/>
          </a:xfrm>
          <a:effectLst>
            <a:outerShdw blurRad="50800" dist="38100" dir="2700000" algn="tl" rotWithShape="0">
              <a:prstClr val="black">
                <a:alpha val="40000"/>
              </a:prstClr>
            </a:outerShdw>
          </a:effectLst>
        </p:grpSpPr>
        <p:sp>
          <p:nvSpPr>
            <p:cNvPr id="39" name="Freeform 39"/>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40" name="TextBox 40"/>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41" name="Group 41"/>
          <p:cNvGrpSpPr/>
          <p:nvPr/>
        </p:nvGrpSpPr>
        <p:grpSpPr>
          <a:xfrm>
            <a:off x="10913545" y="4709245"/>
            <a:ext cx="2303046" cy="781420"/>
            <a:chOff x="0" y="0"/>
            <a:chExt cx="573539" cy="194601"/>
          </a:xfrm>
          <a:effectLst>
            <a:outerShdw blurRad="50800" dist="38100" dir="2700000" algn="tl" rotWithShape="0">
              <a:prstClr val="black">
                <a:alpha val="40000"/>
              </a:prstClr>
            </a:outerShdw>
          </a:effectLst>
        </p:grpSpPr>
        <p:sp>
          <p:nvSpPr>
            <p:cNvPr id="42" name="Freeform 42"/>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43" name="TextBox 43"/>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sp>
        <p:nvSpPr>
          <p:cNvPr id="44" name="TextBox 44"/>
          <p:cNvSpPr txBox="1"/>
          <p:nvPr/>
        </p:nvSpPr>
        <p:spPr>
          <a:xfrm>
            <a:off x="8928419" y="3937552"/>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37%</a:t>
            </a:r>
          </a:p>
        </p:txBody>
      </p:sp>
      <p:sp>
        <p:nvSpPr>
          <p:cNvPr id="45" name="TextBox 45"/>
          <p:cNvSpPr txBox="1"/>
          <p:nvPr/>
        </p:nvSpPr>
        <p:spPr>
          <a:xfrm>
            <a:off x="8928419" y="4909270"/>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38%</a:t>
            </a:r>
          </a:p>
        </p:txBody>
      </p:sp>
      <p:sp>
        <p:nvSpPr>
          <p:cNvPr id="46" name="TextBox 46"/>
          <p:cNvSpPr txBox="1"/>
          <p:nvPr/>
        </p:nvSpPr>
        <p:spPr>
          <a:xfrm>
            <a:off x="11441626" y="3937552"/>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15%</a:t>
            </a:r>
          </a:p>
        </p:txBody>
      </p:sp>
      <p:sp>
        <p:nvSpPr>
          <p:cNvPr id="47" name="Freeform 47"/>
          <p:cNvSpPr/>
          <p:nvPr/>
        </p:nvSpPr>
        <p:spPr>
          <a:xfrm>
            <a:off x="1193904" y="6660158"/>
            <a:ext cx="405125" cy="734921"/>
          </a:xfrm>
          <a:custGeom>
            <a:avLst/>
            <a:gdLst/>
            <a:ahLst/>
            <a:cxnLst/>
            <a:rect l="l" t="t" r="r" b="b"/>
            <a:pathLst>
              <a:path w="405125" h="734921">
                <a:moveTo>
                  <a:pt x="0" y="0"/>
                </a:moveTo>
                <a:lnTo>
                  <a:pt x="405125" y="0"/>
                </a:lnTo>
                <a:lnTo>
                  <a:pt x="405125" y="734922"/>
                </a:lnTo>
                <a:lnTo>
                  <a:pt x="0" y="7349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8" name="Freeform 48"/>
          <p:cNvSpPr/>
          <p:nvPr/>
        </p:nvSpPr>
        <p:spPr>
          <a:xfrm>
            <a:off x="6899753" y="6660158"/>
            <a:ext cx="468208" cy="795227"/>
          </a:xfrm>
          <a:custGeom>
            <a:avLst/>
            <a:gdLst/>
            <a:ahLst/>
            <a:cxnLst/>
            <a:rect l="l" t="t" r="r" b="b"/>
            <a:pathLst>
              <a:path w="468208" h="795227">
                <a:moveTo>
                  <a:pt x="0" y="0"/>
                </a:moveTo>
                <a:lnTo>
                  <a:pt x="468208" y="0"/>
                </a:lnTo>
                <a:lnTo>
                  <a:pt x="468208" y="795228"/>
                </a:lnTo>
                <a:lnTo>
                  <a:pt x="0" y="7952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9" name="Freeform 49"/>
          <p:cNvSpPr/>
          <p:nvPr/>
        </p:nvSpPr>
        <p:spPr>
          <a:xfrm>
            <a:off x="12531552" y="6689084"/>
            <a:ext cx="662212" cy="632111"/>
          </a:xfrm>
          <a:custGeom>
            <a:avLst/>
            <a:gdLst/>
            <a:ahLst/>
            <a:cxnLst/>
            <a:rect l="l" t="t" r="r" b="b"/>
            <a:pathLst>
              <a:path w="662212" h="632111">
                <a:moveTo>
                  <a:pt x="0" y="0"/>
                </a:moveTo>
                <a:lnTo>
                  <a:pt x="662212" y="0"/>
                </a:lnTo>
                <a:lnTo>
                  <a:pt x="662212" y="632112"/>
                </a:lnTo>
                <a:lnTo>
                  <a:pt x="0" y="6321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0" name="TextBox 50"/>
          <p:cNvSpPr txBox="1"/>
          <p:nvPr/>
        </p:nvSpPr>
        <p:spPr>
          <a:xfrm>
            <a:off x="4304771" y="631052"/>
            <a:ext cx="9678459"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The Ovarian Cancer Diagnostic Dilemma</a:t>
            </a:r>
          </a:p>
        </p:txBody>
      </p:sp>
      <p:sp>
        <p:nvSpPr>
          <p:cNvPr id="51" name="TextBox 51"/>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53" name="TextBox 53"/>
          <p:cNvSpPr txBox="1"/>
          <p:nvPr/>
        </p:nvSpPr>
        <p:spPr>
          <a:xfrm>
            <a:off x="3766123" y="255718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1</a:t>
            </a:r>
          </a:p>
        </p:txBody>
      </p:sp>
      <p:sp>
        <p:nvSpPr>
          <p:cNvPr id="54" name="TextBox 54"/>
          <p:cNvSpPr txBox="1"/>
          <p:nvPr/>
        </p:nvSpPr>
        <p:spPr>
          <a:xfrm>
            <a:off x="6314815" y="255718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2</a:t>
            </a:r>
          </a:p>
        </p:txBody>
      </p:sp>
      <p:sp>
        <p:nvSpPr>
          <p:cNvPr id="55" name="TextBox 55"/>
          <p:cNvSpPr txBox="1"/>
          <p:nvPr/>
        </p:nvSpPr>
        <p:spPr>
          <a:xfrm>
            <a:off x="0" y="2484922"/>
            <a:ext cx="3032960" cy="740908"/>
          </a:xfrm>
          <a:prstGeom prst="rect">
            <a:avLst/>
          </a:prstGeom>
        </p:spPr>
        <p:txBody>
          <a:bodyPr lIns="0" tIns="0" rIns="0" bIns="0" rtlCol="0" anchor="t">
            <a:spAutoFit/>
          </a:bodyPr>
          <a:lstStyle/>
          <a:p>
            <a:pPr algn="r">
              <a:lnSpc>
                <a:spcPts val="2879"/>
              </a:lnSpc>
            </a:pPr>
            <a:r>
              <a:rPr lang="en-US" sz="2400" b="1" dirty="0">
                <a:solidFill>
                  <a:srgbClr val="404041"/>
                </a:solidFill>
                <a:latin typeface="Avenir Bold"/>
                <a:ea typeface="Avenir Bold"/>
                <a:cs typeface="Avenir Bold"/>
                <a:sym typeface="Avenir Bold"/>
              </a:rPr>
              <a:t>Presentation</a:t>
            </a:r>
          </a:p>
          <a:p>
            <a:pPr algn="r">
              <a:lnSpc>
                <a:spcPts val="2879"/>
              </a:lnSpc>
            </a:pPr>
            <a:r>
              <a:rPr lang="en-US" sz="2400" b="1" dirty="0">
                <a:solidFill>
                  <a:srgbClr val="404041"/>
                </a:solidFill>
                <a:latin typeface="Avenir Bold"/>
                <a:ea typeface="Avenir Bold"/>
                <a:cs typeface="Avenir Bold"/>
                <a:sym typeface="Avenir Bold"/>
              </a:rPr>
              <a:t>Stage</a:t>
            </a:r>
            <a:r>
              <a:rPr lang="en-US" sz="2400" b="1" baseline="30000" dirty="0">
                <a:solidFill>
                  <a:srgbClr val="404041"/>
                </a:solidFill>
                <a:latin typeface="Avenir Bold"/>
                <a:ea typeface="Avenir Bold"/>
                <a:cs typeface="Avenir Bold"/>
                <a:sym typeface="Avenir Bold"/>
              </a:rPr>
              <a:t>1</a:t>
            </a:r>
          </a:p>
        </p:txBody>
      </p:sp>
      <p:sp>
        <p:nvSpPr>
          <p:cNvPr id="56" name="TextBox 56"/>
          <p:cNvSpPr txBox="1"/>
          <p:nvPr/>
        </p:nvSpPr>
        <p:spPr>
          <a:xfrm>
            <a:off x="8850827" y="244283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3</a:t>
            </a:r>
          </a:p>
        </p:txBody>
      </p:sp>
      <p:sp>
        <p:nvSpPr>
          <p:cNvPr id="57" name="TextBox 57"/>
          <p:cNvSpPr txBox="1"/>
          <p:nvPr/>
        </p:nvSpPr>
        <p:spPr>
          <a:xfrm>
            <a:off x="11318412" y="244283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4</a:t>
            </a:r>
          </a:p>
        </p:txBody>
      </p:sp>
      <p:sp>
        <p:nvSpPr>
          <p:cNvPr id="58" name="TextBox 58"/>
          <p:cNvSpPr txBox="1"/>
          <p:nvPr/>
        </p:nvSpPr>
        <p:spPr>
          <a:xfrm>
            <a:off x="3766123" y="2871476"/>
            <a:ext cx="1235967" cy="304833"/>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Local</a:t>
            </a:r>
          </a:p>
        </p:txBody>
      </p:sp>
      <p:sp>
        <p:nvSpPr>
          <p:cNvPr id="59" name="TextBox 59"/>
          <p:cNvSpPr txBox="1"/>
          <p:nvPr/>
        </p:nvSpPr>
        <p:spPr>
          <a:xfrm>
            <a:off x="6314815" y="2871476"/>
            <a:ext cx="1235967" cy="304833"/>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Pelvic</a:t>
            </a:r>
          </a:p>
        </p:txBody>
      </p:sp>
      <p:sp>
        <p:nvSpPr>
          <p:cNvPr id="60" name="TextBox 60"/>
          <p:cNvSpPr txBox="1"/>
          <p:nvPr/>
        </p:nvSpPr>
        <p:spPr>
          <a:xfrm>
            <a:off x="8850827" y="2757126"/>
            <a:ext cx="1235967" cy="571566"/>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Abdominal Spread</a:t>
            </a:r>
          </a:p>
        </p:txBody>
      </p:sp>
      <p:sp>
        <p:nvSpPr>
          <p:cNvPr id="61" name="TextBox 61"/>
          <p:cNvSpPr txBox="1"/>
          <p:nvPr/>
        </p:nvSpPr>
        <p:spPr>
          <a:xfrm>
            <a:off x="11318412" y="2757126"/>
            <a:ext cx="1235967" cy="571566"/>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Distant Spread</a:t>
            </a:r>
          </a:p>
        </p:txBody>
      </p:sp>
      <p:sp>
        <p:nvSpPr>
          <p:cNvPr id="62" name="TextBox 62"/>
          <p:cNvSpPr txBox="1"/>
          <p:nvPr/>
        </p:nvSpPr>
        <p:spPr>
          <a:xfrm>
            <a:off x="0" y="3899419"/>
            <a:ext cx="3032960" cy="369012"/>
          </a:xfrm>
          <a:prstGeom prst="rect">
            <a:avLst/>
          </a:prstGeom>
        </p:spPr>
        <p:txBody>
          <a:bodyPr lIns="0" tIns="0" rIns="0" bIns="0" rtlCol="0" anchor="t">
            <a:spAutoFit/>
          </a:bodyPr>
          <a:lstStyle/>
          <a:p>
            <a:pPr algn="r">
              <a:lnSpc>
                <a:spcPts val="2879"/>
              </a:lnSpc>
            </a:pPr>
            <a:r>
              <a:rPr lang="en-US" sz="2400" b="1">
                <a:solidFill>
                  <a:srgbClr val="404041"/>
                </a:solidFill>
                <a:latin typeface="Avenir Bold"/>
                <a:ea typeface="Avenir Bold"/>
                <a:cs typeface="Avenir Bold"/>
                <a:sym typeface="Avenir Bold"/>
              </a:rPr>
              <a:t>Incidence</a:t>
            </a:r>
          </a:p>
        </p:txBody>
      </p:sp>
      <p:sp>
        <p:nvSpPr>
          <p:cNvPr id="63" name="TextBox 63"/>
          <p:cNvSpPr txBox="1"/>
          <p:nvPr/>
        </p:nvSpPr>
        <p:spPr>
          <a:xfrm>
            <a:off x="0" y="4690347"/>
            <a:ext cx="3032960" cy="740908"/>
          </a:xfrm>
          <a:prstGeom prst="rect">
            <a:avLst/>
          </a:prstGeom>
        </p:spPr>
        <p:txBody>
          <a:bodyPr lIns="0" tIns="0" rIns="0" bIns="0" rtlCol="0" anchor="t">
            <a:spAutoFit/>
          </a:bodyPr>
          <a:lstStyle/>
          <a:p>
            <a:pPr algn="r">
              <a:lnSpc>
                <a:spcPts val="2879"/>
              </a:lnSpc>
            </a:pPr>
            <a:r>
              <a:rPr lang="en-US" sz="2400" b="1">
                <a:solidFill>
                  <a:srgbClr val="404041"/>
                </a:solidFill>
                <a:latin typeface="Avenir Bold"/>
                <a:ea typeface="Avenir Bold"/>
                <a:cs typeface="Avenir Bold"/>
                <a:sym typeface="Avenir Bold"/>
              </a:rPr>
              <a:t>Five Year</a:t>
            </a:r>
          </a:p>
          <a:p>
            <a:pPr algn="r">
              <a:lnSpc>
                <a:spcPts val="2879"/>
              </a:lnSpc>
            </a:pPr>
            <a:r>
              <a:rPr lang="en-US" sz="2400" b="1">
                <a:solidFill>
                  <a:srgbClr val="404041"/>
                </a:solidFill>
                <a:latin typeface="Avenir Bold"/>
                <a:ea typeface="Avenir Bold"/>
                <a:cs typeface="Avenir Bold"/>
                <a:sym typeface="Avenir Bold"/>
              </a:rPr>
              <a:t>Survival Rate</a:t>
            </a:r>
          </a:p>
        </p:txBody>
      </p:sp>
      <p:sp>
        <p:nvSpPr>
          <p:cNvPr id="64" name="TextBox 64"/>
          <p:cNvSpPr txBox="1"/>
          <p:nvPr/>
        </p:nvSpPr>
        <p:spPr>
          <a:xfrm>
            <a:off x="3902755" y="3937552"/>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33%</a:t>
            </a:r>
          </a:p>
        </p:txBody>
      </p:sp>
      <p:sp>
        <p:nvSpPr>
          <p:cNvPr id="65" name="TextBox 65"/>
          <p:cNvSpPr txBox="1"/>
          <p:nvPr/>
        </p:nvSpPr>
        <p:spPr>
          <a:xfrm>
            <a:off x="3902755" y="4909270"/>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95%</a:t>
            </a:r>
          </a:p>
        </p:txBody>
      </p:sp>
      <p:sp>
        <p:nvSpPr>
          <p:cNvPr id="66" name="TextBox 66"/>
          <p:cNvSpPr txBox="1"/>
          <p:nvPr/>
        </p:nvSpPr>
        <p:spPr>
          <a:xfrm>
            <a:off x="6415963" y="3937552"/>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10%</a:t>
            </a:r>
          </a:p>
        </p:txBody>
      </p:sp>
      <p:sp>
        <p:nvSpPr>
          <p:cNvPr id="67" name="TextBox 67"/>
          <p:cNvSpPr txBox="1"/>
          <p:nvPr/>
        </p:nvSpPr>
        <p:spPr>
          <a:xfrm>
            <a:off x="6415963" y="4909270"/>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71%</a:t>
            </a:r>
          </a:p>
        </p:txBody>
      </p:sp>
      <p:sp>
        <p:nvSpPr>
          <p:cNvPr id="68" name="TextBox 68"/>
          <p:cNvSpPr txBox="1"/>
          <p:nvPr/>
        </p:nvSpPr>
        <p:spPr>
          <a:xfrm>
            <a:off x="2209800" y="6512171"/>
            <a:ext cx="3810000" cy="1222129"/>
          </a:xfrm>
          <a:prstGeom prst="rect">
            <a:avLst/>
          </a:prstGeom>
        </p:spPr>
        <p:txBody>
          <a:bodyPr lIns="0" tIns="0" rIns="0" bIns="0" rtlCol="0" anchor="t">
            <a:spAutoFit/>
          </a:bodyPr>
          <a:lstStyle/>
          <a:p>
            <a:pPr algn="l">
              <a:lnSpc>
                <a:spcPts val="2379"/>
              </a:lnSpc>
            </a:pPr>
            <a:r>
              <a:rPr lang="en-US" dirty="0">
                <a:solidFill>
                  <a:srgbClr val="404041"/>
                </a:solidFill>
                <a:latin typeface="Avenir Book"/>
                <a:cs typeface="Avenir Book"/>
                <a:sym typeface="Canva Sans"/>
              </a:rPr>
              <a:t>An estimated 1.5 million women present with an adnexal mass each year. Historical risk assessment methods result in poor outcomes.</a:t>
            </a:r>
          </a:p>
        </p:txBody>
      </p:sp>
      <p:sp>
        <p:nvSpPr>
          <p:cNvPr id="69" name="TextBox 69"/>
          <p:cNvSpPr txBox="1"/>
          <p:nvPr/>
        </p:nvSpPr>
        <p:spPr>
          <a:xfrm>
            <a:off x="7903874" y="6500264"/>
            <a:ext cx="3810000" cy="2462213"/>
          </a:xfrm>
          <a:prstGeom prst="rect">
            <a:avLst/>
          </a:prstGeom>
        </p:spPr>
        <p:txBody>
          <a:bodyPr lIns="0" tIns="0" rIns="0" bIns="0" rtlCol="0" anchor="t">
            <a:spAutoFit/>
          </a:bodyPr>
          <a:lstStyle/>
          <a:p>
            <a:pPr>
              <a:lnSpc>
                <a:spcPts val="2379"/>
              </a:lnSpc>
            </a:pPr>
            <a:r>
              <a:rPr lang="en-US" dirty="0">
                <a:solidFill>
                  <a:srgbClr val="404041"/>
                </a:solidFill>
                <a:latin typeface="Avenir Book"/>
                <a:cs typeface="Avenir Book"/>
                <a:sym typeface="Canva Sans"/>
              </a:rPr>
              <a:t>Traditional methods used to diagnose ovarian cancers - such as physical examination, ultrasound, or tumor marker blood tests - rarely provide enough evidence for the development of an appropriate care pathway for women with adnexal masses.</a:t>
            </a:r>
            <a:r>
              <a:rPr lang="en-US" baseline="30000" dirty="0">
                <a:solidFill>
                  <a:srgbClr val="404041"/>
                </a:solidFill>
                <a:latin typeface="Avenir Book"/>
                <a:cs typeface="Avenir Book"/>
                <a:sym typeface="Canva Sans"/>
              </a:rPr>
              <a:t>2</a:t>
            </a:r>
          </a:p>
        </p:txBody>
      </p:sp>
      <p:sp>
        <p:nvSpPr>
          <p:cNvPr id="70" name="TextBox 70"/>
          <p:cNvSpPr txBox="1"/>
          <p:nvPr/>
        </p:nvSpPr>
        <p:spPr>
          <a:xfrm>
            <a:off x="13650789" y="6516336"/>
            <a:ext cx="3810000" cy="1837683"/>
          </a:xfrm>
          <a:prstGeom prst="rect">
            <a:avLst/>
          </a:prstGeom>
        </p:spPr>
        <p:txBody>
          <a:bodyPr lIns="0" tIns="0" rIns="0" bIns="0" rtlCol="0" anchor="t">
            <a:spAutoFit/>
          </a:bodyPr>
          <a:lstStyle/>
          <a:p>
            <a:pPr algn="l">
              <a:lnSpc>
                <a:spcPts val="2379"/>
              </a:lnSpc>
            </a:pPr>
            <a:r>
              <a:rPr lang="en-US" dirty="0">
                <a:solidFill>
                  <a:srgbClr val="404041"/>
                </a:solidFill>
                <a:latin typeface="Avenir Book" panose="02000503020000020003" pitchFamily="2" charset="0"/>
                <a:sym typeface="Canva Sans"/>
              </a:rPr>
              <a:t>The high mortality rate of ovarian cancer is caused by asymptomatic and secret growth of the tumor, delayed onset of symptoms, and lack of proper screening that result in its diagnosis in the advanced stages.</a:t>
            </a:r>
            <a:r>
              <a:rPr lang="en-US" baseline="30000" dirty="0">
                <a:solidFill>
                  <a:srgbClr val="404041"/>
                </a:solidFill>
                <a:latin typeface="Avenir Book" panose="02000503020000020003" pitchFamily="2" charset="0"/>
                <a:sym typeface="Canva Sans"/>
              </a:rPr>
              <a:t>3</a:t>
            </a:r>
          </a:p>
        </p:txBody>
      </p:sp>
      <p:sp>
        <p:nvSpPr>
          <p:cNvPr id="71" name="TextBox 71"/>
          <p:cNvSpPr txBox="1"/>
          <p:nvPr/>
        </p:nvSpPr>
        <p:spPr>
          <a:xfrm>
            <a:off x="11441626" y="4909270"/>
            <a:ext cx="1235967" cy="307777"/>
          </a:xfrm>
          <a:prstGeom prst="rect">
            <a:avLst/>
          </a:prstGeom>
        </p:spPr>
        <p:txBody>
          <a:bodyPr lIns="0" tIns="0" rIns="0" bIns="0" rtlCol="0" anchor="t">
            <a:spAutoFit/>
          </a:bodyPr>
          <a:lstStyle/>
          <a:p>
            <a:pPr algn="ctr">
              <a:lnSpc>
                <a:spcPts val="2400"/>
              </a:lnSpc>
            </a:pPr>
            <a:r>
              <a:rPr lang="en-US" sz="2000" dirty="0">
                <a:solidFill>
                  <a:srgbClr val="404041"/>
                </a:solidFill>
                <a:latin typeface="Avenir"/>
                <a:ea typeface="Avenir"/>
                <a:cs typeface="Avenir"/>
                <a:sym typeface="Avenir"/>
              </a:rPr>
              <a:t>39%</a:t>
            </a:r>
          </a:p>
        </p:txBody>
      </p:sp>
      <p:sp>
        <p:nvSpPr>
          <p:cNvPr id="72" name="TextBox 72"/>
          <p:cNvSpPr txBox="1"/>
          <p:nvPr/>
        </p:nvSpPr>
        <p:spPr>
          <a:xfrm>
            <a:off x="13502341" y="4114717"/>
            <a:ext cx="2768137" cy="340995"/>
          </a:xfrm>
          <a:prstGeom prst="rect">
            <a:avLst/>
          </a:prstGeom>
        </p:spPr>
        <p:txBody>
          <a:bodyPr lIns="0" tIns="0" rIns="0" bIns="0" rtlCol="0" anchor="t">
            <a:spAutoFit/>
          </a:bodyPr>
          <a:lstStyle/>
          <a:p>
            <a:pPr algn="l">
              <a:lnSpc>
                <a:spcPts val="2310"/>
              </a:lnSpc>
            </a:pPr>
            <a:r>
              <a:rPr lang="en-US" sz="2100" spc="10">
                <a:solidFill>
                  <a:srgbClr val="000000"/>
                </a:solidFill>
                <a:latin typeface="Avenir"/>
                <a:ea typeface="Avenir"/>
                <a:cs typeface="Avenir"/>
                <a:sym typeface="Avenir"/>
              </a:rPr>
              <a:t>Ovarian Cancer</a:t>
            </a:r>
          </a:p>
        </p:txBody>
      </p:sp>
      <p:sp>
        <p:nvSpPr>
          <p:cNvPr id="73" name="TextBox 73"/>
          <p:cNvSpPr txBox="1"/>
          <p:nvPr/>
        </p:nvSpPr>
        <p:spPr>
          <a:xfrm>
            <a:off x="13502341" y="4443550"/>
            <a:ext cx="2984104" cy="675607"/>
          </a:xfrm>
          <a:prstGeom prst="rect">
            <a:avLst/>
          </a:prstGeom>
        </p:spPr>
        <p:txBody>
          <a:bodyPr lIns="0" tIns="0" rIns="0" bIns="0" rtlCol="0" anchor="t">
            <a:spAutoFit/>
          </a:bodyPr>
          <a:lstStyle/>
          <a:p>
            <a:pPr algn="l">
              <a:lnSpc>
                <a:spcPts val="2719"/>
              </a:lnSpc>
            </a:pPr>
            <a:r>
              <a:rPr lang="en-US" sz="1699" spc="8">
                <a:solidFill>
                  <a:srgbClr val="505050"/>
                </a:solidFill>
                <a:latin typeface="Avenir Book" panose="02000503020000020003" pitchFamily="2" charset="0"/>
                <a:ea typeface="Inter"/>
                <a:cs typeface="Inter"/>
                <a:sym typeface="Inter"/>
              </a:rPr>
              <a:t>Late-Stage Diagnosis</a:t>
            </a:r>
          </a:p>
          <a:p>
            <a:pPr algn="l">
              <a:lnSpc>
                <a:spcPts val="2719"/>
              </a:lnSpc>
            </a:pPr>
            <a:r>
              <a:rPr lang="en-US" sz="1699" spc="8">
                <a:solidFill>
                  <a:srgbClr val="505050"/>
                </a:solidFill>
                <a:latin typeface="Avenir Book" panose="02000503020000020003" pitchFamily="2" charset="0"/>
                <a:ea typeface="Inter"/>
                <a:cs typeface="Inter"/>
                <a:sym typeface="Inter"/>
              </a:rPr>
              <a:t>Late-Stage Mortality Rate</a:t>
            </a:r>
          </a:p>
        </p:txBody>
      </p:sp>
      <p:sp>
        <p:nvSpPr>
          <p:cNvPr id="74" name="TextBox 74"/>
          <p:cNvSpPr txBox="1"/>
          <p:nvPr/>
        </p:nvSpPr>
        <p:spPr>
          <a:xfrm>
            <a:off x="16337153" y="4443550"/>
            <a:ext cx="938837" cy="675607"/>
          </a:xfrm>
          <a:prstGeom prst="rect">
            <a:avLst/>
          </a:prstGeom>
        </p:spPr>
        <p:txBody>
          <a:bodyPr lIns="0" tIns="0" rIns="0" bIns="0" rtlCol="0" anchor="t">
            <a:spAutoFit/>
          </a:bodyPr>
          <a:lstStyle/>
          <a:p>
            <a:pPr algn="l">
              <a:lnSpc>
                <a:spcPts val="2719"/>
              </a:lnSpc>
            </a:pPr>
            <a:r>
              <a:rPr lang="en-US" sz="1699" spc="8" dirty="0">
                <a:solidFill>
                  <a:srgbClr val="505050"/>
                </a:solidFill>
                <a:latin typeface="Avenir Book" panose="02000503020000020003" pitchFamily="2" charset="0"/>
                <a:ea typeface="Inter"/>
                <a:cs typeface="Inter"/>
                <a:sym typeface="Inter"/>
              </a:rPr>
              <a:t>&gt; 52%</a:t>
            </a:r>
          </a:p>
          <a:p>
            <a:pPr algn="l">
              <a:lnSpc>
                <a:spcPts val="2719"/>
              </a:lnSpc>
            </a:pPr>
            <a:r>
              <a:rPr lang="en-US" sz="1699" spc="8" dirty="0">
                <a:solidFill>
                  <a:srgbClr val="505050"/>
                </a:solidFill>
                <a:latin typeface="Avenir Book" panose="02000503020000020003" pitchFamily="2" charset="0"/>
                <a:ea typeface="Inter"/>
                <a:cs typeface="Inter"/>
                <a:sym typeface="Inter"/>
              </a:rPr>
              <a:t>&gt; 77%</a:t>
            </a:r>
          </a:p>
        </p:txBody>
      </p:sp>
      <p:pic>
        <p:nvPicPr>
          <p:cNvPr id="76" name="Picture 75" descr="A yellow and blue letter on a black background&#10;&#10;Description automatically generated">
            <a:extLst>
              <a:ext uri="{FF2B5EF4-FFF2-40B4-BE49-F238E27FC236}">
                <a16:creationId xmlns:a16="http://schemas.microsoft.com/office/drawing/2014/main" id="{2F3824BA-BA5F-18F5-8650-182F44669E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769046" y="270694"/>
            <a:ext cx="3144882" cy="67560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12365293" y="2160534"/>
            <a:ext cx="8758000" cy="5148097"/>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5" name="Freeform 5"/>
          <p:cNvSpPr/>
          <p:nvPr/>
        </p:nvSpPr>
        <p:spPr>
          <a:xfrm>
            <a:off x="-2356696" y="-2110846"/>
            <a:ext cx="8702658" cy="5115564"/>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50000"/>
            </a:blip>
            <a:stretch>
              <a:fillRect/>
            </a:stretch>
          </a:blipFill>
        </p:spPr>
        <p:txBody>
          <a:bodyPr/>
          <a:lstStyle/>
          <a:p>
            <a:endParaRPr lang="en-US"/>
          </a:p>
        </p:txBody>
      </p:sp>
      <p:sp>
        <p:nvSpPr>
          <p:cNvPr id="6" name="TextBox 6"/>
          <p:cNvSpPr txBox="1"/>
          <p:nvPr/>
        </p:nvSpPr>
        <p:spPr>
          <a:xfrm>
            <a:off x="3976335" y="535350"/>
            <a:ext cx="10524042"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US Annual Statistic for Adnexal Masses</a:t>
            </a:r>
          </a:p>
        </p:txBody>
      </p:sp>
      <p:sp>
        <p:nvSpPr>
          <p:cNvPr id="7" name="TextBox 7"/>
          <p:cNvSpPr txBox="1"/>
          <p:nvPr/>
        </p:nvSpPr>
        <p:spPr>
          <a:xfrm>
            <a:off x="2411933" y="9883009"/>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pic>
        <p:nvPicPr>
          <p:cNvPr id="10" name="Picture 9">
            <a:extLst>
              <a:ext uri="{FF2B5EF4-FFF2-40B4-BE49-F238E27FC236}">
                <a16:creationId xmlns:a16="http://schemas.microsoft.com/office/drawing/2014/main" id="{69AB41A6-5573-6C7D-ACD0-D6C08A24A8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2750" y="2390069"/>
            <a:ext cx="2438400" cy="2438400"/>
          </a:xfrm>
          <a:prstGeom prst="rect">
            <a:avLst/>
          </a:prstGeom>
          <a:effectLst>
            <a:outerShdw blurRad="50800" dist="38100" dir="2700000" algn="tl" rotWithShape="0">
              <a:prstClr val="black">
                <a:alpha val="40000"/>
              </a:prstClr>
            </a:outerShdw>
          </a:effectLst>
        </p:spPr>
      </p:pic>
      <p:pic>
        <p:nvPicPr>
          <p:cNvPr id="12" name="Picture 11" descr="A blue person icon on a black background&#10;&#10;Description automatically generated">
            <a:extLst>
              <a:ext uri="{FF2B5EF4-FFF2-40B4-BE49-F238E27FC236}">
                <a16:creationId xmlns:a16="http://schemas.microsoft.com/office/drawing/2014/main" id="{91623764-3330-6498-96CD-87A32026D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8606" y="6100523"/>
            <a:ext cx="2438400" cy="243840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2CA2BD-DC0B-4A32-2EA6-72120B38A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1880" y="2390069"/>
            <a:ext cx="2438400" cy="243840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15B5AA8-387E-02EB-B66D-53B0E190C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080" y="2390069"/>
            <a:ext cx="2438400" cy="24384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BF063B4D-DEE0-2AD8-493B-C2F6276FF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943" y="2434222"/>
            <a:ext cx="2438400" cy="24384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E937FC8-DD06-C95D-11A3-D4EB40493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0073" y="2434222"/>
            <a:ext cx="2438400" cy="24384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E664841F-E11D-040F-3C8D-3AD65A6CF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9273" y="2434222"/>
            <a:ext cx="2438400" cy="24384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98BF4A7-E43B-12FE-B652-14CC0FF26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7665" y="2422307"/>
            <a:ext cx="2438400" cy="24384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C1FDEA2-85C8-811A-836A-9874A0292E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6865" y="2422307"/>
            <a:ext cx="2438400" cy="243840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74AB6260-BCDF-4B50-A325-289A7340D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0126" y="2434222"/>
            <a:ext cx="2438400" cy="24384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5468D8BD-EBB5-A1B7-8B9E-023DA896D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3930" y="2453682"/>
            <a:ext cx="2438400" cy="2438400"/>
          </a:xfrm>
          <a:prstGeom prst="rect">
            <a:avLst/>
          </a:prstGeom>
          <a:effectLst>
            <a:outerShdw blurRad="50800" dist="38100" dir="2700000" algn="tl" rotWithShape="0">
              <a:prstClr val="black">
                <a:alpha val="40000"/>
              </a:prstClr>
            </a:outerShdw>
          </a:effectLst>
        </p:spPr>
      </p:pic>
      <p:pic>
        <p:nvPicPr>
          <p:cNvPr id="25" name="Picture 24" descr="A blue person icon on a black background&#10;&#10;Description automatically generated">
            <a:extLst>
              <a:ext uri="{FF2B5EF4-FFF2-40B4-BE49-F238E27FC236}">
                <a16:creationId xmlns:a16="http://schemas.microsoft.com/office/drawing/2014/main" id="{D5B002C0-BDEF-C251-6C95-C412C501C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191" y="6056561"/>
            <a:ext cx="2438400" cy="2438400"/>
          </a:xfrm>
          <a:prstGeom prst="rect">
            <a:avLst/>
          </a:prstGeom>
          <a:effectLst>
            <a:outerShdw blurRad="50800" dist="38100" dir="2700000" algn="tl" rotWithShape="0">
              <a:prstClr val="black">
                <a:alpha val="40000"/>
              </a:prstClr>
            </a:outerShdw>
          </a:effectLst>
        </p:spPr>
      </p:pic>
      <p:pic>
        <p:nvPicPr>
          <p:cNvPr id="28" name="Picture 27" descr="A blue person icon on a black background&#10;&#10;Description automatically generated">
            <a:extLst>
              <a:ext uri="{FF2B5EF4-FFF2-40B4-BE49-F238E27FC236}">
                <a16:creationId xmlns:a16="http://schemas.microsoft.com/office/drawing/2014/main" id="{6558AA62-119E-E5F8-F207-BB82EAD047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6762" y="6052266"/>
            <a:ext cx="2438400" cy="2438400"/>
          </a:xfrm>
          <a:prstGeom prst="rect">
            <a:avLst/>
          </a:prstGeom>
          <a:effectLst>
            <a:outerShdw blurRad="50800" dist="38100" dir="2700000" algn="tl" rotWithShape="0">
              <a:prstClr val="black">
                <a:alpha val="40000"/>
              </a:prstClr>
            </a:outerShdw>
          </a:effectLst>
        </p:spPr>
      </p:pic>
      <p:pic>
        <p:nvPicPr>
          <p:cNvPr id="31" name="Picture 30" descr="A white sky with clouds&#10;&#10;Description automatically generated">
            <a:extLst>
              <a:ext uri="{FF2B5EF4-FFF2-40B4-BE49-F238E27FC236}">
                <a16:creationId xmlns:a16="http://schemas.microsoft.com/office/drawing/2014/main" id="{4BC7D539-D5A6-D56E-12E3-11AFEEE23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9129" y="2473142"/>
            <a:ext cx="1046840" cy="2438400"/>
          </a:xfrm>
          <a:prstGeom prst="rect">
            <a:avLst/>
          </a:prstGeom>
        </p:spPr>
      </p:pic>
      <p:sp>
        <p:nvSpPr>
          <p:cNvPr id="32" name="TextBox 31">
            <a:extLst>
              <a:ext uri="{FF2B5EF4-FFF2-40B4-BE49-F238E27FC236}">
                <a16:creationId xmlns:a16="http://schemas.microsoft.com/office/drawing/2014/main" id="{807193B2-C440-C87E-7F1A-1CEAF7406464}"/>
              </a:ext>
            </a:extLst>
          </p:cNvPr>
          <p:cNvSpPr txBox="1"/>
          <p:nvPr/>
        </p:nvSpPr>
        <p:spPr>
          <a:xfrm>
            <a:off x="3798871" y="4911943"/>
            <a:ext cx="10989655" cy="461665"/>
          </a:xfrm>
          <a:prstGeom prst="rect">
            <a:avLst/>
          </a:prstGeom>
          <a:noFill/>
        </p:spPr>
        <p:txBody>
          <a:bodyPr wrap="square" rtlCol="0">
            <a:spAutoFit/>
          </a:bodyPr>
          <a:lstStyle/>
          <a:p>
            <a:pPr algn="ctr"/>
            <a:r>
              <a:rPr lang="en-US" sz="2400" b="1">
                <a:solidFill>
                  <a:srgbClr val="006472"/>
                </a:solidFill>
                <a:latin typeface="Avenir Heavy" panose="02000503020000020003" pitchFamily="2" charset="0"/>
              </a:rPr>
              <a:t>9.1 SURGERIES PER ONE ACTUAL MALIGNANCY IN THE US</a:t>
            </a:r>
            <a:r>
              <a:rPr lang="en-US" sz="2400" b="1" baseline="30000">
                <a:solidFill>
                  <a:srgbClr val="006472"/>
                </a:solidFill>
                <a:latin typeface="Avenir Heavy" panose="02000503020000020003" pitchFamily="2" charset="0"/>
              </a:rPr>
              <a:t>1</a:t>
            </a:r>
          </a:p>
        </p:txBody>
      </p:sp>
      <p:sp>
        <p:nvSpPr>
          <p:cNvPr id="33" name="TextBox 32">
            <a:extLst>
              <a:ext uri="{FF2B5EF4-FFF2-40B4-BE49-F238E27FC236}">
                <a16:creationId xmlns:a16="http://schemas.microsoft.com/office/drawing/2014/main" id="{B2B274C4-19E6-BCFB-6740-9DF4B2A173D7}"/>
              </a:ext>
            </a:extLst>
          </p:cNvPr>
          <p:cNvSpPr txBox="1"/>
          <p:nvPr/>
        </p:nvSpPr>
        <p:spPr>
          <a:xfrm>
            <a:off x="3862618" y="8519025"/>
            <a:ext cx="11095467" cy="461665"/>
          </a:xfrm>
          <a:prstGeom prst="rect">
            <a:avLst/>
          </a:prstGeom>
          <a:noFill/>
        </p:spPr>
        <p:txBody>
          <a:bodyPr wrap="square" lIns="91440" tIns="45720" rIns="91440" bIns="45720" rtlCol="0" anchor="t">
            <a:spAutoFit/>
          </a:bodyPr>
          <a:lstStyle/>
          <a:p>
            <a:pPr algn="ctr"/>
            <a:r>
              <a:rPr lang="en-US" sz="2400" b="1">
                <a:solidFill>
                  <a:srgbClr val="5D8E97"/>
                </a:solidFill>
                <a:latin typeface="Avenir Heavy"/>
                <a:cs typeface="Avenir Heavy"/>
              </a:rPr>
              <a:t>2.9 SURGERIES PER ONE MALIGNANCY – EUROPEAN IOTA STUDY</a:t>
            </a:r>
            <a:r>
              <a:rPr lang="en-US" sz="2400" b="1" baseline="30000">
                <a:solidFill>
                  <a:srgbClr val="5D8E97"/>
                </a:solidFill>
                <a:latin typeface="Avenir Heavy"/>
                <a:cs typeface="Avenir Heavy"/>
              </a:rPr>
              <a:t>1</a:t>
            </a:r>
          </a:p>
        </p:txBody>
      </p:sp>
      <p:sp>
        <p:nvSpPr>
          <p:cNvPr id="35" name="TextBox 34">
            <a:extLst>
              <a:ext uri="{FF2B5EF4-FFF2-40B4-BE49-F238E27FC236}">
                <a16:creationId xmlns:a16="http://schemas.microsoft.com/office/drawing/2014/main" id="{0D68003B-394A-5FC9-1A38-40AD44A989F6}"/>
              </a:ext>
            </a:extLst>
          </p:cNvPr>
          <p:cNvSpPr txBox="1"/>
          <p:nvPr/>
        </p:nvSpPr>
        <p:spPr>
          <a:xfrm>
            <a:off x="3239328" y="1196219"/>
            <a:ext cx="11772900" cy="707886"/>
          </a:xfrm>
          <a:prstGeom prst="rect">
            <a:avLst/>
          </a:prstGeom>
          <a:noFill/>
        </p:spPr>
        <p:txBody>
          <a:bodyPr wrap="square">
            <a:spAutoFit/>
          </a:bodyPr>
          <a:lstStyle/>
          <a:p>
            <a:pPr algn="ctr"/>
            <a:r>
              <a:rPr lang="en-US" sz="2000">
                <a:solidFill>
                  <a:srgbClr val="404041"/>
                </a:solidFill>
                <a:latin typeface="Avenir Book" panose="02000503020000020003" pitchFamily="2" charset="0"/>
                <a:sym typeface="Avenir"/>
              </a:rPr>
              <a:t>U.S. rate of surgery per actual found malignancy is higher than European rate, suggesting </a:t>
            </a:r>
            <a:br>
              <a:rPr lang="en-US" sz="2000">
                <a:solidFill>
                  <a:srgbClr val="404041"/>
                </a:solidFill>
                <a:latin typeface="Avenir Book" panose="02000503020000020003" pitchFamily="2" charset="0"/>
                <a:sym typeface="Avenir"/>
              </a:rPr>
            </a:br>
            <a:r>
              <a:rPr lang="en-US" sz="2000">
                <a:solidFill>
                  <a:srgbClr val="404041"/>
                </a:solidFill>
                <a:latin typeface="Avenir Book" panose="02000503020000020003" pitchFamily="2" charset="0"/>
                <a:sym typeface="Avenir"/>
              </a:rPr>
              <a:t>that there is room to improve our preoperative assessments</a:t>
            </a:r>
            <a:endParaRPr lang="en-US" sz="2000">
              <a:solidFill>
                <a:srgbClr val="404041"/>
              </a:solidFill>
              <a:latin typeface="Avenir Book" panose="02000503020000020003" pitchFamily="2" charset="0"/>
            </a:endParaRPr>
          </a:p>
        </p:txBody>
      </p:sp>
      <p:pic>
        <p:nvPicPr>
          <p:cNvPr id="24" name="Picture 23" descr="A white surface with black dots&#10;&#10;Description automatically generated">
            <a:extLst>
              <a:ext uri="{FF2B5EF4-FFF2-40B4-BE49-F238E27FC236}">
                <a16:creationId xmlns:a16="http://schemas.microsoft.com/office/drawing/2014/main" id="{23887244-46C2-CE63-0B24-C8E4BE5F0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3801" y="6018038"/>
            <a:ext cx="1135251" cy="2480769"/>
          </a:xfrm>
          <a:prstGeom prst="rect">
            <a:avLst/>
          </a:prstGeom>
        </p:spPr>
      </p:pic>
      <p:sp>
        <p:nvSpPr>
          <p:cNvPr id="36" name="Rectangle 35">
            <a:extLst>
              <a:ext uri="{FF2B5EF4-FFF2-40B4-BE49-F238E27FC236}">
                <a16:creationId xmlns:a16="http://schemas.microsoft.com/office/drawing/2014/main" id="{F045EEBA-8FDA-BB17-7139-8FDFBCCB4C94}"/>
              </a:ext>
            </a:extLst>
          </p:cNvPr>
          <p:cNvSpPr/>
          <p:nvPr/>
        </p:nvSpPr>
        <p:spPr>
          <a:xfrm>
            <a:off x="2784780" y="2256449"/>
            <a:ext cx="12544541" cy="3191851"/>
          </a:xfrm>
          <a:prstGeom prst="rect">
            <a:avLst/>
          </a:prstGeom>
          <a:noFill/>
          <a:ln w="57150">
            <a:solidFill>
              <a:srgbClr val="00647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D04BC89-E7DE-4CFF-90CB-B54F0D46BA25}"/>
              </a:ext>
            </a:extLst>
          </p:cNvPr>
          <p:cNvSpPr/>
          <p:nvPr/>
        </p:nvSpPr>
        <p:spPr>
          <a:xfrm>
            <a:off x="2783506" y="5839663"/>
            <a:ext cx="12544541" cy="3191851"/>
          </a:xfrm>
          <a:prstGeom prst="rect">
            <a:avLst/>
          </a:prstGeom>
          <a:noFill/>
          <a:ln w="57150">
            <a:solidFill>
              <a:srgbClr val="5D8E97"/>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13E7C60-97B1-A1F9-7A15-33A97BF568F0}"/>
              </a:ext>
            </a:extLst>
          </p:cNvPr>
          <p:cNvSpPr txBox="1"/>
          <p:nvPr/>
        </p:nvSpPr>
        <p:spPr>
          <a:xfrm rot="16200000">
            <a:off x="908549" y="3438365"/>
            <a:ext cx="3191850" cy="523220"/>
          </a:xfrm>
          <a:prstGeom prst="rect">
            <a:avLst/>
          </a:prstGeom>
          <a:noFill/>
        </p:spPr>
        <p:txBody>
          <a:bodyPr wrap="square" rtlCol="0">
            <a:spAutoFit/>
          </a:bodyPr>
          <a:lstStyle/>
          <a:p>
            <a:r>
              <a:rPr lang="en-US" sz="2800" b="1">
                <a:solidFill>
                  <a:srgbClr val="006472"/>
                </a:solidFill>
                <a:latin typeface="Avenir Heavy" panose="02000503020000020003" pitchFamily="2" charset="0"/>
              </a:rPr>
              <a:t>UNITED STATES</a:t>
            </a:r>
          </a:p>
        </p:txBody>
      </p:sp>
      <p:sp>
        <p:nvSpPr>
          <p:cNvPr id="40" name="TextBox 39">
            <a:extLst>
              <a:ext uri="{FF2B5EF4-FFF2-40B4-BE49-F238E27FC236}">
                <a16:creationId xmlns:a16="http://schemas.microsoft.com/office/drawing/2014/main" id="{B544EEA5-CAD5-2820-6105-0B21B3888030}"/>
              </a:ext>
            </a:extLst>
          </p:cNvPr>
          <p:cNvSpPr txBox="1"/>
          <p:nvPr/>
        </p:nvSpPr>
        <p:spPr>
          <a:xfrm rot="16200000">
            <a:off x="1450398" y="6918828"/>
            <a:ext cx="2112516" cy="523220"/>
          </a:xfrm>
          <a:prstGeom prst="rect">
            <a:avLst/>
          </a:prstGeom>
          <a:noFill/>
        </p:spPr>
        <p:txBody>
          <a:bodyPr wrap="square" rtlCol="0">
            <a:spAutoFit/>
          </a:bodyPr>
          <a:lstStyle/>
          <a:p>
            <a:r>
              <a:rPr lang="en-US" sz="2800" b="1">
                <a:solidFill>
                  <a:srgbClr val="5D8E97"/>
                </a:solidFill>
                <a:latin typeface="Avenir Heavy" panose="02000503020000020003" pitchFamily="2" charset="0"/>
              </a:rPr>
              <a:t>EUROPE</a:t>
            </a:r>
          </a:p>
        </p:txBody>
      </p:sp>
      <p:sp>
        <p:nvSpPr>
          <p:cNvPr id="9" name="TextBox 8">
            <a:extLst>
              <a:ext uri="{FF2B5EF4-FFF2-40B4-BE49-F238E27FC236}">
                <a16:creationId xmlns:a16="http://schemas.microsoft.com/office/drawing/2014/main" id="{26949A43-C406-02FA-F2D5-6B47F46FA2CE}"/>
              </a:ext>
            </a:extLst>
          </p:cNvPr>
          <p:cNvSpPr txBox="1"/>
          <p:nvPr/>
        </p:nvSpPr>
        <p:spPr>
          <a:xfrm>
            <a:off x="7821549" y="9195651"/>
            <a:ext cx="7714420" cy="523220"/>
          </a:xfrm>
          <a:prstGeom prst="rect">
            <a:avLst/>
          </a:prstGeom>
        </p:spPr>
        <p:txBody>
          <a:bodyPr wrap="square" lIns="0" tIns="0" rIns="0" bIns="0" rtlCol="0" anchor="t">
            <a:spAutoFit/>
          </a:bodyPr>
          <a:lstStyle/>
          <a:p>
            <a:pPr algn="l"/>
            <a:r>
              <a:rPr lang="en-US" sz="1000" spc="11">
                <a:solidFill>
                  <a:srgbClr val="383B3B"/>
                </a:solidFill>
                <a:latin typeface="Avenir Book" panose="02000503020000020003" pitchFamily="2" charset="0"/>
                <a:ea typeface="Avenir"/>
                <a:cs typeface="Avenir"/>
                <a:sym typeface="Avenir"/>
              </a:rPr>
              <a:t>1. </a:t>
            </a:r>
            <a:r>
              <a:rPr lang="en-US" sz="1000">
                <a:solidFill>
                  <a:srgbClr val="383B3B"/>
                </a:solidFill>
                <a:latin typeface="Avenir Book" panose="02000503020000020003" pitchFamily="2" charset="0"/>
              </a:rPr>
              <a:t>Testa A, Timmerman D, </a:t>
            </a:r>
            <a:r>
              <a:rPr lang="en-US" sz="1000" err="1">
                <a:solidFill>
                  <a:srgbClr val="383B3B"/>
                </a:solidFill>
                <a:latin typeface="Avenir Book" panose="02000503020000020003" pitchFamily="2" charset="0"/>
              </a:rPr>
              <a:t>Bourne</a:t>
            </a:r>
            <a:r>
              <a:rPr lang="en-US" sz="1000">
                <a:solidFill>
                  <a:srgbClr val="383B3B"/>
                </a:solidFill>
                <a:latin typeface="Avenir Book" panose="02000503020000020003" pitchFamily="2" charset="0"/>
              </a:rPr>
              <a:t> T, et al. “Predicting the risk of malignancy in adnexal masses based on the Simple Rules from the International Ovarian </a:t>
            </a:r>
            <a:r>
              <a:rPr lang="en-US" sz="1000" err="1">
                <a:solidFill>
                  <a:srgbClr val="383B3B"/>
                </a:solidFill>
                <a:latin typeface="Avenir Book" panose="02000503020000020003" pitchFamily="2" charset="0"/>
              </a:rPr>
              <a:t>Tumour</a:t>
            </a:r>
            <a:r>
              <a:rPr lang="en-US" sz="1000">
                <a:solidFill>
                  <a:srgbClr val="383B3B"/>
                </a:solidFill>
                <a:latin typeface="Avenir Book" panose="02000503020000020003" pitchFamily="2" charset="0"/>
              </a:rPr>
              <a:t> Analysis (IOTA) group.” </a:t>
            </a:r>
            <a:r>
              <a:rPr lang="en-US" sz="1000" i="1">
                <a:solidFill>
                  <a:srgbClr val="383B3B"/>
                </a:solidFill>
                <a:latin typeface="Avenir Book" panose="02000503020000020003" pitchFamily="2" charset="0"/>
              </a:rPr>
              <a:t>Ultrasound </a:t>
            </a:r>
            <a:r>
              <a:rPr lang="en-US" sz="1000" i="1" err="1">
                <a:solidFill>
                  <a:srgbClr val="383B3B"/>
                </a:solidFill>
                <a:latin typeface="Avenir Book" panose="02000503020000020003" pitchFamily="2" charset="0"/>
              </a:rPr>
              <a:t>Obstet</a:t>
            </a:r>
            <a:r>
              <a:rPr lang="en-US" sz="1000" i="1">
                <a:solidFill>
                  <a:srgbClr val="383B3B"/>
                </a:solidFill>
                <a:latin typeface="Avenir Book" panose="02000503020000020003" pitchFamily="2" charset="0"/>
              </a:rPr>
              <a:t> Gynecol.</a:t>
            </a:r>
            <a:r>
              <a:rPr lang="en-US" sz="1000">
                <a:solidFill>
                  <a:srgbClr val="383B3B"/>
                </a:solidFill>
                <a:latin typeface="Avenir Book" panose="02000503020000020003" pitchFamily="2" charset="0"/>
              </a:rPr>
              <a:t> 2014;43(6):600–608. doi:10.1002/uog.13437.</a:t>
            </a:r>
            <a:endParaRPr lang="en-US" sz="1000" spc="11">
              <a:solidFill>
                <a:srgbClr val="383B3B"/>
              </a:solidFill>
              <a:latin typeface="Avenir Book" panose="02000503020000020003" pitchFamily="2" charset="0"/>
              <a:ea typeface="Avenir"/>
              <a:cs typeface="Avenir"/>
              <a:sym typeface="Avenir"/>
            </a:endParaRPr>
          </a:p>
          <a:p>
            <a:pPr algn="l"/>
            <a:endParaRPr lang="en-US" sz="1400" spc="11">
              <a:solidFill>
                <a:srgbClr val="383B3B"/>
              </a:solidFill>
              <a:latin typeface="Avenir Book" panose="02000503020000020003" pitchFamily="2" charset="0"/>
              <a:ea typeface="Avenir"/>
              <a:cs typeface="Avenir"/>
              <a:sym typeface="Avenir"/>
            </a:endParaRPr>
          </a:p>
        </p:txBody>
      </p:sp>
      <p:pic>
        <p:nvPicPr>
          <p:cNvPr id="11" name="Picture 10" descr="A yellow and blue letter on a black background&#10;&#10;Description automatically generated">
            <a:extLst>
              <a:ext uri="{FF2B5EF4-FFF2-40B4-BE49-F238E27FC236}">
                <a16:creationId xmlns:a16="http://schemas.microsoft.com/office/drawing/2014/main" id="{228223C4-E3E9-452F-57B2-EA5EE3A0B1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2714" y="175796"/>
            <a:ext cx="3206191" cy="6887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10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solidFill>
                <a:srgbClr val="404041"/>
              </a:solidFill>
            </a:endParaRPr>
          </a:p>
        </p:txBody>
      </p:sp>
      <p:grpSp>
        <p:nvGrpSpPr>
          <p:cNvPr id="3" name="Group 3"/>
          <p:cNvGrpSpPr/>
          <p:nvPr/>
        </p:nvGrpSpPr>
        <p:grpSpPr>
          <a:xfrm>
            <a:off x="16620105" y="2671315"/>
            <a:ext cx="4519407" cy="451940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5AF">
                <a:alpha val="9804"/>
              </a:srgbClr>
            </a:solidFill>
          </p:spPr>
          <p:txBody>
            <a:bodyPr/>
            <a:lstStyle/>
            <a:p>
              <a:endParaRPr lang="en-US"/>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6" name="Freeform 6"/>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2752191" y="2671315"/>
            <a:ext cx="4519407" cy="451940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5AF">
                <a:alpha val="9804"/>
              </a:srgbClr>
            </a:solidFill>
          </p:spPr>
          <p:txBody>
            <a:bodyPr/>
            <a:lstStyle/>
            <a:p>
              <a:endParaRPr lang="en-US"/>
            </a:p>
          </p:txBody>
        </p:sp>
        <p:sp>
          <p:nvSpPr>
            <p:cNvPr id="9" name="TextBox 9"/>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10" name="Freeform 10"/>
          <p:cNvSpPr/>
          <p:nvPr/>
        </p:nvSpPr>
        <p:spPr>
          <a:xfrm>
            <a:off x="832502" y="4132365"/>
            <a:ext cx="2782260" cy="987702"/>
          </a:xfrm>
          <a:custGeom>
            <a:avLst/>
            <a:gdLst/>
            <a:ahLst/>
            <a:cxnLst/>
            <a:rect l="l" t="t" r="r" b="b"/>
            <a:pathLst>
              <a:path w="2782260" h="987702">
                <a:moveTo>
                  <a:pt x="0" y="0"/>
                </a:moveTo>
                <a:lnTo>
                  <a:pt x="2782260" y="0"/>
                </a:lnTo>
                <a:lnTo>
                  <a:pt x="2782260" y="987702"/>
                </a:lnTo>
                <a:lnTo>
                  <a:pt x="0" y="987702"/>
                </a:lnTo>
                <a:lnTo>
                  <a:pt x="0" y="0"/>
                </a:lnTo>
                <a:close/>
              </a:path>
            </a:pathLst>
          </a:custGeom>
          <a:blipFill>
            <a:blip r:embed="rId5"/>
            <a:stretch>
              <a:fillRect/>
            </a:stretch>
          </a:blipFill>
        </p:spPr>
        <p:txBody>
          <a:bodyPr/>
          <a:lstStyle/>
          <a:p>
            <a:endParaRPr lang="en-US"/>
          </a:p>
        </p:txBody>
      </p:sp>
      <p:sp>
        <p:nvSpPr>
          <p:cNvPr id="11" name="AutoShape 11"/>
          <p:cNvSpPr/>
          <p:nvPr/>
        </p:nvSpPr>
        <p:spPr>
          <a:xfrm flipH="1" flipV="1">
            <a:off x="9144000" y="2918099"/>
            <a:ext cx="49027" cy="5711031"/>
          </a:xfrm>
          <a:prstGeom prst="line">
            <a:avLst/>
          </a:prstGeom>
          <a:ln w="9525" cap="flat">
            <a:solidFill>
              <a:srgbClr val="000000">
                <a:alpha val="19608"/>
              </a:srgbClr>
            </a:solidFill>
            <a:prstDash val="solid"/>
            <a:headEnd type="none" w="sm" len="sm"/>
            <a:tailEnd type="none" w="sm" len="sm"/>
          </a:ln>
        </p:spPr>
        <p:txBody>
          <a:bodyPr/>
          <a:lstStyle/>
          <a:p>
            <a:endParaRPr lang="en-US"/>
          </a:p>
        </p:txBody>
      </p:sp>
      <p:grpSp>
        <p:nvGrpSpPr>
          <p:cNvPr id="12" name="Group 12"/>
          <p:cNvGrpSpPr/>
          <p:nvPr/>
        </p:nvGrpSpPr>
        <p:grpSpPr>
          <a:xfrm>
            <a:off x="12750287" y="4560564"/>
            <a:ext cx="1368755" cy="1219816"/>
            <a:chOff x="0" y="0"/>
            <a:chExt cx="360495" cy="321268"/>
          </a:xfrm>
        </p:grpSpPr>
        <p:sp>
          <p:nvSpPr>
            <p:cNvPr id="13" name="Freeform 13"/>
            <p:cNvSpPr/>
            <p:nvPr/>
          </p:nvSpPr>
          <p:spPr>
            <a:xfrm>
              <a:off x="0" y="0"/>
              <a:ext cx="360495" cy="321268"/>
            </a:xfrm>
            <a:custGeom>
              <a:avLst/>
              <a:gdLst/>
              <a:ahLst/>
              <a:cxnLst/>
              <a:rect l="l" t="t" r="r" b="b"/>
              <a:pathLst>
                <a:path w="360495" h="321268">
                  <a:moveTo>
                    <a:pt x="0" y="0"/>
                  </a:moveTo>
                  <a:lnTo>
                    <a:pt x="360495" y="0"/>
                  </a:lnTo>
                  <a:lnTo>
                    <a:pt x="360495" y="321268"/>
                  </a:lnTo>
                  <a:lnTo>
                    <a:pt x="0" y="321268"/>
                  </a:lnTo>
                  <a:close/>
                </a:path>
              </a:pathLst>
            </a:custGeom>
            <a:solidFill>
              <a:srgbClr val="F9F8F9"/>
            </a:solidFill>
          </p:spPr>
          <p:txBody>
            <a:bodyPr/>
            <a:lstStyle/>
            <a:p>
              <a:endParaRPr lang="en-US"/>
            </a:p>
          </p:txBody>
        </p:sp>
        <p:sp>
          <p:nvSpPr>
            <p:cNvPr id="14" name="TextBox 14"/>
            <p:cNvSpPr txBox="1"/>
            <p:nvPr/>
          </p:nvSpPr>
          <p:spPr>
            <a:xfrm>
              <a:off x="0" y="-38100"/>
              <a:ext cx="360495" cy="35936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417762" y="1553975"/>
            <a:ext cx="1050665" cy="1050665"/>
            <a:chOff x="0" y="0"/>
            <a:chExt cx="812800" cy="812800"/>
          </a:xfrm>
          <a:effectLst>
            <a:outerShdw blurRad="50800" dist="38100" dir="2700000" algn="tl" rotWithShape="0">
              <a:prstClr val="black">
                <a:alpha val="40000"/>
              </a:prstClr>
            </a:outerShdw>
          </a:effectLst>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D8E97"/>
            </a:solidFill>
            <a:ln w="95250" cap="sq">
              <a:solidFill>
                <a:srgbClr val="FFFFFF"/>
              </a:solidFill>
              <a:prstDash val="solid"/>
              <a:miter/>
            </a:ln>
          </p:spPr>
          <p:txBody>
            <a:bodyPr/>
            <a:lstStyle/>
            <a:p>
              <a:endParaRPr lang="en-US"/>
            </a:p>
          </p:txBody>
        </p:sp>
        <p:sp>
          <p:nvSpPr>
            <p:cNvPr id="18" name="TextBox 18"/>
            <p:cNvSpPr txBox="1"/>
            <p:nvPr/>
          </p:nvSpPr>
          <p:spPr>
            <a:xfrm>
              <a:off x="76200" y="38100"/>
              <a:ext cx="660400" cy="698500"/>
            </a:xfrm>
            <a:prstGeom prst="rect">
              <a:avLst/>
            </a:prstGeom>
          </p:spPr>
          <p:txBody>
            <a:bodyPr lIns="32885" tIns="32885" rIns="32885" bIns="32885" rtlCol="0" anchor="ctr"/>
            <a:lstStyle/>
            <a:p>
              <a:pPr algn="ctr">
                <a:lnSpc>
                  <a:spcPts val="2659"/>
                </a:lnSpc>
              </a:pPr>
              <a:endParaRPr/>
            </a:p>
          </p:txBody>
        </p:sp>
      </p:grpSp>
      <p:sp>
        <p:nvSpPr>
          <p:cNvPr id="19" name="Freeform 19"/>
          <p:cNvSpPr/>
          <p:nvPr/>
        </p:nvSpPr>
        <p:spPr>
          <a:xfrm rot="5400000">
            <a:off x="7075807" y="1846866"/>
            <a:ext cx="495876" cy="464884"/>
          </a:xfrm>
          <a:custGeom>
            <a:avLst/>
            <a:gdLst/>
            <a:ahLst/>
            <a:cxnLst/>
            <a:rect l="l" t="t" r="r" b="b"/>
            <a:pathLst>
              <a:path w="495876" h="464884">
                <a:moveTo>
                  <a:pt x="0" y="0"/>
                </a:moveTo>
                <a:lnTo>
                  <a:pt x="495876" y="0"/>
                </a:lnTo>
                <a:lnTo>
                  <a:pt x="495876" y="464883"/>
                </a:lnTo>
                <a:lnTo>
                  <a:pt x="0" y="4648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6711562" y="1749225"/>
            <a:ext cx="458377" cy="604575"/>
          </a:xfrm>
          <a:custGeom>
            <a:avLst/>
            <a:gdLst/>
            <a:ahLst/>
            <a:cxnLst/>
            <a:rect l="l" t="t" r="r" b="b"/>
            <a:pathLst>
              <a:path w="458377" h="604575">
                <a:moveTo>
                  <a:pt x="0" y="0"/>
                </a:moveTo>
                <a:lnTo>
                  <a:pt x="458378" y="0"/>
                </a:lnTo>
                <a:lnTo>
                  <a:pt x="458378" y="604575"/>
                </a:lnTo>
                <a:lnTo>
                  <a:pt x="0" y="604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1"/>
          <p:cNvSpPr txBox="1"/>
          <p:nvPr/>
        </p:nvSpPr>
        <p:spPr>
          <a:xfrm>
            <a:off x="4348187" y="6133903"/>
            <a:ext cx="3925678" cy="895350"/>
          </a:xfrm>
          <a:prstGeom prst="rect">
            <a:avLst/>
          </a:prstGeom>
        </p:spPr>
        <p:txBody>
          <a:bodyPr lIns="0" tIns="0" rIns="0" bIns="0" rtlCol="0" anchor="t">
            <a:spAutoFit/>
          </a:bodyPr>
          <a:lstStyle/>
          <a:p>
            <a:pPr algn="l">
              <a:lnSpc>
                <a:spcPts val="2279"/>
              </a:lnSpc>
            </a:pPr>
            <a:r>
              <a:rPr lang="en-US" sz="1899">
                <a:solidFill>
                  <a:srgbClr val="404041"/>
                </a:solidFill>
                <a:latin typeface="Avenir"/>
                <a:ea typeface="Avenir"/>
                <a:cs typeface="Avenir"/>
                <a:sym typeface="Avenir"/>
              </a:rPr>
              <a:t>Biomarkers (including CA-125), menopausal status, and ultrasound for a personalized risk score</a:t>
            </a:r>
          </a:p>
        </p:txBody>
      </p:sp>
      <p:sp>
        <p:nvSpPr>
          <p:cNvPr id="22" name="TextBox 22"/>
          <p:cNvSpPr txBox="1"/>
          <p:nvPr/>
        </p:nvSpPr>
        <p:spPr>
          <a:xfrm>
            <a:off x="4539031" y="754291"/>
            <a:ext cx="10261495"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A Test for Women for Every Adnexal Mass</a:t>
            </a:r>
          </a:p>
        </p:txBody>
      </p:sp>
      <p:sp>
        <p:nvSpPr>
          <p:cNvPr id="23" name="TextBox 23"/>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24" name="TextBox 24"/>
          <p:cNvSpPr txBox="1"/>
          <p:nvPr/>
        </p:nvSpPr>
        <p:spPr>
          <a:xfrm>
            <a:off x="9419170" y="9200423"/>
            <a:ext cx="8692313" cy="1178784"/>
          </a:xfrm>
          <a:prstGeom prst="rect">
            <a:avLst/>
          </a:prstGeom>
        </p:spPr>
        <p:txBody>
          <a:bodyPr wrap="square" lIns="0" tIns="0" rIns="0" bIns="0" rtlCol="0" anchor="t">
            <a:spAutoFit/>
          </a:bodyPr>
          <a:lstStyle/>
          <a:p>
            <a:pPr marL="215265" lvl="1" indent="-107950">
              <a:lnSpc>
                <a:spcPts val="1399"/>
              </a:lnSpc>
              <a:buAutoNum type="arabicPeriod"/>
            </a:pPr>
            <a:r>
              <a:rPr lang="en-US" sz="950">
                <a:latin typeface="Avenir"/>
                <a:ea typeface="Calibri"/>
                <a:cs typeface="Avenir Book"/>
              </a:rPr>
              <a:t>Through September 2025</a:t>
            </a:r>
            <a:endParaRPr lang="en-US">
              <a:latin typeface="Avenir"/>
              <a:ea typeface="Calibri"/>
              <a:cs typeface="Calibri"/>
            </a:endParaRPr>
          </a:p>
          <a:p>
            <a:pPr marL="215265" lvl="1" indent="-107950">
              <a:lnSpc>
                <a:spcPts val="1399"/>
              </a:lnSpc>
              <a:buAutoNum type="arabicPeriod"/>
            </a:pPr>
            <a:r>
              <a:rPr lang="en-US" sz="950">
                <a:latin typeface="Avenir"/>
                <a:ea typeface="Calibri"/>
                <a:cs typeface="Avenir Book"/>
              </a:rPr>
              <a:t>Bristow, R. E., Smith, A., Zhang, Z., Chan, D. W., Crutcher, G., Fung, E. T., &amp; Munroe, D. G. (2013). Ovarian malignancy risk stratification of the adnexal mass using a multivariate index assay. Gynecologic oncology, 128(2), 252-259</a:t>
            </a:r>
          </a:p>
          <a:p>
            <a:pPr marL="215265" lvl="1" indent="-107950">
              <a:lnSpc>
                <a:spcPts val="1399"/>
              </a:lnSpc>
              <a:buAutoNum type="arabicPeriod"/>
            </a:pPr>
            <a:r>
              <a:rPr lang="en-US" sz="950">
                <a:latin typeface="Avenir"/>
                <a:ea typeface="Calibri"/>
                <a:cs typeface="Avenir Book"/>
              </a:rPr>
              <a:t>Dunton C, Bullock RG, Twiggs L et al. Improvement in MIA testing for detection of ovarian malignancy. Poster presentation at the SGO 2020 meeting.</a:t>
            </a:r>
          </a:p>
          <a:p>
            <a:pPr marL="219710" lvl="1" indent="-109855">
              <a:buAutoNum type="arabicPeriod"/>
            </a:pPr>
            <a:r>
              <a:rPr lang="en-US" sz="950">
                <a:latin typeface="Avenir"/>
                <a:ea typeface="Calibri"/>
                <a:cs typeface="Avenir Book"/>
              </a:rPr>
              <a:t>Reilly, G., Bullock, R. G., Greenwood, J., Ure, D. R., Stewart, E., Davidoff, P., ... &amp; Northrop, L. E. (2022). Analytical Validation of a Deep Neural Network Algorithm for the</a:t>
            </a:r>
            <a:r>
              <a:rPr lang="en-US" sz="950" spc="4">
                <a:solidFill>
                  <a:srgbClr val="404041"/>
                </a:solidFill>
                <a:latin typeface="Avenir"/>
                <a:ea typeface="Calibri"/>
                <a:cs typeface="Avenir Book"/>
              </a:rPr>
              <a:t> Detection of Ovarian Cancer. JCO Clinical Cancer Informatics, 6, e2100192.</a:t>
            </a:r>
            <a:endParaRPr lang="en-US">
              <a:latin typeface="Avenir"/>
              <a:cs typeface="Avenir Book"/>
            </a:endParaRPr>
          </a:p>
          <a:p>
            <a:pPr marL="219710" lvl="1" indent="-109855">
              <a:lnSpc>
                <a:spcPct val="0"/>
              </a:lnSpc>
              <a:buAutoNum type="arabicPeriod"/>
            </a:pPr>
            <a:endParaRPr lang="en-US" sz="950" spc="4">
              <a:solidFill>
                <a:srgbClr val="404041"/>
              </a:solidFill>
              <a:latin typeface="Avenir Book"/>
              <a:ea typeface="Calibri"/>
              <a:cs typeface="Avenir Book"/>
            </a:endParaRPr>
          </a:p>
          <a:p>
            <a:pPr marL="215265" lvl="1" indent="-107950">
              <a:lnSpc>
                <a:spcPts val="1399"/>
              </a:lnSpc>
              <a:buAutoNum type="arabicPeriod"/>
            </a:pPr>
            <a:endParaRPr lang="en-US" sz="950" spc="4">
              <a:solidFill>
                <a:srgbClr val="404041"/>
              </a:solidFill>
              <a:latin typeface="Avenir"/>
              <a:ea typeface="Calibri"/>
              <a:cs typeface="Avenir Book"/>
            </a:endParaRPr>
          </a:p>
        </p:txBody>
      </p:sp>
      <p:sp>
        <p:nvSpPr>
          <p:cNvPr id="25" name="TextBox 25"/>
          <p:cNvSpPr txBox="1"/>
          <p:nvPr/>
        </p:nvSpPr>
        <p:spPr>
          <a:xfrm>
            <a:off x="4348187" y="3072438"/>
            <a:ext cx="4039530" cy="895350"/>
          </a:xfrm>
          <a:prstGeom prst="rect">
            <a:avLst/>
          </a:prstGeom>
        </p:spPr>
        <p:txBody>
          <a:bodyPr lIns="0" tIns="0" rIns="0" bIns="0" rtlCol="0" anchor="t">
            <a:spAutoFit/>
          </a:bodyPr>
          <a:lstStyle/>
          <a:p>
            <a:pPr algn="l">
              <a:lnSpc>
                <a:spcPts val="2279"/>
              </a:lnSpc>
            </a:pPr>
            <a:r>
              <a:rPr lang="en-US" sz="1899" spc="9">
                <a:solidFill>
                  <a:srgbClr val="404041"/>
                </a:solidFill>
                <a:latin typeface="Avenir"/>
                <a:ea typeface="Avenir"/>
                <a:cs typeface="Avenir"/>
                <a:sym typeface="Avenir"/>
              </a:rPr>
              <a:t>Ova1® has a greater than 98% sensitivity with clinical assessment</a:t>
            </a:r>
            <a:r>
              <a:rPr lang="en-US" sz="1899" spc="9" baseline="30000">
                <a:solidFill>
                  <a:srgbClr val="404041"/>
                </a:solidFill>
                <a:latin typeface="Avenir"/>
                <a:ea typeface="Avenir"/>
                <a:cs typeface="Avenir"/>
                <a:sym typeface="Avenir"/>
              </a:rPr>
              <a:t>2</a:t>
            </a:r>
          </a:p>
          <a:p>
            <a:pPr algn="l">
              <a:lnSpc>
                <a:spcPts val="2279"/>
              </a:lnSpc>
            </a:pPr>
            <a:endParaRPr lang="en-US" sz="1899" spc="9">
              <a:solidFill>
                <a:srgbClr val="404041"/>
              </a:solidFill>
              <a:latin typeface="Avenir"/>
              <a:ea typeface="Avenir"/>
              <a:cs typeface="Avenir"/>
              <a:sym typeface="Avenir"/>
            </a:endParaRPr>
          </a:p>
        </p:txBody>
      </p:sp>
      <p:sp>
        <p:nvSpPr>
          <p:cNvPr id="26" name="TextBox 26"/>
          <p:cNvSpPr txBox="1"/>
          <p:nvPr/>
        </p:nvSpPr>
        <p:spPr>
          <a:xfrm>
            <a:off x="9891917" y="4549809"/>
            <a:ext cx="2020027" cy="882806"/>
          </a:xfrm>
          <a:prstGeom prst="rect">
            <a:avLst/>
          </a:prstGeom>
        </p:spPr>
        <p:txBody>
          <a:bodyPr wrap="square" lIns="0" tIns="0" rIns="0" bIns="0" rtlCol="0" anchor="t">
            <a:spAutoFit/>
          </a:bodyPr>
          <a:lstStyle/>
          <a:p>
            <a:pPr algn="r">
              <a:lnSpc>
                <a:spcPts val="2279"/>
              </a:lnSpc>
            </a:pPr>
            <a:r>
              <a:rPr lang="en-US" sz="1850">
                <a:solidFill>
                  <a:srgbClr val="404041"/>
                </a:solidFill>
                <a:latin typeface="Avenir"/>
                <a:ea typeface="Avenir"/>
                <a:cs typeface="Avenir"/>
                <a:sym typeface="Avenir"/>
              </a:rPr>
              <a:t>Negative Predictive Value </a:t>
            </a:r>
            <a:br>
              <a:rPr lang="en-US" sz="1850">
                <a:latin typeface="Avenir"/>
                <a:ea typeface="Avenir"/>
                <a:cs typeface="Avenir"/>
              </a:rPr>
            </a:br>
            <a:r>
              <a:rPr lang="en-US" sz="1850">
                <a:solidFill>
                  <a:srgbClr val="404041"/>
                </a:solidFill>
                <a:latin typeface="Avenir"/>
                <a:ea typeface="Avenir"/>
                <a:cs typeface="Avenir"/>
                <a:sym typeface="Avenir"/>
              </a:rPr>
              <a:t>of over 99%</a:t>
            </a:r>
            <a:r>
              <a:rPr lang="en-US" sz="1850" baseline="30000">
                <a:solidFill>
                  <a:srgbClr val="404041"/>
                </a:solidFill>
                <a:latin typeface="Avenir"/>
                <a:ea typeface="Avenir"/>
                <a:cs typeface="Avenir"/>
                <a:sym typeface="Avenir"/>
              </a:rPr>
              <a:t>4</a:t>
            </a:r>
            <a:endParaRPr lang="en-US" sz="1899" baseline="30000">
              <a:solidFill>
                <a:srgbClr val="404041"/>
              </a:solidFill>
              <a:latin typeface="Avenir"/>
              <a:ea typeface="Avenir"/>
              <a:cs typeface="Avenir"/>
              <a:sym typeface="Avenir"/>
            </a:endParaRPr>
          </a:p>
        </p:txBody>
      </p:sp>
      <p:sp>
        <p:nvSpPr>
          <p:cNvPr id="27" name="TextBox 27"/>
          <p:cNvSpPr txBox="1"/>
          <p:nvPr/>
        </p:nvSpPr>
        <p:spPr>
          <a:xfrm>
            <a:off x="10198363" y="3072438"/>
            <a:ext cx="4107769" cy="609600"/>
          </a:xfrm>
          <a:prstGeom prst="rect">
            <a:avLst/>
          </a:prstGeom>
        </p:spPr>
        <p:txBody>
          <a:bodyPr lIns="0" tIns="0" rIns="0" bIns="0" rtlCol="0" anchor="t">
            <a:spAutoFit/>
          </a:bodyPr>
          <a:lstStyle/>
          <a:p>
            <a:pPr algn="r">
              <a:lnSpc>
                <a:spcPts val="2279"/>
              </a:lnSpc>
            </a:pPr>
            <a:r>
              <a:rPr lang="en-US" sz="1899" spc="9">
                <a:solidFill>
                  <a:srgbClr val="404041"/>
                </a:solidFill>
                <a:latin typeface="Avenir"/>
                <a:ea typeface="Avenir"/>
                <a:cs typeface="Avenir"/>
                <a:sym typeface="Avenir"/>
              </a:rPr>
              <a:t>For adnexal masses initially evaluated as indeterminate or benign</a:t>
            </a:r>
          </a:p>
        </p:txBody>
      </p:sp>
      <p:sp>
        <p:nvSpPr>
          <p:cNvPr id="28" name="TextBox 28"/>
          <p:cNvSpPr txBox="1"/>
          <p:nvPr/>
        </p:nvSpPr>
        <p:spPr>
          <a:xfrm>
            <a:off x="10312215" y="6419653"/>
            <a:ext cx="3806827" cy="609600"/>
          </a:xfrm>
          <a:prstGeom prst="rect">
            <a:avLst/>
          </a:prstGeom>
        </p:spPr>
        <p:txBody>
          <a:bodyPr lIns="0" tIns="0" rIns="0" bIns="0" rtlCol="0" anchor="t">
            <a:spAutoFit/>
          </a:bodyPr>
          <a:lstStyle/>
          <a:p>
            <a:pPr algn="r">
              <a:lnSpc>
                <a:spcPts val="2279"/>
              </a:lnSpc>
            </a:pPr>
            <a:r>
              <a:rPr lang="en-US" sz="1899">
                <a:solidFill>
                  <a:srgbClr val="404041"/>
                </a:solidFill>
                <a:latin typeface="Avenir"/>
                <a:ea typeface="Avenir"/>
                <a:cs typeface="Avenir"/>
                <a:sym typeface="Avenir"/>
              </a:rPr>
              <a:t>Longitudinal monitoring feature to help providers track risk over time</a:t>
            </a:r>
          </a:p>
        </p:txBody>
      </p:sp>
      <p:sp>
        <p:nvSpPr>
          <p:cNvPr id="29" name="TextBox 29"/>
          <p:cNvSpPr txBox="1"/>
          <p:nvPr/>
        </p:nvSpPr>
        <p:spPr>
          <a:xfrm>
            <a:off x="1028700" y="7714598"/>
            <a:ext cx="7020662" cy="271934"/>
          </a:xfrm>
          <a:prstGeom prst="rect">
            <a:avLst/>
          </a:prstGeom>
        </p:spPr>
        <p:txBody>
          <a:bodyPr lIns="0" tIns="0" rIns="0" bIns="0" rtlCol="0" anchor="t">
            <a:spAutoFit/>
          </a:bodyPr>
          <a:lstStyle/>
          <a:p>
            <a:pPr algn="l">
              <a:lnSpc>
                <a:spcPts val="2239"/>
              </a:lnSpc>
            </a:pPr>
            <a:r>
              <a:rPr lang="en-US" sz="1599" b="1" spc="7">
                <a:solidFill>
                  <a:srgbClr val="404041"/>
                </a:solidFill>
                <a:latin typeface="Avenir Medium"/>
                <a:ea typeface="Avenir Medium"/>
                <a:cs typeface="Avenir Medium"/>
                <a:sym typeface="Avenir Medium"/>
              </a:rPr>
              <a:t>MULTIVARIATE INDEX ASSAY OPTIMIZED FOR SURGICAL TRIAGING</a:t>
            </a:r>
          </a:p>
        </p:txBody>
      </p:sp>
      <p:sp>
        <p:nvSpPr>
          <p:cNvPr id="30" name="TextBox 30"/>
          <p:cNvSpPr txBox="1"/>
          <p:nvPr/>
        </p:nvSpPr>
        <p:spPr>
          <a:xfrm>
            <a:off x="10553086" y="7714598"/>
            <a:ext cx="6951133" cy="554062"/>
          </a:xfrm>
          <a:prstGeom prst="rect">
            <a:avLst/>
          </a:prstGeom>
        </p:spPr>
        <p:txBody>
          <a:bodyPr lIns="0" tIns="0" rIns="0" bIns="0" rtlCol="0" anchor="t">
            <a:spAutoFit/>
          </a:bodyPr>
          <a:lstStyle/>
          <a:p>
            <a:pPr algn="r">
              <a:lnSpc>
                <a:spcPts val="2239"/>
              </a:lnSpc>
            </a:pPr>
            <a:r>
              <a:rPr lang="en-US" sz="1599" b="1" spc="7">
                <a:solidFill>
                  <a:srgbClr val="404041"/>
                </a:solidFill>
                <a:latin typeface="Avenir Medium"/>
                <a:ea typeface="Avenir Medium"/>
                <a:cs typeface="Avenir Medium"/>
                <a:sym typeface="Avenir Medium"/>
              </a:rPr>
              <a:t>MACHINE LEARNING ALGORITHM OPTIMIZED TOWARDS NEGATIVE PREDICTIVE VALUE (NPV) TO ASSESS OVARIAN CANCER RISK</a:t>
            </a:r>
          </a:p>
        </p:txBody>
      </p:sp>
      <p:sp>
        <p:nvSpPr>
          <p:cNvPr id="31" name="TextBox 31"/>
          <p:cNvSpPr txBox="1"/>
          <p:nvPr/>
        </p:nvSpPr>
        <p:spPr>
          <a:xfrm>
            <a:off x="933450" y="5228884"/>
            <a:ext cx="3605581" cy="271934"/>
          </a:xfrm>
          <a:prstGeom prst="rect">
            <a:avLst/>
          </a:prstGeom>
        </p:spPr>
        <p:txBody>
          <a:bodyPr lIns="0" tIns="0" rIns="0" bIns="0" rtlCol="0" anchor="t">
            <a:spAutoFit/>
          </a:bodyPr>
          <a:lstStyle/>
          <a:p>
            <a:pPr algn="l">
              <a:lnSpc>
                <a:spcPts val="2239"/>
              </a:lnSpc>
            </a:pPr>
            <a:r>
              <a:rPr lang="en-US" sz="1599" b="1" spc="7">
                <a:solidFill>
                  <a:srgbClr val="404041"/>
                </a:solidFill>
                <a:latin typeface="Avenir Ultra-Bold"/>
                <a:ea typeface="Avenir Ultra-Bold"/>
                <a:cs typeface="Avenir Ultra-Bold"/>
                <a:sym typeface="Avenir Ultra-Bold"/>
              </a:rPr>
              <a:t>PLANNED FOR SURGERY</a:t>
            </a:r>
          </a:p>
        </p:txBody>
      </p:sp>
      <p:sp>
        <p:nvSpPr>
          <p:cNvPr id="32" name="TextBox 32"/>
          <p:cNvSpPr txBox="1"/>
          <p:nvPr/>
        </p:nvSpPr>
        <p:spPr>
          <a:xfrm>
            <a:off x="12827400" y="5320903"/>
            <a:ext cx="4676819" cy="271934"/>
          </a:xfrm>
          <a:prstGeom prst="rect">
            <a:avLst/>
          </a:prstGeom>
        </p:spPr>
        <p:txBody>
          <a:bodyPr lIns="0" tIns="0" rIns="0" bIns="0" rtlCol="0" anchor="t">
            <a:spAutoFit/>
          </a:bodyPr>
          <a:lstStyle/>
          <a:p>
            <a:pPr algn="r">
              <a:lnSpc>
                <a:spcPts val="2239"/>
              </a:lnSpc>
            </a:pPr>
            <a:r>
              <a:rPr lang="en-US" sz="1599" b="1" spc="7">
                <a:solidFill>
                  <a:srgbClr val="404041"/>
                </a:solidFill>
                <a:latin typeface="Avenir Ultra-Bold"/>
                <a:ea typeface="Avenir Ultra-Bold"/>
                <a:cs typeface="Avenir Ultra-Bold"/>
                <a:sym typeface="Avenir Ultra-Bold"/>
              </a:rPr>
              <a:t>PLANNED FOR CLINICAL MANAGEMENT</a:t>
            </a:r>
          </a:p>
        </p:txBody>
      </p:sp>
      <p:sp>
        <p:nvSpPr>
          <p:cNvPr id="33" name="TextBox 33"/>
          <p:cNvSpPr txBox="1"/>
          <p:nvPr/>
        </p:nvSpPr>
        <p:spPr>
          <a:xfrm>
            <a:off x="1028700" y="8056385"/>
            <a:ext cx="7359017" cy="519886"/>
          </a:xfrm>
          <a:prstGeom prst="rect">
            <a:avLst/>
          </a:prstGeom>
        </p:spPr>
        <p:txBody>
          <a:bodyPr lIns="0" tIns="0" rIns="0" bIns="0" rtlCol="0" anchor="t">
            <a:spAutoFit/>
          </a:bodyPr>
          <a:lstStyle/>
          <a:p>
            <a:pPr>
              <a:lnSpc>
                <a:spcPts val="1960"/>
              </a:lnSpc>
            </a:pPr>
            <a:r>
              <a:rPr lang="en-US" sz="1600">
                <a:solidFill>
                  <a:srgbClr val="404041"/>
                </a:solidFill>
                <a:latin typeface="Avenir Book"/>
                <a:cs typeface="Avenir Book"/>
                <a:sym typeface="Inter"/>
              </a:rPr>
              <a:t>Ova1Plus is a reflex process: Ova1</a:t>
            </a:r>
            <a:r>
              <a:rPr lang="en-US" sz="1900">
                <a:solidFill>
                  <a:srgbClr val="404041"/>
                </a:solidFill>
                <a:ea typeface="+mn-lt"/>
                <a:cs typeface="+mn-lt"/>
                <a:sym typeface="Inter"/>
              </a:rPr>
              <a:t>®</a:t>
            </a:r>
            <a:r>
              <a:rPr lang="en-US" sz="1600">
                <a:solidFill>
                  <a:srgbClr val="404041"/>
                </a:solidFill>
                <a:latin typeface="Avenir Book"/>
                <a:cs typeface="Avenir Book"/>
                <a:sym typeface="Inter"/>
              </a:rPr>
              <a:t> is performed</a:t>
            </a:r>
            <a:r>
              <a:rPr lang="en-US" sz="1600" baseline="30000">
                <a:solidFill>
                  <a:srgbClr val="404041"/>
                </a:solidFill>
                <a:latin typeface="Avenir Book"/>
                <a:cs typeface="Avenir Book"/>
                <a:sym typeface="Inter"/>
              </a:rPr>
              <a:t>3</a:t>
            </a:r>
            <a:r>
              <a:rPr lang="en-US" sz="1600">
                <a:solidFill>
                  <a:srgbClr val="404041"/>
                </a:solidFill>
                <a:latin typeface="Avenir Book"/>
                <a:cs typeface="Avenir Book"/>
                <a:sym typeface="Inter"/>
              </a:rPr>
              <a:t> first. If an intermediate risk is detected, Overa</a:t>
            </a:r>
            <a:r>
              <a:rPr lang="en-US" sz="1900">
                <a:solidFill>
                  <a:srgbClr val="404041"/>
                </a:solidFill>
                <a:ea typeface="+mn-lt"/>
                <a:cs typeface="+mn-lt"/>
                <a:sym typeface="Inter"/>
              </a:rPr>
              <a:t>®</a:t>
            </a:r>
            <a:r>
              <a:rPr lang="en-US" sz="1600">
                <a:solidFill>
                  <a:srgbClr val="404041"/>
                </a:solidFill>
                <a:latin typeface="Avenir Book"/>
                <a:cs typeface="Avenir Book"/>
                <a:sym typeface="Inter"/>
              </a:rPr>
              <a:t> is automatically performed.</a:t>
            </a:r>
          </a:p>
        </p:txBody>
      </p:sp>
      <p:sp>
        <p:nvSpPr>
          <p:cNvPr id="34" name="TextBox 34"/>
          <p:cNvSpPr txBox="1"/>
          <p:nvPr/>
        </p:nvSpPr>
        <p:spPr>
          <a:xfrm>
            <a:off x="7883801" y="1701828"/>
            <a:ext cx="4591145" cy="654538"/>
          </a:xfrm>
          <a:prstGeom prst="rect">
            <a:avLst/>
          </a:prstGeom>
        </p:spPr>
        <p:txBody>
          <a:bodyPr wrap="square" lIns="0" tIns="0" rIns="0" bIns="0" rtlCol="0" anchor="t">
            <a:spAutoFit/>
          </a:bodyPr>
          <a:lstStyle/>
          <a:p>
            <a:pPr algn="l">
              <a:lnSpc>
                <a:spcPts val="2636"/>
              </a:lnSpc>
            </a:pPr>
            <a:r>
              <a:rPr lang="en-US" sz="1850" spc="9">
                <a:solidFill>
                  <a:srgbClr val="404041"/>
                </a:solidFill>
                <a:latin typeface="Avenir"/>
                <a:ea typeface="Avenir"/>
                <a:cs typeface="Avenir"/>
                <a:sym typeface="Avenir"/>
              </a:rPr>
              <a:t>Physicians have ordered ~</a:t>
            </a:r>
            <a:r>
              <a:rPr lang="en-US" sz="1850" b="1" spc="9">
                <a:solidFill>
                  <a:srgbClr val="404041"/>
                </a:solidFill>
                <a:latin typeface="Avenir"/>
                <a:ea typeface="Avenir"/>
                <a:cs typeface="Avenir"/>
                <a:sym typeface="Avenir"/>
              </a:rPr>
              <a:t>240,000 </a:t>
            </a:r>
            <a:r>
              <a:rPr lang="en-US" sz="1850" b="1" spc="9" err="1">
                <a:solidFill>
                  <a:srgbClr val="404041"/>
                </a:solidFill>
                <a:latin typeface="Avenir"/>
                <a:ea typeface="Avenir"/>
                <a:cs typeface="Avenir"/>
                <a:sym typeface="Avenir"/>
              </a:rPr>
              <a:t>OvaSuite</a:t>
            </a:r>
            <a:r>
              <a:rPr lang="en-US" sz="1850" b="1" spc="9">
                <a:solidFill>
                  <a:srgbClr val="404041"/>
                </a:solidFill>
                <a:latin typeface="Avenir"/>
                <a:ea typeface="Avenir"/>
                <a:cs typeface="Avenir"/>
                <a:sym typeface="Avenir"/>
              </a:rPr>
              <a:t> </a:t>
            </a:r>
            <a:r>
              <a:rPr lang="en-US" sz="1850" spc="9">
                <a:solidFill>
                  <a:srgbClr val="404041"/>
                </a:solidFill>
                <a:latin typeface="Avenir"/>
                <a:ea typeface="Avenir"/>
                <a:cs typeface="Avenir"/>
                <a:sym typeface="Avenir"/>
              </a:rPr>
              <a:t>tests since launch</a:t>
            </a:r>
            <a:r>
              <a:rPr lang="en-US" sz="1850" spc="9" baseline="30000">
                <a:solidFill>
                  <a:srgbClr val="404041"/>
                </a:solidFill>
                <a:latin typeface="Avenir"/>
                <a:ea typeface="Avenir"/>
                <a:cs typeface="Avenir"/>
                <a:sym typeface="Avenir"/>
              </a:rPr>
              <a:t>1</a:t>
            </a:r>
            <a:endParaRPr lang="en-US"/>
          </a:p>
        </p:txBody>
      </p:sp>
      <p:grpSp>
        <p:nvGrpSpPr>
          <p:cNvPr id="49" name="Group 49"/>
          <p:cNvGrpSpPr/>
          <p:nvPr/>
        </p:nvGrpSpPr>
        <p:grpSpPr>
          <a:xfrm>
            <a:off x="2390462" y="3101513"/>
            <a:ext cx="1362853" cy="596686"/>
            <a:chOff x="222441" y="-12033"/>
            <a:chExt cx="1817143" cy="795581"/>
          </a:xfrm>
        </p:grpSpPr>
        <p:sp>
          <p:nvSpPr>
            <p:cNvPr id="50" name="Freeform 50"/>
            <p:cNvSpPr/>
            <p:nvPr/>
          </p:nvSpPr>
          <p:spPr>
            <a:xfrm rot="-3240000">
              <a:off x="-115790" y="326198"/>
              <a:ext cx="795581" cy="119119"/>
            </a:xfrm>
            <a:custGeom>
              <a:avLst/>
              <a:gdLst/>
              <a:ahLst/>
              <a:cxnLst/>
              <a:rect l="l" t="t" r="r" b="b"/>
              <a:pathLst>
                <a:path w="795581" h="119119">
                  <a:moveTo>
                    <a:pt x="0" y="0"/>
                  </a:moveTo>
                  <a:lnTo>
                    <a:pt x="795580" y="0"/>
                  </a:lnTo>
                  <a:lnTo>
                    <a:pt x="795580" y="119119"/>
                  </a:lnTo>
                  <a:lnTo>
                    <a:pt x="0" y="119119"/>
                  </a:lnTo>
                  <a:lnTo>
                    <a:pt x="0" y="0"/>
                  </a:lnTo>
                  <a:close/>
                </a:path>
              </a:pathLst>
            </a:custGeom>
            <a:blipFill>
              <a:blip r:embed="rId10">
                <a:extLst>
                  <a:ext uri="{96DAC541-7B7A-43D3-8B79-37D633B846F1}">
                    <asvg:svgBlip xmlns:asvg="http://schemas.microsoft.com/office/drawing/2016/SVG/main" r:embed="rId11"/>
                  </a:ext>
                </a:extLst>
              </a:blip>
              <a:stretch>
                <a:fillRect l="-168577" r="-94394"/>
              </a:stretch>
            </a:blipFill>
          </p:spPr>
          <p:txBody>
            <a:bodyPr/>
            <a:lstStyle/>
            <a:p>
              <a:endParaRPr lang="en-US"/>
            </a:p>
          </p:txBody>
        </p:sp>
        <p:sp>
          <p:nvSpPr>
            <p:cNvPr id="51" name="Freeform 51"/>
            <p:cNvSpPr/>
            <p:nvPr/>
          </p:nvSpPr>
          <p:spPr>
            <a:xfrm>
              <a:off x="531400" y="0"/>
              <a:ext cx="1508184" cy="119119"/>
            </a:xfrm>
            <a:custGeom>
              <a:avLst/>
              <a:gdLst/>
              <a:ahLst/>
              <a:cxnLst/>
              <a:rect l="l" t="t" r="r" b="b"/>
              <a:pathLst>
                <a:path w="1508184" h="119119">
                  <a:moveTo>
                    <a:pt x="0" y="0"/>
                  </a:moveTo>
                  <a:lnTo>
                    <a:pt x="1508185" y="0"/>
                  </a:lnTo>
                  <a:lnTo>
                    <a:pt x="1508185" y="119119"/>
                  </a:lnTo>
                  <a:lnTo>
                    <a:pt x="0" y="119119"/>
                  </a:lnTo>
                  <a:lnTo>
                    <a:pt x="0" y="0"/>
                  </a:lnTo>
                  <a:close/>
                </a:path>
              </a:pathLst>
            </a:custGeom>
            <a:blipFill>
              <a:blip r:embed="rId12">
                <a:extLst>
                  <a:ext uri="{96DAC541-7B7A-43D3-8B79-37D633B846F1}">
                    <asvg:svgBlip xmlns:asvg="http://schemas.microsoft.com/office/drawing/2016/SVG/main" r:embed="rId13"/>
                  </a:ext>
                </a:extLst>
              </a:blip>
              <a:stretch>
                <a:fillRect l="-91470"/>
              </a:stretch>
            </a:blipFill>
            <a:ln cap="sq">
              <a:noFill/>
              <a:prstDash val="solid"/>
              <a:miter/>
            </a:ln>
          </p:spPr>
          <p:txBody>
            <a:bodyPr/>
            <a:lstStyle/>
            <a:p>
              <a:endParaRPr lang="en-US"/>
            </a:p>
          </p:txBody>
        </p:sp>
      </p:grpSp>
      <p:sp>
        <p:nvSpPr>
          <p:cNvPr id="52" name="Freeform 52"/>
          <p:cNvSpPr/>
          <p:nvPr/>
        </p:nvSpPr>
        <p:spPr>
          <a:xfrm rot="7560000">
            <a:off x="15698971" y="6266640"/>
            <a:ext cx="596686" cy="89339"/>
          </a:xfrm>
          <a:custGeom>
            <a:avLst/>
            <a:gdLst/>
            <a:ahLst/>
            <a:cxnLst/>
            <a:rect l="l" t="t" r="r" b="b"/>
            <a:pathLst>
              <a:path w="596686" h="89339">
                <a:moveTo>
                  <a:pt x="0" y="0"/>
                </a:moveTo>
                <a:lnTo>
                  <a:pt x="596685" y="0"/>
                </a:lnTo>
                <a:lnTo>
                  <a:pt x="596685" y="89339"/>
                </a:lnTo>
                <a:lnTo>
                  <a:pt x="0" y="89339"/>
                </a:lnTo>
                <a:lnTo>
                  <a:pt x="0" y="0"/>
                </a:lnTo>
                <a:close/>
              </a:path>
            </a:pathLst>
          </a:custGeom>
          <a:blipFill>
            <a:blip r:embed="rId10">
              <a:extLst>
                <a:ext uri="{96DAC541-7B7A-43D3-8B79-37D633B846F1}">
                  <asvg:svgBlip xmlns:asvg="http://schemas.microsoft.com/office/drawing/2016/SVG/main" r:embed="rId14"/>
                </a:ext>
              </a:extLst>
            </a:blip>
            <a:stretch>
              <a:fillRect l="-168577" r="-94394"/>
            </a:stretch>
          </a:blipFill>
        </p:spPr>
        <p:txBody>
          <a:bodyPr/>
          <a:lstStyle/>
          <a:p>
            <a:endParaRPr lang="en-US"/>
          </a:p>
        </p:txBody>
      </p:sp>
      <p:sp>
        <p:nvSpPr>
          <p:cNvPr id="53" name="Freeform 53"/>
          <p:cNvSpPr/>
          <p:nvPr/>
        </p:nvSpPr>
        <p:spPr>
          <a:xfrm rot="-10800000">
            <a:off x="14679125" y="6511288"/>
            <a:ext cx="1131138" cy="89339"/>
          </a:xfrm>
          <a:custGeom>
            <a:avLst/>
            <a:gdLst/>
            <a:ahLst/>
            <a:cxnLst/>
            <a:rect l="l" t="t" r="r" b="b"/>
            <a:pathLst>
              <a:path w="1131138" h="89339">
                <a:moveTo>
                  <a:pt x="0" y="0"/>
                </a:moveTo>
                <a:lnTo>
                  <a:pt x="1131138" y="0"/>
                </a:lnTo>
                <a:lnTo>
                  <a:pt x="1131138" y="89340"/>
                </a:lnTo>
                <a:lnTo>
                  <a:pt x="0" y="89340"/>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4" name="Freeform 54"/>
          <p:cNvSpPr/>
          <p:nvPr/>
        </p:nvSpPr>
        <p:spPr>
          <a:xfrm rot="3654186">
            <a:off x="2139726" y="6184205"/>
            <a:ext cx="596686" cy="89339"/>
          </a:xfrm>
          <a:custGeom>
            <a:avLst/>
            <a:gdLst/>
            <a:ahLst/>
            <a:cxnLst/>
            <a:rect l="l" t="t" r="r" b="b"/>
            <a:pathLst>
              <a:path w="596686" h="89339">
                <a:moveTo>
                  <a:pt x="0" y="0"/>
                </a:moveTo>
                <a:lnTo>
                  <a:pt x="596686" y="0"/>
                </a:lnTo>
                <a:lnTo>
                  <a:pt x="596686" y="89339"/>
                </a:lnTo>
                <a:lnTo>
                  <a:pt x="0" y="89339"/>
                </a:lnTo>
                <a:lnTo>
                  <a:pt x="0" y="0"/>
                </a:lnTo>
                <a:close/>
              </a:path>
            </a:pathLst>
          </a:custGeom>
          <a:blipFill>
            <a:blip r:embed="rId10">
              <a:extLst>
                <a:ext uri="{96DAC541-7B7A-43D3-8B79-37D633B846F1}">
                  <asvg:svgBlip xmlns:asvg="http://schemas.microsoft.com/office/drawing/2016/SVG/main" r:embed="rId14"/>
                </a:ext>
              </a:extLst>
            </a:blip>
            <a:stretch>
              <a:fillRect l="-168577" r="-94394"/>
            </a:stretch>
          </a:blipFill>
        </p:spPr>
        <p:txBody>
          <a:bodyPr/>
          <a:lstStyle/>
          <a:p>
            <a:endParaRPr lang="en-US"/>
          </a:p>
        </p:txBody>
      </p:sp>
      <p:sp>
        <p:nvSpPr>
          <p:cNvPr id="55" name="Freeform 55"/>
          <p:cNvSpPr/>
          <p:nvPr/>
        </p:nvSpPr>
        <p:spPr>
          <a:xfrm>
            <a:off x="2622182" y="6457753"/>
            <a:ext cx="1131138" cy="89339"/>
          </a:xfrm>
          <a:custGeom>
            <a:avLst/>
            <a:gdLst/>
            <a:ahLst/>
            <a:cxnLst/>
            <a:rect l="l" t="t" r="r" b="b"/>
            <a:pathLst>
              <a:path w="1131138" h="89339">
                <a:moveTo>
                  <a:pt x="0" y="0"/>
                </a:moveTo>
                <a:lnTo>
                  <a:pt x="1131138" y="0"/>
                </a:lnTo>
                <a:lnTo>
                  <a:pt x="1131138" y="89339"/>
                </a:lnTo>
                <a:lnTo>
                  <a:pt x="0" y="89339"/>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6" name="Freeform 56"/>
          <p:cNvSpPr/>
          <p:nvPr/>
        </p:nvSpPr>
        <p:spPr>
          <a:xfrm rot="-7800819" flipH="1" flipV="1">
            <a:off x="15698971" y="3646894"/>
            <a:ext cx="596686" cy="89339"/>
          </a:xfrm>
          <a:custGeom>
            <a:avLst/>
            <a:gdLst/>
            <a:ahLst/>
            <a:cxnLst/>
            <a:rect l="l" t="t" r="r" b="b"/>
            <a:pathLst>
              <a:path w="596686" h="89339">
                <a:moveTo>
                  <a:pt x="596685" y="89339"/>
                </a:moveTo>
                <a:lnTo>
                  <a:pt x="0" y="89339"/>
                </a:lnTo>
                <a:lnTo>
                  <a:pt x="0" y="0"/>
                </a:lnTo>
                <a:lnTo>
                  <a:pt x="596685" y="0"/>
                </a:lnTo>
                <a:lnTo>
                  <a:pt x="596685" y="89339"/>
                </a:lnTo>
                <a:close/>
              </a:path>
            </a:pathLst>
          </a:custGeom>
          <a:blipFill>
            <a:blip r:embed="rId10">
              <a:extLst>
                <a:ext uri="{96DAC541-7B7A-43D3-8B79-37D633B846F1}">
                  <asvg:svgBlip xmlns:asvg="http://schemas.microsoft.com/office/drawing/2016/SVG/main" r:embed="rId14"/>
                </a:ext>
              </a:extLst>
            </a:blip>
            <a:stretch>
              <a:fillRect l="-168577" r="-94394"/>
            </a:stretch>
          </a:blipFill>
        </p:spPr>
        <p:txBody>
          <a:bodyPr/>
          <a:lstStyle/>
          <a:p>
            <a:endParaRPr lang="en-US"/>
          </a:p>
        </p:txBody>
      </p:sp>
      <p:sp>
        <p:nvSpPr>
          <p:cNvPr id="57" name="Freeform 57"/>
          <p:cNvSpPr/>
          <p:nvPr/>
        </p:nvSpPr>
        <p:spPr>
          <a:xfrm rot="-10800000">
            <a:off x="14679125" y="3442543"/>
            <a:ext cx="1131138" cy="89339"/>
          </a:xfrm>
          <a:custGeom>
            <a:avLst/>
            <a:gdLst/>
            <a:ahLst/>
            <a:cxnLst/>
            <a:rect l="l" t="t" r="r" b="b"/>
            <a:pathLst>
              <a:path w="1131138" h="89339">
                <a:moveTo>
                  <a:pt x="0" y="0"/>
                </a:moveTo>
                <a:lnTo>
                  <a:pt x="1131138" y="0"/>
                </a:lnTo>
                <a:lnTo>
                  <a:pt x="1131138" y="89340"/>
                </a:lnTo>
                <a:lnTo>
                  <a:pt x="0" y="89340"/>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8" name="Freeform 58"/>
          <p:cNvSpPr/>
          <p:nvPr/>
        </p:nvSpPr>
        <p:spPr>
          <a:xfrm rot="-10800000">
            <a:off x="12158478" y="4991527"/>
            <a:ext cx="1007314" cy="79559"/>
          </a:xfrm>
          <a:custGeom>
            <a:avLst/>
            <a:gdLst/>
            <a:ahLst/>
            <a:cxnLst/>
            <a:rect l="l" t="t" r="r" b="b"/>
            <a:pathLst>
              <a:path w="1007314" h="79559">
                <a:moveTo>
                  <a:pt x="0" y="0"/>
                </a:moveTo>
                <a:lnTo>
                  <a:pt x="1007314" y="0"/>
                </a:lnTo>
                <a:lnTo>
                  <a:pt x="1007314" y="79559"/>
                </a:lnTo>
                <a:lnTo>
                  <a:pt x="0" y="79559"/>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9" name="Oval 58">
            <a:extLst>
              <a:ext uri="{FF2B5EF4-FFF2-40B4-BE49-F238E27FC236}">
                <a16:creationId xmlns:a16="http://schemas.microsoft.com/office/drawing/2014/main" id="{93A719EE-AB12-B270-1E94-26D839785C8B}"/>
              </a:ext>
            </a:extLst>
          </p:cNvPr>
          <p:cNvSpPr/>
          <p:nvPr/>
        </p:nvSpPr>
        <p:spPr>
          <a:xfrm>
            <a:off x="4055729" y="4406822"/>
            <a:ext cx="1193894" cy="1193894"/>
          </a:xfrm>
          <a:prstGeom prst="ellipse">
            <a:avLst/>
          </a:prstGeom>
          <a:solidFill>
            <a:schemeClr val="bg1"/>
          </a:solidFill>
          <a:ln w="76200">
            <a:solidFill>
              <a:srgbClr val="00647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7C81F3D-B54F-386D-7094-30F93D803CC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02358" y="4692118"/>
            <a:ext cx="1075111" cy="618813"/>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id="{AA3692B8-B457-3DDA-9D9F-C746F0F6EE14}"/>
              </a:ext>
            </a:extLst>
          </p:cNvPr>
          <p:cNvSpPr/>
          <p:nvPr/>
        </p:nvSpPr>
        <p:spPr>
          <a:xfrm>
            <a:off x="4055729" y="4394265"/>
            <a:ext cx="1193894" cy="1193894"/>
          </a:xfrm>
          <a:prstGeom prst="ellipse">
            <a:avLst/>
          </a:prstGeom>
          <a:noFill/>
          <a:ln w="76200">
            <a:solidFill>
              <a:srgbClr val="00647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spira_OVAWatch(R) logo 1">
            <a:extLst>
              <a:ext uri="{FF2B5EF4-FFF2-40B4-BE49-F238E27FC236}">
                <a16:creationId xmlns:a16="http://schemas.microsoft.com/office/drawing/2014/main" id="{7131F99A-57C3-22D0-1613-D13F7A979A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52666" y="3887575"/>
            <a:ext cx="3437596" cy="1364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3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34516" y="1414143"/>
            <a:ext cx="15821091" cy="662233"/>
          </a:xfrm>
          <a:prstGeom prst="rect">
            <a:avLst/>
          </a:prstGeom>
        </p:spPr>
        <p:txBody>
          <a:bodyPr wrap="square" lIns="0" tIns="0" rIns="0" bIns="0" rtlCol="0" anchor="t">
            <a:spAutoFit/>
          </a:bodyPr>
          <a:lstStyle/>
          <a:p>
            <a:pPr algn="ctr">
              <a:lnSpc>
                <a:spcPts val="5599"/>
              </a:lnSpc>
            </a:pPr>
            <a:r>
              <a:rPr lang="en-US" sz="3950" b="1" spc="19">
                <a:solidFill>
                  <a:srgbClr val="404041"/>
                </a:solidFill>
                <a:latin typeface="Avenir Bold"/>
                <a:ea typeface="Avenir Bold"/>
                <a:cs typeface="Avenir Bold"/>
                <a:sym typeface="Avenir Bold"/>
              </a:rPr>
              <a:t>       Superior Malignancy Risk Detection Compared to CA-125</a:t>
            </a:r>
            <a:r>
              <a:rPr lang="en-US" sz="3950" b="1" spc="19" baseline="30000">
                <a:solidFill>
                  <a:srgbClr val="404041"/>
                </a:solidFill>
                <a:latin typeface="Avenir Bold"/>
                <a:ea typeface="Avenir Bold"/>
                <a:cs typeface="Avenir Bold"/>
                <a:sym typeface="Avenir Bold"/>
              </a:rPr>
              <a:t>1</a:t>
            </a:r>
            <a:r>
              <a:rPr lang="en-US" sz="3950" b="1" spc="19">
                <a:solidFill>
                  <a:srgbClr val="404041"/>
                </a:solidFill>
                <a:latin typeface="Avenir Bold"/>
                <a:ea typeface="Avenir Bold"/>
                <a:cs typeface="Avenir Bold"/>
                <a:sym typeface="Avenir Bold"/>
              </a:rPr>
              <a:t> </a:t>
            </a:r>
          </a:p>
        </p:txBody>
      </p:sp>
      <p:sp>
        <p:nvSpPr>
          <p:cNvPr id="5" name="TextBox 5"/>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6" name="TextBox 6"/>
          <p:cNvSpPr txBox="1"/>
          <p:nvPr/>
        </p:nvSpPr>
        <p:spPr>
          <a:xfrm>
            <a:off x="11084220" y="9543390"/>
            <a:ext cx="6953018" cy="527580"/>
          </a:xfrm>
          <a:prstGeom prst="rect">
            <a:avLst/>
          </a:prstGeom>
        </p:spPr>
        <p:txBody>
          <a:bodyPr lIns="0" tIns="0" rIns="0" bIns="0" rtlCol="0" anchor="t">
            <a:spAutoFit/>
          </a:bodyPr>
          <a:lstStyle/>
          <a:p>
            <a:pPr algn="r">
              <a:lnSpc>
                <a:spcPts val="1399"/>
              </a:lnSpc>
            </a:pPr>
            <a:r>
              <a:rPr lang="en-US" sz="950" spc="4">
                <a:solidFill>
                  <a:srgbClr val="505050"/>
                </a:solidFill>
                <a:latin typeface="Avenir"/>
                <a:ea typeface="Avenir"/>
                <a:cs typeface="Avenir"/>
                <a:sym typeface="Avenir"/>
              </a:rPr>
              <a:t>1. </a:t>
            </a:r>
            <a:r>
              <a:rPr lang="en-US" sz="1000" err="1">
                <a:solidFill>
                  <a:srgbClr val="006472"/>
                </a:solidFill>
                <a:latin typeface="Roboto"/>
                <a:ea typeface="Roboto"/>
                <a:cs typeface="Roboto"/>
              </a:rPr>
              <a:t>Dunton,C.J.;Hutchcraft</a:t>
            </a:r>
            <a:r>
              <a:rPr lang="en-US" sz="1000">
                <a:solidFill>
                  <a:srgbClr val="006472"/>
                </a:solidFill>
                <a:latin typeface="Roboto"/>
                <a:ea typeface="Roboto"/>
                <a:cs typeface="Roboto"/>
              </a:rPr>
              <a:t>, M.L.; Bullock, R.G.; Northrop, L.E.; Ueland, F.R. Salvaging Detection of Early-Stage Ovarian Malignancies When CA125 Is Not Informative. </a:t>
            </a:r>
            <a:r>
              <a:rPr lang="en-US" sz="1000" i="1">
                <a:solidFill>
                  <a:srgbClr val="006472"/>
                </a:solidFill>
                <a:latin typeface="Roboto"/>
                <a:ea typeface="Roboto"/>
                <a:cs typeface="Roboto"/>
              </a:rPr>
              <a:t>Diagnostics</a:t>
            </a:r>
            <a:r>
              <a:rPr lang="en-US" sz="1000" b="1">
                <a:solidFill>
                  <a:srgbClr val="006472"/>
                </a:solidFill>
                <a:latin typeface="Roboto"/>
                <a:ea typeface="Roboto"/>
                <a:cs typeface="Roboto"/>
              </a:rPr>
              <a:t>2021</a:t>
            </a:r>
            <a:r>
              <a:rPr lang="en-US" sz="1000">
                <a:solidFill>
                  <a:srgbClr val="006472"/>
                </a:solidFill>
                <a:latin typeface="Roboto"/>
                <a:ea typeface="Roboto"/>
                <a:cs typeface="Roboto"/>
              </a:rPr>
              <a:t>,</a:t>
            </a:r>
            <a:r>
              <a:rPr lang="en-US" sz="1000" i="1">
                <a:solidFill>
                  <a:srgbClr val="006472"/>
                </a:solidFill>
                <a:latin typeface="Roboto"/>
                <a:ea typeface="Roboto"/>
                <a:cs typeface="Roboto"/>
              </a:rPr>
              <a:t>11</a:t>
            </a:r>
            <a:r>
              <a:rPr lang="en-US" sz="1000">
                <a:solidFill>
                  <a:srgbClr val="006472"/>
                </a:solidFill>
                <a:latin typeface="Roboto"/>
                <a:ea typeface="Roboto"/>
                <a:cs typeface="Roboto"/>
              </a:rPr>
              <a:t>,1440. https:// doi.org/10.3390/diagnostics11081440 </a:t>
            </a:r>
          </a:p>
          <a:p>
            <a:pPr algn="r">
              <a:lnSpc>
                <a:spcPts val="1399"/>
              </a:lnSpc>
            </a:pPr>
            <a:r>
              <a:rPr lang="en-US" sz="950" spc="4">
                <a:solidFill>
                  <a:srgbClr val="505050"/>
                </a:solidFill>
                <a:latin typeface="Avenir"/>
                <a:ea typeface="Avenir"/>
                <a:cs typeface="Avenir"/>
                <a:sym typeface="Avenir"/>
              </a:rPr>
              <a:t>112(1), 40-46.</a:t>
            </a:r>
            <a:endParaRPr lang="en-US" sz="950" spc="4">
              <a:solidFill>
                <a:srgbClr val="505050"/>
              </a:solidFill>
              <a:latin typeface="Avenir"/>
              <a:ea typeface="Avenir"/>
              <a:cs typeface="Avenir"/>
            </a:endParaRPr>
          </a:p>
        </p:txBody>
      </p:sp>
      <p:grpSp>
        <p:nvGrpSpPr>
          <p:cNvPr id="7" name="Group 7"/>
          <p:cNvGrpSpPr/>
          <p:nvPr/>
        </p:nvGrpSpPr>
        <p:grpSpPr>
          <a:xfrm>
            <a:off x="-53485" y="3064338"/>
            <a:ext cx="2898005" cy="1630216"/>
            <a:chOff x="0" y="0"/>
            <a:chExt cx="573539" cy="253996"/>
          </a:xfrm>
          <a:effectLst>
            <a:outerShdw blurRad="50800" dist="38100" dir="2700000" algn="tl" rotWithShape="0">
              <a:prstClr val="black">
                <a:alpha val="40000"/>
              </a:prstClr>
            </a:outerShdw>
          </a:effectLst>
        </p:grpSpPr>
        <p:sp>
          <p:nvSpPr>
            <p:cNvPr id="8" name="Freeform 8"/>
            <p:cNvSpPr/>
            <p:nvPr/>
          </p:nvSpPr>
          <p:spPr>
            <a:xfrm>
              <a:off x="0" y="0"/>
              <a:ext cx="573539" cy="253996"/>
            </a:xfrm>
            <a:custGeom>
              <a:avLst/>
              <a:gdLst/>
              <a:ahLst/>
              <a:cxnLst/>
              <a:rect l="l" t="t" r="r" b="b"/>
              <a:pathLst>
                <a:path w="573539" h="253996">
                  <a:moveTo>
                    <a:pt x="0" y="0"/>
                  </a:moveTo>
                  <a:lnTo>
                    <a:pt x="573539" y="0"/>
                  </a:lnTo>
                  <a:lnTo>
                    <a:pt x="573539" y="253996"/>
                  </a:lnTo>
                  <a:lnTo>
                    <a:pt x="0" y="253996"/>
                  </a:lnTo>
                  <a:close/>
                </a:path>
              </a:pathLst>
            </a:custGeom>
            <a:solidFill>
              <a:srgbClr val="FFFFFF"/>
            </a:solidFill>
          </p:spPr>
          <p:txBody>
            <a:bodyPr/>
            <a:lstStyle/>
            <a:p>
              <a:endParaRPr lang="en-US"/>
            </a:p>
          </p:txBody>
        </p:sp>
        <p:sp>
          <p:nvSpPr>
            <p:cNvPr id="9" name="TextBox 9"/>
            <p:cNvSpPr txBox="1"/>
            <p:nvPr/>
          </p:nvSpPr>
          <p:spPr>
            <a:xfrm>
              <a:off x="0" y="-38100"/>
              <a:ext cx="573539" cy="292096"/>
            </a:xfrm>
            <a:prstGeom prst="rect">
              <a:avLst/>
            </a:prstGeom>
          </p:spPr>
          <p:txBody>
            <a:bodyPr lIns="53725" tIns="53725" rIns="53725" bIns="53725" rtlCol="0" anchor="ctr"/>
            <a:lstStyle/>
            <a:p>
              <a:pPr algn="ctr">
                <a:lnSpc>
                  <a:spcPts val="2659"/>
                </a:lnSpc>
              </a:pPr>
              <a:endParaRPr/>
            </a:p>
          </p:txBody>
        </p:sp>
      </p:grpSp>
      <p:sp>
        <p:nvSpPr>
          <p:cNvPr id="10" name="Freeform 10"/>
          <p:cNvSpPr/>
          <p:nvPr/>
        </p:nvSpPr>
        <p:spPr>
          <a:xfrm>
            <a:off x="2437900" y="2821032"/>
            <a:ext cx="4588953" cy="2087973"/>
          </a:xfrm>
          <a:custGeom>
            <a:avLst/>
            <a:gdLst/>
            <a:ahLst/>
            <a:cxnLst/>
            <a:rect l="l" t="t" r="r" b="b"/>
            <a:pathLst>
              <a:path w="4588953" h="2087973">
                <a:moveTo>
                  <a:pt x="0" y="0"/>
                </a:moveTo>
                <a:lnTo>
                  <a:pt x="4588953" y="0"/>
                </a:lnTo>
                <a:lnTo>
                  <a:pt x="4588953" y="2087973"/>
                </a:lnTo>
                <a:lnTo>
                  <a:pt x="0" y="208797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1" name="Freeform 11"/>
          <p:cNvSpPr/>
          <p:nvPr/>
        </p:nvSpPr>
        <p:spPr>
          <a:xfrm>
            <a:off x="6120393" y="2821032"/>
            <a:ext cx="4588953" cy="2087973"/>
          </a:xfrm>
          <a:custGeom>
            <a:avLst/>
            <a:gdLst/>
            <a:ahLst/>
            <a:cxnLst/>
            <a:rect l="l" t="t" r="r" b="b"/>
            <a:pathLst>
              <a:path w="4588953" h="2087973">
                <a:moveTo>
                  <a:pt x="0" y="0"/>
                </a:moveTo>
                <a:lnTo>
                  <a:pt x="4588953" y="0"/>
                </a:lnTo>
                <a:lnTo>
                  <a:pt x="4588953" y="2087973"/>
                </a:lnTo>
                <a:lnTo>
                  <a:pt x="0" y="208797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2" name="Freeform 12"/>
          <p:cNvSpPr/>
          <p:nvPr/>
        </p:nvSpPr>
        <p:spPr>
          <a:xfrm>
            <a:off x="9802886" y="2821032"/>
            <a:ext cx="4588953" cy="2087973"/>
          </a:xfrm>
          <a:custGeom>
            <a:avLst/>
            <a:gdLst/>
            <a:ahLst/>
            <a:cxnLst/>
            <a:rect l="l" t="t" r="r" b="b"/>
            <a:pathLst>
              <a:path w="4588953" h="2087973">
                <a:moveTo>
                  <a:pt x="0" y="0"/>
                </a:moveTo>
                <a:lnTo>
                  <a:pt x="4588953" y="0"/>
                </a:lnTo>
                <a:lnTo>
                  <a:pt x="4588953" y="2087973"/>
                </a:lnTo>
                <a:lnTo>
                  <a:pt x="0" y="208797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3" name="Freeform 13"/>
          <p:cNvSpPr/>
          <p:nvPr/>
        </p:nvSpPr>
        <p:spPr>
          <a:xfrm>
            <a:off x="13485379" y="2821032"/>
            <a:ext cx="4588953" cy="2087973"/>
          </a:xfrm>
          <a:custGeom>
            <a:avLst/>
            <a:gdLst/>
            <a:ahLst/>
            <a:cxnLst/>
            <a:rect l="l" t="t" r="r" b="b"/>
            <a:pathLst>
              <a:path w="4588953" h="2087973">
                <a:moveTo>
                  <a:pt x="0" y="0"/>
                </a:moveTo>
                <a:lnTo>
                  <a:pt x="4588952" y="0"/>
                </a:lnTo>
                <a:lnTo>
                  <a:pt x="4588952" y="2087973"/>
                </a:lnTo>
                <a:lnTo>
                  <a:pt x="0" y="208797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14" name="Group 14"/>
          <p:cNvGrpSpPr/>
          <p:nvPr/>
        </p:nvGrpSpPr>
        <p:grpSpPr>
          <a:xfrm>
            <a:off x="6572245" y="5945891"/>
            <a:ext cx="1205191" cy="1205191"/>
            <a:chOff x="0" y="0"/>
            <a:chExt cx="812800" cy="812800"/>
          </a:xfrm>
          <a:effectLst>
            <a:outerShdw blurRad="50800" dist="38100" dir="2700000" algn="tl" rotWithShape="0">
              <a:prstClr val="black">
                <a:alpha val="40000"/>
              </a:prstClr>
            </a:outerShdw>
          </a:effectLst>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D737E"/>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6762546" y="6308258"/>
            <a:ext cx="824591" cy="510717"/>
          </a:xfrm>
          <a:prstGeom prst="rect">
            <a:avLst/>
          </a:prstGeom>
        </p:spPr>
        <p:txBody>
          <a:bodyPr lIns="0" tIns="0" rIns="0" bIns="0" rtlCol="0" anchor="t">
            <a:spAutoFit/>
          </a:bodyPr>
          <a:lstStyle/>
          <a:p>
            <a:pPr algn="ctr">
              <a:lnSpc>
                <a:spcPts val="4347"/>
              </a:lnSpc>
            </a:pPr>
            <a:r>
              <a:rPr lang="en-US" sz="3105" b="1">
                <a:latin typeface="Avenir Bold"/>
                <a:ea typeface="Avenir Bold"/>
                <a:cs typeface="Avenir Bold"/>
                <a:sym typeface="Avenir Bold"/>
              </a:rPr>
              <a:t>63%</a:t>
            </a:r>
          </a:p>
        </p:txBody>
      </p:sp>
      <p:grpSp>
        <p:nvGrpSpPr>
          <p:cNvPr id="18" name="Group 18"/>
          <p:cNvGrpSpPr/>
          <p:nvPr/>
        </p:nvGrpSpPr>
        <p:grpSpPr>
          <a:xfrm>
            <a:off x="10287239" y="5942389"/>
            <a:ext cx="1205191" cy="1205191"/>
            <a:chOff x="0" y="0"/>
            <a:chExt cx="1606921" cy="1606921"/>
          </a:xfrm>
          <a:effectLst>
            <a:outerShdw blurRad="50800" dist="38100" dir="2700000" algn="tl" rotWithShape="0">
              <a:prstClr val="black">
                <a:alpha val="40000"/>
              </a:prstClr>
            </a:outerShdw>
          </a:effectLst>
        </p:grpSpPr>
        <p:grpSp>
          <p:nvGrpSpPr>
            <p:cNvPr id="19" name="Group 19"/>
            <p:cNvGrpSpPr/>
            <p:nvPr/>
          </p:nvGrpSpPr>
          <p:grpSpPr>
            <a:xfrm>
              <a:off x="0" y="0"/>
              <a:ext cx="1606921" cy="160692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D8E97"/>
                </a:solidFill>
                <a:prstDash val="solid"/>
                <a:miter/>
              </a:ln>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2" name="TextBox 22"/>
            <p:cNvSpPr txBox="1"/>
            <p:nvPr/>
          </p:nvSpPr>
          <p:spPr>
            <a:xfrm>
              <a:off x="253732" y="469988"/>
              <a:ext cx="1099454" cy="680956"/>
            </a:xfrm>
            <a:prstGeom prst="rect">
              <a:avLst/>
            </a:prstGeom>
          </p:spPr>
          <p:txBody>
            <a:bodyPr lIns="0" tIns="0" rIns="0" bIns="0" rtlCol="0" anchor="t">
              <a:spAutoFit/>
            </a:bodyPr>
            <a:lstStyle/>
            <a:p>
              <a:pPr algn="ctr">
                <a:lnSpc>
                  <a:spcPts val="4347"/>
                </a:lnSpc>
              </a:pPr>
              <a:r>
                <a:rPr lang="en-US" sz="3105" b="1">
                  <a:latin typeface="Avenir Bold"/>
                  <a:ea typeface="Avenir Bold"/>
                  <a:cs typeface="Avenir Bold"/>
                  <a:sym typeface="Avenir Bold"/>
                </a:rPr>
                <a:t>51%</a:t>
              </a:r>
            </a:p>
          </p:txBody>
        </p:sp>
      </p:grpSp>
      <p:grpSp>
        <p:nvGrpSpPr>
          <p:cNvPr id="23" name="Group 23"/>
          <p:cNvGrpSpPr/>
          <p:nvPr/>
        </p:nvGrpSpPr>
        <p:grpSpPr>
          <a:xfrm>
            <a:off x="13889596" y="5942389"/>
            <a:ext cx="1205191" cy="1205191"/>
            <a:chOff x="0" y="0"/>
            <a:chExt cx="812800" cy="812800"/>
          </a:xfrm>
          <a:effectLst>
            <a:outerShdw blurRad="50800" dist="38100" dir="2700000" algn="tl" rotWithShape="0">
              <a:prstClr val="black">
                <a:alpha val="40000"/>
              </a:prstClr>
            </a:outerShdw>
          </a:effectLst>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AA6AD"/>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6" name="TextBox 26"/>
          <p:cNvSpPr txBox="1"/>
          <p:nvPr/>
        </p:nvSpPr>
        <p:spPr>
          <a:xfrm>
            <a:off x="14105675" y="6294880"/>
            <a:ext cx="824591" cy="510717"/>
          </a:xfrm>
          <a:prstGeom prst="rect">
            <a:avLst/>
          </a:prstGeom>
        </p:spPr>
        <p:txBody>
          <a:bodyPr lIns="0" tIns="0" rIns="0" bIns="0" rtlCol="0" anchor="t">
            <a:spAutoFit/>
          </a:bodyPr>
          <a:lstStyle/>
          <a:p>
            <a:pPr algn="ctr">
              <a:lnSpc>
                <a:spcPts val="4347"/>
              </a:lnSpc>
            </a:pPr>
            <a:r>
              <a:rPr lang="en-US" sz="3105" b="1">
                <a:latin typeface="Avenir Bold"/>
                <a:ea typeface="Avenir Bold"/>
                <a:cs typeface="Avenir Bold"/>
                <a:sym typeface="Avenir Bold"/>
              </a:rPr>
              <a:t>60%</a:t>
            </a:r>
          </a:p>
        </p:txBody>
      </p:sp>
      <p:sp>
        <p:nvSpPr>
          <p:cNvPr id="27" name="TextBox 27"/>
          <p:cNvSpPr txBox="1"/>
          <p:nvPr/>
        </p:nvSpPr>
        <p:spPr>
          <a:xfrm>
            <a:off x="5835744" y="7347605"/>
            <a:ext cx="2678195" cy="621324"/>
          </a:xfrm>
          <a:prstGeom prst="rect">
            <a:avLst/>
          </a:prstGeom>
        </p:spPr>
        <p:txBody>
          <a:bodyPr lIns="0" tIns="0" rIns="0" bIns="0" rtlCol="0" anchor="t">
            <a:spAutoFit/>
          </a:bodyPr>
          <a:lstStyle/>
          <a:p>
            <a:pPr algn="ctr">
              <a:lnSpc>
                <a:spcPts val="2491"/>
              </a:lnSpc>
            </a:pPr>
            <a:r>
              <a:rPr lang="en-US" sz="1779">
                <a:solidFill>
                  <a:srgbClr val="404041"/>
                </a:solidFill>
                <a:latin typeface="Avenir"/>
                <a:ea typeface="Avenir"/>
                <a:cs typeface="Avenir"/>
                <a:sym typeface="Avenir"/>
              </a:rPr>
              <a:t>of early-stage malignancy risk </a:t>
            </a:r>
            <a:r>
              <a:rPr lang="en-US" sz="1779">
                <a:solidFill>
                  <a:srgbClr val="C00000"/>
                </a:solidFill>
                <a:latin typeface="Avenir"/>
                <a:ea typeface="Avenir"/>
                <a:cs typeface="Avenir"/>
                <a:sym typeface="Avenir"/>
              </a:rPr>
              <a:t>missed by CA-125</a:t>
            </a:r>
          </a:p>
        </p:txBody>
      </p:sp>
      <p:sp>
        <p:nvSpPr>
          <p:cNvPr id="28" name="TextBox 28"/>
          <p:cNvSpPr txBox="1"/>
          <p:nvPr/>
        </p:nvSpPr>
        <p:spPr>
          <a:xfrm>
            <a:off x="9430601" y="7346893"/>
            <a:ext cx="2793663" cy="948786"/>
          </a:xfrm>
          <a:prstGeom prst="rect">
            <a:avLst/>
          </a:prstGeom>
        </p:spPr>
        <p:txBody>
          <a:bodyPr wrap="square" lIns="0" tIns="0" rIns="0" bIns="0" rtlCol="0" anchor="t">
            <a:spAutoFit/>
          </a:bodyPr>
          <a:lstStyle/>
          <a:p>
            <a:pPr algn="ctr">
              <a:lnSpc>
                <a:spcPts val="2491"/>
              </a:lnSpc>
            </a:pPr>
            <a:r>
              <a:rPr lang="en-US" sz="1779">
                <a:solidFill>
                  <a:srgbClr val="404041"/>
                </a:solidFill>
                <a:latin typeface="Avenir"/>
                <a:ea typeface="Avenir"/>
                <a:cs typeface="Avenir"/>
                <a:sym typeface="Avenir"/>
              </a:rPr>
              <a:t>(20/39) of premenopausal cancers for which </a:t>
            </a:r>
            <a:r>
              <a:rPr lang="en-US" sz="1779">
                <a:solidFill>
                  <a:srgbClr val="C00000"/>
                </a:solidFill>
                <a:latin typeface="Avenir"/>
                <a:ea typeface="Avenir"/>
                <a:cs typeface="Avenir"/>
                <a:sym typeface="Avenir"/>
              </a:rPr>
              <a:t>CA-125 failed to detect malignancy</a:t>
            </a:r>
          </a:p>
        </p:txBody>
      </p:sp>
      <p:sp>
        <p:nvSpPr>
          <p:cNvPr id="29" name="TextBox 29"/>
          <p:cNvSpPr txBox="1"/>
          <p:nvPr/>
        </p:nvSpPr>
        <p:spPr>
          <a:xfrm>
            <a:off x="12929995" y="7346893"/>
            <a:ext cx="2925106" cy="948786"/>
          </a:xfrm>
          <a:prstGeom prst="rect">
            <a:avLst/>
          </a:prstGeom>
        </p:spPr>
        <p:txBody>
          <a:bodyPr wrap="square" lIns="0" tIns="0" rIns="0" bIns="0" rtlCol="0" anchor="t">
            <a:spAutoFit/>
          </a:bodyPr>
          <a:lstStyle/>
          <a:p>
            <a:pPr algn="ctr">
              <a:lnSpc>
                <a:spcPts val="2491"/>
              </a:lnSpc>
            </a:pPr>
            <a:r>
              <a:rPr lang="en-US" sz="1779">
                <a:solidFill>
                  <a:srgbClr val="404041"/>
                </a:solidFill>
                <a:latin typeface="Avenir"/>
                <a:ea typeface="Avenir"/>
                <a:cs typeface="Avenir"/>
                <a:sym typeface="Avenir"/>
              </a:rPr>
              <a:t>(22/37) of postmenopausal cancers for which </a:t>
            </a:r>
            <a:r>
              <a:rPr lang="en-US" sz="1779">
                <a:solidFill>
                  <a:srgbClr val="C00000"/>
                </a:solidFill>
                <a:latin typeface="Avenir"/>
                <a:ea typeface="Avenir"/>
                <a:cs typeface="Avenir"/>
                <a:sym typeface="Avenir"/>
              </a:rPr>
              <a:t>CA-125 failed to detect malignancy</a:t>
            </a:r>
          </a:p>
        </p:txBody>
      </p:sp>
      <p:grpSp>
        <p:nvGrpSpPr>
          <p:cNvPr id="30" name="Group 30"/>
          <p:cNvGrpSpPr/>
          <p:nvPr/>
        </p:nvGrpSpPr>
        <p:grpSpPr>
          <a:xfrm>
            <a:off x="16233763" y="3049886"/>
            <a:ext cx="2069052" cy="1630216"/>
            <a:chOff x="0" y="0"/>
            <a:chExt cx="573539" cy="253996"/>
          </a:xfrm>
        </p:grpSpPr>
        <p:sp>
          <p:nvSpPr>
            <p:cNvPr id="31" name="Freeform 31"/>
            <p:cNvSpPr/>
            <p:nvPr/>
          </p:nvSpPr>
          <p:spPr>
            <a:xfrm>
              <a:off x="0" y="0"/>
              <a:ext cx="573539" cy="253996"/>
            </a:xfrm>
            <a:custGeom>
              <a:avLst/>
              <a:gdLst/>
              <a:ahLst/>
              <a:cxnLst/>
              <a:rect l="l" t="t" r="r" b="b"/>
              <a:pathLst>
                <a:path w="573539" h="253996">
                  <a:moveTo>
                    <a:pt x="0" y="0"/>
                  </a:moveTo>
                  <a:lnTo>
                    <a:pt x="573539" y="0"/>
                  </a:lnTo>
                  <a:lnTo>
                    <a:pt x="573539" y="253996"/>
                  </a:lnTo>
                  <a:lnTo>
                    <a:pt x="0" y="253996"/>
                  </a:lnTo>
                  <a:close/>
                </a:path>
              </a:pathLst>
            </a:custGeom>
            <a:solidFill>
              <a:srgbClr val="FFFFFF"/>
            </a:solidFill>
          </p:spPr>
          <p:txBody>
            <a:bodyPr/>
            <a:lstStyle/>
            <a:p>
              <a:endParaRPr lang="en-US"/>
            </a:p>
          </p:txBody>
        </p:sp>
        <p:sp>
          <p:nvSpPr>
            <p:cNvPr id="32" name="TextBox 32"/>
            <p:cNvSpPr txBox="1"/>
            <p:nvPr/>
          </p:nvSpPr>
          <p:spPr>
            <a:xfrm>
              <a:off x="0" y="-38100"/>
              <a:ext cx="573539" cy="292096"/>
            </a:xfrm>
            <a:prstGeom prst="rect">
              <a:avLst/>
            </a:prstGeom>
          </p:spPr>
          <p:txBody>
            <a:bodyPr lIns="53725" tIns="53725" rIns="53725" bIns="53725" rtlCol="0" anchor="ctr"/>
            <a:lstStyle/>
            <a:p>
              <a:pPr algn="ctr">
                <a:lnSpc>
                  <a:spcPts val="2659"/>
                </a:lnSpc>
              </a:pPr>
              <a:endParaRPr/>
            </a:p>
          </p:txBody>
        </p:sp>
      </p:grpSp>
      <p:sp>
        <p:nvSpPr>
          <p:cNvPr id="33" name="TextBox 33"/>
          <p:cNvSpPr txBox="1"/>
          <p:nvPr/>
        </p:nvSpPr>
        <p:spPr>
          <a:xfrm>
            <a:off x="2865542" y="3547542"/>
            <a:ext cx="1866834"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ACROSS ALL STAGES</a:t>
            </a:r>
          </a:p>
        </p:txBody>
      </p:sp>
      <p:sp>
        <p:nvSpPr>
          <p:cNvPr id="34" name="TextBox 34"/>
          <p:cNvSpPr txBox="1"/>
          <p:nvPr/>
        </p:nvSpPr>
        <p:spPr>
          <a:xfrm>
            <a:off x="6582240" y="3547542"/>
            <a:ext cx="1866834"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STAGE</a:t>
            </a:r>
          </a:p>
          <a:p>
            <a:pPr algn="ctr">
              <a:lnSpc>
                <a:spcPts val="2160"/>
              </a:lnSpc>
            </a:pPr>
            <a:r>
              <a:rPr lang="en-US" sz="1800" b="1">
                <a:solidFill>
                  <a:srgbClr val="FFFFFF"/>
                </a:solidFill>
                <a:latin typeface="Avenir Bold"/>
                <a:ea typeface="Avenir Bold"/>
                <a:cs typeface="Avenir Bold"/>
                <a:sym typeface="Avenir Bold"/>
              </a:rPr>
              <a:t>I AND II</a:t>
            </a:r>
          </a:p>
        </p:txBody>
      </p:sp>
      <p:sp>
        <p:nvSpPr>
          <p:cNvPr id="35" name="TextBox 35"/>
          <p:cNvSpPr txBox="1"/>
          <p:nvPr/>
        </p:nvSpPr>
        <p:spPr>
          <a:xfrm>
            <a:off x="10277603" y="3547542"/>
            <a:ext cx="1866834"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PRE-</a:t>
            </a:r>
          </a:p>
          <a:p>
            <a:pPr algn="ctr">
              <a:lnSpc>
                <a:spcPts val="2160"/>
              </a:lnSpc>
            </a:pPr>
            <a:r>
              <a:rPr lang="en-US" sz="1800" b="1">
                <a:solidFill>
                  <a:srgbClr val="FFFFFF"/>
                </a:solidFill>
                <a:latin typeface="Avenir Bold"/>
                <a:ea typeface="Avenir Bold"/>
                <a:cs typeface="Avenir Bold"/>
                <a:sym typeface="Avenir Bold"/>
              </a:rPr>
              <a:t>MENOPAUSE</a:t>
            </a:r>
          </a:p>
        </p:txBody>
      </p:sp>
      <p:sp>
        <p:nvSpPr>
          <p:cNvPr id="36" name="TextBox 36"/>
          <p:cNvSpPr txBox="1"/>
          <p:nvPr/>
        </p:nvSpPr>
        <p:spPr>
          <a:xfrm>
            <a:off x="13861376" y="3547542"/>
            <a:ext cx="2069052"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POST-</a:t>
            </a:r>
          </a:p>
          <a:p>
            <a:pPr algn="ctr">
              <a:lnSpc>
                <a:spcPts val="2160"/>
              </a:lnSpc>
            </a:pPr>
            <a:r>
              <a:rPr lang="en-US" sz="1800" b="1">
                <a:solidFill>
                  <a:srgbClr val="FFFFFF"/>
                </a:solidFill>
                <a:latin typeface="Avenir Bold"/>
                <a:ea typeface="Avenir Bold"/>
                <a:cs typeface="Avenir Bold"/>
                <a:sym typeface="Avenir Bold"/>
              </a:rPr>
              <a:t>MENOPAUSE</a:t>
            </a:r>
          </a:p>
        </p:txBody>
      </p:sp>
      <p:sp>
        <p:nvSpPr>
          <p:cNvPr id="37" name="TextBox 37"/>
          <p:cNvSpPr txBox="1"/>
          <p:nvPr/>
        </p:nvSpPr>
        <p:spPr>
          <a:xfrm>
            <a:off x="6558195" y="5360980"/>
            <a:ext cx="2678195" cy="315920"/>
          </a:xfrm>
          <a:prstGeom prst="rect">
            <a:avLst/>
          </a:prstGeom>
        </p:spPr>
        <p:txBody>
          <a:bodyPr lIns="0" tIns="0" rIns="0" bIns="0" rtlCol="0" anchor="t">
            <a:spAutoFit/>
          </a:bodyPr>
          <a:lstStyle/>
          <a:p>
            <a:pPr algn="ctr">
              <a:lnSpc>
                <a:spcPts val="2491"/>
              </a:lnSpc>
            </a:pPr>
            <a:r>
              <a:rPr lang="en-US" sz="2000" b="1">
                <a:solidFill>
                  <a:srgbClr val="404041"/>
                </a:solidFill>
                <a:latin typeface="Avenir"/>
                <a:ea typeface="Avenir"/>
                <a:cs typeface="Avenir"/>
                <a:sym typeface="Avenir"/>
              </a:rPr>
              <a:t>DETECTED</a:t>
            </a:r>
          </a:p>
        </p:txBody>
      </p:sp>
      <p:sp>
        <p:nvSpPr>
          <p:cNvPr id="40" name="TextBox 40"/>
          <p:cNvSpPr txBox="1"/>
          <p:nvPr/>
        </p:nvSpPr>
        <p:spPr>
          <a:xfrm>
            <a:off x="1943373" y="5397725"/>
            <a:ext cx="3162027" cy="1651478"/>
          </a:xfrm>
          <a:prstGeom prst="rect">
            <a:avLst/>
          </a:prstGeom>
        </p:spPr>
        <p:txBody>
          <a:bodyPr wrap="square" lIns="0" tIns="0" rIns="0" bIns="0" rtlCol="0" anchor="t">
            <a:spAutoFit/>
          </a:bodyPr>
          <a:lstStyle/>
          <a:p>
            <a:pPr algn="ctr">
              <a:lnSpc>
                <a:spcPts val="2612"/>
              </a:lnSpc>
            </a:pPr>
            <a:r>
              <a:rPr lang="en-US" sz="2000">
                <a:solidFill>
                  <a:srgbClr val="404041"/>
                </a:solidFill>
                <a:latin typeface="Avenir"/>
                <a:ea typeface="Avenir"/>
                <a:cs typeface="Avenir"/>
                <a:sym typeface="Avenir"/>
              </a:rPr>
              <a:t>According to a peer-reviewed study, Ova1 was effective at identifying ovarian cancer risk in patients with a non-informative (low) CA-125</a:t>
            </a:r>
          </a:p>
        </p:txBody>
      </p:sp>
      <p:sp>
        <p:nvSpPr>
          <p:cNvPr id="41" name="Parallelogram 40">
            <a:extLst>
              <a:ext uri="{FF2B5EF4-FFF2-40B4-BE49-F238E27FC236}">
                <a16:creationId xmlns:a16="http://schemas.microsoft.com/office/drawing/2014/main" id="{53E473E6-ED5B-8BFC-C806-93190CDC9BF5}"/>
              </a:ext>
            </a:extLst>
          </p:cNvPr>
          <p:cNvSpPr/>
          <p:nvPr/>
        </p:nvSpPr>
        <p:spPr>
          <a:xfrm flipH="1" flipV="1">
            <a:off x="2147416" y="4452478"/>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D434C8C5-1109-CA0D-BCFF-09D34A984EB5}"/>
              </a:ext>
            </a:extLst>
          </p:cNvPr>
          <p:cNvSpPr/>
          <p:nvPr/>
        </p:nvSpPr>
        <p:spPr>
          <a:xfrm flipH="1" flipV="1">
            <a:off x="5835744" y="4438026"/>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9E6D894E-07B9-F70F-D144-928414755D81}"/>
              </a:ext>
            </a:extLst>
          </p:cNvPr>
          <p:cNvSpPr/>
          <p:nvPr/>
        </p:nvSpPr>
        <p:spPr>
          <a:xfrm flipH="1" flipV="1">
            <a:off x="9518237" y="4439542"/>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a:extLst>
              <a:ext uri="{FF2B5EF4-FFF2-40B4-BE49-F238E27FC236}">
                <a16:creationId xmlns:a16="http://schemas.microsoft.com/office/drawing/2014/main" id="{A35DEF38-3C57-5E0A-65C8-F73F637A17FE}"/>
              </a:ext>
            </a:extLst>
          </p:cNvPr>
          <p:cNvSpPr/>
          <p:nvPr/>
        </p:nvSpPr>
        <p:spPr>
          <a:xfrm flipH="1" flipV="1">
            <a:off x="13150435" y="4438026"/>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DB59F092-55CA-0217-3B12-429C62422E2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15846484" y="215170"/>
            <a:ext cx="2018245" cy="9399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E540D7BF-C245-2E13-361C-645C1FBDE47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6266719" y="5195862"/>
            <a:ext cx="972281" cy="45284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37">
            <a:extLst>
              <a:ext uri="{FF2B5EF4-FFF2-40B4-BE49-F238E27FC236}">
                <a16:creationId xmlns:a16="http://schemas.microsoft.com/office/drawing/2014/main" id="{BF4796F6-6C11-414F-0217-7E334C3CF734}"/>
              </a:ext>
            </a:extLst>
          </p:cNvPr>
          <p:cNvSpPr txBox="1"/>
          <p:nvPr/>
        </p:nvSpPr>
        <p:spPr>
          <a:xfrm>
            <a:off x="10187097" y="5360980"/>
            <a:ext cx="2678195" cy="315920"/>
          </a:xfrm>
          <a:prstGeom prst="rect">
            <a:avLst/>
          </a:prstGeom>
        </p:spPr>
        <p:txBody>
          <a:bodyPr lIns="0" tIns="0" rIns="0" bIns="0" rtlCol="0" anchor="t">
            <a:spAutoFit/>
          </a:bodyPr>
          <a:lstStyle/>
          <a:p>
            <a:pPr algn="ctr">
              <a:lnSpc>
                <a:spcPts val="2491"/>
              </a:lnSpc>
            </a:pPr>
            <a:r>
              <a:rPr lang="en-US" sz="2000" b="1">
                <a:solidFill>
                  <a:srgbClr val="404041"/>
                </a:solidFill>
                <a:latin typeface="Avenir"/>
                <a:ea typeface="Avenir"/>
                <a:cs typeface="Avenir"/>
                <a:sym typeface="Avenir"/>
              </a:rPr>
              <a:t>IDENTIFIED</a:t>
            </a:r>
          </a:p>
        </p:txBody>
      </p:sp>
      <p:pic>
        <p:nvPicPr>
          <p:cNvPr id="52" name="Picture 2">
            <a:extLst>
              <a:ext uri="{FF2B5EF4-FFF2-40B4-BE49-F238E27FC236}">
                <a16:creationId xmlns:a16="http://schemas.microsoft.com/office/drawing/2014/main" id="{D005C5A6-E7EB-7176-7DAC-FE99A53F258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9895621" y="5195862"/>
            <a:ext cx="972281" cy="45284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37">
            <a:extLst>
              <a:ext uri="{FF2B5EF4-FFF2-40B4-BE49-F238E27FC236}">
                <a16:creationId xmlns:a16="http://schemas.microsoft.com/office/drawing/2014/main" id="{01766E7E-E710-8C3F-56B9-2E23132FE63A}"/>
              </a:ext>
            </a:extLst>
          </p:cNvPr>
          <p:cNvSpPr txBox="1"/>
          <p:nvPr/>
        </p:nvSpPr>
        <p:spPr>
          <a:xfrm>
            <a:off x="13755689" y="5360980"/>
            <a:ext cx="2678195" cy="315920"/>
          </a:xfrm>
          <a:prstGeom prst="rect">
            <a:avLst/>
          </a:prstGeom>
        </p:spPr>
        <p:txBody>
          <a:bodyPr lIns="0" tIns="0" rIns="0" bIns="0" rtlCol="0" anchor="t">
            <a:spAutoFit/>
          </a:bodyPr>
          <a:lstStyle/>
          <a:p>
            <a:pPr algn="ctr">
              <a:lnSpc>
                <a:spcPts val="2491"/>
              </a:lnSpc>
            </a:pPr>
            <a:r>
              <a:rPr lang="en-US" sz="2000" b="1">
                <a:solidFill>
                  <a:srgbClr val="404041"/>
                </a:solidFill>
                <a:latin typeface="Avenir"/>
                <a:ea typeface="Avenir"/>
                <a:cs typeface="Avenir"/>
                <a:sym typeface="Avenir"/>
              </a:rPr>
              <a:t>IDENTIFIED</a:t>
            </a:r>
          </a:p>
        </p:txBody>
      </p:sp>
      <p:pic>
        <p:nvPicPr>
          <p:cNvPr id="54" name="Picture 2">
            <a:extLst>
              <a:ext uri="{FF2B5EF4-FFF2-40B4-BE49-F238E27FC236}">
                <a16:creationId xmlns:a16="http://schemas.microsoft.com/office/drawing/2014/main" id="{770DEC23-EADC-8E57-1EA9-7F7FCF66AD7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13464213" y="5195862"/>
            <a:ext cx="972281" cy="452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914086" y="6393804"/>
            <a:ext cx="7420174" cy="4361701"/>
          </a:xfrm>
          <a:custGeom>
            <a:avLst/>
            <a:gdLst/>
            <a:ahLst/>
            <a:cxnLst/>
            <a:rect l="l" t="t" r="r" b="b"/>
            <a:pathLst>
              <a:path w="4944587" h="2906510">
                <a:moveTo>
                  <a:pt x="0" y="0"/>
                </a:moveTo>
                <a:lnTo>
                  <a:pt x="4944588" y="0"/>
                </a:lnTo>
                <a:lnTo>
                  <a:pt x="4944588" y="2906509"/>
                </a:lnTo>
                <a:lnTo>
                  <a:pt x="0" y="2906509"/>
                </a:lnTo>
                <a:lnTo>
                  <a:pt x="0" y="0"/>
                </a:lnTo>
                <a:close/>
              </a:path>
            </a:pathLst>
          </a:custGeom>
          <a:blipFill>
            <a:blip r:embed="rId3">
              <a:alphaModFix amt="50000"/>
            </a:blip>
            <a:stretch>
              <a:fillRect/>
            </a:stretch>
          </a:blipFill>
        </p:spPr>
        <p:txBody>
          <a:bodyPr/>
          <a:lstStyle/>
          <a:p>
            <a:endParaRPr lang="en-US"/>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404041"/>
                </a:solidFill>
                <a:latin typeface="Avenir"/>
                <a:ea typeface="Avenir"/>
                <a:cs typeface="Avenir"/>
                <a:sym typeface="Avenir"/>
              </a:rPr>
              <a:t>COPYRIGHT © ASPIRA WOMEN'S HEALTH INC., 2025. ALL RIGHTS RESERVED.</a:t>
            </a:r>
          </a:p>
          <a:p>
            <a:pPr algn="l">
              <a:lnSpc>
                <a:spcPts val="1399"/>
              </a:lnSpc>
            </a:pPr>
            <a:endParaRPr lang="en-US" sz="999" spc="4">
              <a:solidFill>
                <a:srgbClr val="404041"/>
              </a:solidFill>
              <a:latin typeface="Avenir"/>
              <a:ea typeface="Avenir"/>
              <a:cs typeface="Avenir"/>
              <a:sym typeface="Avenir"/>
            </a:endParaRPr>
          </a:p>
        </p:txBody>
      </p:sp>
      <p:sp>
        <p:nvSpPr>
          <p:cNvPr id="25" name="Freeform 25"/>
          <p:cNvSpPr/>
          <p:nvPr/>
        </p:nvSpPr>
        <p:spPr>
          <a:xfrm rot="-10800000">
            <a:off x="11662420" y="-1877913"/>
            <a:ext cx="9900664" cy="5819773"/>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3">
              <a:alphaModFix amt="35000"/>
            </a:blip>
            <a:stretch>
              <a:fillRect/>
            </a:stretch>
          </a:blipFill>
        </p:spPr>
        <p:txBody>
          <a:bodyPr/>
          <a:lstStyle/>
          <a:p>
            <a:endParaRPr lang="en-US"/>
          </a:p>
        </p:txBody>
      </p:sp>
      <p:sp>
        <p:nvSpPr>
          <p:cNvPr id="7" name="TextBox 7"/>
          <p:cNvSpPr txBox="1"/>
          <p:nvPr/>
        </p:nvSpPr>
        <p:spPr>
          <a:xfrm>
            <a:off x="5787380" y="723900"/>
            <a:ext cx="7014220"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Competitive Analysis</a:t>
            </a:r>
          </a:p>
        </p:txBody>
      </p:sp>
      <p:sp>
        <p:nvSpPr>
          <p:cNvPr id="8" name="Freeform 8"/>
          <p:cNvSpPr/>
          <p:nvPr/>
        </p:nvSpPr>
        <p:spPr>
          <a:xfrm>
            <a:off x="3988529" y="2933701"/>
            <a:ext cx="10256873" cy="4905480"/>
          </a:xfrm>
          <a:custGeom>
            <a:avLst/>
            <a:gdLst/>
            <a:ahLst/>
            <a:cxnLst/>
            <a:rect l="l" t="t" r="r" b="b"/>
            <a:pathLst>
              <a:path w="8131813" h="6434297">
                <a:moveTo>
                  <a:pt x="0" y="0"/>
                </a:moveTo>
                <a:lnTo>
                  <a:pt x="8131813" y="0"/>
                </a:lnTo>
                <a:lnTo>
                  <a:pt x="8131813" y="6434297"/>
                </a:lnTo>
                <a:lnTo>
                  <a:pt x="0" y="6434297"/>
                </a:lnTo>
                <a:lnTo>
                  <a:pt x="0" y="0"/>
                </a:lnTo>
                <a:close/>
              </a:path>
            </a:pathLst>
          </a:custGeom>
          <a:blipFill>
            <a:blip r:embed="rId5">
              <a:extLst>
                <a:ext uri="{96DAC541-7B7A-43D3-8B79-37D633B846F1}">
                  <asvg:svgBlip xmlns:asvg="http://schemas.microsoft.com/office/drawing/2016/SVG/main" r:embed="rId6"/>
                </a:ext>
              </a:extLst>
            </a:blip>
            <a:stretch>
              <a:fillRect b="-65442"/>
            </a:stretch>
          </a:blipFill>
          <a:effectLst>
            <a:outerShdw blurRad="50800" dist="38100" dir="2700000" algn="tl" rotWithShape="0">
              <a:prstClr val="black">
                <a:alpha val="40000"/>
              </a:prstClr>
            </a:outerShdw>
          </a:effectLst>
        </p:spPr>
        <p:txBody>
          <a:bodyPr/>
          <a:lstStyle/>
          <a:p>
            <a:endParaRPr lang="en-US"/>
          </a:p>
        </p:txBody>
      </p:sp>
      <p:sp>
        <p:nvSpPr>
          <p:cNvPr id="9" name="AutoShape 9"/>
          <p:cNvSpPr/>
          <p:nvPr/>
        </p:nvSpPr>
        <p:spPr>
          <a:xfrm>
            <a:off x="3560799" y="3771900"/>
            <a:ext cx="782601" cy="0"/>
          </a:xfrm>
          <a:prstGeom prst="line">
            <a:avLst/>
          </a:prstGeom>
          <a:ln w="38100" cap="flat">
            <a:solidFill>
              <a:srgbClr val="63696F">
                <a:alpha val="29804"/>
              </a:srgbClr>
            </a:solidFill>
            <a:prstDash val="sysDash"/>
            <a:headEnd type="arrow" w="med" len="sm"/>
            <a:tailEnd type="none" w="sm" len="sm"/>
          </a:ln>
        </p:spPr>
        <p:txBody>
          <a:bodyPr/>
          <a:lstStyle/>
          <a:p>
            <a:endParaRPr lang="en-US"/>
          </a:p>
        </p:txBody>
      </p:sp>
      <p:sp>
        <p:nvSpPr>
          <p:cNvPr id="10" name="AutoShape 10"/>
          <p:cNvSpPr/>
          <p:nvPr/>
        </p:nvSpPr>
        <p:spPr>
          <a:xfrm>
            <a:off x="3654918" y="7124700"/>
            <a:ext cx="3403519" cy="0"/>
          </a:xfrm>
          <a:prstGeom prst="line">
            <a:avLst/>
          </a:prstGeom>
          <a:ln w="38100" cap="flat">
            <a:solidFill>
              <a:srgbClr val="63696F">
                <a:alpha val="29804"/>
              </a:srgbClr>
            </a:solidFill>
            <a:prstDash val="sysDash"/>
            <a:headEnd type="arrow" w="med" len="sm"/>
            <a:tailEnd type="none" w="sm" len="sm"/>
          </a:ln>
        </p:spPr>
        <p:txBody>
          <a:bodyPr/>
          <a:lstStyle/>
          <a:p>
            <a:endParaRPr lang="en-US"/>
          </a:p>
        </p:txBody>
      </p:sp>
      <p:sp>
        <p:nvSpPr>
          <p:cNvPr id="11" name="TextBox 11"/>
          <p:cNvSpPr txBox="1"/>
          <p:nvPr/>
        </p:nvSpPr>
        <p:spPr>
          <a:xfrm>
            <a:off x="495313" y="4615718"/>
            <a:ext cx="2945741" cy="1000274"/>
          </a:xfrm>
          <a:prstGeom prst="rect">
            <a:avLst/>
          </a:prstGeom>
        </p:spPr>
        <p:txBody>
          <a:bodyPr wrap="square" lIns="0" tIns="0" rIns="0" bIns="0" rtlCol="0" anchor="t">
            <a:spAutoFit/>
          </a:bodyPr>
          <a:lstStyle/>
          <a:p>
            <a:pPr algn="r">
              <a:lnSpc>
                <a:spcPts val="2640"/>
              </a:lnSpc>
            </a:pPr>
            <a:r>
              <a:rPr lang="en-US" sz="2200" b="1" u="none" strike="noStrike">
                <a:solidFill>
                  <a:srgbClr val="414042"/>
                </a:solidFill>
                <a:latin typeface="Avenir Bold"/>
                <a:ea typeface="Avenir Bold"/>
                <a:cs typeface="Avenir Bold"/>
                <a:sym typeface="Avenir Bold"/>
              </a:rPr>
              <a:t>54% Sensitivity in </a:t>
            </a:r>
            <a:r>
              <a:rPr lang="en-US" sz="2200" b="1">
                <a:solidFill>
                  <a:srgbClr val="414042"/>
                </a:solidFill>
                <a:latin typeface="Avenir Bold"/>
                <a:ea typeface="Avenir Bold"/>
                <a:cs typeface="Avenir Bold"/>
                <a:sym typeface="Avenir Bold"/>
              </a:rPr>
              <a:t>African Americans</a:t>
            </a:r>
            <a:endParaRPr lang="en-US" sz="2200" b="1" u="none" strike="noStrike">
              <a:solidFill>
                <a:srgbClr val="414042"/>
              </a:solidFill>
              <a:latin typeface="Avenir Bold"/>
              <a:ea typeface="Avenir Bold"/>
              <a:cs typeface="Avenir Bold"/>
              <a:sym typeface="Avenir Bold"/>
            </a:endParaRPr>
          </a:p>
          <a:p>
            <a:pPr marL="0" lvl="0" indent="0" algn="r">
              <a:lnSpc>
                <a:spcPts val="2640"/>
              </a:lnSpc>
            </a:pPr>
            <a:r>
              <a:rPr lang="en-US" sz="2200" b="1" u="none" strike="noStrike">
                <a:solidFill>
                  <a:srgbClr val="414042"/>
                </a:solidFill>
                <a:latin typeface="Avenir Bold"/>
                <a:ea typeface="Avenir Bold"/>
                <a:cs typeface="Avenir Bold"/>
                <a:sym typeface="Avenir Bold"/>
              </a:rPr>
              <a:t> 83% in Caucasians</a:t>
            </a:r>
            <a:r>
              <a:rPr lang="en-US" sz="2200" b="1" u="none" strike="noStrike" baseline="30000">
                <a:solidFill>
                  <a:srgbClr val="414042"/>
                </a:solidFill>
                <a:latin typeface="Avenir Bold"/>
                <a:ea typeface="Avenir Bold"/>
                <a:cs typeface="Avenir Bold"/>
                <a:sym typeface="Avenir Bold"/>
              </a:rPr>
              <a:t>2</a:t>
            </a:r>
            <a:endParaRPr lang="en-US" sz="2200" b="1" u="none" strike="noStrike" baseline="30000">
              <a:solidFill>
                <a:srgbClr val="414042"/>
              </a:solidFill>
              <a:latin typeface="Avenir Bold"/>
              <a:ea typeface="Avenir Bold"/>
              <a:cs typeface="Avenir Bold"/>
            </a:endParaRPr>
          </a:p>
        </p:txBody>
      </p:sp>
      <p:sp>
        <p:nvSpPr>
          <p:cNvPr id="12" name="TextBox 12"/>
          <p:cNvSpPr txBox="1"/>
          <p:nvPr/>
        </p:nvSpPr>
        <p:spPr>
          <a:xfrm>
            <a:off x="7041793" y="5248360"/>
            <a:ext cx="4204413" cy="459100"/>
          </a:xfrm>
          <a:prstGeom prst="rect">
            <a:avLst/>
          </a:prstGeom>
        </p:spPr>
        <p:txBody>
          <a:bodyPr lIns="0" tIns="0" rIns="0" bIns="0" rtlCol="0" anchor="t">
            <a:spAutoFit/>
          </a:bodyPr>
          <a:lstStyle/>
          <a:p>
            <a:pPr algn="ctr">
              <a:lnSpc>
                <a:spcPts val="2914"/>
              </a:lnSpc>
            </a:pPr>
            <a:r>
              <a:rPr lang="en-US" sz="4800" b="1">
                <a:solidFill>
                  <a:srgbClr val="FFFFFF"/>
                </a:solidFill>
                <a:latin typeface="Avenir Bold"/>
                <a:ea typeface="Avenir Bold"/>
                <a:cs typeface="Avenir Bold"/>
                <a:sym typeface="Avenir Bold"/>
              </a:rPr>
              <a:t>ROMA</a:t>
            </a:r>
          </a:p>
        </p:txBody>
      </p:sp>
      <p:sp>
        <p:nvSpPr>
          <p:cNvPr id="13" name="TextBox 13"/>
          <p:cNvSpPr txBox="1"/>
          <p:nvPr/>
        </p:nvSpPr>
        <p:spPr>
          <a:xfrm>
            <a:off x="370169" y="3152626"/>
            <a:ext cx="2996222" cy="1000274"/>
          </a:xfrm>
          <a:prstGeom prst="rect">
            <a:avLst/>
          </a:prstGeom>
        </p:spPr>
        <p:txBody>
          <a:bodyPr wrap="square" lIns="0" tIns="0" rIns="0" bIns="0" rtlCol="0" anchor="t">
            <a:spAutoFit/>
          </a:bodyPr>
          <a:lstStyle/>
          <a:p>
            <a:pPr algn="r">
              <a:lnSpc>
                <a:spcPts val="2640"/>
              </a:lnSpc>
            </a:pPr>
            <a:r>
              <a:rPr lang="en-US" sz="2200" b="1" u="none" strike="noStrike">
                <a:solidFill>
                  <a:srgbClr val="414042"/>
                </a:solidFill>
                <a:latin typeface="Avenir Bold"/>
                <a:ea typeface="Avenir Bold"/>
                <a:cs typeface="Avenir Bold"/>
                <a:sym typeface="Avenir Bold"/>
              </a:rPr>
              <a:t>79% Sensitivity in </a:t>
            </a:r>
            <a:r>
              <a:rPr lang="en-US" sz="2200" b="1">
                <a:solidFill>
                  <a:srgbClr val="414042"/>
                </a:solidFill>
                <a:latin typeface="Avenir Bold"/>
                <a:ea typeface="Avenir Bold"/>
                <a:cs typeface="Avenir Bold"/>
                <a:sym typeface="Avenir Bold"/>
              </a:rPr>
              <a:t>African Americans</a:t>
            </a:r>
            <a:r>
              <a:rPr lang="en-US" sz="2200" b="1" u="none" strike="noStrike">
                <a:solidFill>
                  <a:srgbClr val="414042"/>
                </a:solidFill>
                <a:latin typeface="Avenir Bold"/>
                <a:ea typeface="Avenir Bold"/>
                <a:cs typeface="Avenir Bold"/>
                <a:sym typeface="Avenir Bold"/>
              </a:rPr>
              <a:t> </a:t>
            </a:r>
            <a:endParaRPr lang="en-US" sz="2200" b="1" u="none" strike="noStrike">
              <a:solidFill>
                <a:srgbClr val="414042"/>
              </a:solidFill>
              <a:latin typeface="Avenir Bold"/>
              <a:ea typeface="Avenir Bold"/>
              <a:cs typeface="Avenir Bold"/>
            </a:endParaRPr>
          </a:p>
          <a:p>
            <a:pPr marL="0" lvl="0" indent="0" algn="r">
              <a:lnSpc>
                <a:spcPts val="2640"/>
              </a:lnSpc>
            </a:pPr>
            <a:r>
              <a:rPr lang="en-US" sz="2200" b="1" u="none" strike="noStrike">
                <a:solidFill>
                  <a:srgbClr val="414042"/>
                </a:solidFill>
                <a:latin typeface="Avenir Bold"/>
                <a:ea typeface="Avenir Bold"/>
                <a:cs typeface="Avenir Bold"/>
                <a:sym typeface="Avenir Bold"/>
              </a:rPr>
              <a:t> 93% in Caucasians</a:t>
            </a:r>
            <a:r>
              <a:rPr lang="en-US" sz="2200" b="1" u="none" strike="noStrike" baseline="30000">
                <a:solidFill>
                  <a:srgbClr val="414042"/>
                </a:solidFill>
                <a:latin typeface="Avenir Bold"/>
                <a:ea typeface="Avenir Bold"/>
                <a:cs typeface="Avenir Bold"/>
                <a:sym typeface="Avenir Bold"/>
              </a:rPr>
              <a:t>1</a:t>
            </a:r>
            <a:endParaRPr lang="en-US" sz="2200" b="1" u="none" strike="noStrike" baseline="30000">
              <a:solidFill>
                <a:srgbClr val="414042"/>
              </a:solidFill>
              <a:latin typeface="Avenir Bold"/>
              <a:ea typeface="Avenir Bold"/>
              <a:cs typeface="Avenir Bold"/>
            </a:endParaRPr>
          </a:p>
        </p:txBody>
      </p:sp>
      <p:sp>
        <p:nvSpPr>
          <p:cNvPr id="14" name="TextBox 14"/>
          <p:cNvSpPr txBox="1"/>
          <p:nvPr/>
        </p:nvSpPr>
        <p:spPr>
          <a:xfrm>
            <a:off x="279095" y="6553002"/>
            <a:ext cx="3186024" cy="1333698"/>
          </a:xfrm>
          <a:prstGeom prst="rect">
            <a:avLst/>
          </a:prstGeom>
        </p:spPr>
        <p:txBody>
          <a:bodyPr wrap="square" lIns="0" tIns="0" rIns="0" bIns="0" rtlCol="0" anchor="t">
            <a:spAutoFit/>
          </a:bodyPr>
          <a:lstStyle/>
          <a:p>
            <a:pPr algn="r">
              <a:lnSpc>
                <a:spcPts val="2640"/>
              </a:lnSpc>
            </a:pPr>
            <a:r>
              <a:rPr lang="en-US" sz="2200" b="1">
                <a:solidFill>
                  <a:srgbClr val="414042"/>
                </a:solidFill>
                <a:latin typeface="Avenir Bold"/>
                <a:sym typeface="Avenir Bold"/>
              </a:rPr>
              <a:t>33% Sensitivity in</a:t>
            </a:r>
          </a:p>
          <a:p>
            <a:pPr algn="r">
              <a:lnSpc>
                <a:spcPts val="2640"/>
              </a:lnSpc>
            </a:pPr>
            <a:r>
              <a:rPr lang="en-US" sz="2200" b="1">
                <a:solidFill>
                  <a:srgbClr val="414042"/>
                </a:solidFill>
                <a:latin typeface="Avenir Bold"/>
                <a:sym typeface="Avenir Bold"/>
              </a:rPr>
              <a:t>African Americans</a:t>
            </a:r>
            <a:endParaRPr lang="en-US" sz="2200" b="1">
              <a:solidFill>
                <a:srgbClr val="414042"/>
              </a:solidFill>
              <a:latin typeface="Avenir Bold"/>
            </a:endParaRPr>
          </a:p>
          <a:p>
            <a:pPr algn="r">
              <a:lnSpc>
                <a:spcPts val="2640"/>
              </a:lnSpc>
            </a:pPr>
            <a:r>
              <a:rPr lang="en-US">
                <a:solidFill>
                  <a:srgbClr val="404041"/>
                </a:solidFill>
                <a:latin typeface="Avenir Book" panose="02000503020000020003" pitchFamily="2" charset="0"/>
                <a:sym typeface="Avenir Bold"/>
              </a:rPr>
              <a:t>ACOG Cutoff</a:t>
            </a:r>
            <a:r>
              <a:rPr lang="en-US" sz="2200" b="1">
                <a:solidFill>
                  <a:srgbClr val="414042"/>
                </a:solidFill>
                <a:latin typeface="Avenir Bold"/>
                <a:sym typeface="Avenir Bold"/>
              </a:rPr>
              <a:t> </a:t>
            </a:r>
          </a:p>
          <a:p>
            <a:pPr lvl="0" indent="0" algn="r">
              <a:lnSpc>
                <a:spcPts val="2640"/>
              </a:lnSpc>
            </a:pPr>
            <a:r>
              <a:rPr lang="en-US" sz="2200" b="1">
                <a:solidFill>
                  <a:srgbClr val="414042"/>
                </a:solidFill>
                <a:latin typeface="Avenir Bold"/>
                <a:sym typeface="Avenir Bold"/>
              </a:rPr>
              <a:t>74% in Caucasians</a:t>
            </a:r>
            <a:endParaRPr lang="en-US" sz="2200" b="1">
              <a:solidFill>
                <a:srgbClr val="414042"/>
              </a:solidFill>
              <a:latin typeface="Avenir Bold"/>
            </a:endParaRPr>
          </a:p>
        </p:txBody>
      </p:sp>
      <p:sp>
        <p:nvSpPr>
          <p:cNvPr id="15" name="AutoShape 15"/>
          <p:cNvSpPr/>
          <p:nvPr/>
        </p:nvSpPr>
        <p:spPr>
          <a:xfrm>
            <a:off x="3654919" y="5384698"/>
            <a:ext cx="2212481" cy="9505"/>
          </a:xfrm>
          <a:prstGeom prst="line">
            <a:avLst/>
          </a:prstGeom>
          <a:ln w="38100" cap="flat">
            <a:solidFill>
              <a:srgbClr val="63696F">
                <a:alpha val="29804"/>
              </a:srgbClr>
            </a:solidFill>
            <a:prstDash val="sysDash"/>
            <a:headEnd type="arrow" w="med" len="sm"/>
            <a:tailEnd type="none" w="sm" len="sm"/>
          </a:ln>
        </p:spPr>
        <p:txBody>
          <a:bodyPr/>
          <a:lstStyle/>
          <a:p>
            <a:endParaRPr lang="en-US"/>
          </a:p>
        </p:txBody>
      </p:sp>
      <p:sp>
        <p:nvSpPr>
          <p:cNvPr id="16" name="TextBox 16"/>
          <p:cNvSpPr txBox="1"/>
          <p:nvPr/>
        </p:nvSpPr>
        <p:spPr>
          <a:xfrm>
            <a:off x="7065472" y="6869590"/>
            <a:ext cx="4204413" cy="459100"/>
          </a:xfrm>
          <a:prstGeom prst="rect">
            <a:avLst/>
          </a:prstGeom>
        </p:spPr>
        <p:txBody>
          <a:bodyPr lIns="0" tIns="0" rIns="0" bIns="0" rtlCol="0" anchor="t">
            <a:spAutoFit/>
          </a:bodyPr>
          <a:lstStyle/>
          <a:p>
            <a:pPr algn="ctr">
              <a:lnSpc>
                <a:spcPts val="2914"/>
              </a:lnSpc>
            </a:pPr>
            <a:r>
              <a:rPr lang="en-US" sz="4800" b="1">
                <a:solidFill>
                  <a:srgbClr val="FFFFFF"/>
                </a:solidFill>
                <a:latin typeface="Avenir Bold"/>
                <a:ea typeface="Avenir Bold"/>
                <a:cs typeface="Avenir Bold"/>
                <a:sym typeface="Avenir Bold"/>
              </a:rPr>
              <a:t>CA-125</a:t>
            </a:r>
          </a:p>
        </p:txBody>
      </p:sp>
      <p:sp>
        <p:nvSpPr>
          <p:cNvPr id="17" name="TextBox 17"/>
          <p:cNvSpPr txBox="1"/>
          <p:nvPr/>
        </p:nvSpPr>
        <p:spPr>
          <a:xfrm>
            <a:off x="826159" y="5580038"/>
            <a:ext cx="2540232" cy="560025"/>
          </a:xfrm>
          <a:prstGeom prst="rect">
            <a:avLst/>
          </a:prstGeom>
        </p:spPr>
        <p:txBody>
          <a:bodyPr wrap="square" lIns="0" tIns="0" rIns="0" bIns="0" rtlCol="0" anchor="t">
            <a:spAutoFit/>
          </a:bodyPr>
          <a:lstStyle/>
          <a:p>
            <a:pPr algn="r">
              <a:lnSpc>
                <a:spcPts val="2239"/>
              </a:lnSpc>
            </a:pPr>
            <a:r>
              <a:rPr lang="en-US">
                <a:solidFill>
                  <a:srgbClr val="404041"/>
                </a:solidFill>
                <a:latin typeface="Avenir Book" panose="02000503020000020003" pitchFamily="2" charset="0"/>
                <a:sym typeface="Canva Sans"/>
              </a:rPr>
              <a:t>not validated for non-epithelial cancers</a:t>
            </a:r>
          </a:p>
        </p:txBody>
      </p:sp>
      <p:sp>
        <p:nvSpPr>
          <p:cNvPr id="19" name="TextBox 19"/>
          <p:cNvSpPr txBox="1"/>
          <p:nvPr/>
        </p:nvSpPr>
        <p:spPr>
          <a:xfrm>
            <a:off x="14475363" y="3395883"/>
            <a:ext cx="3251460" cy="677108"/>
          </a:xfrm>
          <a:prstGeom prst="rect">
            <a:avLst/>
          </a:prstGeom>
        </p:spPr>
        <p:txBody>
          <a:bodyPr lIns="0" tIns="0" rIns="0" bIns="0" rtlCol="0" anchor="t">
            <a:spAutoFit/>
          </a:bodyPr>
          <a:lstStyle/>
          <a:p>
            <a:pPr algn="l"/>
            <a:r>
              <a:rPr lang="en-US" sz="2200" b="1">
                <a:solidFill>
                  <a:srgbClr val="414042"/>
                </a:solidFill>
                <a:latin typeface="Avenir Bold"/>
                <a:sym typeface="Canva Sans"/>
              </a:rPr>
              <a:t>FDA approved</a:t>
            </a:r>
          </a:p>
          <a:p>
            <a:pPr algn="l"/>
            <a:r>
              <a:rPr lang="en-US" sz="2200" b="1">
                <a:solidFill>
                  <a:srgbClr val="414042"/>
                </a:solidFill>
                <a:latin typeface="Avenir Bold"/>
                <a:sym typeface="Canva Sans"/>
              </a:rPr>
              <a:t>5,000 active providers</a:t>
            </a:r>
          </a:p>
        </p:txBody>
      </p:sp>
      <p:sp>
        <p:nvSpPr>
          <p:cNvPr id="20" name="TextBox 20"/>
          <p:cNvSpPr txBox="1"/>
          <p:nvPr/>
        </p:nvSpPr>
        <p:spPr>
          <a:xfrm>
            <a:off x="14274539" y="5185748"/>
            <a:ext cx="3251460" cy="677108"/>
          </a:xfrm>
          <a:prstGeom prst="rect">
            <a:avLst/>
          </a:prstGeom>
        </p:spPr>
        <p:txBody>
          <a:bodyPr lIns="0" tIns="0" rIns="0" bIns="0" rtlCol="0" anchor="t">
            <a:spAutoFit/>
          </a:bodyPr>
          <a:lstStyle/>
          <a:p>
            <a:r>
              <a:rPr lang="en-US" sz="2200" b="1">
                <a:solidFill>
                  <a:srgbClr val="414042"/>
                </a:solidFill>
                <a:latin typeface="Avenir Bold"/>
                <a:sym typeface="Canva Sans"/>
              </a:rPr>
              <a:t>Only 10% of Ova1Plus market share</a:t>
            </a:r>
          </a:p>
        </p:txBody>
      </p:sp>
      <p:sp>
        <p:nvSpPr>
          <p:cNvPr id="21" name="TextBox 21"/>
          <p:cNvSpPr txBox="1"/>
          <p:nvPr/>
        </p:nvSpPr>
        <p:spPr>
          <a:xfrm>
            <a:off x="14299471" y="6650613"/>
            <a:ext cx="3429145" cy="1354217"/>
          </a:xfrm>
          <a:prstGeom prst="rect">
            <a:avLst/>
          </a:prstGeom>
        </p:spPr>
        <p:txBody>
          <a:bodyPr wrap="square" lIns="0" tIns="0" rIns="0" bIns="0" rtlCol="0" anchor="t">
            <a:spAutoFit/>
          </a:bodyPr>
          <a:lstStyle/>
          <a:p>
            <a:r>
              <a:rPr lang="en-US" sz="2200" b="1">
                <a:solidFill>
                  <a:srgbClr val="414042"/>
                </a:solidFill>
                <a:latin typeface="Avenir Bold"/>
                <a:sym typeface="Canva Sans"/>
              </a:rPr>
              <a:t>Not FDA approved </a:t>
            </a:r>
            <a:br>
              <a:rPr lang="en-US" sz="2200" b="1">
                <a:solidFill>
                  <a:srgbClr val="414042"/>
                </a:solidFill>
                <a:latin typeface="Avenir Bold"/>
                <a:sym typeface="Canva Sans"/>
              </a:rPr>
            </a:br>
            <a:r>
              <a:rPr lang="en-US" sz="2200" b="1">
                <a:solidFill>
                  <a:srgbClr val="414042"/>
                </a:solidFill>
                <a:latin typeface="Avenir Bold"/>
                <a:sym typeface="Canva Sans"/>
              </a:rPr>
              <a:t>for risk assessment of mass. Not covered </a:t>
            </a:r>
            <a:br>
              <a:rPr lang="en-US" sz="2200" b="1">
                <a:solidFill>
                  <a:srgbClr val="414042"/>
                </a:solidFill>
                <a:latin typeface="Avenir Bold"/>
                <a:sym typeface="Canva Sans"/>
              </a:rPr>
            </a:br>
            <a:r>
              <a:rPr lang="en-US" sz="2200" b="1">
                <a:solidFill>
                  <a:srgbClr val="414042"/>
                </a:solidFill>
                <a:latin typeface="Avenir Bold"/>
                <a:sym typeface="Canva Sans"/>
              </a:rPr>
              <a:t>until cancer diagnosis</a:t>
            </a:r>
          </a:p>
        </p:txBody>
      </p:sp>
      <p:sp>
        <p:nvSpPr>
          <p:cNvPr id="22" name="AutoShape 22"/>
          <p:cNvSpPr/>
          <p:nvPr/>
        </p:nvSpPr>
        <p:spPr>
          <a:xfrm flipH="1">
            <a:off x="13436091" y="3734687"/>
            <a:ext cx="838447" cy="0"/>
          </a:xfrm>
          <a:prstGeom prst="line">
            <a:avLst/>
          </a:prstGeom>
          <a:ln w="19050" cap="flat">
            <a:solidFill>
              <a:srgbClr val="383B3B">
                <a:alpha val="29804"/>
              </a:srgbClr>
            </a:solidFill>
            <a:prstDash val="solid"/>
            <a:headEnd type="none" w="sm" len="sm"/>
            <a:tailEnd type="none" w="sm" len="sm"/>
          </a:ln>
        </p:spPr>
        <p:txBody>
          <a:bodyPr/>
          <a:lstStyle/>
          <a:p>
            <a:endParaRPr lang="en-US"/>
          </a:p>
        </p:txBody>
      </p:sp>
      <p:sp>
        <p:nvSpPr>
          <p:cNvPr id="23" name="AutoShape 23"/>
          <p:cNvSpPr/>
          <p:nvPr/>
        </p:nvSpPr>
        <p:spPr>
          <a:xfrm flipH="1" flipV="1">
            <a:off x="11958655" y="5477910"/>
            <a:ext cx="2138198" cy="0"/>
          </a:xfrm>
          <a:prstGeom prst="line">
            <a:avLst/>
          </a:prstGeom>
          <a:ln w="19050" cap="flat">
            <a:solidFill>
              <a:srgbClr val="383B3B">
                <a:alpha val="29804"/>
              </a:srgbClr>
            </a:solidFill>
            <a:prstDash val="solid"/>
            <a:headEnd type="none" w="sm" len="sm"/>
            <a:tailEnd type="none" w="sm" len="sm"/>
          </a:ln>
        </p:spPr>
        <p:txBody>
          <a:bodyPr/>
          <a:lstStyle/>
          <a:p>
            <a:endParaRPr lang="en-US"/>
          </a:p>
        </p:txBody>
      </p:sp>
      <p:sp>
        <p:nvSpPr>
          <p:cNvPr id="24" name="AutoShape 24"/>
          <p:cNvSpPr/>
          <p:nvPr/>
        </p:nvSpPr>
        <p:spPr>
          <a:xfrm flipH="1" flipV="1">
            <a:off x="10952122" y="7219851"/>
            <a:ext cx="3116942" cy="0"/>
          </a:xfrm>
          <a:prstGeom prst="line">
            <a:avLst/>
          </a:prstGeom>
          <a:ln w="19050" cap="flat">
            <a:solidFill>
              <a:srgbClr val="383B3B">
                <a:alpha val="29804"/>
              </a:srgbClr>
            </a:solidFill>
            <a:prstDash val="solid"/>
            <a:headEnd type="none" w="sm" len="sm"/>
            <a:tailEnd type="none" w="sm" len="sm"/>
          </a:ln>
        </p:spPr>
        <p:txBody>
          <a:bodyPr/>
          <a:lstStyle/>
          <a:p>
            <a:endParaRPr lang="en-US"/>
          </a:p>
        </p:txBody>
      </p:sp>
      <p:sp>
        <p:nvSpPr>
          <p:cNvPr id="26" name="TextBox 26"/>
          <p:cNvSpPr txBox="1"/>
          <p:nvPr/>
        </p:nvSpPr>
        <p:spPr>
          <a:xfrm>
            <a:off x="9419170" y="9413473"/>
            <a:ext cx="8692313" cy="707117"/>
          </a:xfrm>
          <a:prstGeom prst="rect">
            <a:avLst/>
          </a:prstGeom>
        </p:spPr>
        <p:txBody>
          <a:bodyPr lIns="0" tIns="0" rIns="0" bIns="0" rtlCol="0" anchor="t">
            <a:spAutoFit/>
          </a:bodyPr>
          <a:lstStyle/>
          <a:p>
            <a:pPr marL="215899" lvl="1" indent="-107950">
              <a:lnSpc>
                <a:spcPts val="1399"/>
              </a:lnSpc>
              <a:buAutoNum type="arabicPeriod"/>
            </a:pPr>
            <a:r>
              <a:rPr lang="en-US" sz="1000"/>
              <a:t>Dunton, C., Bullock, R. G., &amp; Fritsche, H. (2019). Ethnic Disparity in Clinical Performance Between Multivariate Index Assay and CA125 in Detection of Ovarian Malignancy. </a:t>
            </a:r>
            <a:r>
              <a:rPr lang="en-US" sz="1000" i="1"/>
              <a:t>Future Oncology</a:t>
            </a:r>
            <a:r>
              <a:rPr lang="en-US" sz="1000"/>
              <a:t>, </a:t>
            </a:r>
            <a:r>
              <a:rPr lang="en-US" sz="1000" i="1"/>
              <a:t>15</a:t>
            </a:r>
            <a:r>
              <a:rPr lang="en-US" sz="1000"/>
              <a:t>(26), 3047–3051. </a:t>
            </a:r>
            <a:r>
              <a:rPr lang="en-US" sz="1000">
                <a:hlinkClick r:id="rId7"/>
              </a:rPr>
              <a:t>https://doi.org/10.2217/fon-2019-0310</a:t>
            </a:r>
            <a:endParaRPr lang="en-US" sz="1000"/>
          </a:p>
          <a:p>
            <a:pPr marL="215899" lvl="1" indent="-107950">
              <a:lnSpc>
                <a:spcPts val="1399"/>
              </a:lnSpc>
              <a:buAutoNum type="arabicPeriod"/>
            </a:pPr>
            <a:r>
              <a:rPr lang="en-US" sz="1000" spc="4">
                <a:solidFill>
                  <a:srgbClr val="404041"/>
                </a:solidFill>
                <a:latin typeface="Avenir"/>
                <a:ea typeface="Avenir"/>
                <a:cs typeface="Avenir"/>
                <a:sym typeface="Avenir"/>
              </a:rPr>
              <a:t>Fritsche, Herbert. “Multivariate Index Assay Is Superior to CA125 and HE4 Testing in Detection of Ovarian Malignancy in African-American Women.” Biomarkers in Cancer, SAGE Publications.</a:t>
            </a:r>
            <a:endParaRPr lang="en-US" sz="400" spc="4">
              <a:solidFill>
                <a:srgbClr val="404041"/>
              </a:solidFill>
              <a:latin typeface="Avenir"/>
              <a:ea typeface="Avenir"/>
              <a:cs typeface="Avenir"/>
              <a:sym typeface="Avenir"/>
            </a:endParaRPr>
          </a:p>
        </p:txBody>
      </p:sp>
      <p:pic>
        <p:nvPicPr>
          <p:cNvPr id="28" name="Picture 27" descr="A black and white logo&#10;&#10;Description automatically generated">
            <a:extLst>
              <a:ext uri="{FF2B5EF4-FFF2-40B4-BE49-F238E27FC236}">
                <a16:creationId xmlns:a16="http://schemas.microsoft.com/office/drawing/2014/main" id="{E7946D4C-FF0D-AA37-14EB-0451D71C9E2D}"/>
              </a:ext>
            </a:extLst>
          </p:cNvPr>
          <p:cNvPicPr>
            <a:picLocks noChangeAspect="1"/>
          </p:cNvPicPr>
          <p:nvPr/>
        </p:nvPicPr>
        <p:blipFill>
          <a:blip r:embed="rId8" cstate="print">
            <a:extLst>
              <a:ext uri="{28A0092B-C50C-407E-A947-70E740481C1C}">
                <a14:useLocalDpi xmlns:a14="http://schemas.microsoft.com/office/drawing/2010/main" val="0"/>
              </a:ext>
            </a:extLst>
          </a:blip>
          <a:srcRect r="24018"/>
          <a:stretch/>
        </p:blipFill>
        <p:spPr>
          <a:xfrm>
            <a:off x="8114237" y="3162300"/>
            <a:ext cx="2059524" cy="956044"/>
          </a:xfrm>
          <a:prstGeom prst="rect">
            <a:avLst/>
          </a:prstGeom>
        </p:spPr>
      </p:pic>
      <p:pic>
        <p:nvPicPr>
          <p:cNvPr id="29" name="Picture 2">
            <a:extLst>
              <a:ext uri="{FF2B5EF4-FFF2-40B4-BE49-F238E27FC236}">
                <a16:creationId xmlns:a16="http://schemas.microsoft.com/office/drawing/2014/main" id="{BD3ECFCC-208D-D7D8-D6C3-2744E05C84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220" r="23076" b="1"/>
          <a:stretch/>
        </p:blipFill>
        <p:spPr bwMode="auto">
          <a:xfrm>
            <a:off x="16014043" y="188680"/>
            <a:ext cx="1828799" cy="942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4203abe-56bc-4998-be8b-33358c35cc11">
      <Terms xmlns="http://schemas.microsoft.com/office/infopath/2007/PartnerControls"/>
    </lcf76f155ced4ddcb4097134ff3c332f>
    <TaxCatchAll xmlns="f053bc26-5cec-45d9-8e10-9562c7bf82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845D2222928443B58D37596B8269BA" ma:contentTypeVersion="20" ma:contentTypeDescription="Create a new document." ma:contentTypeScope="" ma:versionID="eee88cc5469c411f83ef79e80249ff19">
  <xsd:schema xmlns:xsd="http://www.w3.org/2001/XMLSchema" xmlns:xs="http://www.w3.org/2001/XMLSchema" xmlns:p="http://schemas.microsoft.com/office/2006/metadata/properties" xmlns:ns1="http://schemas.microsoft.com/sharepoint/v3" xmlns:ns2="a4203abe-56bc-4998-be8b-33358c35cc11" xmlns:ns3="f053bc26-5cec-45d9-8e10-9562c7bf8275" targetNamespace="http://schemas.microsoft.com/office/2006/metadata/properties" ma:root="true" ma:fieldsID="ac9ee3b568b28d50e41bfefca0417593" ns1:_="" ns2:_="" ns3:_="">
    <xsd:import namespace="http://schemas.microsoft.com/sharepoint/v3"/>
    <xsd:import namespace="a4203abe-56bc-4998-be8b-33358c35cc11"/>
    <xsd:import namespace="f053bc26-5cec-45d9-8e10-9562c7bf8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203abe-56bc-4998-be8b-33358c35c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86df1f8-3453-4fe6-9ed9-a61053f4db09"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53bc26-5cec-45d9-8e10-9562c7bf82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cf72aeb-0507-42d2-8faa-ea8fd69ce824}" ma:internalName="TaxCatchAll" ma:showField="CatchAllData" ma:web="f053bc26-5cec-45d9-8e10-9562c7bf82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AB44EA-EBDB-4EBA-B6D2-4D773D4BD312}">
  <ds:schemaRefs>
    <ds:schemaRef ds:uri="http://schemas.microsoft.com/sharepoint/v3/contenttype/forms"/>
  </ds:schemaRefs>
</ds:datastoreItem>
</file>

<file path=customXml/itemProps2.xml><?xml version="1.0" encoding="utf-8"?>
<ds:datastoreItem xmlns:ds="http://schemas.openxmlformats.org/officeDocument/2006/customXml" ds:itemID="{D43469A7-69A1-424C-993C-6369DE1E58A7}">
  <ds:schemaRefs>
    <ds:schemaRef ds:uri="f053bc26-5cec-45d9-8e10-9562c7bf8275"/>
    <ds:schemaRef ds:uri="http://purl.org/dc/elements/1.1/"/>
    <ds:schemaRef ds:uri="http://purl.org/dc/dcmitype/"/>
    <ds:schemaRef ds:uri="http://purl.org/dc/terms/"/>
    <ds:schemaRef ds:uri="http://schemas.openxmlformats.org/package/2006/metadata/core-properties"/>
    <ds:schemaRef ds:uri="http://www.w3.org/XML/1998/namespace"/>
    <ds:schemaRef ds:uri="a4203abe-56bc-4998-be8b-33358c35cc11"/>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D348378-9E5D-4113-B042-61BA538B0396}">
  <ds:schemaRefs>
    <ds:schemaRef ds:uri="a4203abe-56bc-4998-be8b-33358c35cc11"/>
    <ds:schemaRef ds:uri="f053bc26-5cec-45d9-8e10-9562c7bf82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202</TotalTime>
  <Words>4868</Words>
  <Application>Microsoft Office PowerPoint</Application>
  <PresentationFormat>Custom</PresentationFormat>
  <Paragraphs>470</Paragraphs>
  <Slides>32</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Avenir</vt:lpstr>
      <vt:lpstr>Avenir Medium</vt:lpstr>
      <vt:lpstr>Avenir Heavy</vt:lpstr>
      <vt:lpstr>Avenir Ultra-Bold</vt:lpstr>
      <vt:lpstr>Arial Nova Light</vt:lpstr>
      <vt:lpstr>Calibri</vt:lpstr>
      <vt:lpstr>Arial</vt:lpstr>
      <vt:lpstr>Helvetica</vt:lpstr>
      <vt:lpstr>Corbel</vt:lpstr>
      <vt:lpstr>System Font Regular</vt:lpstr>
      <vt:lpstr>Roboto</vt:lpstr>
      <vt:lpstr>Avenir Bold</vt:lpstr>
      <vt:lpstr>Aptos</vt:lpstr>
      <vt:lpstr>Avenir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Aspira Power Point Deck</dc:title>
  <dc:creator>Shawna Kunkel</dc:creator>
  <cp:lastModifiedBy>Shawna Kunkel</cp:lastModifiedBy>
  <cp:revision>1</cp:revision>
  <dcterms:created xsi:type="dcterms:W3CDTF">2006-08-16T00:00:00Z</dcterms:created>
  <dcterms:modified xsi:type="dcterms:W3CDTF">2026-01-07T15:01:00Z</dcterms:modified>
  <dc:identifier>DAGyXIa62S4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0x01010087845D2222928443B58D37596B8269BA</vt:lpwstr>
  </property>
  <property fmtid="{D5CDD505-2E9C-101B-9397-08002B2CF9AE}" pid="3" name="MediaServiceImageTags">
    <vt:lpwstr/>
  </property>
</Properties>
</file>