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258F84-6756-4825-B471-9AC33DECB605}" v="2" dt="2025-07-14T13:35:19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0B71C-BAB9-3EDF-7BE3-D050A236D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ADC602-B5E0-10A7-8AAF-9EBA66834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E1CDE-8ACB-5FBE-21D0-01EE8D797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B6C4F-5679-8C98-786F-DF6674D9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D1F6E-3DDF-14FB-5A49-EF97C62E0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C8151-CEA1-E19B-722E-2690DEC72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FCCE7-15E1-0C87-2058-DEBC3E205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39CD0-E00A-756E-202B-71C8FD11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B286D-E30B-A642-69D4-D37DC94EA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FF4FB-F676-733E-700D-56B09235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7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A7BA3C-3776-AF5D-65F0-E397A6F28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E2F93A-ABB9-D8B0-48D9-146AB4505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4BD7E-DDBC-CE21-A2AF-43EFF6B7F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81A6E-F1FC-2DEB-506B-20A84D9F2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95098-B846-E141-6BC9-6EB00BB0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1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68E3-0FAA-0CB3-45B4-9A3798D00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CED18-7D4B-4863-177B-DD0E7A8F9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C44E0-AF6E-9F67-C78C-DC9C217F2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6A763-1B71-8109-6969-CE09722A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EB7DC-C19F-7B8F-C22F-F7289D67E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9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7DB5F-8880-9BE6-0EF9-518AB034A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82D83-E14F-87E6-2858-455852858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16939-785A-7429-84DE-31A7BCE1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24FC3-0255-D5E7-CA08-F4A5FA49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6C334-8B6D-6E7E-4A73-07B1E07F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5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D03A4-9CF1-388F-128E-3132F511B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A2C8F-B86D-C7D5-E736-CE4F08B9C0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CA8A14-9509-4A06-5174-CD9DC9B57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3E10B-8086-807F-11E7-E9BBDEF7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E566E-12CE-DDD8-D0D0-8D39A340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0DB0C-8AED-5D8A-1A83-2E9D2B28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0A3C3-DA4D-CB3A-2E77-6C09EA967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0A4CE-EAD3-D5E7-4AFC-3AB6C19C8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1FB7E-D56A-54B3-247F-A0BD50C1B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864E4-76D7-CAD8-97FB-BEA78F249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7BE50A-4899-0D01-D11D-EDB535901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49DE56-5E99-4111-B9AC-D4B18AC2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1C241A-B98D-1BBF-FAD0-26DA22A9A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989FF9-24A0-B137-0C79-BDE19AD33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C4B42-7A1A-1E2B-85E6-A1E511EB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9BAE7-2AB7-7C34-A5F3-F614E1FF0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C9D6B-CFE7-B809-43A7-5513CE29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C3EAA6-19FA-2ECC-8F97-C35B969A3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0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807213-FD97-1BF2-5B09-1B2702D3F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8C06EC-1DB7-8AFF-B8E5-755AA1BD4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C96DA-578E-27CF-9B6D-DA5F347F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A2D99-0F83-48B3-7B9A-59013C553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0C173-FB30-6FE3-3A96-58529ADA4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24A2E-E9DA-A2FE-0636-113CEB65A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41A10-9C6C-13C0-9534-3A35CF3F8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501AA-A8DF-387A-DB61-4ED9E0353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AE786-2C53-1B84-FFCF-F1341EC3E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06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F002-A347-584D-BD32-C1E849C2A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1AA04-C98F-20B5-7C8B-3706946A8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A926AA-293F-E131-2EA6-84525F410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5C509-F13F-8A10-6E7F-1E893E69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FA309-A2A9-F30C-7A55-54A605043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E5F25-6B6E-3F55-AB59-F93329EC8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8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2129C-2109-70C2-88AF-9387AB2A9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40829-8054-5122-EC02-2F365752F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CE873-B229-BBB8-2DE3-30DB0F633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3037B-CC13-4E3B-B0A0-6E4F4DED7006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20777-EA05-9D60-FCB5-2A917AB74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6123D-EC69-36EE-23A0-8517E03A6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6820C-2A39-4B71-8EC6-8C5A4ED11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3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2100AA18-A34C-5F05-BEE8-8FE6CE43E856}"/>
              </a:ext>
            </a:extLst>
          </p:cNvPr>
          <p:cNvCxnSpPr>
            <a:cxnSpLocks/>
            <a:stCxn id="66" idx="2"/>
            <a:endCxn id="133" idx="0"/>
          </p:cNvCxnSpPr>
          <p:nvPr/>
        </p:nvCxnSpPr>
        <p:spPr>
          <a:xfrm>
            <a:off x="6480333" y="3873724"/>
            <a:ext cx="19237" cy="2123076"/>
          </a:xfrm>
          <a:prstGeom prst="line">
            <a:avLst/>
          </a:prstGeom>
          <a:ln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5" name="Rectangle 334">
            <a:extLst>
              <a:ext uri="{FF2B5EF4-FFF2-40B4-BE49-F238E27FC236}">
                <a16:creationId xmlns:a16="http://schemas.microsoft.com/office/drawing/2014/main" id="{11E17CBA-8273-0C42-7F90-3B60BCD612E0}"/>
              </a:ext>
            </a:extLst>
          </p:cNvPr>
          <p:cNvSpPr/>
          <p:nvPr/>
        </p:nvSpPr>
        <p:spPr>
          <a:xfrm>
            <a:off x="5687362" y="4482531"/>
            <a:ext cx="479116" cy="12047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37C0D99A-54FF-61FA-C0C8-0462837F3557}"/>
              </a:ext>
            </a:extLst>
          </p:cNvPr>
          <p:cNvCxnSpPr>
            <a:cxnSpLocks/>
            <a:stCxn id="30" idx="2"/>
            <a:endCxn id="82" idx="0"/>
          </p:cNvCxnSpPr>
          <p:nvPr/>
        </p:nvCxnSpPr>
        <p:spPr>
          <a:xfrm>
            <a:off x="3446429" y="2807244"/>
            <a:ext cx="20008" cy="986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3" name="Straight Connector 472">
            <a:extLst>
              <a:ext uri="{FF2B5EF4-FFF2-40B4-BE49-F238E27FC236}">
                <a16:creationId xmlns:a16="http://schemas.microsoft.com/office/drawing/2014/main" id="{357F04D5-30A5-EC83-6AA8-FEDFC6B32887}"/>
              </a:ext>
            </a:extLst>
          </p:cNvPr>
          <p:cNvCxnSpPr>
            <a:cxnSpLocks/>
          </p:cNvCxnSpPr>
          <p:nvPr/>
        </p:nvCxnSpPr>
        <p:spPr>
          <a:xfrm flipH="1">
            <a:off x="2344910" y="6215865"/>
            <a:ext cx="379812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7" name="Straight Connector 346">
            <a:extLst>
              <a:ext uri="{FF2B5EF4-FFF2-40B4-BE49-F238E27FC236}">
                <a16:creationId xmlns:a16="http://schemas.microsoft.com/office/drawing/2014/main" id="{482B22CA-DE7B-EE76-5BAF-947694A2D0EB}"/>
              </a:ext>
            </a:extLst>
          </p:cNvPr>
          <p:cNvCxnSpPr>
            <a:cxnSpLocks/>
          </p:cNvCxnSpPr>
          <p:nvPr/>
        </p:nvCxnSpPr>
        <p:spPr>
          <a:xfrm>
            <a:off x="7646130" y="1599208"/>
            <a:ext cx="254548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466D0FE7-E340-F834-DD4F-F62D25CB3013}"/>
              </a:ext>
            </a:extLst>
          </p:cNvPr>
          <p:cNvCxnSpPr>
            <a:cxnSpLocks/>
          </p:cNvCxnSpPr>
          <p:nvPr/>
        </p:nvCxnSpPr>
        <p:spPr>
          <a:xfrm flipH="1">
            <a:off x="10181602" y="2042897"/>
            <a:ext cx="16939" cy="11628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8526D9A3-500A-3378-1FBC-49CA54D3BC28}"/>
              </a:ext>
            </a:extLst>
          </p:cNvPr>
          <p:cNvCxnSpPr>
            <a:cxnSpLocks/>
          </p:cNvCxnSpPr>
          <p:nvPr/>
        </p:nvCxnSpPr>
        <p:spPr>
          <a:xfrm flipH="1">
            <a:off x="5711663" y="2602920"/>
            <a:ext cx="4387" cy="11573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0D5B9710-9250-0780-0658-97E48EB11683}"/>
              </a:ext>
            </a:extLst>
          </p:cNvPr>
          <p:cNvCxnSpPr>
            <a:cxnSpLocks/>
            <a:stCxn id="50" idx="0"/>
            <a:endCxn id="54" idx="2"/>
          </p:cNvCxnSpPr>
          <p:nvPr/>
        </p:nvCxnSpPr>
        <p:spPr>
          <a:xfrm>
            <a:off x="4545520" y="2286010"/>
            <a:ext cx="36789" cy="14674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ject 2"/>
          <p:cNvSpPr txBox="1"/>
          <p:nvPr/>
        </p:nvSpPr>
        <p:spPr>
          <a:xfrm>
            <a:off x="4759515" y="55055"/>
            <a:ext cx="2962266" cy="3680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sz="1100" dirty="0">
                <a:latin typeface="Calibri"/>
                <a:cs typeface="Calibri"/>
              </a:rPr>
              <a:t>Delta</a:t>
            </a:r>
            <a:r>
              <a:rPr sz="1100" spc="4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Community</a:t>
            </a:r>
            <a:r>
              <a:rPr sz="1100" spc="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Ac</a:t>
            </a:r>
            <a:r>
              <a:rPr lang="en-US" sz="1100" dirty="0">
                <a:latin typeface="Calibri"/>
                <a:cs typeface="Calibri"/>
              </a:rPr>
              <a:t>ti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Founda</a:t>
            </a:r>
            <a:r>
              <a:rPr lang="en-US" sz="1100" dirty="0">
                <a:latin typeface="Calibri"/>
                <a:cs typeface="Calibri"/>
              </a:rPr>
              <a:t>ti</a:t>
            </a:r>
            <a:r>
              <a:rPr sz="1100" dirty="0">
                <a:latin typeface="Calibri"/>
                <a:cs typeface="Calibri"/>
              </a:rPr>
              <a:t>on,</a:t>
            </a:r>
            <a:r>
              <a:rPr lang="en-US" sz="1100" dirty="0">
                <a:latin typeface="Calibri"/>
                <a:cs typeface="Calibri"/>
              </a:rPr>
              <a:t> Inc.</a:t>
            </a:r>
            <a:r>
              <a:rPr sz="1100" spc="55" dirty="0">
                <a:latin typeface="Calibri"/>
                <a:cs typeface="Calibri"/>
              </a:rPr>
              <a:t> </a:t>
            </a:r>
            <a:r>
              <a:rPr lang="en-US" sz="1100" spc="-275" dirty="0">
                <a:latin typeface="Calibri"/>
                <a:cs typeface="Calibri"/>
              </a:rPr>
              <a:t>II</a:t>
            </a:r>
            <a:r>
              <a:rPr lang="en-US" sz="1100" dirty="0">
                <a:latin typeface="Calibri"/>
                <a:cs typeface="Calibri"/>
              </a:rPr>
              <a:t>Board</a:t>
            </a:r>
            <a:r>
              <a:rPr lang="en-US" sz="1100" spc="-15" dirty="0">
                <a:latin typeface="Calibri"/>
                <a:cs typeface="Calibri"/>
              </a:rPr>
              <a:t> </a:t>
            </a:r>
            <a:r>
              <a:rPr lang="en-US" sz="1100" dirty="0">
                <a:latin typeface="Calibri"/>
                <a:cs typeface="Calibri"/>
              </a:rPr>
              <a:t>of</a:t>
            </a:r>
            <a:r>
              <a:rPr lang="en-US" sz="1100" spc="-5" dirty="0">
                <a:latin typeface="Calibri"/>
                <a:cs typeface="Calibri"/>
              </a:rPr>
              <a:t> </a:t>
            </a:r>
            <a:r>
              <a:rPr lang="en-US" sz="1100" spc="-10" dirty="0">
                <a:latin typeface="Calibri"/>
                <a:cs typeface="Calibri"/>
              </a:rPr>
              <a:t>Directors</a:t>
            </a:r>
            <a:endParaRPr sz="1100" dirty="0">
              <a:latin typeface="Calibri"/>
              <a:cs typeface="Calibri"/>
            </a:endParaRPr>
          </a:p>
        </p:txBody>
      </p:sp>
      <p:grpSp>
        <p:nvGrpSpPr>
          <p:cNvPr id="5" name="object 3"/>
          <p:cNvGrpSpPr/>
          <p:nvPr/>
        </p:nvGrpSpPr>
        <p:grpSpPr>
          <a:xfrm>
            <a:off x="4757737" y="546695"/>
            <a:ext cx="2971800" cy="476250"/>
            <a:chOff x="3529012" y="1004887"/>
            <a:chExt cx="2971800" cy="476250"/>
          </a:xfrm>
        </p:grpSpPr>
        <p:sp>
          <p:nvSpPr>
            <p:cNvPr id="6" name="object 4"/>
            <p:cNvSpPr/>
            <p:nvPr/>
          </p:nvSpPr>
          <p:spPr>
            <a:xfrm>
              <a:off x="3533775" y="1009650"/>
              <a:ext cx="2962275" cy="466725"/>
            </a:xfrm>
            <a:custGeom>
              <a:avLst/>
              <a:gdLst/>
              <a:ahLst/>
              <a:cxnLst/>
              <a:rect l="l" t="t" r="r" b="b"/>
              <a:pathLst>
                <a:path w="2962275" h="466725">
                  <a:moveTo>
                    <a:pt x="2962275" y="0"/>
                  </a:moveTo>
                  <a:lnTo>
                    <a:pt x="0" y="0"/>
                  </a:lnTo>
                  <a:lnTo>
                    <a:pt x="0" y="466725"/>
                  </a:lnTo>
                  <a:lnTo>
                    <a:pt x="2962275" y="466725"/>
                  </a:lnTo>
                  <a:lnTo>
                    <a:pt x="2962275" y="0"/>
                  </a:lnTo>
                  <a:close/>
                </a:path>
              </a:pathLst>
            </a:custGeom>
            <a:solidFill>
              <a:srgbClr val="8FAADC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5"/>
            <p:cNvSpPr/>
            <p:nvPr/>
          </p:nvSpPr>
          <p:spPr>
            <a:xfrm>
              <a:off x="3533775" y="1009650"/>
              <a:ext cx="2962275" cy="466725"/>
            </a:xfrm>
            <a:custGeom>
              <a:avLst/>
              <a:gdLst/>
              <a:ahLst/>
              <a:cxnLst/>
              <a:rect l="l" t="t" r="r" b="b"/>
              <a:pathLst>
                <a:path w="2962275" h="466725">
                  <a:moveTo>
                    <a:pt x="0" y="0"/>
                  </a:moveTo>
                  <a:lnTo>
                    <a:pt x="2962275" y="0"/>
                  </a:lnTo>
                  <a:lnTo>
                    <a:pt x="2962275" y="466725"/>
                  </a:lnTo>
                  <a:lnTo>
                    <a:pt x="0" y="46672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6"/>
          <p:cNvSpPr txBox="1"/>
          <p:nvPr/>
        </p:nvSpPr>
        <p:spPr>
          <a:xfrm>
            <a:off x="5035169" y="564514"/>
            <a:ext cx="2417445" cy="3943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sz="1100" dirty="0">
                <a:latin typeface="Calibri"/>
                <a:cs typeface="Calibri"/>
              </a:rPr>
              <a:t>Delta</a:t>
            </a:r>
            <a:r>
              <a:rPr sz="1100" spc="3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Community</a:t>
            </a:r>
            <a:r>
              <a:rPr sz="1100" spc="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Ac</a:t>
            </a:r>
            <a:r>
              <a:rPr lang="en-US" sz="1100" dirty="0">
                <a:latin typeface="Calibri"/>
                <a:cs typeface="Calibri"/>
              </a:rPr>
              <a:t>ti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Founda</a:t>
            </a:r>
            <a:r>
              <a:rPr lang="en-US" sz="1100" dirty="0">
                <a:latin typeface="Calibri"/>
                <a:cs typeface="Calibri"/>
              </a:rPr>
              <a:t>ti</a:t>
            </a:r>
            <a:r>
              <a:rPr sz="1100" dirty="0">
                <a:latin typeface="Calibri"/>
                <a:cs typeface="Calibri"/>
              </a:rPr>
              <a:t>on,</a:t>
            </a:r>
            <a:r>
              <a:rPr lang="en-US" sz="1100" dirty="0">
                <a:latin typeface="Calibri"/>
                <a:cs typeface="Calibri"/>
              </a:rPr>
              <a:t> Inc.</a:t>
            </a:r>
            <a:endParaRPr sz="11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1100" dirty="0">
                <a:latin typeface="Calibri"/>
                <a:cs typeface="Calibri"/>
              </a:rPr>
              <a:t>Execu</a:t>
            </a:r>
            <a:r>
              <a:rPr lang="en-US" sz="1100" dirty="0">
                <a:latin typeface="Calibri"/>
                <a:cs typeface="Calibri"/>
              </a:rPr>
              <a:t>ti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9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Director</a:t>
            </a:r>
            <a:endParaRPr sz="1100" dirty="0">
              <a:latin typeface="Calibri"/>
              <a:cs typeface="Calibri"/>
            </a:endParaRPr>
          </a:p>
        </p:txBody>
      </p:sp>
      <p:grpSp>
        <p:nvGrpSpPr>
          <p:cNvPr id="9" name="object 7"/>
          <p:cNvGrpSpPr/>
          <p:nvPr/>
        </p:nvGrpSpPr>
        <p:grpSpPr>
          <a:xfrm>
            <a:off x="4757674" y="1109113"/>
            <a:ext cx="2971800" cy="504825"/>
            <a:chOff x="3529012" y="1566862"/>
            <a:chExt cx="2971800" cy="504825"/>
          </a:xfrm>
        </p:grpSpPr>
        <p:sp>
          <p:nvSpPr>
            <p:cNvPr id="10" name="object 8"/>
            <p:cNvSpPr/>
            <p:nvPr/>
          </p:nvSpPr>
          <p:spPr>
            <a:xfrm>
              <a:off x="3533775" y="1571625"/>
              <a:ext cx="2962275" cy="495300"/>
            </a:xfrm>
            <a:custGeom>
              <a:avLst/>
              <a:gdLst/>
              <a:ahLst/>
              <a:cxnLst/>
              <a:rect l="l" t="t" r="r" b="b"/>
              <a:pathLst>
                <a:path w="2962275" h="495300">
                  <a:moveTo>
                    <a:pt x="2962275" y="0"/>
                  </a:moveTo>
                  <a:lnTo>
                    <a:pt x="0" y="0"/>
                  </a:lnTo>
                  <a:lnTo>
                    <a:pt x="0" y="495300"/>
                  </a:lnTo>
                  <a:lnTo>
                    <a:pt x="2962275" y="495300"/>
                  </a:lnTo>
                  <a:lnTo>
                    <a:pt x="2962275" y="0"/>
                  </a:lnTo>
                  <a:close/>
                </a:path>
              </a:pathLst>
            </a:custGeom>
            <a:solidFill>
              <a:srgbClr val="FFD966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9"/>
            <p:cNvSpPr/>
            <p:nvPr/>
          </p:nvSpPr>
          <p:spPr>
            <a:xfrm>
              <a:off x="3533775" y="1571625"/>
              <a:ext cx="2962275" cy="495300"/>
            </a:xfrm>
            <a:custGeom>
              <a:avLst/>
              <a:gdLst/>
              <a:ahLst/>
              <a:cxnLst/>
              <a:rect l="l" t="t" r="r" b="b"/>
              <a:pathLst>
                <a:path w="2962275" h="495300">
                  <a:moveTo>
                    <a:pt x="0" y="0"/>
                  </a:moveTo>
                  <a:lnTo>
                    <a:pt x="2962275" y="0"/>
                  </a:lnTo>
                  <a:lnTo>
                    <a:pt x="2962275" y="495300"/>
                  </a:lnTo>
                  <a:lnTo>
                    <a:pt x="0" y="49530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0"/>
          <p:cNvSpPr txBox="1"/>
          <p:nvPr/>
        </p:nvSpPr>
        <p:spPr>
          <a:xfrm>
            <a:off x="4761103" y="1197294"/>
            <a:ext cx="2903343" cy="353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2590" marR="5080" indent="-390525" algn="ctr">
              <a:lnSpc>
                <a:spcPct val="1089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Delta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Head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Start/Early </a:t>
            </a:r>
            <a:r>
              <a:rPr sz="1000" dirty="0">
                <a:latin typeface="Calibri"/>
                <a:cs typeface="Calibri"/>
              </a:rPr>
              <a:t>Head</a:t>
            </a:r>
            <a:r>
              <a:rPr sz="1000" spc="-20" dirty="0">
                <a:latin typeface="Calibri"/>
                <a:cs typeface="Calibri"/>
              </a:rPr>
              <a:t> Start</a:t>
            </a:r>
            <a:r>
              <a:rPr sz="1000" spc="500" dirty="0">
                <a:latin typeface="Calibri"/>
                <a:cs typeface="Calibri"/>
              </a:rPr>
              <a:t> </a:t>
            </a:r>
            <a:endParaRPr lang="en-US" sz="1000" spc="500" dirty="0">
              <a:latin typeface="Calibri"/>
              <a:cs typeface="Calibri"/>
            </a:endParaRPr>
          </a:p>
          <a:p>
            <a:pPr marL="402590" marR="5080" indent="-390525" algn="ctr">
              <a:lnSpc>
                <a:spcPct val="1089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Program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Director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178266" y="1226616"/>
            <a:ext cx="921649" cy="333425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en-US" sz="1000" spc="-10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Admin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Assistant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55364" y="2336001"/>
            <a:ext cx="979093" cy="6495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04"/>
              </a:spcBef>
            </a:pPr>
            <a:r>
              <a:rPr lang="en-US" sz="1000" spc="-10" dirty="0">
                <a:latin typeface="Calibri"/>
                <a:cs typeface="Calibri"/>
              </a:rPr>
              <a:t>Parent Engagement/</a:t>
            </a:r>
          </a:p>
          <a:p>
            <a:pPr marL="12700" algn="ctr">
              <a:lnSpc>
                <a:spcPct val="100000"/>
              </a:lnSpc>
              <a:spcBef>
                <a:spcPts val="204"/>
              </a:spcBef>
            </a:pPr>
            <a:r>
              <a:rPr sz="1000" spc="-10" dirty="0">
                <a:latin typeface="Calibri"/>
                <a:cs typeface="Calibri"/>
              </a:rPr>
              <a:t>P</a:t>
            </a:r>
            <a:r>
              <a:rPr lang="en-US" sz="1000" spc="-10" dirty="0">
                <a:latin typeface="Calibri"/>
                <a:cs typeface="Calibri"/>
              </a:rPr>
              <a:t>FCE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Manager</a:t>
            </a:r>
            <a:endParaRPr lang="en-US" sz="1000" spc="-10" dirty="0">
              <a:latin typeface="Calibri"/>
              <a:cs typeface="Calibri"/>
            </a:endParaRPr>
          </a:p>
          <a:p>
            <a:pPr marL="56515" algn="ctr">
              <a:lnSpc>
                <a:spcPct val="100000"/>
              </a:lnSpc>
              <a:spcBef>
                <a:spcPts val="11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29272" y="2324421"/>
            <a:ext cx="1034314" cy="4828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04"/>
              </a:spcBef>
            </a:pPr>
            <a:r>
              <a:rPr lang="en-US" sz="1000" spc="-10" dirty="0">
                <a:latin typeface="Calibri"/>
                <a:cs typeface="Calibri"/>
              </a:rPr>
              <a:t>ERSEA/Health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10"/>
              </a:spcBef>
            </a:pP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Manager</a:t>
            </a:r>
            <a:endParaRPr lang="en-US" sz="1000" spc="-1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1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060452" y="3080025"/>
            <a:ext cx="792125" cy="3395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0" algn="ctr">
              <a:lnSpc>
                <a:spcPct val="1088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Family</a:t>
            </a:r>
            <a:r>
              <a:rPr sz="1000" spc="5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Advocates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112557" y="2286010"/>
            <a:ext cx="865925" cy="34560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95"/>
              </a:spcBef>
            </a:pPr>
            <a:r>
              <a:rPr lang="en-US" sz="1000" spc="-10" dirty="0">
                <a:latin typeface="Calibri"/>
                <a:cs typeface="Calibri"/>
              </a:rPr>
              <a:t>Disability </a:t>
            </a:r>
            <a:endParaRPr sz="1000" dirty="0">
              <a:latin typeface="Calibri"/>
              <a:cs typeface="Calibri"/>
            </a:endParaRPr>
          </a:p>
          <a:p>
            <a:pPr marL="38100" algn="ctr">
              <a:lnSpc>
                <a:spcPct val="100000"/>
              </a:lnSpc>
              <a:spcBef>
                <a:spcPts val="95"/>
              </a:spcBef>
            </a:pPr>
            <a:r>
              <a:rPr lang="en-US" sz="1000" spc="-10" dirty="0">
                <a:latin typeface="Calibri"/>
                <a:cs typeface="Calibri"/>
              </a:rPr>
              <a:t>Manager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067956" y="4152947"/>
            <a:ext cx="1105592" cy="512191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05" algn="ctr">
              <a:lnSpc>
                <a:spcPct val="11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EHS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Teacher’s,</a:t>
            </a:r>
            <a:r>
              <a:rPr sz="1000" spc="5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Floaters,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Teacher</a:t>
            </a:r>
            <a:r>
              <a:rPr sz="1000" spc="5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Appren</a:t>
            </a:r>
            <a:r>
              <a:rPr lang="en-US" sz="1000" spc="-10" dirty="0">
                <a:latin typeface="Calibri"/>
                <a:cs typeface="Calibri"/>
              </a:rPr>
              <a:t>ti</a:t>
            </a:r>
            <a:r>
              <a:rPr sz="1000" spc="-10" dirty="0">
                <a:latin typeface="Calibri"/>
                <a:cs typeface="Calibri"/>
              </a:rPr>
              <a:t>ces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991432" y="3793627"/>
            <a:ext cx="950009" cy="3429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47625" marR="5080" indent="-35560" algn="ctr">
              <a:lnSpc>
                <a:spcPct val="110000"/>
              </a:lnSpc>
              <a:spcBef>
                <a:spcPts val="100"/>
              </a:spcBef>
            </a:pPr>
            <a:r>
              <a:rPr lang="en-US" sz="1000" spc="-10" dirty="0">
                <a:latin typeface="Calibri"/>
                <a:cs typeface="Calibri"/>
              </a:rPr>
              <a:t>2 ERSEA/Health Specialist</a:t>
            </a:r>
          </a:p>
        </p:txBody>
      </p:sp>
      <p:sp>
        <p:nvSpPr>
          <p:cNvPr id="114" name="object 114"/>
          <p:cNvSpPr txBox="1"/>
          <p:nvPr/>
        </p:nvSpPr>
        <p:spPr>
          <a:xfrm>
            <a:off x="4874848" y="1702083"/>
            <a:ext cx="2739698" cy="500778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marL="429895" marR="5080" indent="-417830" algn="ctr">
              <a:lnSpc>
                <a:spcPct val="102200"/>
              </a:lnSpc>
              <a:spcBef>
                <a:spcPts val="75"/>
              </a:spcBef>
            </a:pPr>
            <a:r>
              <a:rPr sz="1000" dirty="0">
                <a:latin typeface="Calibri"/>
                <a:cs typeface="Calibri"/>
              </a:rPr>
              <a:t>Delta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Head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Start/Early </a:t>
            </a:r>
            <a:r>
              <a:rPr sz="1000" dirty="0">
                <a:latin typeface="Calibri"/>
                <a:cs typeface="Calibri"/>
              </a:rPr>
              <a:t>Head</a:t>
            </a:r>
            <a:r>
              <a:rPr sz="1000" spc="-20" dirty="0">
                <a:latin typeface="Calibri"/>
                <a:cs typeface="Calibri"/>
              </a:rPr>
              <a:t> Start</a:t>
            </a:r>
            <a:r>
              <a:rPr lang="en-US" sz="1000" spc="500" dirty="0">
                <a:latin typeface="Calibri"/>
                <a:cs typeface="Calibri"/>
              </a:rPr>
              <a:t> </a:t>
            </a:r>
          </a:p>
          <a:p>
            <a:pPr marL="429895" marR="5080" indent="-417830" algn="ctr">
              <a:lnSpc>
                <a:spcPct val="102200"/>
              </a:lnSpc>
              <a:spcBef>
                <a:spcPts val="75"/>
              </a:spcBef>
            </a:pPr>
            <a:r>
              <a:rPr sz="1000" dirty="0">
                <a:latin typeface="Calibri"/>
                <a:cs typeface="Calibri"/>
              </a:rPr>
              <a:t>Deputy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Director</a:t>
            </a:r>
            <a:endParaRPr lang="en-US" sz="1000" spc="-10" dirty="0">
              <a:latin typeface="Calibri"/>
              <a:cs typeface="Calibri"/>
            </a:endParaRPr>
          </a:p>
          <a:p>
            <a:pPr marL="429895" marR="5080" indent="-417830" algn="ctr">
              <a:lnSpc>
                <a:spcPct val="102200"/>
              </a:lnSpc>
              <a:spcBef>
                <a:spcPts val="75"/>
              </a:spcBef>
            </a:pPr>
            <a:endParaRPr sz="1000" dirty="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6118568" y="5996800"/>
            <a:ext cx="762003" cy="3334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Volunteers</a:t>
            </a:r>
            <a:endParaRPr lang="en-US" sz="1000" spc="-10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sz="1000" dirty="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2092303" y="803206"/>
            <a:ext cx="1297987" cy="3488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en-US" sz="1000" spc="-10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050" spc="-10" dirty="0">
                <a:latin typeface="Calibri"/>
                <a:cs typeface="Calibri"/>
              </a:rPr>
              <a:t>Policy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Council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8327656" y="-9885"/>
            <a:ext cx="1961514" cy="671830"/>
          </a:xfrm>
          <a:custGeom>
            <a:avLst/>
            <a:gdLst/>
            <a:ahLst/>
            <a:cxnLst/>
            <a:rect l="l" t="t" r="r" b="b"/>
            <a:pathLst>
              <a:path w="1961514" h="671830">
                <a:moveTo>
                  <a:pt x="0" y="0"/>
                </a:moveTo>
                <a:lnTo>
                  <a:pt x="1961514" y="0"/>
                </a:lnTo>
                <a:lnTo>
                  <a:pt x="1961514" y="671829"/>
                </a:lnTo>
                <a:lnTo>
                  <a:pt x="0" y="67182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8474284" y="75518"/>
            <a:ext cx="116395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0620" algn="l"/>
              </a:tabLst>
            </a:pPr>
            <a:r>
              <a:rPr sz="1100" dirty="0">
                <a:latin typeface="Calibri"/>
                <a:cs typeface="Calibri"/>
              </a:rPr>
              <a:t>Direct </a:t>
            </a:r>
            <a:r>
              <a:rPr lang="en-US" sz="1100" dirty="0">
                <a:latin typeface="Calibri"/>
                <a:cs typeface="Calibri"/>
              </a:rPr>
              <a:t>   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8494849" y="363019"/>
            <a:ext cx="4629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Calibri"/>
                <a:cs typeface="Calibri"/>
              </a:rPr>
              <a:t>Indirect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46" name="object 146"/>
          <p:cNvSpPr txBox="1">
            <a:spLocks/>
          </p:cNvSpPr>
          <p:nvPr/>
        </p:nvSpPr>
        <p:spPr>
          <a:xfrm>
            <a:off x="5807836" y="6530364"/>
            <a:ext cx="901064" cy="3332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150"/>
              </a:lnSpc>
            </a:pPr>
            <a:r>
              <a:rPr lang="en-US" dirty="0"/>
              <a:t>Revised </a:t>
            </a:r>
          </a:p>
          <a:p>
            <a:pPr marL="12700">
              <a:lnSpc>
                <a:spcPts val="1150"/>
              </a:lnSpc>
            </a:pPr>
            <a:r>
              <a:rPr lang="en-US" spc="-10" dirty="0"/>
              <a:t>11/2025</a:t>
            </a:r>
          </a:p>
        </p:txBody>
      </p:sp>
      <p:pic>
        <p:nvPicPr>
          <p:cNvPr id="237" name="Picture 236">
            <a:extLst>
              <a:ext uri="{FF2B5EF4-FFF2-40B4-BE49-F238E27FC236}">
                <a16:creationId xmlns:a16="http://schemas.microsoft.com/office/drawing/2014/main" id="{4ED6CC34-FFF3-8B10-F0DC-2AE3E3824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9151" y="4655947"/>
            <a:ext cx="237765" cy="225572"/>
          </a:xfrm>
          <a:prstGeom prst="rect">
            <a:avLst/>
          </a:prstGeom>
        </p:spPr>
      </p:pic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CD28B4BB-E72F-CB23-0AEC-5B9AC2C7A71C}"/>
              </a:ext>
            </a:extLst>
          </p:cNvPr>
          <p:cNvCxnSpPr>
            <a:cxnSpLocks/>
          </p:cNvCxnSpPr>
          <p:nvPr/>
        </p:nvCxnSpPr>
        <p:spPr>
          <a:xfrm>
            <a:off x="7718484" y="1393328"/>
            <a:ext cx="459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bject 34"/>
          <p:cNvSpPr txBox="1"/>
          <p:nvPr/>
        </p:nvSpPr>
        <p:spPr>
          <a:xfrm>
            <a:off x="9421905" y="2309639"/>
            <a:ext cx="1396365" cy="32117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279400" marR="5080" indent="-266700" algn="ctr">
              <a:lnSpc>
                <a:spcPct val="108900"/>
              </a:lnSpc>
              <a:spcBef>
                <a:spcPts val="100"/>
              </a:spcBef>
            </a:pPr>
            <a:r>
              <a:rPr sz="1000" spc="-40" dirty="0">
                <a:latin typeface="Calibri"/>
                <a:cs typeface="Calibri"/>
              </a:rPr>
              <a:t>Nutr</a:t>
            </a:r>
            <a:r>
              <a:rPr lang="en-US" sz="1000" spc="-40" dirty="0">
                <a:latin typeface="Calibri"/>
                <a:cs typeface="Calibri"/>
              </a:rPr>
              <a:t>iti</a:t>
            </a:r>
            <a:r>
              <a:rPr sz="1000" spc="-40" dirty="0">
                <a:latin typeface="Calibri"/>
                <a:cs typeface="Calibri"/>
              </a:rPr>
              <a:t>on</a:t>
            </a:r>
            <a:r>
              <a:rPr lang="en-US" sz="1000" spc="-4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Manager</a:t>
            </a:r>
            <a:endParaRPr lang="en-US" sz="1000" spc="-10" dirty="0">
              <a:latin typeface="Calibri"/>
              <a:cs typeface="Calibri"/>
            </a:endParaRPr>
          </a:p>
          <a:p>
            <a:pPr marL="279400" marR="5080" indent="-266700">
              <a:lnSpc>
                <a:spcPct val="108900"/>
              </a:lnSpc>
              <a:spcBef>
                <a:spcPts val="10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9738376" y="3071419"/>
            <a:ext cx="797303" cy="1756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70"/>
              </a:spcBef>
            </a:pPr>
            <a:r>
              <a:rPr lang="en-US" sz="1000" spc="-10" dirty="0">
                <a:latin typeface="Calibri"/>
                <a:cs typeface="Calibri"/>
              </a:rPr>
              <a:t>Cooks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35651E7-813C-AAF7-AE8A-3C36787549C1}"/>
              </a:ext>
            </a:extLst>
          </p:cNvPr>
          <p:cNvSpPr txBox="1"/>
          <p:nvPr/>
        </p:nvSpPr>
        <p:spPr>
          <a:xfrm>
            <a:off x="7948375" y="2315302"/>
            <a:ext cx="1229591" cy="24622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+mj-lt"/>
              </a:rPr>
              <a:t>QA Manager </a:t>
            </a:r>
            <a:endParaRPr lang="en-US" sz="1000" dirty="0"/>
          </a:p>
        </p:txBody>
      </p:sp>
      <p:cxnSp>
        <p:nvCxnSpPr>
          <p:cNvPr id="470" name="Straight Connector 469">
            <a:extLst>
              <a:ext uri="{FF2B5EF4-FFF2-40B4-BE49-F238E27FC236}">
                <a16:creationId xmlns:a16="http://schemas.microsoft.com/office/drawing/2014/main" id="{CDCABCF2-37F8-E6DB-FB3C-5D06EC039BA4}"/>
              </a:ext>
            </a:extLst>
          </p:cNvPr>
          <p:cNvCxnSpPr>
            <a:cxnSpLocks/>
          </p:cNvCxnSpPr>
          <p:nvPr/>
        </p:nvCxnSpPr>
        <p:spPr>
          <a:xfrm>
            <a:off x="3399444" y="1121935"/>
            <a:ext cx="136007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C703C1-967F-F4AC-36FD-91F586FB6AD9}"/>
              </a:ext>
            </a:extLst>
          </p:cNvPr>
          <p:cNvCxnSpPr/>
          <p:nvPr/>
        </p:nvCxnSpPr>
        <p:spPr>
          <a:xfrm>
            <a:off x="9103992" y="465006"/>
            <a:ext cx="6333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BDA6B2-36BD-F745-E337-BD8A4A66494D}"/>
              </a:ext>
            </a:extLst>
          </p:cNvPr>
          <p:cNvCxnSpPr>
            <a:cxnSpLocks/>
            <a:endCxn id="139" idx="3"/>
          </p:cNvCxnSpPr>
          <p:nvPr/>
        </p:nvCxnSpPr>
        <p:spPr>
          <a:xfrm>
            <a:off x="9056261" y="166568"/>
            <a:ext cx="581978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9" name="TextBox 208">
            <a:extLst>
              <a:ext uri="{FF2B5EF4-FFF2-40B4-BE49-F238E27FC236}">
                <a16:creationId xmlns:a16="http://schemas.microsoft.com/office/drawing/2014/main" id="{958F854E-F682-0C93-E763-B4987531ADA8}"/>
              </a:ext>
            </a:extLst>
          </p:cNvPr>
          <p:cNvSpPr txBox="1"/>
          <p:nvPr/>
        </p:nvSpPr>
        <p:spPr>
          <a:xfrm>
            <a:off x="5138129" y="2329969"/>
            <a:ext cx="1273091" cy="292388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EHS </a:t>
            </a:r>
            <a:r>
              <a:rPr kumimoji="0" lang="en-US" sz="1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Services</a:t>
            </a:r>
            <a:r>
              <a:rPr lang="en-US" sz="1000" kern="0" spc="-50" dirty="0">
                <a:solidFill>
                  <a:sysClr val="windowText" lastClr="000000"/>
                </a:solidFill>
                <a:latin typeface="Calibri"/>
                <a:cs typeface="Calibri"/>
              </a:rPr>
              <a:t> Manager</a:t>
            </a:r>
            <a:endParaRPr kumimoji="0" lang="en-US" sz="1000" b="0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2540" marR="0" lvl="0" indent="0" algn="ctr" defTabSz="914400" eaLnBrk="1" fontAlgn="auto" latinLnBrk="0" hangingPunct="1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698182" y="3701882"/>
            <a:ext cx="1564302" cy="171842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0" algn="ctr">
              <a:lnSpc>
                <a:spcPct val="1088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Center</a:t>
            </a:r>
            <a:r>
              <a:rPr sz="1000" spc="5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Directors</a:t>
            </a:r>
            <a:endParaRPr sz="1000" dirty="0">
              <a:latin typeface="Calibri"/>
              <a:cs typeface="Calibri"/>
            </a:endParaRPr>
          </a:p>
        </p:txBody>
      </p:sp>
      <p:cxnSp>
        <p:nvCxnSpPr>
          <p:cNvPr id="464" name="Straight Connector 463">
            <a:extLst>
              <a:ext uri="{FF2B5EF4-FFF2-40B4-BE49-F238E27FC236}">
                <a16:creationId xmlns:a16="http://schemas.microsoft.com/office/drawing/2014/main" id="{22F35DED-6A98-9CF4-C69B-C78A86769AD4}"/>
              </a:ext>
            </a:extLst>
          </p:cNvPr>
          <p:cNvCxnSpPr/>
          <p:nvPr/>
        </p:nvCxnSpPr>
        <p:spPr>
          <a:xfrm>
            <a:off x="3379376" y="2523702"/>
            <a:ext cx="11201" cy="25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83E61E4-1BD1-23C0-5985-81AFB20A15AF}"/>
              </a:ext>
            </a:extLst>
          </p:cNvPr>
          <p:cNvCxnSpPr>
            <a:cxnSpLocks/>
          </p:cNvCxnSpPr>
          <p:nvPr/>
        </p:nvCxnSpPr>
        <p:spPr>
          <a:xfrm flipH="1" flipV="1">
            <a:off x="3370537" y="1609176"/>
            <a:ext cx="8839" cy="7719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object 18"/>
          <p:cNvSpPr txBox="1"/>
          <p:nvPr/>
        </p:nvSpPr>
        <p:spPr>
          <a:xfrm>
            <a:off x="6651818" y="2325566"/>
            <a:ext cx="1165852" cy="455356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Educa</a:t>
            </a:r>
            <a:r>
              <a:rPr lang="en-US" sz="1000" dirty="0">
                <a:latin typeface="Calibri"/>
                <a:cs typeface="Calibri"/>
              </a:rPr>
              <a:t>ti</a:t>
            </a:r>
            <a:r>
              <a:rPr sz="1000" dirty="0">
                <a:latin typeface="Calibri"/>
                <a:cs typeface="Calibri"/>
              </a:rPr>
              <a:t>on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-50" dirty="0">
                <a:latin typeface="Calibri"/>
                <a:cs typeface="Calibri"/>
              </a:rPr>
              <a:t>Services</a:t>
            </a:r>
            <a:endParaRPr sz="1000" dirty="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20"/>
              </a:spcBef>
            </a:pPr>
            <a:r>
              <a:rPr sz="1000" spc="-10" dirty="0">
                <a:latin typeface="Calibri"/>
                <a:cs typeface="Calibri"/>
              </a:rPr>
              <a:t>Manager</a:t>
            </a:r>
            <a:endParaRPr lang="en-US" sz="1000" spc="-10" dirty="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2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044542" y="3064354"/>
            <a:ext cx="953134" cy="321242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US" sz="1000" spc="-30" dirty="0">
                <a:latin typeface="Calibri"/>
                <a:cs typeface="Calibri"/>
              </a:rPr>
              <a:t> </a:t>
            </a:r>
            <a:r>
              <a:rPr sz="1000" spc="-30" dirty="0">
                <a:latin typeface="Calibri"/>
                <a:cs typeface="Calibri"/>
              </a:rPr>
              <a:t>Educa</a:t>
            </a:r>
            <a:r>
              <a:rPr lang="en-US" sz="1000" spc="-30" dirty="0">
                <a:latin typeface="Calibri"/>
                <a:cs typeface="Calibri"/>
              </a:rPr>
              <a:t>ti</a:t>
            </a:r>
            <a:r>
              <a:rPr sz="1000" spc="-30" dirty="0">
                <a:latin typeface="Calibri"/>
                <a:cs typeface="Calibri"/>
              </a:rPr>
              <a:t>on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000" spc="-10" dirty="0">
                <a:latin typeface="Calibri"/>
                <a:cs typeface="Calibri"/>
              </a:rPr>
              <a:t>Specialist</a:t>
            </a:r>
            <a:r>
              <a:rPr lang="en-US" sz="1000" spc="-10" dirty="0">
                <a:latin typeface="Calibri"/>
                <a:cs typeface="Calibri"/>
              </a:rPr>
              <a:t>(s)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806355" y="4151192"/>
            <a:ext cx="1169435" cy="512191"/>
          </a:xfrm>
          <a:prstGeom prst="rect">
            <a:avLst/>
          </a:prstGeom>
          <a:solidFill>
            <a:srgbClr val="F9E7C3"/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HS</a:t>
            </a:r>
            <a:r>
              <a:rPr sz="1000" spc="-10" dirty="0">
                <a:latin typeface="Calibri"/>
                <a:cs typeface="Calibri"/>
              </a:rPr>
              <a:t> Teachers/Teacher’s</a:t>
            </a:r>
            <a:r>
              <a:rPr sz="1000" spc="50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Aides,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Floaters,</a:t>
            </a:r>
            <a:r>
              <a:rPr sz="1000" spc="5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Teacher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Appren</a:t>
            </a:r>
            <a:r>
              <a:rPr lang="en-US" sz="1000" spc="-10" dirty="0">
                <a:latin typeface="Calibri"/>
                <a:cs typeface="Calibri"/>
              </a:rPr>
              <a:t>ti</a:t>
            </a:r>
            <a:r>
              <a:rPr sz="1000" spc="-10" dirty="0">
                <a:latin typeface="Calibri"/>
                <a:cs typeface="Calibri"/>
              </a:rPr>
              <a:t>ces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146269" y="3059170"/>
            <a:ext cx="872080" cy="694293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91440" marR="5080" indent="-79375" algn="ctr">
              <a:lnSpc>
                <a:spcPct val="11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Disability</a:t>
            </a:r>
            <a:r>
              <a:rPr lang="en-US" sz="1000" spc="-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Aides</a:t>
            </a:r>
            <a:r>
              <a:rPr lang="en-US" sz="1000" spc="-10" dirty="0">
                <a:latin typeface="Calibri"/>
                <a:cs typeface="Calibri"/>
              </a:rPr>
              <a:t>/Subsidy TA’s </a:t>
            </a:r>
          </a:p>
          <a:p>
            <a:pPr marL="91440" marR="5080" indent="-79375" algn="ctr">
              <a:lnSpc>
                <a:spcPct val="110000"/>
              </a:lnSpc>
              <a:spcBef>
                <a:spcPts val="100"/>
              </a:spcBef>
            </a:pPr>
            <a:endParaRPr sz="1000" dirty="0">
              <a:latin typeface="Calibri"/>
              <a:cs typeface="Calibri"/>
            </a:endParaRPr>
          </a:p>
        </p:txBody>
      </p: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BDEE2012-86EF-A55D-8A3A-EDDB4406F8F1}"/>
              </a:ext>
            </a:extLst>
          </p:cNvPr>
          <p:cNvCxnSpPr>
            <a:cxnSpLocks/>
          </p:cNvCxnSpPr>
          <p:nvPr/>
        </p:nvCxnSpPr>
        <p:spPr>
          <a:xfrm flipH="1">
            <a:off x="5774675" y="2218281"/>
            <a:ext cx="8515" cy="1215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5454738-B6E0-A844-C0A9-87E7EA1D24C9}"/>
              </a:ext>
            </a:extLst>
          </p:cNvPr>
          <p:cNvCxnSpPr>
            <a:cxnSpLocks/>
            <a:stCxn id="74" idx="3"/>
            <a:endCxn id="70" idx="1"/>
          </p:cNvCxnSpPr>
          <p:nvPr/>
        </p:nvCxnSpPr>
        <p:spPr>
          <a:xfrm flipV="1">
            <a:off x="6173548" y="4407288"/>
            <a:ext cx="632807" cy="17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68A9B2F-EAD7-E3A8-A874-6365859BB007}"/>
              </a:ext>
            </a:extLst>
          </p:cNvPr>
          <p:cNvCxnSpPr>
            <a:cxnSpLocks/>
            <a:endCxn id="53" idx="2"/>
          </p:cNvCxnSpPr>
          <p:nvPr/>
        </p:nvCxnSpPr>
        <p:spPr>
          <a:xfrm>
            <a:off x="8593863" y="2548754"/>
            <a:ext cx="728" cy="7796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8" name="Straight Connector 467">
            <a:extLst>
              <a:ext uri="{FF2B5EF4-FFF2-40B4-BE49-F238E27FC236}">
                <a16:creationId xmlns:a16="http://schemas.microsoft.com/office/drawing/2014/main" id="{83EEFA32-5115-A67E-DE3D-46F634DDFB35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2344910" y="2985537"/>
            <a:ext cx="1" cy="323032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9" name="Straight Connector 478">
            <a:extLst>
              <a:ext uri="{FF2B5EF4-FFF2-40B4-BE49-F238E27FC236}">
                <a16:creationId xmlns:a16="http://schemas.microsoft.com/office/drawing/2014/main" id="{3460ED4B-73E5-4872-7D5D-51CF6AEC6DF2}"/>
              </a:ext>
            </a:extLst>
          </p:cNvPr>
          <p:cNvCxnSpPr>
            <a:cxnSpLocks/>
            <a:stCxn id="137" idx="0"/>
          </p:cNvCxnSpPr>
          <p:nvPr/>
        </p:nvCxnSpPr>
        <p:spPr>
          <a:xfrm flipH="1" flipV="1">
            <a:off x="2730381" y="224698"/>
            <a:ext cx="10916" cy="57850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1A806FC-CBF2-2836-2EFE-0F072A039B73}"/>
              </a:ext>
            </a:extLst>
          </p:cNvPr>
          <p:cNvCxnSpPr>
            <a:cxnSpLocks/>
          </p:cNvCxnSpPr>
          <p:nvPr/>
        </p:nvCxnSpPr>
        <p:spPr>
          <a:xfrm flipH="1">
            <a:off x="2730382" y="224698"/>
            <a:ext cx="2029132" cy="1352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F1B95F7-9F74-A80F-B457-7158833AA48C}"/>
              </a:ext>
            </a:extLst>
          </p:cNvPr>
          <p:cNvCxnSpPr>
            <a:cxnSpLocks/>
          </p:cNvCxnSpPr>
          <p:nvPr/>
        </p:nvCxnSpPr>
        <p:spPr>
          <a:xfrm flipH="1" flipV="1">
            <a:off x="2344910" y="1604759"/>
            <a:ext cx="2416066" cy="101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5175524-A869-BF96-C3E4-E446F7CC8CFF}"/>
              </a:ext>
            </a:extLst>
          </p:cNvPr>
          <p:cNvCxnSpPr>
            <a:cxnSpLocks/>
          </p:cNvCxnSpPr>
          <p:nvPr/>
        </p:nvCxnSpPr>
        <p:spPr>
          <a:xfrm>
            <a:off x="8580261" y="2084541"/>
            <a:ext cx="2170" cy="2815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object 14">
            <a:extLst>
              <a:ext uri="{FF2B5EF4-FFF2-40B4-BE49-F238E27FC236}">
                <a16:creationId xmlns:a16="http://schemas.microsoft.com/office/drawing/2014/main" id="{17850BCF-DC72-0488-767C-B90214855104}"/>
              </a:ext>
            </a:extLst>
          </p:cNvPr>
          <p:cNvSpPr txBox="1"/>
          <p:nvPr/>
        </p:nvSpPr>
        <p:spPr>
          <a:xfrm>
            <a:off x="8192334" y="804814"/>
            <a:ext cx="921649" cy="333425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en-US" sz="1000" spc="-10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000" spc="-10" dirty="0">
                <a:latin typeface="Calibri"/>
                <a:cs typeface="Calibri"/>
              </a:rPr>
              <a:t>IT Specialist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1A52D58-7614-C979-EBA2-0FCD72CCF352}"/>
              </a:ext>
            </a:extLst>
          </p:cNvPr>
          <p:cNvCxnSpPr>
            <a:cxnSpLocks/>
          </p:cNvCxnSpPr>
          <p:nvPr/>
        </p:nvCxnSpPr>
        <p:spPr>
          <a:xfrm flipV="1">
            <a:off x="7718484" y="959975"/>
            <a:ext cx="464723" cy="314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D9B53DF-0D9C-4C9D-0113-C01CDE3AB81E}"/>
              </a:ext>
            </a:extLst>
          </p:cNvPr>
          <p:cNvCxnSpPr>
            <a:cxnSpLocks/>
          </p:cNvCxnSpPr>
          <p:nvPr/>
        </p:nvCxnSpPr>
        <p:spPr>
          <a:xfrm flipV="1">
            <a:off x="10191616" y="1599208"/>
            <a:ext cx="0" cy="733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83CF76EB-5F5A-B5DA-9819-75A3288EE26A}"/>
              </a:ext>
            </a:extLst>
          </p:cNvPr>
          <p:cNvSpPr txBox="1"/>
          <p:nvPr/>
        </p:nvSpPr>
        <p:spPr>
          <a:xfrm>
            <a:off x="7979795" y="3082149"/>
            <a:ext cx="1229591" cy="24622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+mj-lt"/>
              </a:rPr>
              <a:t>Maintenance</a:t>
            </a:r>
            <a:endParaRPr lang="en-US" sz="1000" dirty="0"/>
          </a:p>
        </p:txBody>
      </p: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CC0ADB43-8095-57D6-B01E-7F3C1C7C8730}"/>
              </a:ext>
            </a:extLst>
          </p:cNvPr>
          <p:cNvCxnSpPr>
            <a:cxnSpLocks/>
          </p:cNvCxnSpPr>
          <p:nvPr/>
        </p:nvCxnSpPr>
        <p:spPr>
          <a:xfrm flipH="1">
            <a:off x="2311041" y="1599208"/>
            <a:ext cx="2276" cy="723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4AD7834D-C5A1-9D32-566C-A6F4F961B6D0}"/>
              </a:ext>
            </a:extLst>
          </p:cNvPr>
          <p:cNvCxnSpPr>
            <a:cxnSpLocks/>
          </p:cNvCxnSpPr>
          <p:nvPr/>
        </p:nvCxnSpPr>
        <p:spPr>
          <a:xfrm>
            <a:off x="7614546" y="2109279"/>
            <a:ext cx="9657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1" name="Straight Connector 490">
            <a:extLst>
              <a:ext uri="{FF2B5EF4-FFF2-40B4-BE49-F238E27FC236}">
                <a16:creationId xmlns:a16="http://schemas.microsoft.com/office/drawing/2014/main" id="{C23CECC8-EF64-864F-0555-26D7EE1E2602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7252729" y="2783252"/>
            <a:ext cx="9755" cy="10045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7" name="Straight Connector 496">
            <a:extLst>
              <a:ext uri="{FF2B5EF4-FFF2-40B4-BE49-F238E27FC236}">
                <a16:creationId xmlns:a16="http://schemas.microsoft.com/office/drawing/2014/main" id="{C9C9A7B7-A5CE-BFE1-717F-5CD3C66B6286}"/>
              </a:ext>
            </a:extLst>
          </p:cNvPr>
          <p:cNvCxnSpPr>
            <a:cxnSpLocks/>
          </p:cNvCxnSpPr>
          <p:nvPr/>
        </p:nvCxnSpPr>
        <p:spPr>
          <a:xfrm>
            <a:off x="4874217" y="2129766"/>
            <a:ext cx="3987" cy="1492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2FDF3CDE-9502-17D0-B570-3DB698855D8E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7234744" y="2199617"/>
            <a:ext cx="0" cy="1259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1A7D284-C009-100E-FBB0-801EFB591327}"/>
              </a:ext>
            </a:extLst>
          </p:cNvPr>
          <p:cNvCxnSpPr>
            <a:cxnSpLocks/>
            <a:endCxn id="62" idx="1"/>
          </p:cNvCxnSpPr>
          <p:nvPr/>
        </p:nvCxnSpPr>
        <p:spPr>
          <a:xfrm>
            <a:off x="5698181" y="3212222"/>
            <a:ext cx="346361" cy="127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02F50E7-251A-5DF7-EB73-CB0388FD9004}"/>
              </a:ext>
            </a:extLst>
          </p:cNvPr>
          <p:cNvCxnSpPr>
            <a:cxnSpLocks/>
          </p:cNvCxnSpPr>
          <p:nvPr/>
        </p:nvCxnSpPr>
        <p:spPr>
          <a:xfrm>
            <a:off x="7006644" y="3192468"/>
            <a:ext cx="273203" cy="197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C074BD7-0D69-B38D-7BEA-D58D69618FA9}"/>
              </a:ext>
            </a:extLst>
          </p:cNvPr>
          <p:cNvCxnSpPr>
            <a:cxnSpLocks/>
          </p:cNvCxnSpPr>
          <p:nvPr/>
        </p:nvCxnSpPr>
        <p:spPr>
          <a:xfrm flipH="1" flipV="1">
            <a:off x="2311041" y="1960716"/>
            <a:ext cx="2535626" cy="2849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FFB0FE2-B745-3F5B-2203-570D68565054}"/>
              </a:ext>
            </a:extLst>
          </p:cNvPr>
          <p:cNvCxnSpPr>
            <a:cxnSpLocks/>
          </p:cNvCxnSpPr>
          <p:nvPr/>
        </p:nvCxnSpPr>
        <p:spPr>
          <a:xfrm flipH="1">
            <a:off x="7614546" y="1952472"/>
            <a:ext cx="257707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85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130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King</dc:creator>
  <cp:lastModifiedBy>Sheresa Patrick</cp:lastModifiedBy>
  <cp:revision>3</cp:revision>
  <cp:lastPrinted>2026-01-08T19:54:58Z</cp:lastPrinted>
  <dcterms:created xsi:type="dcterms:W3CDTF">2025-07-14T13:27:59Z</dcterms:created>
  <dcterms:modified xsi:type="dcterms:W3CDTF">2026-01-08T20:10:48Z</dcterms:modified>
</cp:coreProperties>
</file>