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0" r:id="rId1"/>
  </p:sldMasterIdLst>
  <p:notesMasterIdLst>
    <p:notesMasterId r:id="rId14"/>
  </p:notesMasterIdLst>
  <p:handoutMasterIdLst>
    <p:handoutMasterId r:id="rId15"/>
  </p:handoutMasterIdLst>
  <p:sldIdLst>
    <p:sldId id="256" r:id="rId2"/>
    <p:sldId id="259" r:id="rId3"/>
    <p:sldId id="258" r:id="rId4"/>
    <p:sldId id="290" r:id="rId5"/>
    <p:sldId id="262" r:id="rId6"/>
    <p:sldId id="263" r:id="rId7"/>
    <p:sldId id="264" r:id="rId8"/>
    <p:sldId id="294" r:id="rId9"/>
    <p:sldId id="295" r:id="rId10"/>
    <p:sldId id="296" r:id="rId11"/>
    <p:sldId id="272" r:id="rId12"/>
    <p:sldId id="293" r:id="rId13"/>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D07C7A"/>
    <a:srgbClr val="CCCC00"/>
    <a:srgbClr val="FFFF00"/>
    <a:srgbClr val="FF9900"/>
    <a:srgbClr val="993300"/>
    <a:srgbClr val="713605"/>
    <a:srgbClr val="502604"/>
    <a:srgbClr val="4E6F4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718" autoAdjust="0"/>
  </p:normalViewPr>
  <p:slideViewPr>
    <p:cSldViewPr>
      <p:cViewPr varScale="1">
        <p:scale>
          <a:sx n="113" d="100"/>
          <a:sy n="113" d="100"/>
        </p:scale>
        <p:origin x="1590" y="114"/>
      </p:cViewPr>
      <p:guideLst>
        <p:guide orient="horz" pos="2160"/>
        <p:guide pos="2880"/>
      </p:guideLst>
    </p:cSldViewPr>
  </p:slideViewPr>
  <p:outlineViewPr>
    <p:cViewPr>
      <p:scale>
        <a:sx n="33" d="100"/>
        <a:sy n="33" d="100"/>
      </p:scale>
      <p:origin x="0" y="3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50"/>
      <c:rAngAx val="0"/>
      <c:perspective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816921964586499E-2"/>
          <c:y val="0.18639944692433649"/>
          <c:w val="0.90007817013900693"/>
          <c:h val="0.77850012471693864"/>
        </c:manualLayout>
      </c:layout>
      <c:pie3DChart>
        <c:varyColors val="1"/>
        <c:ser>
          <c:idx val="0"/>
          <c:order val="0"/>
          <c:tx>
            <c:strRef>
              <c:f>Sheet1!$B$1</c:f>
              <c:strCache>
                <c:ptCount val="1"/>
                <c:pt idx="0">
                  <c:v>Gender</c:v>
                </c:pt>
              </c:strCache>
            </c:strRef>
          </c:tx>
          <c:dPt>
            <c:idx val="0"/>
            <c:bubble3D val="0"/>
            <c:spPr>
              <a:solidFill>
                <a:schemeClr val="accent2">
                  <a:shade val="76000"/>
                </a:schemeClr>
              </a:solidFill>
              <a:ln w="12700" cap="rnd" cmpd="sng" algn="ctr">
                <a:solidFill>
                  <a:schemeClr val="lt1"/>
                </a:solidFill>
                <a:prstDash val="solid"/>
                <a:round/>
              </a:ln>
              <a:effectLst/>
              <a:sp3d contourW="12700">
                <a:contourClr>
                  <a:schemeClr val="lt1"/>
                </a:contourClr>
              </a:sp3d>
            </c:spPr>
            <c:extLst>
              <c:ext xmlns:c16="http://schemas.microsoft.com/office/drawing/2014/chart" uri="{C3380CC4-5D6E-409C-BE32-E72D297353CC}">
                <c16:uniqueId val="{00000000-2418-408D-BCDD-79EAB6DFBBBD}"/>
              </c:ext>
            </c:extLst>
          </c:dPt>
          <c:dPt>
            <c:idx val="1"/>
            <c:bubble3D val="0"/>
            <c:spPr>
              <a:solidFill>
                <a:schemeClr val="accent1"/>
              </a:solidFill>
              <a:ln w="12700" cap="rnd" cmpd="sng" algn="ctr">
                <a:solidFill>
                  <a:schemeClr val="lt1"/>
                </a:solidFill>
                <a:prstDash val="solid"/>
                <a:round/>
              </a:ln>
              <a:effectLst/>
              <a:sp3d contourW="12700">
                <a:contourClr>
                  <a:schemeClr val="lt1"/>
                </a:contourClr>
              </a:sp3d>
            </c:spPr>
            <c:extLst>
              <c:ext xmlns:c16="http://schemas.microsoft.com/office/drawing/2014/chart" uri="{C3380CC4-5D6E-409C-BE32-E72D297353CC}">
                <c16:uniqueId val="{00000001-2418-408D-BCDD-79EAB6DFBBBD}"/>
              </c:ext>
            </c:extLst>
          </c:dPt>
          <c:dLbls>
            <c:dLbl>
              <c:idx val="0"/>
              <c:layout>
                <c:manualLayout>
                  <c:x val="0.36807239103914813"/>
                  <c:y val="-0.49225549300082422"/>
                </c:manualLayout>
              </c:layout>
              <c:tx>
                <c:rich>
                  <a:bodyPr/>
                  <a:lstStyle/>
                  <a:p>
                    <a:r>
                      <a:rPr lang="en-US" dirty="0"/>
                      <a:t>Male
43%</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2418-408D-BCDD-79EAB6DFBBBD}"/>
                </c:ext>
              </c:extLst>
            </c:dLbl>
            <c:dLbl>
              <c:idx val="1"/>
              <c:layout>
                <c:manualLayout>
                  <c:x val="-0.23968365667049002"/>
                  <c:y val="9.3063030731060162E-2"/>
                </c:manualLayout>
              </c:layout>
              <c:tx>
                <c:rich>
                  <a:bodyPr/>
                  <a:lstStyle/>
                  <a:p>
                    <a:r>
                      <a:rPr lang="en-US" dirty="0"/>
                      <a:t>Female
57%</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2418-408D-BCDD-79EAB6DFBBB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39</c:v>
                </c:pt>
                <c:pt idx="1">
                  <c:v>20</c:v>
                </c:pt>
              </c:numCache>
            </c:numRef>
          </c:val>
          <c:extLst>
            <c:ext xmlns:c16="http://schemas.microsoft.com/office/drawing/2014/chart" uri="{C3380CC4-5D6E-409C-BE32-E72D297353CC}">
              <c16:uniqueId val="{00000002-2418-408D-BCDD-79EAB6DFBBBD}"/>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w="12700" cap="rnd" cmpd="sng" algn="ctr">
      <a:noFill/>
      <a:prstDash val="solid"/>
    </a:ln>
    <a:effectLst>
      <a:glow>
        <a:schemeClr val="accent1">
          <a:alpha val="40000"/>
        </a:schemeClr>
      </a:glow>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Ethnicity Demographics</a:t>
            </a:r>
          </a:p>
        </c:rich>
      </c:tx>
      <c:layout>
        <c:manualLayout>
          <c:xMode val="edge"/>
          <c:yMode val="edge"/>
          <c:x val="0.27957929537653947"/>
          <c:y val="1.6836195965366927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Race/Ethnicity Demographics</c:v>
                </c:pt>
              </c:strCache>
            </c:strRef>
          </c:tx>
          <c:dLbls>
            <c:dLbl>
              <c:idx val="0"/>
              <c:layout>
                <c:manualLayout>
                  <c:x val="3.0357611548556436E-2"/>
                  <c:y val="-7.1666737001606778E-2"/>
                </c:manualLayout>
              </c:layout>
              <c:tx>
                <c:rich>
                  <a:bodyPr/>
                  <a:lstStyle/>
                  <a:p>
                    <a:r>
                      <a:rPr lang="en-US" dirty="0"/>
                      <a:t>30%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54B6-4BE0-A50D-6D88ED06441B}"/>
                </c:ext>
              </c:extLst>
            </c:dLbl>
            <c:dLbl>
              <c:idx val="1"/>
              <c:layout>
                <c:manualLayout>
                  <c:x val="4.848688088919817E-2"/>
                  <c:y val="6.2720073034348969E-2"/>
                </c:manualLayout>
              </c:layout>
              <c:tx>
                <c:rich>
                  <a:bodyPr/>
                  <a:lstStyle/>
                  <a:p>
                    <a:r>
                      <a:rPr lang="en-US" dirty="0"/>
                      <a:t>70%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54B6-4BE0-A50D-6D88ED06441B}"/>
                </c:ext>
              </c:extLst>
            </c:dLbl>
            <c:dLbl>
              <c:idx val="2"/>
              <c:delete val="1"/>
              <c:extLst>
                <c:ext xmlns:c15="http://schemas.microsoft.com/office/drawing/2012/chart" uri="{CE6537A1-D6FC-4f65-9D91-7224C49458BB}"/>
                <c:ext xmlns:c16="http://schemas.microsoft.com/office/drawing/2014/chart" uri="{C3380CC4-5D6E-409C-BE32-E72D297353CC}">
                  <c16:uniqueId val="{00000002-54B6-4BE0-A50D-6D88ED06441B}"/>
                </c:ext>
              </c:extLst>
            </c:dLbl>
            <c:dLbl>
              <c:idx val="3"/>
              <c:delete val="1"/>
              <c:extLst>
                <c:ext xmlns:c15="http://schemas.microsoft.com/office/drawing/2012/chart" uri="{CE6537A1-D6FC-4f65-9D91-7224C49458BB}"/>
                <c:ext xmlns:c16="http://schemas.microsoft.com/office/drawing/2014/chart" uri="{C3380CC4-5D6E-409C-BE32-E72D297353CC}">
                  <c16:uniqueId val="{00000003-54B6-4BE0-A50D-6D88ED06441B}"/>
                </c:ext>
              </c:extLst>
            </c:dLbl>
            <c:dLbl>
              <c:idx val="4"/>
              <c:delete val="1"/>
              <c:extLst>
                <c:ext xmlns:c15="http://schemas.microsoft.com/office/drawing/2012/chart" uri="{CE6537A1-D6FC-4f65-9D91-7224C49458BB}"/>
                <c:ext xmlns:c16="http://schemas.microsoft.com/office/drawing/2014/chart" uri="{C3380CC4-5D6E-409C-BE32-E72D297353CC}">
                  <c16:uniqueId val="{00000004-54B6-4BE0-A50D-6D88ED06441B}"/>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2"/>
                <c:pt idx="0">
                  <c:v>Hispanic/Latino</c:v>
                </c:pt>
                <c:pt idx="1">
                  <c:v>Non-Hispanic/Latino</c:v>
                </c:pt>
              </c:strCache>
            </c:strRef>
          </c:cat>
          <c:val>
            <c:numRef>
              <c:f>Sheet1!$B$2:$B$6</c:f>
              <c:numCache>
                <c:formatCode>General</c:formatCode>
                <c:ptCount val="5"/>
                <c:pt idx="0">
                  <c:v>15</c:v>
                </c:pt>
                <c:pt idx="1">
                  <c:v>44</c:v>
                </c:pt>
              </c:numCache>
            </c:numRef>
          </c:val>
          <c:extLst>
            <c:ext xmlns:c16="http://schemas.microsoft.com/office/drawing/2014/chart" uri="{C3380CC4-5D6E-409C-BE32-E72D297353CC}">
              <c16:uniqueId val="{00000005-54B6-4BE0-A50D-6D88ED06441B}"/>
            </c:ext>
          </c:extLst>
        </c:ser>
        <c:dLbls>
          <c:showLegendKey val="0"/>
          <c:showVal val="0"/>
          <c:showCatName val="0"/>
          <c:showSerName val="0"/>
          <c:showPercent val="1"/>
          <c:showBubbleSize val="0"/>
          <c:showLeaderLines val="1"/>
        </c:dLbls>
      </c:pie3DChart>
    </c:plotArea>
    <c:legend>
      <c:legendPos val="r"/>
      <c:legendEntry>
        <c:idx val="2"/>
        <c:delete val="1"/>
      </c:legendEntry>
      <c:legendEntry>
        <c:idx val="3"/>
        <c:delete val="1"/>
      </c:legendEntry>
      <c:legendEntry>
        <c:idx val="4"/>
        <c:delete val="1"/>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731794438961544E-2"/>
          <c:y val="0.13305135387981373"/>
          <c:w val="0.83653641112207688"/>
          <c:h val="0.70589340578198689"/>
        </c:manualLayout>
      </c:layout>
      <c:pie3DChart>
        <c:varyColors val="1"/>
        <c:ser>
          <c:idx val="0"/>
          <c:order val="0"/>
          <c:tx>
            <c:strRef>
              <c:f>Sheet1!$B$1</c:f>
              <c:strCache>
                <c:ptCount val="1"/>
                <c:pt idx="0">
                  <c:v>Race/Ethnicity Demographics</c:v>
                </c:pt>
              </c:strCache>
            </c:strRef>
          </c:tx>
          <c:dPt>
            <c:idx val="0"/>
            <c:bubble3D val="0"/>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0-17A6-4EFB-A538-694D15389E92}"/>
              </c:ext>
            </c:extLst>
          </c:dPt>
          <c:dPt>
            <c:idx val="1"/>
            <c:bubble3D val="0"/>
            <c:spPr>
              <a:gradFill rotWithShape="1">
                <a:gsLst>
                  <a:gs pos="0">
                    <a:schemeClr val="accent2">
                      <a:tint val="96000"/>
                      <a:lumMod val="100000"/>
                    </a:schemeClr>
                  </a:gs>
                  <a:gs pos="78000">
                    <a:schemeClr val="accent2">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17A6-4EFB-A538-694D15389E92}"/>
              </c:ext>
            </c:extLst>
          </c:dPt>
          <c:dPt>
            <c:idx val="2"/>
            <c:bubble3D val="0"/>
            <c:spPr>
              <a:gradFill rotWithShape="1">
                <a:gsLst>
                  <a:gs pos="0">
                    <a:schemeClr val="accent3">
                      <a:tint val="96000"/>
                      <a:lumMod val="100000"/>
                    </a:schemeClr>
                  </a:gs>
                  <a:gs pos="78000">
                    <a:schemeClr val="accent3">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2-17A6-4EFB-A538-694D15389E92}"/>
              </c:ext>
            </c:extLst>
          </c:dPt>
          <c:dPt>
            <c:idx val="3"/>
            <c:bubble3D val="0"/>
            <c:spPr>
              <a:gradFill rotWithShape="1">
                <a:gsLst>
                  <a:gs pos="0">
                    <a:schemeClr val="accent4">
                      <a:tint val="96000"/>
                      <a:lumMod val="100000"/>
                    </a:schemeClr>
                  </a:gs>
                  <a:gs pos="78000">
                    <a:schemeClr val="accent4">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3-17A6-4EFB-A538-694D15389E92}"/>
              </c:ext>
            </c:extLst>
          </c:dPt>
          <c:dPt>
            <c:idx val="4"/>
            <c:bubble3D val="0"/>
            <c:spPr>
              <a:gradFill rotWithShape="1">
                <a:gsLst>
                  <a:gs pos="0">
                    <a:schemeClr val="accent5">
                      <a:tint val="96000"/>
                      <a:lumMod val="100000"/>
                    </a:schemeClr>
                  </a:gs>
                  <a:gs pos="78000">
                    <a:schemeClr val="accent5">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4-17A6-4EFB-A538-694D15389E92}"/>
              </c:ext>
            </c:extLst>
          </c:dPt>
          <c:dPt>
            <c:idx val="5"/>
            <c:bubble3D val="0"/>
            <c:spPr>
              <a:gradFill rotWithShape="1">
                <a:gsLst>
                  <a:gs pos="0">
                    <a:schemeClr val="accent6">
                      <a:tint val="96000"/>
                      <a:lumMod val="100000"/>
                    </a:schemeClr>
                  </a:gs>
                  <a:gs pos="78000">
                    <a:schemeClr val="accent6">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5-17A6-4EFB-A538-694D15389E92}"/>
              </c:ext>
            </c:extLst>
          </c:dPt>
          <c:dPt>
            <c:idx val="6"/>
            <c:bubble3D val="0"/>
            <c:spPr>
              <a:gradFill rotWithShape="1">
                <a:gsLst>
                  <a:gs pos="0">
                    <a:schemeClr val="accent1">
                      <a:lumMod val="60000"/>
                      <a:tint val="96000"/>
                      <a:lumMod val="100000"/>
                    </a:schemeClr>
                  </a:gs>
                  <a:gs pos="78000">
                    <a:schemeClr val="accent1">
                      <a:lumMod val="6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0-746E-4FDF-9B6D-BEBCC33BE274}"/>
              </c:ext>
            </c:extLst>
          </c:dPt>
          <c:dPt>
            <c:idx val="7"/>
            <c:bubble3D val="0"/>
            <c:spPr>
              <a:gradFill rotWithShape="1">
                <a:gsLst>
                  <a:gs pos="0">
                    <a:schemeClr val="accent2">
                      <a:lumMod val="60000"/>
                      <a:tint val="96000"/>
                      <a:lumMod val="100000"/>
                    </a:schemeClr>
                  </a:gs>
                  <a:gs pos="78000">
                    <a:schemeClr val="accent2">
                      <a:lumMod val="6000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c:spPr>
            <c:extLst>
              <c:ext xmlns:c16="http://schemas.microsoft.com/office/drawing/2014/chart" uri="{C3380CC4-5D6E-409C-BE32-E72D297353CC}">
                <c16:uniqueId val="{00000001-3F36-42A0-B44D-D31C34ACA724}"/>
              </c:ext>
            </c:extLst>
          </c:dPt>
          <c:dLbls>
            <c:dLbl>
              <c:idx val="0"/>
              <c:layout>
                <c:manualLayout>
                  <c:x val="3.0357611548556436E-2"/>
                  <c:y val="-7.1666737001606737E-2"/>
                </c:manualLayout>
              </c:layout>
              <c:tx>
                <c:rich>
                  <a:bodyPr/>
                  <a:lstStyle/>
                  <a:p>
                    <a:r>
                      <a:rPr lang="en-US" dirty="0"/>
                      <a:t>19%</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17A6-4EFB-A538-694D15389E92}"/>
                </c:ext>
              </c:extLst>
            </c:dLbl>
            <c:dLbl>
              <c:idx val="1"/>
              <c:layout>
                <c:manualLayout>
                  <c:x val="3.2211177692635248E-2"/>
                  <c:y val="3.3834118652447537E-2"/>
                </c:manualLayout>
              </c:layout>
              <c:tx>
                <c:rich>
                  <a:bodyPr/>
                  <a:lstStyle/>
                  <a:p>
                    <a:r>
                      <a:rPr lang="en-US" dirty="0"/>
                      <a:t>3%</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17A6-4EFB-A538-694D15389E92}"/>
                </c:ext>
              </c:extLst>
            </c:dLbl>
            <c:dLbl>
              <c:idx val="2"/>
              <c:layout>
                <c:manualLayout>
                  <c:x val="-7.4681001413284875E-2"/>
                  <c:y val="-0.12172923198886108"/>
                </c:manualLayout>
              </c:layout>
              <c:tx>
                <c:rich>
                  <a:bodyPr/>
                  <a:lstStyle/>
                  <a:p>
                    <a:r>
                      <a:rPr lang="en-US" dirty="0"/>
                      <a:t>60%</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17A6-4EFB-A538-694D15389E92}"/>
                </c:ext>
              </c:extLst>
            </c:dLbl>
            <c:dLbl>
              <c:idx val="3"/>
              <c:layout>
                <c:manualLayout>
                  <c:x val="-3.0794720371491988E-2"/>
                  <c:y val="-9.1700263568217727E-2"/>
                </c:manualLayout>
              </c:layout>
              <c:tx>
                <c:rich>
                  <a:bodyPr/>
                  <a:lstStyle/>
                  <a:p>
                    <a:r>
                      <a:rPr lang="en-US" dirty="0"/>
                      <a:t>17%</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17A6-4EFB-A538-694D15389E92}"/>
                </c:ext>
              </c:extLst>
            </c:dLbl>
            <c:dLbl>
              <c:idx val="4"/>
              <c:layout>
                <c:manualLayout>
                  <c:x val="1.1081162931556632E-2"/>
                  <c:y val="-7.04254542072041E-2"/>
                </c:manualLayout>
              </c:layout>
              <c:tx>
                <c:rich>
                  <a:bodyPr/>
                  <a:lstStyle/>
                  <a:p>
                    <a:r>
                      <a:rPr lang="en-US" dirty="0"/>
                      <a:t>1%</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17A6-4EFB-A538-694D15389E92}"/>
                </c:ext>
              </c:extLst>
            </c:dLbl>
            <c:dLbl>
              <c:idx val="5"/>
              <c:delete val="1"/>
              <c:extLst>
                <c:ext xmlns:c15="http://schemas.microsoft.com/office/drawing/2012/chart" uri="{CE6537A1-D6FC-4f65-9D91-7224C49458BB}"/>
                <c:ext xmlns:c16="http://schemas.microsoft.com/office/drawing/2014/chart" uri="{C3380CC4-5D6E-409C-BE32-E72D297353CC}">
                  <c16:uniqueId val="{00000005-17A6-4EFB-A538-694D15389E92}"/>
                </c:ext>
              </c:extLst>
            </c:dLbl>
            <c:dLbl>
              <c:idx val="6"/>
              <c:delete val="1"/>
              <c:extLst>
                <c:ext xmlns:c15="http://schemas.microsoft.com/office/drawing/2012/chart" uri="{CE6537A1-D6FC-4f65-9D91-7224C49458BB}"/>
                <c:ext xmlns:c16="http://schemas.microsoft.com/office/drawing/2014/chart" uri="{C3380CC4-5D6E-409C-BE32-E72D297353CC}">
                  <c16:uniqueId val="{00000000-746E-4FDF-9B6D-BEBCC33BE274}"/>
                </c:ext>
              </c:extLst>
            </c:dLbl>
            <c:dLbl>
              <c:idx val="7"/>
              <c:delete val="1"/>
              <c:extLst>
                <c:ext xmlns:c15="http://schemas.microsoft.com/office/drawing/2012/chart" uri="{CE6537A1-D6FC-4f65-9D91-7224C49458BB}"/>
                <c:ext xmlns:c16="http://schemas.microsoft.com/office/drawing/2014/chart" uri="{C3380CC4-5D6E-409C-BE32-E72D297353CC}">
                  <c16:uniqueId val="{00000001-3F36-42A0-B44D-D31C34ACA7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American Indian</c:v>
                </c:pt>
                <c:pt idx="1">
                  <c:v>White</c:v>
                </c:pt>
                <c:pt idx="2">
                  <c:v>Pacific Islander</c:v>
                </c:pt>
                <c:pt idx="3">
                  <c:v> Bi/Multi Racial</c:v>
                </c:pt>
                <c:pt idx="4">
                  <c:v>Black</c:v>
                </c:pt>
                <c:pt idx="5">
                  <c:v>Asian</c:v>
                </c:pt>
                <c:pt idx="6">
                  <c:v>Other</c:v>
                </c:pt>
                <c:pt idx="7">
                  <c:v>Unknown</c:v>
                </c:pt>
              </c:strCache>
            </c:strRef>
          </c:cat>
          <c:val>
            <c:numRef>
              <c:f>Sheet1!$B$2:$B$9</c:f>
              <c:numCache>
                <c:formatCode>General</c:formatCode>
                <c:ptCount val="8"/>
                <c:pt idx="0">
                  <c:v>7</c:v>
                </c:pt>
                <c:pt idx="1">
                  <c:v>37</c:v>
                </c:pt>
                <c:pt idx="2">
                  <c:v>0</c:v>
                </c:pt>
                <c:pt idx="3">
                  <c:v>5</c:v>
                </c:pt>
                <c:pt idx="4">
                  <c:v>4</c:v>
                </c:pt>
                <c:pt idx="5">
                  <c:v>0</c:v>
                </c:pt>
                <c:pt idx="6">
                  <c:v>0</c:v>
                </c:pt>
                <c:pt idx="7">
                  <c:v>0</c:v>
                </c:pt>
              </c:numCache>
            </c:numRef>
          </c:val>
          <c:extLst>
            <c:ext xmlns:c16="http://schemas.microsoft.com/office/drawing/2014/chart" uri="{C3380CC4-5D6E-409C-BE32-E72D297353CC}">
              <c16:uniqueId val="{00000006-17A6-4EFB-A538-694D15389E92}"/>
            </c:ext>
          </c:extLst>
        </c:ser>
        <c:dLbls>
          <c:showLegendKey val="0"/>
          <c:showVal val="0"/>
          <c:showCatName val="0"/>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spPr>
        <a:noFill/>
        <a:ln w="12700" cap="rnd" cmpd="sng" algn="ctr">
          <a:solidFill>
            <a:schemeClr val="tx1">
              <a:tint val="75000"/>
            </a:schemeClr>
          </a:solidFill>
          <a:prstDash val="solid"/>
          <a:round/>
        </a:ln>
        <a:effectLst/>
        <a:sp3d contourW="1270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145968140121105E-2"/>
          <c:y val="0.18639944692433411"/>
          <c:w val="0.84104938271604934"/>
          <c:h val="0.72643656167759219"/>
        </c:manualLayout>
      </c:layout>
      <c:pie3DChart>
        <c:varyColors val="1"/>
        <c:ser>
          <c:idx val="0"/>
          <c:order val="0"/>
          <c:tx>
            <c:strRef>
              <c:f>Sheet1!$B$1</c:f>
              <c:strCache>
                <c:ptCount val="1"/>
                <c:pt idx="0">
                  <c:v>Primary Spoken Language</c:v>
                </c:pt>
              </c:strCache>
            </c:strRef>
          </c:tx>
          <c:explosion val="1"/>
          <c:dPt>
            <c:idx val="0"/>
            <c:bubble3D val="0"/>
            <c:spPr>
              <a:solidFill>
                <a:schemeClr val="accent2"/>
              </a:solidFill>
              <a:ln>
                <a:noFill/>
              </a:ln>
              <a:effectLst/>
              <a:sp3d/>
            </c:spPr>
            <c:extLst>
              <c:ext xmlns:c16="http://schemas.microsoft.com/office/drawing/2014/chart" uri="{C3380CC4-5D6E-409C-BE32-E72D297353CC}">
                <c16:uniqueId val="{00000000-D7ED-4C0B-B378-78F70EDA07BE}"/>
              </c:ext>
            </c:extLst>
          </c:dPt>
          <c:dPt>
            <c:idx val="1"/>
            <c:bubble3D val="0"/>
            <c:spPr>
              <a:solidFill>
                <a:schemeClr val="tx2">
                  <a:lumMod val="60000"/>
                  <a:lumOff val="40000"/>
                </a:schemeClr>
              </a:solidFill>
              <a:ln>
                <a:noFill/>
              </a:ln>
              <a:effectLst/>
              <a:sp3d/>
            </c:spPr>
            <c:extLst>
              <c:ext xmlns:c16="http://schemas.microsoft.com/office/drawing/2014/chart" uri="{C3380CC4-5D6E-409C-BE32-E72D297353CC}">
                <c16:uniqueId val="{00000001-D7ED-4C0B-B378-78F70EDA07BE}"/>
              </c:ext>
            </c:extLst>
          </c:dPt>
          <c:dPt>
            <c:idx val="2"/>
            <c:bubble3D val="0"/>
            <c:spPr>
              <a:solidFill>
                <a:schemeClr val="accent6"/>
              </a:solidFill>
              <a:ln>
                <a:noFill/>
              </a:ln>
              <a:effectLst/>
              <a:sp3d/>
            </c:spPr>
            <c:extLst>
              <c:ext xmlns:c16="http://schemas.microsoft.com/office/drawing/2014/chart" uri="{C3380CC4-5D6E-409C-BE32-E72D297353CC}">
                <c16:uniqueId val="{00000001-8005-4635-9827-02E6D246E283}"/>
              </c:ext>
            </c:extLst>
          </c:dPt>
          <c:dLbls>
            <c:dLbl>
              <c:idx val="0"/>
              <c:layout>
                <c:manualLayout>
                  <c:x val="-0.40913118670682186"/>
                  <c:y val="-6.0408884774733676E-2"/>
                </c:manualLayout>
              </c:layout>
              <c:tx>
                <c:rich>
                  <a:bodyPr/>
                  <a:lstStyle/>
                  <a:p>
                    <a:r>
                      <a:rPr lang="en-US" dirty="0"/>
                      <a:t>English</a:t>
                    </a:r>
                  </a:p>
                  <a:p>
                    <a:r>
                      <a:rPr lang="en-US" dirty="0"/>
                      <a:t>96%</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D7ED-4C0B-B378-78F70EDA07BE}"/>
                </c:ext>
              </c:extLst>
            </c:dLbl>
            <c:dLbl>
              <c:idx val="1"/>
              <c:layout>
                <c:manualLayout>
                  <c:x val="-0.17254099425690644"/>
                  <c:y val="3.0685403305329945E-2"/>
                </c:manualLayout>
              </c:layout>
              <c:tx>
                <c:rich>
                  <a:bodyPr/>
                  <a:lstStyle/>
                  <a:p>
                    <a:r>
                      <a:rPr lang="en-US" dirty="0"/>
                      <a:t>Spanish
4%</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D7ED-4C0B-B378-78F70EDA07BE}"/>
                </c:ext>
              </c:extLst>
            </c:dLbl>
            <c:dLbl>
              <c:idx val="2"/>
              <c:delete val="1"/>
              <c:extLst>
                <c:ext xmlns:c15="http://schemas.microsoft.com/office/drawing/2012/chart" uri="{CE6537A1-D6FC-4f65-9D91-7224C49458BB}"/>
                <c:ext xmlns:c16="http://schemas.microsoft.com/office/drawing/2014/chart" uri="{C3380CC4-5D6E-409C-BE32-E72D297353CC}">
                  <c16:uniqueId val="{00000001-8005-4635-9827-02E6D246E283}"/>
                </c:ext>
              </c:extLst>
            </c:dLbl>
            <c:spPr>
              <a:solidFill>
                <a:prstClr val="white"/>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12700" cap="rnd" cmpd="sng" algn="ctr">
                  <a:solidFill>
                    <a:schemeClr val="tx1"/>
                  </a:solidFill>
                  <a:prstDash val="solid"/>
                  <a:round/>
                </a:ln>
                <a:effectLst/>
              </c:spPr>
            </c:leaderLines>
            <c:extLst>
              <c:ext xmlns:c15="http://schemas.microsoft.com/office/drawing/2012/chart" uri="{CE6537A1-D6FC-4f65-9D91-7224C49458BB}"/>
            </c:extLst>
          </c:dLbls>
          <c:cat>
            <c:strRef>
              <c:f>Sheet1!$A$2:$A$4</c:f>
              <c:strCache>
                <c:ptCount val="3"/>
                <c:pt idx="0">
                  <c:v>English</c:v>
                </c:pt>
                <c:pt idx="1">
                  <c:v>Spanish</c:v>
                </c:pt>
                <c:pt idx="2">
                  <c:v>Other </c:v>
                </c:pt>
              </c:strCache>
            </c:strRef>
          </c:cat>
          <c:val>
            <c:numRef>
              <c:f>Sheet1!$B$2:$B$4</c:f>
              <c:numCache>
                <c:formatCode>General</c:formatCode>
                <c:ptCount val="3"/>
                <c:pt idx="0">
                  <c:v>96</c:v>
                </c:pt>
                <c:pt idx="1">
                  <c:v>4</c:v>
                </c:pt>
                <c:pt idx="2">
                  <c:v>0</c:v>
                </c:pt>
              </c:numCache>
            </c:numRef>
          </c:val>
          <c:extLst>
            <c:ext xmlns:c16="http://schemas.microsoft.com/office/drawing/2014/chart" uri="{C3380CC4-5D6E-409C-BE32-E72D297353CC}">
              <c16:uniqueId val="{00000002-D7ED-4C0B-B378-78F70EDA07BE}"/>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noFill/>
    <a:ln w="12700" cap="rnd" cmpd="sng" algn="ctr">
      <a:noFill/>
      <a:prstDash val="solid"/>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0.85916</cdr:x>
      <cdr:y>0.41751</cdr:y>
    </cdr:from>
    <cdr:to>
      <cdr:x>0.9296</cdr:x>
      <cdr:y>0.41751</cdr:y>
    </cdr:to>
    <cdr:cxnSp macro="">
      <cdr:nvCxnSpPr>
        <cdr:cNvPr id="3" name="Straight Connector 2">
          <a:extLst xmlns:a="http://schemas.openxmlformats.org/drawingml/2006/main">
            <a:ext uri="{FF2B5EF4-FFF2-40B4-BE49-F238E27FC236}">
              <a16:creationId xmlns:a16="http://schemas.microsoft.com/office/drawing/2014/main" id="{51106C49-3D02-C56E-1054-5E4A5536A066}"/>
            </a:ext>
          </a:extLst>
        </cdr:cNvPr>
        <cdr:cNvCxnSpPr/>
      </cdr:nvCxnSpPr>
      <cdr:spPr>
        <a:xfrm xmlns:a="http://schemas.openxmlformats.org/drawingml/2006/main">
          <a:off x="6197601" y="1709057"/>
          <a:ext cx="508126"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0.21023</cdr:x>
      <cdr:y>0.76671</cdr:y>
    </cdr:from>
    <cdr:to>
      <cdr:x>0.26963</cdr:x>
      <cdr:y>0.81721</cdr:y>
    </cdr:to>
    <cdr:cxnSp macro="">
      <cdr:nvCxnSpPr>
        <cdr:cNvPr id="4" name="Straight Connector 3">
          <a:extLst xmlns:a="http://schemas.openxmlformats.org/drawingml/2006/main">
            <a:ext uri="{FF2B5EF4-FFF2-40B4-BE49-F238E27FC236}">
              <a16:creationId xmlns:a16="http://schemas.microsoft.com/office/drawing/2014/main" id="{2DBA5E42-62A2-494D-9573-6D8AFBDE098C}"/>
            </a:ext>
          </a:extLst>
        </cdr:cNvPr>
        <cdr:cNvCxnSpPr/>
      </cdr:nvCxnSpPr>
      <cdr:spPr>
        <a:xfrm xmlns:a="http://schemas.openxmlformats.org/drawingml/2006/main" flipH="1">
          <a:off x="1719608" y="2895600"/>
          <a:ext cx="485868" cy="19072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6363" cy="469265"/>
          </a:xfrm>
          <a:prstGeom prst="rect">
            <a:avLst/>
          </a:prstGeom>
        </p:spPr>
        <p:txBody>
          <a:bodyPr vert="horz" lIns="94180" tIns="47090" rIns="94180" bIns="47090" rtlCol="0"/>
          <a:lstStyle>
            <a:lvl1pPr algn="l">
              <a:defRPr sz="1200"/>
            </a:lvl1pPr>
          </a:lstStyle>
          <a:p>
            <a:endParaRPr lang="en-US" dirty="0"/>
          </a:p>
        </p:txBody>
      </p:sp>
      <p:sp>
        <p:nvSpPr>
          <p:cNvPr id="3" name="Date Placeholder 2"/>
          <p:cNvSpPr>
            <a:spLocks noGrp="1"/>
          </p:cNvSpPr>
          <p:nvPr>
            <p:ph type="dt" sz="quarter" idx="1"/>
          </p:nvPr>
        </p:nvSpPr>
        <p:spPr>
          <a:xfrm>
            <a:off x="4021296" y="0"/>
            <a:ext cx="3076363" cy="469265"/>
          </a:xfrm>
          <a:prstGeom prst="rect">
            <a:avLst/>
          </a:prstGeom>
        </p:spPr>
        <p:txBody>
          <a:bodyPr vert="horz" lIns="94180" tIns="47090" rIns="94180" bIns="47090" rtlCol="0"/>
          <a:lstStyle>
            <a:lvl1pPr algn="r">
              <a:defRPr sz="1200"/>
            </a:lvl1pPr>
          </a:lstStyle>
          <a:p>
            <a:fld id="{7E5A9968-420A-4482-BF20-F8B0A1873C27}" type="datetimeFigureOut">
              <a:rPr lang="en-US" smtClean="0"/>
              <a:pPr/>
              <a:t>7/8/2025</a:t>
            </a:fld>
            <a:endParaRPr lang="en-US" dirty="0"/>
          </a:p>
        </p:txBody>
      </p:sp>
      <p:sp>
        <p:nvSpPr>
          <p:cNvPr id="4" name="Footer Placeholder 3"/>
          <p:cNvSpPr>
            <a:spLocks noGrp="1"/>
          </p:cNvSpPr>
          <p:nvPr>
            <p:ph type="ftr" sz="quarter" idx="2"/>
          </p:nvPr>
        </p:nvSpPr>
        <p:spPr>
          <a:xfrm>
            <a:off x="3" y="8914405"/>
            <a:ext cx="3076363" cy="469265"/>
          </a:xfrm>
          <a:prstGeom prst="rect">
            <a:avLst/>
          </a:prstGeom>
        </p:spPr>
        <p:txBody>
          <a:bodyPr vert="horz" lIns="94180" tIns="47090" rIns="94180" bIns="4709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6" y="8914405"/>
            <a:ext cx="3076363" cy="469265"/>
          </a:xfrm>
          <a:prstGeom prst="rect">
            <a:avLst/>
          </a:prstGeom>
        </p:spPr>
        <p:txBody>
          <a:bodyPr vert="horz" lIns="94180" tIns="47090" rIns="94180" bIns="47090" rtlCol="0" anchor="b"/>
          <a:lstStyle>
            <a:lvl1pPr algn="r">
              <a:defRPr sz="1200"/>
            </a:lvl1pPr>
          </a:lstStyle>
          <a:p>
            <a:fld id="{C7FC700D-053A-4EC1-8CAB-BE881777061E}" type="slidenum">
              <a:rPr lang="en-US" smtClean="0"/>
              <a:pPr/>
              <a:t>‹#›</a:t>
            </a:fld>
            <a:endParaRPr lang="en-US" dirty="0"/>
          </a:p>
        </p:txBody>
      </p:sp>
    </p:spTree>
    <p:extLst>
      <p:ext uri="{BB962C8B-B14F-4D97-AF65-F5344CB8AC3E}">
        <p14:creationId xmlns:p14="http://schemas.microsoft.com/office/powerpoint/2010/main" val="1750385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76363" cy="469265"/>
          </a:xfrm>
          <a:prstGeom prst="rect">
            <a:avLst/>
          </a:prstGeom>
        </p:spPr>
        <p:txBody>
          <a:bodyPr vert="horz" lIns="94180" tIns="47090" rIns="94180" bIns="47090" rtlCol="0"/>
          <a:lstStyle>
            <a:lvl1pPr algn="l">
              <a:defRPr sz="1200"/>
            </a:lvl1pPr>
          </a:lstStyle>
          <a:p>
            <a:endParaRPr lang="en-US" dirty="0"/>
          </a:p>
        </p:txBody>
      </p:sp>
      <p:sp>
        <p:nvSpPr>
          <p:cNvPr id="3" name="Date Placeholder 2"/>
          <p:cNvSpPr>
            <a:spLocks noGrp="1"/>
          </p:cNvSpPr>
          <p:nvPr>
            <p:ph type="dt" idx="1"/>
          </p:nvPr>
        </p:nvSpPr>
        <p:spPr>
          <a:xfrm>
            <a:off x="4021296" y="0"/>
            <a:ext cx="3076363" cy="469265"/>
          </a:xfrm>
          <a:prstGeom prst="rect">
            <a:avLst/>
          </a:prstGeom>
        </p:spPr>
        <p:txBody>
          <a:bodyPr vert="horz" lIns="94180" tIns="47090" rIns="94180" bIns="47090" rtlCol="0"/>
          <a:lstStyle>
            <a:lvl1pPr algn="r">
              <a:defRPr sz="1200"/>
            </a:lvl1pPr>
          </a:lstStyle>
          <a:p>
            <a:fld id="{AAC12D59-E371-4F67-804B-F9A2180B80E8}" type="datetimeFigureOut">
              <a:rPr lang="en-US" smtClean="0"/>
              <a:pPr/>
              <a:t>7/8/2025</a:t>
            </a:fld>
            <a:endParaRPr lang="en-US" dirty="0"/>
          </a:p>
        </p:txBody>
      </p:sp>
      <p:sp>
        <p:nvSpPr>
          <p:cNvPr id="4" name="Slide Image Placeholder 3"/>
          <p:cNvSpPr>
            <a:spLocks noGrp="1" noRot="1" noChangeAspect="1"/>
          </p:cNvSpPr>
          <p:nvPr>
            <p:ph type="sldImg" idx="2"/>
          </p:nvPr>
        </p:nvSpPr>
        <p:spPr>
          <a:xfrm>
            <a:off x="1204913" y="704850"/>
            <a:ext cx="4689475" cy="3517900"/>
          </a:xfrm>
          <a:prstGeom prst="rect">
            <a:avLst/>
          </a:prstGeom>
          <a:noFill/>
          <a:ln w="12700">
            <a:solidFill>
              <a:prstClr val="black"/>
            </a:solidFill>
          </a:ln>
        </p:spPr>
        <p:txBody>
          <a:bodyPr vert="horz" lIns="94180" tIns="47090" rIns="94180" bIns="47090" rtlCol="0" anchor="ctr"/>
          <a:lstStyle/>
          <a:p>
            <a:endParaRPr lang="en-US" dirty="0"/>
          </a:p>
        </p:txBody>
      </p:sp>
      <p:sp>
        <p:nvSpPr>
          <p:cNvPr id="5" name="Notes Placeholder 4"/>
          <p:cNvSpPr>
            <a:spLocks noGrp="1"/>
          </p:cNvSpPr>
          <p:nvPr>
            <p:ph type="body" sz="quarter" idx="3"/>
          </p:nvPr>
        </p:nvSpPr>
        <p:spPr>
          <a:xfrm>
            <a:off x="709931" y="4458019"/>
            <a:ext cx="5679440" cy="4223385"/>
          </a:xfrm>
          <a:prstGeom prst="rect">
            <a:avLst/>
          </a:prstGeom>
        </p:spPr>
        <p:txBody>
          <a:bodyPr vert="horz" lIns="94180" tIns="47090" rIns="94180" bIns="470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914405"/>
            <a:ext cx="3076363" cy="469265"/>
          </a:xfrm>
          <a:prstGeom prst="rect">
            <a:avLst/>
          </a:prstGeom>
        </p:spPr>
        <p:txBody>
          <a:bodyPr vert="horz" lIns="94180" tIns="47090" rIns="94180" bIns="4709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6" y="8914405"/>
            <a:ext cx="3076363" cy="469265"/>
          </a:xfrm>
          <a:prstGeom prst="rect">
            <a:avLst/>
          </a:prstGeom>
        </p:spPr>
        <p:txBody>
          <a:bodyPr vert="horz" lIns="94180" tIns="47090" rIns="94180" bIns="47090" rtlCol="0" anchor="b"/>
          <a:lstStyle>
            <a:lvl1pPr algn="r">
              <a:defRPr sz="1200"/>
            </a:lvl1pPr>
          </a:lstStyle>
          <a:p>
            <a:fld id="{2C0F6CD6-6944-46D4-9FA0-1B9ABD083FED}" type="slidenum">
              <a:rPr lang="en-US" smtClean="0"/>
              <a:pPr/>
              <a:t>‹#›</a:t>
            </a:fld>
            <a:endParaRPr lang="en-US" dirty="0"/>
          </a:p>
        </p:txBody>
      </p:sp>
    </p:spTree>
    <p:extLst>
      <p:ext uri="{BB962C8B-B14F-4D97-AF65-F5344CB8AC3E}">
        <p14:creationId xmlns:p14="http://schemas.microsoft.com/office/powerpoint/2010/main" val="170416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0F6CD6-6944-46D4-9FA0-1B9ABD083FED}" type="slidenum">
              <a:rPr lang="en-US" smtClean="0"/>
              <a:pPr/>
              <a:t>4</a:t>
            </a:fld>
            <a:endParaRPr lang="en-US" dirty="0"/>
          </a:p>
        </p:txBody>
      </p:sp>
    </p:spTree>
    <p:extLst>
      <p:ext uri="{BB962C8B-B14F-4D97-AF65-F5344CB8AC3E}">
        <p14:creationId xmlns:p14="http://schemas.microsoft.com/office/powerpoint/2010/main" val="221955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0F6CD6-6944-46D4-9FA0-1B9ABD083FED}" type="slidenum">
              <a:rPr lang="en-US" smtClean="0"/>
              <a:pPr/>
              <a:t>5</a:t>
            </a:fld>
            <a:endParaRPr lang="en-US" dirty="0"/>
          </a:p>
        </p:txBody>
      </p:sp>
    </p:spTree>
    <p:extLst>
      <p:ext uri="{BB962C8B-B14F-4D97-AF65-F5344CB8AC3E}">
        <p14:creationId xmlns:p14="http://schemas.microsoft.com/office/powerpoint/2010/main" val="2219553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0F6CD6-6944-46D4-9FA0-1B9ABD083FED}" type="slidenum">
              <a:rPr lang="en-US" smtClean="0"/>
              <a:pPr/>
              <a:t>11</a:t>
            </a:fld>
            <a:endParaRPr lang="en-US" dirty="0"/>
          </a:p>
        </p:txBody>
      </p:sp>
    </p:spTree>
    <p:extLst>
      <p:ext uri="{BB962C8B-B14F-4D97-AF65-F5344CB8AC3E}">
        <p14:creationId xmlns:p14="http://schemas.microsoft.com/office/powerpoint/2010/main" val="261538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223318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366109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7080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271168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639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2297250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2483193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195225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186736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200038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131114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231526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137306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70820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4110834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76E4B1-4932-4C14-98AC-86090941BDA3}" type="datetimeFigureOut">
              <a:rPr lang="en-US" smtClean="0"/>
              <a:pPr/>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276604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76E4B1-4932-4C14-98AC-86090941BDA3}" type="datetimeFigureOut">
              <a:rPr lang="en-US" smtClean="0"/>
              <a:pPr/>
              <a:t>7/8/2025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D547442-486E-4493-B6B6-A64A6E1DF3FC}" type="slidenum">
              <a:rPr lang="en-US" smtClean="0"/>
              <a:pPr/>
              <a:t>‹#›</a:t>
            </a:fld>
            <a:endParaRPr lang="en-US" dirty="0"/>
          </a:p>
        </p:txBody>
      </p:sp>
    </p:spTree>
    <p:extLst>
      <p:ext uri="{BB962C8B-B14F-4D97-AF65-F5344CB8AC3E}">
        <p14:creationId xmlns:p14="http://schemas.microsoft.com/office/powerpoint/2010/main" val="3731523937"/>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1" name="Straight Connector 20">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Isosceles Triangle 29">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32" name="Rectangle 3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4" name="Rectangle 3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Isosceles Triangle 4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Isosceles Triangle 4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Freeform: Shape 4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DF069FFB-BC4B-BC10-3739-98826AFB4857}"/>
              </a:ext>
            </a:extLst>
          </p:cNvPr>
          <p:cNvSpPr>
            <a:spLocks noGrp="1"/>
          </p:cNvSpPr>
          <p:nvPr>
            <p:ph type="title"/>
          </p:nvPr>
        </p:nvSpPr>
        <p:spPr>
          <a:xfrm>
            <a:off x="4796594" y="609599"/>
            <a:ext cx="4199034" cy="2227730"/>
          </a:xfrm>
        </p:spPr>
        <p:txBody>
          <a:bodyPr vert="horz" lIns="91440" tIns="45720" rIns="91440" bIns="45720" rtlCol="0" anchor="ctr">
            <a:normAutofit/>
          </a:bodyPr>
          <a:lstStyle/>
          <a:p>
            <a:pPr algn="ctr">
              <a:lnSpc>
                <a:spcPct val="90000"/>
              </a:lnSpc>
            </a:pPr>
            <a:r>
              <a:rPr lang="en-US" sz="3100" dirty="0">
                <a:solidFill>
                  <a:srgbClr val="FFFFFF"/>
                </a:solidFill>
              </a:rPr>
              <a:t>Delta Early Head Start</a:t>
            </a:r>
            <a:br>
              <a:rPr lang="en-US" sz="3100" dirty="0">
                <a:solidFill>
                  <a:srgbClr val="FFFFFF"/>
                </a:solidFill>
              </a:rPr>
            </a:br>
            <a:r>
              <a:rPr lang="en-US" sz="3100" dirty="0">
                <a:solidFill>
                  <a:srgbClr val="FFFFFF"/>
                </a:solidFill>
              </a:rPr>
              <a:t>End of Year Outcomes Report</a:t>
            </a:r>
            <a:br>
              <a:rPr lang="en-US" sz="3100" dirty="0">
                <a:solidFill>
                  <a:srgbClr val="FFFFFF"/>
                </a:solidFill>
              </a:rPr>
            </a:br>
            <a:r>
              <a:rPr lang="en-US" sz="3100" dirty="0">
                <a:solidFill>
                  <a:srgbClr val="FFFFFF"/>
                </a:solidFill>
              </a:rPr>
              <a:t>2024-2025</a:t>
            </a:r>
          </a:p>
        </p:txBody>
      </p:sp>
      <p:pic>
        <p:nvPicPr>
          <p:cNvPr id="15" name="Content Placeholder 14" descr="A baby lying on grass&#10;&#10;Description automatically generated with low confidence">
            <a:extLst>
              <a:ext uri="{FF2B5EF4-FFF2-40B4-BE49-F238E27FC236}">
                <a16:creationId xmlns:a16="http://schemas.microsoft.com/office/drawing/2014/main" id="{D13989FE-3C0D-D32F-2086-843AE04E5E55}"/>
              </a:ext>
            </a:extLst>
          </p:cNvPr>
          <p:cNvPicPr>
            <a:picLocks noGrp="1" noChangeAspect="1"/>
          </p:cNvPicPr>
          <p:nvPr>
            <p:ph sz="half" idx="2"/>
          </p:nvPr>
        </p:nvPicPr>
        <p:blipFill>
          <a:blip r:embed="rId2"/>
          <a:stretch>
            <a:fillRect/>
          </a:stretch>
        </p:blipFill>
        <p:spPr>
          <a:xfrm>
            <a:off x="567938" y="1322832"/>
            <a:ext cx="2892580" cy="4301234"/>
          </a:xfrm>
          <a:prstGeom prst="rect">
            <a:avLst/>
          </a:prstGeom>
        </p:spPr>
      </p:pic>
      <p:sp>
        <p:nvSpPr>
          <p:cNvPr id="13" name="Content Placeholder 12">
            <a:extLst>
              <a:ext uri="{FF2B5EF4-FFF2-40B4-BE49-F238E27FC236}">
                <a16:creationId xmlns:a16="http://schemas.microsoft.com/office/drawing/2014/main" id="{0DE9359F-A8EF-EFDC-D611-0F311FCA25A2}"/>
              </a:ext>
            </a:extLst>
          </p:cNvPr>
          <p:cNvSpPr>
            <a:spLocks noGrp="1"/>
          </p:cNvSpPr>
          <p:nvPr>
            <p:ph sz="quarter" idx="4"/>
          </p:nvPr>
        </p:nvSpPr>
        <p:spPr>
          <a:xfrm>
            <a:off x="5386293" y="2837329"/>
            <a:ext cx="3384741" cy="3317938"/>
          </a:xfrm>
        </p:spPr>
        <p:txBody>
          <a:bodyPr vert="horz" lIns="91440" tIns="45720" rIns="91440" bIns="45720" rtlCol="0" anchor="t">
            <a:normAutofit/>
          </a:bodyPr>
          <a:lstStyle/>
          <a:p>
            <a:r>
              <a:rPr lang="en-US" dirty="0">
                <a:solidFill>
                  <a:srgbClr val="FFFFFF"/>
                </a:solidFill>
              </a:rPr>
              <a:t>Delta Community Action</a:t>
            </a:r>
          </a:p>
          <a:p>
            <a:r>
              <a:rPr lang="en-US" dirty="0">
                <a:solidFill>
                  <a:srgbClr val="FFFFFF"/>
                </a:solidFill>
              </a:rPr>
              <a:t>Head Start/Early Head Start Program</a:t>
            </a:r>
          </a:p>
          <a:p>
            <a:r>
              <a:rPr lang="en-US" dirty="0">
                <a:solidFill>
                  <a:srgbClr val="FFFFFF"/>
                </a:solidFill>
              </a:rPr>
              <a:t>Lindsay, Oklahoma</a:t>
            </a:r>
          </a:p>
          <a:p>
            <a:r>
              <a:rPr lang="en-US" dirty="0">
                <a:solidFill>
                  <a:srgbClr val="FFFFFF"/>
                </a:solidFill>
              </a:rPr>
              <a:t>Serving Garvin, McClain, and Stephens Counties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E252CC-EA18-070C-0DB8-4D0B46295028}"/>
              </a:ext>
            </a:extLst>
          </p:cNvPr>
          <p:cNvPicPr>
            <a:picLocks noChangeAspect="1"/>
          </p:cNvPicPr>
          <p:nvPr/>
        </p:nvPicPr>
        <p:blipFill>
          <a:blip r:embed="rId2"/>
          <a:stretch>
            <a:fillRect/>
          </a:stretch>
        </p:blipFill>
        <p:spPr>
          <a:xfrm>
            <a:off x="685800" y="860559"/>
            <a:ext cx="6248400" cy="5136881"/>
          </a:xfrm>
          <a:prstGeom prst="rect">
            <a:avLst/>
          </a:prstGeom>
        </p:spPr>
      </p:pic>
    </p:spTree>
    <p:extLst>
      <p:ext uri="{BB962C8B-B14F-4D97-AF65-F5344CB8AC3E}">
        <p14:creationId xmlns:p14="http://schemas.microsoft.com/office/powerpoint/2010/main" val="61683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2000" y="533400"/>
            <a:ext cx="8229600" cy="808038"/>
          </a:xfrm>
          <a:noFill/>
        </p:spPr>
        <p:txBody>
          <a:bodyPr>
            <a:normAutofit/>
          </a:bodyPr>
          <a:lstStyle/>
          <a:p>
            <a:r>
              <a:rPr lang="en-US" dirty="0">
                <a:solidFill>
                  <a:schemeClr val="accent6">
                    <a:lumMod val="50000"/>
                  </a:schemeClr>
                </a:solidFill>
                <a:latin typeface="Comic Sans MS" pitchFamily="66" charset="0"/>
              </a:rPr>
              <a:t>Summary Results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543498534"/>
              </p:ext>
            </p:extLst>
          </p:nvPr>
        </p:nvGraphicFramePr>
        <p:xfrm>
          <a:off x="152400" y="1752600"/>
          <a:ext cx="7696201" cy="3187065"/>
        </p:xfrm>
        <a:graphic>
          <a:graphicData uri="http://schemas.openxmlformats.org/drawingml/2006/table">
            <a:tbl>
              <a:tblPr firstRow="1" bandRow="1">
                <a:tableStyleId>{5C22544A-7EE6-4342-B048-85BDC9FD1C3A}</a:tableStyleId>
              </a:tblPr>
              <a:tblGrid>
                <a:gridCol w="2271010">
                  <a:extLst>
                    <a:ext uri="{9D8B030D-6E8A-4147-A177-3AD203B41FA5}">
                      <a16:colId xmlns:a16="http://schemas.microsoft.com/office/drawing/2014/main" val="20000"/>
                    </a:ext>
                  </a:extLst>
                </a:gridCol>
                <a:gridCol w="1450923">
                  <a:extLst>
                    <a:ext uri="{9D8B030D-6E8A-4147-A177-3AD203B41FA5}">
                      <a16:colId xmlns:a16="http://schemas.microsoft.com/office/drawing/2014/main" val="20001"/>
                    </a:ext>
                  </a:extLst>
                </a:gridCol>
                <a:gridCol w="1324756">
                  <a:extLst>
                    <a:ext uri="{9D8B030D-6E8A-4147-A177-3AD203B41FA5}">
                      <a16:colId xmlns:a16="http://schemas.microsoft.com/office/drawing/2014/main" val="20002"/>
                    </a:ext>
                  </a:extLst>
                </a:gridCol>
                <a:gridCol w="1324756">
                  <a:extLst>
                    <a:ext uri="{9D8B030D-6E8A-4147-A177-3AD203B41FA5}">
                      <a16:colId xmlns:a16="http://schemas.microsoft.com/office/drawing/2014/main" val="20003"/>
                    </a:ext>
                  </a:extLst>
                </a:gridCol>
                <a:gridCol w="1324756">
                  <a:extLst>
                    <a:ext uri="{9D8B030D-6E8A-4147-A177-3AD203B41FA5}">
                      <a16:colId xmlns:a16="http://schemas.microsoft.com/office/drawing/2014/main" val="20004"/>
                    </a:ext>
                  </a:extLst>
                </a:gridCol>
              </a:tblGrid>
              <a:tr h="466725">
                <a:tc>
                  <a:txBody>
                    <a:bodyPr/>
                    <a:lstStyle/>
                    <a:p>
                      <a:pPr algn="ctr"/>
                      <a:r>
                        <a:rPr lang="en-US" dirty="0"/>
                        <a:t>Domains</a:t>
                      </a:r>
                    </a:p>
                  </a:txBody>
                  <a:tcPr anchor="ctr"/>
                </a:tc>
                <a:tc>
                  <a:txBody>
                    <a:bodyPr/>
                    <a:lstStyle/>
                    <a:p>
                      <a:pPr algn="ctr"/>
                      <a:r>
                        <a:rPr lang="en-US" sz="1400" dirty="0"/>
                        <a:t>Fall</a:t>
                      </a:r>
                    </a:p>
                  </a:txBody>
                  <a:tcPr/>
                </a:tc>
                <a:tc>
                  <a:txBody>
                    <a:bodyPr/>
                    <a:lstStyle/>
                    <a:p>
                      <a:pPr algn="ctr"/>
                      <a:r>
                        <a:rPr lang="en-US" sz="1400" dirty="0"/>
                        <a:t>Winter </a:t>
                      </a:r>
                    </a:p>
                  </a:txBody>
                  <a:tcPr/>
                </a:tc>
                <a:tc>
                  <a:txBody>
                    <a:bodyPr/>
                    <a:lstStyle/>
                    <a:p>
                      <a:pPr algn="ctr"/>
                      <a:r>
                        <a:rPr lang="en-US" sz="1400" dirty="0"/>
                        <a:t>Spring</a:t>
                      </a:r>
                    </a:p>
                  </a:txBody>
                  <a:tcPr/>
                </a:tc>
                <a:tc>
                  <a:txBody>
                    <a:bodyPr/>
                    <a:lstStyle/>
                    <a:p>
                      <a:pPr algn="ctr"/>
                      <a:r>
                        <a:rPr lang="en-US" sz="1400" dirty="0"/>
                        <a:t>Growth</a:t>
                      </a:r>
                    </a:p>
                  </a:txBody>
                  <a:tcPr anchor="ctr"/>
                </a:tc>
                <a:extLst>
                  <a:ext uri="{0D108BD9-81ED-4DB2-BD59-A6C34878D82A}">
                    <a16:rowId xmlns:a16="http://schemas.microsoft.com/office/drawing/2014/main" val="10000"/>
                  </a:ext>
                </a:extLst>
              </a:tr>
              <a:tr h="466725">
                <a:tc>
                  <a:txBody>
                    <a:bodyPr/>
                    <a:lstStyle/>
                    <a:p>
                      <a:r>
                        <a:rPr lang="en-US" dirty="0"/>
                        <a:t>Social-Emotional</a:t>
                      </a:r>
                    </a:p>
                  </a:txBody>
                  <a:tcPr/>
                </a:tc>
                <a:tc>
                  <a:txBody>
                    <a:bodyPr/>
                    <a:lstStyle/>
                    <a:p>
                      <a:pPr algn="ctr"/>
                      <a:r>
                        <a:rPr lang="en-US" dirty="0"/>
                        <a:t>72%</a:t>
                      </a:r>
                    </a:p>
                  </a:txBody>
                  <a:tcPr/>
                </a:tc>
                <a:tc>
                  <a:txBody>
                    <a:bodyPr/>
                    <a:lstStyle/>
                    <a:p>
                      <a:pPr algn="ctr"/>
                      <a:r>
                        <a:rPr lang="en-US" dirty="0"/>
                        <a:t>69%</a:t>
                      </a:r>
                    </a:p>
                  </a:txBody>
                  <a:tcPr/>
                </a:tc>
                <a:tc>
                  <a:txBody>
                    <a:bodyPr/>
                    <a:lstStyle/>
                    <a:p>
                      <a:pPr algn="ctr"/>
                      <a:r>
                        <a:rPr lang="en-US" dirty="0"/>
                        <a:t>91%</a:t>
                      </a:r>
                    </a:p>
                  </a:txBody>
                  <a:tcPr/>
                </a:tc>
                <a:tc>
                  <a:txBody>
                    <a:bodyPr/>
                    <a:lstStyle/>
                    <a:p>
                      <a:pPr algn="ctr"/>
                      <a:r>
                        <a:rPr lang="en-US" dirty="0"/>
                        <a:t>19%</a:t>
                      </a:r>
                    </a:p>
                  </a:txBody>
                  <a:tcPr/>
                </a:tc>
                <a:extLst>
                  <a:ext uri="{0D108BD9-81ED-4DB2-BD59-A6C34878D82A}">
                    <a16:rowId xmlns:a16="http://schemas.microsoft.com/office/drawing/2014/main" val="10001"/>
                  </a:ext>
                </a:extLst>
              </a:tr>
              <a:tr h="386715">
                <a:tc>
                  <a:txBody>
                    <a:bodyPr/>
                    <a:lstStyle/>
                    <a:p>
                      <a:r>
                        <a:rPr lang="en-US" dirty="0"/>
                        <a:t>Physical</a:t>
                      </a:r>
                    </a:p>
                  </a:txBody>
                  <a:tcPr/>
                </a:tc>
                <a:tc>
                  <a:txBody>
                    <a:bodyPr/>
                    <a:lstStyle/>
                    <a:p>
                      <a:pPr algn="ctr"/>
                      <a:r>
                        <a:rPr lang="en-US" dirty="0"/>
                        <a:t>67%</a:t>
                      </a:r>
                    </a:p>
                  </a:txBody>
                  <a:tcPr/>
                </a:tc>
                <a:tc>
                  <a:txBody>
                    <a:bodyPr/>
                    <a:lstStyle/>
                    <a:p>
                      <a:pPr algn="ctr"/>
                      <a:r>
                        <a:rPr lang="en-US" dirty="0"/>
                        <a:t>78%</a:t>
                      </a:r>
                    </a:p>
                  </a:txBody>
                  <a:tcPr/>
                </a:tc>
                <a:tc>
                  <a:txBody>
                    <a:bodyPr/>
                    <a:lstStyle/>
                    <a:p>
                      <a:pPr algn="ctr"/>
                      <a:r>
                        <a:rPr lang="en-US" dirty="0"/>
                        <a:t>93%</a:t>
                      </a:r>
                    </a:p>
                  </a:txBody>
                  <a:tcPr/>
                </a:tc>
                <a:tc>
                  <a:txBody>
                    <a:bodyPr/>
                    <a:lstStyle/>
                    <a:p>
                      <a:pPr algn="ctr"/>
                      <a:r>
                        <a:rPr lang="en-US" dirty="0"/>
                        <a:t>26%</a:t>
                      </a:r>
                    </a:p>
                  </a:txBody>
                  <a:tcPr/>
                </a:tc>
                <a:extLst>
                  <a:ext uri="{0D108BD9-81ED-4DB2-BD59-A6C34878D82A}">
                    <a16:rowId xmlns:a16="http://schemas.microsoft.com/office/drawing/2014/main" val="10002"/>
                  </a:ext>
                </a:extLst>
              </a:tr>
              <a:tr h="466725">
                <a:tc>
                  <a:txBody>
                    <a:bodyPr/>
                    <a:lstStyle/>
                    <a:p>
                      <a:r>
                        <a:rPr lang="en-US" dirty="0"/>
                        <a:t>Language</a:t>
                      </a:r>
                    </a:p>
                  </a:txBody>
                  <a:tcPr/>
                </a:tc>
                <a:tc>
                  <a:txBody>
                    <a:bodyPr/>
                    <a:lstStyle/>
                    <a:p>
                      <a:pPr algn="ctr"/>
                      <a:r>
                        <a:rPr lang="en-US" dirty="0"/>
                        <a:t>69%</a:t>
                      </a:r>
                    </a:p>
                  </a:txBody>
                  <a:tcPr/>
                </a:tc>
                <a:tc>
                  <a:txBody>
                    <a:bodyPr/>
                    <a:lstStyle/>
                    <a:p>
                      <a:pPr algn="ctr"/>
                      <a:r>
                        <a:rPr lang="en-US" dirty="0"/>
                        <a:t>62%</a:t>
                      </a:r>
                    </a:p>
                  </a:txBody>
                  <a:tcPr/>
                </a:tc>
                <a:tc>
                  <a:txBody>
                    <a:bodyPr/>
                    <a:lstStyle/>
                    <a:p>
                      <a:pPr algn="ctr"/>
                      <a:r>
                        <a:rPr lang="en-US" dirty="0"/>
                        <a:t>75%</a:t>
                      </a:r>
                    </a:p>
                  </a:txBody>
                  <a:tcPr/>
                </a:tc>
                <a:tc>
                  <a:txBody>
                    <a:bodyPr/>
                    <a:lstStyle/>
                    <a:p>
                      <a:pPr algn="ctr"/>
                      <a:r>
                        <a:rPr lang="en-US" dirty="0"/>
                        <a:t>6%</a:t>
                      </a:r>
                    </a:p>
                  </a:txBody>
                  <a:tcPr/>
                </a:tc>
                <a:extLst>
                  <a:ext uri="{0D108BD9-81ED-4DB2-BD59-A6C34878D82A}">
                    <a16:rowId xmlns:a16="http://schemas.microsoft.com/office/drawing/2014/main" val="10003"/>
                  </a:ext>
                </a:extLst>
              </a:tr>
              <a:tr h="466725">
                <a:tc>
                  <a:txBody>
                    <a:bodyPr/>
                    <a:lstStyle/>
                    <a:p>
                      <a:r>
                        <a:rPr lang="en-US" dirty="0"/>
                        <a:t>Cognitive</a:t>
                      </a:r>
                    </a:p>
                  </a:txBody>
                  <a:tcPr/>
                </a:tc>
                <a:tc>
                  <a:txBody>
                    <a:bodyPr/>
                    <a:lstStyle/>
                    <a:p>
                      <a:pPr algn="ctr"/>
                      <a:r>
                        <a:rPr lang="en-US" dirty="0"/>
                        <a:t>78%</a:t>
                      </a:r>
                    </a:p>
                  </a:txBody>
                  <a:tcPr/>
                </a:tc>
                <a:tc>
                  <a:txBody>
                    <a:bodyPr/>
                    <a:lstStyle/>
                    <a:p>
                      <a:pPr algn="ctr"/>
                      <a:r>
                        <a:rPr lang="en-US" dirty="0"/>
                        <a:t>69%</a:t>
                      </a:r>
                    </a:p>
                  </a:txBody>
                  <a:tcPr/>
                </a:tc>
                <a:tc>
                  <a:txBody>
                    <a:bodyPr/>
                    <a:lstStyle/>
                    <a:p>
                      <a:pPr algn="ctr"/>
                      <a:r>
                        <a:rPr lang="en-US" dirty="0"/>
                        <a:t>96%</a:t>
                      </a:r>
                    </a:p>
                  </a:txBody>
                  <a:tcPr/>
                </a:tc>
                <a:tc>
                  <a:txBody>
                    <a:bodyPr/>
                    <a:lstStyle/>
                    <a:p>
                      <a:pPr algn="ctr"/>
                      <a:r>
                        <a:rPr lang="en-US" dirty="0"/>
                        <a:t>18%</a:t>
                      </a:r>
                    </a:p>
                  </a:txBody>
                  <a:tcPr/>
                </a:tc>
                <a:extLst>
                  <a:ext uri="{0D108BD9-81ED-4DB2-BD59-A6C34878D82A}">
                    <a16:rowId xmlns:a16="http://schemas.microsoft.com/office/drawing/2014/main" val="10004"/>
                  </a:ext>
                </a:extLst>
              </a:tr>
              <a:tr h="466725">
                <a:tc>
                  <a:txBody>
                    <a:bodyPr/>
                    <a:lstStyle/>
                    <a:p>
                      <a:r>
                        <a:rPr lang="en-US" dirty="0"/>
                        <a:t>Literacy</a:t>
                      </a:r>
                    </a:p>
                  </a:txBody>
                  <a:tcPr/>
                </a:tc>
                <a:tc>
                  <a:txBody>
                    <a:bodyPr/>
                    <a:lstStyle/>
                    <a:p>
                      <a:pPr algn="ctr"/>
                      <a:r>
                        <a:rPr lang="en-US" dirty="0"/>
                        <a:t>81%</a:t>
                      </a:r>
                    </a:p>
                  </a:txBody>
                  <a:tcPr/>
                </a:tc>
                <a:tc>
                  <a:txBody>
                    <a:bodyPr/>
                    <a:lstStyle/>
                    <a:p>
                      <a:pPr algn="ctr"/>
                      <a:r>
                        <a:rPr lang="en-US" dirty="0"/>
                        <a:t>76%</a:t>
                      </a:r>
                    </a:p>
                  </a:txBody>
                  <a:tcPr/>
                </a:tc>
                <a:tc>
                  <a:txBody>
                    <a:bodyPr/>
                    <a:lstStyle/>
                    <a:p>
                      <a:pPr algn="ctr"/>
                      <a:r>
                        <a:rPr lang="en-US" dirty="0"/>
                        <a:t>89%</a:t>
                      </a:r>
                    </a:p>
                  </a:txBody>
                  <a:tcPr/>
                </a:tc>
                <a:tc>
                  <a:txBody>
                    <a:bodyPr/>
                    <a:lstStyle/>
                    <a:p>
                      <a:pPr algn="ctr"/>
                      <a:r>
                        <a:rPr lang="en-US" dirty="0"/>
                        <a:t>8%</a:t>
                      </a:r>
                    </a:p>
                  </a:txBody>
                  <a:tcPr/>
                </a:tc>
                <a:extLst>
                  <a:ext uri="{0D108BD9-81ED-4DB2-BD59-A6C34878D82A}">
                    <a16:rowId xmlns:a16="http://schemas.microsoft.com/office/drawing/2014/main" val="10005"/>
                  </a:ext>
                </a:extLst>
              </a:tr>
              <a:tr h="466725">
                <a:tc>
                  <a:txBody>
                    <a:bodyPr/>
                    <a:lstStyle/>
                    <a:p>
                      <a:r>
                        <a:rPr lang="en-US" dirty="0"/>
                        <a:t>Mathematics</a:t>
                      </a:r>
                    </a:p>
                  </a:txBody>
                  <a:tcPr/>
                </a:tc>
                <a:tc>
                  <a:txBody>
                    <a:bodyPr/>
                    <a:lstStyle/>
                    <a:p>
                      <a:pPr algn="ctr"/>
                      <a:r>
                        <a:rPr lang="en-US" dirty="0"/>
                        <a:t>69%</a:t>
                      </a:r>
                    </a:p>
                  </a:txBody>
                  <a:tcPr/>
                </a:tc>
                <a:tc>
                  <a:txBody>
                    <a:bodyPr/>
                    <a:lstStyle/>
                    <a:p>
                      <a:pPr algn="ctr"/>
                      <a:r>
                        <a:rPr lang="en-US" dirty="0"/>
                        <a:t>67%</a:t>
                      </a:r>
                    </a:p>
                  </a:txBody>
                  <a:tcPr/>
                </a:tc>
                <a:tc>
                  <a:txBody>
                    <a:bodyPr/>
                    <a:lstStyle/>
                    <a:p>
                      <a:pPr algn="ctr"/>
                      <a:r>
                        <a:rPr lang="en-US" dirty="0"/>
                        <a:t>72%</a:t>
                      </a:r>
                    </a:p>
                  </a:txBody>
                  <a:tcPr/>
                </a:tc>
                <a:tc>
                  <a:txBody>
                    <a:bodyPr/>
                    <a:lstStyle/>
                    <a:p>
                      <a:pPr algn="ctr"/>
                      <a:r>
                        <a:rPr lang="en-US" dirty="0"/>
                        <a:t>22%</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0" y="24205"/>
            <a:ext cx="8229600" cy="838200"/>
          </a:xfrm>
          <a:noFill/>
        </p:spPr>
        <p:txBody>
          <a:bodyPr>
            <a:normAutofit/>
          </a:bodyPr>
          <a:lstStyle/>
          <a:p>
            <a:r>
              <a:rPr lang="en-US" dirty="0">
                <a:solidFill>
                  <a:schemeClr val="accent6">
                    <a:lumMod val="50000"/>
                  </a:schemeClr>
                </a:solidFill>
                <a:latin typeface="Comic Sans MS" pitchFamily="66" charset="0"/>
              </a:rPr>
              <a:t>Summary of Information</a:t>
            </a:r>
          </a:p>
        </p:txBody>
      </p:sp>
      <p:sp>
        <p:nvSpPr>
          <p:cNvPr id="11" name="Content Placeholder 2"/>
          <p:cNvSpPr>
            <a:spLocks noGrp="1"/>
          </p:cNvSpPr>
          <p:nvPr>
            <p:ph idx="1"/>
          </p:nvPr>
        </p:nvSpPr>
        <p:spPr>
          <a:xfrm>
            <a:off x="76200" y="685800"/>
            <a:ext cx="8915400" cy="6096000"/>
          </a:xfrm>
          <a:noFill/>
        </p:spPr>
        <p:txBody>
          <a:bodyPr>
            <a:normAutofit fontScale="70000" lnSpcReduction="20000"/>
          </a:bodyPr>
          <a:lstStyle/>
          <a:p>
            <a:pPr algn="ctr">
              <a:lnSpc>
                <a:spcPct val="120000"/>
              </a:lnSpc>
              <a:spcBef>
                <a:spcPts val="0"/>
              </a:spcBef>
              <a:buNone/>
            </a:pPr>
            <a:r>
              <a:rPr lang="en-US" sz="2400" dirty="0">
                <a:solidFill>
                  <a:schemeClr val="tx1"/>
                </a:solidFill>
                <a:latin typeface="Comic Sans MS" pitchFamily="66" charset="0"/>
              </a:rPr>
              <a:t>This summary is a culmination of data based on the infant/toddlers who have attended our program from July 2024-June 2025. It is important to notate Early Head Start is a mixed age program and therefore students age into a different color bands throughout the year and are held to evolving expectations as the age into a different color band. For instance, on the fall assessment a student may have been 1 year old and scored at the high end of 1 year old objectives, however they turned 2 before winter assessment and are scoring low as a young 2 year old, as they are being held to higher expectations of the 2 year old color band they are currently developing, therefore a domain may show a temporary negative growth. Based on data, all domains had a positive growth, this year. Physical domain had a 26% growth, Social Emotional domain 19%, Language domain 6%, and Cognitive domain 18%, Literacy domain 8%, and Mathematics22%. This example is ongoing throughout our program year which accounts for smaller amounts of growth in certain domains. Additionally, 91% of students are meeting/exceeding in the Social E-Emotional domain, 93% in the Physical domain, 96% in the Cognitive domains, 89% in the Literacy domain, 72% in the Mathematics domain and 75% in the Language domain. </a:t>
            </a:r>
            <a:r>
              <a:rPr lang="en-US" sz="2400" dirty="0">
                <a:solidFill>
                  <a:schemeClr val="tx1"/>
                </a:solidFill>
              </a:rPr>
              <a:t>As an agency, based on outcomes data we will increase supports in these domains to promote further growth in these areas. Assessment data supports program goals including those for school readiness for our infant/toddlers are being met by establishing nurturing relationships, providing safe and stimulating environments, and implementing strong curriculum fidelity in our EHS classrooms.</a:t>
            </a:r>
            <a:endParaRPr lang="en-US" sz="2400" dirty="0">
              <a:solidFill>
                <a:schemeClr val="tx1"/>
              </a:solidFill>
              <a:latin typeface="Comic Sans MS" pitchFamily="66" charset="0"/>
            </a:endParaRPr>
          </a:p>
        </p:txBody>
      </p:sp>
    </p:spTree>
    <p:extLst>
      <p:ext uri="{BB962C8B-B14F-4D97-AF65-F5344CB8AC3E}">
        <p14:creationId xmlns:p14="http://schemas.microsoft.com/office/powerpoint/2010/main" val="14500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4064001" cy="1320800"/>
          </a:xfrm>
        </p:spPr>
        <p:txBody>
          <a:bodyPr>
            <a:normAutofit/>
          </a:bodyPr>
          <a:lstStyle/>
          <a:p>
            <a:r>
              <a:rPr lang="en-US" sz="3600" dirty="0">
                <a:latin typeface="Comic Sans MS" pitchFamily="66" charset="0"/>
              </a:rPr>
              <a:t>Educational Outcomes</a:t>
            </a:r>
          </a:p>
        </p:txBody>
      </p:sp>
      <p:sp>
        <p:nvSpPr>
          <p:cNvPr id="3" name="Content Placeholder 2"/>
          <p:cNvSpPr>
            <a:spLocks noGrp="1"/>
          </p:cNvSpPr>
          <p:nvPr>
            <p:ph idx="1"/>
          </p:nvPr>
        </p:nvSpPr>
        <p:spPr>
          <a:xfrm>
            <a:off x="508000" y="2160589"/>
            <a:ext cx="2888342" cy="3880773"/>
          </a:xfrm>
        </p:spPr>
        <p:txBody>
          <a:bodyPr>
            <a:normAutofit/>
          </a:bodyPr>
          <a:lstStyle/>
          <a:p>
            <a:pPr>
              <a:lnSpc>
                <a:spcPct val="90000"/>
              </a:lnSpc>
              <a:buNone/>
            </a:pPr>
            <a:endParaRPr lang="en-US" sz="1300" dirty="0">
              <a:latin typeface="Comic Sans MS" pitchFamily="66" charset="0"/>
            </a:endParaRPr>
          </a:p>
          <a:p>
            <a:pPr>
              <a:lnSpc>
                <a:spcPct val="90000"/>
              </a:lnSpc>
              <a:buNone/>
            </a:pPr>
            <a:r>
              <a:rPr lang="en-US" sz="1300" dirty="0">
                <a:latin typeface="Comic Sans MS" pitchFamily="66" charset="0"/>
              </a:rPr>
              <a:t>    </a:t>
            </a:r>
            <a:r>
              <a:rPr lang="en-US" sz="1300" dirty="0">
                <a:ln w="3175" cmpd="dbl">
                  <a:noFill/>
                </a:ln>
                <a:latin typeface="Comic Sans MS" pitchFamily="66" charset="0"/>
              </a:rPr>
              <a:t>The results outlined and discussed in this section addresses the Goals for Rapid Growth and Development, the Significance of learning within trusting relationships and the importance of continuity of care for Learning and Development in the </a:t>
            </a:r>
            <a:r>
              <a:rPr lang="en-US" sz="1300" u="sng" dirty="0">
                <a:ln w="3175" cmpd="dbl">
                  <a:noFill/>
                </a:ln>
                <a:latin typeface="Comic Sans MS" pitchFamily="66" charset="0"/>
              </a:rPr>
              <a:t>6</a:t>
            </a:r>
            <a:r>
              <a:rPr lang="en-US" sz="1300" dirty="0">
                <a:ln w="3175" cmpd="dbl">
                  <a:noFill/>
                </a:ln>
                <a:latin typeface="Comic Sans MS" pitchFamily="66" charset="0"/>
              </a:rPr>
              <a:t> Domain Areas of Teaching Strategies GOLD Assessment. These Domains are at the center of the </a:t>
            </a:r>
            <a:r>
              <a:rPr lang="en-US" sz="1300" u="sng" dirty="0">
                <a:ln w="3175" cmpd="dbl">
                  <a:noFill/>
                </a:ln>
                <a:latin typeface="Comic Sans MS" pitchFamily="66" charset="0"/>
              </a:rPr>
              <a:t>Head Start Early Learning Outcomes Framework- Birth to Five (HSELOF).</a:t>
            </a:r>
            <a:r>
              <a:rPr lang="en-US" sz="1300" dirty="0">
                <a:ln w="3175" cmpd="dbl">
                  <a:noFill/>
                </a:ln>
                <a:latin typeface="Comic Sans MS" pitchFamily="66" charset="0"/>
              </a:rPr>
              <a:t> </a:t>
            </a:r>
          </a:p>
          <a:p>
            <a:pPr>
              <a:lnSpc>
                <a:spcPct val="90000"/>
              </a:lnSpc>
              <a:buNone/>
            </a:pPr>
            <a:r>
              <a:rPr lang="en-US" sz="1300" dirty="0"/>
              <a:t> </a:t>
            </a:r>
          </a:p>
        </p:txBody>
      </p:sp>
      <p:pic>
        <p:nvPicPr>
          <p:cNvPr id="5" name="Picture 4">
            <a:extLst>
              <a:ext uri="{FF2B5EF4-FFF2-40B4-BE49-F238E27FC236}">
                <a16:creationId xmlns:a16="http://schemas.microsoft.com/office/drawing/2014/main" id="{95BF9C60-EB31-F22C-228E-F491E9D3A22B}"/>
              </a:ext>
            </a:extLst>
          </p:cNvPr>
          <p:cNvPicPr>
            <a:picLocks noChangeAspect="1"/>
          </p:cNvPicPr>
          <p:nvPr/>
        </p:nvPicPr>
        <p:blipFill>
          <a:blip r:embed="rId2"/>
          <a:stretch>
            <a:fillRect/>
          </a:stretch>
        </p:blipFill>
        <p:spPr>
          <a:xfrm>
            <a:off x="3523341" y="0"/>
            <a:ext cx="5239659" cy="6858000"/>
          </a:xfrm>
          <a:prstGeom prst="rect">
            <a:avLst/>
          </a:prstGeom>
        </p:spPr>
      </p:pic>
      <p:sp>
        <p:nvSpPr>
          <p:cNvPr id="7" name="TextBox 6">
            <a:extLst>
              <a:ext uri="{FF2B5EF4-FFF2-40B4-BE49-F238E27FC236}">
                <a16:creationId xmlns:a16="http://schemas.microsoft.com/office/drawing/2014/main" id="{EB95EFA7-C73B-E8A6-685E-91B9D687B83D}"/>
              </a:ext>
            </a:extLst>
          </p:cNvPr>
          <p:cNvSpPr txBox="1"/>
          <p:nvPr/>
        </p:nvSpPr>
        <p:spPr>
          <a:xfrm>
            <a:off x="8610600" y="0"/>
            <a:ext cx="152400" cy="60960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965199" y="609600"/>
            <a:ext cx="7648121" cy="1099457"/>
          </a:xfrm>
        </p:spPr>
        <p:txBody>
          <a:bodyPr>
            <a:normAutofit/>
          </a:bodyPr>
          <a:lstStyle/>
          <a:p>
            <a:pPr>
              <a:lnSpc>
                <a:spcPct val="90000"/>
              </a:lnSpc>
            </a:pPr>
            <a:r>
              <a:rPr lang="en-US">
                <a:ln>
                  <a:solidFill>
                    <a:schemeClr val="accent1"/>
                  </a:solidFill>
                </a:ln>
                <a:latin typeface="Comic Sans MS" pitchFamily="66" charset="0"/>
              </a:rPr>
              <a:t>EHS Gender</a:t>
            </a:r>
            <a:br>
              <a:rPr lang="en-US">
                <a:ln>
                  <a:solidFill>
                    <a:schemeClr val="accent1"/>
                  </a:solidFill>
                </a:ln>
                <a:latin typeface="Comic Sans MS" pitchFamily="66" charset="0"/>
              </a:rPr>
            </a:br>
            <a:r>
              <a:rPr lang="en-US">
                <a:ln>
                  <a:solidFill>
                    <a:schemeClr val="accent1"/>
                  </a:solidFill>
                </a:ln>
                <a:latin typeface="Comic Sans MS" pitchFamily="66" charset="0"/>
              </a:rPr>
              <a:t>Data Summary</a:t>
            </a:r>
            <a:endParaRPr lang="en-US" b="1">
              <a:ln>
                <a:solidFill>
                  <a:schemeClr val="tx1"/>
                </a:solidFill>
              </a:ln>
              <a:latin typeface="Comic Sans MS" pitchFamily="66" charset="0"/>
            </a:endParaRPr>
          </a:p>
        </p:txBody>
      </p:sp>
      <p:sp>
        <p:nvSpPr>
          <p:cNvPr id="19" name="Isosceles Triangle 18">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TextBox 11"/>
          <p:cNvSpPr txBox="1"/>
          <p:nvPr/>
        </p:nvSpPr>
        <p:spPr>
          <a:xfrm>
            <a:off x="914400" y="5410200"/>
            <a:ext cx="1676400" cy="369332"/>
          </a:xfrm>
          <a:prstGeom prst="rect">
            <a:avLst/>
          </a:prstGeom>
          <a:noFill/>
        </p:spPr>
        <p:txBody>
          <a:bodyPr wrap="square" rtlCol="0">
            <a:spAutoFit/>
          </a:bodyPr>
          <a:lstStyle/>
          <a:p>
            <a:pPr>
              <a:spcAft>
                <a:spcPts val="600"/>
              </a:spcAft>
            </a:pPr>
            <a:r>
              <a:rPr lang="en-US" dirty="0"/>
              <a:t>       </a:t>
            </a:r>
            <a:endParaRPr lang="en-US"/>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88679009"/>
              </p:ext>
            </p:extLst>
          </p:nvPr>
        </p:nvGraphicFramePr>
        <p:xfrm>
          <a:off x="965199" y="1948543"/>
          <a:ext cx="7213600" cy="409348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5199" y="609600"/>
            <a:ext cx="7648121" cy="1099457"/>
          </a:xfrm>
        </p:spPr>
        <p:txBody>
          <a:bodyPr>
            <a:normAutofit/>
          </a:bodyPr>
          <a:lstStyle/>
          <a:p>
            <a:pPr>
              <a:lnSpc>
                <a:spcPct val="90000"/>
              </a:lnSpc>
            </a:pPr>
            <a:r>
              <a:rPr lang="en-US">
                <a:ln>
                  <a:solidFill>
                    <a:schemeClr val="accent1"/>
                  </a:solidFill>
                </a:ln>
                <a:latin typeface="Comic Sans MS" pitchFamily="66" charset="0"/>
              </a:rPr>
              <a:t>Ethnicity Data Summary</a:t>
            </a:r>
            <a:br>
              <a:rPr lang="en-US">
                <a:ln>
                  <a:solidFill>
                    <a:schemeClr val="accent1"/>
                  </a:solidFill>
                </a:ln>
                <a:latin typeface="Comic Sans MS" pitchFamily="66" charset="0"/>
              </a:rPr>
            </a:br>
            <a:r>
              <a:rPr lang="en-US">
                <a:ln>
                  <a:solidFill>
                    <a:schemeClr val="accent1"/>
                  </a:solidFill>
                </a:ln>
                <a:latin typeface="Comic Sans MS" pitchFamily="66" charset="0"/>
              </a:rPr>
              <a:t>EHS</a:t>
            </a:r>
            <a:endParaRPr lang="en-US">
              <a:latin typeface="Comic Sans MS" pitchFamily="66"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100631985"/>
              </p:ext>
            </p:extLst>
          </p:nvPr>
        </p:nvGraphicFramePr>
        <p:xfrm>
          <a:off x="965199" y="1948543"/>
          <a:ext cx="7213600" cy="40934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8000" y="609600"/>
            <a:ext cx="6447501" cy="1320800"/>
          </a:xfrm>
        </p:spPr>
        <p:txBody>
          <a:bodyPr>
            <a:normAutofit/>
          </a:bodyPr>
          <a:lstStyle/>
          <a:p>
            <a:r>
              <a:rPr lang="en-US">
                <a:ln>
                  <a:solidFill>
                    <a:schemeClr val="accent1"/>
                  </a:solidFill>
                </a:ln>
                <a:latin typeface="Comic Sans MS" pitchFamily="66" charset="0"/>
              </a:rPr>
              <a:t>EHS Race Data Summary</a:t>
            </a:r>
            <a:endParaRPr lang="en-US">
              <a:latin typeface="Comic Sans MS" pitchFamily="66"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92588893"/>
              </p:ext>
            </p:extLst>
          </p:nvPr>
        </p:nvGraphicFramePr>
        <p:xfrm>
          <a:off x="474932" y="1524000"/>
          <a:ext cx="7264003" cy="45450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1700" y="764373"/>
            <a:ext cx="6457950" cy="1293028"/>
          </a:xfrm>
        </p:spPr>
        <p:txBody>
          <a:bodyPr>
            <a:normAutofit/>
          </a:bodyPr>
          <a:lstStyle/>
          <a:p>
            <a:r>
              <a:rPr lang="en-US" dirty="0">
                <a:ln>
                  <a:solidFill>
                    <a:schemeClr val="tx1"/>
                  </a:solidFill>
                </a:ln>
                <a:latin typeface="Comic Sans MS" pitchFamily="66" charset="0"/>
              </a:rPr>
              <a:t>EHS Language Data Summary</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94795523"/>
              </p:ext>
            </p:extLst>
          </p:nvPr>
        </p:nvGraphicFramePr>
        <p:xfrm>
          <a:off x="498535" y="1752600"/>
          <a:ext cx="8115300" cy="35300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4" name="Title 1"/>
          <p:cNvSpPr>
            <a:spLocks noGrp="1"/>
          </p:cNvSpPr>
          <p:nvPr>
            <p:ph type="title"/>
          </p:nvPr>
        </p:nvSpPr>
        <p:spPr>
          <a:xfrm>
            <a:off x="1639614" y="764373"/>
            <a:ext cx="6990036" cy="1293028"/>
          </a:xfrm>
        </p:spPr>
        <p:txBody>
          <a:bodyPr>
            <a:normAutofit/>
          </a:bodyPr>
          <a:lstStyle/>
          <a:p>
            <a:r>
              <a:rPr lang="en-US" dirty="0">
                <a:solidFill>
                  <a:schemeClr val="bg1"/>
                </a:solidFill>
                <a:latin typeface="Comic Sans MS" pitchFamily="66" charset="0"/>
              </a:rPr>
              <a:t>Assessment Tool</a:t>
            </a:r>
          </a:p>
        </p:txBody>
      </p:sp>
      <p:sp>
        <p:nvSpPr>
          <p:cNvPr id="16" name="Content Placeholder 2"/>
          <p:cNvSpPr>
            <a:spLocks noGrp="1"/>
          </p:cNvSpPr>
          <p:nvPr>
            <p:ph idx="1"/>
          </p:nvPr>
        </p:nvSpPr>
        <p:spPr>
          <a:xfrm>
            <a:off x="514350" y="1600200"/>
            <a:ext cx="8115300" cy="4618485"/>
          </a:xfrm>
        </p:spPr>
        <p:txBody>
          <a:bodyPr>
            <a:normAutofit fontScale="92500"/>
          </a:bodyPr>
          <a:lstStyle/>
          <a:p>
            <a:pPr marL="0" indent="0">
              <a:buNone/>
            </a:pPr>
            <a:r>
              <a:rPr lang="en-US" b="1" dirty="0">
                <a:ln>
                  <a:solidFill>
                    <a:srgbClr val="713605"/>
                  </a:solidFill>
                </a:ln>
                <a:latin typeface="Comic Sans MS" pitchFamily="66" charset="0"/>
              </a:rPr>
              <a:t> </a:t>
            </a:r>
          </a:p>
          <a:p>
            <a:pPr marL="342900" lvl="1" indent="-342900">
              <a:buNone/>
            </a:pPr>
            <a:r>
              <a:rPr lang="en-US" dirty="0"/>
              <a:t>	</a:t>
            </a:r>
            <a:r>
              <a:rPr lang="en-US" sz="2800" dirty="0">
                <a:latin typeface="Comic Sans MS" pitchFamily="66" charset="0"/>
              </a:rPr>
              <a:t>This assessment is completed by teachers on each individual student three times a year. It measures a child’s growth in each of the goals objectives for learning and their indicators. These objectives are aligned with the Head Start Early Learning Outcomes Framework. This also enables teachers to see student movement toward School Readiness goals within the Head Start Program, so teachers can individualize learning for each child.</a:t>
            </a:r>
          </a:p>
          <a:p>
            <a:pPr>
              <a:buNone/>
            </a:pPr>
            <a:endParaRPr lang="en-US" dirty="0"/>
          </a:p>
        </p:txBody>
      </p:sp>
      <p:pic>
        <p:nvPicPr>
          <p:cNvPr id="2" name="Picture 1">
            <a:extLst>
              <a:ext uri="{FF2B5EF4-FFF2-40B4-BE49-F238E27FC236}">
                <a16:creationId xmlns:a16="http://schemas.microsoft.com/office/drawing/2014/main" id="{BBC7B29C-1680-2B5E-12C9-17D5554974BC}"/>
              </a:ext>
            </a:extLst>
          </p:cNvPr>
          <p:cNvPicPr>
            <a:picLocks noChangeAspect="1"/>
          </p:cNvPicPr>
          <p:nvPr/>
        </p:nvPicPr>
        <p:blipFill>
          <a:blip r:embed="rId2"/>
          <a:stretch>
            <a:fillRect/>
          </a:stretch>
        </p:blipFill>
        <p:spPr>
          <a:xfrm>
            <a:off x="1606546" y="152400"/>
            <a:ext cx="5333999" cy="1600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FB356-39ED-3FCA-AB2E-11F778BF86BB}"/>
              </a:ext>
            </a:extLst>
          </p:cNvPr>
          <p:cNvPicPr>
            <a:picLocks noChangeAspect="1"/>
          </p:cNvPicPr>
          <p:nvPr/>
        </p:nvPicPr>
        <p:blipFill>
          <a:blip r:embed="rId2"/>
          <a:stretch>
            <a:fillRect/>
          </a:stretch>
        </p:blipFill>
        <p:spPr>
          <a:xfrm>
            <a:off x="533400" y="774428"/>
            <a:ext cx="6553200" cy="5309144"/>
          </a:xfrm>
          <a:prstGeom prst="rect">
            <a:avLst/>
          </a:prstGeom>
        </p:spPr>
      </p:pic>
    </p:spTree>
    <p:extLst>
      <p:ext uri="{BB962C8B-B14F-4D97-AF65-F5344CB8AC3E}">
        <p14:creationId xmlns:p14="http://schemas.microsoft.com/office/powerpoint/2010/main" val="1845808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088599-3FFB-909D-6CA0-381E6C2C60C5}"/>
              </a:ext>
            </a:extLst>
          </p:cNvPr>
          <p:cNvPicPr>
            <a:picLocks noChangeAspect="1"/>
          </p:cNvPicPr>
          <p:nvPr/>
        </p:nvPicPr>
        <p:blipFill>
          <a:blip r:embed="rId2"/>
          <a:stretch>
            <a:fillRect/>
          </a:stretch>
        </p:blipFill>
        <p:spPr>
          <a:xfrm>
            <a:off x="457200" y="991752"/>
            <a:ext cx="6781800" cy="4874495"/>
          </a:xfrm>
          <a:prstGeom prst="rect">
            <a:avLst/>
          </a:prstGeom>
        </p:spPr>
      </p:pic>
    </p:spTree>
    <p:extLst>
      <p:ext uri="{BB962C8B-B14F-4D97-AF65-F5344CB8AC3E}">
        <p14:creationId xmlns:p14="http://schemas.microsoft.com/office/powerpoint/2010/main" val="967905032"/>
      </p:ext>
    </p:extLst>
  </p:cSld>
  <p:clrMapOvr>
    <a:masterClrMapping/>
  </p:clrMapOvr>
</p:sld>
</file>

<file path=ppt/theme/theme1.xml><?xml version="1.0" encoding="utf-8"?>
<a:theme xmlns:a="http://schemas.openxmlformats.org/drawingml/2006/main" name="Face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37340</TotalTime>
  <Words>609</Words>
  <Application>Microsoft Office PowerPoint</Application>
  <PresentationFormat>On-screen Show (4:3)</PresentationFormat>
  <Paragraphs>71</Paragraphs>
  <Slides>12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Comic Sans MS</vt:lpstr>
      <vt:lpstr>Trebuchet MS</vt:lpstr>
      <vt:lpstr>Wingdings 3</vt:lpstr>
      <vt:lpstr>Facet</vt:lpstr>
      <vt:lpstr>Delta Early Head Start End of Year Outcomes Report 2024-2025</vt:lpstr>
      <vt:lpstr>Educational Outcomes</vt:lpstr>
      <vt:lpstr>EHS Gender Data Summary</vt:lpstr>
      <vt:lpstr>Ethnicity Data Summary EHS</vt:lpstr>
      <vt:lpstr>EHS Race Data Summary</vt:lpstr>
      <vt:lpstr>EHS Language Data Summary</vt:lpstr>
      <vt:lpstr>Assessment Tool</vt:lpstr>
      <vt:lpstr>PowerPoint Presentation</vt:lpstr>
      <vt:lpstr>PowerPoint Presentation</vt:lpstr>
      <vt:lpstr>PowerPoint Presentation</vt:lpstr>
      <vt:lpstr>Summary Results</vt:lpstr>
      <vt:lpstr>Summary of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Delta Head Start</dc:creator>
  <cp:lastModifiedBy>HeadStart Reception</cp:lastModifiedBy>
  <cp:revision>2189</cp:revision>
  <cp:lastPrinted>2025-05-22T15:11:20Z</cp:lastPrinted>
  <dcterms:created xsi:type="dcterms:W3CDTF">2012-06-04T15:17:47Z</dcterms:created>
  <dcterms:modified xsi:type="dcterms:W3CDTF">2025-07-08T15:17:52Z</dcterms:modified>
</cp:coreProperties>
</file>