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126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81C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731520" y="502920"/>
            <a:ext cx="3108960" cy="1415491"/>
          </a:xfrm>
          <a:prstGeom prst="roundRect">
            <a:avLst>
              <a:gd name="adj" fmla="val 5168"/>
            </a:avLst>
          </a:prstGeom>
          <a:solidFill>
            <a:srgbClr val="FFFFFF"/>
          </a:solidFill>
          <a:ln/>
          <a:effectLst>
            <a:outerShdw blurRad="127000" dist="38100" dir="5400000" algn="bl" rotWithShape="0">
              <a:srgbClr val="0A0C22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/home/claude/logos/NSITE_NEW_LOGO_2025__2000x1000__cropp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063" y="731520"/>
            <a:ext cx="2651760" cy="95874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" y="2468880"/>
            <a:ext cx="10698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NSITE LEADS SYSTEM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731520" y="342900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F7BA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 Better Leads. Build Better Relationships. Grow Your Business.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31520" y="4114800"/>
            <a:ext cx="8686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4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AI-powered lead intelligence that helps you discover verified decision-makers, targeted companies, and qualified business opportunities — so you can spend less time searching and more time growing.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731520" y="5623560"/>
            <a:ext cx="502920" cy="54864"/>
          </a:xfrm>
          <a:prstGeom prst="rect">
            <a:avLst/>
          </a:prstGeom>
          <a:solidFill>
            <a:srgbClr val="D505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731520" y="57607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Nsite Spark Connectors  ·  Sales Presentation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 New Clients Shouldn't Be a Struggle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58368" y="1234440"/>
            <a:ext cx="8046720" cy="18288"/>
          </a:xfrm>
          <a:prstGeom prst="rect">
            <a:avLst/>
          </a:prstGeom>
          <a:solidFill>
            <a:srgbClr val="F4F5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3520440" cy="2286000"/>
          </a:xfrm>
          <a:prstGeom prst="roundRect">
            <a:avLst>
              <a:gd name="adj" fmla="val 4800"/>
            </a:avLst>
          </a:prstGeom>
          <a:solidFill>
            <a:srgbClr val="F4F5FA"/>
          </a:solidFill>
          <a:ln/>
          <a:effectLst>
            <a:outerShdw blurRad="101600" dist="38100" dir="5400000" algn="bl" rotWithShape="0">
              <a:srgbClr val="999999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14400" y="2011680"/>
            <a:ext cx="502920" cy="502920"/>
          </a:xfrm>
          <a:prstGeom prst="ellipse">
            <a:avLst/>
          </a:prstGeom>
          <a:solidFill>
            <a:srgbClr val="D505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20116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14400" y="265176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Stale Lists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914400" y="301752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Purchased leads are often outdated the moment you buy them — people change roles, companies relocate, emails bounce.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416552" y="1737360"/>
            <a:ext cx="3520440" cy="2286000"/>
          </a:xfrm>
          <a:prstGeom prst="roundRect">
            <a:avLst>
              <a:gd name="adj" fmla="val 4800"/>
            </a:avLst>
          </a:prstGeom>
          <a:solidFill>
            <a:srgbClr val="F4F5FA"/>
          </a:solidFill>
          <a:ln/>
          <a:effectLst>
            <a:outerShdw blurRad="101600" dist="38100" dir="5400000" algn="bl" rotWithShape="0">
              <a:srgbClr val="999999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690872" y="2011680"/>
            <a:ext cx="502920" cy="502920"/>
          </a:xfrm>
          <a:prstGeom prst="ellipse">
            <a:avLst/>
          </a:prstGeom>
          <a:solidFill>
            <a:srgbClr val="D505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690872" y="20116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690872" y="265176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Wasted Hours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690872" y="301752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Manually researching prospects one at a time eats the hours that should go toward actual conversations.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193024" y="1737360"/>
            <a:ext cx="3520440" cy="2286000"/>
          </a:xfrm>
          <a:prstGeom prst="roundRect">
            <a:avLst>
              <a:gd name="adj" fmla="val 4800"/>
            </a:avLst>
          </a:prstGeom>
          <a:solidFill>
            <a:srgbClr val="F4F5FA"/>
          </a:solidFill>
          <a:ln/>
          <a:effectLst>
            <a:outerShdw blurRad="101600" dist="38100" dir="5400000" algn="bl" rotWithShape="0">
              <a:srgbClr val="999999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467344" y="2011680"/>
            <a:ext cx="502920" cy="502920"/>
          </a:xfrm>
          <a:prstGeom prst="ellipse">
            <a:avLst/>
          </a:prstGeom>
          <a:solidFill>
            <a:srgbClr val="D505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467344" y="20116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67344" y="265176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Guesswork Outreach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467344" y="301752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Without verified contact data, outreach becomes a numbers game instead of a targeted strategy.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40080" y="4343400"/>
            <a:ext cx="10881360" cy="1691640"/>
          </a:xfrm>
          <a:prstGeom prst="roundRect">
            <a:avLst>
              <a:gd name="adj" fmla="val 6486"/>
            </a:avLst>
          </a:prstGeom>
          <a:solidFill>
            <a:srgbClr val="181C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1005840" y="4572000"/>
            <a:ext cx="10149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great business relationship starts with the right connection.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1005840" y="5029200"/>
            <a:ext cx="10149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4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Unfortunately, finding those connections can take hours of unfocused, exhausting, and endless searching. Nsite Leads System changes that.</a:t>
            </a:r>
            <a:endParaRPr lang="en-US" sz="1400" dirty="0"/>
          </a:p>
        </p:txBody>
      </p:sp>
      <p:pic>
        <p:nvPicPr>
          <p:cNvPr id="22" name="Image 0" descr="/home/claude/logos/NSITE_EYE_LOGO_Squa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320040"/>
            <a:ext cx="411480" cy="411480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11612880" y="64922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81C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Shift Toward Live, Verified Data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7BA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a purchased list can't compete with continuously-verified business data.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5212080" cy="3840480"/>
          </a:xfrm>
          <a:prstGeom prst="roundRect">
            <a:avLst>
              <a:gd name="adj" fmla="val 2857"/>
            </a:avLst>
          </a:prstGeom>
          <a:solidFill>
            <a:srgbClr val="252B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3317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C9CC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Purchased List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960120" y="292608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  Frozen the moment you buy it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960120" y="3456432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  No way to know who's still there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960120" y="3986784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  Resold to your competitors too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960120" y="4517136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  Emails bounce, numbers disconnect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960120" y="5047488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✕  You research the rest yourself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309360" y="2011680"/>
            <a:ext cx="5212080" cy="384048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/>
          <a:effectLst>
            <a:outerShdw blurRad="152400" dist="50800" dir="5400000" algn="bl" rotWithShape="0">
              <a:srgbClr val="0A0C22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629400" y="23317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D50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Nsite Leads System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6629400" y="292608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F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Searched fresh, every time you search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6629400" y="3456432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F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Continuously verified, not a static file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629400" y="3986784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F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Matched to your exact ideal customer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6629400" y="4517136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F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Verified emails and direct-dial phone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6629400" y="5047488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F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AI research and outreach built in</a:t>
            </a:r>
            <a:endParaRPr lang="en-US" sz="1350" dirty="0"/>
          </a:p>
        </p:txBody>
      </p:sp>
      <p:pic>
        <p:nvPicPr>
          <p:cNvPr id="18" name="Image 0" descr="/home/claude/logos/NSITE_EYE_LOGO_Squa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320040"/>
            <a:ext cx="411480" cy="411480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1612880" y="64922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Nsite Leads System Delivers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1554480"/>
            <a:ext cx="3502152" cy="2331720"/>
          </a:xfrm>
          <a:prstGeom prst="roundRect">
            <a:avLst>
              <a:gd name="adj" fmla="val 3922"/>
            </a:avLst>
          </a:prstGeom>
          <a:solidFill>
            <a:srgbClr val="F4F5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896112" y="1810512"/>
            <a:ext cx="457200" cy="457200"/>
          </a:xfrm>
          <a:prstGeom prst="ellipse">
            <a:avLst/>
          </a:prstGeom>
          <a:solidFill>
            <a:srgbClr val="D505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96112" y="181051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96112" y="2423160"/>
            <a:ext cx="29900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Verified Leads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896112" y="2788920"/>
            <a:ext cx="299008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Checked across multiple sources before they ever reach you — not a static list, a live search.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279392" y="1554480"/>
            <a:ext cx="3502152" cy="2331720"/>
          </a:xfrm>
          <a:prstGeom prst="roundRect">
            <a:avLst>
              <a:gd name="adj" fmla="val 3922"/>
            </a:avLst>
          </a:prstGeom>
          <a:solidFill>
            <a:srgbClr val="F4F5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535424" y="1810512"/>
            <a:ext cx="457200" cy="457200"/>
          </a:xfrm>
          <a:prstGeom prst="ellipse">
            <a:avLst/>
          </a:prstGeom>
          <a:solidFill>
            <a:srgbClr val="F7BA0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35424" y="181051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535424" y="2423160"/>
            <a:ext cx="29900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Search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4535424" y="2788920"/>
            <a:ext cx="299008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Built-in research and outreach tools draft personalized messages from your own Business Profile.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7918704" y="1554480"/>
            <a:ext cx="3502152" cy="2331720"/>
          </a:xfrm>
          <a:prstGeom prst="roundRect">
            <a:avLst>
              <a:gd name="adj" fmla="val 3922"/>
            </a:avLst>
          </a:prstGeom>
          <a:solidFill>
            <a:srgbClr val="F4F5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8174736" y="1810512"/>
            <a:ext cx="457200" cy="457200"/>
          </a:xfrm>
          <a:prstGeom prst="ellipse">
            <a:avLst/>
          </a:prstGeom>
          <a:solidFill>
            <a:srgbClr val="D505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174736" y="181051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174736" y="2423160"/>
            <a:ext cx="29900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Contact Data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8174736" y="2788920"/>
            <a:ext cx="299008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Names, roles, verified emails, and direct-dial phone numbers — ready to work, not just names on a page.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40080" y="4114800"/>
            <a:ext cx="3502152" cy="2331720"/>
          </a:xfrm>
          <a:prstGeom prst="roundRect">
            <a:avLst>
              <a:gd name="adj" fmla="val 3922"/>
            </a:avLst>
          </a:prstGeom>
          <a:solidFill>
            <a:srgbClr val="F4F5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896112" y="4370832"/>
            <a:ext cx="457200" cy="457200"/>
          </a:xfrm>
          <a:prstGeom prst="ellipse">
            <a:avLst/>
          </a:prstGeom>
          <a:solidFill>
            <a:srgbClr val="F7BA0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896112" y="437083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96112" y="4983480"/>
            <a:ext cx="29900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&amp; Companies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896112" y="5349240"/>
            <a:ext cx="299008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 by role, industry, company size, or location — narrow to exactly who you're trying to reach.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4279392" y="4114800"/>
            <a:ext cx="3502152" cy="2331720"/>
          </a:xfrm>
          <a:prstGeom prst="roundRect">
            <a:avLst>
              <a:gd name="adj" fmla="val 3922"/>
            </a:avLst>
          </a:prstGeom>
          <a:solidFill>
            <a:srgbClr val="F4F5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535424" y="4370832"/>
            <a:ext cx="457200" cy="457200"/>
          </a:xfrm>
          <a:prstGeom prst="ellipse">
            <a:avLst/>
          </a:prstGeom>
          <a:solidFill>
            <a:srgbClr val="D505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535424" y="437083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535424" y="4983480"/>
            <a:ext cx="29900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CRM-Ready Lists</a:t>
            </a:r>
            <a:endParaRPr lang="en-US" sz="1550" dirty="0"/>
          </a:p>
        </p:txBody>
      </p:sp>
      <p:sp>
        <p:nvSpPr>
          <p:cNvPr id="27" name="Text 25"/>
          <p:cNvSpPr/>
          <p:nvPr/>
        </p:nvSpPr>
        <p:spPr>
          <a:xfrm>
            <a:off x="4535424" y="5349240"/>
            <a:ext cx="299008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Export straight into your existing CRM — Zapier, Pabbly, or native connectors. No manual data entry.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7918704" y="4114800"/>
            <a:ext cx="3502152" cy="2331720"/>
          </a:xfrm>
          <a:prstGeom prst="roundRect">
            <a:avLst>
              <a:gd name="adj" fmla="val 3922"/>
            </a:avLst>
          </a:prstGeom>
          <a:solidFill>
            <a:srgbClr val="F4F5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8174736" y="4370832"/>
            <a:ext cx="457200" cy="457200"/>
          </a:xfrm>
          <a:prstGeom prst="ellipse">
            <a:avLst/>
          </a:prstGeom>
          <a:solidFill>
            <a:srgbClr val="F7BA0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8174736" y="437083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8174736" y="4983480"/>
            <a:ext cx="29900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&amp; Support</a:t>
            </a:r>
            <a:endParaRPr lang="en-US" sz="1550" dirty="0"/>
          </a:p>
        </p:txBody>
      </p:sp>
      <p:sp>
        <p:nvSpPr>
          <p:cNvPr id="32" name="Text 30"/>
          <p:cNvSpPr/>
          <p:nvPr/>
        </p:nvSpPr>
        <p:spPr>
          <a:xfrm>
            <a:off x="8174736" y="5349240"/>
            <a:ext cx="299008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Done-for-you onboarding gets your account configured to your exact criteria before your first search.</a:t>
            </a:r>
            <a:endParaRPr lang="en-US" sz="1150" dirty="0"/>
          </a:p>
        </p:txBody>
      </p:sp>
      <p:pic>
        <p:nvPicPr>
          <p:cNvPr id="33" name="Image 0" descr="/home/claude/logos/NSITE_EYE_LOGO_Squa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320040"/>
            <a:ext cx="411480" cy="411480"/>
          </a:xfrm>
          <a:prstGeom prst="rect">
            <a:avLst/>
          </a:prstGeom>
        </p:spPr>
      </p:pic>
      <p:sp>
        <p:nvSpPr>
          <p:cNvPr id="34" name="Text 31"/>
          <p:cNvSpPr/>
          <p:nvPr/>
        </p:nvSpPr>
        <p:spPr>
          <a:xfrm>
            <a:off x="11612880" y="64922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81C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7BA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account setup to a client's CRM — four steps.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2514600" cy="3291840"/>
          </a:xfrm>
          <a:prstGeom prst="roundRect">
            <a:avLst>
              <a:gd name="adj" fmla="val 4364"/>
            </a:avLst>
          </a:prstGeom>
          <a:solidFill>
            <a:srgbClr val="252B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2423160"/>
            <a:ext cx="2514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D50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841248" y="3429000"/>
            <a:ext cx="211226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Onboarding Call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41248" y="4160520"/>
            <a:ext cx="2112264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learn who you're trying to reach and what a qualified lead looks like.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3172968" y="3566160"/>
            <a:ext cx="2194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7BA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3410712" y="2194560"/>
            <a:ext cx="2514600" cy="3291840"/>
          </a:xfrm>
          <a:prstGeom prst="roundRect">
            <a:avLst>
              <a:gd name="adj" fmla="val 4364"/>
            </a:avLst>
          </a:prstGeom>
          <a:solidFill>
            <a:srgbClr val="252B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410712" y="2423160"/>
            <a:ext cx="2514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D50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4600" dirty="0"/>
          </a:p>
        </p:txBody>
      </p:sp>
      <p:sp>
        <p:nvSpPr>
          <p:cNvPr id="11" name="Text 9"/>
          <p:cNvSpPr/>
          <p:nvPr/>
        </p:nvSpPr>
        <p:spPr>
          <a:xfrm>
            <a:off x="3611880" y="3429000"/>
            <a:ext cx="211226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Set You Up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611880" y="4160520"/>
            <a:ext cx="2112264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account is configured to your exact search criteria — done for you.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5943600" y="3566160"/>
            <a:ext cx="2194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7BA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6181344" y="2194560"/>
            <a:ext cx="2514600" cy="3291840"/>
          </a:xfrm>
          <a:prstGeom prst="roundRect">
            <a:avLst>
              <a:gd name="adj" fmla="val 4364"/>
            </a:avLst>
          </a:prstGeom>
          <a:solidFill>
            <a:srgbClr val="252B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181344" y="2423160"/>
            <a:ext cx="2514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D50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4600" dirty="0"/>
          </a:p>
        </p:txBody>
      </p:sp>
      <p:sp>
        <p:nvSpPr>
          <p:cNvPr id="16" name="Text 14"/>
          <p:cNvSpPr/>
          <p:nvPr/>
        </p:nvSpPr>
        <p:spPr>
          <a:xfrm>
            <a:off x="6382512" y="3429000"/>
            <a:ext cx="211226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 Start Flowing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382512" y="4160520"/>
            <a:ext cx="2112264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Verified contacts are delivered monthly, refreshed every billing cycle.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8714232" y="3566160"/>
            <a:ext cx="2194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7BA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8951976" y="2194560"/>
            <a:ext cx="2514600" cy="3291840"/>
          </a:xfrm>
          <a:prstGeom prst="roundRect">
            <a:avLst>
              <a:gd name="adj" fmla="val 4364"/>
            </a:avLst>
          </a:prstGeom>
          <a:solidFill>
            <a:srgbClr val="252B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8951976" y="2423160"/>
            <a:ext cx="2514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D50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4600" dirty="0"/>
          </a:p>
        </p:txBody>
      </p:sp>
      <p:sp>
        <p:nvSpPr>
          <p:cNvPr id="21" name="Text 19"/>
          <p:cNvSpPr/>
          <p:nvPr/>
        </p:nvSpPr>
        <p:spPr>
          <a:xfrm>
            <a:off x="9153144" y="3429000"/>
            <a:ext cx="211226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 Up &amp; Close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9153144" y="4160520"/>
            <a:ext cx="2112264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Leads drop straight into your CRM — ready to work, no data entry.</a:t>
            </a:r>
            <a:endParaRPr lang="en-US" sz="1150" dirty="0"/>
          </a:p>
        </p:txBody>
      </p:sp>
      <p:pic>
        <p:nvPicPr>
          <p:cNvPr id="23" name="Image 0" descr="/home/claude/logos/NSITE_EYE_LOGO_Squa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320040"/>
            <a:ext cx="411480" cy="411480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11612880" y="64922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Eight Ways to Find Your Next Client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14300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full platform searches across every angle — not just one static category.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2606040" cy="1920240"/>
          </a:xfrm>
          <a:prstGeom prst="roundRect">
            <a:avLst>
              <a:gd name="adj" fmla="val 4762"/>
            </a:avLst>
          </a:prstGeom>
          <a:solidFill>
            <a:srgbClr val="181C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04672" y="2057400"/>
            <a:ext cx="22768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Search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804672" y="2743200"/>
            <a:ext cx="227685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 individuals by role, title, or department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410712" y="1874520"/>
            <a:ext cx="2606040" cy="1920240"/>
          </a:xfrm>
          <a:prstGeom prst="roundRect">
            <a:avLst>
              <a:gd name="adj" fmla="val 4762"/>
            </a:avLst>
          </a:prstGeom>
          <a:solidFill>
            <a:srgbClr val="181C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575304" y="2057400"/>
            <a:ext cx="22768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Search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3575304" y="2743200"/>
            <a:ext cx="227685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 businesses by industry, size, or revenue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181344" y="1874520"/>
            <a:ext cx="2606040" cy="1920240"/>
          </a:xfrm>
          <a:prstGeom prst="roundRect">
            <a:avLst>
              <a:gd name="adj" fmla="val 4762"/>
            </a:avLst>
          </a:prstGeom>
          <a:solidFill>
            <a:srgbClr val="181C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345936" y="2057400"/>
            <a:ext cx="22768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Local/Industry Search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345936" y="2743200"/>
            <a:ext cx="227685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Geography-first — find who's active in a market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8951976" y="1874520"/>
            <a:ext cx="2606040" cy="1920240"/>
          </a:xfrm>
          <a:prstGeom prst="roundRect">
            <a:avLst>
              <a:gd name="adj" fmla="val 4762"/>
            </a:avLst>
          </a:prstGeom>
          <a:solidFill>
            <a:srgbClr val="181C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116568" y="2057400"/>
            <a:ext cx="22768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 Search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9116568" y="2743200"/>
            <a:ext cx="227685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Deep-dive one company at a time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40080" y="4023360"/>
            <a:ext cx="2606040" cy="1920240"/>
          </a:xfrm>
          <a:prstGeom prst="roundRect">
            <a:avLst>
              <a:gd name="adj" fmla="val 4762"/>
            </a:avLst>
          </a:prstGeom>
          <a:solidFill>
            <a:srgbClr val="F4F5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04672" y="4206240"/>
            <a:ext cx="22768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Influencer Search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804672" y="4892040"/>
            <a:ext cx="227685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Discover creators across Instagram, TikTok, YouTube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410712" y="4023360"/>
            <a:ext cx="2606040" cy="1920240"/>
          </a:xfrm>
          <a:prstGeom prst="roundRect">
            <a:avLst>
              <a:gd name="adj" fmla="val 4762"/>
            </a:avLst>
          </a:prstGeom>
          <a:solidFill>
            <a:srgbClr val="F4F5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575304" y="4206240"/>
            <a:ext cx="22768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 Visitor Search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3575304" y="4892040"/>
            <a:ext cx="227685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Passive leads from people already on your site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181344" y="4023360"/>
            <a:ext cx="2606040" cy="1920240"/>
          </a:xfrm>
          <a:prstGeom prst="roundRect">
            <a:avLst>
              <a:gd name="adj" fmla="val 4762"/>
            </a:avLst>
          </a:prstGeom>
          <a:solidFill>
            <a:srgbClr val="F4F5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345936" y="4206240"/>
            <a:ext cx="22768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Buyer Intent Search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345936" y="4892040"/>
            <a:ext cx="227685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People actively in-market right now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8951976" y="4023360"/>
            <a:ext cx="2606040" cy="1920240"/>
          </a:xfrm>
          <a:prstGeom prst="roundRect">
            <a:avLst>
              <a:gd name="adj" fmla="val 4762"/>
            </a:avLst>
          </a:prstGeom>
          <a:solidFill>
            <a:srgbClr val="F4F5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9116568" y="4206240"/>
            <a:ext cx="22768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Property Search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9116568" y="4892040"/>
            <a:ext cx="227685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estate and property-based prospecting</a:t>
            </a:r>
            <a:endParaRPr lang="en-US" sz="1050" dirty="0"/>
          </a:p>
        </p:txBody>
      </p:sp>
      <p:pic>
        <p:nvPicPr>
          <p:cNvPr id="28" name="Image 0" descr="/home/claude/logos/NSITE_EYE_LOGO_Squa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320040"/>
            <a:ext cx="411480" cy="411480"/>
          </a:xfrm>
          <a:prstGeom prst="rect">
            <a:avLst/>
          </a:prstGeom>
        </p:spPr>
      </p:pic>
      <p:sp>
        <p:nvSpPr>
          <p:cNvPr id="29" name="Text 26"/>
          <p:cNvSpPr/>
          <p:nvPr/>
        </p:nvSpPr>
        <p:spPr>
          <a:xfrm>
            <a:off x="11612880" y="64922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Straightforward Pricing, Priced by Scale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1463040"/>
            <a:ext cx="3502152" cy="4709160"/>
          </a:xfrm>
          <a:prstGeom prst="roundRect">
            <a:avLst>
              <a:gd name="adj" fmla="val 3133"/>
            </a:avLst>
          </a:prstGeom>
          <a:solidFill>
            <a:srgbClr val="F4F5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914400" y="1783080"/>
            <a:ext cx="295351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81C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STARTER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914400" y="2212848"/>
            <a:ext cx="29535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Solo &amp; Small Business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914400" y="2560320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D50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250–450+ leads/mo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914400" y="2971800"/>
            <a:ext cx="295351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81C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$397</a:t>
            </a:r>
            <a:r>
              <a:rPr lang="en-US" sz="1300" dirty="0">
                <a:solidFill>
                  <a:srgbClr val="5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/mo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914400" y="3520440"/>
            <a:ext cx="29535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$197 one-time setup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914400" y="3977640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6 search types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914400" y="4361688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1 team member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914400" y="4745736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Verified emails &amp; phone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279392" y="1463040"/>
            <a:ext cx="3502152" cy="4709160"/>
          </a:xfrm>
          <a:prstGeom prst="roundRect">
            <a:avLst>
              <a:gd name="adj" fmla="val 3133"/>
            </a:avLst>
          </a:prstGeom>
          <a:solidFill>
            <a:srgbClr val="F4F5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53712" y="1783080"/>
            <a:ext cx="295351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81C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553712" y="2212848"/>
            <a:ext cx="29535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Growing Teams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4553712" y="2560320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D50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400–900+ leads/mo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4553712" y="2971800"/>
            <a:ext cx="295351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81C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$797</a:t>
            </a:r>
            <a:r>
              <a:rPr lang="en-US" sz="1300" dirty="0">
                <a:solidFill>
                  <a:srgbClr val="5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/mo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4553712" y="3520440"/>
            <a:ext cx="29535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$397 one-time setup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4553712" y="3977640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6 search types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4553712" y="4361688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3 team members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4553712" y="4745736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F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AI Agent Builder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7918704" y="1325880"/>
            <a:ext cx="3502152" cy="4846320"/>
          </a:xfrm>
          <a:prstGeom prst="roundRect">
            <a:avLst>
              <a:gd name="adj" fmla="val 3133"/>
            </a:avLst>
          </a:prstGeom>
          <a:solidFill>
            <a:srgbClr val="181C4A"/>
          </a:solidFill>
          <a:ln w="25400">
            <a:solidFill>
              <a:srgbClr val="F7BA04"/>
            </a:solidFill>
            <a:prstDash val="solid"/>
          </a:ln>
          <a:effectLst>
            <a:outerShdw blurRad="177800" dist="63500" dir="5400000" algn="bl" rotWithShape="0">
              <a:srgbClr val="0A0C22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846820" y="1124712"/>
            <a:ext cx="1645920" cy="365760"/>
          </a:xfrm>
          <a:prstGeom prst="roundRect">
            <a:avLst>
              <a:gd name="adj" fmla="val 50000"/>
            </a:avLst>
          </a:prstGeom>
          <a:solidFill>
            <a:srgbClr val="F7BA0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8846820" y="1124712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81C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POPULAR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8193024" y="1645920"/>
            <a:ext cx="295351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AUTHORITY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8193024" y="2075688"/>
            <a:ext cx="29535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High-Volume &amp; Agencies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8193024" y="2423160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7BA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486–1,500+ leads/mo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8193024" y="2834640"/>
            <a:ext cx="295351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$1,997</a:t>
            </a:r>
            <a:r>
              <a:rPr lang="en-US" sz="1300" dirty="0">
                <a:solidFill>
                  <a:srgbClr val="C9CC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/mo</a:t>
            </a:r>
            <a:endParaRPr lang="en-US" sz="3000" dirty="0"/>
          </a:p>
        </p:txBody>
      </p:sp>
      <p:sp>
        <p:nvSpPr>
          <p:cNvPr id="28" name="Text 26"/>
          <p:cNvSpPr/>
          <p:nvPr/>
        </p:nvSpPr>
        <p:spPr>
          <a:xfrm>
            <a:off x="8193024" y="3383280"/>
            <a:ext cx="29535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$1,197 one-time setup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8193024" y="3840480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All 14 search types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8193024" y="4224528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10 team members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8193024" y="4608576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Buyer Intent &amp; Influencer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640080" y="635508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Authority is the only tier that also includes buyer-intent and influencer data.</a:t>
            </a:r>
            <a:endParaRPr lang="en-US" sz="1100" dirty="0"/>
          </a:p>
        </p:txBody>
      </p:sp>
      <p:pic>
        <p:nvPicPr>
          <p:cNvPr id="33" name="Image 0" descr="/home/claude/logos/NSITE_EYE_LOGO_Squa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320040"/>
            <a:ext cx="411480" cy="411480"/>
          </a:xfrm>
          <a:prstGeom prst="rect">
            <a:avLst/>
          </a:prstGeom>
        </p:spPr>
      </p:pic>
      <p:sp>
        <p:nvSpPr>
          <p:cNvPr id="34" name="Text 31"/>
          <p:cNvSpPr/>
          <p:nvPr/>
        </p:nvSpPr>
        <p:spPr>
          <a:xfrm>
            <a:off x="11612880" y="64922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81C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What Others Are Saying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3716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7BA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 ★ ★ ★ ★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1188720" y="2377440"/>
            <a:ext cx="4663440" cy="2651760"/>
          </a:xfrm>
          <a:prstGeom prst="roundRect">
            <a:avLst>
              <a:gd name="adj" fmla="val 4138"/>
            </a:avLst>
          </a:prstGeom>
          <a:solidFill>
            <a:srgbClr val="252B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554480" y="2697480"/>
            <a:ext cx="3931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7BA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“Best software on the market!”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1554480" y="3337560"/>
            <a:ext cx="39319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amount of data I can find on someone without having to use multiple tools is incredible.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309360" y="2377440"/>
            <a:ext cx="4663440" cy="2651760"/>
          </a:xfrm>
          <a:prstGeom prst="roundRect">
            <a:avLst>
              <a:gd name="adj" fmla="val 4138"/>
            </a:avLst>
          </a:prstGeom>
          <a:solidFill>
            <a:srgbClr val="252B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675120" y="2697480"/>
            <a:ext cx="3931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7BA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“Save so much time!”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6675120" y="3337560"/>
            <a:ext cx="39319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no longer have to spend time researching a company, a person, or figure out what I'm going to say to them, thanks to Nsite Leads System's AI.</a:t>
            </a:r>
            <a:endParaRPr lang="en-US" sz="1300" dirty="0"/>
          </a:p>
        </p:txBody>
      </p:sp>
      <p:pic>
        <p:nvPicPr>
          <p:cNvPr id="10" name="Image 0" descr="/home/claude/logos/NSITE_EYE_LOGO_Squa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320040"/>
            <a:ext cx="411480" cy="41148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1612880" y="64922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logos/NSITE_NEW_LOGO_2025__2000x1000__cropp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320040"/>
            <a:ext cx="1828800" cy="661111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1202103"/>
            <a:ext cx="10881360" cy="4953372"/>
          </a:xfrm>
          <a:prstGeom prst="roundRect">
            <a:avLst>
              <a:gd name="adj" fmla="val 3061"/>
            </a:avLst>
          </a:prstGeom>
          <a:solidFill>
            <a:srgbClr val="181C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188720" y="1842183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 to See Real Leads for Your Business?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188720" y="2619423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4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Let's talk. A quick onboarding call is all it takes to get your account configured and your first verified leads flowing.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1188720" y="3716703"/>
            <a:ext cx="8686800" cy="1371600"/>
          </a:xfrm>
          <a:prstGeom prst="roundRect">
            <a:avLst>
              <a:gd name="adj" fmla="val 6667"/>
            </a:avLst>
          </a:prstGeom>
          <a:solidFill>
            <a:srgbClr val="252B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463040" y="3899583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7BA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Started Takes Less Than 60 Seconds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463040" y="4265343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commitment required to get started — sign up, complete your quick business profile, and your account is ready.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1188720" y="5558886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[Your Name]   ·   [Phone]   ·   [Email]</a:t>
            </a:r>
            <a:endParaRPr lang="en-US" sz="1400" dirty="0"/>
          </a:p>
        </p:txBody>
      </p:sp>
      <p:pic>
        <p:nvPicPr>
          <p:cNvPr id="11" name="Image 1" descr="/home/claude/logos/NSITE_EYE_LOGO_Squar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5720" y="320040"/>
            <a:ext cx="411480" cy="4114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1612880" y="6414183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848</Words>
  <Application>Microsoft Office PowerPoint</Application>
  <PresentationFormat>Widescreen</PresentationFormat>
  <Paragraphs>139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Sonia Park</cp:lastModifiedBy>
  <cp:revision>3</cp:revision>
  <dcterms:created xsi:type="dcterms:W3CDTF">2026-07-13T23:08:24Z</dcterms:created>
  <dcterms:modified xsi:type="dcterms:W3CDTF">2026-07-13T23:16:30Z</dcterms:modified>
</cp:coreProperties>
</file>