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7696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81C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731520" y="502920"/>
            <a:ext cx="3108960" cy="1415491"/>
          </a:xfrm>
          <a:prstGeom prst="roundRect">
            <a:avLst>
              <a:gd name="adj" fmla="val 5168"/>
            </a:avLst>
          </a:prstGeom>
          <a:solidFill>
            <a:srgbClr val="FFFFFF"/>
          </a:solidFill>
          <a:ln/>
          <a:effectLst>
            <a:outerShdw blurRad="127000" dist="38100" dir="5400000" algn="bl" rotWithShape="0">
              <a:srgbClr val="0A0C22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/home/claude/logos/NSITE_NEW_LOGO_2025__2000x1000__cropp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731520"/>
            <a:ext cx="2651760" cy="95874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" y="2468880"/>
            <a:ext cx="10698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NSITE GROWTH ENGINE</a:t>
            </a:r>
            <a:endParaRPr lang="en-US" sz="4400" dirty="0"/>
          </a:p>
        </p:txBody>
      </p:sp>
      <p:sp>
        <p:nvSpPr>
          <p:cNvPr id="7" name="Text 4"/>
          <p:cNvSpPr/>
          <p:nvPr/>
        </p:nvSpPr>
        <p:spPr>
          <a:xfrm>
            <a:off x="731520" y="342900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F7BA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Combo: AI Suite &amp; Leads System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731520" y="4114800"/>
            <a:ext cx="8961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4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AI Suite engages and converts every lead the moment they reach out. Leads System keeps fresh, verified prospects flowing in every month. Bundled, priced below buying both separately.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731520" y="5623560"/>
            <a:ext cx="502920" cy="54864"/>
          </a:xfrm>
          <a:prstGeom prst="rect">
            <a:avLst/>
          </a:prstGeom>
          <a:solidFill>
            <a:srgbClr val="D505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731520" y="57607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Nsite Spark Connectors  ·  Sales Presentation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F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Vendors. Two Bills. One Headache.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58368" y="1234440"/>
            <a:ext cx="8046720" cy="18288"/>
          </a:xfrm>
          <a:prstGeom prst="rect">
            <a:avLst/>
          </a:prstGeom>
          <a:solidFill>
            <a:srgbClr val="F4F5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3520440" cy="2286000"/>
          </a:xfrm>
          <a:prstGeom prst="roundRect">
            <a:avLst>
              <a:gd name="adj" fmla="val 4800"/>
            </a:avLst>
          </a:prstGeom>
          <a:solidFill>
            <a:srgbClr val="F4F5FA"/>
          </a:solidFill>
          <a:ln/>
          <a:effectLst>
            <a:outerShdw blurRad="101600" dist="38100" dir="5400000" algn="bl" rotWithShape="0">
              <a:srgbClr val="999999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14400" y="2011680"/>
            <a:ext cx="502920" cy="502920"/>
          </a:xfrm>
          <a:prstGeom prst="ellipse">
            <a:avLst/>
          </a:prstGeom>
          <a:solidFill>
            <a:srgbClr val="D505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14400" y="20116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14400" y="2651760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Disconnected Systems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14400" y="301752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Fresh leads arrive, but there's no automated way to engage them the moment they reach out.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416552" y="1737360"/>
            <a:ext cx="3520440" cy="2286000"/>
          </a:xfrm>
          <a:prstGeom prst="roundRect">
            <a:avLst>
              <a:gd name="adj" fmla="val 4800"/>
            </a:avLst>
          </a:prstGeom>
          <a:solidFill>
            <a:srgbClr val="F4F5FA"/>
          </a:solidFill>
          <a:ln/>
          <a:effectLst>
            <a:outerShdw blurRad="101600" dist="38100" dir="5400000" algn="bl" rotWithShape="0">
              <a:srgbClr val="999999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690872" y="2011680"/>
            <a:ext cx="502920" cy="502920"/>
          </a:xfrm>
          <a:prstGeom prst="ellipse">
            <a:avLst/>
          </a:prstGeom>
          <a:solidFill>
            <a:srgbClr val="D505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690872" y="20116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690872" y="2651760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Onboardings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690872" y="301752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Separate setup processes, separate teams to coordinate with, separate timelines to track.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193024" y="1737360"/>
            <a:ext cx="3520440" cy="2286000"/>
          </a:xfrm>
          <a:prstGeom prst="roundRect">
            <a:avLst>
              <a:gd name="adj" fmla="val 4800"/>
            </a:avLst>
          </a:prstGeom>
          <a:solidFill>
            <a:srgbClr val="F4F5FA"/>
          </a:solidFill>
          <a:ln/>
          <a:effectLst>
            <a:outerShdw blurRad="101600" dist="38100" dir="5400000" algn="bl" rotWithShape="0">
              <a:srgbClr val="999999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467344" y="2011680"/>
            <a:ext cx="502920" cy="502920"/>
          </a:xfrm>
          <a:prstGeom prst="ellipse">
            <a:avLst/>
          </a:prstGeom>
          <a:solidFill>
            <a:srgbClr val="D505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467344" y="20116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467344" y="2651760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Bills to Manage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467344" y="301752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Paying full price for two vendors instead of one bundled relationship built to work together.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40080" y="4343400"/>
            <a:ext cx="10881360" cy="1691640"/>
          </a:xfrm>
          <a:prstGeom prst="roundRect">
            <a:avLst>
              <a:gd name="adj" fmla="val 6486"/>
            </a:avLst>
          </a:prstGeom>
          <a:solidFill>
            <a:srgbClr val="181C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1005840" y="4572000"/>
            <a:ext cx="10149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businesses that need both leads and lead conversion end up managing two vendors.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1005840" y="5029200"/>
            <a:ext cx="10149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4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Nsite Growth Engine is one client, one bill — and the combined price is lower than paying full price for each product on its own.</a:t>
            </a:r>
            <a:endParaRPr lang="en-US" sz="1400" dirty="0"/>
          </a:p>
        </p:txBody>
      </p:sp>
      <p:pic>
        <p:nvPicPr>
          <p:cNvPr id="22" name="Image 0" descr="/home/claude/logos/NSITE_EYE_LOGO_Squa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320040"/>
            <a:ext cx="411480" cy="411480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11612880" y="649224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81C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AI Suite Side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7BA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Identical on every Growth Engine tier — same core product, regardless of tier.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5212080" cy="1965960"/>
          </a:xfrm>
          <a:prstGeom prst="roundRect">
            <a:avLst>
              <a:gd name="adj" fmla="val 4651"/>
            </a:avLst>
          </a:prstGeom>
          <a:solidFill>
            <a:srgbClr val="252B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2221992"/>
            <a:ext cx="4663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7BA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Inbox AI Pro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914400" y="2743200"/>
            <a:ext cx="46634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conversation — chat, SMS, email, social — in one shared inbox.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126480" y="1965960"/>
            <a:ext cx="5212080" cy="1965960"/>
          </a:xfrm>
          <a:prstGeom prst="roundRect">
            <a:avLst>
              <a:gd name="adj" fmla="val 4651"/>
            </a:avLst>
          </a:prstGeom>
          <a:solidFill>
            <a:srgbClr val="252B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0" y="2221992"/>
            <a:ext cx="4663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7BA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Voice Receptionist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2743200"/>
            <a:ext cx="46634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Answers every call, 24/7. Never miss a lead to a missed call again.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40080" y="4206240"/>
            <a:ext cx="5212080" cy="1965960"/>
          </a:xfrm>
          <a:prstGeom prst="roundRect">
            <a:avLst>
              <a:gd name="adj" fmla="val 4651"/>
            </a:avLst>
          </a:prstGeom>
          <a:solidFill>
            <a:srgbClr val="252B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14400" y="4462272"/>
            <a:ext cx="4663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7BA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Smart Chat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14400" y="4983480"/>
            <a:ext cx="46634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Converts website visitors into booked appointments automatically.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126480" y="4206240"/>
            <a:ext cx="5212080" cy="1965960"/>
          </a:xfrm>
          <a:prstGeom prst="roundRect">
            <a:avLst>
              <a:gd name="adj" fmla="val 4651"/>
            </a:avLst>
          </a:prstGeom>
          <a:solidFill>
            <a:srgbClr val="252B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400800" y="4462272"/>
            <a:ext cx="4663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7BA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Agents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400800" y="4983480"/>
            <a:ext cx="46634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Automated follow-up, lead qualification, and reputation management.</a:t>
            </a:r>
            <a:endParaRPr lang="en-US" sz="1300" dirty="0"/>
          </a:p>
        </p:txBody>
      </p:sp>
      <p:pic>
        <p:nvPicPr>
          <p:cNvPr id="16" name="Image 0" descr="/home/claude/logos/NSITE_EYE_LOGO_Squa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320040"/>
            <a:ext cx="411480" cy="41148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11612880" y="649224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F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Leads System Side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14300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Scales with the tier — more volume and more search types as you move up.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3502152" cy="3108960"/>
          </a:xfrm>
          <a:prstGeom prst="roundRect">
            <a:avLst>
              <a:gd name="adj" fmla="val 3529"/>
            </a:avLst>
          </a:prstGeom>
          <a:solidFill>
            <a:srgbClr val="F4F5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3502152" cy="502920"/>
          </a:xfrm>
          <a:prstGeom prst="rect">
            <a:avLst/>
          </a:prstGeom>
          <a:solidFill>
            <a:srgbClr val="181C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40080" y="1965960"/>
            <a:ext cx="35021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STARTER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14400" y="2743200"/>
            <a:ext cx="295351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D50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250–450+ verified leads/mo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14400" y="3429000"/>
            <a:ext cx="2953512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search types: People, Company, Local/Industry, Domain, Property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279392" y="1965960"/>
            <a:ext cx="3502152" cy="3108960"/>
          </a:xfrm>
          <a:prstGeom prst="roundRect">
            <a:avLst>
              <a:gd name="adj" fmla="val 3529"/>
            </a:avLst>
          </a:prstGeom>
          <a:solidFill>
            <a:srgbClr val="F4F5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279392" y="1965960"/>
            <a:ext cx="3502152" cy="502920"/>
          </a:xfrm>
          <a:prstGeom prst="rect">
            <a:avLst/>
          </a:prstGeom>
          <a:solidFill>
            <a:srgbClr val="181C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279392" y="1965960"/>
            <a:ext cx="35021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553712" y="2743200"/>
            <a:ext cx="295351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D50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400–900+ verified leads/mo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553712" y="3429000"/>
            <a:ext cx="2953512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6 search types + AI Agent Builder for automated outreach chains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7918704" y="1965960"/>
            <a:ext cx="3502152" cy="3108960"/>
          </a:xfrm>
          <a:prstGeom prst="roundRect">
            <a:avLst>
              <a:gd name="adj" fmla="val 3529"/>
            </a:avLst>
          </a:prstGeom>
          <a:solidFill>
            <a:srgbClr val="F4F5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7918704" y="1965960"/>
            <a:ext cx="3502152" cy="502920"/>
          </a:xfrm>
          <a:prstGeom prst="rect">
            <a:avLst/>
          </a:prstGeom>
          <a:solidFill>
            <a:srgbClr val="D505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918704" y="1965960"/>
            <a:ext cx="35021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AUTHORITY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193024" y="2743200"/>
            <a:ext cx="295351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D50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486–1,500+ verified leads/mo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8193024" y="3429000"/>
            <a:ext cx="2953512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14 search types, including Buyer Intent and Influencer data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40080" y="534924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tier's Leads-side volume and Balance is identical to that standalone Leads System tier — Growth Engine doesn't change what you get, just how it's billed.</a:t>
            </a:r>
            <a:endParaRPr lang="en-US" sz="1150" dirty="0"/>
          </a:p>
        </p:txBody>
      </p:sp>
      <p:pic>
        <p:nvPicPr>
          <p:cNvPr id="20" name="Image 0" descr="/home/claude/logos/NSITE_EYE_LOGO_Squa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320040"/>
            <a:ext cx="411480" cy="411480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11612880" y="649224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81C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Products, Working Together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822960" y="2194560"/>
            <a:ext cx="3383280" cy="3291840"/>
          </a:xfrm>
          <a:prstGeom prst="roundRect">
            <a:avLst>
              <a:gd name="adj" fmla="val 3333"/>
            </a:avLst>
          </a:prstGeom>
          <a:solidFill>
            <a:srgbClr val="252B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2423160"/>
            <a:ext cx="3383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D50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051560" y="3429000"/>
            <a:ext cx="2926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Leads Flow In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051560" y="4160520"/>
            <a:ext cx="29260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Leads System delivers fresh, verified prospects to your CRM every month.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242816" y="3566160"/>
            <a:ext cx="2560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7BA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4526280" y="2194560"/>
            <a:ext cx="3383280" cy="3291840"/>
          </a:xfrm>
          <a:prstGeom prst="roundRect">
            <a:avLst>
              <a:gd name="adj" fmla="val 3333"/>
            </a:avLst>
          </a:prstGeom>
          <a:solidFill>
            <a:srgbClr val="252B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26280" y="2423160"/>
            <a:ext cx="3383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D50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4754880" y="3429000"/>
            <a:ext cx="2926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Engages Instantly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754880" y="4160520"/>
            <a:ext cx="29260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moment a lead reaches out, AI Suite responds — 24/7, no missed opportunity.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946136" y="3566160"/>
            <a:ext cx="2560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7BA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200" dirty="0"/>
          </a:p>
        </p:txBody>
      </p:sp>
      <p:sp>
        <p:nvSpPr>
          <p:cNvPr id="13" name="Shape 11"/>
          <p:cNvSpPr/>
          <p:nvPr/>
        </p:nvSpPr>
        <p:spPr>
          <a:xfrm>
            <a:off x="8229600" y="2194560"/>
            <a:ext cx="3383280" cy="3291840"/>
          </a:xfrm>
          <a:prstGeom prst="roundRect">
            <a:avLst>
              <a:gd name="adj" fmla="val 3333"/>
            </a:avLst>
          </a:prstGeom>
          <a:solidFill>
            <a:srgbClr val="252B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229600" y="2423160"/>
            <a:ext cx="3383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D50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4600" dirty="0"/>
          </a:p>
        </p:txBody>
      </p:sp>
      <p:sp>
        <p:nvSpPr>
          <p:cNvPr id="15" name="Text 13"/>
          <p:cNvSpPr/>
          <p:nvPr/>
        </p:nvSpPr>
        <p:spPr>
          <a:xfrm>
            <a:off x="8458200" y="3429000"/>
            <a:ext cx="2926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Onboarding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458200" y="4160520"/>
            <a:ext cx="29260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Nsite team handles the full setup for both products together.</a:t>
            </a:r>
            <a:endParaRPr lang="en-US" sz="1200" dirty="0"/>
          </a:p>
        </p:txBody>
      </p:sp>
      <p:pic>
        <p:nvPicPr>
          <p:cNvPr id="17" name="Image 0" descr="/home/claude/logos/NSITE_EYE_LOGO_Squa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320040"/>
            <a:ext cx="411480" cy="411480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11612880" y="649224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F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 Engine Pricing, Priced by Scale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1463040"/>
            <a:ext cx="3502152" cy="4709160"/>
          </a:xfrm>
          <a:prstGeom prst="roundRect">
            <a:avLst>
              <a:gd name="adj" fmla="val 3133"/>
            </a:avLst>
          </a:prstGeom>
          <a:solidFill>
            <a:srgbClr val="F4F5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914400" y="1783080"/>
            <a:ext cx="295351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81C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STARTER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914400" y="2212848"/>
            <a:ext cx="295351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Solo &amp; Small Business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914400" y="2697480"/>
            <a:ext cx="295351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81C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$770</a:t>
            </a:r>
            <a:r>
              <a:rPr lang="en-US" sz="1300" dirty="0">
                <a:solidFill>
                  <a:srgbClr val="5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/mo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914400" y="3246120"/>
            <a:ext cx="295351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$1,297 one-time setup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914400" y="3749040"/>
            <a:ext cx="2953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AI Suite (full)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914400" y="4133088"/>
            <a:ext cx="2953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250–450+ leads/mo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14400" y="4517136"/>
            <a:ext cx="2953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1 team member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914400" y="5212080"/>
            <a:ext cx="2953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i="1" dirty="0">
                <a:solidFill>
                  <a:srgbClr val="D505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bill. One onboarding.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279392" y="1463040"/>
            <a:ext cx="3502152" cy="4709160"/>
          </a:xfrm>
          <a:prstGeom prst="roundRect">
            <a:avLst>
              <a:gd name="adj" fmla="val 3133"/>
            </a:avLst>
          </a:prstGeom>
          <a:solidFill>
            <a:srgbClr val="F4F5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53712" y="1783080"/>
            <a:ext cx="295351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81C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553712" y="2212848"/>
            <a:ext cx="295351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Growing Teams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4553712" y="2697480"/>
            <a:ext cx="295351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81C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$1,097</a:t>
            </a:r>
            <a:r>
              <a:rPr lang="en-US" sz="1300" dirty="0">
                <a:solidFill>
                  <a:srgbClr val="5A5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/mo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4553712" y="3246120"/>
            <a:ext cx="295351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$2,697 one-time setup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4553712" y="3749040"/>
            <a:ext cx="2953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AI Suite (full)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553712" y="4133088"/>
            <a:ext cx="2953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400–900+ leads/mo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553712" y="4517136"/>
            <a:ext cx="2953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3 team members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553712" y="5212080"/>
            <a:ext cx="2953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i="1" dirty="0">
                <a:solidFill>
                  <a:srgbClr val="D505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bill. One onboarding.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7918704" y="1325880"/>
            <a:ext cx="3502152" cy="4846320"/>
          </a:xfrm>
          <a:prstGeom prst="roundRect">
            <a:avLst>
              <a:gd name="adj" fmla="val 3133"/>
            </a:avLst>
          </a:prstGeom>
          <a:solidFill>
            <a:srgbClr val="181C4A"/>
          </a:solidFill>
          <a:ln w="25400">
            <a:solidFill>
              <a:srgbClr val="F7BA04"/>
            </a:solidFill>
            <a:prstDash val="solid"/>
          </a:ln>
          <a:effectLst>
            <a:outerShdw blurRad="177800" dist="63500" dir="5400000" algn="bl" rotWithShape="0">
              <a:srgbClr val="0A0C22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8755380" y="1124712"/>
            <a:ext cx="1828800" cy="365760"/>
          </a:xfrm>
          <a:prstGeom prst="roundRect">
            <a:avLst>
              <a:gd name="adj" fmla="val 50000"/>
            </a:avLst>
          </a:prstGeom>
          <a:solidFill>
            <a:srgbClr val="F7BA0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8755380" y="1124712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81C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COMPLETE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8193024" y="1645920"/>
            <a:ext cx="295351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AUTHORITY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8193024" y="2075688"/>
            <a:ext cx="295351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High-Volume &amp; Agencies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8193024" y="2560320"/>
            <a:ext cx="295351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$2,497</a:t>
            </a:r>
            <a:r>
              <a:rPr lang="en-US" sz="1300" dirty="0">
                <a:solidFill>
                  <a:srgbClr val="C9CC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/mo</a:t>
            </a:r>
            <a:endParaRPr lang="en-US" sz="3000" dirty="0"/>
          </a:p>
        </p:txBody>
      </p:sp>
      <p:sp>
        <p:nvSpPr>
          <p:cNvPr id="27" name="Text 25"/>
          <p:cNvSpPr/>
          <p:nvPr/>
        </p:nvSpPr>
        <p:spPr>
          <a:xfrm>
            <a:off x="8193024" y="3108960"/>
            <a:ext cx="295351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$5,497 one-time setup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8193024" y="3611880"/>
            <a:ext cx="2953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AI Suite (full)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193024" y="3995928"/>
            <a:ext cx="2953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486–1,500+ leads/mo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8193024" y="4379976"/>
            <a:ext cx="2953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10 team members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8193024" y="5074920"/>
            <a:ext cx="29535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i="1" dirty="0">
                <a:solidFill>
                  <a:srgbClr val="F7BA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bill. One onboarding.</a:t>
            </a:r>
            <a:endParaRPr lang="en-US" sz="1100" dirty="0"/>
          </a:p>
        </p:txBody>
      </p:sp>
      <p:pic>
        <p:nvPicPr>
          <p:cNvPr id="32" name="Image 0" descr="/home/claude/logos/NSITE_EYE_LOGO_Squa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320040"/>
            <a:ext cx="411480" cy="411480"/>
          </a:xfrm>
          <a:prstGeom prst="rect">
            <a:avLst/>
          </a:prstGeom>
        </p:spPr>
      </p:pic>
      <p:sp>
        <p:nvSpPr>
          <p:cNvPr id="33" name="Text 30"/>
          <p:cNvSpPr/>
          <p:nvPr/>
        </p:nvSpPr>
        <p:spPr>
          <a:xfrm>
            <a:off x="11612880" y="649224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81C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Real Savings — Not Just a Claim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7BA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Year-one total cost, Growth Engine vs. buying AI Suite and Leads System separately.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960120" y="2194560"/>
            <a:ext cx="2377440" cy="777240"/>
          </a:xfrm>
          <a:prstGeom prst="rect">
            <a:avLst/>
          </a:prstGeom>
          <a:solidFill>
            <a:srgbClr val="252B66"/>
          </a:solidFill>
          <a:ln w="9525">
            <a:solidFill>
              <a:srgbClr val="3237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2194560"/>
            <a:ext cx="2377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337560" y="2194560"/>
            <a:ext cx="2743200" cy="777240"/>
          </a:xfrm>
          <a:prstGeom prst="rect">
            <a:avLst/>
          </a:prstGeom>
          <a:solidFill>
            <a:srgbClr val="252B66"/>
          </a:solidFill>
          <a:ln w="9525">
            <a:solidFill>
              <a:srgbClr val="3237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337560" y="2194560"/>
            <a:ext cx="2743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Separately (Year 1)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080760" y="2194560"/>
            <a:ext cx="2743200" cy="777240"/>
          </a:xfrm>
          <a:prstGeom prst="rect">
            <a:avLst/>
          </a:prstGeom>
          <a:solidFill>
            <a:srgbClr val="252B66"/>
          </a:solidFill>
          <a:ln w="9525">
            <a:solidFill>
              <a:srgbClr val="3237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080760" y="2194560"/>
            <a:ext cx="2743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Nsite Growth Engine (Year 1)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8823960" y="2194560"/>
            <a:ext cx="2377440" cy="777240"/>
          </a:xfrm>
          <a:prstGeom prst="rect">
            <a:avLst/>
          </a:prstGeom>
          <a:solidFill>
            <a:srgbClr val="252B66"/>
          </a:solidFill>
          <a:ln w="9525">
            <a:solidFill>
              <a:srgbClr val="3237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823960" y="2194560"/>
            <a:ext cx="2377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Save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960120" y="2971800"/>
            <a:ext cx="2377440" cy="777240"/>
          </a:xfrm>
          <a:prstGeom prst="rect">
            <a:avLst/>
          </a:prstGeom>
          <a:solidFill>
            <a:srgbClr val="1D2150"/>
          </a:solidFill>
          <a:ln w="9525">
            <a:solidFill>
              <a:srgbClr val="3237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60120" y="2971800"/>
            <a:ext cx="2377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Starter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3337560" y="2971800"/>
            <a:ext cx="2743200" cy="777240"/>
          </a:xfrm>
          <a:prstGeom prst="rect">
            <a:avLst/>
          </a:prstGeom>
          <a:solidFill>
            <a:srgbClr val="1D2150"/>
          </a:solidFill>
          <a:ln w="9525">
            <a:solidFill>
              <a:srgbClr val="3237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337560" y="2971800"/>
            <a:ext cx="2743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$14,322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6080760" y="2971800"/>
            <a:ext cx="2743200" cy="777240"/>
          </a:xfrm>
          <a:prstGeom prst="rect">
            <a:avLst/>
          </a:prstGeom>
          <a:solidFill>
            <a:srgbClr val="1D2150"/>
          </a:solidFill>
          <a:ln w="9525">
            <a:solidFill>
              <a:srgbClr val="3237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080760" y="2971800"/>
            <a:ext cx="2743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$10,537</a:t>
            </a:r>
            <a:endParaRPr lang="en-US" sz="1700" dirty="0"/>
          </a:p>
        </p:txBody>
      </p:sp>
      <p:sp>
        <p:nvSpPr>
          <p:cNvPr id="18" name="Shape 16"/>
          <p:cNvSpPr/>
          <p:nvPr/>
        </p:nvSpPr>
        <p:spPr>
          <a:xfrm>
            <a:off x="8823960" y="2971800"/>
            <a:ext cx="2377440" cy="777240"/>
          </a:xfrm>
          <a:prstGeom prst="rect">
            <a:avLst/>
          </a:prstGeom>
          <a:solidFill>
            <a:srgbClr val="D505B6"/>
          </a:solidFill>
          <a:ln w="9525">
            <a:solidFill>
              <a:srgbClr val="3237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8823960" y="2971800"/>
            <a:ext cx="2377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$3,785</a:t>
            </a:r>
            <a:endParaRPr lang="en-US" sz="1700" dirty="0"/>
          </a:p>
        </p:txBody>
      </p:sp>
      <p:sp>
        <p:nvSpPr>
          <p:cNvPr id="20" name="Shape 18"/>
          <p:cNvSpPr/>
          <p:nvPr/>
        </p:nvSpPr>
        <p:spPr>
          <a:xfrm>
            <a:off x="960120" y="3749040"/>
            <a:ext cx="2377440" cy="777240"/>
          </a:xfrm>
          <a:prstGeom prst="rect">
            <a:avLst/>
          </a:prstGeom>
          <a:solidFill>
            <a:srgbClr val="1D2150"/>
          </a:solidFill>
          <a:ln w="9525">
            <a:solidFill>
              <a:srgbClr val="3237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960120" y="3749040"/>
            <a:ext cx="2377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3337560" y="3749040"/>
            <a:ext cx="2743200" cy="777240"/>
          </a:xfrm>
          <a:prstGeom prst="rect">
            <a:avLst/>
          </a:prstGeom>
          <a:solidFill>
            <a:srgbClr val="1D2150"/>
          </a:solidFill>
          <a:ln w="9525">
            <a:solidFill>
              <a:srgbClr val="3237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3337560" y="3749040"/>
            <a:ext cx="2743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$23,922</a:t>
            </a:r>
            <a:endParaRPr lang="en-US" sz="1700" dirty="0"/>
          </a:p>
        </p:txBody>
      </p:sp>
      <p:sp>
        <p:nvSpPr>
          <p:cNvPr id="24" name="Shape 22"/>
          <p:cNvSpPr/>
          <p:nvPr/>
        </p:nvSpPr>
        <p:spPr>
          <a:xfrm>
            <a:off x="6080760" y="3749040"/>
            <a:ext cx="2743200" cy="777240"/>
          </a:xfrm>
          <a:prstGeom prst="rect">
            <a:avLst/>
          </a:prstGeom>
          <a:solidFill>
            <a:srgbClr val="1D2150"/>
          </a:solidFill>
          <a:ln w="9525">
            <a:solidFill>
              <a:srgbClr val="3237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080760" y="3749040"/>
            <a:ext cx="2743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$15,861</a:t>
            </a:r>
            <a:endParaRPr lang="en-US" sz="1700" dirty="0"/>
          </a:p>
        </p:txBody>
      </p:sp>
      <p:sp>
        <p:nvSpPr>
          <p:cNvPr id="26" name="Shape 24"/>
          <p:cNvSpPr/>
          <p:nvPr/>
        </p:nvSpPr>
        <p:spPr>
          <a:xfrm>
            <a:off x="8823960" y="3749040"/>
            <a:ext cx="2377440" cy="777240"/>
          </a:xfrm>
          <a:prstGeom prst="rect">
            <a:avLst/>
          </a:prstGeom>
          <a:solidFill>
            <a:srgbClr val="D505B6"/>
          </a:solidFill>
          <a:ln w="9525">
            <a:solidFill>
              <a:srgbClr val="3237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8823960" y="3749040"/>
            <a:ext cx="2377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$8,061</a:t>
            </a:r>
            <a:endParaRPr lang="en-US" sz="1700" dirty="0"/>
          </a:p>
        </p:txBody>
      </p:sp>
      <p:sp>
        <p:nvSpPr>
          <p:cNvPr id="28" name="Shape 26"/>
          <p:cNvSpPr/>
          <p:nvPr/>
        </p:nvSpPr>
        <p:spPr>
          <a:xfrm>
            <a:off x="960120" y="4526280"/>
            <a:ext cx="2377440" cy="777240"/>
          </a:xfrm>
          <a:prstGeom prst="rect">
            <a:avLst/>
          </a:prstGeom>
          <a:solidFill>
            <a:srgbClr val="1D2150"/>
          </a:solidFill>
          <a:ln w="9525">
            <a:solidFill>
              <a:srgbClr val="3237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960120" y="4526280"/>
            <a:ext cx="2377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Authority</a:t>
            </a:r>
            <a:endParaRPr lang="en-US" sz="1700" dirty="0"/>
          </a:p>
        </p:txBody>
      </p:sp>
      <p:sp>
        <p:nvSpPr>
          <p:cNvPr id="30" name="Shape 28"/>
          <p:cNvSpPr/>
          <p:nvPr/>
        </p:nvSpPr>
        <p:spPr>
          <a:xfrm>
            <a:off x="3337560" y="4526280"/>
            <a:ext cx="2743200" cy="777240"/>
          </a:xfrm>
          <a:prstGeom prst="rect">
            <a:avLst/>
          </a:prstGeom>
          <a:solidFill>
            <a:srgbClr val="1D2150"/>
          </a:solidFill>
          <a:ln w="9525">
            <a:solidFill>
              <a:srgbClr val="3237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3337560" y="4526280"/>
            <a:ext cx="2743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$46,661</a:t>
            </a:r>
            <a:endParaRPr lang="en-US" sz="1700" dirty="0"/>
          </a:p>
        </p:txBody>
      </p:sp>
      <p:sp>
        <p:nvSpPr>
          <p:cNvPr id="32" name="Shape 30"/>
          <p:cNvSpPr/>
          <p:nvPr/>
        </p:nvSpPr>
        <p:spPr>
          <a:xfrm>
            <a:off x="6080760" y="4526280"/>
            <a:ext cx="2743200" cy="777240"/>
          </a:xfrm>
          <a:prstGeom prst="rect">
            <a:avLst/>
          </a:prstGeom>
          <a:solidFill>
            <a:srgbClr val="1D2150"/>
          </a:solidFill>
          <a:ln w="9525">
            <a:solidFill>
              <a:srgbClr val="3237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6080760" y="4526280"/>
            <a:ext cx="2743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$35,461</a:t>
            </a:r>
            <a:endParaRPr lang="en-US" sz="1700" dirty="0"/>
          </a:p>
        </p:txBody>
      </p:sp>
      <p:sp>
        <p:nvSpPr>
          <p:cNvPr id="34" name="Shape 32"/>
          <p:cNvSpPr/>
          <p:nvPr/>
        </p:nvSpPr>
        <p:spPr>
          <a:xfrm>
            <a:off x="8823960" y="4526280"/>
            <a:ext cx="2377440" cy="777240"/>
          </a:xfrm>
          <a:prstGeom prst="rect">
            <a:avLst/>
          </a:prstGeom>
          <a:solidFill>
            <a:srgbClr val="D505B6"/>
          </a:solidFill>
          <a:ln w="9525">
            <a:solidFill>
              <a:srgbClr val="3237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8823960" y="4526280"/>
            <a:ext cx="23774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$11,200</a:t>
            </a:r>
            <a:endParaRPr lang="en-US" sz="1700" dirty="0"/>
          </a:p>
        </p:txBody>
      </p:sp>
      <p:sp>
        <p:nvSpPr>
          <p:cNvPr id="36" name="Text 34"/>
          <p:cNvSpPr/>
          <p:nvPr/>
        </p:nvSpPr>
        <p:spPr>
          <a:xfrm>
            <a:off x="640080" y="557784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Savings come entirely from the lower recurring monthly price — Growth Engine's one-time setup runs slightly higher than the two setups combined, but the monthly savings overtake that within the first month or two, and keep compounding every year after.</a:t>
            </a:r>
            <a:endParaRPr lang="en-US" sz="1200" dirty="0"/>
          </a:p>
        </p:txBody>
      </p:sp>
      <p:pic>
        <p:nvPicPr>
          <p:cNvPr id="37" name="Image 0" descr="/home/claude/logos/NSITE_EYE_LOGO_Squa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320040"/>
            <a:ext cx="411480" cy="411480"/>
          </a:xfrm>
          <a:prstGeom prst="rect">
            <a:avLst/>
          </a:prstGeom>
        </p:spPr>
      </p:pic>
      <p:sp>
        <p:nvSpPr>
          <p:cNvPr id="38" name="Text 35"/>
          <p:cNvSpPr/>
          <p:nvPr/>
        </p:nvSpPr>
        <p:spPr>
          <a:xfrm>
            <a:off x="11612880" y="649224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logos/NSITE_NEW_LOGO_2025__2000x1000__cropp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320040"/>
            <a:ext cx="1828800" cy="661111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1179800"/>
            <a:ext cx="10881360" cy="5131791"/>
          </a:xfrm>
          <a:prstGeom prst="roundRect">
            <a:avLst>
              <a:gd name="adj" fmla="val 3061"/>
            </a:avLst>
          </a:prstGeom>
          <a:solidFill>
            <a:srgbClr val="181C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188720" y="1641460"/>
            <a:ext cx="9418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Client. One Bill. Two Products Working Together.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1188720" y="2418700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4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Let's talk about which Growth Engine tier fits your business, and get your onboarding scheduled for both products at once.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1188720" y="3515980"/>
            <a:ext cx="8686800" cy="1371600"/>
          </a:xfrm>
          <a:prstGeom prst="roundRect">
            <a:avLst>
              <a:gd name="adj" fmla="val 6667"/>
            </a:avLst>
          </a:prstGeom>
          <a:solidFill>
            <a:srgbClr val="252B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463040" y="36988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7BA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Onboarding Covers Both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1463040" y="40646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C9CC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Nsite team handles the full setup for AI Suite and Leads System together — no separate timelines to track.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1188720" y="5464098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[Your Name]   ·   [Phone]   ·   [Email]</a:t>
            </a:r>
            <a:endParaRPr lang="en-US" sz="1400" dirty="0"/>
          </a:p>
        </p:txBody>
      </p:sp>
      <p:pic>
        <p:nvPicPr>
          <p:cNvPr id="11" name="Image 1" descr="/home/claude/logos/NSITE_EYE_LOGO_Squar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5720" y="320040"/>
            <a:ext cx="411480" cy="4114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1612880" y="649224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5A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707</Words>
  <Application>Microsoft Office PowerPoint</Application>
  <PresentationFormat>Widescreen</PresentationFormat>
  <Paragraphs>115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Sonia Park</cp:lastModifiedBy>
  <cp:revision>2</cp:revision>
  <dcterms:created xsi:type="dcterms:W3CDTF">2026-07-14T00:17:20Z</dcterms:created>
  <dcterms:modified xsi:type="dcterms:W3CDTF">2026-07-14T00:19:30Z</dcterms:modified>
</cp:coreProperties>
</file>