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81200" y="0"/>
            <a:ext cx="4102978" cy="2041741"/>
          </a:xfrm>
          <a:custGeom>
            <a:avLst/>
            <a:gdLst/>
            <a:ahLst/>
            <a:cxnLst/>
            <a:rect r="r" b="b" t="t" l="l"/>
            <a:pathLst>
              <a:path h="2041741" w="4102978">
                <a:moveTo>
                  <a:pt x="0" y="0"/>
                </a:moveTo>
                <a:lnTo>
                  <a:pt x="4102978" y="0"/>
                </a:lnTo>
                <a:lnTo>
                  <a:pt x="4102978" y="2041741"/>
                </a:lnTo>
                <a:lnTo>
                  <a:pt x="0" y="2041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977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57129" y="3482491"/>
            <a:ext cx="11893111" cy="2597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DM Sans Bold"/>
              </a:rPr>
              <a:t>“WHY DO I NEED A WEBSITE?”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84270" y="6305550"/>
            <a:ext cx="9441530" cy="103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</a:rPr>
              <a:t>5 reasons why having a website is a must</a:t>
            </a:r>
          </a:p>
          <a:p>
            <a:pPr algn="r">
              <a:lnSpc>
                <a:spcPts val="407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981200" y="6172200"/>
            <a:ext cx="2880360" cy="4114800"/>
          </a:xfrm>
          <a:custGeom>
            <a:avLst/>
            <a:gdLst/>
            <a:ahLst/>
            <a:cxnLst/>
            <a:rect r="r" b="b" t="t" l="l"/>
            <a:pathLst>
              <a:path h="4114800" w="288036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5721044" y="7673106"/>
            <a:ext cx="3422956" cy="2613894"/>
          </a:xfrm>
          <a:custGeom>
            <a:avLst/>
            <a:gdLst/>
            <a:ahLst/>
            <a:cxnLst/>
            <a:rect r="r" b="b" t="t" l="l"/>
            <a:pathLst>
              <a:path h="2613894" w="3422956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268054" y="4419597"/>
            <a:ext cx="9275067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CONTROL MASTERY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0537" y="5505447"/>
            <a:ext cx="6612767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Own Your Online Presence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0700" y="1847850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4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05188" y="0"/>
            <a:ext cx="4682812" cy="8067674"/>
          </a:xfrm>
          <a:custGeom>
            <a:avLst/>
            <a:gdLst/>
            <a:ahLst/>
            <a:cxnLst/>
            <a:rect r="r" b="b" t="t" l="l"/>
            <a:pathLst>
              <a:path h="8067674" w="4682812">
                <a:moveTo>
                  <a:pt x="0" y="0"/>
                </a:moveTo>
                <a:lnTo>
                  <a:pt x="4682812" y="0"/>
                </a:lnTo>
                <a:lnTo>
                  <a:pt x="4682812" y="8067674"/>
                </a:lnTo>
                <a:lnTo>
                  <a:pt x="0" y="8067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6667" r="-102650" b="-84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7153817"/>
            <a:ext cx="8528398" cy="3133183"/>
            <a:chOff x="0" y="0"/>
            <a:chExt cx="11371197" cy="4177578"/>
          </a:xfrm>
        </p:grpSpPr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5470637" cy="4177578"/>
            </a:xfrm>
            <a:custGeom>
              <a:avLst/>
              <a:gdLst/>
              <a:ahLst/>
              <a:cxnLst/>
              <a:rect r="r" b="b" t="t" l="l"/>
              <a:pathLst>
                <a:path h="4177578" w="5470637">
                  <a:moveTo>
                    <a:pt x="0" y="0"/>
                  </a:moveTo>
                  <a:lnTo>
                    <a:pt x="5470637" y="0"/>
                  </a:lnTo>
                  <a:lnTo>
                    <a:pt x="5470637" y="4177578"/>
                  </a:lnTo>
                  <a:lnTo>
                    <a:pt x="0" y="417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5900559" y="1444817"/>
              <a:ext cx="5470637" cy="2722321"/>
            </a:xfrm>
            <a:custGeom>
              <a:avLst/>
              <a:gdLst/>
              <a:ahLst/>
              <a:cxnLst/>
              <a:rect r="r" b="b" t="t" l="l"/>
              <a:pathLst>
                <a:path h="2722321" w="5470637">
                  <a:moveTo>
                    <a:pt x="0" y="0"/>
                  </a:moveTo>
                  <a:lnTo>
                    <a:pt x="5470638" y="0"/>
                  </a:lnTo>
                  <a:lnTo>
                    <a:pt x="5470638" y="2722321"/>
                  </a:lnTo>
                  <a:lnTo>
                    <a:pt x="0" y="272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9977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03328" y="-13665"/>
            <a:ext cx="4102978" cy="2084729"/>
          </a:xfrm>
          <a:custGeom>
            <a:avLst/>
            <a:gdLst/>
            <a:ahLst/>
            <a:cxnLst/>
            <a:rect r="r" b="b" t="t" l="l"/>
            <a:pathLst>
              <a:path h="2084729" w="4102978">
                <a:moveTo>
                  <a:pt x="0" y="0"/>
                </a:moveTo>
                <a:lnTo>
                  <a:pt x="4102978" y="0"/>
                </a:lnTo>
                <a:lnTo>
                  <a:pt x="4102978" y="2084730"/>
                </a:lnTo>
                <a:lnTo>
                  <a:pt x="0" y="2084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709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669919" y="640539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0453" y="1028700"/>
            <a:ext cx="3059805" cy="3059805"/>
            <a:chOff x="0" y="0"/>
            <a:chExt cx="13716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0453" y="6198495"/>
            <a:ext cx="3059805" cy="3059805"/>
            <a:chOff x="0" y="0"/>
            <a:chExt cx="13716000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2179049" y="3925441"/>
            <a:ext cx="550009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172639"/>
                </a:solidFill>
                <a:latin typeface="DM Sans Bold"/>
              </a:rPr>
              <a:t>CONTROL MASTERY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88883" y="725465"/>
            <a:ext cx="6346970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172639"/>
                </a:solidFill>
                <a:latin typeface="DM Sans Bold"/>
              </a:rPr>
              <a:t>Full Control Over Your Image: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88883" y="5803450"/>
            <a:ext cx="5953371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172639"/>
                </a:solidFill>
                <a:latin typeface="DM Sans Bold"/>
              </a:rPr>
              <a:t>Owned Media Advantage: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88883" y="1427844"/>
            <a:ext cx="8000085" cy="2952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"/>
              </a:rPr>
              <a:t>A website is a controlled environment where </a:t>
            </a:r>
            <a:r>
              <a:rPr lang="en-US" sz="3000">
                <a:solidFill>
                  <a:srgbClr val="274666"/>
                </a:solidFill>
                <a:latin typeface="DM Sans Bold"/>
              </a:rPr>
              <a:t>you </a:t>
            </a:r>
            <a:r>
              <a:rPr lang="en-US" sz="3000">
                <a:solidFill>
                  <a:srgbClr val="274666"/>
                </a:solidFill>
                <a:latin typeface="DM Sans"/>
              </a:rPr>
              <a:t>decide what goes public.</a:t>
            </a:r>
          </a:p>
          <a:p>
            <a:pPr>
              <a:lnSpc>
                <a:spcPts val="3300"/>
              </a:lnSpc>
            </a:p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"/>
              </a:rPr>
              <a:t>Whether it's a stunning gallery, a detailed portfolio, or dynamic content changes, you have the liberty to redesign and update your site whenever you wish.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88883" y="6505131"/>
            <a:ext cx="8000085" cy="2952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"/>
              </a:rPr>
              <a:t>Your website is your owned media, free from the fluctuating rules of social platforms. </a:t>
            </a:r>
          </a:p>
          <a:p>
            <a:pPr>
              <a:lnSpc>
                <a:spcPts val="3300"/>
              </a:lnSpc>
            </a:p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"/>
              </a:rPr>
              <a:t>While social networks may come and go, your website remains a constant in your business, accessible to all internet users without the need for an account.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268054" y="4419597"/>
            <a:ext cx="9275067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MARKETING HUB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0537" y="5505447"/>
            <a:ext cx="6612767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Centralize Your Promotional Efforts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0700" y="1847850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5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05188" y="0"/>
            <a:ext cx="4682812" cy="8067674"/>
          </a:xfrm>
          <a:custGeom>
            <a:avLst/>
            <a:gdLst/>
            <a:ahLst/>
            <a:cxnLst/>
            <a:rect r="r" b="b" t="t" l="l"/>
            <a:pathLst>
              <a:path h="8067674" w="4682812">
                <a:moveTo>
                  <a:pt x="0" y="0"/>
                </a:moveTo>
                <a:lnTo>
                  <a:pt x="4682812" y="0"/>
                </a:lnTo>
                <a:lnTo>
                  <a:pt x="4682812" y="8067674"/>
                </a:lnTo>
                <a:lnTo>
                  <a:pt x="0" y="8067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6667" r="-102650" b="-84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7153817"/>
            <a:ext cx="8528398" cy="3133183"/>
            <a:chOff x="0" y="0"/>
            <a:chExt cx="11371197" cy="4177578"/>
          </a:xfrm>
        </p:grpSpPr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5470637" cy="4177578"/>
            </a:xfrm>
            <a:custGeom>
              <a:avLst/>
              <a:gdLst/>
              <a:ahLst/>
              <a:cxnLst/>
              <a:rect r="r" b="b" t="t" l="l"/>
              <a:pathLst>
                <a:path h="4177578" w="5470637">
                  <a:moveTo>
                    <a:pt x="0" y="0"/>
                  </a:moveTo>
                  <a:lnTo>
                    <a:pt x="5470637" y="0"/>
                  </a:lnTo>
                  <a:lnTo>
                    <a:pt x="5470637" y="4177578"/>
                  </a:lnTo>
                  <a:lnTo>
                    <a:pt x="0" y="417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5900559" y="1444817"/>
              <a:ext cx="5470637" cy="2722321"/>
            </a:xfrm>
            <a:custGeom>
              <a:avLst/>
              <a:gdLst/>
              <a:ahLst/>
              <a:cxnLst/>
              <a:rect r="r" b="b" t="t" l="l"/>
              <a:pathLst>
                <a:path h="2722321" w="5470637">
                  <a:moveTo>
                    <a:pt x="0" y="0"/>
                  </a:moveTo>
                  <a:lnTo>
                    <a:pt x="5470638" y="0"/>
                  </a:lnTo>
                  <a:lnTo>
                    <a:pt x="5470638" y="2722321"/>
                  </a:lnTo>
                  <a:lnTo>
                    <a:pt x="0" y="272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9977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85022" y="40303"/>
            <a:ext cx="4102978" cy="1827011"/>
          </a:xfrm>
          <a:custGeom>
            <a:avLst/>
            <a:gdLst/>
            <a:ahLst/>
            <a:cxnLst/>
            <a:rect r="r" b="b" t="t" l="l"/>
            <a:pathLst>
              <a:path h="1827011" w="4102978">
                <a:moveTo>
                  <a:pt x="0" y="0"/>
                </a:moveTo>
                <a:lnTo>
                  <a:pt x="4102978" y="0"/>
                </a:lnTo>
                <a:lnTo>
                  <a:pt x="4102978" y="1827010"/>
                </a:lnTo>
                <a:lnTo>
                  <a:pt x="0" y="1827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0707" r="0" b="-1219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39400" y="3483698"/>
            <a:ext cx="7848600" cy="6803302"/>
          </a:xfrm>
          <a:custGeom>
            <a:avLst/>
            <a:gdLst/>
            <a:ahLst/>
            <a:cxnLst/>
            <a:rect r="r" b="b" t="t" l="l"/>
            <a:pathLst>
              <a:path h="6803302" w="7848600">
                <a:moveTo>
                  <a:pt x="0" y="0"/>
                </a:moveTo>
                <a:lnTo>
                  <a:pt x="7848600" y="0"/>
                </a:lnTo>
                <a:lnTo>
                  <a:pt x="7848600" y="6803302"/>
                </a:lnTo>
                <a:lnTo>
                  <a:pt x="0" y="6803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511" r="0" b="-1385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33505" y="723897"/>
            <a:ext cx="6726444" cy="72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172639"/>
                </a:solidFill>
                <a:latin typeface="DM Sans Bold"/>
              </a:rPr>
              <a:t>MARKETING HUB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3505" y="4053246"/>
            <a:ext cx="9333576" cy="4873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It's a pivotal destination, whether they're redirected from digital ads, social media, or even physical marketing like business cards. </a:t>
            </a:r>
          </a:p>
          <a:p>
            <a:pPr>
              <a:lnSpc>
                <a:spcPts val="3850"/>
              </a:lnSpc>
            </a:p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It's where they sign up for emails, view pricing, or access special offers. </a:t>
            </a:r>
          </a:p>
          <a:p>
            <a:pPr>
              <a:lnSpc>
                <a:spcPts val="3850"/>
              </a:lnSpc>
            </a:p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Central to all marketing efforts, a website unifies campaigns, making it a critical first step for any business's success.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3531" y="2010492"/>
            <a:ext cx="15368760" cy="1473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A website often serves as the initial or final interaction point for potential customers, encompassing everything from first discovery to final purchase.</a:t>
            </a:r>
            <a:r>
              <a:rPr lang="en-US" sz="3500">
                <a:solidFill>
                  <a:srgbClr val="274666"/>
                </a:solidFill>
                <a:latin typeface="DM San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3542" y="0"/>
            <a:ext cx="4102978" cy="2177546"/>
          </a:xfrm>
          <a:custGeom>
            <a:avLst/>
            <a:gdLst/>
            <a:ahLst/>
            <a:cxnLst/>
            <a:rect r="r" b="b" t="t" l="l"/>
            <a:pathLst>
              <a:path h="2177546" w="4102978">
                <a:moveTo>
                  <a:pt x="0" y="0"/>
                </a:moveTo>
                <a:lnTo>
                  <a:pt x="4102978" y="0"/>
                </a:lnTo>
                <a:lnTo>
                  <a:pt x="4102978" y="2177546"/>
                </a:lnTo>
                <a:lnTo>
                  <a:pt x="0" y="217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118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83053" y="6172200"/>
            <a:ext cx="2880360" cy="4114800"/>
          </a:xfrm>
          <a:custGeom>
            <a:avLst/>
            <a:gdLst/>
            <a:ahLst/>
            <a:cxnLst/>
            <a:rect r="r" b="b" t="t" l="l"/>
            <a:pathLst>
              <a:path h="4114800" w="288036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5946" y="3130544"/>
            <a:ext cx="10620170" cy="166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4819644"/>
            <a:ext cx="5722116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Have any question?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5921375"/>
            <a:ext cx="5722116" cy="1473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+123-456-7890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mail@mail.com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www.yoursite.com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00000">
            <a:off x="5721044" y="7673106"/>
            <a:ext cx="3422956" cy="2613894"/>
          </a:xfrm>
          <a:custGeom>
            <a:avLst/>
            <a:gdLst/>
            <a:ahLst/>
            <a:cxnLst/>
            <a:rect r="r" b="b" t="t" l="l"/>
            <a:pathLst>
              <a:path h="2613894" w="3422956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49320" y="9621985"/>
            <a:ext cx="4102978" cy="631263"/>
          </a:xfrm>
          <a:custGeom>
            <a:avLst/>
            <a:gdLst/>
            <a:ahLst/>
            <a:cxnLst/>
            <a:rect r="r" b="b" t="t" l="l"/>
            <a:pathLst>
              <a:path h="631263" w="4102978">
                <a:moveTo>
                  <a:pt x="0" y="0"/>
                </a:moveTo>
                <a:lnTo>
                  <a:pt x="4102978" y="0"/>
                </a:lnTo>
                <a:lnTo>
                  <a:pt x="4102978" y="631263"/>
                </a:lnTo>
                <a:lnTo>
                  <a:pt x="0" y="63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557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81530" y="0"/>
            <a:ext cx="4102978" cy="839426"/>
          </a:xfrm>
          <a:custGeom>
            <a:avLst/>
            <a:gdLst/>
            <a:ahLst/>
            <a:cxnLst/>
            <a:rect r="r" b="b" t="t" l="l"/>
            <a:pathLst>
              <a:path h="839426" w="4102978">
                <a:moveTo>
                  <a:pt x="0" y="0"/>
                </a:moveTo>
                <a:lnTo>
                  <a:pt x="4102978" y="0"/>
                </a:lnTo>
                <a:lnTo>
                  <a:pt x="4102978" y="839426"/>
                </a:lnTo>
                <a:lnTo>
                  <a:pt x="0" y="839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7498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21115" y="1028700"/>
            <a:ext cx="6766885" cy="8229600"/>
          </a:xfrm>
          <a:custGeom>
            <a:avLst/>
            <a:gdLst/>
            <a:ahLst/>
            <a:cxnLst/>
            <a:rect r="r" b="b" t="t" l="l"/>
            <a:pathLst>
              <a:path h="8229600" w="6766885">
                <a:moveTo>
                  <a:pt x="0" y="0"/>
                </a:moveTo>
                <a:lnTo>
                  <a:pt x="6766885" y="0"/>
                </a:lnTo>
                <a:lnTo>
                  <a:pt x="67668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0242" t="0" r="-1233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25855" y="1066800"/>
            <a:ext cx="6726444" cy="64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172639"/>
                </a:solidFill>
                <a:latin typeface="DM Sans Bold"/>
              </a:rPr>
              <a:t>INTRODUCTION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128979"/>
            <a:ext cx="10038961" cy="73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In an era dominated by social media, you might wonder, "Do I need a website?" The response is a definitive yes, and let me explain the reasons.</a:t>
            </a:r>
          </a:p>
          <a:p>
            <a:pPr>
              <a:lnSpc>
                <a:spcPts val="3850"/>
              </a:lnSpc>
            </a:p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Even b</a:t>
            </a:r>
            <a:r>
              <a:rPr lang="en-US" sz="3500">
                <a:solidFill>
                  <a:srgbClr val="274666"/>
                </a:solidFill>
                <a:latin typeface="DM Sans"/>
              </a:rPr>
              <a:t>ack in 2019, approximately 70 to 80% of individuals were exploring online before deciding to make a purchase. </a:t>
            </a:r>
          </a:p>
          <a:p>
            <a:pPr>
              <a:lnSpc>
                <a:spcPts val="3850"/>
              </a:lnSpc>
            </a:p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This indicates that small businesses without a website stand at risk of losing potential customers.</a:t>
            </a:r>
          </a:p>
          <a:p>
            <a:pPr>
              <a:lnSpc>
                <a:spcPts val="3850"/>
              </a:lnSpc>
            </a:p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"/>
              </a:rPr>
              <a:t>Moreover, with the subsequent shift towards a more digital-centric world, the importance of owning a website has only intensified.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440882" y="7153817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19391" y="1104900"/>
            <a:ext cx="7745185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172639"/>
                </a:solidFill>
                <a:latin typeface="DM Sans Bold"/>
              </a:rPr>
              <a:t>REASONS YOU NEED A WEBSITE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735479" y="1849654"/>
            <a:ext cx="1938412" cy="7144076"/>
            <a:chOff x="0" y="0"/>
            <a:chExt cx="2584550" cy="952543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7150"/>
              <a:ext cx="2584550" cy="13567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000">
                  <a:solidFill>
                    <a:srgbClr val="172639"/>
                  </a:solidFill>
                  <a:latin typeface="DM Sans Bold"/>
                </a:rPr>
                <a:t>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086466"/>
              <a:ext cx="2584550" cy="13567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000">
                  <a:solidFill>
                    <a:srgbClr val="172639"/>
                  </a:solidFill>
                  <a:latin typeface="DM Sans Bold"/>
                </a:rPr>
                <a:t>2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115781"/>
              <a:ext cx="2584550" cy="13567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000">
                  <a:solidFill>
                    <a:srgbClr val="172639"/>
                  </a:solidFill>
                  <a:latin typeface="DM Sans Bold"/>
                </a:rPr>
                <a:t>3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145097"/>
              <a:ext cx="2584550" cy="13567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000">
                  <a:solidFill>
                    <a:srgbClr val="172639"/>
                  </a:solidFill>
                  <a:latin typeface="DM Sans Bold"/>
                </a:rPr>
                <a:t>4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168641"/>
              <a:ext cx="2584550" cy="13567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000">
                  <a:solidFill>
                    <a:srgbClr val="172639"/>
                  </a:solidFill>
                  <a:latin typeface="DM Sans Bold"/>
                </a:rPr>
                <a:t>5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144000" y="1951250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 Bold"/>
              </a:rPr>
              <a:t>PROFESSIONAL APPEAL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3473237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 Bold"/>
              </a:rPr>
              <a:t>CUSTOMER GROWTH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27768" y="2473105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 Italics"/>
              </a:rPr>
              <a:t>Boost Credibility and Trust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4995223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 Bold"/>
              </a:rPr>
              <a:t>EASY WEB CREATION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13400" y="3993943"/>
            <a:ext cx="6557044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 Italics"/>
              </a:rPr>
              <a:t>Expand Reach, Enhance Conversions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13400" y="5515929"/>
            <a:ext cx="6557044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 Italics"/>
              </a:rPr>
              <a:t>Affordable, User-Friendly Approach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6517210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 Bold"/>
              </a:rPr>
              <a:t>CONTROL MASTERY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27768" y="7037916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 Italics"/>
              </a:rPr>
              <a:t>Own Your Online Presence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144000" y="8034868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274666"/>
                </a:solidFill>
                <a:latin typeface="DM Sans Bold"/>
              </a:rPr>
              <a:t>MARKETING HUB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13400" y="8555574"/>
            <a:ext cx="6557044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274666"/>
                </a:solidFill>
                <a:latin typeface="DM Sans Italics"/>
              </a:rPr>
              <a:t>Centralize Your Promotional Efforts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-1558931" y="38439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729112" y="3895722"/>
            <a:ext cx="9744192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PROFESSIONAL APPEAL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0537" y="6029322"/>
            <a:ext cx="6612767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Boost Credibility and Trust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605188" y="0"/>
            <a:ext cx="4682812" cy="8067674"/>
          </a:xfrm>
          <a:custGeom>
            <a:avLst/>
            <a:gdLst/>
            <a:ahLst/>
            <a:cxnLst/>
            <a:rect r="r" b="b" t="t" l="l"/>
            <a:pathLst>
              <a:path h="8067674" w="4682812">
                <a:moveTo>
                  <a:pt x="0" y="0"/>
                </a:moveTo>
                <a:lnTo>
                  <a:pt x="4682812" y="0"/>
                </a:lnTo>
                <a:lnTo>
                  <a:pt x="4682812" y="8067674"/>
                </a:lnTo>
                <a:lnTo>
                  <a:pt x="0" y="8067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6667" r="-102650" b="-841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90700" y="1847850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7153817"/>
            <a:ext cx="8528398" cy="3133183"/>
            <a:chOff x="0" y="0"/>
            <a:chExt cx="11371197" cy="4177578"/>
          </a:xfrm>
        </p:grpSpPr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5470637" cy="4177578"/>
            </a:xfrm>
            <a:custGeom>
              <a:avLst/>
              <a:gdLst/>
              <a:ahLst/>
              <a:cxnLst/>
              <a:rect r="r" b="b" t="t" l="l"/>
              <a:pathLst>
                <a:path h="4177578" w="5470637">
                  <a:moveTo>
                    <a:pt x="0" y="0"/>
                  </a:moveTo>
                  <a:lnTo>
                    <a:pt x="5470637" y="0"/>
                  </a:lnTo>
                  <a:lnTo>
                    <a:pt x="5470637" y="4177578"/>
                  </a:lnTo>
                  <a:lnTo>
                    <a:pt x="0" y="417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5900559" y="1444817"/>
              <a:ext cx="5470637" cy="2722321"/>
            </a:xfrm>
            <a:custGeom>
              <a:avLst/>
              <a:gdLst/>
              <a:ahLst/>
              <a:cxnLst/>
              <a:rect r="r" b="b" t="t" l="l"/>
              <a:pathLst>
                <a:path h="2722321" w="5470637">
                  <a:moveTo>
                    <a:pt x="0" y="0"/>
                  </a:moveTo>
                  <a:lnTo>
                    <a:pt x="5470638" y="0"/>
                  </a:lnTo>
                  <a:lnTo>
                    <a:pt x="5470638" y="2722321"/>
                  </a:lnTo>
                  <a:lnTo>
                    <a:pt x="0" y="272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9977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31038" y="8492869"/>
            <a:ext cx="4556962" cy="1794131"/>
          </a:xfrm>
          <a:custGeom>
            <a:avLst/>
            <a:gdLst/>
            <a:ahLst/>
            <a:cxnLst/>
            <a:rect r="r" b="b" t="t" l="l"/>
            <a:pathLst>
              <a:path h="1794131" w="4556962">
                <a:moveTo>
                  <a:pt x="0" y="0"/>
                </a:moveTo>
                <a:lnTo>
                  <a:pt x="4556962" y="0"/>
                </a:lnTo>
                <a:lnTo>
                  <a:pt x="4556962" y="1794131"/>
                </a:lnTo>
                <a:lnTo>
                  <a:pt x="0" y="1794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3550" b="-439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0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09395" y="3726608"/>
            <a:ext cx="7030392" cy="5035561"/>
            <a:chOff x="0" y="0"/>
            <a:chExt cx="9373856" cy="671408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7625"/>
              <a:ext cx="8968591" cy="11715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6000">
                  <a:solidFill>
                    <a:srgbClr val="172639"/>
                  </a:solidFill>
                  <a:latin typeface="DM Sans Bold"/>
                </a:rPr>
                <a:t>PROBLEM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501782"/>
              <a:ext cx="9373856" cy="5212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Anyone can easily create a Facebook page or an Instagram account with fake data, your name, and the profiles may look identical to yours.</a:t>
              </a:r>
            </a:p>
            <a:p>
              <a:pPr>
                <a:lnSpc>
                  <a:spcPts val="3850"/>
                </a:lnSpc>
              </a:pPr>
            </a:p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How can you prove your identity to your customers?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144000" y="1028700"/>
            <a:ext cx="7642431" cy="6509864"/>
            <a:chOff x="0" y="0"/>
            <a:chExt cx="10189908" cy="867981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10189908" cy="11715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6600"/>
                </a:lnSpc>
              </a:pPr>
              <a:r>
                <a:rPr lang="en-US" sz="6000">
                  <a:solidFill>
                    <a:srgbClr val="172639"/>
                  </a:solidFill>
                  <a:latin typeface="DM Sans Bold"/>
                </a:rPr>
                <a:t>SOLUTION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524419"/>
              <a:ext cx="10189908" cy="7155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Unlike social media platforms where anyone can create accounts with minimal verification, a professional website is unique to you and your brand and harder to replicate.</a:t>
              </a:r>
            </a:p>
            <a:p>
              <a:pPr algn="r">
                <a:lnSpc>
                  <a:spcPts val="3850"/>
                </a:lnSpc>
              </a:pPr>
            </a:p>
            <a:p>
              <a:pPr algn="r"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Additionally, a professional website includes verifiable contact information, testimonials, and detailed information, which social media profiles might lack.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198237" y="3895722"/>
            <a:ext cx="927506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CUSTOMER GROWTH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0537" y="6029322"/>
            <a:ext cx="6612767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Expand Reach, Enhance Conversions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0700" y="1847850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05188" y="0"/>
            <a:ext cx="4682812" cy="8067674"/>
          </a:xfrm>
          <a:custGeom>
            <a:avLst/>
            <a:gdLst/>
            <a:ahLst/>
            <a:cxnLst/>
            <a:rect r="r" b="b" t="t" l="l"/>
            <a:pathLst>
              <a:path h="8067674" w="4682812">
                <a:moveTo>
                  <a:pt x="0" y="0"/>
                </a:moveTo>
                <a:lnTo>
                  <a:pt x="4682812" y="0"/>
                </a:lnTo>
                <a:lnTo>
                  <a:pt x="4682812" y="8067674"/>
                </a:lnTo>
                <a:lnTo>
                  <a:pt x="0" y="8067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6667" r="-102650" b="-84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7153817"/>
            <a:ext cx="8528398" cy="3133183"/>
            <a:chOff x="0" y="0"/>
            <a:chExt cx="11371197" cy="4177578"/>
          </a:xfrm>
        </p:grpSpPr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5470637" cy="4177578"/>
            </a:xfrm>
            <a:custGeom>
              <a:avLst/>
              <a:gdLst/>
              <a:ahLst/>
              <a:cxnLst/>
              <a:rect r="r" b="b" t="t" l="l"/>
              <a:pathLst>
                <a:path h="4177578" w="5470637">
                  <a:moveTo>
                    <a:pt x="0" y="0"/>
                  </a:moveTo>
                  <a:lnTo>
                    <a:pt x="5470637" y="0"/>
                  </a:lnTo>
                  <a:lnTo>
                    <a:pt x="5470637" y="4177578"/>
                  </a:lnTo>
                  <a:lnTo>
                    <a:pt x="0" y="417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5900559" y="1444817"/>
              <a:ext cx="5470637" cy="2722321"/>
            </a:xfrm>
            <a:custGeom>
              <a:avLst/>
              <a:gdLst/>
              <a:ahLst/>
              <a:cxnLst/>
              <a:rect r="r" b="b" t="t" l="l"/>
              <a:pathLst>
                <a:path h="2722321" w="5470637">
                  <a:moveTo>
                    <a:pt x="0" y="0"/>
                  </a:moveTo>
                  <a:lnTo>
                    <a:pt x="5470638" y="0"/>
                  </a:lnTo>
                  <a:lnTo>
                    <a:pt x="5470638" y="2722321"/>
                  </a:lnTo>
                  <a:lnTo>
                    <a:pt x="0" y="272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9977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40534" y="0"/>
            <a:ext cx="4718766" cy="2353877"/>
          </a:xfrm>
          <a:custGeom>
            <a:avLst/>
            <a:gdLst/>
            <a:ahLst/>
            <a:cxnLst/>
            <a:rect r="r" b="b" t="t" l="l"/>
            <a:pathLst>
              <a:path h="2353877" w="4718766">
                <a:moveTo>
                  <a:pt x="0" y="0"/>
                </a:moveTo>
                <a:lnTo>
                  <a:pt x="4718766" y="0"/>
                </a:lnTo>
                <a:lnTo>
                  <a:pt x="4718766" y="2353877"/>
                </a:lnTo>
                <a:lnTo>
                  <a:pt x="0" y="235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71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028700" y="7153817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7539659" cy="5521336"/>
            <a:chOff x="0" y="0"/>
            <a:chExt cx="10052879" cy="736178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7625"/>
              <a:ext cx="9618258" cy="11715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6000">
                  <a:solidFill>
                    <a:srgbClr val="172639"/>
                  </a:solidFill>
                  <a:latin typeface="DM Sans Bold"/>
                </a:rPr>
                <a:t>PROBLEM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501782"/>
              <a:ext cx="10052879" cy="5860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For businesses without a website, turning to social media seems like a viable method to increase reach. </a:t>
              </a:r>
            </a:p>
            <a:p>
              <a:pPr>
                <a:lnSpc>
                  <a:spcPts val="3850"/>
                </a:lnSpc>
              </a:pPr>
            </a:p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However, this approach has limitations, as dependence on social media alone may not fully establish credibility or offer a comprehensive representation of your brand.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144000" y="3234211"/>
            <a:ext cx="8690941" cy="6024089"/>
            <a:chOff x="0" y="0"/>
            <a:chExt cx="11587921" cy="803211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11587921" cy="11715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6600"/>
                </a:lnSpc>
              </a:pPr>
              <a:r>
                <a:rPr lang="en-US" sz="6000">
                  <a:solidFill>
                    <a:srgbClr val="172639"/>
                  </a:solidFill>
                  <a:latin typeface="DM Sans Bold"/>
                </a:rPr>
                <a:t>SOLUTION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524419"/>
              <a:ext cx="11587921" cy="650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Opting for a professional website sets your brand apart from the commonplace nature of social media platforms. </a:t>
              </a:r>
            </a:p>
            <a:p>
              <a:pPr algn="r">
                <a:lnSpc>
                  <a:spcPts val="3850"/>
                </a:lnSpc>
              </a:pPr>
            </a:p>
            <a:p>
              <a:pPr algn="r">
                <a:lnSpc>
                  <a:spcPts val="3850"/>
                </a:lnSpc>
              </a:pPr>
              <a:r>
                <a:rPr lang="en-US" sz="3500">
                  <a:solidFill>
                    <a:srgbClr val="274666"/>
                  </a:solidFill>
                  <a:latin typeface="DM Sans"/>
                </a:rPr>
                <a:t>It provides a comprehensive platform to display verifiable contact information, testimonials, and detailed insights about your offerings, which goes beyond the scope of what social media profiles can typically convey.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2746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198237" y="3895722"/>
            <a:ext cx="927506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EASY WEB CREATION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0537" y="6029322"/>
            <a:ext cx="6612767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Affordable, User-Friendly Approach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0700" y="1847850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3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05188" y="0"/>
            <a:ext cx="4682812" cy="8067674"/>
          </a:xfrm>
          <a:custGeom>
            <a:avLst/>
            <a:gdLst/>
            <a:ahLst/>
            <a:cxnLst/>
            <a:rect r="r" b="b" t="t" l="l"/>
            <a:pathLst>
              <a:path h="8067674" w="4682812">
                <a:moveTo>
                  <a:pt x="0" y="0"/>
                </a:moveTo>
                <a:lnTo>
                  <a:pt x="4682812" y="0"/>
                </a:lnTo>
                <a:lnTo>
                  <a:pt x="4682812" y="8067674"/>
                </a:lnTo>
                <a:lnTo>
                  <a:pt x="0" y="8067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6667" r="-102650" b="-84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7153817"/>
            <a:ext cx="8528398" cy="3133183"/>
            <a:chOff x="0" y="0"/>
            <a:chExt cx="11371197" cy="4177578"/>
          </a:xfrm>
        </p:grpSpPr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5470637" cy="4177578"/>
            </a:xfrm>
            <a:custGeom>
              <a:avLst/>
              <a:gdLst/>
              <a:ahLst/>
              <a:cxnLst/>
              <a:rect r="r" b="b" t="t" l="l"/>
              <a:pathLst>
                <a:path h="4177578" w="5470637">
                  <a:moveTo>
                    <a:pt x="0" y="0"/>
                  </a:moveTo>
                  <a:lnTo>
                    <a:pt x="5470637" y="0"/>
                  </a:lnTo>
                  <a:lnTo>
                    <a:pt x="5470637" y="4177578"/>
                  </a:lnTo>
                  <a:lnTo>
                    <a:pt x="0" y="417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5900559" y="1444817"/>
              <a:ext cx="5470637" cy="2722321"/>
            </a:xfrm>
            <a:custGeom>
              <a:avLst/>
              <a:gdLst/>
              <a:ahLst/>
              <a:cxnLst/>
              <a:rect r="r" b="b" t="t" l="l"/>
              <a:pathLst>
                <a:path h="2722321" w="5470637">
                  <a:moveTo>
                    <a:pt x="0" y="0"/>
                  </a:moveTo>
                  <a:lnTo>
                    <a:pt x="5470638" y="0"/>
                  </a:lnTo>
                  <a:lnTo>
                    <a:pt x="5470638" y="2722321"/>
                  </a:lnTo>
                  <a:lnTo>
                    <a:pt x="0" y="272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9977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707146" y="6125117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5" y="0"/>
                </a:lnTo>
                <a:lnTo>
                  <a:pt x="5450085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2349577" y="0"/>
            <a:ext cx="4165223" cy="4973744"/>
          </a:xfrm>
          <a:custGeom>
            <a:avLst/>
            <a:gdLst/>
            <a:ahLst/>
            <a:cxnLst/>
            <a:rect r="r" b="b" t="t" l="l"/>
            <a:pathLst>
              <a:path h="4973744" w="4165223">
                <a:moveTo>
                  <a:pt x="0" y="0"/>
                </a:moveTo>
                <a:lnTo>
                  <a:pt x="4165223" y="0"/>
                </a:lnTo>
                <a:lnTo>
                  <a:pt x="4165223" y="4973744"/>
                </a:lnTo>
                <a:lnTo>
                  <a:pt x="0" y="4973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6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7389" y="10287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813" t="0" r="-1952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4000" y="1028700"/>
            <a:ext cx="8368379" cy="7319618"/>
            <a:chOff x="0" y="0"/>
            <a:chExt cx="11157839" cy="975949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848892" y="38100"/>
              <a:ext cx="10308947" cy="2552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950"/>
                </a:lnSpc>
              </a:pPr>
              <a:r>
                <a:rPr lang="en-US" sz="4500">
                  <a:solidFill>
                    <a:srgbClr val="172639"/>
                  </a:solidFill>
                  <a:latin typeface="DM Sans Bold"/>
                </a:rPr>
                <a:t>YOUR WEBSITE: EASIER AND MORE AFFORDABLE THAN EXPECTED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022140"/>
              <a:ext cx="11157839" cy="6737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000">
                  <a:solidFill>
                    <a:srgbClr val="274666"/>
                  </a:solidFill>
                  <a:latin typeface="DM Sans"/>
                </a:rPr>
                <a:t>Creating a stunning website is more accessible than ever with our services.</a:t>
              </a:r>
            </a:p>
            <a:p>
              <a:pPr algn="r">
                <a:lnSpc>
                  <a:spcPts val="3300"/>
                </a:lnSpc>
              </a:pPr>
            </a:p>
            <a:p>
              <a:pPr algn="r">
                <a:lnSpc>
                  <a:spcPts val="3300"/>
                </a:lnSpc>
              </a:pPr>
              <a:r>
                <a:rPr lang="en-US" sz="3000">
                  <a:solidFill>
                    <a:srgbClr val="274666"/>
                  </a:solidFill>
                  <a:latin typeface="DM Sans"/>
                </a:rPr>
                <a:t>You don't need technical skills or a team of professionals – we handle it all. </a:t>
              </a:r>
            </a:p>
            <a:p>
              <a:pPr algn="r">
                <a:lnSpc>
                  <a:spcPts val="3300"/>
                </a:lnSpc>
              </a:pPr>
            </a:p>
            <a:p>
              <a:pPr algn="r">
                <a:lnSpc>
                  <a:spcPts val="3300"/>
                </a:lnSpc>
              </a:pPr>
              <a:r>
                <a:rPr lang="en-US" sz="3000">
                  <a:solidFill>
                    <a:srgbClr val="274666"/>
                  </a:solidFill>
                  <a:latin typeface="DM Sans"/>
                </a:rPr>
                <a:t>Our experts will design a professional, mobile-friendly website, and tailor it to your needs. </a:t>
              </a:r>
            </a:p>
            <a:p>
              <a:pPr algn="r">
                <a:lnSpc>
                  <a:spcPts val="3300"/>
                </a:lnSpc>
              </a:pPr>
            </a:p>
            <a:p>
              <a:pPr algn="r">
                <a:lnSpc>
                  <a:spcPts val="3300"/>
                </a:lnSpc>
              </a:pPr>
              <a:r>
                <a:rPr lang="en-US" sz="3000">
                  <a:solidFill>
                    <a:srgbClr val="274666"/>
                  </a:solidFill>
                  <a:latin typeface="DM Sans"/>
                </a:rPr>
                <a:t>Plus, we offer personalized, AI-assisted website designs, ensuring a unique online presence for your brand.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DAF1fKU3cVM</dc:identifier>
  <dcterms:modified xsi:type="dcterms:W3CDTF">2011-08-01T06:04:30Z</dcterms:modified>
  <cp:revision>1</cp:revision>
  <dc:title>Why do I need a website?</dc:title>
</cp:coreProperties>
</file>