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39"/>
  </p:notesMasterIdLst>
  <p:sldIdLst>
    <p:sldId id="256" r:id="rId5"/>
    <p:sldId id="262" r:id="rId6"/>
    <p:sldId id="259" r:id="rId7"/>
    <p:sldId id="289" r:id="rId8"/>
    <p:sldId id="257" r:id="rId9"/>
    <p:sldId id="267" r:id="rId10"/>
    <p:sldId id="290" r:id="rId11"/>
    <p:sldId id="291" r:id="rId12"/>
    <p:sldId id="268" r:id="rId13"/>
    <p:sldId id="269" r:id="rId14"/>
    <p:sldId id="270" r:id="rId15"/>
    <p:sldId id="271" r:id="rId16"/>
    <p:sldId id="272" r:id="rId17"/>
    <p:sldId id="273" r:id="rId18"/>
    <p:sldId id="274" r:id="rId19"/>
    <p:sldId id="275" r:id="rId20"/>
    <p:sldId id="258" r:id="rId21"/>
    <p:sldId id="261" r:id="rId22"/>
    <p:sldId id="288" r:id="rId23"/>
    <p:sldId id="265" r:id="rId24"/>
    <p:sldId id="264" r:id="rId25"/>
    <p:sldId id="260" r:id="rId26"/>
    <p:sldId id="277" r:id="rId27"/>
    <p:sldId id="276" r:id="rId28"/>
    <p:sldId id="278" r:id="rId29"/>
    <p:sldId id="279" r:id="rId30"/>
    <p:sldId id="280" r:id="rId31"/>
    <p:sldId id="281" r:id="rId32"/>
    <p:sldId id="282" r:id="rId33"/>
    <p:sldId id="283" r:id="rId34"/>
    <p:sldId id="287" r:id="rId35"/>
    <p:sldId id="284" r:id="rId36"/>
    <p:sldId id="285" r:id="rId37"/>
    <p:sldId id="28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860BE-F640-4952-A00F-287199848A1F}" v="517" dt="2024-12-08T11:39:10.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38" autoAdjust="0"/>
  </p:normalViewPr>
  <p:slideViewPr>
    <p:cSldViewPr snapToGrid="0">
      <p:cViewPr varScale="1">
        <p:scale>
          <a:sx n="76" d="100"/>
          <a:sy n="76"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F83D2-5B72-4F16-BAEE-0EF8CE3E9911}" type="doc">
      <dgm:prSet loTypeId="urn:microsoft.com/office/officeart/2005/8/layout/bProcess2" loCatId="process" qsTypeId="urn:microsoft.com/office/officeart/2005/8/quickstyle/simple1" qsCatId="simple" csTypeId="urn:microsoft.com/office/officeart/2005/8/colors/accent1_2" csCatId="accent1" phldr="1"/>
      <dgm:spPr/>
    </dgm:pt>
    <dgm:pt modelId="{85BD25D0-9C03-42FF-BA87-538DBAD9B3D3}">
      <dgm:prSet phldrT="[Text]" custT="1"/>
      <dgm:spPr>
        <a:solidFill>
          <a:schemeClr val="accent6">
            <a:lumMod val="60000"/>
            <a:lumOff val="40000"/>
          </a:schemeClr>
        </a:solidFill>
      </dgm:spPr>
      <dgm:t>
        <a:bodyPr/>
        <a:lstStyle/>
        <a:p>
          <a:r>
            <a:rPr lang="de-CH" sz="1000" err="1"/>
            <a:t>Aufgabenent-schlossenheit</a:t>
          </a:r>
          <a:endParaRPr lang="de-CH" sz="1000"/>
        </a:p>
      </dgm:t>
    </dgm:pt>
    <dgm:pt modelId="{47FAFFDF-D324-4BA2-8F0E-460EED4F02D6}" type="parTrans" cxnId="{0C1BF48C-A057-4E7D-84FE-CFAF38D189F4}">
      <dgm:prSet/>
      <dgm:spPr/>
      <dgm:t>
        <a:bodyPr/>
        <a:lstStyle/>
        <a:p>
          <a:endParaRPr lang="de-CH"/>
        </a:p>
      </dgm:t>
    </dgm:pt>
    <dgm:pt modelId="{9075FAF7-9338-4FD5-B043-23F8AD136D5C}" type="sibTrans" cxnId="{0C1BF48C-A057-4E7D-84FE-CFAF38D189F4}">
      <dgm:prSet/>
      <dgm:spPr/>
      <dgm:t>
        <a:bodyPr/>
        <a:lstStyle/>
        <a:p>
          <a:endParaRPr lang="de-CH"/>
        </a:p>
      </dgm:t>
    </dgm:pt>
    <dgm:pt modelId="{CE98175B-5EA6-4C7B-8CE6-C7389863DB35}">
      <dgm:prSet phldrT="[Text]" custT="1"/>
      <dgm:spPr>
        <a:solidFill>
          <a:srgbClr val="FFC000"/>
        </a:solidFill>
      </dgm:spPr>
      <dgm:t>
        <a:bodyPr/>
        <a:lstStyle/>
        <a:p>
          <a:r>
            <a:rPr lang="de-CH" sz="1600"/>
            <a:t>Zufriedenheit</a:t>
          </a:r>
        </a:p>
      </dgm:t>
    </dgm:pt>
    <dgm:pt modelId="{324F17FA-74E7-4C67-B014-64C23706B47F}" type="parTrans" cxnId="{685780D5-79AB-4DA4-8A95-4710271FA818}">
      <dgm:prSet/>
      <dgm:spPr/>
      <dgm:t>
        <a:bodyPr/>
        <a:lstStyle/>
        <a:p>
          <a:endParaRPr lang="de-CH"/>
        </a:p>
      </dgm:t>
    </dgm:pt>
    <dgm:pt modelId="{57DC4572-5B2F-4564-9991-A20EEA792258}" type="sibTrans" cxnId="{685780D5-79AB-4DA4-8A95-4710271FA818}">
      <dgm:prSet/>
      <dgm:spPr/>
      <dgm:t>
        <a:bodyPr/>
        <a:lstStyle/>
        <a:p>
          <a:endParaRPr lang="de-CH"/>
        </a:p>
      </dgm:t>
    </dgm:pt>
    <dgm:pt modelId="{835B0B47-1615-43BA-9E63-F247F9750412}">
      <dgm:prSet custT="1"/>
      <dgm:spPr>
        <a:solidFill>
          <a:schemeClr val="bg2">
            <a:lumMod val="75000"/>
          </a:schemeClr>
        </a:solidFill>
      </dgm:spPr>
      <dgm:t>
        <a:bodyPr/>
        <a:lstStyle/>
        <a:p>
          <a:r>
            <a:rPr lang="de-CH" sz="900"/>
            <a:t>Bedeutsamkeit der Aufgabe</a:t>
          </a:r>
        </a:p>
      </dgm:t>
    </dgm:pt>
    <dgm:pt modelId="{0E90CA52-1C8F-40D6-9FFC-00047A041936}" type="parTrans" cxnId="{AF1DD612-AD5D-4AC8-BDB9-6187EE8351BA}">
      <dgm:prSet/>
      <dgm:spPr/>
      <dgm:t>
        <a:bodyPr/>
        <a:lstStyle/>
        <a:p>
          <a:endParaRPr lang="de-CH"/>
        </a:p>
      </dgm:t>
    </dgm:pt>
    <dgm:pt modelId="{5A10CD2A-3C80-44EA-ACC3-8923E6D9E84A}" type="sibTrans" cxnId="{AF1DD612-AD5D-4AC8-BDB9-6187EE8351BA}">
      <dgm:prSet/>
      <dgm:spPr/>
      <dgm:t>
        <a:bodyPr/>
        <a:lstStyle/>
        <a:p>
          <a:endParaRPr lang="de-CH"/>
        </a:p>
      </dgm:t>
    </dgm:pt>
    <dgm:pt modelId="{05DB64F8-3669-49D6-AA0C-51B7F4C0FEAD}">
      <dgm:prSet custT="1"/>
      <dgm:spPr>
        <a:solidFill>
          <a:schemeClr val="accent2">
            <a:lumMod val="75000"/>
          </a:schemeClr>
        </a:solidFill>
      </dgm:spPr>
      <dgm:t>
        <a:bodyPr/>
        <a:lstStyle/>
        <a:p>
          <a:r>
            <a:rPr lang="de-CH" sz="1100"/>
            <a:t>Autonomie</a:t>
          </a:r>
        </a:p>
      </dgm:t>
    </dgm:pt>
    <dgm:pt modelId="{22B9B32F-8722-4888-A4C9-FBEE62FD581C}" type="parTrans" cxnId="{77116221-FC0F-41FC-B856-9F0E55D27F3D}">
      <dgm:prSet/>
      <dgm:spPr/>
      <dgm:t>
        <a:bodyPr/>
        <a:lstStyle/>
        <a:p>
          <a:endParaRPr lang="de-CH"/>
        </a:p>
      </dgm:t>
    </dgm:pt>
    <dgm:pt modelId="{D9446988-B0D6-4093-82B5-C240FE473B5E}" type="sibTrans" cxnId="{77116221-FC0F-41FC-B856-9F0E55D27F3D}">
      <dgm:prSet/>
      <dgm:spPr/>
      <dgm:t>
        <a:bodyPr/>
        <a:lstStyle/>
        <a:p>
          <a:endParaRPr lang="de-CH"/>
        </a:p>
      </dgm:t>
    </dgm:pt>
    <dgm:pt modelId="{AAA0BE19-96A1-4E38-8601-8BA3DB8942B2}">
      <dgm:prSet custT="1"/>
      <dgm:spPr>
        <a:solidFill>
          <a:schemeClr val="accent4">
            <a:lumMod val="60000"/>
            <a:lumOff val="40000"/>
          </a:schemeClr>
        </a:solidFill>
      </dgm:spPr>
      <dgm:t>
        <a:bodyPr/>
        <a:lstStyle/>
        <a:p>
          <a:r>
            <a:rPr lang="de-CH" sz="1100"/>
            <a:t>Rückmeldung aus Tätigkeit</a:t>
          </a:r>
        </a:p>
      </dgm:t>
    </dgm:pt>
    <dgm:pt modelId="{5DBF72DF-CC61-4F28-9592-49F393F1407C}" type="parTrans" cxnId="{7AA39AAA-F3F0-4689-A61C-C2584CF67198}">
      <dgm:prSet/>
      <dgm:spPr/>
      <dgm:t>
        <a:bodyPr/>
        <a:lstStyle/>
        <a:p>
          <a:endParaRPr lang="de-CH"/>
        </a:p>
      </dgm:t>
    </dgm:pt>
    <dgm:pt modelId="{87B2210B-62E5-4171-BF4E-C9AA488691FD}" type="sibTrans" cxnId="{7AA39AAA-F3F0-4689-A61C-C2584CF67198}">
      <dgm:prSet/>
      <dgm:spPr/>
      <dgm:t>
        <a:bodyPr/>
        <a:lstStyle/>
        <a:p>
          <a:endParaRPr lang="de-CH"/>
        </a:p>
      </dgm:t>
    </dgm:pt>
    <dgm:pt modelId="{71079DFC-6D35-4E82-B8C7-95AEEB16361A}">
      <dgm:prSet/>
      <dgm:spPr>
        <a:solidFill>
          <a:schemeClr val="accent5">
            <a:lumMod val="40000"/>
            <a:lumOff val="60000"/>
          </a:schemeClr>
        </a:solidFill>
      </dgm:spPr>
      <dgm:t>
        <a:bodyPr/>
        <a:lstStyle/>
        <a:p>
          <a:r>
            <a:rPr lang="de-CH"/>
            <a:t>Anforderungsvielfalt</a:t>
          </a:r>
        </a:p>
      </dgm:t>
    </dgm:pt>
    <dgm:pt modelId="{8084EB80-952B-4A3D-ADCD-5E5E6B87041B}" type="parTrans" cxnId="{D9C84F39-8CD0-4E6E-8B8E-5E15F82571F2}">
      <dgm:prSet/>
      <dgm:spPr/>
      <dgm:t>
        <a:bodyPr/>
        <a:lstStyle/>
        <a:p>
          <a:endParaRPr lang="de-CH"/>
        </a:p>
      </dgm:t>
    </dgm:pt>
    <dgm:pt modelId="{85AD69FB-014A-493E-A7B2-CA087FD33B6E}" type="sibTrans" cxnId="{D9C84F39-8CD0-4E6E-8B8E-5E15F82571F2}">
      <dgm:prSet/>
      <dgm:spPr/>
      <dgm:t>
        <a:bodyPr/>
        <a:lstStyle/>
        <a:p>
          <a:endParaRPr lang="de-CH"/>
        </a:p>
      </dgm:t>
    </dgm:pt>
    <dgm:pt modelId="{0F0CECA0-BF2F-4C34-8E63-F2EA558017F2}" type="pres">
      <dgm:prSet presAssocID="{AC1F83D2-5B72-4F16-BAEE-0EF8CE3E9911}" presName="diagram" presStyleCnt="0">
        <dgm:presLayoutVars>
          <dgm:dir/>
          <dgm:resizeHandles/>
        </dgm:presLayoutVars>
      </dgm:prSet>
      <dgm:spPr/>
    </dgm:pt>
    <dgm:pt modelId="{C2F32EC6-87A4-4709-B44B-32D0DD5F7D45}" type="pres">
      <dgm:prSet presAssocID="{71079DFC-6D35-4E82-B8C7-95AEEB16361A}" presName="firstNode" presStyleLbl="node1" presStyleIdx="0" presStyleCnt="6">
        <dgm:presLayoutVars>
          <dgm:bulletEnabled val="1"/>
        </dgm:presLayoutVars>
      </dgm:prSet>
      <dgm:spPr/>
    </dgm:pt>
    <dgm:pt modelId="{579808FD-E4E7-461F-9D4C-51FE71B4CB73}" type="pres">
      <dgm:prSet presAssocID="{85AD69FB-014A-493E-A7B2-CA087FD33B6E}" presName="sibTrans" presStyleLbl="sibTrans2D1" presStyleIdx="0" presStyleCnt="5"/>
      <dgm:spPr/>
    </dgm:pt>
    <dgm:pt modelId="{74C08859-364D-416E-87CE-F3B81489B0C9}" type="pres">
      <dgm:prSet presAssocID="{835B0B47-1615-43BA-9E63-F247F9750412}" presName="middleNode" presStyleCnt="0"/>
      <dgm:spPr/>
    </dgm:pt>
    <dgm:pt modelId="{10F25D85-205B-46A3-AB76-3524FF7F5117}" type="pres">
      <dgm:prSet presAssocID="{835B0B47-1615-43BA-9E63-F247F9750412}" presName="padding" presStyleLbl="node1" presStyleIdx="0" presStyleCnt="6"/>
      <dgm:spPr/>
    </dgm:pt>
    <dgm:pt modelId="{C578B6F5-E513-4432-8BDB-0F223B902E13}" type="pres">
      <dgm:prSet presAssocID="{835B0B47-1615-43BA-9E63-F247F9750412}" presName="shape" presStyleLbl="node1" presStyleIdx="1" presStyleCnt="6">
        <dgm:presLayoutVars>
          <dgm:bulletEnabled val="1"/>
        </dgm:presLayoutVars>
      </dgm:prSet>
      <dgm:spPr/>
    </dgm:pt>
    <dgm:pt modelId="{9A6891F4-D2D7-4456-A71F-562D52E536B3}" type="pres">
      <dgm:prSet presAssocID="{5A10CD2A-3C80-44EA-ACC3-8923E6D9E84A}" presName="sibTrans" presStyleLbl="sibTrans2D1" presStyleIdx="1" presStyleCnt="5"/>
      <dgm:spPr/>
    </dgm:pt>
    <dgm:pt modelId="{D055504D-E3C1-4731-BEBD-FE47A22C7B8B}" type="pres">
      <dgm:prSet presAssocID="{05DB64F8-3669-49D6-AA0C-51B7F4C0FEAD}" presName="middleNode" presStyleCnt="0"/>
      <dgm:spPr/>
    </dgm:pt>
    <dgm:pt modelId="{BD45F31F-B9AB-4D68-A34D-B178DCE2E019}" type="pres">
      <dgm:prSet presAssocID="{05DB64F8-3669-49D6-AA0C-51B7F4C0FEAD}" presName="padding" presStyleLbl="node1" presStyleIdx="1" presStyleCnt="6"/>
      <dgm:spPr/>
    </dgm:pt>
    <dgm:pt modelId="{30DDA172-80E6-47CF-A4D0-A6871E570D70}" type="pres">
      <dgm:prSet presAssocID="{05DB64F8-3669-49D6-AA0C-51B7F4C0FEAD}" presName="shape" presStyleLbl="node1" presStyleIdx="2" presStyleCnt="6">
        <dgm:presLayoutVars>
          <dgm:bulletEnabled val="1"/>
        </dgm:presLayoutVars>
      </dgm:prSet>
      <dgm:spPr/>
    </dgm:pt>
    <dgm:pt modelId="{821CFB9F-2D52-4A23-857B-A2097D8A0B7D}" type="pres">
      <dgm:prSet presAssocID="{D9446988-B0D6-4093-82B5-C240FE473B5E}" presName="sibTrans" presStyleLbl="sibTrans2D1" presStyleIdx="2" presStyleCnt="5"/>
      <dgm:spPr/>
    </dgm:pt>
    <dgm:pt modelId="{EE26D1A5-C5F9-4414-9982-76460F46531F}" type="pres">
      <dgm:prSet presAssocID="{AAA0BE19-96A1-4E38-8601-8BA3DB8942B2}" presName="middleNode" presStyleCnt="0"/>
      <dgm:spPr/>
    </dgm:pt>
    <dgm:pt modelId="{2D182E31-F6D5-44DC-A085-C3251DF63CAC}" type="pres">
      <dgm:prSet presAssocID="{AAA0BE19-96A1-4E38-8601-8BA3DB8942B2}" presName="padding" presStyleLbl="node1" presStyleIdx="2" presStyleCnt="6"/>
      <dgm:spPr/>
    </dgm:pt>
    <dgm:pt modelId="{C492565F-BFD0-410A-A131-4B449375D881}" type="pres">
      <dgm:prSet presAssocID="{AAA0BE19-96A1-4E38-8601-8BA3DB8942B2}" presName="shape" presStyleLbl="node1" presStyleIdx="3" presStyleCnt="6">
        <dgm:presLayoutVars>
          <dgm:bulletEnabled val="1"/>
        </dgm:presLayoutVars>
      </dgm:prSet>
      <dgm:spPr/>
    </dgm:pt>
    <dgm:pt modelId="{853FD621-22E5-4717-845D-6827E2750FB7}" type="pres">
      <dgm:prSet presAssocID="{87B2210B-62E5-4171-BF4E-C9AA488691FD}" presName="sibTrans" presStyleLbl="sibTrans2D1" presStyleIdx="3" presStyleCnt="5"/>
      <dgm:spPr/>
    </dgm:pt>
    <dgm:pt modelId="{5F36E940-453D-4F59-84BA-1E650BC5B74B}" type="pres">
      <dgm:prSet presAssocID="{85BD25D0-9C03-42FF-BA87-538DBAD9B3D3}" presName="middleNode" presStyleCnt="0"/>
      <dgm:spPr/>
    </dgm:pt>
    <dgm:pt modelId="{E95526DF-CA12-4BD7-8A5D-10A6729203E6}" type="pres">
      <dgm:prSet presAssocID="{85BD25D0-9C03-42FF-BA87-538DBAD9B3D3}" presName="padding" presStyleLbl="node1" presStyleIdx="3" presStyleCnt="6"/>
      <dgm:spPr/>
    </dgm:pt>
    <dgm:pt modelId="{A1C04180-1CB7-4C11-B0DD-75C32A6CC5FB}" type="pres">
      <dgm:prSet presAssocID="{85BD25D0-9C03-42FF-BA87-538DBAD9B3D3}" presName="shape" presStyleLbl="node1" presStyleIdx="4" presStyleCnt="6">
        <dgm:presLayoutVars>
          <dgm:bulletEnabled val="1"/>
        </dgm:presLayoutVars>
      </dgm:prSet>
      <dgm:spPr/>
    </dgm:pt>
    <dgm:pt modelId="{1B4DCAEB-4E43-40C4-AFAD-88DAC275685C}" type="pres">
      <dgm:prSet presAssocID="{9075FAF7-9338-4FD5-B043-23F8AD136D5C}" presName="sibTrans" presStyleLbl="sibTrans2D1" presStyleIdx="4" presStyleCnt="5"/>
      <dgm:spPr/>
    </dgm:pt>
    <dgm:pt modelId="{7B491D1D-D497-4758-82CD-6CD39F142CA3}" type="pres">
      <dgm:prSet presAssocID="{CE98175B-5EA6-4C7B-8CE6-C7389863DB35}" presName="lastNode" presStyleLbl="node1" presStyleIdx="5" presStyleCnt="6">
        <dgm:presLayoutVars>
          <dgm:bulletEnabled val="1"/>
        </dgm:presLayoutVars>
      </dgm:prSet>
      <dgm:spPr/>
    </dgm:pt>
  </dgm:ptLst>
  <dgm:cxnLst>
    <dgm:cxn modelId="{AF1DD612-AD5D-4AC8-BDB9-6187EE8351BA}" srcId="{AC1F83D2-5B72-4F16-BAEE-0EF8CE3E9911}" destId="{835B0B47-1615-43BA-9E63-F247F9750412}" srcOrd="1" destOrd="0" parTransId="{0E90CA52-1C8F-40D6-9FFC-00047A041936}" sibTransId="{5A10CD2A-3C80-44EA-ACC3-8923E6D9E84A}"/>
    <dgm:cxn modelId="{77116221-FC0F-41FC-B856-9F0E55D27F3D}" srcId="{AC1F83D2-5B72-4F16-BAEE-0EF8CE3E9911}" destId="{05DB64F8-3669-49D6-AA0C-51B7F4C0FEAD}" srcOrd="2" destOrd="0" parTransId="{22B9B32F-8722-4888-A4C9-FBEE62FD581C}" sibTransId="{D9446988-B0D6-4093-82B5-C240FE473B5E}"/>
    <dgm:cxn modelId="{32741722-24EB-4898-A0CF-67C2C3CC93DC}" type="presOf" srcId="{87B2210B-62E5-4171-BF4E-C9AA488691FD}" destId="{853FD621-22E5-4717-845D-6827E2750FB7}" srcOrd="0" destOrd="0" presId="urn:microsoft.com/office/officeart/2005/8/layout/bProcess2"/>
    <dgm:cxn modelId="{E62ECB38-E7AA-45A4-B756-4E0F3888825B}" type="presOf" srcId="{05DB64F8-3669-49D6-AA0C-51B7F4C0FEAD}" destId="{30DDA172-80E6-47CF-A4D0-A6871E570D70}" srcOrd="0" destOrd="0" presId="urn:microsoft.com/office/officeart/2005/8/layout/bProcess2"/>
    <dgm:cxn modelId="{D9C84F39-8CD0-4E6E-8B8E-5E15F82571F2}" srcId="{AC1F83D2-5B72-4F16-BAEE-0EF8CE3E9911}" destId="{71079DFC-6D35-4E82-B8C7-95AEEB16361A}" srcOrd="0" destOrd="0" parTransId="{8084EB80-952B-4A3D-ADCD-5E5E6B87041B}" sibTransId="{85AD69FB-014A-493E-A7B2-CA087FD33B6E}"/>
    <dgm:cxn modelId="{CCD8323A-577E-43DF-A85E-D8B6471EF1A7}" type="presOf" srcId="{85AD69FB-014A-493E-A7B2-CA087FD33B6E}" destId="{579808FD-E4E7-461F-9D4C-51FE71B4CB73}" srcOrd="0" destOrd="0" presId="urn:microsoft.com/office/officeart/2005/8/layout/bProcess2"/>
    <dgm:cxn modelId="{0C1D076A-CA94-4FC0-AB23-4E74B2E7F755}" type="presOf" srcId="{D9446988-B0D6-4093-82B5-C240FE473B5E}" destId="{821CFB9F-2D52-4A23-857B-A2097D8A0B7D}" srcOrd="0" destOrd="0" presId="urn:microsoft.com/office/officeart/2005/8/layout/bProcess2"/>
    <dgm:cxn modelId="{29437670-56B3-4412-8E6B-B6F6C0C44F19}" type="presOf" srcId="{835B0B47-1615-43BA-9E63-F247F9750412}" destId="{C578B6F5-E513-4432-8BDB-0F223B902E13}" srcOrd="0" destOrd="0" presId="urn:microsoft.com/office/officeart/2005/8/layout/bProcess2"/>
    <dgm:cxn modelId="{F3737C59-DD82-4B13-A35D-5084EBB185F9}" type="presOf" srcId="{9075FAF7-9338-4FD5-B043-23F8AD136D5C}" destId="{1B4DCAEB-4E43-40C4-AFAD-88DAC275685C}" srcOrd="0" destOrd="0" presId="urn:microsoft.com/office/officeart/2005/8/layout/bProcess2"/>
    <dgm:cxn modelId="{0C1BF48C-A057-4E7D-84FE-CFAF38D189F4}" srcId="{AC1F83D2-5B72-4F16-BAEE-0EF8CE3E9911}" destId="{85BD25D0-9C03-42FF-BA87-538DBAD9B3D3}" srcOrd="4" destOrd="0" parTransId="{47FAFFDF-D324-4BA2-8F0E-460EED4F02D6}" sibTransId="{9075FAF7-9338-4FD5-B043-23F8AD136D5C}"/>
    <dgm:cxn modelId="{C93C82A9-321B-4C26-81F2-467D361D5751}" type="presOf" srcId="{85BD25D0-9C03-42FF-BA87-538DBAD9B3D3}" destId="{A1C04180-1CB7-4C11-B0DD-75C32A6CC5FB}" srcOrd="0" destOrd="0" presId="urn:microsoft.com/office/officeart/2005/8/layout/bProcess2"/>
    <dgm:cxn modelId="{7AA39AAA-F3F0-4689-A61C-C2584CF67198}" srcId="{AC1F83D2-5B72-4F16-BAEE-0EF8CE3E9911}" destId="{AAA0BE19-96A1-4E38-8601-8BA3DB8942B2}" srcOrd="3" destOrd="0" parTransId="{5DBF72DF-CC61-4F28-9592-49F393F1407C}" sibTransId="{87B2210B-62E5-4171-BF4E-C9AA488691FD}"/>
    <dgm:cxn modelId="{0FC973BC-4D10-49A9-9B7F-708F64327F76}" type="presOf" srcId="{5A10CD2A-3C80-44EA-ACC3-8923E6D9E84A}" destId="{9A6891F4-D2D7-4456-A71F-562D52E536B3}" srcOrd="0" destOrd="0" presId="urn:microsoft.com/office/officeart/2005/8/layout/bProcess2"/>
    <dgm:cxn modelId="{5336B0C7-C299-44AE-A768-BB6B7B463FA0}" type="presOf" srcId="{AAA0BE19-96A1-4E38-8601-8BA3DB8942B2}" destId="{C492565F-BFD0-410A-A131-4B449375D881}" srcOrd="0" destOrd="0" presId="urn:microsoft.com/office/officeart/2005/8/layout/bProcess2"/>
    <dgm:cxn modelId="{3CA59EC8-DA8C-4CC0-9196-8C2F59068542}" type="presOf" srcId="{CE98175B-5EA6-4C7B-8CE6-C7389863DB35}" destId="{7B491D1D-D497-4758-82CD-6CD39F142CA3}" srcOrd="0" destOrd="0" presId="urn:microsoft.com/office/officeart/2005/8/layout/bProcess2"/>
    <dgm:cxn modelId="{C1A2BCCE-D4F7-4CF7-84B8-2EE3790E4FD9}" type="presOf" srcId="{AC1F83D2-5B72-4F16-BAEE-0EF8CE3E9911}" destId="{0F0CECA0-BF2F-4C34-8E63-F2EA558017F2}" srcOrd="0" destOrd="0" presId="urn:microsoft.com/office/officeart/2005/8/layout/bProcess2"/>
    <dgm:cxn modelId="{685780D5-79AB-4DA4-8A95-4710271FA818}" srcId="{AC1F83D2-5B72-4F16-BAEE-0EF8CE3E9911}" destId="{CE98175B-5EA6-4C7B-8CE6-C7389863DB35}" srcOrd="5" destOrd="0" parTransId="{324F17FA-74E7-4C67-B014-64C23706B47F}" sibTransId="{57DC4572-5B2F-4564-9991-A20EEA792258}"/>
    <dgm:cxn modelId="{4A1F03F3-FF9C-4BF1-B7C6-80FA7D6E7EFD}" type="presOf" srcId="{71079DFC-6D35-4E82-B8C7-95AEEB16361A}" destId="{C2F32EC6-87A4-4709-B44B-32D0DD5F7D45}" srcOrd="0" destOrd="0" presId="urn:microsoft.com/office/officeart/2005/8/layout/bProcess2"/>
    <dgm:cxn modelId="{C250E8AB-E81B-44D3-A91C-2D92C5A32BB2}" type="presParOf" srcId="{0F0CECA0-BF2F-4C34-8E63-F2EA558017F2}" destId="{C2F32EC6-87A4-4709-B44B-32D0DD5F7D45}" srcOrd="0" destOrd="0" presId="urn:microsoft.com/office/officeart/2005/8/layout/bProcess2"/>
    <dgm:cxn modelId="{D70DFF03-4F46-4E29-863B-C5EBCA572AEA}" type="presParOf" srcId="{0F0CECA0-BF2F-4C34-8E63-F2EA558017F2}" destId="{579808FD-E4E7-461F-9D4C-51FE71B4CB73}" srcOrd="1" destOrd="0" presId="urn:microsoft.com/office/officeart/2005/8/layout/bProcess2"/>
    <dgm:cxn modelId="{0A13D59C-A4EE-4FDC-A8C8-F569585A935B}" type="presParOf" srcId="{0F0CECA0-BF2F-4C34-8E63-F2EA558017F2}" destId="{74C08859-364D-416E-87CE-F3B81489B0C9}" srcOrd="2" destOrd="0" presId="urn:microsoft.com/office/officeart/2005/8/layout/bProcess2"/>
    <dgm:cxn modelId="{5CB52C19-28E0-4DB5-94B9-6391FA9CBE58}" type="presParOf" srcId="{74C08859-364D-416E-87CE-F3B81489B0C9}" destId="{10F25D85-205B-46A3-AB76-3524FF7F5117}" srcOrd="0" destOrd="0" presId="urn:microsoft.com/office/officeart/2005/8/layout/bProcess2"/>
    <dgm:cxn modelId="{B9BD359F-652D-42C9-B3E4-7CDCDBCBA86F}" type="presParOf" srcId="{74C08859-364D-416E-87CE-F3B81489B0C9}" destId="{C578B6F5-E513-4432-8BDB-0F223B902E13}" srcOrd="1" destOrd="0" presId="urn:microsoft.com/office/officeart/2005/8/layout/bProcess2"/>
    <dgm:cxn modelId="{5B2598CC-D5C3-412A-88C4-0B76CB39C0A0}" type="presParOf" srcId="{0F0CECA0-BF2F-4C34-8E63-F2EA558017F2}" destId="{9A6891F4-D2D7-4456-A71F-562D52E536B3}" srcOrd="3" destOrd="0" presId="urn:microsoft.com/office/officeart/2005/8/layout/bProcess2"/>
    <dgm:cxn modelId="{E2F078C6-A920-42D5-A133-39C837494E2F}" type="presParOf" srcId="{0F0CECA0-BF2F-4C34-8E63-F2EA558017F2}" destId="{D055504D-E3C1-4731-BEBD-FE47A22C7B8B}" srcOrd="4" destOrd="0" presId="urn:microsoft.com/office/officeart/2005/8/layout/bProcess2"/>
    <dgm:cxn modelId="{AFCC0E7A-75C1-46EF-9857-0A986AF0A0A7}" type="presParOf" srcId="{D055504D-E3C1-4731-BEBD-FE47A22C7B8B}" destId="{BD45F31F-B9AB-4D68-A34D-B178DCE2E019}" srcOrd="0" destOrd="0" presId="urn:microsoft.com/office/officeart/2005/8/layout/bProcess2"/>
    <dgm:cxn modelId="{C81C60D8-7432-4919-BB4F-01CBDB213D34}" type="presParOf" srcId="{D055504D-E3C1-4731-BEBD-FE47A22C7B8B}" destId="{30DDA172-80E6-47CF-A4D0-A6871E570D70}" srcOrd="1" destOrd="0" presId="urn:microsoft.com/office/officeart/2005/8/layout/bProcess2"/>
    <dgm:cxn modelId="{DB7C2920-EC48-435F-A768-D3A2FBE764D7}" type="presParOf" srcId="{0F0CECA0-BF2F-4C34-8E63-F2EA558017F2}" destId="{821CFB9F-2D52-4A23-857B-A2097D8A0B7D}" srcOrd="5" destOrd="0" presId="urn:microsoft.com/office/officeart/2005/8/layout/bProcess2"/>
    <dgm:cxn modelId="{A56313AA-E22C-4EF5-8880-E2B12A56A70A}" type="presParOf" srcId="{0F0CECA0-BF2F-4C34-8E63-F2EA558017F2}" destId="{EE26D1A5-C5F9-4414-9982-76460F46531F}" srcOrd="6" destOrd="0" presId="urn:microsoft.com/office/officeart/2005/8/layout/bProcess2"/>
    <dgm:cxn modelId="{4004BEB7-21E7-4C57-BFF0-1B8D85D6B1FF}" type="presParOf" srcId="{EE26D1A5-C5F9-4414-9982-76460F46531F}" destId="{2D182E31-F6D5-44DC-A085-C3251DF63CAC}" srcOrd="0" destOrd="0" presId="urn:microsoft.com/office/officeart/2005/8/layout/bProcess2"/>
    <dgm:cxn modelId="{1C7F8889-DC41-499F-BB61-67CC3C12A301}" type="presParOf" srcId="{EE26D1A5-C5F9-4414-9982-76460F46531F}" destId="{C492565F-BFD0-410A-A131-4B449375D881}" srcOrd="1" destOrd="0" presId="urn:microsoft.com/office/officeart/2005/8/layout/bProcess2"/>
    <dgm:cxn modelId="{BBA333C3-77B9-44E5-957D-3F32435B6C6B}" type="presParOf" srcId="{0F0CECA0-BF2F-4C34-8E63-F2EA558017F2}" destId="{853FD621-22E5-4717-845D-6827E2750FB7}" srcOrd="7" destOrd="0" presId="urn:microsoft.com/office/officeart/2005/8/layout/bProcess2"/>
    <dgm:cxn modelId="{37C67696-3396-44DB-B7E4-4572A3DC8F57}" type="presParOf" srcId="{0F0CECA0-BF2F-4C34-8E63-F2EA558017F2}" destId="{5F36E940-453D-4F59-84BA-1E650BC5B74B}" srcOrd="8" destOrd="0" presId="urn:microsoft.com/office/officeart/2005/8/layout/bProcess2"/>
    <dgm:cxn modelId="{69958262-8280-4F72-8A32-4D9BA37F55F8}" type="presParOf" srcId="{5F36E940-453D-4F59-84BA-1E650BC5B74B}" destId="{E95526DF-CA12-4BD7-8A5D-10A6729203E6}" srcOrd="0" destOrd="0" presId="urn:microsoft.com/office/officeart/2005/8/layout/bProcess2"/>
    <dgm:cxn modelId="{A72E9CDF-008A-4A95-BB0E-670D2DBC4817}" type="presParOf" srcId="{5F36E940-453D-4F59-84BA-1E650BC5B74B}" destId="{A1C04180-1CB7-4C11-B0DD-75C32A6CC5FB}" srcOrd="1" destOrd="0" presId="urn:microsoft.com/office/officeart/2005/8/layout/bProcess2"/>
    <dgm:cxn modelId="{8F100A66-27F2-4815-A680-5AA2E0E1D504}" type="presParOf" srcId="{0F0CECA0-BF2F-4C34-8E63-F2EA558017F2}" destId="{1B4DCAEB-4E43-40C4-AFAD-88DAC275685C}" srcOrd="9" destOrd="0" presId="urn:microsoft.com/office/officeart/2005/8/layout/bProcess2"/>
    <dgm:cxn modelId="{E374BA25-CAA9-42AE-8737-BE19F06FAB73}" type="presParOf" srcId="{0F0CECA0-BF2F-4C34-8E63-F2EA558017F2}" destId="{7B491D1D-D497-4758-82CD-6CD39F142CA3}"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32EC6-87A4-4709-B44B-32D0DD5F7D45}">
      <dsp:nvSpPr>
        <dsp:cNvPr id="0" name=""/>
        <dsp:cNvSpPr/>
      </dsp:nvSpPr>
      <dsp:spPr>
        <a:xfrm>
          <a:off x="1555774" y="729"/>
          <a:ext cx="1851012" cy="1851012"/>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a:t>Anforderungsvielfalt</a:t>
          </a:r>
        </a:p>
      </dsp:txBody>
      <dsp:txXfrm>
        <a:off x="1826848" y="271803"/>
        <a:ext cx="1308864" cy="1308864"/>
      </dsp:txXfrm>
    </dsp:sp>
    <dsp:sp modelId="{579808FD-E4E7-461F-9D4C-51FE71B4CB73}">
      <dsp:nvSpPr>
        <dsp:cNvPr id="0" name=""/>
        <dsp:cNvSpPr/>
      </dsp:nvSpPr>
      <dsp:spPr>
        <a:xfrm rot="10800000">
          <a:off x="2157353" y="2090753"/>
          <a:ext cx="647854" cy="5067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78B6F5-E513-4432-8BDB-0F223B902E13}">
      <dsp:nvSpPr>
        <dsp:cNvPr id="0" name=""/>
        <dsp:cNvSpPr/>
      </dsp:nvSpPr>
      <dsp:spPr>
        <a:xfrm>
          <a:off x="1863968" y="2807789"/>
          <a:ext cx="1234625" cy="1234625"/>
        </a:xfrm>
        <a:prstGeom prst="ellipse">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CH" sz="900" kern="1200"/>
            <a:t>Bedeutsamkeit der Aufgabe</a:t>
          </a:r>
        </a:p>
      </dsp:txBody>
      <dsp:txXfrm>
        <a:off x="2044775" y="2988596"/>
        <a:ext cx="873011" cy="873011"/>
      </dsp:txXfrm>
    </dsp:sp>
    <dsp:sp modelId="{9A6891F4-D2D7-4456-A71F-562D52E536B3}">
      <dsp:nvSpPr>
        <dsp:cNvPr id="0" name=""/>
        <dsp:cNvSpPr/>
      </dsp:nvSpPr>
      <dsp:spPr>
        <a:xfrm rot="5400000">
          <a:off x="3559954" y="3171749"/>
          <a:ext cx="647854" cy="5067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DDA172-80E6-47CF-A4D0-A6871E570D70}">
      <dsp:nvSpPr>
        <dsp:cNvPr id="0" name=""/>
        <dsp:cNvSpPr/>
      </dsp:nvSpPr>
      <dsp:spPr>
        <a:xfrm>
          <a:off x="4640487" y="2807789"/>
          <a:ext cx="1234625" cy="1234625"/>
        </a:xfrm>
        <a:prstGeom prst="ellipse">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CH" sz="1100" kern="1200"/>
            <a:t>Autonomie</a:t>
          </a:r>
        </a:p>
      </dsp:txBody>
      <dsp:txXfrm>
        <a:off x="4821294" y="2988596"/>
        <a:ext cx="873011" cy="873011"/>
      </dsp:txXfrm>
    </dsp:sp>
    <dsp:sp modelId="{821CFB9F-2D52-4A23-857B-A2097D8A0B7D}">
      <dsp:nvSpPr>
        <dsp:cNvPr id="0" name=""/>
        <dsp:cNvSpPr/>
      </dsp:nvSpPr>
      <dsp:spPr>
        <a:xfrm>
          <a:off x="4933872" y="1907975"/>
          <a:ext cx="647854" cy="5067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92565F-BFD0-410A-A131-4B449375D881}">
      <dsp:nvSpPr>
        <dsp:cNvPr id="0" name=""/>
        <dsp:cNvSpPr/>
      </dsp:nvSpPr>
      <dsp:spPr>
        <a:xfrm>
          <a:off x="4640487" y="308922"/>
          <a:ext cx="1234625" cy="1234625"/>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CH" sz="1100" kern="1200"/>
            <a:t>Rückmeldung aus Tätigkeit</a:t>
          </a:r>
        </a:p>
      </dsp:txBody>
      <dsp:txXfrm>
        <a:off x="4821294" y="489729"/>
        <a:ext cx="873011" cy="873011"/>
      </dsp:txXfrm>
    </dsp:sp>
    <dsp:sp modelId="{853FD621-22E5-4717-845D-6827E2750FB7}">
      <dsp:nvSpPr>
        <dsp:cNvPr id="0" name=""/>
        <dsp:cNvSpPr/>
      </dsp:nvSpPr>
      <dsp:spPr>
        <a:xfrm rot="5400000">
          <a:off x="6336472" y="672882"/>
          <a:ext cx="647854" cy="5067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C04180-1CB7-4C11-B0DD-75C32A6CC5FB}">
      <dsp:nvSpPr>
        <dsp:cNvPr id="0" name=""/>
        <dsp:cNvSpPr/>
      </dsp:nvSpPr>
      <dsp:spPr>
        <a:xfrm>
          <a:off x="7417006" y="308922"/>
          <a:ext cx="1234625" cy="1234625"/>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CH" sz="1000" kern="1200" err="1"/>
            <a:t>Aufgabenent-schlossenheit</a:t>
          </a:r>
          <a:endParaRPr lang="de-CH" sz="1000" kern="1200"/>
        </a:p>
      </dsp:txBody>
      <dsp:txXfrm>
        <a:off x="7597813" y="489729"/>
        <a:ext cx="873011" cy="873011"/>
      </dsp:txXfrm>
    </dsp:sp>
    <dsp:sp modelId="{1B4DCAEB-4E43-40C4-AFAD-88DAC275685C}">
      <dsp:nvSpPr>
        <dsp:cNvPr id="0" name=""/>
        <dsp:cNvSpPr/>
      </dsp:nvSpPr>
      <dsp:spPr>
        <a:xfrm rot="10800000">
          <a:off x="7710391" y="1782560"/>
          <a:ext cx="647854" cy="5067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491D1D-D497-4758-82CD-6CD39F142CA3}">
      <dsp:nvSpPr>
        <dsp:cNvPr id="0" name=""/>
        <dsp:cNvSpPr/>
      </dsp:nvSpPr>
      <dsp:spPr>
        <a:xfrm>
          <a:off x="7108812" y="2499596"/>
          <a:ext cx="1851012" cy="1851012"/>
        </a:xfrm>
        <a:prstGeom prst="ellipse">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CH" sz="1600" kern="1200"/>
            <a:t>Zufriedenheit</a:t>
          </a:r>
        </a:p>
      </dsp:txBody>
      <dsp:txXfrm>
        <a:off x="7379886" y="2770670"/>
        <a:ext cx="1308864" cy="130886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5ED20-16E6-9E45-A242-A01899D41054}" type="datetimeFigureOut">
              <a:rPr lang="de-DE" smtClean="0"/>
              <a:t>10.12.2024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00BFF-F7DD-BB4E-A6C3-CAF7C0468E90}" type="slidenum">
              <a:rPr lang="de-DE" smtClean="0"/>
              <a:t>‹Nr.›</a:t>
            </a:fld>
            <a:endParaRPr lang="de-DE"/>
          </a:p>
        </p:txBody>
      </p:sp>
    </p:spTree>
    <p:extLst>
      <p:ext uri="{BB962C8B-B14F-4D97-AF65-F5344CB8AC3E}">
        <p14:creationId xmlns:p14="http://schemas.microsoft.com/office/powerpoint/2010/main" val="83054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A000BFF-F7DD-BB4E-A6C3-CAF7C0468E90}" type="slidenum">
              <a:rPr lang="de-DE" smtClean="0"/>
              <a:t>3</a:t>
            </a:fld>
            <a:endParaRPr lang="de-DE"/>
          </a:p>
        </p:txBody>
      </p:sp>
    </p:spTree>
    <p:extLst>
      <p:ext uri="{BB962C8B-B14F-4D97-AF65-F5344CB8AC3E}">
        <p14:creationId xmlns:p14="http://schemas.microsoft.com/office/powerpoint/2010/main" val="186896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Neben den klassischen Dingen ist direkte Anfrage sehr wichtig.</a:t>
            </a:r>
          </a:p>
          <a:p>
            <a:endParaRPr lang="de-CH" dirty="0"/>
          </a:p>
          <a:p>
            <a:r>
              <a:rPr lang="de-CH" dirty="0"/>
              <a:t>Persönlicher Kontakt ist wichtig</a:t>
            </a:r>
          </a:p>
          <a:p>
            <a:endParaRPr lang="de-CH" dirty="0"/>
          </a:p>
          <a:p>
            <a:r>
              <a:rPr lang="de-CH" dirty="0"/>
              <a:t>Fast 50% wurden von anderen Freiwilligen mit ins Boot geholt.</a:t>
            </a:r>
          </a:p>
        </p:txBody>
      </p:sp>
      <p:sp>
        <p:nvSpPr>
          <p:cNvPr id="4" name="Foliennummernplatzhalter 3"/>
          <p:cNvSpPr>
            <a:spLocks noGrp="1"/>
          </p:cNvSpPr>
          <p:nvPr>
            <p:ph type="sldNum" sz="quarter" idx="5"/>
          </p:nvPr>
        </p:nvSpPr>
        <p:spPr/>
        <p:txBody>
          <a:bodyPr/>
          <a:lstStyle/>
          <a:p>
            <a:fld id="{D35DFFD2-2897-4E07-AA44-93B56ACF6C6F}" type="slidenum">
              <a:rPr lang="de-CH" smtClean="0"/>
              <a:t>12</a:t>
            </a:fld>
            <a:endParaRPr lang="de-CH"/>
          </a:p>
        </p:txBody>
      </p:sp>
    </p:spTree>
    <p:extLst>
      <p:ext uri="{BB962C8B-B14F-4D97-AF65-F5344CB8AC3E}">
        <p14:creationId xmlns:p14="http://schemas.microsoft.com/office/powerpoint/2010/main" val="240874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Website IG Pro </a:t>
            </a:r>
            <a:r>
              <a:rPr lang="de-CH" dirty="0" err="1"/>
              <a:t>Buchsi</a:t>
            </a:r>
            <a:r>
              <a:rPr lang="de-CH" dirty="0"/>
              <a:t>:</a:t>
            </a:r>
          </a:p>
          <a:p>
            <a:endParaRPr lang="de-CH" dirty="0"/>
          </a:p>
          <a:p>
            <a:r>
              <a:rPr lang="de-CH" dirty="0"/>
              <a:t>Direkte Ansprache sehr gut.</a:t>
            </a:r>
          </a:p>
          <a:p>
            <a:endParaRPr lang="de-CH" dirty="0"/>
          </a:p>
          <a:p>
            <a:r>
              <a:rPr lang="de-CH" dirty="0"/>
              <a:t>Link zum Leitbild sehr gut.</a:t>
            </a:r>
          </a:p>
          <a:p>
            <a:endParaRPr lang="de-CH" dirty="0"/>
          </a:p>
          <a:p>
            <a:r>
              <a:rPr lang="de-CH" dirty="0"/>
              <a:t>Call </a:t>
            </a:r>
            <a:r>
              <a:rPr lang="de-CH" dirty="0" err="1"/>
              <a:t>to</a:t>
            </a:r>
            <a:r>
              <a:rPr lang="de-CH" dirty="0"/>
              <a:t> </a:t>
            </a:r>
            <a:r>
              <a:rPr lang="de-CH" dirty="0" err="1"/>
              <a:t>action</a:t>
            </a:r>
            <a:r>
              <a:rPr lang="de-CH" dirty="0"/>
              <a:t> sehr gut.</a:t>
            </a:r>
          </a:p>
        </p:txBody>
      </p:sp>
      <p:sp>
        <p:nvSpPr>
          <p:cNvPr id="4" name="Foliennummernplatzhalter 3"/>
          <p:cNvSpPr>
            <a:spLocks noGrp="1"/>
          </p:cNvSpPr>
          <p:nvPr>
            <p:ph type="sldNum" sz="quarter" idx="5"/>
          </p:nvPr>
        </p:nvSpPr>
        <p:spPr/>
        <p:txBody>
          <a:bodyPr/>
          <a:lstStyle/>
          <a:p>
            <a:fld id="{D35DFFD2-2897-4E07-AA44-93B56ACF6C6F}" type="slidenum">
              <a:rPr lang="de-CH" smtClean="0"/>
              <a:t>13</a:t>
            </a:fld>
            <a:endParaRPr lang="de-CH"/>
          </a:p>
        </p:txBody>
      </p:sp>
    </p:spTree>
    <p:extLst>
      <p:ext uri="{BB962C8B-B14F-4D97-AF65-F5344CB8AC3E}">
        <p14:creationId xmlns:p14="http://schemas.microsoft.com/office/powerpoint/2010/main" val="138884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Nach Klick auf «Werde Mitglied»:</a:t>
            </a:r>
          </a:p>
          <a:p>
            <a:endParaRPr lang="de-CH" dirty="0"/>
          </a:p>
          <a:p>
            <a:r>
              <a:rPr lang="de-CH" dirty="0"/>
              <a:t>Engagement nur gegen Bezahlung? </a:t>
            </a:r>
          </a:p>
          <a:p>
            <a:endParaRPr lang="de-CH" dirty="0"/>
          </a:p>
          <a:p>
            <a:r>
              <a:rPr lang="de-CH" dirty="0"/>
              <a:t>Verwirrung. Bin ich jetzt Mitglied und darf mitwirken oder einfach Passivmitglied?</a:t>
            </a:r>
          </a:p>
          <a:p>
            <a:endParaRPr lang="de-CH" dirty="0"/>
          </a:p>
          <a:p>
            <a:r>
              <a:rPr lang="de-CH" dirty="0"/>
              <a:t>Was wenn ich den Mitgliederbeitrag nicht zahlen will mich trotzdem engagieren möchte?</a:t>
            </a:r>
          </a:p>
        </p:txBody>
      </p:sp>
      <p:sp>
        <p:nvSpPr>
          <p:cNvPr id="4" name="Foliennummernplatzhalter 3"/>
          <p:cNvSpPr>
            <a:spLocks noGrp="1"/>
          </p:cNvSpPr>
          <p:nvPr>
            <p:ph type="sldNum" sz="quarter" idx="5"/>
          </p:nvPr>
        </p:nvSpPr>
        <p:spPr/>
        <p:txBody>
          <a:bodyPr/>
          <a:lstStyle/>
          <a:p>
            <a:fld id="{D35DFFD2-2897-4E07-AA44-93B56ACF6C6F}" type="slidenum">
              <a:rPr lang="de-CH" smtClean="0"/>
              <a:t>14</a:t>
            </a:fld>
            <a:endParaRPr lang="de-CH"/>
          </a:p>
        </p:txBody>
      </p:sp>
    </p:spTree>
    <p:extLst>
      <p:ext uri="{BB962C8B-B14F-4D97-AF65-F5344CB8AC3E}">
        <p14:creationId xmlns:p14="http://schemas.microsoft.com/office/powerpoint/2010/main" val="256397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von Pro </a:t>
            </a:r>
            <a:r>
              <a:rPr lang="de-CH" dirty="0" err="1"/>
              <a:t>Senectute</a:t>
            </a:r>
            <a:r>
              <a:rPr lang="de-CH" dirty="0"/>
              <a:t> Kanton </a:t>
            </a:r>
            <a:r>
              <a:rPr lang="de-CH" dirty="0" err="1"/>
              <a:t>St.Gallen</a:t>
            </a:r>
            <a:r>
              <a:rPr lang="de-CH" dirty="0"/>
              <a:t>:</a:t>
            </a:r>
          </a:p>
          <a:p>
            <a:endParaRPr lang="de-CH" dirty="0"/>
          </a:p>
          <a:p>
            <a:r>
              <a:rPr lang="de-CH" dirty="0"/>
              <a:t>Gutes Beispiel für Direkte Ansprache, Testimonial, Call </a:t>
            </a:r>
            <a:r>
              <a:rPr lang="de-CH" dirty="0" err="1"/>
              <a:t>to</a:t>
            </a:r>
            <a:r>
              <a:rPr lang="de-CH" dirty="0"/>
              <a:t> </a:t>
            </a:r>
            <a:r>
              <a:rPr lang="de-CH" dirty="0" err="1"/>
              <a:t>action</a:t>
            </a:r>
            <a:r>
              <a:rPr lang="de-CH" dirty="0"/>
              <a:t>, Menschen sind im Vordergrund.</a:t>
            </a:r>
          </a:p>
        </p:txBody>
      </p:sp>
      <p:sp>
        <p:nvSpPr>
          <p:cNvPr id="4" name="Foliennummernplatzhalter 3"/>
          <p:cNvSpPr>
            <a:spLocks noGrp="1"/>
          </p:cNvSpPr>
          <p:nvPr>
            <p:ph type="sldNum" sz="quarter" idx="5"/>
          </p:nvPr>
        </p:nvSpPr>
        <p:spPr/>
        <p:txBody>
          <a:bodyPr/>
          <a:lstStyle/>
          <a:p>
            <a:fld id="{D35DFFD2-2897-4E07-AA44-93B56ACF6C6F}" type="slidenum">
              <a:rPr lang="de-CH" smtClean="0"/>
              <a:t>15</a:t>
            </a:fld>
            <a:endParaRPr lang="de-CH"/>
          </a:p>
        </p:txBody>
      </p:sp>
    </p:spTree>
    <p:extLst>
      <p:ext uri="{BB962C8B-B14F-4D97-AF65-F5344CB8AC3E}">
        <p14:creationId xmlns:p14="http://schemas.microsoft.com/office/powerpoint/2010/main" val="75297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Egal welcher Bereich der Freiwilligenarbeit: Grundbedürfnisse müssen abgedeckt werden. </a:t>
            </a:r>
          </a:p>
          <a:p>
            <a:endParaRPr lang="de-CH" dirty="0"/>
          </a:p>
          <a:p>
            <a:r>
              <a:rPr lang="de-CH" dirty="0"/>
              <a:t>Das führt am Ende dazu, dass Freiwillige sich aktiv und über längere Zeit engagieren. Und andere neue Freiwillige mit ins Boot holen.</a:t>
            </a:r>
          </a:p>
        </p:txBody>
      </p:sp>
      <p:sp>
        <p:nvSpPr>
          <p:cNvPr id="4" name="Foliennummernplatzhalter 3"/>
          <p:cNvSpPr>
            <a:spLocks noGrp="1"/>
          </p:cNvSpPr>
          <p:nvPr>
            <p:ph type="sldNum" sz="quarter" idx="5"/>
          </p:nvPr>
        </p:nvSpPr>
        <p:spPr/>
        <p:txBody>
          <a:bodyPr/>
          <a:lstStyle/>
          <a:p>
            <a:fld id="{D35DFFD2-2897-4E07-AA44-93B56ACF6C6F}" type="slidenum">
              <a:rPr lang="de-CH" smtClean="0"/>
              <a:t>16</a:t>
            </a:fld>
            <a:endParaRPr lang="de-CH"/>
          </a:p>
        </p:txBody>
      </p:sp>
    </p:spTree>
    <p:extLst>
      <p:ext uri="{BB962C8B-B14F-4D97-AF65-F5344CB8AC3E}">
        <p14:creationId xmlns:p14="http://schemas.microsoft.com/office/powerpoint/2010/main" val="117552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geht in der Debatte über Beteiligungsgerechtigkeit zentral um eine wachsende Einkommens- und Vermögensungleichheit (vgl. Bourguignon 2015; </a:t>
            </a:r>
            <a:r>
              <a:rPr lang="de-CH" dirty="0" err="1"/>
              <a:t>Grabka</a:t>
            </a:r>
            <a:r>
              <a:rPr lang="de-CH" dirty="0"/>
              <a:t> und Westermeier 2014), um wachsende Armut (siehe Schulze 2015) sowie die Verfestigung der Bildungsungleichheit. Die wachsende soziale Ungleichheit beschädigt in erster Linie und sehr nachhaltig die Formen repräsentativer Demokratie. Nicht nur die Zusammensetzung der Mitglieder von Parteien und Parlamenten weist eine soziale Schieflage auf. Auch die Beteiligung an allgemeinen Wahlen ist nicht nur rückläufig, sondern sie ist auch sozial exklusiver geworden. Die heute zumeist größte Partei der Nichtwähler besteht überproportional aus bildungs- und beteiligungsfernen, sozial eher marginalisierten Bevölkerungsgruppen.</a:t>
            </a:r>
            <a:endParaRPr lang="de-DE" dirty="0"/>
          </a:p>
        </p:txBody>
      </p:sp>
      <p:sp>
        <p:nvSpPr>
          <p:cNvPr id="4" name="Foliennummernplatzhalter 3"/>
          <p:cNvSpPr>
            <a:spLocks noGrp="1"/>
          </p:cNvSpPr>
          <p:nvPr>
            <p:ph type="sldNum" sz="quarter" idx="5"/>
          </p:nvPr>
        </p:nvSpPr>
        <p:spPr/>
        <p:txBody>
          <a:bodyPr/>
          <a:lstStyle/>
          <a:p>
            <a:fld id="{0A000BFF-F7DD-BB4E-A6C3-CAF7C0468E90}" type="slidenum">
              <a:rPr lang="de-DE" smtClean="0"/>
              <a:t>17</a:t>
            </a:fld>
            <a:endParaRPr lang="de-DE"/>
          </a:p>
        </p:txBody>
      </p:sp>
    </p:spTree>
    <p:extLst>
      <p:ext uri="{BB962C8B-B14F-4D97-AF65-F5344CB8AC3E}">
        <p14:creationId xmlns:p14="http://schemas.microsoft.com/office/powerpoint/2010/main" val="264842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Paradoxon: Mehr Beteiligung produziert mehr politische Ungleichheit.</a:t>
            </a:r>
          </a:p>
          <a:p>
            <a:endParaRPr lang="de-DE"/>
          </a:p>
          <a:p>
            <a:r>
              <a:rPr lang="de-DE">
                <a:ea typeface="Calibri"/>
                <a:cs typeface="Calibri"/>
              </a:rPr>
              <a:t>Laufende Diskussion, ob eine Erweiterung von partizipativen Formen mehr Demokratie schaffen. Schaffen mehr Beteiligungsmöglichkeiten eine Kultur, </a:t>
            </a:r>
            <a:r>
              <a:rPr lang="de-CH"/>
              <a:t>die dabei hilft, die wachsende politische Distanz und Entfremdung bestimmter Bevölkerungsgruppen – wie junger Menschen, Menschen mit Migrationshintergrund oder Bewohnerinnen und Bewohnern benachteiligter Quartiere – zu verringern?</a:t>
            </a:r>
            <a:endParaRPr lang="de-DE">
              <a:ea typeface="Calibri"/>
              <a:cs typeface="Calibri"/>
            </a:endParaRPr>
          </a:p>
          <a:p>
            <a:endParaRPr lang="de-CH"/>
          </a:p>
          <a:p>
            <a:r>
              <a:rPr lang="de-CH"/>
              <a:t>Einige Anzeichen sprechen dafür: Gerade themen- und entscheidungsorientierte Beteiligungsformate werden von politisch eher abgehängten Gruppen besonders geschätzt.</a:t>
            </a:r>
            <a:endParaRPr lang="de-CH">
              <a:ea typeface="Calibri" panose="020F0502020204030204"/>
              <a:cs typeface="Calibri" panose="020F0502020204030204"/>
            </a:endParaRPr>
          </a:p>
          <a:p>
            <a:r>
              <a:rPr lang="de-CH"/>
              <a:t>Doch es gibt auch eine andere Perspektive: Führt mehr Beteiligung möglicherweise zu weniger Demokratie im Sinne von politischer Gleichheit? Könnten diese neuen Ansätze die soziale Schieflage, die wir schon bei allgemeinen Wahlen beobachten, sogar verstärken? Schließlich profitieren vor allem bildungs- und beteiligungsaffine Gruppen von zusätzlichen Einflussmöglichkeiten.</a:t>
            </a:r>
            <a:endParaRPr lang="de-CH">
              <a:ea typeface="Calibri"/>
              <a:cs typeface="Calibri"/>
            </a:endParaRPr>
          </a:p>
          <a:p>
            <a:endParaRPr lang="de-CH"/>
          </a:p>
          <a:p>
            <a:r>
              <a:rPr lang="de-CH"/>
              <a:t>Die zentrale Frage ist also: Handeln wir hier mit einem Zielkonflikt, der sich lösen lässt? Oder stehen wir vor einem unlösbaren Paradoxon, das sich tief in unsere Demokratie einschreibt?“</a:t>
            </a:r>
            <a:endParaRPr lang="de-CH">
              <a:ea typeface="Calibri" panose="020F0502020204030204"/>
              <a:cs typeface="Calibri" panose="020F0502020204030204"/>
            </a:endParaRPr>
          </a:p>
          <a:p>
            <a:endParaRPr lang="de-DE"/>
          </a:p>
          <a:p>
            <a:endParaRPr lang="de-DE"/>
          </a:p>
        </p:txBody>
      </p:sp>
      <p:sp>
        <p:nvSpPr>
          <p:cNvPr id="4" name="Foliennummernplatzhalter 3"/>
          <p:cNvSpPr>
            <a:spLocks noGrp="1"/>
          </p:cNvSpPr>
          <p:nvPr>
            <p:ph type="sldNum" sz="quarter" idx="5"/>
          </p:nvPr>
        </p:nvSpPr>
        <p:spPr/>
        <p:txBody>
          <a:bodyPr/>
          <a:lstStyle/>
          <a:p>
            <a:fld id="{0A000BFF-F7DD-BB4E-A6C3-CAF7C0468E90}" type="slidenum">
              <a:rPr lang="de-DE" smtClean="0"/>
              <a:t>18</a:t>
            </a:fld>
            <a:endParaRPr lang="de-DE"/>
          </a:p>
        </p:txBody>
      </p:sp>
    </p:spTree>
    <p:extLst>
      <p:ext uri="{BB962C8B-B14F-4D97-AF65-F5344CB8AC3E}">
        <p14:creationId xmlns:p14="http://schemas.microsoft.com/office/powerpoint/2010/main" val="136674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1000"/>
              </a:spcBef>
            </a:pPr>
            <a:r>
              <a:rPr lang="de-CH"/>
              <a:t>Die Ungleichheit bei der direkten demokratischen Beteiligung führt zu einem neuen Paradoxon. Auf der einen Seite steht die Idee, dass direkte Beteiligungsformen der demokratischen Norm entsprechen, wonach Bürger*innen politische Entscheidungen mitbestimmen sollen. Auf der anderen Seite widerspricht die ungleiche Beteiligung der demokratischen Grundregel, dass alle Menschen gleiche Chancen haben müssen, ihre politischen Präferenzen auszudrücken, und dass jede Stimme gleich viel zählt.</a:t>
            </a:r>
            <a:endParaRPr lang="de-DE">
              <a:ea typeface="Calibri"/>
              <a:cs typeface="Calibri"/>
            </a:endParaRPr>
          </a:p>
          <a:p>
            <a:endParaRPr lang="de-CH"/>
          </a:p>
          <a:p>
            <a:r>
              <a:rPr lang="de-CH"/>
              <a:t>Ein weiteres Problem wird deutlich: Große Teile der unteren sozialen Schichten fühlen sich von den etablierten politischen Parteien nicht mehr erreicht. Sie glauben nicht daran, dass politische Wahlen ihre Lebenssituation verbessern können – und bleiben der Wahlurne deshalb oft fern.</a:t>
            </a:r>
            <a:endParaRPr lang="en-US"/>
          </a:p>
          <a:p>
            <a:endParaRPr lang="de-CH"/>
          </a:p>
          <a:p>
            <a:r>
              <a:rPr lang="de-CH"/>
              <a:t>Hier ist allerdings vor einem häufigen Fehlschluss zu warnen: Selbst wenn mehr Menschen wählen und die Wahlbeteiligung weniger sozial selektiv wäre, bedeutet das nicht automatisch, dass ihre Interessen stärker berücksichtigt würden. Denn mit einer Wahl geben Wähler</a:t>
            </a:r>
            <a:r>
              <a:rPr lang="de-CH" i="1"/>
              <a:t>innen keine konkreten Weisungen. Viele Mechanismen – wie Fraktionszwang oder Lobbyismus – führen dazu, dass Wählerwillen und tatsächliche Regierungspolitik oft zwei getrennte Welten bleiben. Schwache soziale Interessen finden dabei selten Gehör. Ein zentraler Grund dafür ist das sogenannte „freie Mandat“: Gewählte Vertreter</a:t>
            </a:r>
            <a:r>
              <a:rPr lang="de-CH"/>
              <a:t>innen sind nicht an konkrete inhaltliche Vorgaben gebunden, sondern handeln unabhängig.</a:t>
            </a:r>
            <a:endParaRPr lang="en-US"/>
          </a:p>
          <a:p>
            <a:endParaRPr lang="de-CH"/>
          </a:p>
          <a:p>
            <a:r>
              <a:rPr lang="de-CH">
                <a:ea typeface="Calibri"/>
                <a:cs typeface="Calibri"/>
              </a:rPr>
              <a:t>Weitere Schwierigkeiten in Hinblick auf pol. Gleichheit</a:t>
            </a:r>
            <a:endParaRPr lang="de-CH"/>
          </a:p>
          <a:p>
            <a:pPr marL="171450" indent="-171450">
              <a:spcBef>
                <a:spcPts val="1000"/>
              </a:spcBef>
              <a:buFont typeface="Arial,Sans-Serif"/>
              <a:buChar char="•"/>
            </a:pPr>
            <a:r>
              <a:rPr lang="de-DE"/>
              <a:t>Gleiche Artikulationschancen &amp; Gewichtung</a:t>
            </a:r>
            <a:endParaRPr lang="en-US"/>
          </a:p>
          <a:p>
            <a:pPr marL="171450" indent="-171450">
              <a:spcBef>
                <a:spcPts val="1000"/>
              </a:spcBef>
              <a:buFont typeface="Arial,Sans-Serif"/>
              <a:buChar char="•"/>
            </a:pPr>
            <a:r>
              <a:rPr lang="de-DE"/>
              <a:t>Desillusion über Einfluss</a:t>
            </a:r>
            <a:endParaRPr lang="en-US"/>
          </a:p>
          <a:p>
            <a:pPr marL="171450" indent="-171450">
              <a:spcBef>
                <a:spcPts val="1000"/>
              </a:spcBef>
              <a:buFont typeface="Arial,Sans-Serif"/>
              <a:buChar char="•"/>
            </a:pPr>
            <a:r>
              <a:rPr lang="de-DE"/>
              <a:t>Wahlintention </a:t>
            </a:r>
            <a:r>
              <a:rPr lang="de-CH"/>
              <a:t> ≠ </a:t>
            </a:r>
            <a:r>
              <a:rPr lang="de-DE"/>
              <a:t> tatsächliche Regierungspolitik </a:t>
            </a:r>
            <a:endParaRPr lang="en-US"/>
          </a:p>
        </p:txBody>
      </p:sp>
      <p:sp>
        <p:nvSpPr>
          <p:cNvPr id="4" name="Foliennummernplatzhalter 3"/>
          <p:cNvSpPr>
            <a:spLocks noGrp="1"/>
          </p:cNvSpPr>
          <p:nvPr>
            <p:ph type="sldNum" sz="quarter" idx="5"/>
          </p:nvPr>
        </p:nvSpPr>
        <p:spPr/>
        <p:txBody>
          <a:bodyPr/>
          <a:lstStyle/>
          <a:p>
            <a:fld id="{0A000BFF-F7DD-BB4E-A6C3-CAF7C0468E90}" type="slidenum">
              <a:rPr lang="de-DE" smtClean="0"/>
              <a:t>19</a:t>
            </a:fld>
            <a:endParaRPr lang="de-DE"/>
          </a:p>
        </p:txBody>
      </p:sp>
    </p:spTree>
    <p:extLst>
      <p:ext uri="{BB962C8B-B14F-4D97-AF65-F5344CB8AC3E}">
        <p14:creationId xmlns:p14="http://schemas.microsoft.com/office/powerpoint/2010/main" val="96160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 Es ist wahrscheinlich, dass neue Beteiligungsformate einer vielfältigeren Demokratie neue Impulse geben könnten (</a:t>
            </a:r>
            <a:r>
              <a:rPr lang="de-CH" dirty="0" err="1"/>
              <a:t>wahrschienlicher</a:t>
            </a:r>
            <a:r>
              <a:rPr lang="de-CH" dirty="0"/>
              <a:t> als soziale Ungerechtigkeiten auflösen zu können). Diese könnten dabei helfen, mehr soziale und politische Gleichheit zu schaffen. Voraussetzung ist jedoch, dass diese Formate selbst politische Gleichheit und soziale Inklusion aktiv thematisieren und Lösungen dafür entwickeln. Es gibt bereits gute Ansätze und vielversprechende Beispiele – aber bisher nur in kleinem Umfang. Deshalb ist es entscheidend, die Diskussion über Beteiligung immer im Kontext wachsender sozialer Ungleichheit zu führen. Eine wichtige Frage bleibt dabei: Welchen konkreten Beitrag können neue Beteiligungsformate in diesem Kontext leisten? Es ist weder sicher, dass sie automatisch zu mehr Ungleichheit führen, noch sind sie per se eine wirksame Lösung. Die Praxis zeigt, dass direkte und deliberative Beteiligungsformen nicht zwangsläufig sozial exklusiver sein müssen als allgemeine Wahlen. Entscheidend ist, wie diese Formate gestaltet und umgesetzt werden.</a:t>
            </a:r>
            <a:endParaRPr lang="de-CH" dirty="0">
              <a:ea typeface="Calibri" panose="020F0502020204030204"/>
              <a:cs typeface="Calibri" panose="020F0502020204030204"/>
            </a:endParaRPr>
          </a:p>
          <a:p>
            <a:endParaRPr lang="de-DE" dirty="0"/>
          </a:p>
        </p:txBody>
      </p:sp>
      <p:sp>
        <p:nvSpPr>
          <p:cNvPr id="4" name="Foliennummernplatzhalter 3"/>
          <p:cNvSpPr>
            <a:spLocks noGrp="1"/>
          </p:cNvSpPr>
          <p:nvPr>
            <p:ph type="sldNum" sz="quarter" idx="5"/>
          </p:nvPr>
        </p:nvSpPr>
        <p:spPr/>
        <p:txBody>
          <a:bodyPr/>
          <a:lstStyle/>
          <a:p>
            <a:fld id="{0A000BFF-F7DD-BB4E-A6C3-CAF7C0468E90}" type="slidenum">
              <a:rPr lang="de-DE" smtClean="0"/>
              <a:t>20</a:t>
            </a:fld>
            <a:endParaRPr lang="de-DE"/>
          </a:p>
        </p:txBody>
      </p:sp>
    </p:spTree>
    <p:extLst>
      <p:ext uri="{BB962C8B-B14F-4D97-AF65-F5344CB8AC3E}">
        <p14:creationId xmlns:p14="http://schemas.microsoft.com/office/powerpoint/2010/main" val="188967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 neuen Beteiligungsangeboten ist es entscheidend, politische Gleichheit als zentrale Entwicklungsaufgabe zu verstehen. Der Leitsatz </a:t>
            </a:r>
            <a:r>
              <a:rPr lang="de-CH" i="1" dirty="0"/>
              <a:t>„</a:t>
            </a:r>
            <a:r>
              <a:rPr lang="de-CH" i="1" dirty="0" err="1"/>
              <a:t>No</a:t>
            </a:r>
            <a:r>
              <a:rPr lang="de-CH" i="1" dirty="0"/>
              <a:t> </a:t>
            </a:r>
            <a:r>
              <a:rPr lang="de-CH" i="1" dirty="0" err="1"/>
              <a:t>citizen</a:t>
            </a:r>
            <a:r>
              <a:rPr lang="de-CH" i="1" dirty="0"/>
              <a:t> </a:t>
            </a:r>
            <a:r>
              <a:rPr lang="de-CH" i="1" dirty="0" err="1"/>
              <a:t>left</a:t>
            </a:r>
            <a:r>
              <a:rPr lang="de-CH" i="1" dirty="0"/>
              <a:t> </a:t>
            </a:r>
            <a:r>
              <a:rPr lang="de-CH" i="1" dirty="0" err="1"/>
              <a:t>behind</a:t>
            </a:r>
            <a:r>
              <a:rPr lang="de-CH" i="1" dirty="0"/>
              <a:t>“</a:t>
            </a:r>
            <a:r>
              <a:rPr lang="de-CH" dirty="0"/>
              <a:t> – der programmatische Titel einer Studie von Levinson (2012) – zeigt, dass es durchaus möglich ist, das soziale Beteiligungsprofil in deliberativen und direktdemokratischen Verfahren zu verbessern. Beispiele dafür sind aufsuchende, dezentrale Formen oder alltagsnahe Themen, die dazu führen können, dass sich sozial benachteiligte Gruppen sogar überproportional beteiligen.</a:t>
            </a:r>
          </a:p>
          <a:p>
            <a:endParaRPr lang="de-CH" dirty="0"/>
          </a:p>
          <a:p>
            <a:r>
              <a:rPr lang="de-CH" dirty="0"/>
              <a:t>Dialogische Beteiligungsformate können ebenfalls repräsentativ gestaltet werden, etwa durch Losverfahren oder Zufallsauswahl – wie bei Bürgerräten, Planungszellen oder sogenannten </a:t>
            </a:r>
            <a:r>
              <a:rPr lang="de-CH" i="1" dirty="0"/>
              <a:t>mini-</a:t>
            </a:r>
            <a:r>
              <a:rPr lang="de-CH" i="1" dirty="0" err="1"/>
              <a:t>publics</a:t>
            </a:r>
            <a:r>
              <a:rPr lang="de-CH" dirty="0"/>
              <a:t>. Außerdem können die Vorschläge, die in solchen Formaten erarbeitet werden, so zur Abstimmung gestellt werden, dass möglichst alle Betroffenen mitentscheiden können. Wenn zum Beispiel in einer Kommune ein repräsentativer Kinder- und Jugendrat entstehen soll, könnte man deren Vertreter*innen direkt in Schulen oder Quartieren wählen lassen. Dialogorientierte Verfahren haben oft einen geringeren Legitimationsbedarf als allgemeine Wahlen oder Abstimmungen. Meist geht es dabei nur um Vorschläge, die anschließend in repräsentativ besetzten Parlamenten oder direktdemokratisch beschlossen werden.</a:t>
            </a:r>
            <a:endParaRPr lang="de-CH" dirty="0">
              <a:ea typeface="Calibri"/>
              <a:cs typeface="Calibri"/>
            </a:endParaRPr>
          </a:p>
          <a:p>
            <a:endParaRPr lang="de-CH" dirty="0"/>
          </a:p>
          <a:p>
            <a:r>
              <a:rPr lang="de-CH" dirty="0"/>
              <a:t>Kleine Details spielen hier eine große Rolle: etwa die Wahl der Themen, Zeitpunkte, Orte, die Anzahl der Wahlurnen oder die kluge Verknüpfung von Online- und Offline-Angeboten (vgl. Lerner 2014). Auch milieuspezifische Zugänge (</a:t>
            </a:r>
            <a:r>
              <a:rPr lang="de-CH" dirty="0" err="1"/>
              <a:t>Geniets</a:t>
            </a:r>
            <a:r>
              <a:rPr lang="de-CH" dirty="0"/>
              <a:t> 2010) und separate Angebote für benachteiligte Gruppen können verhindern, dass diese in Dialogprozessen von erfahrenen Beteiligungsakteuren an den Rand gedrängt werden (</a:t>
            </a:r>
            <a:r>
              <a:rPr lang="de-CH" dirty="0" err="1"/>
              <a:t>Karpowitz</a:t>
            </a:r>
            <a:r>
              <a:rPr lang="de-CH" dirty="0"/>
              <a:t> et al. 2009). Fonds und Budgets sind ebenfalls hilfreich, um skeptische Gruppen für Beteiligungsprozesse zu gewinnen, da sie eine direkte Umsetzungsperspektive für ihre Vorschläge schaffen. Michael geht gleich noch darauf ein!</a:t>
            </a:r>
          </a:p>
          <a:p>
            <a:endParaRPr lang="de-CH" dirty="0"/>
          </a:p>
          <a:p>
            <a:r>
              <a:rPr lang="de-CH" dirty="0"/>
              <a:t>Im Mittelpunkt steht letztlich die Frage, ob und wie eine demokratische Gestaltung des finanzmarktgetriebenen Kapitalismus gelingen kann – und damit die Rückgewinnung politischer Gestaltungskraft. Eine wirklich sozial inklusive und demokratische Beteiligungskultur wird jedoch nur dann entstehen, wenn sie nicht in einer kleinen, politisch einflusslosen Nische bleibt, sondern zentrale Lebensbereiche prägt. Das beginnt bei Kitas und Schulen und reicht bis hin zur Erwerbsarbeit. Wichtig ist, dass die gesellschaftlichen Rahmenbedingungen – wie soziale Sicherung und Bildungsgerechtigkeit – so gestaltet werden, dass sie eine gerechtere Beteiligung ermöglichen. Denn das Niveau sozialstaatlicher Sicherungen und Bildungsgleichheit hat einen erheblichen Einfluss darauf, wie gerecht Beteiligung tatsächlich ist.</a:t>
            </a:r>
            <a:endParaRPr lang="de-CH" dirty="0">
              <a:ea typeface="Calibri"/>
              <a:cs typeface="Calibri"/>
            </a:endParaRPr>
          </a:p>
          <a:p>
            <a:endParaRPr lang="de-DE" dirty="0"/>
          </a:p>
        </p:txBody>
      </p:sp>
      <p:sp>
        <p:nvSpPr>
          <p:cNvPr id="4" name="Foliennummernplatzhalter 3"/>
          <p:cNvSpPr>
            <a:spLocks noGrp="1"/>
          </p:cNvSpPr>
          <p:nvPr>
            <p:ph type="sldNum" sz="quarter" idx="5"/>
          </p:nvPr>
        </p:nvSpPr>
        <p:spPr/>
        <p:txBody>
          <a:bodyPr/>
          <a:lstStyle/>
          <a:p>
            <a:fld id="{0A000BFF-F7DD-BB4E-A6C3-CAF7C0468E90}" type="slidenum">
              <a:rPr lang="de-DE" smtClean="0"/>
              <a:t>21</a:t>
            </a:fld>
            <a:endParaRPr lang="de-DE"/>
          </a:p>
        </p:txBody>
      </p:sp>
    </p:spTree>
    <p:extLst>
      <p:ext uri="{BB962C8B-B14F-4D97-AF65-F5344CB8AC3E}">
        <p14:creationId xmlns:p14="http://schemas.microsoft.com/office/powerpoint/2010/main" val="50724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9750-C4BF-C68F-BB67-AC5C770545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26AEEB-5F76-9F4E-A47A-19300A380CB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F257610-2A85-8124-0006-47000CC9E51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226AFDF-08D1-613A-22B7-F44AE82E78D2}"/>
              </a:ext>
            </a:extLst>
          </p:cNvPr>
          <p:cNvSpPr>
            <a:spLocks noGrp="1"/>
          </p:cNvSpPr>
          <p:nvPr>
            <p:ph type="sldNum" sz="quarter" idx="5"/>
          </p:nvPr>
        </p:nvSpPr>
        <p:spPr/>
        <p:txBody>
          <a:bodyPr/>
          <a:lstStyle/>
          <a:p>
            <a:fld id="{0A000BFF-F7DD-BB4E-A6C3-CAF7C0468E90}" type="slidenum">
              <a:rPr lang="de-DE" smtClean="0"/>
              <a:t>4</a:t>
            </a:fld>
            <a:endParaRPr lang="de-DE"/>
          </a:p>
        </p:txBody>
      </p:sp>
    </p:spTree>
    <p:extLst>
      <p:ext uri="{BB962C8B-B14F-4D97-AF65-F5344CB8AC3E}">
        <p14:creationId xmlns:p14="http://schemas.microsoft.com/office/powerpoint/2010/main" val="2693973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Paradoxe Situation: Aus mehr Partizipationsangeboten scheint weniger Demokratie zu resultieren</a:t>
            </a:r>
          </a:p>
          <a:p>
            <a:r>
              <a:rPr lang="de-DE" dirty="0"/>
              <a:t>Theoretischer Ansatz als Reflexionsangebot, wieso man gewisse Leute erreicht und andere weniger oder gar nicht: Habitus-Theorie des frz. Soziologen Pierre Bourdieu</a:t>
            </a:r>
          </a:p>
          <a:p>
            <a:endParaRPr lang="de-DE" dirty="0"/>
          </a:p>
          <a:p>
            <a:r>
              <a:rPr lang="de-DE" dirty="0"/>
              <a:t>Baut aufeinander auf, deshalb bitte sofort dazwischengehen bei Verständnisfragen, also wenn ich zu schnell spreche oder etwas unklar erkläre</a:t>
            </a:r>
          </a:p>
          <a:p>
            <a:endParaRPr lang="de-DE" dirty="0"/>
          </a:p>
        </p:txBody>
      </p:sp>
      <p:sp>
        <p:nvSpPr>
          <p:cNvPr id="4" name="Foliennummernplatzhalter 3"/>
          <p:cNvSpPr>
            <a:spLocks noGrp="1"/>
          </p:cNvSpPr>
          <p:nvPr>
            <p:ph type="sldNum" sz="quarter" idx="5"/>
          </p:nvPr>
        </p:nvSpPr>
        <p:spPr/>
        <p:txBody>
          <a:bodyPr/>
          <a:lstStyle/>
          <a:p>
            <a:fld id="{0A000BFF-F7DD-BB4E-A6C3-CAF7C0468E90}" type="slidenum">
              <a:rPr lang="de-DE" smtClean="0"/>
              <a:t>22</a:t>
            </a:fld>
            <a:endParaRPr lang="de-DE"/>
          </a:p>
        </p:txBody>
      </p:sp>
    </p:spTree>
    <p:extLst>
      <p:ext uri="{BB962C8B-B14F-4D97-AF65-F5344CB8AC3E}">
        <p14:creationId xmlns:p14="http://schemas.microsoft.com/office/powerpoint/2010/main" val="3373970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Anfangen bei den Kapitalformen:</a:t>
            </a:r>
          </a:p>
          <a:p>
            <a:r>
              <a:rPr lang="de-DE" dirty="0"/>
              <a:t>Soziales Kapital vernachlässigen (nicht in Konstruktion Sozialraum einbezogen)</a:t>
            </a:r>
          </a:p>
          <a:p>
            <a:r>
              <a:rPr lang="de-DE" dirty="0"/>
              <a:t>Anzuschauen sind ökonomisches und kulturelles Kapital</a:t>
            </a:r>
          </a:p>
          <a:p>
            <a:r>
              <a:rPr lang="de-DE" dirty="0"/>
              <a:t>Für Handeln relevant wäre inkorporiertes kulturelles Kapital, aus pragmatischen Gründen orientiert man sich i.d.R. am institutionalisierten kulturellen Kapital</a:t>
            </a:r>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23</a:t>
            </a:fld>
            <a:endParaRPr lang="de-DE"/>
          </a:p>
        </p:txBody>
      </p:sp>
    </p:spTree>
    <p:extLst>
      <p:ext uri="{BB962C8B-B14F-4D97-AF65-F5344CB8AC3E}">
        <p14:creationId xmlns:p14="http://schemas.microsoft.com/office/powerpoint/2010/main" val="57853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Konstruktion des Sozialraums (hier abstrakt, da er gefüllt dann schnell ziemlich unübersichtlich wird)</a:t>
            </a:r>
          </a:p>
          <a:p>
            <a:r>
              <a:rPr lang="de-DE" dirty="0"/>
              <a:t>3 Dinge zu beachten: Y-Achse Kapitalvolumen: insgesamt viel oder wenig Kapital</a:t>
            </a:r>
          </a:p>
          <a:p>
            <a:r>
              <a:rPr lang="de-DE" dirty="0"/>
              <a:t>X-Achse Kapitalstruktur: mehr kulturelles Kapital links, mehr ökonomisches Kapital rechts</a:t>
            </a:r>
          </a:p>
          <a:p>
            <a:r>
              <a:rPr lang="de-DE" dirty="0"/>
              <a:t>Zeitliche Dimension (gerne vernachlässigt): im Rahmen einer Biographie kommt es oft zu kleineren oder </a:t>
            </a:r>
            <a:r>
              <a:rPr lang="de-DE" dirty="0" err="1"/>
              <a:t>grösseren</a:t>
            </a:r>
            <a:r>
              <a:rPr lang="de-DE" dirty="0"/>
              <a:t> Wanderungsbewegungen durch den Sozialraum, Bourdieu bezeichnet dies als die Laufbahn im Sozialraum</a:t>
            </a:r>
            <a:endParaRPr lang="de-CH" dirty="0"/>
          </a:p>
          <a:p>
            <a:endParaRPr lang="de-DE" dirty="0"/>
          </a:p>
        </p:txBody>
      </p:sp>
      <p:sp>
        <p:nvSpPr>
          <p:cNvPr id="4" name="Foliennummernplatzhalter 3"/>
          <p:cNvSpPr>
            <a:spLocks noGrp="1"/>
          </p:cNvSpPr>
          <p:nvPr>
            <p:ph type="sldNum" sz="quarter" idx="5"/>
          </p:nvPr>
        </p:nvSpPr>
        <p:spPr/>
        <p:txBody>
          <a:bodyPr/>
          <a:lstStyle/>
          <a:p>
            <a:fld id="{0A000BFF-F7DD-BB4E-A6C3-CAF7C0468E90}" type="slidenum">
              <a:rPr lang="de-DE" smtClean="0"/>
              <a:t>24</a:t>
            </a:fld>
            <a:endParaRPr lang="de-DE"/>
          </a:p>
        </p:txBody>
      </p:sp>
    </p:spTree>
    <p:extLst>
      <p:ext uri="{BB962C8B-B14F-4D97-AF65-F5344CB8AC3E}">
        <p14:creationId xmlns:p14="http://schemas.microsoft.com/office/powerpoint/2010/main" val="289327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Sozialraum des Frankreichs der späten 60er-Jahre. Links oben Hochschullehrer*innen: viel Kapital insgesamt, mehr kulturelles als ökonomisches Kapital</a:t>
            </a:r>
          </a:p>
          <a:p>
            <a:r>
              <a:rPr lang="de-DE" dirty="0"/>
              <a:t>Rechts oben Industrie- und Handelsunternehmer, viel Kapital insgesamt, mehr ökonomisches als kulturelles Kapital</a:t>
            </a:r>
          </a:p>
          <a:p>
            <a:endParaRPr lang="de-DE" dirty="0"/>
          </a:p>
          <a:p>
            <a:r>
              <a:rPr lang="de-DE" dirty="0"/>
              <a:t>Warum interessant: in rot Raum der Lebensstile: welche Zeitungen und Bücher werden gelesen, welche Kunst wird präferiert, welche Musik hört man, was wird gerne gegessen und getrunken, wo wohnt man, geht man in die Ferien und wo, welchen Sport treibt man </a:t>
            </a:r>
            <a:r>
              <a:rPr lang="de-DE" dirty="0" err="1"/>
              <a:t>etc.pp</a:t>
            </a:r>
            <a:r>
              <a:rPr lang="de-DE" dirty="0"/>
              <a:t>? Bourdieu würde so weit gehen zu sagen, dass sich das bspw. auch auf die Lautstärke des Sprechens auswirkt, die man angenehm findet oder wie man sich im Raum bewegt</a:t>
            </a:r>
            <a:endParaRPr lang="de-CH"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25</a:t>
            </a:fld>
            <a:endParaRPr lang="de-DE"/>
          </a:p>
        </p:txBody>
      </p:sp>
    </p:spTree>
    <p:extLst>
      <p:ext uri="{BB962C8B-B14F-4D97-AF65-F5344CB8AC3E}">
        <p14:creationId xmlns:p14="http://schemas.microsoft.com/office/powerpoint/2010/main" val="2758474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Untere Hälfte des gleichen Sozialraums. Mitte links Volksschullehrer, mittleres Kapitalvolumen, mehr kulturelles als ökonomisches Kapital. </a:t>
            </a:r>
          </a:p>
          <a:p>
            <a:endParaRPr lang="de-DE" dirty="0"/>
          </a:p>
          <a:p>
            <a:r>
              <a:rPr lang="de-DE" dirty="0"/>
              <a:t>Ganz rechts Landwirte: je nachdem sehr unterschiedliches Kapitalvolumen je nach </a:t>
            </a:r>
            <a:r>
              <a:rPr lang="de-DE" dirty="0" err="1"/>
              <a:t>Grösse</a:t>
            </a:r>
            <a:r>
              <a:rPr lang="de-DE" dirty="0"/>
              <a:t> des Betriebs, mehr ökonomisches als kulturelles Kapital</a:t>
            </a:r>
          </a:p>
          <a:p>
            <a:endParaRPr lang="de-DE" dirty="0"/>
          </a:p>
          <a:p>
            <a:r>
              <a:rPr lang="de-DE" dirty="0"/>
              <a:t>Sind natürlich nur probabilistische, d.h. statistisch wahrscheinliche Zusammenhänge und wäre nun natürlich auf die heutige Schweiz umzulegen</a:t>
            </a:r>
            <a:endParaRPr lang="de-CH"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26</a:t>
            </a:fld>
            <a:endParaRPr lang="de-DE"/>
          </a:p>
        </p:txBody>
      </p:sp>
    </p:spTree>
    <p:extLst>
      <p:ext uri="{BB962C8B-B14F-4D97-AF65-F5344CB8AC3E}">
        <p14:creationId xmlns:p14="http://schemas.microsoft.com/office/powerpoint/2010/main" val="50483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kommt man von den Sozialraum-Positionen zum Raum der Lebensstile? Nicht nur statistische Untersuchung, sondern auch theoretische Erklärung des Zusammenhangs und Bourdieu stellt sich das wie folgt vor:</a:t>
            </a:r>
          </a:p>
          <a:p>
            <a:endParaRPr lang="de-DE" dirty="0"/>
          </a:p>
          <a:p>
            <a:r>
              <a:rPr lang="de-DE" dirty="0"/>
              <a:t>Lebensbedingungen: Bedingungen des Aufwachsens, des zur Schule Gehens, des Arbeitens usw., werden inkorporiert, gehen in Fleisch und Blut über als soziale „zweite Natur“. Diese nennt Bourdieu Habitus. Wie wirkt sich dieser Habitus aus?</a:t>
            </a:r>
          </a:p>
          <a:p>
            <a:endParaRPr lang="de-DE" dirty="0"/>
          </a:p>
          <a:p>
            <a:r>
              <a:rPr lang="de-DE" dirty="0"/>
              <a:t>Einerseits System der Erzeugungsschemata, als z.B. wie man handelt</a:t>
            </a:r>
          </a:p>
          <a:p>
            <a:endParaRPr lang="de-DE" dirty="0"/>
          </a:p>
          <a:p>
            <a:r>
              <a:rPr lang="de-DE" dirty="0"/>
              <a:t>Andererseits System der Wahrnehmungs- und Bewertungsschemata, also wie man wahrnimmt und denkt, auch über das Handeln anderer.</a:t>
            </a:r>
          </a:p>
          <a:p>
            <a:endParaRPr lang="de-DE" dirty="0"/>
          </a:p>
          <a:p>
            <a:r>
              <a:rPr lang="de-DE" dirty="0"/>
              <a:t>Alles zusammengenommen </a:t>
            </a:r>
            <a:r>
              <a:rPr lang="de-DE" dirty="0" err="1"/>
              <a:t>äussert</a:t>
            </a:r>
            <a:r>
              <a:rPr lang="de-DE" dirty="0"/>
              <a:t> sich dann als ein „strukturell homologes“ Konglomerat, das man als Lebensstil bezeichnen kann. </a:t>
            </a:r>
            <a:r>
              <a:rPr lang="de-DE" dirty="0" err="1"/>
              <a:t>Äussert</a:t>
            </a:r>
            <a:r>
              <a:rPr lang="de-DE" dirty="0"/>
              <a:t> sich als „sozialer Sinn“ (passt das zu mir oder nicht: Spielsinn) bzw. als „Logik der Praxis“ (lohnt sich das für Leute wie mich?) Antwort auf diese Fragen ist somit abhängig vom Habitus bzw. von der eigenen Position im Sozialraum</a:t>
            </a:r>
            <a:endParaRPr lang="de-CH"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27</a:t>
            </a:fld>
            <a:endParaRPr lang="de-DE"/>
          </a:p>
        </p:txBody>
      </p:sp>
    </p:spTree>
    <p:extLst>
      <p:ext uri="{BB962C8B-B14F-4D97-AF65-F5344CB8AC3E}">
        <p14:creationId xmlns:p14="http://schemas.microsoft.com/office/powerpoint/2010/main" val="4033020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a:t>
            </a:r>
            <a:r>
              <a:rPr lang="de-CH" dirty="0"/>
              <a:t>o, jetzt warum das ganze? Wenn man wieder zurückgeht in den Sozialraum, sieht man, dass sich das ganze auch politisch auswirkt: Wahltendenz (Linie wäre für die heutige Schweiz sicher etwas anders gezogen), aber auch ob sich jemand überhaupt beteiligt und welche Partizipationsangebote man annimmt</a:t>
            </a:r>
            <a:endParaRPr lang="de-DE"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28</a:t>
            </a:fld>
            <a:endParaRPr lang="de-DE"/>
          </a:p>
        </p:txBody>
      </p:sp>
    </p:spTree>
    <p:extLst>
      <p:ext uri="{BB962C8B-B14F-4D97-AF65-F5344CB8AC3E}">
        <p14:creationId xmlns:p14="http://schemas.microsoft.com/office/powerpoint/2010/main" val="2239297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komme nochmals von einer etwas anderen Seite: bevor Bourdieu das Konzept des Sozialraums entwickelt hatte, hat er sich diese unterschiedlich </a:t>
            </a:r>
            <a:r>
              <a:rPr lang="de-DE" dirty="0" err="1"/>
              <a:t>ansozialisierten</a:t>
            </a:r>
            <a:r>
              <a:rPr lang="de-DE" dirty="0"/>
              <a:t> Verhaltensweisen mit Hilfe von verschiedenen Schwellen gedacht (früherer Text von Bourdieu, ergänzt von Klaus Dörre) und da u.a. untersucht, wie sich das auf Zeitstrukturen und Interessenlagen auswirkt</a:t>
            </a:r>
          </a:p>
          <a:p>
            <a:endParaRPr lang="de-DE" dirty="0"/>
          </a:p>
          <a:p>
            <a:r>
              <a:rPr lang="de-DE" dirty="0"/>
              <a:t>Die unterste ist die Ergänzung von Dörre: Schwelle der sozialen Respektabilität. CH: sehr lange Sozialhilfeabhängigkeit bspw.</a:t>
            </a:r>
          </a:p>
          <a:p>
            <a:endParaRPr lang="de-DE" dirty="0"/>
          </a:p>
          <a:p>
            <a:r>
              <a:rPr lang="de-DE" dirty="0"/>
              <a:t>Über dieser Schwelle Zone der Prekarität im engeren Sinn</a:t>
            </a:r>
          </a:p>
          <a:p>
            <a:endParaRPr lang="de-DE" dirty="0"/>
          </a:p>
          <a:p>
            <a:r>
              <a:rPr lang="de-DE" dirty="0"/>
              <a:t>Zeithorizont: Gillets </a:t>
            </a:r>
            <a:r>
              <a:rPr lang="de-DE" dirty="0" err="1"/>
              <a:t>Jaunes</a:t>
            </a:r>
            <a:r>
              <a:rPr lang="de-DE" dirty="0"/>
              <a:t>: „Politiker*innen reden über das Ende der Welt, aber wir müssen zuerst ans Ende des Monats kommen“</a:t>
            </a:r>
          </a:p>
          <a:p>
            <a:endParaRPr lang="de-DE" dirty="0"/>
          </a:p>
          <a:p>
            <a:r>
              <a:rPr lang="de-DE" dirty="0"/>
              <a:t>Über der Schwelle der Berechenbarkeit: das, was in der Nachfolge von Foucault als „unternehmerisches Selbst“ bezeichnet wird. Ob diese Forderung gelingt, hängt von strukturellen Voraussetzungen ab</a:t>
            </a:r>
            <a:endParaRPr lang="de-CH"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29</a:t>
            </a:fld>
            <a:endParaRPr lang="de-DE"/>
          </a:p>
        </p:txBody>
      </p:sp>
    </p:spTree>
    <p:extLst>
      <p:ext uri="{BB962C8B-B14F-4D97-AF65-F5344CB8AC3E}">
        <p14:creationId xmlns:p14="http://schemas.microsoft.com/office/powerpoint/2010/main" val="703565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Sozialräumlich bedingt verschiedene Habitus und verschiedene </a:t>
            </a:r>
            <a:r>
              <a:rPr lang="de-DE" dirty="0" err="1"/>
              <a:t>strukurelle</a:t>
            </a:r>
            <a:r>
              <a:rPr lang="de-DE" dirty="0"/>
              <a:t> Anforderungen: da stellt sich die Frage: passen sie jeweils zusammen? Verschiedene Passungsverhältnisse zu berücksichtigen</a:t>
            </a:r>
          </a:p>
          <a:p>
            <a:endParaRPr lang="de-DE" dirty="0"/>
          </a:p>
          <a:p>
            <a:r>
              <a:rPr lang="de-DE" dirty="0"/>
              <a:t>1 Bürger*innen &amp; Politisches Feld: passt politisches Engagement zu mir? Lohnt sich das für Leute wie mich?</a:t>
            </a:r>
          </a:p>
          <a:p>
            <a:endParaRPr lang="de-DE" dirty="0"/>
          </a:p>
          <a:p>
            <a:r>
              <a:rPr lang="de-DE" dirty="0"/>
              <a:t>2 Bürger*innen &amp; Vereinsangebot: passt das zu mir? Lohnt sich das für Leute wie mich? Konkret z.B.: Verstehe ich die Sprache des Angebots, passt der Sprachstil zur Art wie ich spreche? Lohnt sich das Verfolgen der anvisierten Ziele für mich? Ist mein Tag so strukturiert, dass ich Sitzungen einpassen kann? Ist mein Zeithorizont so, dass die Zyklen des Vereinsangebots und des politischen Feldes für mich anschlussfähig sind? </a:t>
            </a:r>
          </a:p>
          <a:p>
            <a:endParaRPr lang="de-DE" dirty="0"/>
          </a:p>
          <a:p>
            <a:r>
              <a:rPr lang="de-DE" dirty="0"/>
              <a:t>3 Bürger*innen &amp; bestehende Vereinsmitglieder: passe ich zu dehnen? Konkret </a:t>
            </a:r>
            <a:r>
              <a:rPr lang="de-DE" dirty="0" err="1"/>
              <a:t>z.B</a:t>
            </a:r>
            <a:r>
              <a:rPr lang="de-DE" dirty="0"/>
              <a:t>: Fühle ich mich am Treffpunkt wohl? Getraue ich mich, in Versammlungen etwas zu sagen?</a:t>
            </a:r>
          </a:p>
          <a:p>
            <a:endParaRPr lang="de-DE" dirty="0"/>
          </a:p>
          <a:p>
            <a:r>
              <a:rPr lang="de-DE" dirty="0"/>
              <a:t>4 Vereinsmitglieder &amp; Vereinsangebot (steht hier nicht so im Fokus): nur wenn das passt, kann Angebot glaubwürdig sein</a:t>
            </a:r>
            <a:endParaRPr lang="de-CH"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30</a:t>
            </a:fld>
            <a:endParaRPr lang="de-DE"/>
          </a:p>
        </p:txBody>
      </p:sp>
    </p:spTree>
    <p:extLst>
      <p:ext uri="{BB962C8B-B14F-4D97-AF65-F5344CB8AC3E}">
        <p14:creationId xmlns:p14="http://schemas.microsoft.com/office/powerpoint/2010/main" val="3903286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Nur Blitzlicht: Erweiterung von Bourdieus Sozialraum-Modell um andere mögliche Diskriminierungs-Dimensionen. Hat Bourdieu selber nicht gemacht (hat sich zwar mit der Geschlechterfrage befasst, diese Dimension aber nicht in den Sozialraum integriert. Wurde in seiner Nachfolge gemacht, indem man seinen Begriff des symbolischen Kapitals genutzt hat, der Prestige, Ansehen, Anerkennung erfasst und dann bspw. gefragt hat: ist jemand im Rahmen einer Gesellschaft rassistisch </a:t>
            </a:r>
            <a:r>
              <a:rPr lang="de-DE" dirty="0" err="1"/>
              <a:t>diskriminierbar</a:t>
            </a:r>
            <a:r>
              <a:rPr lang="de-DE" dirty="0"/>
              <a:t> oder nicht? Das gibt dann die Dritte Dimension des Sozialraums neben ökonomischem und kulturellem Kapital: bspw. positives oder negatives rassistisches soziales Kapital. Könnte man auch für andere Diskriminierungsformen so machen und dadurch ein ‚runderes‘ Bild des Sozialraums und der erwartbaren Verhaltens bekommen</a:t>
            </a:r>
            <a:endParaRPr lang="de-CH"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31</a:t>
            </a:fld>
            <a:endParaRPr lang="de-DE"/>
          </a:p>
        </p:txBody>
      </p:sp>
    </p:spTree>
    <p:extLst>
      <p:ext uri="{BB962C8B-B14F-4D97-AF65-F5344CB8AC3E}">
        <p14:creationId xmlns:p14="http://schemas.microsoft.com/office/powerpoint/2010/main" val="210918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Menschen streben allgemein nach diesen Dingen. Nicht nur im freiwilligen Engagement sondern auch in der Arbeitswelt.</a:t>
            </a:r>
          </a:p>
        </p:txBody>
      </p:sp>
      <p:sp>
        <p:nvSpPr>
          <p:cNvPr id="4" name="Foliennummernplatzhalter 3"/>
          <p:cNvSpPr>
            <a:spLocks noGrp="1"/>
          </p:cNvSpPr>
          <p:nvPr>
            <p:ph type="sldNum" sz="quarter" idx="5"/>
          </p:nvPr>
        </p:nvSpPr>
        <p:spPr/>
        <p:txBody>
          <a:bodyPr/>
          <a:lstStyle/>
          <a:p>
            <a:fld id="{D35DFFD2-2897-4E07-AA44-93B56ACF6C6F}" type="slidenum">
              <a:rPr lang="de-CH" smtClean="0"/>
              <a:t>5</a:t>
            </a:fld>
            <a:endParaRPr lang="de-CH"/>
          </a:p>
        </p:txBody>
      </p:sp>
    </p:spTree>
    <p:extLst>
      <p:ext uri="{BB962C8B-B14F-4D97-AF65-F5344CB8AC3E}">
        <p14:creationId xmlns:p14="http://schemas.microsoft.com/office/powerpoint/2010/main" val="554502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Habitussensibilität</a:t>
            </a:r>
            <a:r>
              <a:rPr lang="de-DE" dirty="0"/>
              <a:t>: Auf den Schirm bekommen, von welcher sozialräumlichen Position aus Menschen die Welt wahrnehmen, denken und in ihr handeln. Und vor allem auch: von welcher sozialräumlichen Position aus nehme ich selbst die Welt eigentlich wahr und denke und handle in ihr. Das hätte zur Folge: …</a:t>
            </a:r>
          </a:p>
          <a:p>
            <a:endParaRPr lang="de-DE" dirty="0"/>
          </a:p>
          <a:p>
            <a:r>
              <a:rPr lang="de-DE" dirty="0"/>
              <a:t>Das wie gesagt als theoretisches Reflexionsangebot. Was das praktisch </a:t>
            </a:r>
            <a:r>
              <a:rPr lang="de-DE" dirty="0" err="1"/>
              <a:t>heissen</a:t>
            </a:r>
            <a:r>
              <a:rPr lang="de-DE" dirty="0"/>
              <a:t> könnte, würden wir uns jetzt in der Diskussion anschauen</a:t>
            </a:r>
            <a:endParaRPr lang="de-CH" dirty="0"/>
          </a:p>
          <a:p>
            <a:endParaRPr lang="de-CH" dirty="0"/>
          </a:p>
        </p:txBody>
      </p:sp>
      <p:sp>
        <p:nvSpPr>
          <p:cNvPr id="4" name="Foliennummernplatzhalter 3"/>
          <p:cNvSpPr>
            <a:spLocks noGrp="1"/>
          </p:cNvSpPr>
          <p:nvPr>
            <p:ph type="sldNum" sz="quarter" idx="5"/>
          </p:nvPr>
        </p:nvSpPr>
        <p:spPr/>
        <p:txBody>
          <a:bodyPr/>
          <a:lstStyle/>
          <a:p>
            <a:fld id="{0A000BFF-F7DD-BB4E-A6C3-CAF7C0468E90}" type="slidenum">
              <a:rPr lang="de-DE" smtClean="0"/>
              <a:t>32</a:t>
            </a:fld>
            <a:endParaRPr lang="de-DE"/>
          </a:p>
        </p:txBody>
      </p:sp>
    </p:spTree>
    <p:extLst>
      <p:ext uri="{BB962C8B-B14F-4D97-AF65-F5344CB8AC3E}">
        <p14:creationId xmlns:p14="http://schemas.microsoft.com/office/powerpoint/2010/main" val="3290035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A000BFF-F7DD-BB4E-A6C3-CAF7C0468E90}" type="slidenum">
              <a:rPr lang="de-DE" smtClean="0"/>
              <a:t>33</a:t>
            </a:fld>
            <a:endParaRPr lang="de-DE"/>
          </a:p>
        </p:txBody>
      </p:sp>
    </p:spTree>
    <p:extLst>
      <p:ext uri="{BB962C8B-B14F-4D97-AF65-F5344CB8AC3E}">
        <p14:creationId xmlns:p14="http://schemas.microsoft.com/office/powerpoint/2010/main" val="783896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A000BFF-F7DD-BB4E-A6C3-CAF7C0468E90}" type="slidenum">
              <a:rPr lang="de-DE" smtClean="0"/>
              <a:t>34</a:t>
            </a:fld>
            <a:endParaRPr lang="de-DE"/>
          </a:p>
        </p:txBody>
      </p:sp>
    </p:spTree>
    <p:extLst>
      <p:ext uri="{BB962C8B-B14F-4D97-AF65-F5344CB8AC3E}">
        <p14:creationId xmlns:p14="http://schemas.microsoft.com/office/powerpoint/2010/main" val="288803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Für Anbietende von Freiwilligenarbeit ist es daher zentral auf diese Bedürfnisse möglichst eingehen zu können.</a:t>
            </a:r>
          </a:p>
        </p:txBody>
      </p:sp>
      <p:sp>
        <p:nvSpPr>
          <p:cNvPr id="4" name="Foliennummernplatzhalter 3"/>
          <p:cNvSpPr>
            <a:spLocks noGrp="1"/>
          </p:cNvSpPr>
          <p:nvPr>
            <p:ph type="sldNum" sz="quarter" idx="5"/>
          </p:nvPr>
        </p:nvSpPr>
        <p:spPr/>
        <p:txBody>
          <a:bodyPr/>
          <a:lstStyle/>
          <a:p>
            <a:fld id="{D35DFFD2-2897-4E07-AA44-93B56ACF6C6F}" type="slidenum">
              <a:rPr lang="de-CH" smtClean="0"/>
              <a:t>6</a:t>
            </a:fld>
            <a:endParaRPr lang="de-CH"/>
          </a:p>
        </p:txBody>
      </p:sp>
    </p:spTree>
    <p:extLst>
      <p:ext uri="{BB962C8B-B14F-4D97-AF65-F5344CB8AC3E}">
        <p14:creationId xmlns:p14="http://schemas.microsoft.com/office/powerpoint/2010/main" val="59072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076D2-0908-1A04-7866-BFD600A4CB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564127-12AF-FF42-FB62-E9BC6D35D76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61D564-13A7-D217-65EB-AABDF518521B}"/>
              </a:ext>
            </a:extLst>
          </p:cNvPr>
          <p:cNvSpPr>
            <a:spLocks noGrp="1"/>
          </p:cNvSpPr>
          <p:nvPr>
            <p:ph type="body" idx="1"/>
          </p:nvPr>
        </p:nvSpPr>
        <p:spPr/>
        <p:txBody>
          <a:bodyPr/>
          <a:lstStyle/>
          <a:p>
            <a:r>
              <a:rPr lang="de-CH" dirty="0"/>
              <a:t>Nein. Es gibt eine Verlagerung der Interessen.</a:t>
            </a:r>
          </a:p>
          <a:p>
            <a:endParaRPr lang="de-CH" dirty="0"/>
          </a:p>
          <a:p>
            <a:r>
              <a:rPr lang="de-CH" dirty="0"/>
              <a:t>Traditionelle Formen nehmen ab.</a:t>
            </a:r>
          </a:p>
          <a:p>
            <a:endParaRPr lang="de-CH" dirty="0"/>
          </a:p>
          <a:p>
            <a:r>
              <a:rPr lang="de-CH" dirty="0"/>
              <a:t>Neue Formen nehmen zu.</a:t>
            </a:r>
          </a:p>
          <a:p>
            <a:endParaRPr lang="de-CH" dirty="0"/>
          </a:p>
        </p:txBody>
      </p:sp>
      <p:sp>
        <p:nvSpPr>
          <p:cNvPr id="4" name="Foliennummernplatzhalter 3">
            <a:extLst>
              <a:ext uri="{FF2B5EF4-FFF2-40B4-BE49-F238E27FC236}">
                <a16:creationId xmlns:a16="http://schemas.microsoft.com/office/drawing/2014/main" id="{91E6627E-48C6-2231-BF55-0AAFB4BB980C}"/>
              </a:ext>
            </a:extLst>
          </p:cNvPr>
          <p:cNvSpPr>
            <a:spLocks noGrp="1"/>
          </p:cNvSpPr>
          <p:nvPr>
            <p:ph type="sldNum" sz="quarter" idx="5"/>
          </p:nvPr>
        </p:nvSpPr>
        <p:spPr/>
        <p:txBody>
          <a:bodyPr/>
          <a:lstStyle/>
          <a:p>
            <a:fld id="{D35DFFD2-2897-4E07-AA44-93B56ACF6C6F}" type="slidenum">
              <a:rPr lang="de-CH" smtClean="0"/>
              <a:t>7</a:t>
            </a:fld>
            <a:endParaRPr lang="de-CH"/>
          </a:p>
        </p:txBody>
      </p:sp>
    </p:spTree>
    <p:extLst>
      <p:ext uri="{BB962C8B-B14F-4D97-AF65-F5344CB8AC3E}">
        <p14:creationId xmlns:p14="http://schemas.microsoft.com/office/powerpoint/2010/main" val="14029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C90EF-C688-08A4-E97D-867074C670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0A0003D-D895-5DD6-3193-F4032F5028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998CD-3C2E-BA7B-7F5E-EF40E12CE5C4}"/>
              </a:ext>
            </a:extLst>
          </p:cNvPr>
          <p:cNvSpPr>
            <a:spLocks noGrp="1"/>
          </p:cNvSpPr>
          <p:nvPr>
            <p:ph type="body" idx="1"/>
          </p:nvPr>
        </p:nvSpPr>
        <p:spPr/>
        <p:txBody>
          <a:bodyPr/>
          <a:lstStyle/>
          <a:p>
            <a:r>
              <a:rPr lang="de-CH" dirty="0"/>
              <a:t>Eher klassische Formen der Freiwilligenarbeit haben abgenommen (orange).</a:t>
            </a:r>
          </a:p>
          <a:p>
            <a:endParaRPr lang="de-CH" dirty="0"/>
          </a:p>
          <a:p>
            <a:r>
              <a:rPr lang="de-CH" dirty="0"/>
              <a:t>Neuere Formen legen dafür aber zu (grün).</a:t>
            </a:r>
          </a:p>
        </p:txBody>
      </p:sp>
      <p:sp>
        <p:nvSpPr>
          <p:cNvPr id="4" name="Foliennummernplatzhalter 3">
            <a:extLst>
              <a:ext uri="{FF2B5EF4-FFF2-40B4-BE49-F238E27FC236}">
                <a16:creationId xmlns:a16="http://schemas.microsoft.com/office/drawing/2014/main" id="{CDCC2892-8BB3-C4C1-AD58-D7FC00D2E672}"/>
              </a:ext>
            </a:extLst>
          </p:cNvPr>
          <p:cNvSpPr>
            <a:spLocks noGrp="1"/>
          </p:cNvSpPr>
          <p:nvPr>
            <p:ph type="sldNum" sz="quarter" idx="5"/>
          </p:nvPr>
        </p:nvSpPr>
        <p:spPr/>
        <p:txBody>
          <a:bodyPr/>
          <a:lstStyle/>
          <a:p>
            <a:fld id="{D35DFFD2-2897-4E07-AA44-93B56ACF6C6F}" type="slidenum">
              <a:rPr lang="de-CH" smtClean="0"/>
              <a:t>8</a:t>
            </a:fld>
            <a:endParaRPr lang="de-CH"/>
          </a:p>
        </p:txBody>
      </p:sp>
    </p:spTree>
    <p:extLst>
      <p:ext uri="{BB962C8B-B14F-4D97-AF65-F5344CB8AC3E}">
        <p14:creationId xmlns:p14="http://schemas.microsoft.com/office/powerpoint/2010/main" val="167557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Wer engagiert sich freiwillig? (Hat auch mit Erfassungsmethode vom schweizerischen Freiwilligen Monitor zu tun)</a:t>
            </a:r>
          </a:p>
          <a:p>
            <a:endParaRPr lang="de-CH" dirty="0"/>
          </a:p>
          <a:p>
            <a:r>
              <a:rPr lang="de-CH" dirty="0"/>
              <a:t>Mehr Männer als Frauen aber Achtung! Betrifft nur FORMELLE Freiwilligenarbeit. Care-Arbeit ist nochmals ganz anders. </a:t>
            </a:r>
          </a:p>
          <a:p>
            <a:endParaRPr lang="de-CH" dirty="0"/>
          </a:p>
          <a:p>
            <a:r>
              <a:rPr lang="de-CH" dirty="0"/>
              <a:t>Kontinuierliche Zunahme bis 74 Jahre.</a:t>
            </a:r>
          </a:p>
          <a:p>
            <a:endParaRPr lang="de-CH" dirty="0"/>
          </a:p>
          <a:p>
            <a:r>
              <a:rPr lang="de-CH" dirty="0"/>
              <a:t>Besonders Menschen zwischen 60-74 Jahre. </a:t>
            </a:r>
          </a:p>
          <a:p>
            <a:endParaRPr lang="de-CH" dirty="0"/>
          </a:p>
          <a:p>
            <a:r>
              <a:rPr lang="de-CH" dirty="0"/>
              <a:t>Besonders Menschen mit Schweizer Staatsbürgerschaft.</a:t>
            </a:r>
          </a:p>
        </p:txBody>
      </p:sp>
      <p:sp>
        <p:nvSpPr>
          <p:cNvPr id="4" name="Foliennummernplatzhalter 3"/>
          <p:cNvSpPr>
            <a:spLocks noGrp="1"/>
          </p:cNvSpPr>
          <p:nvPr>
            <p:ph type="sldNum" sz="quarter" idx="5"/>
          </p:nvPr>
        </p:nvSpPr>
        <p:spPr/>
        <p:txBody>
          <a:bodyPr/>
          <a:lstStyle/>
          <a:p>
            <a:fld id="{D35DFFD2-2897-4E07-AA44-93B56ACF6C6F}" type="slidenum">
              <a:rPr lang="de-CH" smtClean="0"/>
              <a:t>9</a:t>
            </a:fld>
            <a:endParaRPr lang="de-CH"/>
          </a:p>
        </p:txBody>
      </p:sp>
    </p:spTree>
    <p:extLst>
      <p:ext uri="{BB962C8B-B14F-4D97-AF65-F5344CB8AC3E}">
        <p14:creationId xmlns:p14="http://schemas.microsoft.com/office/powerpoint/2010/main" val="119034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Wer engagiert sich?</a:t>
            </a:r>
          </a:p>
          <a:p>
            <a:endParaRPr lang="de-CH" dirty="0"/>
          </a:p>
          <a:p>
            <a:r>
              <a:rPr lang="de-CH" dirty="0"/>
              <a:t>Tendenziell gut ausgebildete und mit höherem Haushaltseinkommen.</a:t>
            </a:r>
          </a:p>
          <a:p>
            <a:endParaRPr lang="de-CH" dirty="0"/>
          </a:p>
          <a:p>
            <a:r>
              <a:rPr lang="de-CH" dirty="0"/>
              <a:t>Tendenziell Teilzeiterwerbstätige.</a:t>
            </a:r>
          </a:p>
          <a:p>
            <a:endParaRPr lang="de-CH" dirty="0"/>
          </a:p>
        </p:txBody>
      </p:sp>
      <p:sp>
        <p:nvSpPr>
          <p:cNvPr id="4" name="Foliennummernplatzhalter 3"/>
          <p:cNvSpPr>
            <a:spLocks noGrp="1"/>
          </p:cNvSpPr>
          <p:nvPr>
            <p:ph type="sldNum" sz="quarter" idx="5"/>
          </p:nvPr>
        </p:nvSpPr>
        <p:spPr/>
        <p:txBody>
          <a:bodyPr/>
          <a:lstStyle/>
          <a:p>
            <a:fld id="{D35DFFD2-2897-4E07-AA44-93B56ACF6C6F}" type="slidenum">
              <a:rPr lang="de-CH" smtClean="0"/>
              <a:t>10</a:t>
            </a:fld>
            <a:endParaRPr lang="de-CH"/>
          </a:p>
        </p:txBody>
      </p:sp>
    </p:spTree>
    <p:extLst>
      <p:ext uri="{BB962C8B-B14F-4D97-AF65-F5344CB8AC3E}">
        <p14:creationId xmlns:p14="http://schemas.microsoft.com/office/powerpoint/2010/main" val="70878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Motive für ein freiwilliges Engagement:</a:t>
            </a:r>
          </a:p>
          <a:p>
            <a:endParaRPr lang="de-CH" dirty="0"/>
          </a:p>
          <a:p>
            <a:r>
              <a:rPr lang="de-CH" dirty="0"/>
              <a:t>Spass steht im Vordergrund.</a:t>
            </a:r>
          </a:p>
          <a:p>
            <a:endParaRPr lang="de-CH" dirty="0"/>
          </a:p>
          <a:p>
            <a:r>
              <a:rPr lang="de-CH" dirty="0"/>
              <a:t>Altruistische Gründe stehen nicht mehr im Vordergrund wie früher.</a:t>
            </a:r>
          </a:p>
          <a:p>
            <a:endParaRPr lang="de-CH" dirty="0"/>
          </a:p>
          <a:p>
            <a:r>
              <a:rPr lang="de-CH" dirty="0"/>
              <a:t>Entschädigung steht nicht im Vordergrund.</a:t>
            </a:r>
          </a:p>
          <a:p>
            <a:endParaRPr lang="de-CH" dirty="0"/>
          </a:p>
          <a:p>
            <a:r>
              <a:rPr lang="de-CH" dirty="0"/>
              <a:t>Dinge verändern, die einem nicht passen eher nicht so im Fokus.</a:t>
            </a:r>
          </a:p>
          <a:p>
            <a:endParaRPr lang="de-CH" dirty="0"/>
          </a:p>
          <a:p>
            <a:r>
              <a:rPr lang="de-CH" dirty="0"/>
              <a:t>Wo sieht sich IG Pro </a:t>
            </a:r>
            <a:r>
              <a:rPr lang="de-CH" dirty="0" err="1"/>
              <a:t>Buchsi</a:t>
            </a:r>
            <a:r>
              <a:rPr lang="de-CH" dirty="0"/>
              <a:t>? Ev. Roter Pfeil.</a:t>
            </a:r>
          </a:p>
          <a:p>
            <a:endParaRPr lang="de-CH" dirty="0"/>
          </a:p>
        </p:txBody>
      </p:sp>
      <p:sp>
        <p:nvSpPr>
          <p:cNvPr id="4" name="Foliennummernplatzhalter 3"/>
          <p:cNvSpPr>
            <a:spLocks noGrp="1"/>
          </p:cNvSpPr>
          <p:nvPr>
            <p:ph type="sldNum" sz="quarter" idx="5"/>
          </p:nvPr>
        </p:nvSpPr>
        <p:spPr/>
        <p:txBody>
          <a:bodyPr/>
          <a:lstStyle/>
          <a:p>
            <a:fld id="{D35DFFD2-2897-4E07-AA44-93B56ACF6C6F}" type="slidenum">
              <a:rPr lang="de-CH" smtClean="0"/>
              <a:t>11</a:t>
            </a:fld>
            <a:endParaRPr lang="de-CH"/>
          </a:p>
        </p:txBody>
      </p:sp>
    </p:spTree>
    <p:extLst>
      <p:ext uri="{BB962C8B-B14F-4D97-AF65-F5344CB8AC3E}">
        <p14:creationId xmlns:p14="http://schemas.microsoft.com/office/powerpoint/2010/main" val="421499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e-DE"/>
              <a:t>Mastertitelformat bearbeiten</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7" name="Date Placeholder 6"/>
          <p:cNvSpPr>
            <a:spLocks noGrp="1"/>
          </p:cNvSpPr>
          <p:nvPr>
            <p:ph type="dt" sz="half" idx="10"/>
          </p:nvPr>
        </p:nvSpPr>
        <p:spPr/>
        <p:txBody>
          <a:bodyPr/>
          <a:lstStyle/>
          <a:p>
            <a:fld id="{1160EA64-D806-43AC-9DF2-F8C432F32B4C}"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a:p>
        </p:txBody>
      </p:sp>
    </p:spTree>
    <p:extLst>
      <p:ext uri="{BB962C8B-B14F-4D97-AF65-F5344CB8AC3E}">
        <p14:creationId xmlns:p14="http://schemas.microsoft.com/office/powerpoint/2010/main" val="866560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E9F9C37B-1D36-470B-8223-D6C91242EC1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346390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7C6F52A-A82B-47A2-A83A-8C4C91F2D59F}"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352016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070A7B3-6521-4DCA-87E5-044747A908C1}"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a:p>
        </p:txBody>
      </p:sp>
    </p:spTree>
    <p:extLst>
      <p:ext uri="{BB962C8B-B14F-4D97-AF65-F5344CB8AC3E}">
        <p14:creationId xmlns:p14="http://schemas.microsoft.com/office/powerpoint/2010/main" val="106140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e-DE"/>
              <a:t>Mastertitelformat bearbeiten</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Date Placeholder 6"/>
          <p:cNvSpPr>
            <a:spLocks noGrp="1"/>
          </p:cNvSpPr>
          <p:nvPr>
            <p:ph type="dt" sz="half" idx="10"/>
          </p:nvPr>
        </p:nvSpPr>
        <p:spPr/>
        <p:txBody>
          <a:bodyPr/>
          <a:lstStyle/>
          <a:p>
            <a:fld id="{1160EA64-D806-43AC-9DF2-F8C432F32B4C}"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a:p>
        </p:txBody>
      </p:sp>
    </p:spTree>
    <p:extLst>
      <p:ext uri="{BB962C8B-B14F-4D97-AF65-F5344CB8AC3E}">
        <p14:creationId xmlns:p14="http://schemas.microsoft.com/office/powerpoint/2010/main" val="12735957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Date Placeholder 7"/>
          <p:cNvSpPr>
            <a:spLocks noGrp="1"/>
          </p:cNvSpPr>
          <p:nvPr>
            <p:ph type="dt" sz="half" idx="10"/>
          </p:nvPr>
        </p:nvSpPr>
        <p:spPr/>
        <p:txBody>
          <a:bodyPr/>
          <a:lstStyle/>
          <a:p>
            <a:fld id="{AB134690-1557-4C89-A502-4959FE7FAD70}" type="datetimeFigureOut">
              <a:rPr lang="en-US" smtClean="0"/>
              <a:t>12/10/2024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266525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583436" y="3143250"/>
            <a:ext cx="4270248" cy="25967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Date Placeholder 6"/>
          <p:cNvSpPr>
            <a:spLocks noGrp="1"/>
          </p:cNvSpPr>
          <p:nvPr>
            <p:ph type="dt" sz="half" idx="10"/>
          </p:nvPr>
        </p:nvSpPr>
        <p:spPr/>
        <p:txBody>
          <a:bodyPr/>
          <a:lstStyle/>
          <a:p>
            <a:fld id="{4F7D4976-E339-4826-83B7-FBD03F55ECF8}"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t>‹Nr.›</a:t>
            </a:fld>
            <a:endParaRPr lang="en-US"/>
          </a:p>
        </p:txBody>
      </p:sp>
      <p:sp>
        <p:nvSpPr>
          <p:cNvPr id="10" name="Title 9"/>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85154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E1037C31-9E7A-4F99-8774-A0E530DE1A42}"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215620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1308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e-DE"/>
              <a:t>Mastertitelformat bearbeiten</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Date Placeholder 8"/>
          <p:cNvSpPr>
            <a:spLocks noGrp="1"/>
          </p:cNvSpPr>
          <p:nvPr>
            <p:ph type="dt" sz="half" idx="10"/>
          </p:nvPr>
        </p:nvSpPr>
        <p:spPr/>
        <p:txBody>
          <a:bodyPr/>
          <a:lstStyle/>
          <a:p>
            <a:fld id="{D1BE4249-C0D0-4B06-8692-E8BB871AF643}" type="datetimeFigureOut">
              <a:rPr lang="en-US" smtClean="0"/>
              <a:t>12/10/2024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329098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e-DE"/>
              <a:t>Mastertitelformat bearbeiten</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12/10/2024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295626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e-DE"/>
              <a:t>Mastertitelformat bearbeiten</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12/10/2024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‹Nr.›</a:t>
            </a:fld>
            <a:endParaRPr lang="en-US"/>
          </a:p>
        </p:txBody>
      </p:sp>
    </p:spTree>
    <p:extLst>
      <p:ext uri="{BB962C8B-B14F-4D97-AF65-F5344CB8AC3E}">
        <p14:creationId xmlns:p14="http://schemas.microsoft.com/office/powerpoint/2010/main" val="39753905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DFC9E-ECF1-AA4B-95A7-ED1E0B9EAB26}"/>
              </a:ext>
            </a:extLst>
          </p:cNvPr>
          <p:cNvSpPr>
            <a:spLocks noGrp="1"/>
          </p:cNvSpPr>
          <p:nvPr>
            <p:ph type="ctrTitle"/>
          </p:nvPr>
        </p:nvSpPr>
        <p:spPr/>
        <p:txBody>
          <a:bodyPr/>
          <a:lstStyle/>
          <a:p>
            <a:r>
              <a:rPr lang="de-DE"/>
              <a:t>Zivilgesellschaftliches Engagement</a:t>
            </a:r>
          </a:p>
        </p:txBody>
      </p:sp>
      <p:sp>
        <p:nvSpPr>
          <p:cNvPr id="3" name="Untertitel 2">
            <a:extLst>
              <a:ext uri="{FF2B5EF4-FFF2-40B4-BE49-F238E27FC236}">
                <a16:creationId xmlns:a16="http://schemas.microsoft.com/office/drawing/2014/main" id="{345BC5C5-6191-604F-AE6E-F42A16352694}"/>
              </a:ext>
            </a:extLst>
          </p:cNvPr>
          <p:cNvSpPr>
            <a:spLocks noGrp="1"/>
          </p:cNvSpPr>
          <p:nvPr>
            <p:ph type="subTitle" idx="1"/>
          </p:nvPr>
        </p:nvSpPr>
        <p:spPr/>
        <p:txBody>
          <a:bodyPr/>
          <a:lstStyle/>
          <a:p>
            <a:r>
              <a:rPr lang="de-DE"/>
              <a:t>IN DER STADT- UND GEMEINDEENTWICKLUNG</a:t>
            </a:r>
          </a:p>
        </p:txBody>
      </p:sp>
    </p:spTree>
    <p:extLst>
      <p:ext uri="{BB962C8B-B14F-4D97-AF65-F5344CB8AC3E}">
        <p14:creationId xmlns:p14="http://schemas.microsoft.com/office/powerpoint/2010/main" val="26238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hrift, Screenshot, Grafiken enthält.&#10;&#10;Automatisch generierte Beschreibung">
            <a:extLst>
              <a:ext uri="{FF2B5EF4-FFF2-40B4-BE49-F238E27FC236}">
                <a16:creationId xmlns:a16="http://schemas.microsoft.com/office/drawing/2014/main" id="{37E5FBD4-64F6-7CDE-8AD0-70C58BA483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8965" y="1237866"/>
            <a:ext cx="6354062" cy="1038370"/>
          </a:xfrm>
        </p:spPr>
      </p:pic>
      <p:pic>
        <p:nvPicPr>
          <p:cNvPr id="7" name="Grafik 6" descr="Ein Bild, das Text, Screenshot, Reihe, Schrift enthält.&#10;&#10;Automatisch generierte Beschreibung">
            <a:extLst>
              <a:ext uri="{FF2B5EF4-FFF2-40B4-BE49-F238E27FC236}">
                <a16:creationId xmlns:a16="http://schemas.microsoft.com/office/drawing/2014/main" id="{D167653F-A07F-A130-013C-C7BA56051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020" y="2291957"/>
            <a:ext cx="5229955" cy="1438476"/>
          </a:xfrm>
          <a:prstGeom prst="rect">
            <a:avLst/>
          </a:prstGeom>
        </p:spPr>
      </p:pic>
      <p:pic>
        <p:nvPicPr>
          <p:cNvPr id="9" name="Grafik 8" descr="Ein Bild, das Text, Screenshot, Reihe, parallel enthält.&#10;&#10;Automatisch generierte Beschreibung">
            <a:extLst>
              <a:ext uri="{FF2B5EF4-FFF2-40B4-BE49-F238E27FC236}">
                <a16:creationId xmlns:a16="http://schemas.microsoft.com/office/drawing/2014/main" id="{F592A217-6193-03B8-0C8B-3B40690157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591" y="3863159"/>
            <a:ext cx="5982535" cy="1267002"/>
          </a:xfrm>
          <a:prstGeom prst="rect">
            <a:avLst/>
          </a:prstGeom>
        </p:spPr>
      </p:pic>
      <p:pic>
        <p:nvPicPr>
          <p:cNvPr id="11" name="Grafik 10" descr="Ein Bild, das Text, Screenshot, Schrift, Reihe enthält.&#10;&#10;Automatisch generierte Beschreibung">
            <a:extLst>
              <a:ext uri="{FF2B5EF4-FFF2-40B4-BE49-F238E27FC236}">
                <a16:creationId xmlns:a16="http://schemas.microsoft.com/office/drawing/2014/main" id="{A10BFFD6-B872-3982-E30C-408A717B64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913" y="5531377"/>
            <a:ext cx="6030167" cy="743054"/>
          </a:xfrm>
          <a:prstGeom prst="rect">
            <a:avLst/>
          </a:prstGeom>
        </p:spPr>
      </p:pic>
      <p:sp>
        <p:nvSpPr>
          <p:cNvPr id="12" name="Textfeld 11">
            <a:extLst>
              <a:ext uri="{FF2B5EF4-FFF2-40B4-BE49-F238E27FC236}">
                <a16:creationId xmlns:a16="http://schemas.microsoft.com/office/drawing/2014/main" id="{B4789C11-D3DF-FDD8-9A8D-45A19F45C1AA}"/>
              </a:ext>
            </a:extLst>
          </p:cNvPr>
          <p:cNvSpPr txBox="1"/>
          <p:nvPr/>
        </p:nvSpPr>
        <p:spPr>
          <a:xfrm>
            <a:off x="9098257" y="6043599"/>
            <a:ext cx="2140388" cy="230832"/>
          </a:xfrm>
          <a:prstGeom prst="rect">
            <a:avLst/>
          </a:prstGeom>
          <a:noFill/>
        </p:spPr>
        <p:txBody>
          <a:bodyPr wrap="square" rtlCol="0">
            <a:spAutoFit/>
          </a:bodyPr>
          <a:lstStyle/>
          <a:p>
            <a:r>
              <a:rPr lang="de-CH" sz="900"/>
              <a:t>Lamprecht, Fischer &amp; Stamm 2020, S. 50</a:t>
            </a:r>
          </a:p>
        </p:txBody>
      </p:sp>
    </p:spTree>
    <p:extLst>
      <p:ext uri="{BB962C8B-B14F-4D97-AF65-F5344CB8AC3E}">
        <p14:creationId xmlns:p14="http://schemas.microsoft.com/office/powerpoint/2010/main" val="105605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reenshot, Schrift, Diagramm enthält.&#10;&#10;Automatisch generierte Beschreibung">
            <a:extLst>
              <a:ext uri="{FF2B5EF4-FFF2-40B4-BE49-F238E27FC236}">
                <a16:creationId xmlns:a16="http://schemas.microsoft.com/office/drawing/2014/main" id="{C5CC0912-4D6D-FCCD-4EA5-9AF0EAFA01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3500" y="150096"/>
            <a:ext cx="6286026" cy="6557808"/>
          </a:xfrm>
        </p:spPr>
      </p:pic>
      <p:sp>
        <p:nvSpPr>
          <p:cNvPr id="6" name="Ellipse 5">
            <a:extLst>
              <a:ext uri="{FF2B5EF4-FFF2-40B4-BE49-F238E27FC236}">
                <a16:creationId xmlns:a16="http://schemas.microsoft.com/office/drawing/2014/main" id="{5DF0B92C-F031-63BE-ABCE-7CE5DF04DF37}"/>
              </a:ext>
            </a:extLst>
          </p:cNvPr>
          <p:cNvSpPr/>
          <p:nvPr/>
        </p:nvSpPr>
        <p:spPr>
          <a:xfrm>
            <a:off x="3124671" y="1177626"/>
            <a:ext cx="2524125" cy="10592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A2B9E396-EF97-A081-B861-3FC02227994D}"/>
              </a:ext>
            </a:extLst>
          </p:cNvPr>
          <p:cNvSpPr txBox="1"/>
          <p:nvPr/>
        </p:nvSpPr>
        <p:spPr>
          <a:xfrm>
            <a:off x="9119526" y="6477072"/>
            <a:ext cx="2100405" cy="230832"/>
          </a:xfrm>
          <a:prstGeom prst="rect">
            <a:avLst/>
          </a:prstGeom>
          <a:noFill/>
        </p:spPr>
        <p:txBody>
          <a:bodyPr wrap="square" rtlCol="0">
            <a:spAutoFit/>
          </a:bodyPr>
          <a:lstStyle/>
          <a:p>
            <a:r>
              <a:rPr lang="de-CH" sz="900"/>
              <a:t>Lamprecht, Fischer &amp; Stamm 2020, S. 97</a:t>
            </a:r>
          </a:p>
        </p:txBody>
      </p:sp>
      <p:sp>
        <p:nvSpPr>
          <p:cNvPr id="2" name="Pfeil: nach rechts 1">
            <a:extLst>
              <a:ext uri="{FF2B5EF4-FFF2-40B4-BE49-F238E27FC236}">
                <a16:creationId xmlns:a16="http://schemas.microsoft.com/office/drawing/2014/main" id="{3192CD0F-C294-54C8-D111-EB98D7733F60}"/>
              </a:ext>
            </a:extLst>
          </p:cNvPr>
          <p:cNvSpPr/>
          <p:nvPr/>
        </p:nvSpPr>
        <p:spPr>
          <a:xfrm>
            <a:off x="1729212" y="3585172"/>
            <a:ext cx="1213164" cy="34403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198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reenshot, Schrift, parallel enthält.&#10;&#10;Automatisch generierte Beschreibung">
            <a:extLst>
              <a:ext uri="{FF2B5EF4-FFF2-40B4-BE49-F238E27FC236}">
                <a16:creationId xmlns:a16="http://schemas.microsoft.com/office/drawing/2014/main" id="{E91E8521-EE1C-D0BB-E796-CA13CC7E74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6619" y="1298099"/>
            <a:ext cx="6945081" cy="5393214"/>
          </a:xfrm>
        </p:spPr>
      </p:pic>
      <p:sp>
        <p:nvSpPr>
          <p:cNvPr id="6" name="Ellipse 5">
            <a:extLst>
              <a:ext uri="{FF2B5EF4-FFF2-40B4-BE49-F238E27FC236}">
                <a16:creationId xmlns:a16="http://schemas.microsoft.com/office/drawing/2014/main" id="{A887EE03-C12B-D5A1-BBA5-F6E48E64EDCF}"/>
              </a:ext>
            </a:extLst>
          </p:cNvPr>
          <p:cNvSpPr/>
          <p:nvPr/>
        </p:nvSpPr>
        <p:spPr>
          <a:xfrm>
            <a:off x="4124325" y="3594227"/>
            <a:ext cx="1647825" cy="2348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4D557D4A-F75C-2220-81D0-E810C2AF7A55}"/>
              </a:ext>
            </a:extLst>
          </p:cNvPr>
          <p:cNvSpPr txBox="1"/>
          <p:nvPr/>
        </p:nvSpPr>
        <p:spPr>
          <a:xfrm>
            <a:off x="9791700" y="6460481"/>
            <a:ext cx="2721039" cy="230832"/>
          </a:xfrm>
          <a:prstGeom prst="rect">
            <a:avLst/>
          </a:prstGeom>
          <a:noFill/>
        </p:spPr>
        <p:txBody>
          <a:bodyPr wrap="square" rtlCol="0">
            <a:spAutoFit/>
          </a:bodyPr>
          <a:lstStyle/>
          <a:p>
            <a:r>
              <a:rPr lang="de-CH" sz="900"/>
              <a:t>Lamprecht, Fischer &amp; Stamm 2020, S. 108</a:t>
            </a:r>
          </a:p>
        </p:txBody>
      </p:sp>
    </p:spTree>
    <p:extLst>
      <p:ext uri="{BB962C8B-B14F-4D97-AF65-F5344CB8AC3E}">
        <p14:creationId xmlns:p14="http://schemas.microsoft.com/office/powerpoint/2010/main" val="37641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reenshot, Schrift, Dokument enthält.&#10;&#10;Automatisch generierte Beschreibung">
            <a:extLst>
              <a:ext uri="{FF2B5EF4-FFF2-40B4-BE49-F238E27FC236}">
                <a16:creationId xmlns:a16="http://schemas.microsoft.com/office/drawing/2014/main" id="{A726B53D-2182-0FAA-5470-2D63149C2D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4365" y="1042010"/>
            <a:ext cx="9463269" cy="5072063"/>
          </a:xfrm>
        </p:spPr>
      </p:pic>
      <p:sp>
        <p:nvSpPr>
          <p:cNvPr id="6" name="Ellipse 5">
            <a:extLst>
              <a:ext uri="{FF2B5EF4-FFF2-40B4-BE49-F238E27FC236}">
                <a16:creationId xmlns:a16="http://schemas.microsoft.com/office/drawing/2014/main" id="{6CD2D83D-F3B9-C918-31FB-335CFCFFFA98}"/>
              </a:ext>
            </a:extLst>
          </p:cNvPr>
          <p:cNvSpPr/>
          <p:nvPr/>
        </p:nvSpPr>
        <p:spPr>
          <a:xfrm>
            <a:off x="5223851" y="2189639"/>
            <a:ext cx="4943192" cy="1987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60D917BF-A3CF-BE5A-B045-A6C7E847BCF9}"/>
              </a:ext>
            </a:extLst>
          </p:cNvPr>
          <p:cNvSpPr/>
          <p:nvPr/>
        </p:nvSpPr>
        <p:spPr>
          <a:xfrm>
            <a:off x="4372822" y="5325180"/>
            <a:ext cx="2960484" cy="788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5752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reenshot, Schrift, Design enthält.&#10;&#10;Automatisch generierte Beschreibung">
            <a:extLst>
              <a:ext uri="{FF2B5EF4-FFF2-40B4-BE49-F238E27FC236}">
                <a16:creationId xmlns:a16="http://schemas.microsoft.com/office/drawing/2014/main" id="{8637B32B-5065-EAF8-7157-EA0EC3E334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944" y="1253331"/>
            <a:ext cx="8664111" cy="4351338"/>
          </a:xfrm>
        </p:spPr>
      </p:pic>
    </p:spTree>
    <p:extLst>
      <p:ext uri="{BB962C8B-B14F-4D97-AF65-F5344CB8AC3E}">
        <p14:creationId xmlns:p14="http://schemas.microsoft.com/office/powerpoint/2010/main" val="109984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Menschliches Gesicht, Brille, Person enthält.&#10;&#10;Automatisch generierte Beschreibung">
            <a:extLst>
              <a:ext uri="{FF2B5EF4-FFF2-40B4-BE49-F238E27FC236}">
                <a16:creationId xmlns:a16="http://schemas.microsoft.com/office/drawing/2014/main" id="{C83C29DE-FE80-1A94-EB16-AA1D01876F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2406" y="215105"/>
            <a:ext cx="4406119" cy="6152358"/>
          </a:xfrm>
        </p:spPr>
      </p:pic>
      <p:pic>
        <p:nvPicPr>
          <p:cNvPr id="6" name="Grafik 5">
            <a:extLst>
              <a:ext uri="{FF2B5EF4-FFF2-40B4-BE49-F238E27FC236}">
                <a16:creationId xmlns:a16="http://schemas.microsoft.com/office/drawing/2014/main" id="{79D4B469-AC16-BBA3-BA38-AA5D23769201}"/>
              </a:ext>
            </a:extLst>
          </p:cNvPr>
          <p:cNvPicPr>
            <a:picLocks noChangeAspect="1"/>
          </p:cNvPicPr>
          <p:nvPr/>
        </p:nvPicPr>
        <p:blipFill>
          <a:blip r:embed="rId4"/>
          <a:stretch>
            <a:fillRect/>
          </a:stretch>
        </p:blipFill>
        <p:spPr>
          <a:xfrm>
            <a:off x="412319" y="2281636"/>
            <a:ext cx="5944812" cy="2569368"/>
          </a:xfrm>
          <a:prstGeom prst="rect">
            <a:avLst/>
          </a:prstGeom>
        </p:spPr>
      </p:pic>
      <p:sp>
        <p:nvSpPr>
          <p:cNvPr id="7" name="Ellipse 6">
            <a:extLst>
              <a:ext uri="{FF2B5EF4-FFF2-40B4-BE49-F238E27FC236}">
                <a16:creationId xmlns:a16="http://schemas.microsoft.com/office/drawing/2014/main" id="{0AC45CBB-FBBC-BD08-2E1D-DAB29A57A141}"/>
              </a:ext>
            </a:extLst>
          </p:cNvPr>
          <p:cNvSpPr/>
          <p:nvPr/>
        </p:nvSpPr>
        <p:spPr>
          <a:xfrm>
            <a:off x="6765108" y="4931545"/>
            <a:ext cx="2419350" cy="5910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213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A888D-D24D-12BC-DEB3-8FC695268374}"/>
              </a:ext>
            </a:extLst>
          </p:cNvPr>
          <p:cNvSpPr>
            <a:spLocks noGrp="1"/>
          </p:cNvSpPr>
          <p:nvPr>
            <p:ph type="title"/>
          </p:nvPr>
        </p:nvSpPr>
        <p:spPr>
          <a:xfrm>
            <a:off x="2231136" y="485496"/>
            <a:ext cx="7729728" cy="1188720"/>
          </a:xfrm>
        </p:spPr>
        <p:txBody>
          <a:bodyPr>
            <a:normAutofit/>
          </a:bodyPr>
          <a:lstStyle/>
          <a:p>
            <a:r>
              <a:rPr lang="de-CH" sz="2800"/>
              <a:t>Freiwilliges Engagement</a:t>
            </a:r>
          </a:p>
        </p:txBody>
      </p:sp>
      <p:graphicFrame>
        <p:nvGraphicFramePr>
          <p:cNvPr id="7" name="Inhaltsplatzhalter 6">
            <a:extLst>
              <a:ext uri="{FF2B5EF4-FFF2-40B4-BE49-F238E27FC236}">
                <a16:creationId xmlns:a16="http://schemas.microsoft.com/office/drawing/2014/main" id="{0F944B21-A2BA-6718-0F95-B5ED27A0AA0D}"/>
              </a:ext>
            </a:extLst>
          </p:cNvPr>
          <p:cNvGraphicFramePr>
            <a:graphicFrameLocks noGrp="1"/>
          </p:cNvGraphicFramePr>
          <p:nvPr>
            <p:ph idx="1"/>
            <p:extLst>
              <p:ext uri="{D42A27DB-BD31-4B8C-83A1-F6EECF244321}">
                <p14:modId xmlns:p14="http://schemas.microsoft.com/office/powerpoint/2010/main" val="31786769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A5CC5A55-D87B-869B-4E4E-67E11A23FFFF}"/>
              </a:ext>
            </a:extLst>
          </p:cNvPr>
          <p:cNvSpPr txBox="1"/>
          <p:nvPr/>
        </p:nvSpPr>
        <p:spPr>
          <a:xfrm>
            <a:off x="8890503" y="6257088"/>
            <a:ext cx="3232088" cy="230832"/>
          </a:xfrm>
          <a:prstGeom prst="rect">
            <a:avLst/>
          </a:prstGeom>
          <a:noFill/>
        </p:spPr>
        <p:txBody>
          <a:bodyPr wrap="square" rtlCol="0">
            <a:spAutoFit/>
          </a:bodyPr>
          <a:lstStyle/>
          <a:p>
            <a:r>
              <a:rPr lang="de-CH" sz="900"/>
              <a:t>Eigene Darstellung (</a:t>
            </a:r>
            <a:r>
              <a:rPr lang="de-CH" sz="900" err="1"/>
              <a:t>Neufeind</a:t>
            </a:r>
            <a:r>
              <a:rPr lang="de-CH" sz="900"/>
              <a:t>, Güntert &amp; Wehner, 2015,  S. 214)</a:t>
            </a:r>
          </a:p>
        </p:txBody>
      </p:sp>
    </p:spTree>
    <p:extLst>
      <p:ext uri="{BB962C8B-B14F-4D97-AF65-F5344CB8AC3E}">
        <p14:creationId xmlns:p14="http://schemas.microsoft.com/office/powerpoint/2010/main" val="18420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6D820-46AF-B745-8C41-D8C3C6CCC670}"/>
              </a:ext>
            </a:extLst>
          </p:cNvPr>
          <p:cNvSpPr>
            <a:spLocks noGrp="1"/>
          </p:cNvSpPr>
          <p:nvPr>
            <p:ph type="title"/>
          </p:nvPr>
        </p:nvSpPr>
        <p:spPr/>
        <p:txBody>
          <a:bodyPr/>
          <a:lstStyle/>
          <a:p>
            <a:r>
              <a:rPr lang="de-DE"/>
              <a:t>Beteiligungsgerechtigkeit</a:t>
            </a:r>
          </a:p>
        </p:txBody>
      </p:sp>
    </p:spTree>
    <p:extLst>
      <p:ext uri="{BB962C8B-B14F-4D97-AF65-F5344CB8AC3E}">
        <p14:creationId xmlns:p14="http://schemas.microsoft.com/office/powerpoint/2010/main" val="371264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4B5601-A5CC-E645-BB6D-C8D6E0C1E134}"/>
              </a:ext>
            </a:extLst>
          </p:cNvPr>
          <p:cNvSpPr>
            <a:spLocks noGrp="1"/>
          </p:cNvSpPr>
          <p:nvPr>
            <p:ph idx="1"/>
          </p:nvPr>
        </p:nvSpPr>
        <p:spPr>
          <a:xfrm>
            <a:off x="2547438" y="2882459"/>
            <a:ext cx="7082748" cy="542814"/>
          </a:xfrm>
        </p:spPr>
        <p:txBody>
          <a:bodyPr vert="horz" lIns="91440" tIns="45720" rIns="91440" bIns="45720" rtlCol="0" anchor="t">
            <a:noAutofit/>
          </a:bodyPr>
          <a:lstStyle/>
          <a:p>
            <a:pPr marL="0" indent="0">
              <a:buNone/>
            </a:pPr>
            <a:r>
              <a:rPr lang="de-CH" sz="3200"/>
              <a:t>Mehr Beteiligung = weniger Demokratie? </a:t>
            </a:r>
            <a:endParaRPr lang="de-DE"/>
          </a:p>
        </p:txBody>
      </p:sp>
    </p:spTree>
    <p:extLst>
      <p:ext uri="{BB962C8B-B14F-4D97-AF65-F5344CB8AC3E}">
        <p14:creationId xmlns:p14="http://schemas.microsoft.com/office/powerpoint/2010/main" val="62342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B99948-A306-6182-ADEF-1ED00CB1A51E}"/>
              </a:ext>
            </a:extLst>
          </p:cNvPr>
          <p:cNvSpPr>
            <a:spLocks noGrp="1"/>
          </p:cNvSpPr>
          <p:nvPr>
            <p:ph idx="1"/>
          </p:nvPr>
        </p:nvSpPr>
        <p:spPr>
          <a:xfrm>
            <a:off x="2231136" y="1876044"/>
            <a:ext cx="7729728" cy="3101983"/>
          </a:xfrm>
        </p:spPr>
        <p:txBody>
          <a:bodyPr vert="horz" lIns="91440" tIns="45720" rIns="91440" bIns="45720" rtlCol="0" anchor="t">
            <a:normAutofit/>
          </a:bodyPr>
          <a:lstStyle/>
          <a:p>
            <a:r>
              <a:rPr lang="de-CH"/>
              <a:t> Je anspruchsvoller die Themen und Beteiligungsangebote, desto geringer ist die Wahrscheinlichkeit breiter politischer Beteiligung.</a:t>
            </a:r>
            <a:endParaRPr lang="en-US"/>
          </a:p>
          <a:p>
            <a:r>
              <a:rPr lang="de-CH"/>
              <a:t>Aktuelle demokratische Innovationen nutzen vor allem Mittelschichten, die in gesellschaftlichen und politischen Organisationen bereits besser repräsentiert sind.</a:t>
            </a:r>
            <a:endParaRPr lang="en-US"/>
          </a:p>
          <a:p>
            <a:r>
              <a:rPr lang="de-CH"/>
              <a:t>Problem: ungebrochener Zusammenhang von sozioökonomischer Ungleichheit und politischer Ungleichheit: "soziale Selektivität politischer Partizipation" (Roth, 2016, S. 61)</a:t>
            </a:r>
            <a:endParaRPr lang="de-DE"/>
          </a:p>
        </p:txBody>
      </p:sp>
    </p:spTree>
    <p:extLst>
      <p:ext uri="{BB962C8B-B14F-4D97-AF65-F5344CB8AC3E}">
        <p14:creationId xmlns:p14="http://schemas.microsoft.com/office/powerpoint/2010/main" val="99368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F396C-51D0-0E47-BB86-42478CA9C295}"/>
              </a:ext>
            </a:extLst>
          </p:cNvPr>
          <p:cNvSpPr>
            <a:spLocks noGrp="1"/>
          </p:cNvSpPr>
          <p:nvPr>
            <p:ph type="title"/>
          </p:nvPr>
        </p:nvSpPr>
        <p:spPr>
          <a:xfrm>
            <a:off x="879775" y="711912"/>
            <a:ext cx="4494998" cy="1134640"/>
          </a:xfrm>
        </p:spPr>
        <p:txBody>
          <a:bodyPr/>
          <a:lstStyle/>
          <a:p>
            <a:r>
              <a:rPr lang="de-DE"/>
              <a:t>ABLAUF</a:t>
            </a:r>
          </a:p>
        </p:txBody>
      </p:sp>
      <p:pic>
        <p:nvPicPr>
          <p:cNvPr id="6" name="Bildplatzhalter 5" descr="Ein Bild, das Zeichnung, Menschliches Gesicht, Bild, Person enthält.&#10;&#10;Automatisch generierte Beschreibung">
            <a:extLst>
              <a:ext uri="{FF2B5EF4-FFF2-40B4-BE49-F238E27FC236}">
                <a16:creationId xmlns:a16="http://schemas.microsoft.com/office/drawing/2014/main" id="{D35F789B-4CD8-E24E-B443-2E8BF0F11E2E}"/>
              </a:ext>
            </a:extLst>
          </p:cNvPr>
          <p:cNvPicPr>
            <a:picLocks noGrp="1" noChangeAspect="1"/>
          </p:cNvPicPr>
          <p:nvPr>
            <p:ph type="pic" idx="1"/>
          </p:nvPr>
        </p:nvPicPr>
        <p:blipFill rotWithShape="1">
          <a:blip r:embed="rId2"/>
          <a:srcRect l="27101" r="6163"/>
          <a:stretch/>
        </p:blipFill>
        <p:spPr>
          <a:xfrm>
            <a:off x="6089903" y="-1"/>
            <a:ext cx="6102097" cy="6858000"/>
          </a:xfrm>
        </p:spPr>
      </p:pic>
      <p:sp>
        <p:nvSpPr>
          <p:cNvPr id="4" name="Textplatzhalter 3">
            <a:extLst>
              <a:ext uri="{FF2B5EF4-FFF2-40B4-BE49-F238E27FC236}">
                <a16:creationId xmlns:a16="http://schemas.microsoft.com/office/drawing/2014/main" id="{68C304C0-B676-274E-BF81-4FD00C0D5E18}"/>
              </a:ext>
            </a:extLst>
          </p:cNvPr>
          <p:cNvSpPr>
            <a:spLocks noGrp="1"/>
          </p:cNvSpPr>
          <p:nvPr>
            <p:ph type="body" sz="half" idx="2"/>
          </p:nvPr>
        </p:nvSpPr>
        <p:spPr>
          <a:xfrm>
            <a:off x="0" y="2331981"/>
            <a:ext cx="5948516" cy="2194037"/>
          </a:xfrm>
        </p:spPr>
        <p:txBody>
          <a:bodyPr/>
          <a:lstStyle/>
          <a:p>
            <a:pPr marL="285750" indent="-285750" algn="l">
              <a:buFont typeface="Wingdings"/>
              <a:buChar char="q"/>
            </a:pPr>
            <a:r>
              <a:rPr lang="de-DE"/>
              <a:t>Freiwilliges Engagement</a:t>
            </a:r>
          </a:p>
          <a:p>
            <a:pPr marL="285750" indent="-285750" algn="l">
              <a:buFont typeface="Wingdings"/>
              <a:buChar char="q"/>
            </a:pPr>
            <a:r>
              <a:rPr lang="de-DE"/>
              <a:t>Beteiligungsgerechtigkeit</a:t>
            </a:r>
          </a:p>
          <a:p>
            <a:pPr marL="285750" indent="-285750" algn="l">
              <a:buFont typeface="Wingdings"/>
              <a:buChar char="q"/>
            </a:pPr>
            <a:r>
              <a:rPr lang="de-DE"/>
              <a:t>Zivilgesellschaftliches Engagement und Habitus</a:t>
            </a:r>
          </a:p>
          <a:p>
            <a:pPr marL="285750" indent="-285750" algn="l">
              <a:buFont typeface="Wingdings"/>
              <a:buChar char="q"/>
            </a:pPr>
            <a:r>
              <a:rPr lang="de-DE"/>
              <a:t>Diskussion</a:t>
            </a:r>
          </a:p>
        </p:txBody>
      </p:sp>
    </p:spTree>
    <p:extLst>
      <p:ext uri="{BB962C8B-B14F-4D97-AF65-F5344CB8AC3E}">
        <p14:creationId xmlns:p14="http://schemas.microsoft.com/office/powerpoint/2010/main" val="3921454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7BC55-0CA3-FF44-93FE-A0ABE99F7951}"/>
              </a:ext>
            </a:extLst>
          </p:cNvPr>
          <p:cNvSpPr>
            <a:spLocks noGrp="1"/>
          </p:cNvSpPr>
          <p:nvPr>
            <p:ph type="title"/>
          </p:nvPr>
        </p:nvSpPr>
        <p:spPr>
          <a:xfrm>
            <a:off x="854528" y="2106386"/>
            <a:ext cx="10482943" cy="2400300"/>
          </a:xfrm>
        </p:spPr>
        <p:txBody>
          <a:bodyPr>
            <a:normAutofit/>
          </a:bodyPr>
          <a:lstStyle/>
          <a:p>
            <a:r>
              <a:rPr lang="de-CH"/>
              <a:t>Welchen konkreten Beitrag können neue Beteiligungsformate im Kontext wachsender sozialer Ungleichheit leisten? </a:t>
            </a:r>
            <a:endParaRPr lang="de-DE"/>
          </a:p>
        </p:txBody>
      </p:sp>
    </p:spTree>
    <p:extLst>
      <p:ext uri="{BB962C8B-B14F-4D97-AF65-F5344CB8AC3E}">
        <p14:creationId xmlns:p14="http://schemas.microsoft.com/office/powerpoint/2010/main" val="5041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C2240-2C9F-2A49-9E18-A4D8582CBA51}"/>
              </a:ext>
            </a:extLst>
          </p:cNvPr>
          <p:cNvSpPr>
            <a:spLocks noGrp="1"/>
          </p:cNvSpPr>
          <p:nvPr>
            <p:ph type="title"/>
          </p:nvPr>
        </p:nvSpPr>
        <p:spPr/>
        <p:txBody>
          <a:bodyPr/>
          <a:lstStyle/>
          <a:p>
            <a:r>
              <a:rPr lang="de-DE"/>
              <a:t>IG pro </a:t>
            </a:r>
            <a:r>
              <a:rPr lang="de-DE" err="1"/>
              <a:t>buchsi</a:t>
            </a:r>
            <a:endParaRPr lang="de-DE"/>
          </a:p>
        </p:txBody>
      </p:sp>
      <p:sp>
        <p:nvSpPr>
          <p:cNvPr id="3" name="Inhaltsplatzhalter 2">
            <a:extLst>
              <a:ext uri="{FF2B5EF4-FFF2-40B4-BE49-F238E27FC236}">
                <a16:creationId xmlns:a16="http://schemas.microsoft.com/office/drawing/2014/main" id="{1AF8805B-6354-6E47-9477-789C7D0EBA45}"/>
              </a:ext>
            </a:extLst>
          </p:cNvPr>
          <p:cNvSpPr>
            <a:spLocks noGrp="1"/>
          </p:cNvSpPr>
          <p:nvPr>
            <p:ph idx="1"/>
          </p:nvPr>
        </p:nvSpPr>
        <p:spPr/>
        <p:txBody>
          <a:bodyPr/>
          <a:lstStyle/>
          <a:p>
            <a:r>
              <a:rPr lang="de-DE"/>
              <a:t>„</a:t>
            </a:r>
            <a:r>
              <a:rPr lang="de-DE" err="1"/>
              <a:t>No</a:t>
            </a:r>
            <a:r>
              <a:rPr lang="de-DE"/>
              <a:t> </a:t>
            </a:r>
            <a:r>
              <a:rPr lang="de-DE" err="1"/>
              <a:t>citizen</a:t>
            </a:r>
            <a:r>
              <a:rPr lang="de-DE"/>
              <a:t> </a:t>
            </a:r>
            <a:r>
              <a:rPr lang="de-DE" err="1"/>
              <a:t>left</a:t>
            </a:r>
            <a:r>
              <a:rPr lang="de-DE"/>
              <a:t> </a:t>
            </a:r>
            <a:r>
              <a:rPr lang="de-DE" err="1"/>
              <a:t>behind</a:t>
            </a:r>
            <a:r>
              <a:rPr lang="de-DE"/>
              <a:t>“</a:t>
            </a:r>
          </a:p>
          <a:p>
            <a:r>
              <a:rPr lang="de-DE"/>
              <a:t>Dialogorientiertes Beteiligungsformat</a:t>
            </a:r>
          </a:p>
          <a:p>
            <a:r>
              <a:rPr lang="de-DE"/>
              <a:t>Wahl der Themen, Zeitpunkte, Orte und milieuspezifische Zugänge entscheidend</a:t>
            </a:r>
          </a:p>
          <a:p>
            <a:r>
              <a:rPr lang="de-DE"/>
              <a:t>Gestaltung von gesellschaftlichen Rahmenbedingungen, die eine gerechtere Beteiligung ermöglichen (soziale Sicherung, Bildungsgerechtigkeit)</a:t>
            </a:r>
          </a:p>
        </p:txBody>
      </p:sp>
    </p:spTree>
    <p:extLst>
      <p:ext uri="{BB962C8B-B14F-4D97-AF65-F5344CB8AC3E}">
        <p14:creationId xmlns:p14="http://schemas.microsoft.com/office/powerpoint/2010/main" val="122079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71EA1-310B-4B4E-8F85-362B4E180250}"/>
              </a:ext>
            </a:extLst>
          </p:cNvPr>
          <p:cNvSpPr>
            <a:spLocks noGrp="1"/>
          </p:cNvSpPr>
          <p:nvPr>
            <p:ph type="title"/>
          </p:nvPr>
        </p:nvSpPr>
        <p:spPr/>
        <p:txBody>
          <a:bodyPr/>
          <a:lstStyle/>
          <a:p>
            <a:r>
              <a:rPr lang="de-DE"/>
              <a:t>Zivilgesellschaftliches </a:t>
            </a:r>
            <a:r>
              <a:rPr lang="de-DE" err="1"/>
              <a:t>engagement</a:t>
            </a:r>
            <a:r>
              <a:rPr lang="de-DE"/>
              <a:t> und </a:t>
            </a:r>
            <a:r>
              <a:rPr lang="de-DE" err="1"/>
              <a:t>habitus</a:t>
            </a:r>
            <a:endParaRPr lang="de-DE"/>
          </a:p>
        </p:txBody>
      </p:sp>
    </p:spTree>
    <p:extLst>
      <p:ext uri="{BB962C8B-B14F-4D97-AF65-F5344CB8AC3E}">
        <p14:creationId xmlns:p14="http://schemas.microsoft.com/office/powerpoint/2010/main" val="409424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04AA71B-BA8C-8EC3-E47D-8F145B4C1248}"/>
              </a:ext>
            </a:extLst>
          </p:cNvPr>
          <p:cNvSpPr txBox="1"/>
          <p:nvPr/>
        </p:nvSpPr>
        <p:spPr>
          <a:xfrm>
            <a:off x="10217022" y="6191250"/>
            <a:ext cx="2258008" cy="646331"/>
          </a:xfrm>
          <a:prstGeom prst="rect">
            <a:avLst/>
          </a:prstGeom>
          <a:noFill/>
        </p:spPr>
        <p:txBody>
          <a:bodyPr wrap="square" rtlCol="0">
            <a:spAutoFit/>
          </a:bodyPr>
          <a:lstStyle/>
          <a:p>
            <a:r>
              <a:rPr lang="de-DE"/>
              <a:t>Solga, Berger &amp; Powell, 2009, S. 30</a:t>
            </a:r>
            <a:endParaRPr lang="de-CH"/>
          </a:p>
        </p:txBody>
      </p:sp>
      <p:pic>
        <p:nvPicPr>
          <p:cNvPr id="3" name="Grafik 2" descr="Ein Bild, das Text, Screenshot, Schrift, Display enthält.&#10;&#10;Beschreibung automatisch generiert.">
            <a:extLst>
              <a:ext uri="{FF2B5EF4-FFF2-40B4-BE49-F238E27FC236}">
                <a16:creationId xmlns:a16="http://schemas.microsoft.com/office/drawing/2014/main" id="{A1FF093E-A8CB-5BA7-3A63-BB3047C39656}"/>
              </a:ext>
            </a:extLst>
          </p:cNvPr>
          <p:cNvPicPr>
            <a:picLocks noChangeAspect="1"/>
          </p:cNvPicPr>
          <p:nvPr/>
        </p:nvPicPr>
        <p:blipFill>
          <a:blip r:embed="rId3"/>
          <a:stretch>
            <a:fillRect/>
          </a:stretch>
        </p:blipFill>
        <p:spPr>
          <a:xfrm>
            <a:off x="489035" y="1436491"/>
            <a:ext cx="9531422" cy="5422929"/>
          </a:xfrm>
          <a:prstGeom prst="rect">
            <a:avLst/>
          </a:prstGeom>
        </p:spPr>
      </p:pic>
      <p:sp>
        <p:nvSpPr>
          <p:cNvPr id="5" name="Titel 1">
            <a:extLst>
              <a:ext uri="{FF2B5EF4-FFF2-40B4-BE49-F238E27FC236}">
                <a16:creationId xmlns:a16="http://schemas.microsoft.com/office/drawing/2014/main" id="{1A1EF407-4A50-F8F3-08EF-0686E3CF9045}"/>
              </a:ext>
            </a:extLst>
          </p:cNvPr>
          <p:cNvSpPr>
            <a:spLocks noGrp="1"/>
          </p:cNvSpPr>
          <p:nvPr>
            <p:ph type="title"/>
          </p:nvPr>
        </p:nvSpPr>
        <p:spPr>
          <a:xfrm>
            <a:off x="1569399" y="282902"/>
            <a:ext cx="7729728" cy="764882"/>
          </a:xfrm>
        </p:spPr>
        <p:txBody>
          <a:bodyPr/>
          <a:lstStyle/>
          <a:p>
            <a:r>
              <a:rPr lang="de-DE"/>
              <a:t>Kapitalformen</a:t>
            </a:r>
          </a:p>
        </p:txBody>
      </p:sp>
    </p:spTree>
    <p:extLst>
      <p:ext uri="{BB962C8B-B14F-4D97-AF65-F5344CB8AC3E}">
        <p14:creationId xmlns:p14="http://schemas.microsoft.com/office/powerpoint/2010/main" val="372460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6E6A949-E840-8850-3111-93219EB934EF}"/>
              </a:ext>
            </a:extLst>
          </p:cNvPr>
          <p:cNvSpPr txBox="1"/>
          <p:nvPr/>
        </p:nvSpPr>
        <p:spPr>
          <a:xfrm>
            <a:off x="10524931" y="5971592"/>
            <a:ext cx="1483567" cy="646331"/>
          </a:xfrm>
          <a:prstGeom prst="rect">
            <a:avLst/>
          </a:prstGeom>
          <a:noFill/>
        </p:spPr>
        <p:txBody>
          <a:bodyPr wrap="square" rtlCol="0">
            <a:spAutoFit/>
          </a:bodyPr>
          <a:lstStyle/>
          <a:p>
            <a:r>
              <a:rPr lang="de-DE"/>
              <a:t>Trebbin, 2013, S. 108</a:t>
            </a:r>
            <a:endParaRPr lang="de-CH"/>
          </a:p>
        </p:txBody>
      </p:sp>
      <p:pic>
        <p:nvPicPr>
          <p:cNvPr id="2" name="Grafik 1" descr="Ein Bild, das Text, Reihe, Diagramm, Screenshot enthält.&#10;&#10;Beschreibung automatisch generiert.">
            <a:extLst>
              <a:ext uri="{FF2B5EF4-FFF2-40B4-BE49-F238E27FC236}">
                <a16:creationId xmlns:a16="http://schemas.microsoft.com/office/drawing/2014/main" id="{ED70DFD3-6B3C-9F48-B8A6-B6536BBCDF52}"/>
              </a:ext>
            </a:extLst>
          </p:cNvPr>
          <p:cNvPicPr>
            <a:picLocks noChangeAspect="1"/>
          </p:cNvPicPr>
          <p:nvPr/>
        </p:nvPicPr>
        <p:blipFill>
          <a:blip r:embed="rId3"/>
          <a:stretch>
            <a:fillRect/>
          </a:stretch>
        </p:blipFill>
        <p:spPr>
          <a:xfrm>
            <a:off x="1772765" y="1399801"/>
            <a:ext cx="7254185" cy="5457328"/>
          </a:xfrm>
          <a:prstGeom prst="rect">
            <a:avLst/>
          </a:prstGeom>
        </p:spPr>
      </p:pic>
      <p:sp>
        <p:nvSpPr>
          <p:cNvPr id="4" name="Titel 1">
            <a:extLst>
              <a:ext uri="{FF2B5EF4-FFF2-40B4-BE49-F238E27FC236}">
                <a16:creationId xmlns:a16="http://schemas.microsoft.com/office/drawing/2014/main" id="{B0329B97-FD53-F311-21AC-C55BD55391D9}"/>
              </a:ext>
            </a:extLst>
          </p:cNvPr>
          <p:cNvSpPr txBox="1">
            <a:spLocks/>
          </p:cNvSpPr>
          <p:nvPr/>
        </p:nvSpPr>
        <p:spPr bwMode="blackWhite">
          <a:xfrm>
            <a:off x="1569399" y="282902"/>
            <a:ext cx="7729728" cy="741791"/>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lnSpcReduction="1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de-DE" sz="2800"/>
              <a:t>Sozialraum</a:t>
            </a:r>
          </a:p>
        </p:txBody>
      </p:sp>
    </p:spTree>
    <p:extLst>
      <p:ext uri="{BB962C8B-B14F-4D97-AF65-F5344CB8AC3E}">
        <p14:creationId xmlns:p14="http://schemas.microsoft.com/office/powerpoint/2010/main" val="238589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7549A7A-A385-429A-8291-18C6C0B643D4}"/>
              </a:ext>
            </a:extLst>
          </p:cNvPr>
          <p:cNvPicPr/>
          <p:nvPr/>
        </p:nvPicPr>
        <p:blipFill>
          <a:blip r:embed="rId3"/>
          <a:stretch>
            <a:fillRect/>
          </a:stretch>
        </p:blipFill>
        <p:spPr>
          <a:xfrm>
            <a:off x="0" y="0"/>
            <a:ext cx="12191999" cy="6858000"/>
          </a:xfrm>
          <a:prstGeom prst="rect">
            <a:avLst/>
          </a:prstGeom>
        </p:spPr>
      </p:pic>
      <p:sp>
        <p:nvSpPr>
          <p:cNvPr id="3" name="Inhaltsplatzhalter 2">
            <a:extLst>
              <a:ext uri="{FF2B5EF4-FFF2-40B4-BE49-F238E27FC236}">
                <a16:creationId xmlns:a16="http://schemas.microsoft.com/office/drawing/2014/main" id="{55A7BF1B-87DB-C074-F4C1-683E9E471C14}"/>
              </a:ext>
            </a:extLst>
          </p:cNvPr>
          <p:cNvSpPr>
            <a:spLocks noGrp="1"/>
          </p:cNvSpPr>
          <p:nvPr>
            <p:ph idx="1"/>
          </p:nvPr>
        </p:nvSpPr>
        <p:spPr>
          <a:xfrm>
            <a:off x="9232629" y="6385306"/>
            <a:ext cx="2845194" cy="472694"/>
          </a:xfrm>
        </p:spPr>
        <p:txBody>
          <a:bodyPr vert="horz" lIns="91440" tIns="45720" rIns="91440" bIns="45720" rtlCol="0" anchor="t">
            <a:normAutofit/>
          </a:bodyPr>
          <a:lstStyle/>
          <a:p>
            <a:pPr marL="0" indent="0">
              <a:buNone/>
            </a:pPr>
            <a:r>
              <a:rPr lang="de-CH">
                <a:ea typeface="+mn-lt"/>
                <a:cs typeface="+mn-lt"/>
              </a:rPr>
              <a:t>Bourdieu 1987, S. 212-13</a:t>
            </a:r>
            <a:endParaRPr lang="de-DE">
              <a:ea typeface="+mn-lt"/>
              <a:cs typeface="+mn-lt"/>
            </a:endParaRPr>
          </a:p>
          <a:p>
            <a:pPr marL="0" indent="0">
              <a:buNone/>
            </a:pPr>
            <a:endParaRPr lang="de-DE" sz="1200">
              <a:ea typeface="+mn-lt"/>
              <a:cs typeface="+mn-lt"/>
            </a:endParaRPr>
          </a:p>
          <a:p>
            <a:pPr marL="0" indent="0">
              <a:buNone/>
            </a:pPr>
            <a:endParaRPr lang="de-CH">
              <a:ea typeface="+mn-lt"/>
              <a:cs typeface="+mn-lt"/>
            </a:endParaRPr>
          </a:p>
          <a:p>
            <a:pPr marL="0" indent="0">
              <a:buNone/>
            </a:pPr>
            <a:endParaRPr lang="de-CH">
              <a:ea typeface="+mn-lt"/>
              <a:cs typeface="+mn-lt"/>
            </a:endParaRPr>
          </a:p>
        </p:txBody>
      </p:sp>
    </p:spTree>
    <p:extLst>
      <p:ext uri="{BB962C8B-B14F-4D97-AF65-F5344CB8AC3E}">
        <p14:creationId xmlns:p14="http://schemas.microsoft.com/office/powerpoint/2010/main" val="112111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F923196-269D-4D23-89E8-FC16EA7D96D7}"/>
              </a:ext>
            </a:extLst>
          </p:cNvPr>
          <p:cNvPicPr>
            <a:picLocks noChangeAspect="1"/>
          </p:cNvPicPr>
          <p:nvPr/>
        </p:nvPicPr>
        <p:blipFill>
          <a:blip r:embed="rId3"/>
          <a:stretch>
            <a:fillRect/>
          </a:stretch>
        </p:blipFill>
        <p:spPr>
          <a:xfrm>
            <a:off x="-116592" y="0"/>
            <a:ext cx="12308592" cy="6858000"/>
          </a:xfrm>
          <a:prstGeom prst="rect">
            <a:avLst/>
          </a:prstGeom>
        </p:spPr>
      </p:pic>
      <p:sp>
        <p:nvSpPr>
          <p:cNvPr id="2" name="Inhaltsplatzhalter 2">
            <a:extLst>
              <a:ext uri="{FF2B5EF4-FFF2-40B4-BE49-F238E27FC236}">
                <a16:creationId xmlns:a16="http://schemas.microsoft.com/office/drawing/2014/main" id="{87A61F42-1A06-9FCE-4FE9-327F537CE9F6}"/>
              </a:ext>
            </a:extLst>
          </p:cNvPr>
          <p:cNvSpPr txBox="1">
            <a:spLocks/>
          </p:cNvSpPr>
          <p:nvPr/>
        </p:nvSpPr>
        <p:spPr>
          <a:xfrm>
            <a:off x="9145924" y="6455490"/>
            <a:ext cx="3041779" cy="40251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CH" sz="1800">
                <a:solidFill>
                  <a:schemeClr val="bg1"/>
                </a:solidFill>
                <a:ea typeface="+mn-lt"/>
                <a:cs typeface="+mn-lt"/>
              </a:rPr>
              <a:t>Bourdieu 1987, S. 212-13</a:t>
            </a:r>
            <a:endParaRPr lang="de-DE" sz="1800">
              <a:solidFill>
                <a:schemeClr val="bg1"/>
              </a:solidFill>
              <a:ea typeface="+mn-lt"/>
              <a:cs typeface="+mn-lt"/>
            </a:endParaRPr>
          </a:p>
          <a:p>
            <a:endParaRPr lang="de-DE" sz="1200">
              <a:ea typeface="+mn-lt"/>
              <a:cs typeface="+mn-lt"/>
            </a:endParaRPr>
          </a:p>
          <a:p>
            <a:endParaRPr lang="de-CH">
              <a:ea typeface="+mn-lt"/>
              <a:cs typeface="+mn-lt"/>
            </a:endParaRPr>
          </a:p>
          <a:p>
            <a:endParaRPr lang="de-CH">
              <a:ea typeface="+mn-lt"/>
              <a:cs typeface="+mn-lt"/>
            </a:endParaRPr>
          </a:p>
        </p:txBody>
      </p:sp>
    </p:spTree>
    <p:extLst>
      <p:ext uri="{BB962C8B-B14F-4D97-AF65-F5344CB8AC3E}">
        <p14:creationId xmlns:p14="http://schemas.microsoft.com/office/powerpoint/2010/main" val="267774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10AA51C-3BC8-4DA8-AED9-693C2B995420}"/>
              </a:ext>
            </a:extLst>
          </p:cNvPr>
          <p:cNvPicPr>
            <a:picLocks noChangeAspect="1"/>
          </p:cNvPicPr>
          <p:nvPr/>
        </p:nvPicPr>
        <p:blipFill>
          <a:blip r:embed="rId3"/>
          <a:srcRect t="4539" r="241" b="4246"/>
          <a:stretch/>
        </p:blipFill>
        <p:spPr>
          <a:xfrm>
            <a:off x="100094" y="1172167"/>
            <a:ext cx="9876254" cy="5684945"/>
          </a:xfrm>
          <a:prstGeom prst="rect">
            <a:avLst/>
          </a:prstGeom>
        </p:spPr>
      </p:pic>
      <p:sp>
        <p:nvSpPr>
          <p:cNvPr id="2" name="Inhaltsplatzhalter 2">
            <a:extLst>
              <a:ext uri="{FF2B5EF4-FFF2-40B4-BE49-F238E27FC236}">
                <a16:creationId xmlns:a16="http://schemas.microsoft.com/office/drawing/2014/main" id="{F268E02E-FD0F-1A85-7D6F-38FE04D4C086}"/>
              </a:ext>
            </a:extLst>
          </p:cNvPr>
          <p:cNvSpPr>
            <a:spLocks noGrp="1"/>
          </p:cNvSpPr>
          <p:nvPr>
            <p:ph idx="1"/>
          </p:nvPr>
        </p:nvSpPr>
        <p:spPr>
          <a:xfrm>
            <a:off x="9970246" y="6453224"/>
            <a:ext cx="3695174" cy="402510"/>
          </a:xfrm>
        </p:spPr>
        <p:txBody>
          <a:bodyPr vert="horz" lIns="91440" tIns="45720" rIns="91440" bIns="45720" rtlCol="0" anchor="t">
            <a:normAutofit/>
          </a:bodyPr>
          <a:lstStyle/>
          <a:p>
            <a:pPr marL="0" indent="0">
              <a:buNone/>
            </a:pPr>
            <a:r>
              <a:rPr lang="de-CH">
                <a:ea typeface="+mn-lt"/>
                <a:cs typeface="+mn-lt"/>
              </a:rPr>
              <a:t>Bourdieu 1987, S. 280</a:t>
            </a:r>
            <a:endParaRPr lang="de-DE">
              <a:ea typeface="+mn-lt"/>
              <a:cs typeface="+mn-lt"/>
            </a:endParaRPr>
          </a:p>
          <a:p>
            <a:pPr marL="0" indent="0">
              <a:buNone/>
            </a:pPr>
            <a:endParaRPr lang="de-DE" sz="1200">
              <a:ea typeface="+mn-lt"/>
              <a:cs typeface="+mn-lt"/>
            </a:endParaRPr>
          </a:p>
          <a:p>
            <a:pPr marL="0" indent="0">
              <a:buNone/>
            </a:pPr>
            <a:endParaRPr lang="de-CH">
              <a:ea typeface="+mn-lt"/>
              <a:cs typeface="+mn-lt"/>
            </a:endParaRPr>
          </a:p>
          <a:p>
            <a:pPr marL="0" indent="0">
              <a:buNone/>
            </a:pPr>
            <a:endParaRPr lang="de-CH">
              <a:ea typeface="+mn-lt"/>
              <a:cs typeface="+mn-lt"/>
            </a:endParaRPr>
          </a:p>
        </p:txBody>
      </p:sp>
      <p:sp>
        <p:nvSpPr>
          <p:cNvPr id="4" name="Titel 1">
            <a:extLst>
              <a:ext uri="{FF2B5EF4-FFF2-40B4-BE49-F238E27FC236}">
                <a16:creationId xmlns:a16="http://schemas.microsoft.com/office/drawing/2014/main" id="{253F3A1C-3831-7B11-13A2-03E43F540551}"/>
              </a:ext>
            </a:extLst>
          </p:cNvPr>
          <p:cNvSpPr>
            <a:spLocks noGrp="1"/>
          </p:cNvSpPr>
          <p:nvPr>
            <p:ph type="title"/>
          </p:nvPr>
        </p:nvSpPr>
        <p:spPr>
          <a:xfrm>
            <a:off x="1569399" y="282902"/>
            <a:ext cx="7729728" cy="684063"/>
          </a:xfrm>
        </p:spPr>
        <p:txBody>
          <a:bodyPr>
            <a:normAutofit fontScale="90000"/>
          </a:bodyPr>
          <a:lstStyle/>
          <a:p>
            <a:r>
              <a:rPr lang="de-DE"/>
              <a:t>Habitus</a:t>
            </a:r>
          </a:p>
        </p:txBody>
      </p:sp>
      <p:sp>
        <p:nvSpPr>
          <p:cNvPr id="6" name="Inhaltsplatzhalter 2">
            <a:extLst>
              <a:ext uri="{FF2B5EF4-FFF2-40B4-BE49-F238E27FC236}">
                <a16:creationId xmlns:a16="http://schemas.microsoft.com/office/drawing/2014/main" id="{C23F0536-FB21-449B-73E8-6FD4D900DEDE}"/>
              </a:ext>
            </a:extLst>
          </p:cNvPr>
          <p:cNvSpPr txBox="1">
            <a:spLocks/>
          </p:cNvSpPr>
          <p:nvPr/>
        </p:nvSpPr>
        <p:spPr>
          <a:xfrm>
            <a:off x="9511040" y="1492203"/>
            <a:ext cx="3695174" cy="227743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de-CH">
                <a:ea typeface="+mn-lt"/>
                <a:cs typeface="+mn-lt"/>
              </a:rPr>
              <a:t>"sozialer Sinn" </a:t>
            </a:r>
          </a:p>
          <a:p>
            <a:pPr marL="0" indent="0">
              <a:buNone/>
            </a:pPr>
            <a:r>
              <a:rPr lang="de-CH">
                <a:ea typeface="+mn-lt"/>
                <a:cs typeface="+mn-lt"/>
              </a:rPr>
              <a:t>(passend vs. nicht passend?)</a:t>
            </a:r>
          </a:p>
          <a:p>
            <a:pPr marL="0" indent="0">
              <a:buFont typeface="Arial" panose="020B0604020202020204" pitchFamily="34" charset="0"/>
              <a:buNone/>
            </a:pPr>
            <a:endParaRPr lang="de-CH">
              <a:ea typeface="+mn-lt"/>
              <a:cs typeface="+mn-lt"/>
            </a:endParaRPr>
          </a:p>
          <a:p>
            <a:pPr marL="0" indent="0">
              <a:buNone/>
            </a:pPr>
            <a:r>
              <a:rPr lang="de-CH">
                <a:ea typeface="+mn-lt"/>
                <a:cs typeface="+mn-lt"/>
              </a:rPr>
              <a:t>"Logik der Praxis"</a:t>
            </a:r>
          </a:p>
          <a:p>
            <a:pPr marL="0" indent="0">
              <a:buNone/>
            </a:pPr>
            <a:r>
              <a:rPr lang="de-CH">
                <a:ea typeface="+mn-lt"/>
                <a:cs typeface="+mn-lt"/>
              </a:rPr>
              <a:t>(lohnt sich das für Leute</a:t>
            </a:r>
          </a:p>
          <a:p>
            <a:pPr marL="0" indent="0">
              <a:buNone/>
            </a:pPr>
            <a:r>
              <a:rPr lang="de-CH">
                <a:ea typeface="+mn-lt"/>
                <a:cs typeface="+mn-lt"/>
              </a:rPr>
              <a:t>wie mich?)</a:t>
            </a:r>
          </a:p>
          <a:p>
            <a:pPr marL="0" indent="0">
              <a:buFont typeface="Arial" panose="020B0604020202020204" pitchFamily="34" charset="0"/>
              <a:buNone/>
            </a:pPr>
            <a:endParaRPr lang="de-CH">
              <a:ea typeface="+mn-lt"/>
              <a:cs typeface="+mn-lt"/>
            </a:endParaRPr>
          </a:p>
          <a:p>
            <a:pPr marL="0" indent="0">
              <a:buNone/>
            </a:pPr>
            <a:endParaRPr lang="de-DE" sz="1200">
              <a:ea typeface="+mn-lt"/>
              <a:cs typeface="+mn-lt"/>
            </a:endParaRPr>
          </a:p>
          <a:p>
            <a:pPr marL="0" indent="0">
              <a:buNone/>
            </a:pPr>
            <a:endParaRPr lang="de-CH">
              <a:ea typeface="+mn-lt"/>
              <a:cs typeface="+mn-lt"/>
            </a:endParaRPr>
          </a:p>
          <a:p>
            <a:pPr marL="0" indent="0">
              <a:buNone/>
            </a:pPr>
            <a:endParaRPr lang="de-CH">
              <a:ea typeface="+mn-lt"/>
              <a:cs typeface="+mn-lt"/>
            </a:endParaRPr>
          </a:p>
        </p:txBody>
      </p:sp>
    </p:spTree>
    <p:extLst>
      <p:ext uri="{BB962C8B-B14F-4D97-AF65-F5344CB8AC3E}">
        <p14:creationId xmlns:p14="http://schemas.microsoft.com/office/powerpoint/2010/main" val="52851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EA90-68E5-9315-1248-8519423C6201}"/>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5E8202C3-74F9-7CEF-609D-47AACBCBD74D}"/>
              </a:ext>
            </a:extLst>
          </p:cNvPr>
          <p:cNvPicPr>
            <a:picLocks noChangeAspect="1"/>
          </p:cNvPicPr>
          <p:nvPr/>
        </p:nvPicPr>
        <p:blipFill>
          <a:blip r:embed="rId3"/>
          <a:stretch>
            <a:fillRect/>
          </a:stretch>
        </p:blipFill>
        <p:spPr>
          <a:xfrm>
            <a:off x="1847461" y="0"/>
            <a:ext cx="7268547" cy="6858000"/>
          </a:xfrm>
          <a:prstGeom prst="rect">
            <a:avLst/>
          </a:prstGeom>
        </p:spPr>
      </p:pic>
      <p:sp>
        <p:nvSpPr>
          <p:cNvPr id="2" name="Textfeld 1">
            <a:extLst>
              <a:ext uri="{FF2B5EF4-FFF2-40B4-BE49-F238E27FC236}">
                <a16:creationId xmlns:a16="http://schemas.microsoft.com/office/drawing/2014/main" id="{BEE4D90F-C294-658E-F979-2AEB4F1E0291}"/>
              </a:ext>
            </a:extLst>
          </p:cNvPr>
          <p:cNvSpPr txBox="1"/>
          <p:nvPr/>
        </p:nvSpPr>
        <p:spPr>
          <a:xfrm>
            <a:off x="10524931" y="5971592"/>
            <a:ext cx="1483567" cy="646331"/>
          </a:xfrm>
          <a:prstGeom prst="rect">
            <a:avLst/>
          </a:prstGeom>
          <a:noFill/>
        </p:spPr>
        <p:txBody>
          <a:bodyPr wrap="square" rtlCol="0">
            <a:spAutoFit/>
          </a:bodyPr>
          <a:lstStyle/>
          <a:p>
            <a:r>
              <a:rPr lang="de-DE"/>
              <a:t>Bourdieu, 2006, S. 357</a:t>
            </a:r>
            <a:endParaRPr lang="de-CH"/>
          </a:p>
        </p:txBody>
      </p:sp>
    </p:spTree>
    <p:extLst>
      <p:ext uri="{BB962C8B-B14F-4D97-AF65-F5344CB8AC3E}">
        <p14:creationId xmlns:p14="http://schemas.microsoft.com/office/powerpoint/2010/main" val="173008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347928B2-1485-509D-231A-3CD59249E78E}"/>
              </a:ext>
            </a:extLst>
          </p:cNvPr>
          <p:cNvCxnSpPr/>
          <p:nvPr/>
        </p:nvCxnSpPr>
        <p:spPr>
          <a:xfrm>
            <a:off x="1890321" y="2068497"/>
            <a:ext cx="82651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08BA9A49-0CDE-7AFD-5945-4287BD8E7F4B}"/>
              </a:ext>
            </a:extLst>
          </p:cNvPr>
          <p:cNvCxnSpPr/>
          <p:nvPr/>
        </p:nvCxnSpPr>
        <p:spPr>
          <a:xfrm>
            <a:off x="1813050" y="3889116"/>
            <a:ext cx="82651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EF9380D7-C240-D9B0-7993-9727AD839847}"/>
              </a:ext>
            </a:extLst>
          </p:cNvPr>
          <p:cNvSpPr txBox="1"/>
          <p:nvPr/>
        </p:nvSpPr>
        <p:spPr>
          <a:xfrm>
            <a:off x="10075220" y="3615851"/>
            <a:ext cx="1504950" cy="646331"/>
          </a:xfrm>
          <a:prstGeom prst="rect">
            <a:avLst/>
          </a:prstGeom>
          <a:noFill/>
        </p:spPr>
        <p:txBody>
          <a:bodyPr wrap="square" rtlCol="0">
            <a:spAutoFit/>
          </a:bodyPr>
          <a:lstStyle/>
          <a:p>
            <a:r>
              <a:rPr lang="de-DE" sz="1800" b="0" i="0" u="none" strike="noStrike" baseline="0">
                <a:latin typeface="MinionPro-Regular"/>
              </a:rPr>
              <a:t>„</a:t>
            </a:r>
            <a:r>
              <a:rPr lang="de-DE"/>
              <a:t>Schwelle der Sicherheit</a:t>
            </a:r>
            <a:r>
              <a:rPr lang="de-CH" sz="1800" b="0" i="0" u="none" strike="noStrike" baseline="0">
                <a:latin typeface="MinionPro-Regular"/>
              </a:rPr>
              <a:t>“</a:t>
            </a:r>
            <a:r>
              <a:rPr lang="de-DE" sz="1800" b="0" i="0" u="none" strike="noStrike" baseline="0">
                <a:latin typeface="MinionPro-Regular"/>
              </a:rPr>
              <a:t> </a:t>
            </a:r>
            <a:endParaRPr lang="de-CH"/>
          </a:p>
        </p:txBody>
      </p:sp>
      <p:sp>
        <p:nvSpPr>
          <p:cNvPr id="11" name="Textfeld 10">
            <a:extLst>
              <a:ext uri="{FF2B5EF4-FFF2-40B4-BE49-F238E27FC236}">
                <a16:creationId xmlns:a16="http://schemas.microsoft.com/office/drawing/2014/main" id="{7D87C40E-0C24-D8C2-BE5B-5A6249615B0D}"/>
              </a:ext>
            </a:extLst>
          </p:cNvPr>
          <p:cNvSpPr txBox="1"/>
          <p:nvPr/>
        </p:nvSpPr>
        <p:spPr>
          <a:xfrm>
            <a:off x="10155431" y="1715252"/>
            <a:ext cx="1953088" cy="646331"/>
          </a:xfrm>
          <a:prstGeom prst="rect">
            <a:avLst/>
          </a:prstGeom>
          <a:noFill/>
        </p:spPr>
        <p:txBody>
          <a:bodyPr wrap="square" rtlCol="0">
            <a:spAutoFit/>
          </a:bodyPr>
          <a:lstStyle/>
          <a:p>
            <a:r>
              <a:rPr lang="de-DE" sz="1800" b="0" i="0" u="none" strike="noStrike" baseline="0">
                <a:latin typeface="MinionPro-Regular"/>
              </a:rPr>
              <a:t>„</a:t>
            </a:r>
            <a:r>
              <a:rPr lang="de-DE"/>
              <a:t>Schwelle der Berechenbarkeit</a:t>
            </a:r>
            <a:r>
              <a:rPr lang="de-CH" sz="1800" b="0" i="0" u="none" strike="noStrike" baseline="0">
                <a:latin typeface="MinionPro-Regular"/>
              </a:rPr>
              <a:t> “</a:t>
            </a:r>
            <a:r>
              <a:rPr lang="de-DE" sz="1800" b="0" i="0" u="none" strike="noStrike" baseline="0">
                <a:latin typeface="MinionPro-Regular"/>
              </a:rPr>
              <a:t> </a:t>
            </a:r>
            <a:endParaRPr lang="de-CH"/>
          </a:p>
        </p:txBody>
      </p:sp>
      <p:sp>
        <p:nvSpPr>
          <p:cNvPr id="12" name="Textfeld 11">
            <a:extLst>
              <a:ext uri="{FF2B5EF4-FFF2-40B4-BE49-F238E27FC236}">
                <a16:creationId xmlns:a16="http://schemas.microsoft.com/office/drawing/2014/main" id="{1F278F3E-0DC5-378F-3C2E-85C394955AE0}"/>
              </a:ext>
            </a:extLst>
          </p:cNvPr>
          <p:cNvSpPr txBox="1"/>
          <p:nvPr/>
        </p:nvSpPr>
        <p:spPr>
          <a:xfrm>
            <a:off x="1891477" y="3182778"/>
            <a:ext cx="6191250" cy="646331"/>
          </a:xfrm>
          <a:prstGeom prst="rect">
            <a:avLst/>
          </a:prstGeom>
          <a:noFill/>
        </p:spPr>
        <p:txBody>
          <a:bodyPr wrap="square" rtlCol="0">
            <a:spAutoFit/>
          </a:bodyPr>
          <a:lstStyle/>
          <a:p>
            <a:r>
              <a:rPr lang="de-DE"/>
              <a:t>„feste Arbeitsstelle und ein regelmäßiges Einkommen</a:t>
            </a:r>
          </a:p>
          <a:p>
            <a:r>
              <a:rPr lang="de-DE"/>
              <a:t>mit dem ganzen Ensemble an Versicherungen auf die Zukunft“</a:t>
            </a:r>
            <a:endParaRPr lang="de-CH"/>
          </a:p>
        </p:txBody>
      </p:sp>
      <p:sp>
        <p:nvSpPr>
          <p:cNvPr id="13" name="Textfeld 12">
            <a:extLst>
              <a:ext uri="{FF2B5EF4-FFF2-40B4-BE49-F238E27FC236}">
                <a16:creationId xmlns:a16="http://schemas.microsoft.com/office/drawing/2014/main" id="{F0C52580-F407-EC6B-E266-7A4DBD128B41}"/>
              </a:ext>
            </a:extLst>
          </p:cNvPr>
          <p:cNvSpPr txBox="1"/>
          <p:nvPr/>
        </p:nvSpPr>
        <p:spPr>
          <a:xfrm>
            <a:off x="1891477" y="1367584"/>
            <a:ext cx="5600700" cy="646331"/>
          </a:xfrm>
          <a:prstGeom prst="rect">
            <a:avLst/>
          </a:prstGeom>
          <a:noFill/>
        </p:spPr>
        <p:txBody>
          <a:bodyPr wrap="square" rtlCol="0">
            <a:spAutoFit/>
          </a:bodyPr>
          <a:lstStyle/>
          <a:p>
            <a:pPr algn="l"/>
            <a:r>
              <a:rPr lang="de-DE" sz="1800" b="0" i="0" u="none" strike="noStrike" baseline="0">
                <a:latin typeface="MinionPro-Regular"/>
              </a:rPr>
              <a:t>„</a:t>
            </a:r>
            <a:r>
              <a:rPr lang="de-CH" sz="1800" b="0" i="0" u="none" strike="noStrike" baseline="0">
                <a:latin typeface="MinionPro-Regular"/>
              </a:rPr>
              <a:t>Verfügung über Einkünfte“</a:t>
            </a:r>
            <a:r>
              <a:rPr lang="de-DE" sz="1800" b="0" i="0" u="none" strike="noStrike" baseline="0">
                <a:latin typeface="MinionPro-Regular"/>
              </a:rPr>
              <a:t> „die von der Sorge um die Subsistenz dauerhaft“ entlasten</a:t>
            </a:r>
            <a:endParaRPr lang="de-CH"/>
          </a:p>
        </p:txBody>
      </p:sp>
      <p:cxnSp>
        <p:nvCxnSpPr>
          <p:cNvPr id="14" name="Gerader Verbinder 13">
            <a:extLst>
              <a:ext uri="{FF2B5EF4-FFF2-40B4-BE49-F238E27FC236}">
                <a16:creationId xmlns:a16="http://schemas.microsoft.com/office/drawing/2014/main" id="{D14A6290-BA86-F53F-0202-147BBAD9EC40}"/>
              </a:ext>
            </a:extLst>
          </p:cNvPr>
          <p:cNvCxnSpPr/>
          <p:nvPr/>
        </p:nvCxnSpPr>
        <p:spPr>
          <a:xfrm>
            <a:off x="1890321" y="5525240"/>
            <a:ext cx="826511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47C8F37E-76C4-217E-D250-27C24B7D2573}"/>
              </a:ext>
            </a:extLst>
          </p:cNvPr>
          <p:cNvSpPr txBox="1"/>
          <p:nvPr/>
        </p:nvSpPr>
        <p:spPr>
          <a:xfrm>
            <a:off x="10078161" y="5153662"/>
            <a:ext cx="2253876" cy="646331"/>
          </a:xfrm>
          <a:prstGeom prst="rect">
            <a:avLst/>
          </a:prstGeom>
          <a:noFill/>
        </p:spPr>
        <p:txBody>
          <a:bodyPr wrap="square" rtlCol="0">
            <a:spAutoFit/>
          </a:bodyPr>
          <a:lstStyle/>
          <a:p>
            <a:r>
              <a:rPr lang="de-DE"/>
              <a:t>Schwelle der sozialen Respektabilität</a:t>
            </a:r>
            <a:r>
              <a:rPr lang="de-DE" sz="1800" b="0" i="0" u="none" strike="noStrike" baseline="0">
                <a:latin typeface="MinionPro-Regular"/>
              </a:rPr>
              <a:t> </a:t>
            </a:r>
            <a:endParaRPr lang="de-CH"/>
          </a:p>
        </p:txBody>
      </p:sp>
      <p:sp>
        <p:nvSpPr>
          <p:cNvPr id="16" name="Textfeld 15">
            <a:extLst>
              <a:ext uri="{FF2B5EF4-FFF2-40B4-BE49-F238E27FC236}">
                <a16:creationId xmlns:a16="http://schemas.microsoft.com/office/drawing/2014/main" id="{4BCD783D-E0BF-0707-A026-16C9984D7E12}"/>
              </a:ext>
            </a:extLst>
          </p:cNvPr>
          <p:cNvSpPr txBox="1"/>
          <p:nvPr/>
        </p:nvSpPr>
        <p:spPr>
          <a:xfrm>
            <a:off x="1887400" y="5795801"/>
            <a:ext cx="7912963" cy="861774"/>
          </a:xfrm>
          <a:prstGeom prst="rect">
            <a:avLst/>
          </a:prstGeom>
          <a:noFill/>
        </p:spPr>
        <p:txBody>
          <a:bodyPr wrap="square" rtlCol="0">
            <a:spAutoFit/>
          </a:bodyPr>
          <a:lstStyle/>
          <a:p>
            <a:r>
              <a:rPr lang="de-DE"/>
              <a:t>institutionalisierter Fürsorgestatus </a:t>
            </a:r>
            <a:r>
              <a:rPr lang="de-DE">
                <a:sym typeface="Wingdings" panose="05000000000000000000" pitchFamily="2" charset="2"/>
              </a:rPr>
              <a:t> gesellschaftliche Abwertung  </a:t>
            </a:r>
            <a:r>
              <a:rPr lang="de-DE"/>
              <a:t>Unterklassen</a:t>
            </a:r>
          </a:p>
          <a:p>
            <a:r>
              <a:rPr lang="de-DE"/>
              <a:t>----&gt; „Überlebenshabitus“ </a:t>
            </a:r>
            <a:r>
              <a:rPr lang="de-DE" sz="1400"/>
              <a:t>(=Zwang, „sich mit materieller Knappheit, geringer gesellschaftlicher Anerkennung und einer engmaschigen bürokratischen Kontrolle ihres Alltagslebens zu arrangieren “)</a:t>
            </a:r>
            <a:endParaRPr lang="de-CH" sz="1400"/>
          </a:p>
        </p:txBody>
      </p:sp>
      <p:sp>
        <p:nvSpPr>
          <p:cNvPr id="2" name="Textfeld 1">
            <a:extLst>
              <a:ext uri="{FF2B5EF4-FFF2-40B4-BE49-F238E27FC236}">
                <a16:creationId xmlns:a16="http://schemas.microsoft.com/office/drawing/2014/main" id="{FD879A61-DAC8-6E4B-EEC8-E141631FE146}"/>
              </a:ext>
            </a:extLst>
          </p:cNvPr>
          <p:cNvSpPr txBox="1"/>
          <p:nvPr/>
        </p:nvSpPr>
        <p:spPr>
          <a:xfrm rot="16200000">
            <a:off x="-19468" y="4473563"/>
            <a:ext cx="1542842" cy="461665"/>
          </a:xfrm>
          <a:prstGeom prst="rect">
            <a:avLst/>
          </a:prstGeom>
          <a:noFill/>
        </p:spPr>
        <p:txBody>
          <a:bodyPr wrap="square" rtlCol="0">
            <a:spAutoFit/>
          </a:bodyPr>
          <a:lstStyle/>
          <a:p>
            <a:r>
              <a:rPr lang="de-DE" sz="1200"/>
              <a:t>„</a:t>
            </a:r>
            <a:r>
              <a:rPr lang="de-CH" sz="1200" b="0" i="0" u="none" strike="noStrike" baseline="0">
                <a:latin typeface="MinionPro-Regular"/>
              </a:rPr>
              <a:t>instabile Arbeits- </a:t>
            </a:r>
          </a:p>
          <a:p>
            <a:r>
              <a:rPr lang="de-CH" sz="1200" b="0" i="0" u="none" strike="noStrike" baseline="0">
                <a:latin typeface="MinionPro-Regular"/>
              </a:rPr>
              <a:t>und Lebensformen</a:t>
            </a:r>
            <a:r>
              <a:rPr lang="de-DE" sz="1200"/>
              <a:t>“</a:t>
            </a:r>
            <a:endParaRPr lang="de-CH" sz="1200"/>
          </a:p>
        </p:txBody>
      </p:sp>
      <p:sp>
        <p:nvSpPr>
          <p:cNvPr id="3" name="Textfeld 2">
            <a:extLst>
              <a:ext uri="{FF2B5EF4-FFF2-40B4-BE49-F238E27FC236}">
                <a16:creationId xmlns:a16="http://schemas.microsoft.com/office/drawing/2014/main" id="{E16FF96E-B2F2-A721-77E3-C9C5A02981BC}"/>
              </a:ext>
            </a:extLst>
          </p:cNvPr>
          <p:cNvSpPr txBox="1"/>
          <p:nvPr/>
        </p:nvSpPr>
        <p:spPr>
          <a:xfrm rot="16200000">
            <a:off x="-260785" y="2298206"/>
            <a:ext cx="2180235" cy="646331"/>
          </a:xfrm>
          <a:prstGeom prst="rect">
            <a:avLst/>
          </a:prstGeom>
          <a:noFill/>
        </p:spPr>
        <p:txBody>
          <a:bodyPr wrap="square" rtlCol="0">
            <a:spAutoFit/>
          </a:bodyPr>
          <a:lstStyle/>
          <a:p>
            <a:r>
              <a:rPr lang="de-DE" sz="1200"/>
              <a:t>„</a:t>
            </a:r>
            <a:r>
              <a:rPr lang="de-DE" sz="1200" b="0" i="0" u="none" strike="noStrike" baseline="0">
                <a:latin typeface="MinionPro-Regular"/>
              </a:rPr>
              <a:t>primäre Orientierung </a:t>
            </a:r>
          </a:p>
          <a:p>
            <a:r>
              <a:rPr lang="de-DE" sz="1200" b="0" i="0" u="none" strike="noStrike" baseline="0">
                <a:latin typeface="MinionPro-Regular"/>
              </a:rPr>
              <a:t>an der  Verbesserung </a:t>
            </a:r>
          </a:p>
          <a:p>
            <a:r>
              <a:rPr lang="de-DE" sz="1200" b="0" i="0" u="none" strike="noStrike" baseline="0">
                <a:latin typeface="MinionPro-Regular"/>
              </a:rPr>
              <a:t>sozialer Sicherheit </a:t>
            </a:r>
            <a:r>
              <a:rPr lang="de-DE" sz="1200"/>
              <a:t>“</a:t>
            </a:r>
            <a:endParaRPr lang="de-CH" sz="1200"/>
          </a:p>
        </p:txBody>
      </p:sp>
      <p:sp>
        <p:nvSpPr>
          <p:cNvPr id="4" name="Geschweifte Klammer links 3">
            <a:extLst>
              <a:ext uri="{FF2B5EF4-FFF2-40B4-BE49-F238E27FC236}">
                <a16:creationId xmlns:a16="http://schemas.microsoft.com/office/drawing/2014/main" id="{BC624CC6-00E9-C27A-7FD3-F67D73623496}"/>
              </a:ext>
            </a:extLst>
          </p:cNvPr>
          <p:cNvSpPr/>
          <p:nvPr/>
        </p:nvSpPr>
        <p:spPr>
          <a:xfrm>
            <a:off x="1116815" y="2115569"/>
            <a:ext cx="686209" cy="17133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6" name="Geschweifte Klammer links 5">
            <a:extLst>
              <a:ext uri="{FF2B5EF4-FFF2-40B4-BE49-F238E27FC236}">
                <a16:creationId xmlns:a16="http://schemas.microsoft.com/office/drawing/2014/main" id="{C93672E9-363F-BF3D-0FAD-5448AF0C3EE3}"/>
              </a:ext>
            </a:extLst>
          </p:cNvPr>
          <p:cNvSpPr/>
          <p:nvPr/>
        </p:nvSpPr>
        <p:spPr>
          <a:xfrm>
            <a:off x="1133322" y="3928989"/>
            <a:ext cx="676184" cy="15461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0" name="Textfeld 9">
            <a:extLst>
              <a:ext uri="{FF2B5EF4-FFF2-40B4-BE49-F238E27FC236}">
                <a16:creationId xmlns:a16="http://schemas.microsoft.com/office/drawing/2014/main" id="{489C9A89-E1BC-F688-FD46-60D6409790B4}"/>
              </a:ext>
            </a:extLst>
          </p:cNvPr>
          <p:cNvSpPr txBox="1"/>
          <p:nvPr/>
        </p:nvSpPr>
        <p:spPr>
          <a:xfrm rot="16200000">
            <a:off x="-355969" y="536969"/>
            <a:ext cx="2180239" cy="861774"/>
          </a:xfrm>
          <a:prstGeom prst="rect">
            <a:avLst/>
          </a:prstGeom>
          <a:noFill/>
        </p:spPr>
        <p:txBody>
          <a:bodyPr wrap="square" rtlCol="0">
            <a:spAutoFit/>
          </a:bodyPr>
          <a:lstStyle/>
          <a:p>
            <a:pPr algn="l"/>
            <a:r>
              <a:rPr lang="de-DE" sz="1200"/>
              <a:t>„</a:t>
            </a:r>
            <a:r>
              <a:rPr lang="de-DE" sz="1200" b="0" i="0" u="none" strike="noStrike" baseline="0">
                <a:latin typeface="MinionPro-Regular"/>
              </a:rPr>
              <a:t>unternehmerisches und marktkompatibles  Denken, das die gesamte Lebensführung </a:t>
            </a:r>
            <a:r>
              <a:rPr lang="de-CH" sz="1200" b="0" i="0" u="none" strike="noStrike" baseline="0">
                <a:latin typeface="MinionPro-Regular"/>
              </a:rPr>
              <a:t>an der Zukunft ausrichtet </a:t>
            </a:r>
            <a:r>
              <a:rPr lang="de-DE" sz="1400"/>
              <a:t>“</a:t>
            </a:r>
            <a:endParaRPr lang="de-CH" sz="1400"/>
          </a:p>
        </p:txBody>
      </p:sp>
      <p:sp>
        <p:nvSpPr>
          <p:cNvPr id="18" name="Geschweifte Klammer links 17">
            <a:extLst>
              <a:ext uri="{FF2B5EF4-FFF2-40B4-BE49-F238E27FC236}">
                <a16:creationId xmlns:a16="http://schemas.microsoft.com/office/drawing/2014/main" id="{75E9B61B-D04C-E192-6E6C-131EA6DBA853}"/>
              </a:ext>
            </a:extLst>
          </p:cNvPr>
          <p:cNvSpPr/>
          <p:nvPr/>
        </p:nvSpPr>
        <p:spPr>
          <a:xfrm>
            <a:off x="1126841" y="463911"/>
            <a:ext cx="676183" cy="15893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9" name="Textfeld 18">
            <a:extLst>
              <a:ext uri="{FF2B5EF4-FFF2-40B4-BE49-F238E27FC236}">
                <a16:creationId xmlns:a16="http://schemas.microsoft.com/office/drawing/2014/main" id="{7AC9239A-BD2D-0862-B928-E6710B7D7D30}"/>
              </a:ext>
            </a:extLst>
          </p:cNvPr>
          <p:cNvSpPr txBox="1"/>
          <p:nvPr/>
        </p:nvSpPr>
        <p:spPr>
          <a:xfrm rot="16200000">
            <a:off x="-400968" y="5275997"/>
            <a:ext cx="1963677" cy="1200329"/>
          </a:xfrm>
          <a:prstGeom prst="rect">
            <a:avLst/>
          </a:prstGeom>
          <a:noFill/>
        </p:spPr>
        <p:txBody>
          <a:bodyPr wrap="square" rtlCol="0">
            <a:spAutoFit/>
          </a:bodyPr>
          <a:lstStyle/>
          <a:p>
            <a:r>
              <a:rPr lang="de-DE" sz="1200"/>
              <a:t>„</a:t>
            </a:r>
            <a:r>
              <a:rPr lang="de-DE" sz="1200" b="0" i="0" u="none" strike="noStrike" baseline="0">
                <a:latin typeface="MinionPro-Regular"/>
              </a:rPr>
              <a:t>eigenständige soziale Reproduktion</a:t>
            </a:r>
            <a:r>
              <a:rPr lang="de-DE" sz="1200">
                <a:latin typeface="MinionPro-Regular"/>
              </a:rPr>
              <a:t> </a:t>
            </a:r>
            <a:r>
              <a:rPr lang="de-DE" sz="1200" b="0" i="0" u="none" strike="noStrike" baseline="0">
                <a:latin typeface="MinionPro-Regular"/>
              </a:rPr>
              <a:t>ohne </a:t>
            </a:r>
          </a:p>
          <a:p>
            <a:r>
              <a:rPr lang="de-DE" sz="1200" b="0" i="0" u="none" strike="noStrike" baseline="0">
                <a:latin typeface="MinionPro-Regular"/>
              </a:rPr>
              <a:t>die Hilfe der</a:t>
            </a:r>
          </a:p>
          <a:p>
            <a:r>
              <a:rPr lang="de-DE" sz="1200" b="0" i="0" u="none" strike="noStrike" baseline="0">
                <a:latin typeface="MinionPro-Regular"/>
              </a:rPr>
              <a:t> Gemeinschaft / </a:t>
            </a:r>
          </a:p>
          <a:p>
            <a:r>
              <a:rPr lang="de-DE" sz="1200" b="0" i="0" u="none" strike="noStrike" baseline="0">
                <a:latin typeface="MinionPro-Regular"/>
              </a:rPr>
              <a:t>Gesellschaft </a:t>
            </a:r>
          </a:p>
          <a:p>
            <a:r>
              <a:rPr lang="de-DE" sz="1200" b="0" i="0" u="none" strike="noStrike" baseline="0">
                <a:latin typeface="MinionPro-Regular"/>
              </a:rPr>
              <a:t>nicht möglich </a:t>
            </a:r>
            <a:r>
              <a:rPr lang="de-DE" sz="1200"/>
              <a:t>“</a:t>
            </a:r>
            <a:endParaRPr lang="de-CH" sz="1200"/>
          </a:p>
        </p:txBody>
      </p:sp>
      <p:sp>
        <p:nvSpPr>
          <p:cNvPr id="20" name="Geschweifte Klammer links 19">
            <a:extLst>
              <a:ext uri="{FF2B5EF4-FFF2-40B4-BE49-F238E27FC236}">
                <a16:creationId xmlns:a16="http://schemas.microsoft.com/office/drawing/2014/main" id="{EFE475B3-3C0A-32C1-CD31-D2247F1ED00C}"/>
              </a:ext>
            </a:extLst>
          </p:cNvPr>
          <p:cNvSpPr/>
          <p:nvPr/>
        </p:nvSpPr>
        <p:spPr>
          <a:xfrm>
            <a:off x="1136867" y="5532493"/>
            <a:ext cx="666157" cy="13273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1" name="Textfeld 20">
            <a:extLst>
              <a:ext uri="{FF2B5EF4-FFF2-40B4-BE49-F238E27FC236}">
                <a16:creationId xmlns:a16="http://schemas.microsoft.com/office/drawing/2014/main" id="{72CDF880-9558-3D0C-3D99-0EBD9F657B1E}"/>
              </a:ext>
            </a:extLst>
          </p:cNvPr>
          <p:cNvSpPr txBox="1"/>
          <p:nvPr/>
        </p:nvSpPr>
        <p:spPr>
          <a:xfrm>
            <a:off x="10153957" y="6222250"/>
            <a:ext cx="2035014" cy="646331"/>
          </a:xfrm>
          <a:prstGeom prst="rect">
            <a:avLst/>
          </a:prstGeom>
          <a:noFill/>
        </p:spPr>
        <p:txBody>
          <a:bodyPr wrap="square" lIns="91440" tIns="45720" rIns="91440" bIns="45720" rtlCol="0" anchor="t">
            <a:spAutoFit/>
          </a:bodyPr>
          <a:lstStyle/>
          <a:p>
            <a:r>
              <a:rPr lang="de-DE"/>
              <a:t>Bourdieu, 2000, </a:t>
            </a:r>
            <a:r>
              <a:rPr lang="de-DE" err="1"/>
              <a:t>erg</a:t>
            </a:r>
            <a:r>
              <a:rPr lang="de-DE"/>
              <a:t>. von Dörre, 2021</a:t>
            </a:r>
            <a:endParaRPr lang="de-CH"/>
          </a:p>
        </p:txBody>
      </p:sp>
    </p:spTree>
    <p:extLst>
      <p:ext uri="{BB962C8B-B14F-4D97-AF65-F5344CB8AC3E}">
        <p14:creationId xmlns:p14="http://schemas.microsoft.com/office/powerpoint/2010/main" val="72544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AAAC-A87C-1D42-8E9F-AC30ABA1847F}"/>
              </a:ext>
            </a:extLst>
          </p:cNvPr>
          <p:cNvSpPr>
            <a:spLocks noGrp="1"/>
          </p:cNvSpPr>
          <p:nvPr>
            <p:ph type="title"/>
          </p:nvPr>
        </p:nvSpPr>
        <p:spPr/>
        <p:txBody>
          <a:bodyPr/>
          <a:lstStyle/>
          <a:p>
            <a:r>
              <a:rPr lang="de-DE"/>
              <a:t>Freiwilliges </a:t>
            </a:r>
            <a:r>
              <a:rPr lang="de-DE" err="1"/>
              <a:t>engagement</a:t>
            </a:r>
            <a:endParaRPr lang="de-DE"/>
          </a:p>
        </p:txBody>
      </p:sp>
      <p:sp>
        <p:nvSpPr>
          <p:cNvPr id="3" name="Textplatzhalter 2">
            <a:extLst>
              <a:ext uri="{FF2B5EF4-FFF2-40B4-BE49-F238E27FC236}">
                <a16:creationId xmlns:a16="http://schemas.microsoft.com/office/drawing/2014/main" id="{DB2DB807-679A-D645-B2B3-E6C7B5A5A0B6}"/>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184850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CCB1E-CE47-89A0-0384-9B1583B3E61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5A65103-8A87-8BCB-FE99-7D187B086F91}"/>
              </a:ext>
            </a:extLst>
          </p:cNvPr>
          <p:cNvSpPr txBox="1"/>
          <p:nvPr/>
        </p:nvSpPr>
        <p:spPr>
          <a:xfrm>
            <a:off x="9880817" y="6075805"/>
            <a:ext cx="2506250" cy="646331"/>
          </a:xfrm>
          <a:prstGeom prst="rect">
            <a:avLst/>
          </a:prstGeom>
          <a:noFill/>
        </p:spPr>
        <p:txBody>
          <a:bodyPr wrap="square" lIns="91440" tIns="45720" rIns="91440" bIns="45720" rtlCol="0" anchor="t">
            <a:spAutoFit/>
          </a:bodyPr>
          <a:lstStyle/>
          <a:p>
            <a:r>
              <a:rPr lang="de-DE">
                <a:latin typeface="Gill Sans MT"/>
                <a:cs typeface="Calibri"/>
              </a:rPr>
              <a:t> Eigene Darstellung (Schmitt, 2014, S. 74)</a:t>
            </a:r>
            <a:endParaRPr lang="de-CH">
              <a:latin typeface="Gill Sans MT"/>
            </a:endParaRPr>
          </a:p>
        </p:txBody>
      </p:sp>
      <p:sp>
        <p:nvSpPr>
          <p:cNvPr id="4" name="Titel 1">
            <a:extLst>
              <a:ext uri="{FF2B5EF4-FFF2-40B4-BE49-F238E27FC236}">
                <a16:creationId xmlns:a16="http://schemas.microsoft.com/office/drawing/2014/main" id="{FF652B64-A156-9FEF-DF06-3DE68AD42E3B}"/>
              </a:ext>
            </a:extLst>
          </p:cNvPr>
          <p:cNvSpPr txBox="1">
            <a:spLocks/>
          </p:cNvSpPr>
          <p:nvPr/>
        </p:nvSpPr>
        <p:spPr bwMode="blackWhite">
          <a:xfrm>
            <a:off x="1569399" y="282902"/>
            <a:ext cx="7729728" cy="764882"/>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de-DE" sz="2800"/>
              <a:t>Passungsverhältnisse</a:t>
            </a:r>
          </a:p>
        </p:txBody>
      </p:sp>
      <p:pic>
        <p:nvPicPr>
          <p:cNvPr id="3" name="Grafik 2" descr="Ein Bild, das Text, Reihe, Screenshot, Diagramm enthält.&#10;&#10;Beschreibung automatisch generiert.">
            <a:extLst>
              <a:ext uri="{FF2B5EF4-FFF2-40B4-BE49-F238E27FC236}">
                <a16:creationId xmlns:a16="http://schemas.microsoft.com/office/drawing/2014/main" id="{CAD2F941-3DD1-6AC6-3FA4-9DBC56042957}"/>
              </a:ext>
            </a:extLst>
          </p:cNvPr>
          <p:cNvPicPr>
            <a:picLocks noChangeAspect="1"/>
          </p:cNvPicPr>
          <p:nvPr/>
        </p:nvPicPr>
        <p:blipFill>
          <a:blip r:embed="rId3"/>
          <a:stretch>
            <a:fillRect/>
          </a:stretch>
        </p:blipFill>
        <p:spPr>
          <a:xfrm>
            <a:off x="1322615" y="1272268"/>
            <a:ext cx="7990114" cy="5587093"/>
          </a:xfrm>
          <a:prstGeom prst="rect">
            <a:avLst/>
          </a:prstGeom>
        </p:spPr>
      </p:pic>
    </p:spTree>
    <p:extLst>
      <p:ext uri="{BB962C8B-B14F-4D97-AF65-F5344CB8AC3E}">
        <p14:creationId xmlns:p14="http://schemas.microsoft.com/office/powerpoint/2010/main" val="1730032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CCB1E-CE47-89A0-0384-9B1583B3E61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5A65103-8A87-8BCB-FE99-7D187B086F91}"/>
              </a:ext>
            </a:extLst>
          </p:cNvPr>
          <p:cNvSpPr txBox="1"/>
          <p:nvPr/>
        </p:nvSpPr>
        <p:spPr>
          <a:xfrm>
            <a:off x="10524931" y="5971592"/>
            <a:ext cx="1483567" cy="646331"/>
          </a:xfrm>
          <a:prstGeom prst="rect">
            <a:avLst/>
          </a:prstGeom>
          <a:noFill/>
        </p:spPr>
        <p:txBody>
          <a:bodyPr wrap="square" lIns="91440" tIns="45720" rIns="91440" bIns="45720" rtlCol="0" anchor="t">
            <a:spAutoFit/>
          </a:bodyPr>
          <a:lstStyle/>
          <a:p>
            <a:r>
              <a:rPr lang="de-DE" err="1"/>
              <a:t>Weiss</a:t>
            </a:r>
            <a:r>
              <a:rPr lang="de-DE"/>
              <a:t>, 2001, S. 95</a:t>
            </a:r>
            <a:endParaRPr lang="de-CH" b="1"/>
          </a:p>
        </p:txBody>
      </p:sp>
      <p:pic>
        <p:nvPicPr>
          <p:cNvPr id="4" name="Grafik 3">
            <a:extLst>
              <a:ext uri="{FF2B5EF4-FFF2-40B4-BE49-F238E27FC236}">
                <a16:creationId xmlns:a16="http://schemas.microsoft.com/office/drawing/2014/main" id="{91CE27B5-64EF-52B4-243D-353833752E76}"/>
              </a:ext>
            </a:extLst>
          </p:cNvPr>
          <p:cNvPicPr>
            <a:picLocks noChangeAspect="1"/>
          </p:cNvPicPr>
          <p:nvPr/>
        </p:nvPicPr>
        <p:blipFill>
          <a:blip r:embed="rId3"/>
          <a:stretch>
            <a:fillRect/>
          </a:stretch>
        </p:blipFill>
        <p:spPr>
          <a:xfrm>
            <a:off x="1582305" y="1542185"/>
            <a:ext cx="7180118" cy="5320722"/>
          </a:xfrm>
          <a:prstGeom prst="rect">
            <a:avLst/>
          </a:prstGeom>
        </p:spPr>
      </p:pic>
      <p:sp>
        <p:nvSpPr>
          <p:cNvPr id="5" name="Titel 1">
            <a:extLst>
              <a:ext uri="{FF2B5EF4-FFF2-40B4-BE49-F238E27FC236}">
                <a16:creationId xmlns:a16="http://schemas.microsoft.com/office/drawing/2014/main" id="{15572CCD-964C-8506-ADC1-BD268EE3EAFB}"/>
              </a:ext>
            </a:extLst>
          </p:cNvPr>
          <p:cNvSpPr txBox="1">
            <a:spLocks/>
          </p:cNvSpPr>
          <p:nvPr/>
        </p:nvSpPr>
        <p:spPr bwMode="blackWhite">
          <a:xfrm>
            <a:off x="1569399" y="282902"/>
            <a:ext cx="7729728" cy="764882"/>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de-DE" sz="2800"/>
              <a:t>Sozialraum Intersektional</a:t>
            </a:r>
          </a:p>
        </p:txBody>
      </p:sp>
    </p:spTree>
    <p:extLst>
      <p:ext uri="{BB962C8B-B14F-4D97-AF65-F5344CB8AC3E}">
        <p14:creationId xmlns:p14="http://schemas.microsoft.com/office/powerpoint/2010/main" val="1766997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Schwarz, Dunkelheit enthält.&#10;&#10;Beschreibung automatisch generiert.">
            <a:extLst>
              <a:ext uri="{FF2B5EF4-FFF2-40B4-BE49-F238E27FC236}">
                <a16:creationId xmlns:a16="http://schemas.microsoft.com/office/drawing/2014/main" id="{BBC82392-34E6-9955-C294-035733BB8C30}"/>
              </a:ext>
            </a:extLst>
          </p:cNvPr>
          <p:cNvPicPr>
            <a:picLocks noChangeAspect="1"/>
          </p:cNvPicPr>
          <p:nvPr/>
        </p:nvPicPr>
        <p:blipFill>
          <a:blip r:embed="rId3"/>
          <a:stretch>
            <a:fillRect/>
          </a:stretch>
        </p:blipFill>
        <p:spPr>
          <a:xfrm>
            <a:off x="1435652" y="1485646"/>
            <a:ext cx="10016435" cy="4218010"/>
          </a:xfrm>
          <a:prstGeom prst="rect">
            <a:avLst/>
          </a:prstGeom>
        </p:spPr>
      </p:pic>
      <p:sp>
        <p:nvSpPr>
          <p:cNvPr id="4" name="Titel 1">
            <a:extLst>
              <a:ext uri="{FF2B5EF4-FFF2-40B4-BE49-F238E27FC236}">
                <a16:creationId xmlns:a16="http://schemas.microsoft.com/office/drawing/2014/main" id="{0C4C35DC-6EBE-EDAB-7EAF-4AF3B9A3D6EF}"/>
              </a:ext>
            </a:extLst>
          </p:cNvPr>
          <p:cNvSpPr txBox="1">
            <a:spLocks/>
          </p:cNvSpPr>
          <p:nvPr/>
        </p:nvSpPr>
        <p:spPr bwMode="blackWhite">
          <a:xfrm>
            <a:off x="1569399" y="282902"/>
            <a:ext cx="7729728" cy="764882"/>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de-DE" sz="2800"/>
              <a:t>Was Tun?</a:t>
            </a:r>
            <a:endParaRPr lang="de-DE"/>
          </a:p>
        </p:txBody>
      </p:sp>
    </p:spTree>
    <p:extLst>
      <p:ext uri="{BB962C8B-B14F-4D97-AF65-F5344CB8AC3E}">
        <p14:creationId xmlns:p14="http://schemas.microsoft.com/office/powerpoint/2010/main" val="4047913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F3AC-AC2C-2DF8-D4DE-633746500206}"/>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19024824-6F50-8836-3165-61E8B0CAC1E5}"/>
              </a:ext>
            </a:extLst>
          </p:cNvPr>
          <p:cNvSpPr>
            <a:spLocks noGrp="1"/>
          </p:cNvSpPr>
          <p:nvPr>
            <p:ph idx="1"/>
          </p:nvPr>
        </p:nvSpPr>
        <p:spPr>
          <a:xfrm>
            <a:off x="348343" y="1331101"/>
            <a:ext cx="11495313" cy="5274971"/>
          </a:xfrm>
        </p:spPr>
        <p:txBody>
          <a:bodyPr vert="horz" lIns="91440" tIns="45720" rIns="91440" bIns="45720" rtlCol="0" anchor="t">
            <a:normAutofit fontScale="70000" lnSpcReduction="20000"/>
          </a:bodyPr>
          <a:lstStyle/>
          <a:p>
            <a:pPr marL="285750" indent="-285750">
              <a:lnSpc>
                <a:spcPct val="107000"/>
              </a:lnSpc>
              <a:spcAft>
                <a:spcPts val="800"/>
              </a:spcAft>
              <a:buFontTx/>
              <a:buChar char="-"/>
            </a:pPr>
            <a:r>
              <a:rPr lang="de-CH" sz="1400">
                <a:effectLst/>
                <a:ea typeface="Calibri"/>
                <a:cs typeface="Calibri"/>
              </a:rPr>
              <a:t>Bourdieu, P. (1987). </a:t>
            </a:r>
            <a:r>
              <a:rPr lang="de-CH" sz="1400" i="1">
                <a:effectLst/>
                <a:ea typeface="Calibri"/>
                <a:cs typeface="Calibri"/>
              </a:rPr>
              <a:t>Die feinen Unterschiede. Kritik der gesellschaftlichen Urteilskraft</a:t>
            </a:r>
            <a:r>
              <a:rPr lang="de-CH" sz="1400">
                <a:effectLst/>
                <a:ea typeface="Calibri"/>
                <a:cs typeface="Calibri"/>
              </a:rPr>
              <a:t>. Frankfurt a. M.: Suhrkamp.</a:t>
            </a:r>
          </a:p>
          <a:p>
            <a:pPr marL="285750" indent="-285750">
              <a:lnSpc>
                <a:spcPct val="107000"/>
              </a:lnSpc>
              <a:spcAft>
                <a:spcPts val="800"/>
              </a:spcAft>
              <a:buFontTx/>
              <a:buChar char="-"/>
            </a:pPr>
            <a:r>
              <a:rPr lang="de-DE" sz="1400">
                <a:effectLst/>
                <a:ea typeface="Calibri"/>
                <a:cs typeface="Calibri"/>
              </a:rPr>
              <a:t>Bourdieu, P. (2000): </a:t>
            </a:r>
            <a:r>
              <a:rPr lang="de-DE" sz="1400" i="1">
                <a:effectLst/>
                <a:ea typeface="Calibri"/>
                <a:cs typeface="Calibri"/>
              </a:rPr>
              <a:t>Die zwei Gesichter der Arbeit. Interdependenzen von Zeit- und Wirtschaftsstrukturen am Beispiel einer Ethnologie der algerischen Übergangsgesellschaft</a:t>
            </a:r>
            <a:r>
              <a:rPr lang="de-DE" sz="1400">
                <a:effectLst/>
                <a:ea typeface="Calibri"/>
                <a:cs typeface="Calibri"/>
              </a:rPr>
              <a:t>. Konstanz: UVK.</a:t>
            </a:r>
            <a:endParaRPr lang="de-CH" sz="1400">
              <a:effectLst/>
              <a:ea typeface="Calibri"/>
              <a:cs typeface="Calibri"/>
            </a:endParaRPr>
          </a:p>
          <a:p>
            <a:pPr marL="285750" indent="-285750">
              <a:lnSpc>
                <a:spcPct val="107000"/>
              </a:lnSpc>
              <a:spcAft>
                <a:spcPts val="800"/>
              </a:spcAft>
              <a:buFontTx/>
              <a:buChar char="-"/>
            </a:pPr>
            <a:r>
              <a:rPr lang="de-CH" sz="1400">
                <a:ea typeface="Calibri"/>
                <a:cs typeface="Calibri"/>
              </a:rPr>
              <a:t>Bourdieu, P. (2006). Sozialer Raum, symbolischer Raum. In J. Dünne, S. Günzel, H. Doetsch &amp; R. Lüdeke (Hrsg.), </a:t>
            </a:r>
            <a:r>
              <a:rPr lang="de-CH" sz="1400" i="1">
                <a:ea typeface="Calibri"/>
                <a:cs typeface="Calibri"/>
              </a:rPr>
              <a:t>Raumtheorie. Grundlagentexte aus Philosophie und Kulturwissenschaften </a:t>
            </a:r>
            <a:r>
              <a:rPr lang="de-CH" sz="1400">
                <a:ea typeface="Calibri"/>
                <a:cs typeface="Calibri"/>
              </a:rPr>
              <a:t>(S. 354-368). Frankfurt a. M.: Suhrkamp.</a:t>
            </a:r>
          </a:p>
          <a:p>
            <a:pPr marL="285750" indent="-285750">
              <a:lnSpc>
                <a:spcPct val="107000"/>
              </a:lnSpc>
              <a:spcAft>
                <a:spcPts val="800"/>
              </a:spcAft>
              <a:buFontTx/>
              <a:buChar char="-"/>
            </a:pPr>
            <a:r>
              <a:rPr lang="de-CH" sz="1400">
                <a:effectLst/>
                <a:ea typeface="Calibri"/>
                <a:cs typeface="Calibri"/>
              </a:rPr>
              <a:t>Dörre, K. (2021). </a:t>
            </a:r>
            <a:r>
              <a:rPr lang="de-DE" sz="1400">
                <a:effectLst/>
                <a:ea typeface="Calibri"/>
                <a:cs typeface="Calibri"/>
              </a:rPr>
              <a:t>Ausschluss, Prekarität, (Unter-)Klasse – theoretische Konzepte und Perspektiven. In R. Anhorn &amp; J. Stehr (Hrsg.), </a:t>
            </a:r>
            <a:r>
              <a:rPr lang="de-DE" sz="1400" i="1">
                <a:effectLst/>
                <a:ea typeface="Calibri"/>
                <a:cs typeface="Calibri"/>
              </a:rPr>
              <a:t>Handbuch Soziale </a:t>
            </a:r>
            <a:r>
              <a:rPr lang="de-DE" sz="1400" i="1" err="1">
                <a:effectLst/>
                <a:ea typeface="Calibri"/>
                <a:cs typeface="Calibri"/>
              </a:rPr>
              <a:t>Ausschliessung</a:t>
            </a:r>
            <a:r>
              <a:rPr lang="de-DE" sz="1400" i="1">
                <a:effectLst/>
                <a:ea typeface="Calibri"/>
                <a:cs typeface="Calibri"/>
              </a:rPr>
              <a:t> und Soziale Arbeit </a:t>
            </a:r>
            <a:r>
              <a:rPr lang="de-DE" sz="1400">
                <a:effectLst/>
                <a:ea typeface="Calibri"/>
                <a:cs typeface="Calibri"/>
              </a:rPr>
              <a:t>(S. 255-289). </a:t>
            </a:r>
            <a:r>
              <a:rPr lang="de-DE" sz="1400">
                <a:ea typeface="Calibri"/>
                <a:cs typeface="Calibri"/>
              </a:rPr>
              <a:t>Wiesbaden: Springer VS.</a:t>
            </a:r>
          </a:p>
          <a:p>
            <a:pPr marL="285750" indent="-285750">
              <a:lnSpc>
                <a:spcPct val="107000"/>
              </a:lnSpc>
              <a:spcAft>
                <a:spcPts val="800"/>
              </a:spcAft>
              <a:buFontTx/>
              <a:buChar char="-"/>
            </a:pPr>
            <a:r>
              <a:rPr lang="de-DE" sz="1400">
                <a:ea typeface="Calibri"/>
                <a:cs typeface="Calibri"/>
              </a:rPr>
              <a:t>Lamprecht, M., Fischer, A. &amp; Stamm H. (2020). </a:t>
            </a:r>
            <a:r>
              <a:rPr lang="de-DE" sz="1400" i="1">
                <a:ea typeface="Calibri"/>
                <a:cs typeface="Calibri"/>
              </a:rPr>
              <a:t>Freiwilligen-Monitor Schweiz 2020</a:t>
            </a:r>
            <a:r>
              <a:rPr lang="de-DE" sz="1400">
                <a:ea typeface="Calibri"/>
                <a:cs typeface="Calibri"/>
              </a:rPr>
              <a:t>. Zürich und Genf: </a:t>
            </a:r>
            <a:r>
              <a:rPr lang="de-DE" sz="1400" err="1">
                <a:ea typeface="Calibri"/>
                <a:cs typeface="Calibri"/>
              </a:rPr>
              <a:t>Seismo</a:t>
            </a:r>
            <a:r>
              <a:rPr lang="de-DE" sz="1400">
                <a:ea typeface="Calibri"/>
                <a:cs typeface="Calibri"/>
              </a:rPr>
              <a:t> Verlag</a:t>
            </a:r>
          </a:p>
          <a:p>
            <a:pPr marL="285750" indent="-285750">
              <a:lnSpc>
                <a:spcPct val="107000"/>
              </a:lnSpc>
              <a:spcAft>
                <a:spcPts val="800"/>
              </a:spcAft>
              <a:buFontTx/>
              <a:buChar char="-"/>
            </a:pPr>
            <a:r>
              <a:rPr lang="de-CH" sz="1400" err="1">
                <a:effectLst/>
                <a:ea typeface="Calibri"/>
                <a:cs typeface="Calibri"/>
              </a:rPr>
              <a:t>Neufeind</a:t>
            </a:r>
            <a:r>
              <a:rPr lang="de-CH" sz="1400">
                <a:ea typeface="Calibri"/>
                <a:cs typeface="Calibri"/>
              </a:rPr>
              <a:t>, M., Güntert, S. &amp; Wehner, T. (2015). Neue Formen der Freiwilligenarbeit. In T. Wehner &amp; S. Güntert (Hrsg.), </a:t>
            </a:r>
            <a:r>
              <a:rPr lang="de-CH" sz="1400" i="1">
                <a:ea typeface="Calibri"/>
                <a:cs typeface="Calibri"/>
              </a:rPr>
              <a:t>Psychologie der Freiwilligenarbeit – Motivation, Gestaltung und Organisation</a:t>
            </a:r>
            <a:r>
              <a:rPr lang="de-CH" sz="1400">
                <a:ea typeface="Calibri"/>
                <a:cs typeface="Calibri"/>
              </a:rPr>
              <a:t> (S. 195-220). Heidelberg: Springer</a:t>
            </a:r>
          </a:p>
          <a:p>
            <a:pPr marL="285750" indent="-285750">
              <a:lnSpc>
                <a:spcPct val="107000"/>
              </a:lnSpc>
              <a:spcAft>
                <a:spcPts val="800"/>
              </a:spcAft>
              <a:buFontTx/>
              <a:buChar char="-"/>
            </a:pPr>
            <a:r>
              <a:rPr lang="de-DE" sz="1400">
                <a:ea typeface="Calibri"/>
                <a:cs typeface="Calibri"/>
              </a:rPr>
              <a:t>Roth, R. (2016): Mehr Beteiligung bedeutet weniger Demokratie. Ein unlösbares politisches Paradoxon in der aktuellen Beteiligungsdebatte? In M. Glaab (Hrsg.),</a:t>
            </a:r>
            <a:r>
              <a:rPr lang="de-DE" sz="1400" i="1">
                <a:ea typeface="Calibri"/>
                <a:cs typeface="Calibri"/>
              </a:rPr>
              <a:t> Politik mit den Bürgern – Politik für Bürger. Praxis und Perspektiven einer neuen Beteiligungskultur</a:t>
            </a:r>
            <a:r>
              <a:rPr lang="de-DE" sz="1400">
                <a:ea typeface="Calibri"/>
                <a:cs typeface="Calibri"/>
              </a:rPr>
              <a:t> (S. 59-74). Wiesbaden: Springer Fachmedien.</a:t>
            </a:r>
          </a:p>
          <a:p>
            <a:pPr marL="285750" indent="-285750">
              <a:lnSpc>
                <a:spcPct val="107000"/>
              </a:lnSpc>
              <a:spcAft>
                <a:spcPts val="800"/>
              </a:spcAft>
              <a:buFontTx/>
              <a:buChar char="-"/>
            </a:pPr>
            <a:r>
              <a:rPr lang="de-CH" sz="1400">
                <a:ea typeface="Calibri"/>
                <a:cs typeface="Calibri"/>
              </a:rPr>
              <a:t>Schmitt, L. (2014). Habitus-Struktur-Reflexivität – Anforderungen an helfende Professionen im Spiegel sozialer Ungleichheitsbeschreibungen. In T. Sander (Hrsg.), </a:t>
            </a:r>
            <a:r>
              <a:rPr lang="de-CH" sz="1400" i="1" err="1">
                <a:ea typeface="Calibri"/>
                <a:cs typeface="Calibri"/>
              </a:rPr>
              <a:t>Habitussensibilität</a:t>
            </a:r>
            <a:r>
              <a:rPr lang="de-CH" sz="1400" i="1">
                <a:ea typeface="Calibri"/>
                <a:cs typeface="Calibri"/>
              </a:rPr>
              <a:t>. Eine neue Anforderung an professionelles Handeln</a:t>
            </a:r>
            <a:r>
              <a:rPr lang="de-CH" sz="1400">
                <a:ea typeface="Calibri"/>
                <a:cs typeface="Calibri"/>
              </a:rPr>
              <a:t> (S. 67-86). Wiesbaden: Springer VS.</a:t>
            </a:r>
          </a:p>
          <a:p>
            <a:pPr marL="285750" indent="-285750">
              <a:lnSpc>
                <a:spcPct val="107000"/>
              </a:lnSpc>
              <a:spcAft>
                <a:spcPts val="800"/>
              </a:spcAft>
              <a:buFontTx/>
              <a:buChar char="-"/>
            </a:pPr>
            <a:r>
              <a:rPr lang="de-CH" sz="1400">
                <a:ea typeface="Calibri"/>
                <a:cs typeface="Calibri"/>
              </a:rPr>
              <a:t>Solga, H., Berger, P. A. &amp; Powell, J. (2009). </a:t>
            </a:r>
            <a:r>
              <a:rPr lang="de-CH" sz="1400" i="1">
                <a:ea typeface="Calibri"/>
                <a:cs typeface="Calibri"/>
              </a:rPr>
              <a:t>Soziale Ungleichheit. Klassische Texte der Sozialstrukturanalyse. </a:t>
            </a:r>
            <a:r>
              <a:rPr lang="de-CH" sz="1400">
                <a:ea typeface="Calibri"/>
                <a:cs typeface="Calibri"/>
              </a:rPr>
              <a:t>Frankfurt a. M.: Campus.</a:t>
            </a:r>
            <a:endParaRPr lang="de-CH" sz="1400">
              <a:effectLst/>
              <a:ea typeface="Calibri"/>
              <a:cs typeface="Calibri"/>
            </a:endParaRPr>
          </a:p>
          <a:p>
            <a:pPr marL="285750" indent="-285750">
              <a:lnSpc>
                <a:spcPct val="107000"/>
              </a:lnSpc>
              <a:spcAft>
                <a:spcPts val="800"/>
              </a:spcAft>
              <a:buFontTx/>
              <a:buChar char="-"/>
            </a:pPr>
            <a:r>
              <a:rPr lang="de-CH" sz="1400">
                <a:ea typeface="Calibri"/>
                <a:cs typeface="Calibri"/>
              </a:rPr>
              <a:t>Trebbin, A. (2013). Zur Komplementarität des Denkens. </a:t>
            </a:r>
            <a:r>
              <a:rPr lang="de-DE" sz="1400">
                <a:ea typeface="Calibri"/>
                <a:cs typeface="Calibri"/>
              </a:rPr>
              <a:t>Politisches Engagement von Foucault und Bourdieu. Wiesbaden: Springer VS.</a:t>
            </a:r>
          </a:p>
          <a:p>
            <a:pPr marL="285750" indent="-285750">
              <a:lnSpc>
                <a:spcPct val="107000"/>
              </a:lnSpc>
              <a:spcAft>
                <a:spcPts val="800"/>
              </a:spcAft>
              <a:buFontTx/>
              <a:buChar char="-"/>
            </a:pPr>
            <a:r>
              <a:rPr lang="de-DE" sz="1400" err="1">
                <a:ea typeface="Calibri"/>
                <a:cs typeface="Calibri"/>
              </a:rPr>
              <a:t>Weiss</a:t>
            </a:r>
            <a:r>
              <a:rPr lang="de-DE" sz="1400">
                <a:ea typeface="Calibri"/>
                <a:cs typeface="Calibri"/>
              </a:rPr>
              <a:t>, A. (2001). Rassismus als symbolisch vermittelte Dimension sozialer Ungleichheit. In A. </a:t>
            </a:r>
            <a:r>
              <a:rPr lang="de-DE" sz="1400" err="1">
                <a:ea typeface="Calibri"/>
                <a:cs typeface="Calibri"/>
              </a:rPr>
              <a:t>Weiss</a:t>
            </a:r>
            <a:r>
              <a:rPr lang="de-DE" sz="1400">
                <a:ea typeface="Calibri"/>
                <a:cs typeface="Calibri"/>
              </a:rPr>
              <a:t>, C. Koppetsch, A. Scharenberg &amp; O. Schmidtke (Hrsg.), </a:t>
            </a:r>
            <a:r>
              <a:rPr lang="de-DE" sz="1400" i="1">
                <a:ea typeface="Calibri"/>
                <a:cs typeface="Calibri"/>
              </a:rPr>
              <a:t>Klasse und Klassifikation. Die symbolische Dimension sozialer Ungleichheit</a:t>
            </a:r>
            <a:r>
              <a:rPr lang="de-DE" sz="1400">
                <a:ea typeface="Calibri"/>
                <a:cs typeface="Calibri"/>
              </a:rPr>
              <a:t> (S. 79-108). Opladen: Westdeutscher Verlag. </a:t>
            </a:r>
          </a:p>
          <a:p>
            <a:pPr marL="285750" indent="-285750">
              <a:lnSpc>
                <a:spcPct val="107000"/>
              </a:lnSpc>
              <a:spcAft>
                <a:spcPts val="800"/>
              </a:spcAft>
              <a:buFontTx/>
              <a:buChar char="-"/>
            </a:pPr>
            <a:r>
              <a:rPr lang="de-CH" sz="1400">
                <a:effectLst/>
                <a:ea typeface="Calibri"/>
                <a:cs typeface="Calibri"/>
              </a:rPr>
              <a:t>Van Schie</a:t>
            </a:r>
            <a:r>
              <a:rPr lang="de-CH" sz="1400">
                <a:ea typeface="Calibri"/>
                <a:cs typeface="Calibri"/>
              </a:rPr>
              <a:t>, S., Güntert, S. &amp; Wehner, T. (2015). Gestaltung von Aufgaben und organisationalen Rahmenbedingungen in der Freiwilligenarbeit. In T. Wehner &amp; S. Güntert (Hrsg.), </a:t>
            </a:r>
            <a:r>
              <a:rPr lang="de-CH" sz="1400" i="1">
                <a:ea typeface="Calibri"/>
                <a:cs typeface="Calibri"/>
              </a:rPr>
              <a:t>Psychologie der Freiwilligenarbeit – Motivation, Gestaltung und Organisation</a:t>
            </a:r>
            <a:r>
              <a:rPr lang="de-CH" sz="1400">
                <a:ea typeface="Calibri"/>
                <a:cs typeface="Calibri"/>
              </a:rPr>
              <a:t> (S. 131-149). Heidelberg: Springer</a:t>
            </a:r>
            <a:endParaRPr lang="de-CH" sz="1400">
              <a:effectLst/>
              <a:ea typeface="Calibri"/>
              <a:cs typeface="Calibri"/>
            </a:endParaRPr>
          </a:p>
          <a:p>
            <a:pPr marL="285750" indent="-285750">
              <a:lnSpc>
                <a:spcPct val="107000"/>
              </a:lnSpc>
              <a:spcAft>
                <a:spcPts val="800"/>
              </a:spcAft>
              <a:buFontTx/>
              <a:buChar char="-"/>
            </a:pPr>
            <a:endParaRPr lang="de-CH" sz="1400">
              <a:ea typeface="Calibri"/>
              <a:cs typeface="Calibri"/>
            </a:endParaRPr>
          </a:p>
          <a:p>
            <a:pPr marL="0" indent="0">
              <a:lnSpc>
                <a:spcPct val="107000"/>
              </a:lnSpc>
              <a:spcAft>
                <a:spcPts val="800"/>
              </a:spcAft>
              <a:buNone/>
            </a:pPr>
            <a:endParaRPr lang="de-CH" sz="1500">
              <a:cs typeface="Calibri"/>
            </a:endParaRPr>
          </a:p>
          <a:p>
            <a:pPr marL="285750" indent="-285750">
              <a:lnSpc>
                <a:spcPct val="107000"/>
              </a:lnSpc>
              <a:spcAft>
                <a:spcPts val="800"/>
              </a:spcAft>
              <a:buFontTx/>
              <a:buChar char="-"/>
            </a:pPr>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D2DD94B3-FC3F-CA1E-8CC0-0FE693124DF4}"/>
              </a:ext>
            </a:extLst>
          </p:cNvPr>
          <p:cNvSpPr>
            <a:spLocks noGrp="1"/>
          </p:cNvSpPr>
          <p:nvPr>
            <p:ph type="title"/>
          </p:nvPr>
        </p:nvSpPr>
        <p:spPr>
          <a:xfrm>
            <a:off x="540798" y="159248"/>
            <a:ext cx="9601200" cy="779515"/>
          </a:xfrm>
        </p:spPr>
        <p:txBody>
          <a:bodyPr>
            <a:normAutofit/>
          </a:bodyPr>
          <a:lstStyle/>
          <a:p>
            <a:r>
              <a:rPr lang="de-CH"/>
              <a:t>Literatur </a:t>
            </a:r>
          </a:p>
        </p:txBody>
      </p:sp>
    </p:spTree>
    <p:extLst>
      <p:ext uri="{BB962C8B-B14F-4D97-AF65-F5344CB8AC3E}">
        <p14:creationId xmlns:p14="http://schemas.microsoft.com/office/powerpoint/2010/main" val="3939659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57DA2A-B0AC-BD41-8240-50D6666027BD}"/>
              </a:ext>
            </a:extLst>
          </p:cNvPr>
          <p:cNvSpPr>
            <a:spLocks noGrp="1"/>
          </p:cNvSpPr>
          <p:nvPr>
            <p:ph type="title"/>
          </p:nvPr>
        </p:nvSpPr>
        <p:spPr>
          <a:xfrm>
            <a:off x="1600200" y="721230"/>
            <a:ext cx="8991600" cy="1645920"/>
          </a:xfrm>
        </p:spPr>
        <p:txBody>
          <a:bodyPr/>
          <a:lstStyle/>
          <a:p>
            <a:r>
              <a:rPr lang="de-DE"/>
              <a:t>Diskussionsfragen</a:t>
            </a:r>
          </a:p>
        </p:txBody>
      </p:sp>
      <p:sp>
        <p:nvSpPr>
          <p:cNvPr id="3" name="Textplatzhalter 2">
            <a:extLst>
              <a:ext uri="{FF2B5EF4-FFF2-40B4-BE49-F238E27FC236}">
                <a16:creationId xmlns:a16="http://schemas.microsoft.com/office/drawing/2014/main" id="{C7BD0ABD-38AE-8641-8B67-1FB43C0BFA19}"/>
              </a:ext>
            </a:extLst>
          </p:cNvPr>
          <p:cNvSpPr>
            <a:spLocks noGrp="1"/>
          </p:cNvSpPr>
          <p:nvPr>
            <p:ph type="body" idx="1"/>
          </p:nvPr>
        </p:nvSpPr>
        <p:spPr>
          <a:xfrm>
            <a:off x="1600200" y="2726870"/>
            <a:ext cx="8991600" cy="3409899"/>
          </a:xfrm>
        </p:spPr>
        <p:txBody>
          <a:bodyPr/>
          <a:lstStyle/>
          <a:p>
            <a:pPr marL="342900" indent="-342900">
              <a:buFontTx/>
              <a:buChar char="-"/>
            </a:pPr>
            <a:r>
              <a:rPr lang="de-DE" dirty="0"/>
              <a:t>Wachsender Zugang durch online-Angebote?</a:t>
            </a:r>
          </a:p>
          <a:p>
            <a:pPr marL="342900" indent="-342900">
              <a:buFontTx/>
              <a:buChar char="-"/>
            </a:pPr>
            <a:r>
              <a:rPr lang="de-DE" dirty="0"/>
              <a:t>Mitgliedsbeitrag als Hindernis für neue Interessierte (Spende)?</a:t>
            </a:r>
          </a:p>
          <a:p>
            <a:pPr marL="342900" indent="-342900">
              <a:buFontTx/>
              <a:buChar char="-"/>
            </a:pPr>
            <a:r>
              <a:rPr lang="de-DE" dirty="0"/>
              <a:t>Erfahrungen mit "sozialer Selektivität politischer Partizipation" (homogene Gremien, nicht gehörte Stimmen etc.)?</a:t>
            </a:r>
          </a:p>
          <a:p>
            <a:pPr marL="342900" indent="-342900">
              <a:buFontTx/>
              <a:buChar char="-"/>
            </a:pPr>
            <a:r>
              <a:rPr lang="de-DE" dirty="0"/>
              <a:t>Beispiele aus der Praxis zu Fragen der </a:t>
            </a:r>
            <a:r>
              <a:rPr lang="de-DE" err="1"/>
              <a:t>Habituspassung</a:t>
            </a:r>
            <a:r>
              <a:rPr lang="de-DE" dirty="0"/>
              <a:t> / </a:t>
            </a:r>
            <a:r>
              <a:rPr lang="de-DE" err="1"/>
              <a:t>habitussensibler</a:t>
            </a:r>
            <a:r>
              <a:rPr lang="de-DE" dirty="0"/>
              <a:t> Differenzierung der Angebote? </a:t>
            </a:r>
            <a:endParaRPr lang="en-US"/>
          </a:p>
          <a:p>
            <a:pPr marL="342900" indent="-342900">
              <a:buFontTx/>
              <a:buChar char="-"/>
            </a:pPr>
            <a:r>
              <a:rPr lang="de-DE" dirty="0"/>
              <a:t>Demokratische Beteiligungskultur in kapitalistischem System möglich?</a:t>
            </a:r>
            <a:endParaRPr lang="en-US" dirty="0"/>
          </a:p>
          <a:p>
            <a:pPr marL="342900" indent="-342900">
              <a:buFontTx/>
              <a:buChar char="-"/>
            </a:pPr>
            <a:endParaRPr lang="de-DE" dirty="0"/>
          </a:p>
        </p:txBody>
      </p:sp>
    </p:spTree>
    <p:extLst>
      <p:ext uri="{BB962C8B-B14F-4D97-AF65-F5344CB8AC3E}">
        <p14:creationId xmlns:p14="http://schemas.microsoft.com/office/powerpoint/2010/main" val="16819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395E126-F024-7BE7-6CE6-548B3DB5C8F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B91D35-5F44-798F-55DF-9A3716D3F6C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800"/>
              <a:t>Mentimeter</a:t>
            </a:r>
          </a:p>
        </p:txBody>
      </p:sp>
      <p:sp>
        <p:nvSpPr>
          <p:cNvPr id="3" name="Textplatzhalter 2">
            <a:extLst>
              <a:ext uri="{FF2B5EF4-FFF2-40B4-BE49-F238E27FC236}">
                <a16:creationId xmlns:a16="http://schemas.microsoft.com/office/drawing/2014/main" id="{A61682A0-DA2E-E7EB-974A-FACB4738CE82}"/>
              </a:ext>
            </a:extLst>
          </p:cNvPr>
          <p:cNvSpPr>
            <a:spLocks noGrp="1"/>
          </p:cNvSpPr>
          <p:nvPr>
            <p:ph type="body" idx="1"/>
          </p:nvPr>
        </p:nvSpPr>
        <p:spPr>
          <a:xfrm>
            <a:off x="1121822" y="4352544"/>
            <a:ext cx="2410650" cy="1239894"/>
          </a:xfrm>
        </p:spPr>
        <p:txBody>
          <a:bodyPr vert="horz" lIns="91440" tIns="45720" rIns="91440" bIns="45720" rtlCol="0">
            <a:normAutofit/>
          </a:bodyPr>
          <a:lstStyle/>
          <a:p>
            <a:pPr algn="ctr"/>
            <a:endParaRPr lang="en-US" sz="1800" kern="1200">
              <a:solidFill>
                <a:srgbClr val="FFFFFF"/>
              </a:solidFill>
              <a:latin typeface="+mn-lt"/>
              <a:ea typeface="+mn-ea"/>
              <a:cs typeface="+mn-cs"/>
            </a:endParaRPr>
          </a:p>
        </p:txBody>
      </p:sp>
      <p:pic>
        <p:nvPicPr>
          <p:cNvPr id="6" name="Grafik 5" descr="Ein Bild, das Text, Screenshot, Schrift enthält.&#10;&#10;Automatisch generierte Beschreibung">
            <a:extLst>
              <a:ext uri="{FF2B5EF4-FFF2-40B4-BE49-F238E27FC236}">
                <a16:creationId xmlns:a16="http://schemas.microsoft.com/office/drawing/2014/main" id="{9F68B92F-EAA9-C742-E4F6-0B4523DD9FD3}"/>
              </a:ext>
            </a:extLst>
          </p:cNvPr>
          <p:cNvPicPr>
            <a:picLocks noChangeAspect="1"/>
          </p:cNvPicPr>
          <p:nvPr/>
        </p:nvPicPr>
        <p:blipFill>
          <a:blip r:embed="rId3"/>
          <a:stretch>
            <a:fillRect/>
          </a:stretch>
        </p:blipFill>
        <p:spPr>
          <a:xfrm>
            <a:off x="4971443" y="1486875"/>
            <a:ext cx="7196488" cy="3463786"/>
          </a:xfrm>
          <a:prstGeom prst="rect">
            <a:avLst/>
          </a:prstGeom>
        </p:spPr>
      </p:pic>
    </p:spTree>
    <p:extLst>
      <p:ext uri="{BB962C8B-B14F-4D97-AF65-F5344CB8AC3E}">
        <p14:creationId xmlns:p14="http://schemas.microsoft.com/office/powerpoint/2010/main" val="264614609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binder 3">
            <a:extLst>
              <a:ext uri="{FF2B5EF4-FFF2-40B4-BE49-F238E27FC236}">
                <a16:creationId xmlns:a16="http://schemas.microsoft.com/office/drawing/2014/main" id="{AD36BDF4-99DA-EBC2-A2E0-81BD3E7F17BB}"/>
              </a:ext>
            </a:extLst>
          </p:cNvPr>
          <p:cNvSpPr/>
          <p:nvPr/>
        </p:nvSpPr>
        <p:spPr>
          <a:xfrm>
            <a:off x="5113699" y="2192071"/>
            <a:ext cx="1964602" cy="1806167"/>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a:t>Bedürfnis nach Autonomie</a:t>
            </a:r>
          </a:p>
        </p:txBody>
      </p:sp>
      <p:sp>
        <p:nvSpPr>
          <p:cNvPr id="5" name="Titel 8">
            <a:extLst>
              <a:ext uri="{FF2B5EF4-FFF2-40B4-BE49-F238E27FC236}">
                <a16:creationId xmlns:a16="http://schemas.microsoft.com/office/drawing/2014/main" id="{903FE3D2-2A59-3D1D-15FC-E35E3FEC56B9}"/>
              </a:ext>
            </a:extLst>
          </p:cNvPr>
          <p:cNvSpPr txBox="1">
            <a:spLocks/>
          </p:cNvSpPr>
          <p:nvPr/>
        </p:nvSpPr>
        <p:spPr>
          <a:xfrm>
            <a:off x="3672692" y="3762844"/>
            <a:ext cx="1964602" cy="1806167"/>
          </a:xfrm>
          <a:prstGeom prst="flowChart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CH" sz="1800"/>
              <a:t>Bedürfnis nach Kompetenz</a:t>
            </a:r>
          </a:p>
        </p:txBody>
      </p:sp>
      <p:sp>
        <p:nvSpPr>
          <p:cNvPr id="6" name="Untertitel 9">
            <a:extLst>
              <a:ext uri="{FF2B5EF4-FFF2-40B4-BE49-F238E27FC236}">
                <a16:creationId xmlns:a16="http://schemas.microsoft.com/office/drawing/2014/main" id="{AB558EAD-2A47-4B2B-DAFA-D95E45F86A9B}"/>
              </a:ext>
            </a:extLst>
          </p:cNvPr>
          <p:cNvSpPr txBox="1">
            <a:spLocks/>
          </p:cNvSpPr>
          <p:nvPr/>
        </p:nvSpPr>
        <p:spPr>
          <a:xfrm>
            <a:off x="6554708" y="3762844"/>
            <a:ext cx="1964603" cy="1806167"/>
          </a:xfrm>
          <a:prstGeom prst="flowChartConnector">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de-CH" sz="1800"/>
              <a:t>Bedürfnis nach Beziehung</a:t>
            </a:r>
          </a:p>
        </p:txBody>
      </p:sp>
      <p:sp>
        <p:nvSpPr>
          <p:cNvPr id="7" name="Rechteck 6">
            <a:extLst>
              <a:ext uri="{FF2B5EF4-FFF2-40B4-BE49-F238E27FC236}">
                <a16:creationId xmlns:a16="http://schemas.microsoft.com/office/drawing/2014/main" id="{261A1E82-14B5-7911-2594-7F0CB927E8A4}"/>
              </a:ext>
            </a:extLst>
          </p:cNvPr>
          <p:cNvSpPr/>
          <p:nvPr/>
        </p:nvSpPr>
        <p:spPr>
          <a:xfrm>
            <a:off x="1421394" y="2950298"/>
            <a:ext cx="2372008" cy="95740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a:t>Optimale Herausforderung</a:t>
            </a:r>
          </a:p>
        </p:txBody>
      </p:sp>
      <p:sp>
        <p:nvSpPr>
          <p:cNvPr id="8" name="Rechteck 7">
            <a:extLst>
              <a:ext uri="{FF2B5EF4-FFF2-40B4-BE49-F238E27FC236}">
                <a16:creationId xmlns:a16="http://schemas.microsoft.com/office/drawing/2014/main" id="{445D8B2F-4E6A-E27D-4E58-1C5DA336F989}"/>
              </a:ext>
            </a:extLst>
          </p:cNvPr>
          <p:cNvSpPr/>
          <p:nvPr/>
        </p:nvSpPr>
        <p:spPr>
          <a:xfrm>
            <a:off x="8519308" y="3021596"/>
            <a:ext cx="2372008" cy="957404"/>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a:t>Beziehungen eingehen</a:t>
            </a:r>
          </a:p>
        </p:txBody>
      </p:sp>
      <p:sp>
        <p:nvSpPr>
          <p:cNvPr id="9" name="Rechteck 8">
            <a:extLst>
              <a:ext uri="{FF2B5EF4-FFF2-40B4-BE49-F238E27FC236}">
                <a16:creationId xmlns:a16="http://schemas.microsoft.com/office/drawing/2014/main" id="{C0286706-1FC1-A6A8-CC7D-CBE4BCA15BDB}"/>
              </a:ext>
            </a:extLst>
          </p:cNvPr>
          <p:cNvSpPr/>
          <p:nvPr/>
        </p:nvSpPr>
        <p:spPr>
          <a:xfrm>
            <a:off x="4909996" y="927983"/>
            <a:ext cx="2372008" cy="95740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a:t>Ursprung des eigenen Handelns</a:t>
            </a:r>
          </a:p>
        </p:txBody>
      </p:sp>
      <p:sp>
        <p:nvSpPr>
          <p:cNvPr id="10" name="Textfeld 9">
            <a:extLst>
              <a:ext uri="{FF2B5EF4-FFF2-40B4-BE49-F238E27FC236}">
                <a16:creationId xmlns:a16="http://schemas.microsoft.com/office/drawing/2014/main" id="{1EBBD331-A96F-99B7-2670-7614CD7B8689}"/>
              </a:ext>
            </a:extLst>
          </p:cNvPr>
          <p:cNvSpPr txBox="1"/>
          <p:nvPr/>
        </p:nvSpPr>
        <p:spPr>
          <a:xfrm>
            <a:off x="8923699" y="6337426"/>
            <a:ext cx="3268301" cy="230832"/>
          </a:xfrm>
          <a:prstGeom prst="rect">
            <a:avLst/>
          </a:prstGeom>
          <a:noFill/>
        </p:spPr>
        <p:txBody>
          <a:bodyPr wrap="square" rtlCol="0">
            <a:spAutoFit/>
          </a:bodyPr>
          <a:lstStyle/>
          <a:p>
            <a:r>
              <a:rPr lang="de-CH" sz="900"/>
              <a:t>Eigene Darstellung (</a:t>
            </a:r>
            <a:r>
              <a:rPr lang="de-CH" sz="900" err="1"/>
              <a:t>Neufeind</a:t>
            </a:r>
            <a:r>
              <a:rPr lang="de-CH" sz="900"/>
              <a:t>, Güntert &amp; Wehner, 2015,  S. 214)</a:t>
            </a:r>
          </a:p>
        </p:txBody>
      </p:sp>
    </p:spTree>
    <p:extLst>
      <p:ext uri="{BB962C8B-B14F-4D97-AF65-F5344CB8AC3E}">
        <p14:creationId xmlns:p14="http://schemas.microsoft.com/office/powerpoint/2010/main" val="255603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CAC6E0C-B429-80A7-2F54-3A4EF0F14585}"/>
              </a:ext>
            </a:extLst>
          </p:cNvPr>
          <p:cNvSpPr txBox="1"/>
          <p:nvPr/>
        </p:nvSpPr>
        <p:spPr>
          <a:xfrm>
            <a:off x="3132499" y="2009869"/>
            <a:ext cx="8790915" cy="3416320"/>
          </a:xfrm>
          <a:prstGeom prst="rect">
            <a:avLst/>
          </a:prstGeom>
          <a:noFill/>
        </p:spPr>
        <p:txBody>
          <a:bodyPr wrap="square" rtlCol="0">
            <a:spAutoFit/>
          </a:bodyPr>
          <a:lstStyle/>
          <a:p>
            <a:pPr marL="285750" indent="-285750">
              <a:buFontTx/>
              <a:buChar char="-"/>
            </a:pPr>
            <a:r>
              <a:rPr lang="de-CH" sz="2400"/>
              <a:t>Eigeninitiative und persönliche Entwicklung fördern</a:t>
            </a:r>
          </a:p>
          <a:p>
            <a:pPr marL="285750" indent="-285750">
              <a:buFontTx/>
              <a:buChar char="-"/>
            </a:pPr>
            <a:r>
              <a:rPr lang="de-CH" sz="2400"/>
              <a:t>Kritik und Diskussion begrüssen</a:t>
            </a:r>
          </a:p>
          <a:p>
            <a:pPr marL="285750" indent="-285750">
              <a:buFontTx/>
              <a:buChar char="-"/>
            </a:pPr>
            <a:r>
              <a:rPr lang="de-CH" sz="2400"/>
              <a:t>Fehlerfreundlichkeit</a:t>
            </a:r>
          </a:p>
          <a:p>
            <a:pPr marL="285750" indent="-285750">
              <a:buFontTx/>
              <a:buChar char="-"/>
            </a:pPr>
            <a:r>
              <a:rPr lang="de-CH" sz="2400"/>
              <a:t>Informative Rückmeldungen geben</a:t>
            </a:r>
          </a:p>
          <a:p>
            <a:pPr marL="285750" indent="-285750">
              <a:buFontTx/>
              <a:buChar char="-"/>
            </a:pPr>
            <a:r>
              <a:rPr lang="de-CH" sz="2400"/>
              <a:t>Individualität fördern</a:t>
            </a:r>
          </a:p>
          <a:p>
            <a:pPr marL="285750" indent="-285750">
              <a:buFontTx/>
              <a:buChar char="-"/>
            </a:pPr>
            <a:r>
              <a:rPr lang="de-CH" sz="2400"/>
              <a:t>Respekt für alle Beteiligten verlangen</a:t>
            </a:r>
          </a:p>
          <a:p>
            <a:pPr marL="285750" indent="-285750">
              <a:buFontTx/>
              <a:buChar char="-"/>
            </a:pPr>
            <a:r>
              <a:rPr lang="de-CH" sz="2400"/>
              <a:t>Den grösseren Zusammenhang sichtbar machen</a:t>
            </a:r>
          </a:p>
          <a:p>
            <a:pPr marL="285750" indent="-285750">
              <a:buFontTx/>
              <a:buChar char="-"/>
            </a:pPr>
            <a:r>
              <a:rPr lang="de-CH" sz="2400"/>
              <a:t>Auf Werte Bezug nehmen</a:t>
            </a:r>
          </a:p>
          <a:p>
            <a:pPr marL="285750" indent="-285750">
              <a:buFontTx/>
              <a:buChar char="-"/>
            </a:pPr>
            <a:r>
              <a:rPr lang="de-CH" sz="2400"/>
              <a:t>Wahlmöglichkeiten schaffen</a:t>
            </a:r>
          </a:p>
        </p:txBody>
      </p:sp>
      <p:sp>
        <p:nvSpPr>
          <p:cNvPr id="17" name="Flussdiagramm: Verbinder 16">
            <a:extLst>
              <a:ext uri="{FF2B5EF4-FFF2-40B4-BE49-F238E27FC236}">
                <a16:creationId xmlns:a16="http://schemas.microsoft.com/office/drawing/2014/main" id="{8226C5DD-32EA-60B4-2348-520867C0406E}"/>
              </a:ext>
            </a:extLst>
          </p:cNvPr>
          <p:cNvSpPr/>
          <p:nvPr/>
        </p:nvSpPr>
        <p:spPr>
          <a:xfrm>
            <a:off x="576403" y="4070394"/>
            <a:ext cx="1964602" cy="1806167"/>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a:t>Autonomie</a:t>
            </a:r>
          </a:p>
        </p:txBody>
      </p:sp>
      <p:sp>
        <p:nvSpPr>
          <p:cNvPr id="18" name="Untertitel 9">
            <a:extLst>
              <a:ext uri="{FF2B5EF4-FFF2-40B4-BE49-F238E27FC236}">
                <a16:creationId xmlns:a16="http://schemas.microsoft.com/office/drawing/2014/main" id="{1281219B-FD59-FEE9-FEF6-622A47E0E80B}"/>
              </a:ext>
            </a:extLst>
          </p:cNvPr>
          <p:cNvSpPr txBox="1">
            <a:spLocks/>
          </p:cNvSpPr>
          <p:nvPr/>
        </p:nvSpPr>
        <p:spPr>
          <a:xfrm>
            <a:off x="550561" y="2880541"/>
            <a:ext cx="1964603" cy="1806167"/>
          </a:xfrm>
          <a:prstGeom prst="flowChartConnector">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de-CH" sz="1800"/>
              <a:t>Beziehung</a:t>
            </a:r>
          </a:p>
        </p:txBody>
      </p:sp>
      <p:sp>
        <p:nvSpPr>
          <p:cNvPr id="15" name="Titel 8">
            <a:extLst>
              <a:ext uri="{FF2B5EF4-FFF2-40B4-BE49-F238E27FC236}">
                <a16:creationId xmlns:a16="http://schemas.microsoft.com/office/drawing/2014/main" id="{AB681D0B-5227-961E-6E61-6B348CE00CB9}"/>
              </a:ext>
            </a:extLst>
          </p:cNvPr>
          <p:cNvSpPr txBox="1">
            <a:spLocks noGrp="1"/>
          </p:cNvSpPr>
          <p:nvPr>
            <p:ph idx="1"/>
          </p:nvPr>
        </p:nvSpPr>
        <p:spPr>
          <a:xfrm>
            <a:off x="576403" y="1622833"/>
            <a:ext cx="1964602" cy="1806167"/>
          </a:xfrm>
          <a:prstGeom prst="flowChart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CH" sz="1800"/>
              <a:t>Kompetenz</a:t>
            </a:r>
          </a:p>
        </p:txBody>
      </p:sp>
      <p:sp>
        <p:nvSpPr>
          <p:cNvPr id="19" name="Textfeld 18">
            <a:extLst>
              <a:ext uri="{FF2B5EF4-FFF2-40B4-BE49-F238E27FC236}">
                <a16:creationId xmlns:a16="http://schemas.microsoft.com/office/drawing/2014/main" id="{D09E88C3-19DD-EA5D-4F14-B23584B25CD9}"/>
              </a:ext>
            </a:extLst>
          </p:cNvPr>
          <p:cNvSpPr txBox="1"/>
          <p:nvPr/>
        </p:nvSpPr>
        <p:spPr>
          <a:xfrm>
            <a:off x="8941805" y="6292158"/>
            <a:ext cx="3250195" cy="230832"/>
          </a:xfrm>
          <a:prstGeom prst="rect">
            <a:avLst/>
          </a:prstGeom>
          <a:noFill/>
        </p:spPr>
        <p:txBody>
          <a:bodyPr wrap="square" rtlCol="0">
            <a:spAutoFit/>
          </a:bodyPr>
          <a:lstStyle/>
          <a:p>
            <a:r>
              <a:rPr lang="de-CH" sz="900"/>
              <a:t>Eigene Darstellung (van Schie, Güntert &amp; Wehner, 2015,  S. 135)</a:t>
            </a:r>
          </a:p>
        </p:txBody>
      </p:sp>
    </p:spTree>
    <p:extLst>
      <p:ext uri="{BB962C8B-B14F-4D97-AF65-F5344CB8AC3E}">
        <p14:creationId xmlns:p14="http://schemas.microsoft.com/office/powerpoint/2010/main" val="404605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4EFCD-A4A8-9A58-DE1A-AF17206FA4C3}"/>
            </a:ext>
          </a:extLst>
        </p:cNvPr>
        <p:cNvGrpSpPr/>
        <p:nvPr/>
      </p:nvGrpSpPr>
      <p:grpSpPr>
        <a:xfrm>
          <a:off x="0" y="0"/>
          <a:ext cx="0" cy="0"/>
          <a:chOff x="0" y="0"/>
          <a:chExt cx="0" cy="0"/>
        </a:xfrm>
      </p:grpSpPr>
      <p:sp>
        <p:nvSpPr>
          <p:cNvPr id="19" name="Textfeld 18">
            <a:extLst>
              <a:ext uri="{FF2B5EF4-FFF2-40B4-BE49-F238E27FC236}">
                <a16:creationId xmlns:a16="http://schemas.microsoft.com/office/drawing/2014/main" id="{27342ED6-7E84-3A42-EF29-0C8CA126FF5A}"/>
              </a:ext>
            </a:extLst>
          </p:cNvPr>
          <p:cNvSpPr txBox="1"/>
          <p:nvPr/>
        </p:nvSpPr>
        <p:spPr>
          <a:xfrm>
            <a:off x="8941805" y="6292158"/>
            <a:ext cx="3250195" cy="230832"/>
          </a:xfrm>
          <a:prstGeom prst="rect">
            <a:avLst/>
          </a:prstGeom>
          <a:noFill/>
        </p:spPr>
        <p:txBody>
          <a:bodyPr wrap="square" rtlCol="0">
            <a:spAutoFit/>
          </a:bodyPr>
          <a:lstStyle/>
          <a:p>
            <a:r>
              <a:rPr lang="de-CH" sz="900"/>
              <a:t>Eigene Darstellung (van Schie, Güntert &amp; Wehner, 2015,  S. 135)</a:t>
            </a:r>
          </a:p>
        </p:txBody>
      </p:sp>
      <p:sp>
        <p:nvSpPr>
          <p:cNvPr id="3" name="Inhaltsplatzhalter 2">
            <a:extLst>
              <a:ext uri="{FF2B5EF4-FFF2-40B4-BE49-F238E27FC236}">
                <a16:creationId xmlns:a16="http://schemas.microsoft.com/office/drawing/2014/main" id="{F4E9A1BB-60AE-4152-4B6B-5E6917455F39}"/>
              </a:ext>
            </a:extLst>
          </p:cNvPr>
          <p:cNvSpPr>
            <a:spLocks noGrp="1"/>
          </p:cNvSpPr>
          <p:nvPr>
            <p:ph idx="1"/>
          </p:nvPr>
        </p:nvSpPr>
        <p:spPr>
          <a:xfrm>
            <a:off x="2167762" y="2638044"/>
            <a:ext cx="7729728" cy="3101983"/>
          </a:xfrm>
        </p:spPr>
        <p:txBody>
          <a:bodyPr>
            <a:normAutofit/>
          </a:bodyPr>
          <a:lstStyle/>
          <a:p>
            <a:r>
              <a:rPr lang="de-CH" sz="2400" dirty="0"/>
              <a:t>Nimmt die Freiwilligenarbeit in der Schweiz ab?</a:t>
            </a:r>
          </a:p>
        </p:txBody>
      </p:sp>
      <p:sp>
        <p:nvSpPr>
          <p:cNvPr id="4" name="Pfeil: nach unten 3">
            <a:extLst>
              <a:ext uri="{FF2B5EF4-FFF2-40B4-BE49-F238E27FC236}">
                <a16:creationId xmlns:a16="http://schemas.microsoft.com/office/drawing/2014/main" id="{C79204E1-1036-6EBB-6C68-8537CBB8D16B}"/>
              </a:ext>
            </a:extLst>
          </p:cNvPr>
          <p:cNvSpPr/>
          <p:nvPr/>
        </p:nvSpPr>
        <p:spPr>
          <a:xfrm>
            <a:off x="8941805" y="1939705"/>
            <a:ext cx="1294645" cy="29785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Ellipse 1">
            <a:extLst>
              <a:ext uri="{FF2B5EF4-FFF2-40B4-BE49-F238E27FC236}">
                <a16:creationId xmlns:a16="http://schemas.microsoft.com/office/drawing/2014/main" id="{B45EA2D4-7CAC-64B8-EBBF-2ED001DF96C9}"/>
              </a:ext>
            </a:extLst>
          </p:cNvPr>
          <p:cNvSpPr/>
          <p:nvPr/>
        </p:nvSpPr>
        <p:spPr>
          <a:xfrm>
            <a:off x="3087232" y="3883937"/>
            <a:ext cx="4798336" cy="1856090"/>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000" dirty="0"/>
              <a:t>Nein</a:t>
            </a:r>
          </a:p>
        </p:txBody>
      </p:sp>
    </p:spTree>
    <p:extLst>
      <p:ext uri="{BB962C8B-B14F-4D97-AF65-F5344CB8AC3E}">
        <p14:creationId xmlns:p14="http://schemas.microsoft.com/office/powerpoint/2010/main" val="11835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63486-BD28-0248-1B67-8546513DA87E}"/>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E98AADFE-3F85-D588-0119-B07BB92847D0}"/>
              </a:ext>
            </a:extLst>
          </p:cNvPr>
          <p:cNvSpPr txBox="1"/>
          <p:nvPr/>
        </p:nvSpPr>
        <p:spPr>
          <a:xfrm>
            <a:off x="9447238" y="6536677"/>
            <a:ext cx="2172833" cy="230832"/>
          </a:xfrm>
          <a:prstGeom prst="rect">
            <a:avLst/>
          </a:prstGeom>
          <a:noFill/>
        </p:spPr>
        <p:txBody>
          <a:bodyPr wrap="square" rtlCol="0">
            <a:spAutoFit/>
          </a:bodyPr>
          <a:lstStyle/>
          <a:p>
            <a:r>
              <a:rPr lang="de-CH" sz="900"/>
              <a:t>Lamprecht, Fischer &amp; Stamm, 2020, S. 44</a:t>
            </a:r>
            <a:endParaRPr lang="de-CH" sz="900" dirty="0"/>
          </a:p>
        </p:txBody>
      </p:sp>
      <p:pic>
        <p:nvPicPr>
          <p:cNvPr id="7" name="Inhaltsplatzhalter 6" descr="Ein Bild, das Text, Screenshot, Schrift, Zahl enthält.&#10;&#10;Automatisch generierte Beschreibung">
            <a:extLst>
              <a:ext uri="{FF2B5EF4-FFF2-40B4-BE49-F238E27FC236}">
                <a16:creationId xmlns:a16="http://schemas.microsoft.com/office/drawing/2014/main" id="{7B432946-25C2-D9AE-C9E1-C483345F3A9C}"/>
              </a:ext>
            </a:extLst>
          </p:cNvPr>
          <p:cNvPicPr>
            <a:picLocks noGrp="1" noChangeAspect="1"/>
          </p:cNvPicPr>
          <p:nvPr>
            <p:ph idx="1"/>
          </p:nvPr>
        </p:nvPicPr>
        <p:blipFill>
          <a:blip r:embed="rId3"/>
          <a:stretch>
            <a:fillRect/>
          </a:stretch>
        </p:blipFill>
        <p:spPr>
          <a:xfrm>
            <a:off x="4733701" y="149501"/>
            <a:ext cx="2325739" cy="6558997"/>
          </a:xfrm>
        </p:spPr>
      </p:pic>
      <p:cxnSp>
        <p:nvCxnSpPr>
          <p:cNvPr id="9" name="Gerader Verbinder 8">
            <a:extLst>
              <a:ext uri="{FF2B5EF4-FFF2-40B4-BE49-F238E27FC236}">
                <a16:creationId xmlns:a16="http://schemas.microsoft.com/office/drawing/2014/main" id="{01AD60D5-27BD-73BD-B1BE-2563015AD297}"/>
              </a:ext>
            </a:extLst>
          </p:cNvPr>
          <p:cNvCxnSpPr/>
          <p:nvPr/>
        </p:nvCxnSpPr>
        <p:spPr>
          <a:xfrm>
            <a:off x="4897925" y="1158844"/>
            <a:ext cx="76049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Gerader Verbinder 10">
            <a:extLst>
              <a:ext uri="{FF2B5EF4-FFF2-40B4-BE49-F238E27FC236}">
                <a16:creationId xmlns:a16="http://schemas.microsoft.com/office/drawing/2014/main" id="{58B9F062-A8DC-41AC-BBC3-0A186CB6CEA4}"/>
              </a:ext>
            </a:extLst>
          </p:cNvPr>
          <p:cNvCxnSpPr/>
          <p:nvPr/>
        </p:nvCxnSpPr>
        <p:spPr>
          <a:xfrm>
            <a:off x="4897925" y="3657600"/>
            <a:ext cx="80575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Gerader Verbinder 14">
            <a:extLst>
              <a:ext uri="{FF2B5EF4-FFF2-40B4-BE49-F238E27FC236}">
                <a16:creationId xmlns:a16="http://schemas.microsoft.com/office/drawing/2014/main" id="{5258A62E-C5D3-F0EF-71B5-3D078E9107D1}"/>
              </a:ext>
            </a:extLst>
          </p:cNvPr>
          <p:cNvCxnSpPr/>
          <p:nvPr/>
        </p:nvCxnSpPr>
        <p:spPr>
          <a:xfrm>
            <a:off x="4897925" y="5676523"/>
            <a:ext cx="76049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Gerader Verbinder 17">
            <a:extLst>
              <a:ext uri="{FF2B5EF4-FFF2-40B4-BE49-F238E27FC236}">
                <a16:creationId xmlns:a16="http://schemas.microsoft.com/office/drawing/2014/main" id="{8253AA86-D2F5-7618-34F8-908944DE7A29}"/>
              </a:ext>
            </a:extLst>
          </p:cNvPr>
          <p:cNvCxnSpPr/>
          <p:nvPr/>
        </p:nvCxnSpPr>
        <p:spPr>
          <a:xfrm>
            <a:off x="4897925" y="1457608"/>
            <a:ext cx="6790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Gerader Verbinder 19">
            <a:extLst>
              <a:ext uri="{FF2B5EF4-FFF2-40B4-BE49-F238E27FC236}">
                <a16:creationId xmlns:a16="http://schemas.microsoft.com/office/drawing/2014/main" id="{BA2D462E-41A0-555A-951B-AA6EB5B0043D}"/>
              </a:ext>
            </a:extLst>
          </p:cNvPr>
          <p:cNvCxnSpPr/>
          <p:nvPr/>
        </p:nvCxnSpPr>
        <p:spPr>
          <a:xfrm>
            <a:off x="4897925" y="1865014"/>
            <a:ext cx="76049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Gerader Verbinder 23">
            <a:extLst>
              <a:ext uri="{FF2B5EF4-FFF2-40B4-BE49-F238E27FC236}">
                <a16:creationId xmlns:a16="http://schemas.microsoft.com/office/drawing/2014/main" id="{710C8E35-4823-A5AE-A56C-776EB9F12252}"/>
              </a:ext>
            </a:extLst>
          </p:cNvPr>
          <p:cNvCxnSpPr/>
          <p:nvPr/>
        </p:nvCxnSpPr>
        <p:spPr>
          <a:xfrm>
            <a:off x="4897925" y="3014804"/>
            <a:ext cx="6790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Gerader Verbinder 27">
            <a:extLst>
              <a:ext uri="{FF2B5EF4-FFF2-40B4-BE49-F238E27FC236}">
                <a16:creationId xmlns:a16="http://schemas.microsoft.com/office/drawing/2014/main" id="{F007076E-C18C-2F64-ABF6-DD3B5A1039E8}"/>
              </a:ext>
            </a:extLst>
          </p:cNvPr>
          <p:cNvCxnSpPr/>
          <p:nvPr/>
        </p:nvCxnSpPr>
        <p:spPr>
          <a:xfrm>
            <a:off x="4897925" y="6708498"/>
            <a:ext cx="76049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0" name="Gerader Verbinder 29">
            <a:extLst>
              <a:ext uri="{FF2B5EF4-FFF2-40B4-BE49-F238E27FC236}">
                <a16:creationId xmlns:a16="http://schemas.microsoft.com/office/drawing/2014/main" id="{0C0138D8-971A-A863-6F7D-A03B0733FD15}"/>
              </a:ext>
            </a:extLst>
          </p:cNvPr>
          <p:cNvCxnSpPr/>
          <p:nvPr/>
        </p:nvCxnSpPr>
        <p:spPr>
          <a:xfrm flipH="1">
            <a:off x="4897924" y="5097101"/>
            <a:ext cx="76049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Gerader Verbinder 31">
            <a:extLst>
              <a:ext uri="{FF2B5EF4-FFF2-40B4-BE49-F238E27FC236}">
                <a16:creationId xmlns:a16="http://schemas.microsoft.com/office/drawing/2014/main" id="{048163F2-66A2-C276-F672-BB8F571426B4}"/>
              </a:ext>
            </a:extLst>
          </p:cNvPr>
          <p:cNvCxnSpPr/>
          <p:nvPr/>
        </p:nvCxnSpPr>
        <p:spPr>
          <a:xfrm>
            <a:off x="4897924" y="4209861"/>
            <a:ext cx="760491"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518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Ein Bild, das Text, Schrift, Screenshot enthält.&#10;&#10;Automatisch generierte Beschreibung">
            <a:extLst>
              <a:ext uri="{FF2B5EF4-FFF2-40B4-BE49-F238E27FC236}">
                <a16:creationId xmlns:a16="http://schemas.microsoft.com/office/drawing/2014/main" id="{4119FFB0-CD49-DE84-DCC8-C3051ED5F6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1943" y="1257059"/>
            <a:ext cx="6001588" cy="952633"/>
          </a:xfrm>
        </p:spPr>
      </p:pic>
      <p:pic>
        <p:nvPicPr>
          <p:cNvPr id="11" name="Grafik 10" descr="Ein Bild, das Text, Screenshot, Reihe, parallel enthält.&#10;&#10;Automatisch generierte Beschreibung">
            <a:extLst>
              <a:ext uri="{FF2B5EF4-FFF2-40B4-BE49-F238E27FC236}">
                <a16:creationId xmlns:a16="http://schemas.microsoft.com/office/drawing/2014/main" id="{58AFAFA7-1402-0FFF-19E2-B8C1D6D3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910" y="2096286"/>
            <a:ext cx="4810796" cy="2105319"/>
          </a:xfrm>
          <a:prstGeom prst="rect">
            <a:avLst/>
          </a:prstGeom>
        </p:spPr>
      </p:pic>
      <p:pic>
        <p:nvPicPr>
          <p:cNvPr id="13" name="Grafik 12" descr="Ein Bild, das Text, Screenshot, Reihe, Schrift enthält.&#10;&#10;Automatisch generierte Beschreibung">
            <a:extLst>
              <a:ext uri="{FF2B5EF4-FFF2-40B4-BE49-F238E27FC236}">
                <a16:creationId xmlns:a16="http://schemas.microsoft.com/office/drawing/2014/main" id="{65C89F53-1036-D6CD-CC6C-0B38D3307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205" y="4297523"/>
            <a:ext cx="5468113" cy="895475"/>
          </a:xfrm>
          <a:prstGeom prst="rect">
            <a:avLst/>
          </a:prstGeom>
        </p:spPr>
      </p:pic>
      <p:pic>
        <p:nvPicPr>
          <p:cNvPr id="15" name="Grafik 14" descr="Ein Bild, das Text, Screenshot, Schrift, Reihe enthält.&#10;&#10;Automatisch generierte Beschreibung">
            <a:extLst>
              <a:ext uri="{FF2B5EF4-FFF2-40B4-BE49-F238E27FC236}">
                <a16:creationId xmlns:a16="http://schemas.microsoft.com/office/drawing/2014/main" id="{99D01504-91BB-4EC8-0BD6-951A9BD4DD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1943" y="5390782"/>
            <a:ext cx="6411220" cy="924054"/>
          </a:xfrm>
          <a:prstGeom prst="rect">
            <a:avLst/>
          </a:prstGeom>
        </p:spPr>
      </p:pic>
      <p:sp>
        <p:nvSpPr>
          <p:cNvPr id="16" name="Textfeld 15">
            <a:extLst>
              <a:ext uri="{FF2B5EF4-FFF2-40B4-BE49-F238E27FC236}">
                <a16:creationId xmlns:a16="http://schemas.microsoft.com/office/drawing/2014/main" id="{E02FCA13-4E71-BD99-C5CC-13C78BE04DCF}"/>
              </a:ext>
            </a:extLst>
          </p:cNvPr>
          <p:cNvSpPr txBox="1"/>
          <p:nvPr/>
        </p:nvSpPr>
        <p:spPr>
          <a:xfrm>
            <a:off x="9773163" y="6084004"/>
            <a:ext cx="2172833" cy="230832"/>
          </a:xfrm>
          <a:prstGeom prst="rect">
            <a:avLst/>
          </a:prstGeom>
          <a:noFill/>
        </p:spPr>
        <p:txBody>
          <a:bodyPr wrap="square" rtlCol="0">
            <a:spAutoFit/>
          </a:bodyPr>
          <a:lstStyle/>
          <a:p>
            <a:r>
              <a:rPr lang="de-CH" sz="900"/>
              <a:t>Lamprecht, Fischer &amp; Stamm, 2020, S. 47</a:t>
            </a:r>
          </a:p>
        </p:txBody>
      </p:sp>
    </p:spTree>
    <p:extLst>
      <p:ext uri="{BB962C8B-B14F-4D97-AF65-F5344CB8AC3E}">
        <p14:creationId xmlns:p14="http://schemas.microsoft.com/office/powerpoint/2010/main" val="2113516707"/>
      </p:ext>
    </p:extLst>
  </p:cSld>
  <p:clrMapOvr>
    <a:masterClrMapping/>
  </p:clrMapOvr>
</p:sld>
</file>

<file path=ppt/theme/theme1.xml><?xml version="1.0" encoding="utf-8"?>
<a:theme xmlns:a="http://schemas.openxmlformats.org/drawingml/2006/main" name="Paket">
  <a:themeElements>
    <a:clrScheme name="Benutzerdefiniert 7">
      <a:dk1>
        <a:srgbClr val="000000"/>
      </a:dk1>
      <a:lt1>
        <a:srgbClr val="FFFFFF"/>
      </a:lt1>
      <a:dk2>
        <a:srgbClr val="4A5356"/>
      </a:dk2>
      <a:lt2>
        <a:srgbClr val="E8E3CE"/>
      </a:lt2>
      <a:accent1>
        <a:srgbClr val="EAE0CF"/>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842183AD42794BA1040C5A70C3BF74" ma:contentTypeVersion="4" ma:contentTypeDescription="Ein neues Dokument erstellen." ma:contentTypeScope="" ma:versionID="937e0c0010d93a24055fab6e729c3ee9">
  <xsd:schema xmlns:xsd="http://www.w3.org/2001/XMLSchema" xmlns:xs="http://www.w3.org/2001/XMLSchema" xmlns:p="http://schemas.microsoft.com/office/2006/metadata/properties" xmlns:ns2="0c7a4bc5-5b84-4e6d-bcdc-782c4e1215da" targetNamespace="http://schemas.microsoft.com/office/2006/metadata/properties" ma:root="true" ma:fieldsID="cc6d97988f322ca072bf46c17883957d" ns2:_="">
    <xsd:import namespace="0c7a4bc5-5b84-4e6d-bcdc-782c4e1215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a4bc5-5b84-4e6d-bcdc-782c4e121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6FC92C-F445-40C6-833F-CBBBDF81C893}">
  <ds:schemaRefs>
    <ds:schemaRef ds:uri="http://schemas.microsoft.com/office/infopath/2007/PartnerControls"/>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0c7a4bc5-5b84-4e6d-bcdc-782c4e1215da"/>
    <ds:schemaRef ds:uri="http://purl.org/dc/dcmitype/"/>
  </ds:schemaRefs>
</ds:datastoreItem>
</file>

<file path=customXml/itemProps2.xml><?xml version="1.0" encoding="utf-8"?>
<ds:datastoreItem xmlns:ds="http://schemas.openxmlformats.org/officeDocument/2006/customXml" ds:itemID="{94271BE0-927C-43EC-9086-9F49896D04FF}">
  <ds:schemaRefs>
    <ds:schemaRef ds:uri="http://schemas.microsoft.com/sharepoint/v3/contenttype/forms"/>
  </ds:schemaRefs>
</ds:datastoreItem>
</file>

<file path=customXml/itemProps3.xml><?xml version="1.0" encoding="utf-8"?>
<ds:datastoreItem xmlns:ds="http://schemas.openxmlformats.org/officeDocument/2006/customXml" ds:itemID="{1616EF23-FBBC-47C0-80AB-00418265C090}">
  <ds:schemaRefs>
    <ds:schemaRef ds:uri="0c7a4bc5-5b84-4e6d-bcdc-782c4e1215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{A2001B73-5FBF-DF4E-9186-34C5962B5463}tf10001120</Template>
  <TotalTime>0</TotalTime>
  <Words>3655</Words>
  <Application>Microsoft Office PowerPoint</Application>
  <PresentationFormat>Breitbild</PresentationFormat>
  <Paragraphs>294</Paragraphs>
  <Slides>34</Slides>
  <Notes>32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Arial,Sans-Serif</vt:lpstr>
      <vt:lpstr>Calibri</vt:lpstr>
      <vt:lpstr>Gill Sans MT</vt:lpstr>
      <vt:lpstr>MinionPro-Regular</vt:lpstr>
      <vt:lpstr>Wingdings</vt:lpstr>
      <vt:lpstr>Paket</vt:lpstr>
      <vt:lpstr>Zivilgesellschaftliches Engagement</vt:lpstr>
      <vt:lpstr>ABLAUF</vt:lpstr>
      <vt:lpstr>Freiwilliges engagement</vt:lpstr>
      <vt:lpstr>Mentimeter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Freiwilliges Engagement</vt:lpstr>
      <vt:lpstr>Beteiligungsgerechtigkeit</vt:lpstr>
      <vt:lpstr>PowerPoint-Präsentation</vt:lpstr>
      <vt:lpstr>PowerPoint-Präsentation</vt:lpstr>
      <vt:lpstr>Welchen konkreten Beitrag können neue Beteiligungsformate im Kontext wachsender sozialer Ungleichheit leisten? </vt:lpstr>
      <vt:lpstr>IG pro buchsi</vt:lpstr>
      <vt:lpstr>Zivilgesellschaftliches engagement und habitus</vt:lpstr>
      <vt:lpstr>Kapitalformen</vt:lpstr>
      <vt:lpstr>PowerPoint-Präsentation</vt:lpstr>
      <vt:lpstr>PowerPoint-Präsentation</vt:lpstr>
      <vt:lpstr>PowerPoint-Präsentation</vt:lpstr>
      <vt:lpstr>Habitus</vt:lpstr>
      <vt:lpstr>PowerPoint-Präsentation</vt:lpstr>
      <vt:lpstr>PowerPoint-Präsentation</vt:lpstr>
      <vt:lpstr>PowerPoint-Präsentation</vt:lpstr>
      <vt:lpstr>PowerPoint-Präsentation</vt:lpstr>
      <vt:lpstr>PowerPoint-Präsentation</vt:lpstr>
      <vt:lpstr>Literatur </vt:lpstr>
      <vt:lpstr>Diskussionsfragen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Zivilgesellschaftliches Engagement</dc:title>
  <dc:creator>Kenner Anja (kenneanj)</dc:creator>
  <cp:lastModifiedBy>Rohrbach</cp:lastModifiedBy>
  <cp:revision>6</cp:revision>
  <dcterms:created xsi:type="dcterms:W3CDTF">2024-11-20T12:21:43Z</dcterms:created>
  <dcterms:modified xsi:type="dcterms:W3CDTF">2024-12-10T16:46:03Z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0x0101000A842183AD42794BA1040C5A70C3BF74</vt:lpwstr>
  </property>
</Properties>
</file>