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0" r:id="rId2"/>
    <p:sldId id="278" r:id="rId3"/>
    <p:sldId id="279" r:id="rId4"/>
    <p:sldId id="256" r:id="rId5"/>
    <p:sldId id="257" r:id="rId6"/>
    <p:sldId id="274"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5" r:id="rId24"/>
    <p:sldId id="276"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61"/>
    <p:restoredTop sz="94479"/>
  </p:normalViewPr>
  <p:slideViewPr>
    <p:cSldViewPr snapToGrid="0">
      <p:cViewPr varScale="1">
        <p:scale>
          <a:sx n="96" d="100"/>
          <a:sy n="96" d="100"/>
        </p:scale>
        <p:origin x="192"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761418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Acts 22: Paul’s Testimony in Jerusalem. Analysis, outline, and discussion.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21:27–40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22:6–11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22:8, 10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22:6–11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22:12–16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22:14–16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22:12–16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22:17–21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22:17–21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22:22–23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22:22–23; Acts 21:28–29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22:24–29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22:24–29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Acts 22:30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Questions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Questions 3–4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Acts 22 analysis and outline supplied in this conversation. Scripture summaries are paraphrases. Question 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51D52-60B5-7EA7-9A5C-637388FE804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D7D381-B840-312F-E6C3-2179574B21A8}"/>
              </a:ext>
            </a:extLst>
          </p:cNvPr>
          <p:cNvPicPr>
            <a:picLocks noChangeAspect="1"/>
          </p:cNvPicPr>
          <p:nvPr/>
        </p:nvPicPr>
        <p:blipFill>
          <a:blip r:embed="rId2"/>
          <a:stretch>
            <a:fillRect/>
          </a:stretch>
        </p:blipFill>
        <p:spPr>
          <a:xfrm>
            <a:off x="564957" y="94892"/>
            <a:ext cx="11305309" cy="6668215"/>
          </a:xfrm>
          <a:prstGeom prst="rect">
            <a:avLst/>
          </a:prstGeom>
        </p:spPr>
      </p:pic>
    </p:spTree>
    <p:extLst>
      <p:ext uri="{BB962C8B-B14F-4D97-AF65-F5344CB8AC3E}">
        <p14:creationId xmlns:p14="http://schemas.microsoft.com/office/powerpoint/2010/main" val="1460879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2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1344B3-51A0-BCFE-1217-836153A10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8789" y="266163"/>
            <a:ext cx="6306556" cy="4440534"/>
          </a:xfrm>
          <a:prstGeom prst="rect">
            <a:avLst/>
          </a:prstGeom>
        </p:spPr>
      </p:pic>
      <p:sp>
        <p:nvSpPr>
          <p:cNvPr id="4" name="TextBox 3">
            <a:extLst>
              <a:ext uri="{FF2B5EF4-FFF2-40B4-BE49-F238E27FC236}">
                <a16:creationId xmlns:a16="http://schemas.microsoft.com/office/drawing/2014/main" id="{306C41E6-D1E4-5584-25DE-2A52F2933377}"/>
              </a:ext>
            </a:extLst>
          </p:cNvPr>
          <p:cNvSpPr txBox="1"/>
          <p:nvPr/>
        </p:nvSpPr>
        <p:spPr>
          <a:xfrm>
            <a:off x="0" y="4706697"/>
            <a:ext cx="12192000" cy="1815882"/>
          </a:xfrm>
          <a:prstGeom prst="rect">
            <a:avLst/>
          </a:prstGeom>
          <a:noFill/>
        </p:spPr>
        <p:txBody>
          <a:bodyPr wrap="square" rtlCol="0">
            <a:spAutoFit/>
          </a:bodyPr>
          <a:lstStyle/>
          <a:p>
            <a:pPr algn="ctr"/>
            <a:r>
              <a:rPr lang="en-US" sz="2800" dirty="0">
                <a:latin typeface="Georgia" panose="02040502050405020303" pitchFamily="18" charset="0"/>
              </a:rPr>
              <a:t>The Antonia Fortress was built by Herod the Great (r. 37–4 BC), </a:t>
            </a:r>
          </a:p>
          <a:p>
            <a:pPr algn="ctr"/>
            <a:r>
              <a:rPr lang="en-US" sz="2800" dirty="0">
                <a:latin typeface="Georgia" panose="02040502050405020303" pitchFamily="18" charset="0"/>
              </a:rPr>
              <a:t>the client king of Judaea, </a:t>
            </a:r>
          </a:p>
          <a:p>
            <a:pPr algn="ctr"/>
            <a:r>
              <a:rPr lang="en-US" sz="2800" dirty="0">
                <a:latin typeface="Georgia" panose="02040502050405020303" pitchFamily="18" charset="0"/>
              </a:rPr>
              <a:t>who named it after his then-patron, </a:t>
            </a:r>
          </a:p>
          <a:p>
            <a:pPr algn="ctr"/>
            <a:r>
              <a:rPr lang="en-US" sz="2800" dirty="0">
                <a:latin typeface="Georgia" panose="02040502050405020303" pitchFamily="18" charset="0"/>
              </a:rPr>
              <a:t>the Roman politician and general Mark Antony.</a:t>
            </a:r>
          </a:p>
        </p:txBody>
      </p:sp>
    </p:spTree>
    <p:extLst>
      <p:ext uri="{BB962C8B-B14F-4D97-AF65-F5344CB8AC3E}">
        <p14:creationId xmlns:p14="http://schemas.microsoft.com/office/powerpoint/2010/main" val="274312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FD0EB-704D-512B-DA7B-C477C9E0D4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A4536A-7CCC-C986-0D65-A506D18D8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04836"/>
          </a:xfrm>
          <a:prstGeom prst="rect">
            <a:avLst/>
          </a:prstGeom>
        </p:spPr>
      </p:pic>
    </p:spTree>
    <p:extLst>
      <p:ext uri="{BB962C8B-B14F-4D97-AF65-F5344CB8AC3E}">
        <p14:creationId xmlns:p14="http://schemas.microsoft.com/office/powerpoint/2010/main" val="246555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25615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562121D-7195-4B14-B091-5D3539B7F0C4}"/>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5314C4DD-AD4A-468C-9CDD-93C2E4507AE1}"/>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The main idea</a:t>
            </a:r>
          </a:p>
        </p:txBody>
      </p:sp>
      <p:sp>
        <p:nvSpPr>
          <p:cNvPr id="4" name="Rectangle 3">
            <a:extLst>
              <a:ext uri="{FF2B5EF4-FFF2-40B4-BE49-F238E27FC236}">
                <a16:creationId xmlns:a16="http://schemas.microsoft.com/office/drawing/2014/main" id="{5B817315-9CC1-495F-81DE-A6AF515FAFB0}"/>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a:t>
            </a:r>
          </a:p>
        </p:txBody>
      </p:sp>
      <p:sp>
        <p:nvSpPr>
          <p:cNvPr id="5" name="Rectangle 4">
            <a:extLst>
              <a:ext uri="{FF2B5EF4-FFF2-40B4-BE49-F238E27FC236}">
                <a16:creationId xmlns:a16="http://schemas.microsoft.com/office/drawing/2014/main" id="{EB0525D1-FBA5-4F1C-BD9A-DF0D17AE33B8}"/>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02</a:t>
            </a:r>
          </a:p>
        </p:txBody>
      </p:sp>
      <p:sp>
        <p:nvSpPr>
          <p:cNvPr id="6" name="Rectangle 5">
            <a:extLst>
              <a:ext uri="{FF2B5EF4-FFF2-40B4-BE49-F238E27FC236}">
                <a16:creationId xmlns:a16="http://schemas.microsoft.com/office/drawing/2014/main" id="{4F59A9D4-DF81-47A8-BA8F-702BA4A8F325}"/>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Jesus transforms Paul from a persecutor of Christians into a witness sent to the Gentiles.</a:t>
            </a:r>
          </a:p>
        </p:txBody>
      </p:sp>
      <p:sp>
        <p:nvSpPr>
          <p:cNvPr id="7" name="Rectangle 6">
            <a:extLst>
              <a:ext uri="{FF2B5EF4-FFF2-40B4-BE49-F238E27FC236}">
                <a16:creationId xmlns:a16="http://schemas.microsoft.com/office/drawing/2014/main" id="{4434BF97-F630-4D0A-A3BB-9718D4D5F4E4}"/>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His audience listens until he mentions that mission.</a:t>
            </a:r>
          </a:p>
        </p:txBody>
      </p:sp>
      <p:sp>
        <p:nvSpPr>
          <p:cNvPr id="8" name="Rectangle 7">
            <a:extLst>
              <a:ext uri="{FF2B5EF4-FFF2-40B4-BE49-F238E27FC236}">
                <a16:creationId xmlns:a16="http://schemas.microsoft.com/office/drawing/2014/main" id="{D1ADCB05-5700-4D90-A791-951771DFEC85}"/>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Roman citizenship protects him from an unlawful flogging.</a:t>
            </a:r>
          </a:p>
        </p:txBody>
      </p:sp>
    </p:spTree>
    <p:extLst>
      <p:ext uri="{BB962C8B-B14F-4D97-AF65-F5344CB8AC3E}">
        <p14:creationId xmlns:p14="http://schemas.microsoft.com/office/powerpoint/2010/main" val="102881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488D4C6-DC1D-4A19-A7BE-67916AF2FAE1}"/>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9ECB94D2-EAE7-4F1D-95A7-A4FB40E4D04E}"/>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The chapter at a glance</a:t>
            </a:r>
          </a:p>
        </p:txBody>
      </p:sp>
      <p:sp>
        <p:nvSpPr>
          <p:cNvPr id="4" name="Rectangle 3">
            <a:extLst>
              <a:ext uri="{FF2B5EF4-FFF2-40B4-BE49-F238E27FC236}">
                <a16:creationId xmlns:a16="http://schemas.microsoft.com/office/drawing/2014/main" id="{D34D3C3F-385A-43CC-83A0-B214C6E28B83}"/>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a:t>
            </a:r>
          </a:p>
        </p:txBody>
      </p:sp>
      <p:sp>
        <p:nvSpPr>
          <p:cNvPr id="5" name="Rectangle 4">
            <a:extLst>
              <a:ext uri="{FF2B5EF4-FFF2-40B4-BE49-F238E27FC236}">
                <a16:creationId xmlns:a16="http://schemas.microsoft.com/office/drawing/2014/main" id="{4AF7661D-F006-4524-835B-2EF96177AB4D}"/>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19</a:t>
            </a:r>
          </a:p>
        </p:txBody>
      </p:sp>
      <p:graphicFrame>
        <p:nvGraphicFramePr>
          <p:cNvPr id="12" name="Table 11"/>
          <p:cNvGraphicFramePr/>
          <p:nvPr/>
        </p:nvGraphicFramePr>
        <p:xfrm>
          <a:off x="619125" y="1933575"/>
          <a:ext cx="10953750" cy="4048125"/>
        </p:xfrm>
        <a:graphic>
          <a:graphicData uri="http://schemas.openxmlformats.org/drawingml/2006/table">
            <a:tbl>
              <a:tblPr/>
              <a:tblGrid>
                <a:gridCol w="3571875">
                  <a:extLst>
                    <a:ext uri="{9D8B030D-6E8A-4147-A177-3AD203B41FA5}">
                      <a16:colId xmlns:a16="http://schemas.microsoft.com/office/drawing/2014/main" val="20000"/>
                    </a:ext>
                  </a:extLst>
                </a:gridCol>
                <a:gridCol w="3571875">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523875">
                <a:tc>
                  <a:txBody>
                    <a:bodyPr/>
                    <a:lstStyle/>
                    <a:p>
                      <a:r>
                        <a:rPr sz="1875" b="1">
                          <a:solidFill>
                            <a:srgbClr val="FFFFFF"/>
                          </a:solidFill>
                          <a:latin typeface="Georgia"/>
                          <a:ea typeface="Georgia"/>
                          <a:cs typeface="Georgia"/>
                        </a:rPr>
                        <a:t>Movement</a:t>
                      </a:r>
                    </a:p>
                  </a:txBody>
                  <a:tcPr>
                    <a:solidFill>
                      <a:srgbClr val="163C61"/>
                    </a:solidFill>
                  </a:tcPr>
                </a:tc>
                <a:tc>
                  <a:txBody>
                    <a:bodyPr/>
                    <a:lstStyle/>
                    <a:p>
                      <a:r>
                        <a:rPr sz="1875" b="1">
                          <a:solidFill>
                            <a:srgbClr val="FFFFFF"/>
                          </a:solidFill>
                          <a:latin typeface="Georgia"/>
                          <a:ea typeface="Georgia"/>
                          <a:cs typeface="Georgia"/>
                        </a:rPr>
                        <a:t>Paul’s experience</a:t>
                      </a:r>
                    </a:p>
                  </a:txBody>
                  <a:tcPr>
                    <a:solidFill>
                      <a:srgbClr val="163C61"/>
                    </a:solidFill>
                  </a:tcPr>
                </a:tc>
                <a:tc>
                  <a:txBody>
                    <a:bodyPr/>
                    <a:lstStyle/>
                    <a:p>
                      <a:r>
                        <a:rPr sz="1875" b="1">
                          <a:solidFill>
                            <a:srgbClr val="FFFFFF"/>
                          </a:solidFill>
                          <a:latin typeface="Georgia"/>
                          <a:ea typeface="Georgia"/>
                          <a:cs typeface="Georgia"/>
                        </a:rPr>
                        <a:t>Central lesson</a:t>
                      </a:r>
                    </a:p>
                  </a:txBody>
                  <a:tcPr>
                    <a:solidFill>
                      <a:srgbClr val="163C61"/>
                    </a:solidFill>
                  </a:tcPr>
                </a:tc>
                <a:extLst>
                  <a:ext uri="{0D108BD9-81ED-4DB2-BD59-A6C34878D82A}">
                    <a16:rowId xmlns:a16="http://schemas.microsoft.com/office/drawing/2014/main" val="10000"/>
                  </a:ext>
                </a:extLst>
              </a:tr>
              <a:tr h="704850">
                <a:tc>
                  <a:txBody>
                    <a:bodyPr/>
                    <a:lstStyle/>
                    <a:p>
                      <a:r>
                        <a:rPr sz="1875" b="0">
                          <a:solidFill>
                            <a:srgbClr val="163C61"/>
                          </a:solidFill>
                          <a:latin typeface="Georgia"/>
                          <a:ea typeface="Georgia"/>
                          <a:cs typeface="Georgia"/>
                        </a:rPr>
                        <a:t>Before Jesus</a:t>
                      </a:r>
                    </a:p>
                    <a:p>
                      <a:r>
                        <a:rPr sz="1875" b="0">
                          <a:solidFill>
                            <a:srgbClr val="163C61"/>
                          </a:solidFill>
                          <a:latin typeface="Georgia"/>
                          <a:ea typeface="Georgia"/>
                          <a:cs typeface="Georgia"/>
                        </a:rPr>
                        <a:t>vv. 1–5</a:t>
                      </a:r>
                    </a:p>
                  </a:txBody>
                  <a:tcPr>
                    <a:solidFill>
                      <a:srgbClr val="E8F0F6"/>
                    </a:solidFill>
                  </a:tcPr>
                </a:tc>
                <a:tc>
                  <a:txBody>
                    <a:bodyPr/>
                    <a:lstStyle/>
                    <a:p>
                      <a:r>
                        <a:rPr sz="1875" b="0">
                          <a:solidFill>
                            <a:srgbClr val="163C61"/>
                          </a:solidFill>
                          <a:latin typeface="Georgia"/>
                          <a:ea typeface="Georgia"/>
                          <a:cs typeface="Georgia"/>
                        </a:rPr>
                        <a:t>Zealous persecutor</a:t>
                      </a:r>
                    </a:p>
                  </a:txBody>
                  <a:tcPr>
                    <a:solidFill>
                      <a:srgbClr val="E8F0F6"/>
                    </a:solidFill>
                  </a:tcPr>
                </a:tc>
                <a:tc>
                  <a:txBody>
                    <a:bodyPr/>
                    <a:lstStyle/>
                    <a:p>
                      <a:r>
                        <a:rPr sz="1875" b="0">
                          <a:solidFill>
                            <a:srgbClr val="163C61"/>
                          </a:solidFill>
                          <a:latin typeface="Georgia"/>
                          <a:ea typeface="Georgia"/>
                          <a:cs typeface="Georgia"/>
                        </a:rPr>
                        <a:t>Zeal needs truth</a:t>
                      </a:r>
                    </a:p>
                  </a:txBody>
                  <a:tcPr>
                    <a:solidFill>
                      <a:srgbClr val="E8F0F6"/>
                    </a:solidFill>
                  </a:tcPr>
                </a:tc>
                <a:extLst>
                  <a:ext uri="{0D108BD9-81ED-4DB2-BD59-A6C34878D82A}">
                    <a16:rowId xmlns:a16="http://schemas.microsoft.com/office/drawing/2014/main" val="10001"/>
                  </a:ext>
                </a:extLst>
              </a:tr>
              <a:tr h="704850">
                <a:tc>
                  <a:txBody>
                    <a:bodyPr/>
                    <a:lstStyle/>
                    <a:p>
                      <a:r>
                        <a:rPr sz="1875" b="0">
                          <a:solidFill>
                            <a:srgbClr val="163C61"/>
                          </a:solidFill>
                          <a:latin typeface="Georgia"/>
                          <a:ea typeface="Georgia"/>
                          <a:cs typeface="Georgia"/>
                        </a:rPr>
                        <a:t>Encounter with Jesus</a:t>
                      </a:r>
                    </a:p>
                    <a:p>
                      <a:r>
                        <a:rPr sz="1875" b="0">
                          <a:solidFill>
                            <a:srgbClr val="163C61"/>
                          </a:solidFill>
                          <a:latin typeface="Georgia"/>
                          <a:ea typeface="Georgia"/>
                          <a:cs typeface="Georgia"/>
                        </a:rPr>
                        <a:t>vv. 6–11</a:t>
                      </a:r>
                    </a:p>
                  </a:txBody>
                  <a:tcPr>
                    <a:solidFill>
                      <a:srgbClr val="FFFFFF"/>
                    </a:solidFill>
                  </a:tcPr>
                </a:tc>
                <a:tc>
                  <a:txBody>
                    <a:bodyPr/>
                    <a:lstStyle/>
                    <a:p>
                      <a:r>
                        <a:rPr sz="1875" b="0">
                          <a:solidFill>
                            <a:srgbClr val="163C61"/>
                          </a:solidFill>
                          <a:latin typeface="Georgia"/>
                          <a:ea typeface="Georgia"/>
                          <a:cs typeface="Georgia"/>
                        </a:rPr>
                        <a:t>Confronted and humbled</a:t>
                      </a:r>
                    </a:p>
                  </a:txBody>
                  <a:tcPr>
                    <a:solidFill>
                      <a:srgbClr val="FFFFFF"/>
                    </a:solidFill>
                  </a:tcPr>
                </a:tc>
                <a:tc>
                  <a:txBody>
                    <a:bodyPr/>
                    <a:lstStyle/>
                    <a:p>
                      <a:r>
                        <a:rPr sz="1875" b="0">
                          <a:solidFill>
                            <a:srgbClr val="163C61"/>
                          </a:solidFill>
                          <a:latin typeface="Georgia"/>
                          <a:ea typeface="Georgia"/>
                          <a:cs typeface="Georgia"/>
                        </a:rPr>
                        <a:t>Recognize and obey Jesus</a:t>
                      </a:r>
                    </a:p>
                  </a:txBody>
                  <a:tcPr>
                    <a:solidFill>
                      <a:srgbClr val="FFFFFF"/>
                    </a:solidFill>
                  </a:tcPr>
                </a:tc>
                <a:extLst>
                  <a:ext uri="{0D108BD9-81ED-4DB2-BD59-A6C34878D82A}">
                    <a16:rowId xmlns:a16="http://schemas.microsoft.com/office/drawing/2014/main" val="10002"/>
                  </a:ext>
                </a:extLst>
              </a:tr>
              <a:tr h="704850">
                <a:tc>
                  <a:txBody>
                    <a:bodyPr/>
                    <a:lstStyle/>
                    <a:p>
                      <a:r>
                        <a:rPr sz="1875" b="0">
                          <a:solidFill>
                            <a:srgbClr val="163C61"/>
                          </a:solidFill>
                          <a:latin typeface="Georgia"/>
                          <a:ea typeface="Georgia"/>
                          <a:cs typeface="Georgia"/>
                        </a:rPr>
                        <a:t>Calling from Jesus</a:t>
                      </a:r>
                    </a:p>
                    <a:p>
                      <a:r>
                        <a:rPr sz="1875" b="0">
                          <a:solidFill>
                            <a:srgbClr val="163C61"/>
                          </a:solidFill>
                          <a:latin typeface="Georgia"/>
                          <a:ea typeface="Georgia"/>
                          <a:cs typeface="Georgia"/>
                        </a:rPr>
                        <a:t>vv. 12–16</a:t>
                      </a:r>
                    </a:p>
                  </a:txBody>
                  <a:tcPr>
                    <a:solidFill>
                      <a:srgbClr val="E8F0F6"/>
                    </a:solidFill>
                  </a:tcPr>
                </a:tc>
                <a:tc>
                  <a:txBody>
                    <a:bodyPr/>
                    <a:lstStyle/>
                    <a:p>
                      <a:r>
                        <a:rPr sz="1875" b="0">
                          <a:solidFill>
                            <a:srgbClr val="163C61"/>
                          </a:solidFill>
                          <a:latin typeface="Georgia"/>
                          <a:ea typeface="Georgia"/>
                          <a:cs typeface="Georgia"/>
                        </a:rPr>
                        <a:t>Restored and commissioned</a:t>
                      </a:r>
                    </a:p>
                  </a:txBody>
                  <a:tcPr>
                    <a:solidFill>
                      <a:srgbClr val="E8F0F6"/>
                    </a:solidFill>
                  </a:tcPr>
                </a:tc>
                <a:tc>
                  <a:txBody>
                    <a:bodyPr/>
                    <a:lstStyle/>
                    <a:p>
                      <a:r>
                        <a:rPr sz="1875" b="0">
                          <a:solidFill>
                            <a:srgbClr val="163C61"/>
                          </a:solidFill>
                          <a:latin typeface="Georgia"/>
                          <a:ea typeface="Georgia"/>
                          <a:cs typeface="Georgia"/>
                        </a:rPr>
                        <a:t>Grace leads to witness</a:t>
                      </a:r>
                    </a:p>
                  </a:txBody>
                  <a:tcPr>
                    <a:solidFill>
                      <a:srgbClr val="E8F0F6"/>
                    </a:solidFill>
                  </a:tcPr>
                </a:tc>
                <a:extLst>
                  <a:ext uri="{0D108BD9-81ED-4DB2-BD59-A6C34878D82A}">
                    <a16:rowId xmlns:a16="http://schemas.microsoft.com/office/drawing/2014/main" val="10003"/>
                  </a:ext>
                </a:extLst>
              </a:tr>
              <a:tr h="704850">
                <a:tc>
                  <a:txBody>
                    <a:bodyPr/>
                    <a:lstStyle/>
                    <a:p>
                      <a:r>
                        <a:rPr sz="1875" b="0">
                          <a:solidFill>
                            <a:srgbClr val="163C61"/>
                          </a:solidFill>
                          <a:latin typeface="Georgia"/>
                          <a:ea typeface="Georgia"/>
                          <a:cs typeface="Georgia"/>
                        </a:rPr>
                        <a:t>Sent by Jesus</a:t>
                      </a:r>
                    </a:p>
                    <a:p>
                      <a:r>
                        <a:rPr sz="1875" b="0">
                          <a:solidFill>
                            <a:srgbClr val="163C61"/>
                          </a:solidFill>
                          <a:latin typeface="Georgia"/>
                          <a:ea typeface="Georgia"/>
                          <a:cs typeface="Georgia"/>
                        </a:rPr>
                        <a:t>vv. 17–21</a:t>
                      </a:r>
                    </a:p>
                  </a:txBody>
                  <a:tcPr>
                    <a:solidFill>
                      <a:srgbClr val="FFFFFF"/>
                    </a:solidFill>
                  </a:tcPr>
                </a:tc>
                <a:tc>
                  <a:txBody>
                    <a:bodyPr/>
                    <a:lstStyle/>
                    <a:p>
                      <a:r>
                        <a:rPr sz="1875" b="0">
                          <a:solidFill>
                            <a:srgbClr val="163C61"/>
                          </a:solidFill>
                          <a:latin typeface="Georgia"/>
                          <a:ea typeface="Georgia"/>
                          <a:cs typeface="Georgia"/>
                        </a:rPr>
                        <a:t>Directed toward Gentiles</a:t>
                      </a:r>
                    </a:p>
                  </a:txBody>
                  <a:tcPr>
                    <a:solidFill>
                      <a:srgbClr val="FFFFFF"/>
                    </a:solidFill>
                  </a:tcPr>
                </a:tc>
                <a:tc>
                  <a:txBody>
                    <a:bodyPr/>
                    <a:lstStyle/>
                    <a:p>
                      <a:r>
                        <a:rPr sz="1875" b="0">
                          <a:solidFill>
                            <a:srgbClr val="163C61"/>
                          </a:solidFill>
                          <a:latin typeface="Georgia"/>
                          <a:ea typeface="Georgia"/>
                          <a:cs typeface="Georgia"/>
                        </a:rPr>
                        <a:t>God’s mission crosses boundaries</a:t>
                      </a:r>
                    </a:p>
                  </a:txBody>
                  <a:tcPr>
                    <a:solidFill>
                      <a:srgbClr val="FFFFFF"/>
                    </a:solidFill>
                  </a:tcPr>
                </a:tc>
                <a:extLst>
                  <a:ext uri="{0D108BD9-81ED-4DB2-BD59-A6C34878D82A}">
                    <a16:rowId xmlns:a16="http://schemas.microsoft.com/office/drawing/2014/main" val="10004"/>
                  </a:ext>
                </a:extLst>
              </a:tr>
              <a:tr h="704850">
                <a:tc>
                  <a:txBody>
                    <a:bodyPr/>
                    <a:lstStyle/>
                    <a:p>
                      <a:r>
                        <a:rPr sz="1875" b="0">
                          <a:solidFill>
                            <a:srgbClr val="163C61"/>
                          </a:solidFill>
                          <a:latin typeface="Georgia"/>
                          <a:ea typeface="Georgia"/>
                          <a:cs typeface="Georgia"/>
                        </a:rPr>
                        <a:t>Opposition and protection</a:t>
                      </a:r>
                    </a:p>
                    <a:p>
                      <a:r>
                        <a:rPr sz="1875" b="0">
                          <a:solidFill>
                            <a:srgbClr val="163C61"/>
                          </a:solidFill>
                          <a:latin typeface="Georgia"/>
                          <a:ea typeface="Georgia"/>
                          <a:cs typeface="Georgia"/>
                        </a:rPr>
                        <a:t>vv. 22–30</a:t>
                      </a:r>
                    </a:p>
                  </a:txBody>
                  <a:tcPr>
                    <a:solidFill>
                      <a:srgbClr val="E8F0F6"/>
                    </a:solidFill>
                  </a:tcPr>
                </a:tc>
                <a:tc>
                  <a:txBody>
                    <a:bodyPr/>
                    <a:lstStyle/>
                    <a:p>
                      <a:r>
                        <a:rPr sz="1875" b="0">
                          <a:solidFill>
                            <a:srgbClr val="163C61"/>
                          </a:solidFill>
                          <a:latin typeface="Georgia"/>
                          <a:ea typeface="Georgia"/>
                          <a:cs typeface="Georgia"/>
                        </a:rPr>
                        <a:t>Rejected but legally protected</a:t>
                      </a:r>
                    </a:p>
                  </a:txBody>
                  <a:tcPr>
                    <a:solidFill>
                      <a:srgbClr val="E8F0F6"/>
                    </a:solidFill>
                  </a:tcPr>
                </a:tc>
                <a:tc>
                  <a:txBody>
                    <a:bodyPr/>
                    <a:lstStyle/>
                    <a:p>
                      <a:r>
                        <a:rPr sz="1875" b="0">
                          <a:solidFill>
                            <a:srgbClr val="163C61"/>
                          </a:solidFill>
                          <a:latin typeface="Georgia"/>
                          <a:ea typeface="Georgia"/>
                          <a:cs typeface="Georgia"/>
                        </a:rPr>
                        <a:t>Witness requires courage and wisdom</a:t>
                      </a:r>
                    </a:p>
                  </a:txBody>
                  <a:tcPr>
                    <a:solidFill>
                      <a:srgbClr val="E8F0F6"/>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4745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3103712-3268-491E-A2F9-7EC91D34CDAB}"/>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9086E12E-48DC-4B04-8D8A-FE7A596441E6}"/>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The setting in Jerusalem</a:t>
            </a:r>
          </a:p>
        </p:txBody>
      </p:sp>
      <p:sp>
        <p:nvSpPr>
          <p:cNvPr id="4" name="Rectangle 3">
            <a:extLst>
              <a:ext uri="{FF2B5EF4-FFF2-40B4-BE49-F238E27FC236}">
                <a16:creationId xmlns:a16="http://schemas.microsoft.com/office/drawing/2014/main" id="{D6EDD29C-8809-47E1-9DBF-8B22296B29A3}"/>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21:27–40</a:t>
            </a:r>
          </a:p>
        </p:txBody>
      </p:sp>
      <p:sp>
        <p:nvSpPr>
          <p:cNvPr id="5" name="Rectangle 4">
            <a:extLst>
              <a:ext uri="{FF2B5EF4-FFF2-40B4-BE49-F238E27FC236}">
                <a16:creationId xmlns:a16="http://schemas.microsoft.com/office/drawing/2014/main" id="{61178F34-26C5-4086-8669-789D9432CB74}"/>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03</a:t>
            </a:r>
          </a:p>
        </p:txBody>
      </p:sp>
      <p:sp>
        <p:nvSpPr>
          <p:cNvPr id="6" name="Rectangle 5">
            <a:extLst>
              <a:ext uri="{FF2B5EF4-FFF2-40B4-BE49-F238E27FC236}">
                <a16:creationId xmlns:a16="http://schemas.microsoft.com/office/drawing/2014/main" id="{06581AA4-3B6E-4F4C-9F91-8FCEA74F0290}"/>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A crowd attacks Paul at the temple.</a:t>
            </a:r>
          </a:p>
        </p:txBody>
      </p:sp>
      <p:sp>
        <p:nvSpPr>
          <p:cNvPr id="7" name="Rectangle 6">
            <a:extLst>
              <a:ext uri="{FF2B5EF4-FFF2-40B4-BE49-F238E27FC236}">
                <a16:creationId xmlns:a16="http://schemas.microsoft.com/office/drawing/2014/main" id="{E4FC3B99-2CF1-4520-B737-B22A2C03B17E}"/>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Roman soldiers intervene.</a:t>
            </a:r>
          </a:p>
        </p:txBody>
      </p:sp>
      <p:sp>
        <p:nvSpPr>
          <p:cNvPr id="8" name="Rectangle 7">
            <a:extLst>
              <a:ext uri="{FF2B5EF4-FFF2-40B4-BE49-F238E27FC236}">
                <a16:creationId xmlns:a16="http://schemas.microsoft.com/office/drawing/2014/main" id="{5EC7422A-392F-4D80-9A8C-3B7F49259D3C}"/>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receives permission to address the people.</a:t>
            </a:r>
          </a:p>
        </p:txBody>
      </p:sp>
    </p:spTree>
    <p:extLst>
      <p:ext uri="{BB962C8B-B14F-4D97-AF65-F5344CB8AC3E}">
        <p14:creationId xmlns:p14="http://schemas.microsoft.com/office/powerpoint/2010/main" val="116347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199C232-FDE2-4CB3-AB07-01CC0153F032}"/>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418A62EB-CC78-49D7-A22A-916AB5B9A911}"/>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1. Paul connects with his audience</a:t>
            </a:r>
          </a:p>
        </p:txBody>
      </p:sp>
      <p:sp>
        <p:nvSpPr>
          <p:cNvPr id="4" name="Rectangle 3">
            <a:extLst>
              <a:ext uri="{FF2B5EF4-FFF2-40B4-BE49-F238E27FC236}">
                <a16:creationId xmlns:a16="http://schemas.microsoft.com/office/drawing/2014/main" id="{A8BDCC35-E7EC-4D5B-A658-1A60B42F5071}"/>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22:1–5</a:t>
            </a:r>
          </a:p>
        </p:txBody>
      </p:sp>
      <p:sp>
        <p:nvSpPr>
          <p:cNvPr id="5" name="Rectangle 4">
            <a:extLst>
              <a:ext uri="{FF2B5EF4-FFF2-40B4-BE49-F238E27FC236}">
                <a16:creationId xmlns:a16="http://schemas.microsoft.com/office/drawing/2014/main" id="{86E66B63-8E5D-4915-920E-9A4BB01A130B}"/>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04</a:t>
            </a:r>
          </a:p>
        </p:txBody>
      </p:sp>
      <p:sp>
        <p:nvSpPr>
          <p:cNvPr id="6" name="Rectangle 5">
            <a:extLst>
              <a:ext uri="{FF2B5EF4-FFF2-40B4-BE49-F238E27FC236}">
                <a16:creationId xmlns:a16="http://schemas.microsoft.com/office/drawing/2014/main" id="{81DB772A-CD5B-412C-A87D-0AEC6EA4E5A8}"/>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respectfully addresses the crowd as brothers and fathers, speaking in their own language.</a:t>
            </a:r>
          </a:p>
        </p:txBody>
      </p:sp>
      <p:sp>
        <p:nvSpPr>
          <p:cNvPr id="7" name="Rectangle 6">
            <a:extLst>
              <a:ext uri="{FF2B5EF4-FFF2-40B4-BE49-F238E27FC236}">
                <a16:creationId xmlns:a16="http://schemas.microsoft.com/office/drawing/2014/main" id="{866BDE63-56C4-4B8B-AE5E-2FC9E492C873}"/>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Born in Tarsus, he was educated in Jerusalem under Gamaliel in the ancestral law.</a:t>
            </a:r>
          </a:p>
        </p:txBody>
      </p:sp>
      <p:sp>
        <p:nvSpPr>
          <p:cNvPr id="8" name="Rectangle 7">
            <a:extLst>
              <a:ext uri="{FF2B5EF4-FFF2-40B4-BE49-F238E27FC236}">
                <a16:creationId xmlns:a16="http://schemas.microsoft.com/office/drawing/2014/main" id="{80AFF8BA-1569-473F-82D9-B9AD50C7FDCB}"/>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He was zealous for God and persecuted followers of “the Way,” arresting both men and women.</a:t>
            </a:r>
          </a:p>
        </p:txBody>
      </p:sp>
    </p:spTree>
    <p:extLst>
      <p:ext uri="{BB962C8B-B14F-4D97-AF65-F5344CB8AC3E}">
        <p14:creationId xmlns:p14="http://schemas.microsoft.com/office/powerpoint/2010/main" val="150698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087CB07-EE2C-4447-A25D-98B7FACEC21A}"/>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CD0AAF0A-9539-44A3-9F67-1BEF01DA0BFA}"/>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Common ground and religious zeal</a:t>
            </a:r>
          </a:p>
        </p:txBody>
      </p:sp>
      <p:sp>
        <p:nvSpPr>
          <p:cNvPr id="4" name="Rectangle 3">
            <a:extLst>
              <a:ext uri="{FF2B5EF4-FFF2-40B4-BE49-F238E27FC236}">
                <a16:creationId xmlns:a16="http://schemas.microsoft.com/office/drawing/2014/main" id="{D8A59C83-C990-4FAB-A359-03A93448DD05}"/>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22:1–5</a:t>
            </a:r>
          </a:p>
        </p:txBody>
      </p:sp>
      <p:sp>
        <p:nvSpPr>
          <p:cNvPr id="5" name="Rectangle 4">
            <a:extLst>
              <a:ext uri="{FF2B5EF4-FFF2-40B4-BE49-F238E27FC236}">
                <a16:creationId xmlns:a16="http://schemas.microsoft.com/office/drawing/2014/main" id="{5064D089-FC1F-4E10-8AC4-2543973A80A3}"/>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05</a:t>
            </a:r>
          </a:p>
        </p:txBody>
      </p:sp>
      <p:sp>
        <p:nvSpPr>
          <p:cNvPr id="6" name="Rectangle 5">
            <a:extLst>
              <a:ext uri="{FF2B5EF4-FFF2-40B4-BE49-F238E27FC236}">
                <a16:creationId xmlns:a16="http://schemas.microsoft.com/office/drawing/2014/main" id="{2370B0FB-193A-4D00-B8EF-46FF5273D339}"/>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understands his listeners’ religious zeal because he once shared their opposition to Jesus’ followers. His testimony shows that his commitment to Jesus arose from a life-changing encounter.</a:t>
            </a:r>
          </a:p>
        </p:txBody>
      </p:sp>
      <p:sp>
        <p:nvSpPr>
          <p:cNvPr id="7" name="Rectangle 6">
            <a:extLst>
              <a:ext uri="{FF2B5EF4-FFF2-40B4-BE49-F238E27FC236}">
                <a16:creationId xmlns:a16="http://schemas.microsoft.com/office/drawing/2014/main" id="{54BA3573-7B6E-4C6A-8FEC-90462F20BCB4}"/>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EF3721E3-8CD9-43F1-BDBB-CFF5023988A6}"/>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Sincerity and religious zeal do not guarantee that we understand God’s purposes correctly.</a:t>
            </a:r>
          </a:p>
        </p:txBody>
      </p:sp>
    </p:spTree>
    <p:extLst>
      <p:ext uri="{BB962C8B-B14F-4D97-AF65-F5344CB8AC3E}">
        <p14:creationId xmlns:p14="http://schemas.microsoft.com/office/powerpoint/2010/main" val="1974236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A4309D5-CE63-4E8C-99C1-D326400BD8DC}"/>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AEE86335-62CA-4D46-8FB3-9DE1F701B196}"/>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2. Jesus confronts Paul</a:t>
            </a:r>
          </a:p>
        </p:txBody>
      </p:sp>
      <p:sp>
        <p:nvSpPr>
          <p:cNvPr id="4" name="Rectangle 3">
            <a:extLst>
              <a:ext uri="{FF2B5EF4-FFF2-40B4-BE49-F238E27FC236}">
                <a16:creationId xmlns:a16="http://schemas.microsoft.com/office/drawing/2014/main" id="{6BFE9FC9-8833-4CDA-8953-525BD2662009}"/>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22:6–11</a:t>
            </a:r>
          </a:p>
        </p:txBody>
      </p:sp>
      <p:sp>
        <p:nvSpPr>
          <p:cNvPr id="5" name="Rectangle 4">
            <a:extLst>
              <a:ext uri="{FF2B5EF4-FFF2-40B4-BE49-F238E27FC236}">
                <a16:creationId xmlns:a16="http://schemas.microsoft.com/office/drawing/2014/main" id="{9F448219-D305-4CEE-8935-AAC3595D546E}"/>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06</a:t>
            </a:r>
          </a:p>
        </p:txBody>
      </p:sp>
      <p:sp>
        <p:nvSpPr>
          <p:cNvPr id="6" name="Rectangle 5">
            <a:extLst>
              <a:ext uri="{FF2B5EF4-FFF2-40B4-BE49-F238E27FC236}">
                <a16:creationId xmlns:a16="http://schemas.microsoft.com/office/drawing/2014/main" id="{52A43533-9D4E-4453-9F9F-A7CC3E386AD5}"/>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approaches Damascus to arrest believers. A brilliant light surrounds him.</a:t>
            </a:r>
          </a:p>
        </p:txBody>
      </p:sp>
      <p:sp>
        <p:nvSpPr>
          <p:cNvPr id="7" name="Rectangle 6">
            <a:extLst>
              <a:ext uri="{FF2B5EF4-FFF2-40B4-BE49-F238E27FC236}">
                <a16:creationId xmlns:a16="http://schemas.microsoft.com/office/drawing/2014/main" id="{7325BCAA-893C-4044-B25E-E8E23AB55206}"/>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Jesus identifies himself as the one Paul is persecuting.</a:t>
            </a:r>
          </a:p>
        </p:txBody>
      </p:sp>
      <p:sp>
        <p:nvSpPr>
          <p:cNvPr id="8" name="Rectangle 7">
            <a:extLst>
              <a:ext uri="{FF2B5EF4-FFF2-40B4-BE49-F238E27FC236}">
                <a16:creationId xmlns:a16="http://schemas.microsoft.com/office/drawing/2014/main" id="{FD980DB8-6D58-4367-945B-9882F015FC7A}"/>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Blinded by the encounter, Paul must be led into Damascus.</a:t>
            </a:r>
          </a:p>
        </p:txBody>
      </p:sp>
    </p:spTree>
    <p:extLst>
      <p:ext uri="{BB962C8B-B14F-4D97-AF65-F5344CB8AC3E}">
        <p14:creationId xmlns:p14="http://schemas.microsoft.com/office/powerpoint/2010/main" val="1926872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FBCBCE5-DB8E-4129-ABDD-EED13E72C6BD}"/>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7DCFFFBB-B870-4208-B42F-CE3A1A4A6076}"/>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Paul’s turning point</a:t>
            </a:r>
          </a:p>
        </p:txBody>
      </p:sp>
      <p:sp>
        <p:nvSpPr>
          <p:cNvPr id="4" name="Rectangle 3">
            <a:extLst>
              <a:ext uri="{FF2B5EF4-FFF2-40B4-BE49-F238E27FC236}">
                <a16:creationId xmlns:a16="http://schemas.microsoft.com/office/drawing/2014/main" id="{F043B138-5EAD-4487-BE32-73F03EBCFA9A}"/>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22:8, 10</a:t>
            </a:r>
          </a:p>
        </p:txBody>
      </p:sp>
      <p:sp>
        <p:nvSpPr>
          <p:cNvPr id="5" name="Rectangle 4">
            <a:extLst>
              <a:ext uri="{FF2B5EF4-FFF2-40B4-BE49-F238E27FC236}">
                <a16:creationId xmlns:a16="http://schemas.microsoft.com/office/drawing/2014/main" id="{40B8A559-A850-421E-91B7-12B96F507CA8}"/>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07</a:t>
            </a:r>
          </a:p>
        </p:txBody>
      </p:sp>
      <p:sp>
        <p:nvSpPr>
          <p:cNvPr id="6" name="Rectangle 5">
            <a:extLst>
              <a:ext uri="{FF2B5EF4-FFF2-40B4-BE49-F238E27FC236}">
                <a16:creationId xmlns:a16="http://schemas.microsoft.com/office/drawing/2014/main" id="{6414F8DF-7204-4C26-AD19-91E30DFD7F58}"/>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Who is speaking to him? (verse 8)</a:t>
            </a:r>
          </a:p>
        </p:txBody>
      </p:sp>
      <p:sp>
        <p:nvSpPr>
          <p:cNvPr id="7" name="Rectangle 6">
            <a:extLst>
              <a:ext uri="{FF2B5EF4-FFF2-40B4-BE49-F238E27FC236}">
                <a16:creationId xmlns:a16="http://schemas.microsoft.com/office/drawing/2014/main" id="{BAC0A809-3D31-457B-96D7-46270E703569}"/>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What should he do? (verse 10)</a:t>
            </a:r>
          </a:p>
        </p:txBody>
      </p:sp>
      <p:sp>
        <p:nvSpPr>
          <p:cNvPr id="8" name="Rectangle 7">
            <a:extLst>
              <a:ext uri="{FF2B5EF4-FFF2-40B4-BE49-F238E27FC236}">
                <a16:creationId xmlns:a16="http://schemas.microsoft.com/office/drawing/2014/main" id="{C8E7C06E-B1A7-4270-9093-940DD5ABE6FB}"/>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These questions mark a change in Paul’s understanding and direction.</a:t>
            </a:r>
          </a:p>
        </p:txBody>
      </p:sp>
    </p:spTree>
    <p:extLst>
      <p:ext uri="{BB962C8B-B14F-4D97-AF65-F5344CB8AC3E}">
        <p14:creationId xmlns:p14="http://schemas.microsoft.com/office/powerpoint/2010/main" val="1383418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599DA03-D1E6-47E7-A286-B5F3AFDF182A}"/>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6758DC9D-364E-4174-9649-530C329BD048}"/>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Authority gives way to dependence</a:t>
            </a:r>
          </a:p>
        </p:txBody>
      </p:sp>
      <p:sp>
        <p:nvSpPr>
          <p:cNvPr id="4" name="Rectangle 3">
            <a:extLst>
              <a:ext uri="{FF2B5EF4-FFF2-40B4-BE49-F238E27FC236}">
                <a16:creationId xmlns:a16="http://schemas.microsoft.com/office/drawing/2014/main" id="{15BA5A64-F7D9-4062-BA3B-0D2EF00904F1}"/>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22:6–11</a:t>
            </a:r>
          </a:p>
        </p:txBody>
      </p:sp>
      <p:sp>
        <p:nvSpPr>
          <p:cNvPr id="5" name="Rectangle 4">
            <a:extLst>
              <a:ext uri="{FF2B5EF4-FFF2-40B4-BE49-F238E27FC236}">
                <a16:creationId xmlns:a16="http://schemas.microsoft.com/office/drawing/2014/main" id="{41C3BC8A-8E2E-4957-9CCF-620F3F87EC3A}"/>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08</a:t>
            </a:r>
          </a:p>
        </p:txBody>
      </p:sp>
      <p:sp>
        <p:nvSpPr>
          <p:cNvPr id="6" name="Rectangle 5">
            <a:extLst>
              <a:ext uri="{FF2B5EF4-FFF2-40B4-BE49-F238E27FC236}">
                <a16:creationId xmlns:a16="http://schemas.microsoft.com/office/drawing/2014/main" id="{63FD8DC6-47F9-4A7D-A025-059B89D22CC0}"/>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man traveling with authority to arrest others becomes dependent on others for guidance. Jesus reveals that persecuting his followers is an attack on Jesus himself.</a:t>
            </a:r>
          </a:p>
        </p:txBody>
      </p:sp>
      <p:sp>
        <p:nvSpPr>
          <p:cNvPr id="7" name="Rectangle 6">
            <a:extLst>
              <a:ext uri="{FF2B5EF4-FFF2-40B4-BE49-F238E27FC236}">
                <a16:creationId xmlns:a16="http://schemas.microsoft.com/office/drawing/2014/main" id="{E29552C9-77B9-4D22-AFE2-FD96CD80FD03}"/>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B0B719BA-5857-4CAD-A68D-470CA6CA9F22}"/>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Following Jesus begins with recognizing who he is and submitting to his direction.</a:t>
            </a:r>
          </a:p>
        </p:txBody>
      </p:sp>
    </p:spTree>
    <p:extLst>
      <p:ext uri="{BB962C8B-B14F-4D97-AF65-F5344CB8AC3E}">
        <p14:creationId xmlns:p14="http://schemas.microsoft.com/office/powerpoint/2010/main" val="35905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D32DCD7-58DB-45C7-9C7E-73F7D118BA2E}"/>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D5AE434E-EFD1-47C3-9B8A-645DB886ED90}"/>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3. God restores and commissions Paul</a:t>
            </a:r>
          </a:p>
        </p:txBody>
      </p:sp>
      <p:sp>
        <p:nvSpPr>
          <p:cNvPr id="4" name="Rectangle 3">
            <a:extLst>
              <a:ext uri="{FF2B5EF4-FFF2-40B4-BE49-F238E27FC236}">
                <a16:creationId xmlns:a16="http://schemas.microsoft.com/office/drawing/2014/main" id="{F90A55DD-1E54-4C9B-B909-F2DBE46F6698}"/>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22:12–16</a:t>
            </a:r>
          </a:p>
        </p:txBody>
      </p:sp>
      <p:sp>
        <p:nvSpPr>
          <p:cNvPr id="5" name="Rectangle 4">
            <a:extLst>
              <a:ext uri="{FF2B5EF4-FFF2-40B4-BE49-F238E27FC236}">
                <a16:creationId xmlns:a16="http://schemas.microsoft.com/office/drawing/2014/main" id="{BF57A623-9963-414A-9B1C-9AB62A53545E}"/>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09</a:t>
            </a:r>
          </a:p>
        </p:txBody>
      </p:sp>
      <p:sp>
        <p:nvSpPr>
          <p:cNvPr id="6" name="Rectangle 5">
            <a:extLst>
              <a:ext uri="{FF2B5EF4-FFF2-40B4-BE49-F238E27FC236}">
                <a16:creationId xmlns:a16="http://schemas.microsoft.com/office/drawing/2014/main" id="{FB22CDF2-EDAD-4A70-B26A-6F64EEBB5770}"/>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Ananias comes to Paul. He observes the law and is respected by the local Jewish community.</a:t>
            </a:r>
          </a:p>
        </p:txBody>
      </p:sp>
      <p:sp>
        <p:nvSpPr>
          <p:cNvPr id="7" name="Rectangle 6">
            <a:extLst>
              <a:ext uri="{FF2B5EF4-FFF2-40B4-BE49-F238E27FC236}">
                <a16:creationId xmlns:a16="http://schemas.microsoft.com/office/drawing/2014/main" id="{D9C9B592-11D9-40D9-8659-F93204388600}"/>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receives restored sight.</a:t>
            </a:r>
          </a:p>
        </p:txBody>
      </p:sp>
      <p:sp>
        <p:nvSpPr>
          <p:cNvPr id="8" name="Rectangle 7">
            <a:extLst>
              <a:ext uri="{FF2B5EF4-FFF2-40B4-BE49-F238E27FC236}">
                <a16:creationId xmlns:a16="http://schemas.microsoft.com/office/drawing/2014/main" id="{EB5C82BF-BFD3-4CA5-B304-FB509A1B3B6B}"/>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God calls him to know his will, see the Righteous One, Jesus, and hear his voice.</a:t>
            </a:r>
          </a:p>
        </p:txBody>
      </p:sp>
    </p:spTree>
    <p:extLst>
      <p:ext uri="{BB962C8B-B14F-4D97-AF65-F5344CB8AC3E}">
        <p14:creationId xmlns:p14="http://schemas.microsoft.com/office/powerpoint/2010/main" val="664858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17B1FB0-BDA8-4DEA-BAB5-2BEB97D6F32D}"/>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20A5BCE1-0191-481C-B1EA-07D4B0D759DC}"/>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A commission and a response</a:t>
            </a:r>
          </a:p>
        </p:txBody>
      </p:sp>
      <p:sp>
        <p:nvSpPr>
          <p:cNvPr id="4" name="Rectangle 3">
            <a:extLst>
              <a:ext uri="{FF2B5EF4-FFF2-40B4-BE49-F238E27FC236}">
                <a16:creationId xmlns:a16="http://schemas.microsoft.com/office/drawing/2014/main" id="{6CC662AA-B7F1-4806-AF96-CF45399E98D0}"/>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22:14–16</a:t>
            </a:r>
          </a:p>
        </p:txBody>
      </p:sp>
      <p:sp>
        <p:nvSpPr>
          <p:cNvPr id="5" name="Rectangle 4">
            <a:extLst>
              <a:ext uri="{FF2B5EF4-FFF2-40B4-BE49-F238E27FC236}">
                <a16:creationId xmlns:a16="http://schemas.microsoft.com/office/drawing/2014/main" id="{AB22D896-2C1D-4EFA-883D-739C8ACD843B}"/>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10</a:t>
            </a:r>
          </a:p>
        </p:txBody>
      </p:sp>
      <p:sp>
        <p:nvSpPr>
          <p:cNvPr id="6" name="Rectangle 5">
            <a:extLst>
              <a:ext uri="{FF2B5EF4-FFF2-40B4-BE49-F238E27FC236}">
                <a16:creationId xmlns:a16="http://schemas.microsoft.com/office/drawing/2014/main" id="{3A1A0854-3E21-47A8-9E93-817C764E57B2}"/>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will tell others what he has seen and heard.</a:t>
            </a:r>
          </a:p>
        </p:txBody>
      </p:sp>
      <p:sp>
        <p:nvSpPr>
          <p:cNvPr id="7" name="Rectangle 6">
            <a:extLst>
              <a:ext uri="{FF2B5EF4-FFF2-40B4-BE49-F238E27FC236}">
                <a16:creationId xmlns:a16="http://schemas.microsoft.com/office/drawing/2014/main" id="{3EC476CE-9028-4B8E-B666-EAD39D719172}"/>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Ananias calls him to baptism and to call on Jesus’ name for cleansing from sin.</a:t>
            </a:r>
          </a:p>
        </p:txBody>
      </p:sp>
    </p:spTree>
    <p:extLst>
      <p:ext uri="{BB962C8B-B14F-4D97-AF65-F5344CB8AC3E}">
        <p14:creationId xmlns:p14="http://schemas.microsoft.com/office/powerpoint/2010/main" val="2008509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DC5A017-8950-4B7F-A95F-DA523215E909}"/>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05B67890-4512-4448-A8F1-061845AFD61B}"/>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Grace brings a new responsibility</a:t>
            </a:r>
          </a:p>
        </p:txBody>
      </p:sp>
      <p:sp>
        <p:nvSpPr>
          <p:cNvPr id="4" name="Rectangle 3">
            <a:extLst>
              <a:ext uri="{FF2B5EF4-FFF2-40B4-BE49-F238E27FC236}">
                <a16:creationId xmlns:a16="http://schemas.microsoft.com/office/drawing/2014/main" id="{94F5A6E9-55A8-4C72-AF9E-1717223AFD8D}"/>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22:12–16</a:t>
            </a:r>
          </a:p>
        </p:txBody>
      </p:sp>
      <p:sp>
        <p:nvSpPr>
          <p:cNvPr id="5" name="Rectangle 4">
            <a:extLst>
              <a:ext uri="{FF2B5EF4-FFF2-40B4-BE49-F238E27FC236}">
                <a16:creationId xmlns:a16="http://schemas.microsoft.com/office/drawing/2014/main" id="{A6A88E9D-E09A-4DAB-86BE-035146373E6E}"/>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11</a:t>
            </a:r>
          </a:p>
        </p:txBody>
      </p:sp>
      <p:sp>
        <p:nvSpPr>
          <p:cNvPr id="6" name="Rectangle 5">
            <a:extLst>
              <a:ext uri="{FF2B5EF4-FFF2-40B4-BE49-F238E27FC236}">
                <a16:creationId xmlns:a16="http://schemas.microsoft.com/office/drawing/2014/main" id="{0757CCC1-6966-41ED-8148-F83468A88670}"/>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describes his calling in language rooted in Israel’s faith: the God of their ancestors has acted through Jesus. Verse 16 closely connects baptism, cleansing, and calling on Jesus’ name as Paul responds to the gospel.</a:t>
            </a:r>
          </a:p>
        </p:txBody>
      </p:sp>
      <p:sp>
        <p:nvSpPr>
          <p:cNvPr id="7" name="Rectangle 6">
            <a:extLst>
              <a:ext uri="{FF2B5EF4-FFF2-40B4-BE49-F238E27FC236}">
                <a16:creationId xmlns:a16="http://schemas.microsoft.com/office/drawing/2014/main" id="{AFF6B956-84E4-45EC-8F90-A7D5215EFF1D}"/>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6ECBBB01-1482-4325-A313-3707E4E6CD09}"/>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God’s grace gives Paul both a new beginning and a new responsibility.</a:t>
            </a:r>
          </a:p>
        </p:txBody>
      </p:sp>
    </p:spTree>
    <p:extLst>
      <p:ext uri="{BB962C8B-B14F-4D97-AF65-F5344CB8AC3E}">
        <p14:creationId xmlns:p14="http://schemas.microsoft.com/office/powerpoint/2010/main" val="1977995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798447A-78DE-4A42-8749-9405EDDC2540}"/>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5442F358-7C7C-40F1-A54E-D5C3025CB95C}"/>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4. Jesus sends Paul to the Gentiles</a:t>
            </a:r>
          </a:p>
        </p:txBody>
      </p:sp>
      <p:sp>
        <p:nvSpPr>
          <p:cNvPr id="4" name="Rectangle 3">
            <a:extLst>
              <a:ext uri="{FF2B5EF4-FFF2-40B4-BE49-F238E27FC236}">
                <a16:creationId xmlns:a16="http://schemas.microsoft.com/office/drawing/2014/main" id="{4FAFEE43-5BF3-4E71-996B-500040E8DE63}"/>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22:17–21</a:t>
            </a:r>
          </a:p>
        </p:txBody>
      </p:sp>
      <p:sp>
        <p:nvSpPr>
          <p:cNvPr id="5" name="Rectangle 4">
            <a:extLst>
              <a:ext uri="{FF2B5EF4-FFF2-40B4-BE49-F238E27FC236}">
                <a16:creationId xmlns:a16="http://schemas.microsoft.com/office/drawing/2014/main" id="{E0D80F6A-449C-4CA5-BD07-45F3B90F72B3}"/>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12</a:t>
            </a:r>
          </a:p>
        </p:txBody>
      </p:sp>
      <p:sp>
        <p:nvSpPr>
          <p:cNvPr id="6" name="Rectangle 5">
            <a:extLst>
              <a:ext uri="{FF2B5EF4-FFF2-40B4-BE49-F238E27FC236}">
                <a16:creationId xmlns:a16="http://schemas.microsoft.com/office/drawing/2014/main" id="{D15386A1-A7DD-4D1D-A4E5-EB80D723104C}"/>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recounts a later experience while praying in the Jerusalem temple.</a:t>
            </a:r>
          </a:p>
        </p:txBody>
      </p:sp>
      <p:sp>
        <p:nvSpPr>
          <p:cNvPr id="7" name="Rectangle 6">
            <a:extLst>
              <a:ext uri="{FF2B5EF4-FFF2-40B4-BE49-F238E27FC236}">
                <a16:creationId xmlns:a16="http://schemas.microsoft.com/office/drawing/2014/main" id="{99599031-7609-4CBB-9772-13B371C7DAC2}"/>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Jesus warns that the people will reject his testimony and tells him to leave.</a:t>
            </a:r>
          </a:p>
        </p:txBody>
      </p:sp>
      <p:sp>
        <p:nvSpPr>
          <p:cNvPr id="8" name="Rectangle 7">
            <a:extLst>
              <a:ext uri="{FF2B5EF4-FFF2-40B4-BE49-F238E27FC236}">
                <a16:creationId xmlns:a16="http://schemas.microsoft.com/office/drawing/2014/main" id="{B280EFEF-AE99-4C05-893D-143BEDBBFD2F}"/>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thinks his past persecution, including his approval of Stephen’s death, should make his transformation persuasive.</a:t>
            </a:r>
          </a:p>
        </p:txBody>
      </p:sp>
    </p:spTree>
    <p:extLst>
      <p:ext uri="{BB962C8B-B14F-4D97-AF65-F5344CB8AC3E}">
        <p14:creationId xmlns:p14="http://schemas.microsoft.com/office/powerpoint/2010/main" val="132793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C5E1900-0C92-4DE7-9C3E-862E3774D5ED}"/>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BD1DFED9-0D0A-4466-97A5-93446F171755}"/>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Jesus directs the mission</a:t>
            </a:r>
          </a:p>
        </p:txBody>
      </p:sp>
      <p:sp>
        <p:nvSpPr>
          <p:cNvPr id="4" name="Rectangle 3">
            <a:extLst>
              <a:ext uri="{FF2B5EF4-FFF2-40B4-BE49-F238E27FC236}">
                <a16:creationId xmlns:a16="http://schemas.microsoft.com/office/drawing/2014/main" id="{E5EF2D8D-3086-48F0-AB61-2BC8FB49A17E}"/>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22:17–21</a:t>
            </a:r>
          </a:p>
        </p:txBody>
      </p:sp>
      <p:sp>
        <p:nvSpPr>
          <p:cNvPr id="5" name="Rectangle 4">
            <a:extLst>
              <a:ext uri="{FF2B5EF4-FFF2-40B4-BE49-F238E27FC236}">
                <a16:creationId xmlns:a16="http://schemas.microsoft.com/office/drawing/2014/main" id="{BF372215-E680-48A5-BE82-5E6FDA3A907F}"/>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13</a:t>
            </a:r>
          </a:p>
        </p:txBody>
      </p:sp>
      <p:sp>
        <p:nvSpPr>
          <p:cNvPr id="6" name="Rectangle 5">
            <a:extLst>
              <a:ext uri="{FF2B5EF4-FFF2-40B4-BE49-F238E27FC236}">
                <a16:creationId xmlns:a16="http://schemas.microsoft.com/office/drawing/2014/main" id="{901261B7-82FB-44E7-8BB4-BE448D9314D5}"/>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Jesus sends Paul far away to the Gentiles. Paul’s mission comes from Jesus’ authority. The temple setting challenges the accusation that Paul simply despises Jewish worship. Paul expects his history to convince people, but Jesus knows the response he will face.</a:t>
            </a:r>
          </a:p>
        </p:txBody>
      </p:sp>
      <p:sp>
        <p:nvSpPr>
          <p:cNvPr id="7" name="Rectangle 6">
            <a:extLst>
              <a:ext uri="{FF2B5EF4-FFF2-40B4-BE49-F238E27FC236}">
                <a16:creationId xmlns:a16="http://schemas.microsoft.com/office/drawing/2014/main" id="{4DFBFA1E-7B32-4129-A13B-C73D19FD0009}"/>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FC505D8C-94CB-4FFA-9C37-023F9F3E38C1}"/>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God’s assignment may differ from where we expect to be most effective.</a:t>
            </a:r>
          </a:p>
        </p:txBody>
      </p:sp>
    </p:spTree>
    <p:extLst>
      <p:ext uri="{BB962C8B-B14F-4D97-AF65-F5344CB8AC3E}">
        <p14:creationId xmlns:p14="http://schemas.microsoft.com/office/powerpoint/2010/main" val="72583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37F1FCF-A424-4BA2-A339-B991D2FB12C9}"/>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E8092AE0-2C72-4D58-8085-EDA3C2243111}"/>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5. The crowd rejects Paul’s message</a:t>
            </a:r>
          </a:p>
        </p:txBody>
      </p:sp>
      <p:sp>
        <p:nvSpPr>
          <p:cNvPr id="4" name="Rectangle 3">
            <a:extLst>
              <a:ext uri="{FF2B5EF4-FFF2-40B4-BE49-F238E27FC236}">
                <a16:creationId xmlns:a16="http://schemas.microsoft.com/office/drawing/2014/main" id="{73CA0075-481D-444D-83CC-D32C05782151}"/>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22:22–23</a:t>
            </a:r>
          </a:p>
        </p:txBody>
      </p:sp>
      <p:sp>
        <p:nvSpPr>
          <p:cNvPr id="5" name="Rectangle 4">
            <a:extLst>
              <a:ext uri="{FF2B5EF4-FFF2-40B4-BE49-F238E27FC236}">
                <a16:creationId xmlns:a16="http://schemas.microsoft.com/office/drawing/2014/main" id="{19C4D9E9-0A93-4EDC-BD40-C30C4FE6F725}"/>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14</a:t>
            </a:r>
          </a:p>
        </p:txBody>
      </p:sp>
      <p:sp>
        <p:nvSpPr>
          <p:cNvPr id="6" name="Rectangle 5">
            <a:extLst>
              <a:ext uri="{FF2B5EF4-FFF2-40B4-BE49-F238E27FC236}">
                <a16:creationId xmlns:a16="http://schemas.microsoft.com/office/drawing/2014/main" id="{AAAEC555-DD4F-48DE-80FE-62813DF6DC3C}"/>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crowd listens until Paul mentions being sent to the Gentiles.</a:t>
            </a:r>
          </a:p>
        </p:txBody>
      </p:sp>
      <p:sp>
        <p:nvSpPr>
          <p:cNvPr id="7" name="Rectangle 6">
            <a:extLst>
              <a:ext uri="{FF2B5EF4-FFF2-40B4-BE49-F238E27FC236}">
                <a16:creationId xmlns:a16="http://schemas.microsoft.com/office/drawing/2014/main" id="{463208EB-5E5E-4C59-BE76-059EAC428690}"/>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Then the people demand his death.</a:t>
            </a:r>
          </a:p>
        </p:txBody>
      </p:sp>
    </p:spTree>
    <p:extLst>
      <p:ext uri="{BB962C8B-B14F-4D97-AF65-F5344CB8AC3E}">
        <p14:creationId xmlns:p14="http://schemas.microsoft.com/office/powerpoint/2010/main" val="2051730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82374D6-B7B5-42C4-8E39-B59390E2121D}"/>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78FEA0AF-2746-4ED3-955A-C5152D779E09}"/>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The challenge of prejudice</a:t>
            </a:r>
          </a:p>
        </p:txBody>
      </p:sp>
      <p:sp>
        <p:nvSpPr>
          <p:cNvPr id="4" name="Rectangle 3">
            <a:extLst>
              <a:ext uri="{FF2B5EF4-FFF2-40B4-BE49-F238E27FC236}">
                <a16:creationId xmlns:a16="http://schemas.microsoft.com/office/drawing/2014/main" id="{E637864B-FB96-48C3-849B-39940F265AF7}"/>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22:22–23; Acts 21:28–29</a:t>
            </a:r>
          </a:p>
        </p:txBody>
      </p:sp>
      <p:sp>
        <p:nvSpPr>
          <p:cNvPr id="5" name="Rectangle 4">
            <a:extLst>
              <a:ext uri="{FF2B5EF4-FFF2-40B4-BE49-F238E27FC236}">
                <a16:creationId xmlns:a16="http://schemas.microsoft.com/office/drawing/2014/main" id="{72CE6729-779C-4643-ADFA-F7EEC1537246}"/>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15</a:t>
            </a:r>
          </a:p>
        </p:txBody>
      </p:sp>
      <p:sp>
        <p:nvSpPr>
          <p:cNvPr id="6" name="Rectangle 5">
            <a:extLst>
              <a:ext uri="{FF2B5EF4-FFF2-40B4-BE49-F238E27FC236}">
                <a16:creationId xmlns:a16="http://schemas.microsoft.com/office/drawing/2014/main" id="{BE58DC3B-EB31-4E71-BEBB-264F5B8A4D26}"/>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Gentile mission triggers this crowd’s anger. The preceding accusations concerning the law and temple help explain the hostility surrounding Paul’s ministry. This reaction should not be treated as the attitude of every Jewish person.</a:t>
            </a:r>
          </a:p>
        </p:txBody>
      </p:sp>
      <p:sp>
        <p:nvSpPr>
          <p:cNvPr id="7" name="Rectangle 6">
            <a:extLst>
              <a:ext uri="{FF2B5EF4-FFF2-40B4-BE49-F238E27FC236}">
                <a16:creationId xmlns:a16="http://schemas.microsoft.com/office/drawing/2014/main" id="{11FAB403-54DB-4156-A5D5-5ABCE03871A3}"/>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3BAE89E9-7070-4087-8152-E3DFDA0F1D79}"/>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We must examine whether our prejudices cause us to resist the people God intends to reach.</a:t>
            </a:r>
          </a:p>
        </p:txBody>
      </p:sp>
    </p:spTree>
    <p:extLst>
      <p:ext uri="{BB962C8B-B14F-4D97-AF65-F5344CB8AC3E}">
        <p14:creationId xmlns:p14="http://schemas.microsoft.com/office/powerpoint/2010/main" val="709853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59DB7B6-6E49-424F-9B80-21D1C376819D}"/>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83CE93C8-937A-4B1E-B031-8BB4D0CB6077}"/>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6. Paul appeals to his citizenship</a:t>
            </a:r>
          </a:p>
        </p:txBody>
      </p:sp>
      <p:sp>
        <p:nvSpPr>
          <p:cNvPr id="4" name="Rectangle 3">
            <a:extLst>
              <a:ext uri="{FF2B5EF4-FFF2-40B4-BE49-F238E27FC236}">
                <a16:creationId xmlns:a16="http://schemas.microsoft.com/office/drawing/2014/main" id="{732D6B00-F109-4432-96A5-49AFEB3D430E}"/>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22:24–29</a:t>
            </a:r>
          </a:p>
        </p:txBody>
      </p:sp>
      <p:sp>
        <p:nvSpPr>
          <p:cNvPr id="5" name="Rectangle 4">
            <a:extLst>
              <a:ext uri="{FF2B5EF4-FFF2-40B4-BE49-F238E27FC236}">
                <a16:creationId xmlns:a16="http://schemas.microsoft.com/office/drawing/2014/main" id="{A4509496-826C-4186-9D80-AAD6BC5AB7BB}"/>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16</a:t>
            </a:r>
          </a:p>
        </p:txBody>
      </p:sp>
      <p:sp>
        <p:nvSpPr>
          <p:cNvPr id="6" name="Rectangle 5">
            <a:extLst>
              <a:ext uri="{FF2B5EF4-FFF2-40B4-BE49-F238E27FC236}">
                <a16:creationId xmlns:a16="http://schemas.microsoft.com/office/drawing/2014/main" id="{85962681-2E22-4B09-96E7-405198E21E5C}"/>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Roman commander orders Paul to be interrogated by flogging.</a:t>
            </a:r>
          </a:p>
        </p:txBody>
      </p:sp>
      <p:sp>
        <p:nvSpPr>
          <p:cNvPr id="7" name="Rectangle 6">
            <a:extLst>
              <a:ext uri="{FF2B5EF4-FFF2-40B4-BE49-F238E27FC236}">
                <a16:creationId xmlns:a16="http://schemas.microsoft.com/office/drawing/2014/main" id="{06EA5ED2-6E76-4913-B79B-93854034BA59}"/>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asks whether it is lawful to flog an uncondemned Roman citizen.</a:t>
            </a:r>
          </a:p>
        </p:txBody>
      </p:sp>
      <p:sp>
        <p:nvSpPr>
          <p:cNvPr id="8" name="Rectangle 7">
            <a:extLst>
              <a:ext uri="{FF2B5EF4-FFF2-40B4-BE49-F238E27FC236}">
                <a16:creationId xmlns:a16="http://schemas.microsoft.com/office/drawing/2014/main" id="{ADF6DDBC-6CF3-418E-88AD-D28FC2CE3249}"/>
              </a:ext>
            </a:extLst>
          </p:cNvPr>
          <p:cNvSpPr>
            <a:spLocks noGrp="1"/>
          </p:cNvSpPr>
          <p:nvPr/>
        </p:nvSpPr>
        <p:spPr>
          <a:xfrm>
            <a:off x="666750" y="44481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soldiers withdraw. The commander becomes afraid after learning Paul’s citizenship.</a:t>
            </a:r>
          </a:p>
        </p:txBody>
      </p:sp>
    </p:spTree>
    <p:extLst>
      <p:ext uri="{BB962C8B-B14F-4D97-AF65-F5344CB8AC3E}">
        <p14:creationId xmlns:p14="http://schemas.microsoft.com/office/powerpoint/2010/main" val="1744832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21C053B-C91F-43C2-8F22-186382FBB0E5}"/>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21F848C3-676D-4914-A154-CE7EEDC68A6D}"/>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Faithfulness and lawful protection</a:t>
            </a:r>
          </a:p>
        </p:txBody>
      </p:sp>
      <p:sp>
        <p:nvSpPr>
          <p:cNvPr id="4" name="Rectangle 3">
            <a:extLst>
              <a:ext uri="{FF2B5EF4-FFF2-40B4-BE49-F238E27FC236}">
                <a16:creationId xmlns:a16="http://schemas.microsoft.com/office/drawing/2014/main" id="{879B0E3F-F164-47F8-BAC4-97342C989DFB}"/>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22:24–29</a:t>
            </a:r>
          </a:p>
        </p:txBody>
      </p:sp>
      <p:sp>
        <p:nvSpPr>
          <p:cNvPr id="5" name="Rectangle 4">
            <a:extLst>
              <a:ext uri="{FF2B5EF4-FFF2-40B4-BE49-F238E27FC236}">
                <a16:creationId xmlns:a16="http://schemas.microsoft.com/office/drawing/2014/main" id="{24F05AC9-CB6D-4F44-9FCB-77E6AB9D44E9}"/>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17</a:t>
            </a:r>
          </a:p>
        </p:txBody>
      </p:sp>
      <p:sp>
        <p:nvSpPr>
          <p:cNvPr id="6" name="Rectangle 5">
            <a:extLst>
              <a:ext uri="{FF2B5EF4-FFF2-40B4-BE49-F238E27FC236}">
                <a16:creationId xmlns:a16="http://schemas.microsoft.com/office/drawing/2014/main" id="{F2207415-4057-4035-9E1F-B446EB4AFF93}"/>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Paul uses an available legal protection. His willingness to suffer for Jesus does not require him to accept every preventable injustice.</a:t>
            </a:r>
          </a:p>
        </p:txBody>
      </p:sp>
      <p:sp>
        <p:nvSpPr>
          <p:cNvPr id="7" name="Rectangle 6">
            <a:extLst>
              <a:ext uri="{FF2B5EF4-FFF2-40B4-BE49-F238E27FC236}">
                <a16:creationId xmlns:a16="http://schemas.microsoft.com/office/drawing/2014/main" id="{3A07BBAD-C72E-4F95-BDF3-A85A5C2DDEB3}"/>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B77AC1C4-0D96-4C5B-9CC8-6ED3B02D128D}"/>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Faithfulness can include speaking up and using lawful protections.</a:t>
            </a:r>
          </a:p>
        </p:txBody>
      </p:sp>
    </p:spTree>
    <p:extLst>
      <p:ext uri="{BB962C8B-B14F-4D97-AF65-F5344CB8AC3E}">
        <p14:creationId xmlns:p14="http://schemas.microsoft.com/office/powerpoint/2010/main" val="145334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5902CC4-C250-4BC7-B46C-E3883180500C}"/>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4947DE3C-613F-4307-9EC6-CCD1FD75889C}"/>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7. Paul appears before the council</a:t>
            </a:r>
          </a:p>
        </p:txBody>
      </p:sp>
      <p:sp>
        <p:nvSpPr>
          <p:cNvPr id="4" name="Rectangle 3">
            <a:extLst>
              <a:ext uri="{FF2B5EF4-FFF2-40B4-BE49-F238E27FC236}">
                <a16:creationId xmlns:a16="http://schemas.microsoft.com/office/drawing/2014/main" id="{55BEBFB9-6075-4D9A-B72E-59A3987D7B07}"/>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Acts 22:30</a:t>
            </a:r>
          </a:p>
        </p:txBody>
      </p:sp>
      <p:sp>
        <p:nvSpPr>
          <p:cNvPr id="5" name="Rectangle 4">
            <a:extLst>
              <a:ext uri="{FF2B5EF4-FFF2-40B4-BE49-F238E27FC236}">
                <a16:creationId xmlns:a16="http://schemas.microsoft.com/office/drawing/2014/main" id="{76F9AC77-F29D-47FB-9474-DD5D47E1EC60}"/>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18</a:t>
            </a:r>
          </a:p>
        </p:txBody>
      </p:sp>
      <p:sp>
        <p:nvSpPr>
          <p:cNvPr id="6" name="Rectangle 5">
            <a:extLst>
              <a:ext uri="{FF2B5EF4-FFF2-40B4-BE49-F238E27FC236}">
                <a16:creationId xmlns:a16="http://schemas.microsoft.com/office/drawing/2014/main" id="{8328A539-23AD-4716-9C29-388A3A2A9461}"/>
              </a:ext>
            </a:extLst>
          </p:cNvPr>
          <p:cNvSpPr>
            <a:spLocks noGrp="1"/>
          </p:cNvSpPr>
          <p:nvPr/>
        </p:nvSpPr>
        <p:spPr>
          <a:xfrm>
            <a:off x="666750" y="2000250"/>
            <a:ext cx="10668000" cy="20955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The commander arranges a hearing before the chief priests and the Jewish council to discover the actual charge against Paul.</a:t>
            </a:r>
          </a:p>
        </p:txBody>
      </p:sp>
      <p:sp>
        <p:nvSpPr>
          <p:cNvPr id="7" name="Rectangle 6">
            <a:extLst>
              <a:ext uri="{FF2B5EF4-FFF2-40B4-BE49-F238E27FC236}">
                <a16:creationId xmlns:a16="http://schemas.microsoft.com/office/drawing/2014/main" id="{75320513-49DB-4F94-B84D-E37AFFCB5365}"/>
              </a:ext>
            </a:extLst>
          </p:cNvPr>
          <p:cNvSpPr>
            <a:spLocks noGrp="1"/>
          </p:cNvSpPr>
          <p:nvPr/>
        </p:nvSpPr>
        <p:spPr>
          <a:xfrm>
            <a:off x="666750" y="4438650"/>
            <a:ext cx="10668000" cy="342900"/>
          </a:xfrm>
          <a:prstGeom prst="rect">
            <a:avLst/>
          </a:prstGeom>
          <a:noFill/>
          <a:ln w="0">
            <a:noFill/>
          </a:ln>
        </p:spPr>
        <p:txBody>
          <a:bodyPr>
            <a:noAutofit/>
          </a:bodyPr>
          <a:lstStyle/>
          <a:p>
            <a:pPr>
              <a:defRPr sz="1725" b="1">
                <a:solidFill>
                  <a:srgbClr val="176E8A"/>
                </a:solidFill>
                <a:latin typeface="Georgia"/>
                <a:ea typeface="Georgia"/>
                <a:cs typeface="Georgia"/>
              </a:defRPr>
            </a:pPr>
            <a:r>
              <a:rPr sz="1725" b="1">
                <a:solidFill>
                  <a:srgbClr val="176E8A"/>
                </a:solidFill>
                <a:latin typeface="Georgia"/>
                <a:ea typeface="Georgia"/>
                <a:cs typeface="Georgia"/>
              </a:rPr>
              <a:t>TEACHING POINT</a:t>
            </a:r>
          </a:p>
        </p:txBody>
      </p:sp>
      <p:sp>
        <p:nvSpPr>
          <p:cNvPr id="8" name="Rectangle 7">
            <a:extLst>
              <a:ext uri="{FF2B5EF4-FFF2-40B4-BE49-F238E27FC236}">
                <a16:creationId xmlns:a16="http://schemas.microsoft.com/office/drawing/2014/main" id="{A3406A5D-14F5-4BA6-BA7F-74C36C135E35}"/>
              </a:ext>
            </a:extLst>
          </p:cNvPr>
          <p:cNvSpPr>
            <a:spLocks noGrp="1"/>
          </p:cNvSpPr>
          <p:nvPr/>
        </p:nvSpPr>
        <p:spPr>
          <a:xfrm>
            <a:off x="666750" y="4924425"/>
            <a:ext cx="10668000" cy="1114425"/>
          </a:xfrm>
          <a:prstGeom prst="rect">
            <a:avLst/>
          </a:prstGeom>
          <a:noFill/>
          <a:ln w="0">
            <a:noFill/>
          </a:ln>
        </p:spPr>
        <p:txBody>
          <a:bodyPr>
            <a:noAutofit/>
          </a:bodyPr>
          <a:lstStyle/>
          <a:p>
            <a:pPr>
              <a:defRPr sz="2550" b="1">
                <a:solidFill>
                  <a:srgbClr val="163C61"/>
                </a:solidFill>
                <a:latin typeface="Georgia"/>
                <a:ea typeface="Georgia"/>
                <a:cs typeface="Georgia"/>
              </a:defRPr>
            </a:pPr>
            <a:r>
              <a:rPr sz="2550" b="1">
                <a:solidFill>
                  <a:srgbClr val="163C61"/>
                </a:solidFill>
                <a:latin typeface="Georgia"/>
                <a:ea typeface="Georgia"/>
                <a:cs typeface="Georgia"/>
              </a:rPr>
              <a:t>The chapter ends without a verdict and prepares for Paul’s defense in Acts 23.</a:t>
            </a:r>
          </a:p>
        </p:txBody>
      </p:sp>
    </p:spTree>
    <p:extLst>
      <p:ext uri="{BB962C8B-B14F-4D97-AF65-F5344CB8AC3E}">
        <p14:creationId xmlns:p14="http://schemas.microsoft.com/office/powerpoint/2010/main" val="107540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663836A-350E-4786-8CCD-DBE918D274E5}"/>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739BFB6F-D094-4682-B40F-EBA6959AB3B3}"/>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Discussion: Paul’s testimony</a:t>
            </a:r>
          </a:p>
        </p:txBody>
      </p:sp>
      <p:sp>
        <p:nvSpPr>
          <p:cNvPr id="4" name="Rectangle 3">
            <a:extLst>
              <a:ext uri="{FF2B5EF4-FFF2-40B4-BE49-F238E27FC236}">
                <a16:creationId xmlns:a16="http://schemas.microsoft.com/office/drawing/2014/main" id="{E25E2630-ED92-4D7E-8DE8-585937A44C3F}"/>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Questions 1–2</a:t>
            </a:r>
          </a:p>
        </p:txBody>
      </p:sp>
      <p:sp>
        <p:nvSpPr>
          <p:cNvPr id="5" name="Rectangle 4">
            <a:extLst>
              <a:ext uri="{FF2B5EF4-FFF2-40B4-BE49-F238E27FC236}">
                <a16:creationId xmlns:a16="http://schemas.microsoft.com/office/drawing/2014/main" id="{CB8F4AEE-0EFB-4E3E-9FA1-CE48F9E34F37}"/>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20</a:t>
            </a:r>
          </a:p>
        </p:txBody>
      </p:sp>
      <p:sp>
        <p:nvSpPr>
          <p:cNvPr id="6" name="Rectangle 5">
            <a:extLst>
              <a:ext uri="{FF2B5EF4-FFF2-40B4-BE49-F238E27FC236}">
                <a16:creationId xmlns:a16="http://schemas.microsoft.com/office/drawing/2014/main" id="{036EE8DD-4166-46C9-B358-5464EBFAEEE5}"/>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1. How does Paul show respect toward people who oppose him?</a:t>
            </a:r>
          </a:p>
        </p:txBody>
      </p:sp>
      <p:sp>
        <p:nvSpPr>
          <p:cNvPr id="7" name="Rectangle 6">
            <a:extLst>
              <a:ext uri="{FF2B5EF4-FFF2-40B4-BE49-F238E27FC236}">
                <a16:creationId xmlns:a16="http://schemas.microsoft.com/office/drawing/2014/main" id="{B162DF0D-5208-4139-8601-09BBE801E4EB}"/>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2. What changes in Paul’s understanding of God and himself?</a:t>
            </a:r>
          </a:p>
        </p:txBody>
      </p:sp>
    </p:spTree>
    <p:extLst>
      <p:ext uri="{BB962C8B-B14F-4D97-AF65-F5344CB8AC3E}">
        <p14:creationId xmlns:p14="http://schemas.microsoft.com/office/powerpoint/2010/main" val="1484827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CA917C2-6167-461B-8ABD-972B0DCCED8B}"/>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D657C77D-FE71-41DF-B7F3-143ABF05C354}"/>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Discussion: Opposition and response</a:t>
            </a:r>
          </a:p>
        </p:txBody>
      </p:sp>
      <p:sp>
        <p:nvSpPr>
          <p:cNvPr id="4" name="Rectangle 3">
            <a:extLst>
              <a:ext uri="{FF2B5EF4-FFF2-40B4-BE49-F238E27FC236}">
                <a16:creationId xmlns:a16="http://schemas.microsoft.com/office/drawing/2014/main" id="{F3BD443D-5285-42C7-B4FA-22A64A22C5BB}"/>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Questions 3–4</a:t>
            </a:r>
          </a:p>
        </p:txBody>
      </p:sp>
      <p:sp>
        <p:nvSpPr>
          <p:cNvPr id="5" name="Rectangle 4">
            <a:extLst>
              <a:ext uri="{FF2B5EF4-FFF2-40B4-BE49-F238E27FC236}">
                <a16:creationId xmlns:a16="http://schemas.microsoft.com/office/drawing/2014/main" id="{F48D5BD8-249F-4D48-B548-A48A98F87CB6}"/>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21</a:t>
            </a:r>
          </a:p>
        </p:txBody>
      </p:sp>
      <p:sp>
        <p:nvSpPr>
          <p:cNvPr id="6" name="Rectangle 5">
            <a:extLst>
              <a:ext uri="{FF2B5EF4-FFF2-40B4-BE49-F238E27FC236}">
                <a16:creationId xmlns:a16="http://schemas.microsoft.com/office/drawing/2014/main" id="{858DD6BA-0902-4405-81D3-1C2825988542}"/>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3. Why does the mention of the Gentiles provoke such a strong reaction?</a:t>
            </a:r>
          </a:p>
        </p:txBody>
      </p:sp>
      <p:sp>
        <p:nvSpPr>
          <p:cNvPr id="7" name="Rectangle 6">
            <a:extLst>
              <a:ext uri="{FF2B5EF4-FFF2-40B4-BE49-F238E27FC236}">
                <a16:creationId xmlns:a16="http://schemas.microsoft.com/office/drawing/2014/main" id="{260FEE36-0D53-4FCB-910C-62953B3972B2}"/>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4. What can Paul’s use of citizenship teach us about responding to injustice?</a:t>
            </a:r>
          </a:p>
        </p:txBody>
      </p:sp>
    </p:spTree>
    <p:extLst>
      <p:ext uri="{BB962C8B-B14F-4D97-AF65-F5344CB8AC3E}">
        <p14:creationId xmlns:p14="http://schemas.microsoft.com/office/powerpoint/2010/main" val="638211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B70DBA3-0EAB-4959-9746-BAEE047AA457}"/>
              </a:ext>
            </a:extLst>
          </p:cNvPr>
          <p:cNvSpPr>
            <a:spLocks noGrp="1"/>
          </p:cNvSpPr>
          <p:nvPr/>
        </p:nvSpPr>
        <p:spPr>
          <a:xfrm>
            <a:off x="0" y="0"/>
            <a:ext cx="12192000" cy="6858000"/>
          </a:xfrm>
          <a:prstGeom prst="rect">
            <a:avLst/>
          </a:prstGeom>
          <a:solidFill>
            <a:srgbClr val="FFFFFF">
              <a:alpha val="82000"/>
            </a:srgbClr>
          </a:solidFill>
          <a:ln w="0">
            <a:noFill/>
          </a:ln>
        </p:spPr>
        <p:txBody>
          <a:bodyPr/>
          <a:lstStyle/>
          <a:p>
            <a:endParaRPr lang="en-US"/>
          </a:p>
        </p:txBody>
      </p:sp>
      <p:sp>
        <p:nvSpPr>
          <p:cNvPr id="3" name="Rectangle 2">
            <a:extLst>
              <a:ext uri="{FF2B5EF4-FFF2-40B4-BE49-F238E27FC236}">
                <a16:creationId xmlns:a16="http://schemas.microsoft.com/office/drawing/2014/main" id="{D016E87C-2FA1-43F7-AFEC-0A486B3987F8}"/>
              </a:ext>
            </a:extLst>
          </p:cNvPr>
          <p:cNvSpPr>
            <a:spLocks noGrp="1"/>
          </p:cNvSpPr>
          <p:nvPr/>
        </p:nvSpPr>
        <p:spPr>
          <a:xfrm>
            <a:off x="619125" y="428625"/>
            <a:ext cx="10953750" cy="895350"/>
          </a:xfrm>
          <a:prstGeom prst="rect">
            <a:avLst/>
          </a:prstGeom>
          <a:noFill/>
          <a:ln w="0">
            <a:noFill/>
          </a:ln>
        </p:spPr>
        <p:txBody>
          <a:bodyPr>
            <a:noAutofit/>
          </a:bodyPr>
          <a:lstStyle/>
          <a:p>
            <a:pPr>
              <a:defRPr sz="3300" b="1">
                <a:solidFill>
                  <a:srgbClr val="163C61"/>
                </a:solidFill>
                <a:latin typeface="Georgia"/>
                <a:ea typeface="Georgia"/>
                <a:cs typeface="Georgia"/>
              </a:defRPr>
            </a:pPr>
            <a:r>
              <a:rPr sz="3300" b="1">
                <a:solidFill>
                  <a:srgbClr val="163C61"/>
                </a:solidFill>
                <a:latin typeface="Georgia"/>
                <a:ea typeface="Georgia"/>
                <a:cs typeface="Georgia"/>
              </a:rPr>
              <a:t>Discussion: Your story</a:t>
            </a:r>
          </a:p>
        </p:txBody>
      </p:sp>
      <p:sp>
        <p:nvSpPr>
          <p:cNvPr id="4" name="Rectangle 3">
            <a:extLst>
              <a:ext uri="{FF2B5EF4-FFF2-40B4-BE49-F238E27FC236}">
                <a16:creationId xmlns:a16="http://schemas.microsoft.com/office/drawing/2014/main" id="{2114496C-53F0-4159-8C63-E5F8939B8452}"/>
              </a:ext>
            </a:extLst>
          </p:cNvPr>
          <p:cNvSpPr>
            <a:spLocks noGrp="1"/>
          </p:cNvSpPr>
          <p:nvPr/>
        </p:nvSpPr>
        <p:spPr>
          <a:xfrm>
            <a:off x="647700" y="1323975"/>
            <a:ext cx="10763250" cy="361950"/>
          </a:xfrm>
          <a:prstGeom prst="rect">
            <a:avLst/>
          </a:prstGeom>
          <a:noFill/>
          <a:ln w="0">
            <a:noFill/>
          </a:ln>
        </p:spPr>
        <p:txBody>
          <a:bodyPr>
            <a:noAutofit/>
          </a:bodyPr>
          <a:lstStyle/>
          <a:p>
            <a:pPr>
              <a:defRPr sz="1875" b="0">
                <a:solidFill>
                  <a:srgbClr val="176E8A"/>
                </a:solidFill>
                <a:latin typeface="Georgia"/>
                <a:ea typeface="Georgia"/>
                <a:cs typeface="Georgia"/>
              </a:defRPr>
            </a:pPr>
            <a:r>
              <a:rPr sz="1875" b="0">
                <a:solidFill>
                  <a:srgbClr val="176E8A"/>
                </a:solidFill>
                <a:latin typeface="Georgia"/>
                <a:ea typeface="Georgia"/>
                <a:cs typeface="Georgia"/>
              </a:rPr>
              <a:t>Question 5</a:t>
            </a:r>
          </a:p>
        </p:txBody>
      </p:sp>
      <p:sp>
        <p:nvSpPr>
          <p:cNvPr id="5" name="Rectangle 4">
            <a:extLst>
              <a:ext uri="{FF2B5EF4-FFF2-40B4-BE49-F238E27FC236}">
                <a16:creationId xmlns:a16="http://schemas.microsoft.com/office/drawing/2014/main" id="{C88EEFC8-4D1E-4E1C-83DB-13F583FB6250}"/>
              </a:ext>
            </a:extLst>
          </p:cNvPr>
          <p:cNvSpPr>
            <a:spLocks noGrp="1"/>
          </p:cNvSpPr>
          <p:nvPr/>
        </p:nvSpPr>
        <p:spPr>
          <a:xfrm>
            <a:off x="11096625" y="6324600"/>
            <a:ext cx="523875" cy="257175"/>
          </a:xfrm>
          <a:prstGeom prst="rect">
            <a:avLst/>
          </a:prstGeom>
          <a:noFill/>
          <a:ln w="0">
            <a:noFill/>
          </a:ln>
        </p:spPr>
        <p:txBody>
          <a:bodyPr>
            <a:noAutofit/>
          </a:bodyPr>
          <a:lstStyle/>
          <a:p>
            <a:pPr>
              <a:defRPr sz="1350" b="0">
                <a:solidFill>
                  <a:srgbClr val="42647F"/>
                </a:solidFill>
                <a:latin typeface="Georgia"/>
                <a:ea typeface="Georgia"/>
                <a:cs typeface="Georgia"/>
              </a:defRPr>
            </a:pPr>
            <a:r>
              <a:rPr sz="1350" b="0">
                <a:solidFill>
                  <a:srgbClr val="42647F"/>
                </a:solidFill>
                <a:latin typeface="Georgia"/>
                <a:ea typeface="Georgia"/>
                <a:cs typeface="Georgia"/>
              </a:rPr>
              <a:t>22</a:t>
            </a:r>
          </a:p>
        </p:txBody>
      </p:sp>
      <p:sp>
        <p:nvSpPr>
          <p:cNvPr id="6" name="Rectangle 5">
            <a:extLst>
              <a:ext uri="{FF2B5EF4-FFF2-40B4-BE49-F238E27FC236}">
                <a16:creationId xmlns:a16="http://schemas.microsoft.com/office/drawing/2014/main" id="{F8229C49-3926-45EA-8465-EB79F3C4C6DC}"/>
              </a:ext>
            </a:extLst>
          </p:cNvPr>
          <p:cNvSpPr>
            <a:spLocks noGrp="1"/>
          </p:cNvSpPr>
          <p:nvPr/>
        </p:nvSpPr>
        <p:spPr>
          <a:xfrm>
            <a:off x="666750" y="19335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5. How would you explain your own story?</a:t>
            </a:r>
          </a:p>
        </p:txBody>
      </p:sp>
      <p:sp>
        <p:nvSpPr>
          <p:cNvPr id="7" name="Rectangle 6">
            <a:extLst>
              <a:ext uri="{FF2B5EF4-FFF2-40B4-BE49-F238E27FC236}">
                <a16:creationId xmlns:a16="http://schemas.microsoft.com/office/drawing/2014/main" id="{6F033FC2-C8E1-4E3F-92E5-B7EA10EB0DBD}"/>
              </a:ext>
            </a:extLst>
          </p:cNvPr>
          <p:cNvSpPr>
            <a:spLocks noGrp="1"/>
          </p:cNvSpPr>
          <p:nvPr/>
        </p:nvSpPr>
        <p:spPr>
          <a:xfrm>
            <a:off x="666750" y="3190875"/>
            <a:ext cx="10668000" cy="1143000"/>
          </a:xfrm>
          <a:prstGeom prst="rect">
            <a:avLst/>
          </a:prstGeom>
          <a:noFill/>
          <a:ln w="0">
            <a:noFill/>
          </a:ln>
        </p:spPr>
        <p:txBody>
          <a:bodyPr>
            <a:noAutofit/>
          </a:bodyPr>
          <a:lstStyle/>
          <a:p>
            <a:pPr>
              <a:defRPr sz="2400" b="0">
                <a:solidFill>
                  <a:srgbClr val="163C61"/>
                </a:solidFill>
                <a:latin typeface="Georgia"/>
                <a:ea typeface="Georgia"/>
                <a:cs typeface="Georgia"/>
              </a:defRPr>
            </a:pPr>
            <a:r>
              <a:rPr sz="2400" b="0">
                <a:solidFill>
                  <a:srgbClr val="163C61"/>
                </a:solidFill>
                <a:latin typeface="Georgia"/>
                <a:ea typeface="Georgia"/>
                <a:cs typeface="Georgia"/>
              </a:rPr>
              <a:t>Before Christ     /     Encountering Christ     /     Following Christ</a:t>
            </a:r>
          </a:p>
        </p:txBody>
      </p:sp>
    </p:spTree>
    <p:extLst>
      <p:ext uri="{BB962C8B-B14F-4D97-AF65-F5344CB8AC3E}">
        <p14:creationId xmlns:p14="http://schemas.microsoft.com/office/powerpoint/2010/main" val="70882807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1478</Words>
  <Application>Microsoft Macintosh PowerPoint</Application>
  <DocSecurity>0</DocSecurity>
  <PresentationFormat>Widescreen</PresentationFormat>
  <Paragraphs>167</Paragraphs>
  <Slides>25</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Christopher Hughes</cp:lastModifiedBy>
  <cp:revision>2</cp:revision>
  <dcterms:created xsi:type="dcterms:W3CDTF">2026-09-16T21:25:51Z</dcterms:created>
  <dcterms:modified xsi:type="dcterms:W3CDTF">2026-09-17T00:53:55Z</dcterms:modified>
</cp:coreProperties>
</file>