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8" r:id="rId6"/>
    <p:sldId id="259" r:id="rId7"/>
    <p:sldId id="274" r:id="rId8"/>
  </p:sldIdLst>
  <p:sldSz cx="18288000" cy="10287000"/>
  <p:notesSz cx="6858000" cy="9144000"/>
  <p:embeddedFontLst>
    <p:embeddedFont>
      <p:font typeface="Canva Sans" panose="020B0604020202020204" charset="0"/>
      <p:regular r:id="rId9"/>
    </p:embeddedFont>
    <p:embeddedFont>
      <p:font typeface="Canva Sans Bold" panose="020B0604020202020204" charset="0"/>
      <p:regular r:id="rId10"/>
    </p:embeddedFont>
    <p:embeddedFont>
      <p:font typeface="TAN Nimbus" charset="0"/>
      <p:regular r:id="rId11"/>
    </p:embeddedFont>
    <p:embeddedFont>
      <p:font typeface="Barlow Condensed Bold" panose="020B0604020202020204" charset="0"/>
      <p:regular r:id="rId12"/>
      <p:bold r:id="rId13"/>
    </p:embeddedFont>
    <p:embeddedFont>
      <p:font typeface="Feeling Passionate" panose="020B0604020202020204" charset="0"/>
      <p:regular r:id="rId14"/>
    </p:embeddedFont>
    <p:embeddedFont>
      <p:font typeface="League Spartan" panose="020B0604020202020204" charset="0"/>
      <p:regular r:id="rId15"/>
    </p:embeddedFont>
    <p:embeddedFont>
      <p:font typeface="Playfair Display Heavy" panose="020B0604020202020204" charset="0"/>
      <p:regular r:id="rId16"/>
    </p:embeddedFont>
    <p:embeddedFont>
      <p:font typeface="Aptos Narrow" panose="020B0604020202020204" charset="0"/>
      <p:regular r:id="rId17"/>
      <p:bold r:id="rId18"/>
    </p:embeddedFon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1F9"/>
    <a:srgbClr val="F1E0C2"/>
    <a:srgbClr val="4F81BD"/>
    <a:srgbClr val="CFBFDE"/>
    <a:srgbClr val="AC7F26"/>
    <a:srgbClr val="DDB666"/>
    <a:srgbClr val="BAE0F1"/>
    <a:srgbClr val="9366A7"/>
    <a:srgbClr val="F9E922"/>
    <a:srgbClr val="82B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B3DDA-B5F4-4D7F-AA74-6426BED6A3C3}" v="4" dt="2025-09-17T15:54:31.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77" d="100"/>
          <a:sy n="77" d="100"/>
        </p:scale>
        <p:origin x="41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cartoon landscape with trees and clouds">
            <a:extLst>
              <a:ext uri="{FF2B5EF4-FFF2-40B4-BE49-F238E27FC236}">
                <a16:creationId xmlns:a16="http://schemas.microsoft.com/office/drawing/2014/main" id="{8DCE4C1A-E19D-0E53-ED49-042E30891427}"/>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35715" r="18333" b="1"/>
          <a:stretch/>
        </p:blipFill>
        <p:spPr>
          <a:xfrm>
            <a:off x="0" y="0"/>
            <a:ext cx="18288000" cy="10287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8.png"/><Relationship Id="rId18" Type="http://schemas.openxmlformats.org/officeDocument/2006/relationships/hyperlink" Target="https://www.schoolfoodplan.com/" TargetMode="External"/><Relationship Id="rId26" Type="http://schemas.openxmlformats.org/officeDocument/2006/relationships/image" Target="../media/image16.png"/><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12.svg"/><Relationship Id="rId17" Type="http://schemas.openxmlformats.org/officeDocument/2006/relationships/hyperlink" Target="https://www.foodforlife.org.uk/catering/food-for-life-served-here" TargetMode="External"/><Relationship Id="rId25"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7.png"/><Relationship Id="rId24" Type="http://schemas.openxmlformats.org/officeDocument/2006/relationships/image" Target="../media/image22.sv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4.png"/><Relationship Id="rId10" Type="http://schemas.openxmlformats.org/officeDocument/2006/relationships/image" Target="../media/image10.svg"/><Relationship Id="rId19"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6.png"/><Relationship Id="rId14" Type="http://schemas.openxmlformats.org/officeDocument/2006/relationships/image" Target="../media/image14.svg"/><Relationship Id="rId22" Type="http://schemas.openxmlformats.org/officeDocument/2006/relationships/image" Target="../media/image13.jpeg"/><Relationship Id="rId27"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svg"/><Relationship Id="rId1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14.svg"/><Relationship Id="rId12" Type="http://schemas.openxmlformats.org/officeDocument/2006/relationships/image" Target="../media/image4.png"/><Relationship Id="rId17" Type="http://schemas.openxmlformats.org/officeDocument/2006/relationships/image" Target="../media/image10.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2.svg"/><Relationship Id="rId10" Type="http://schemas.openxmlformats.org/officeDocument/2006/relationships/image" Target="../media/image19.png"/><Relationship Id="rId19"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16.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8.svg"/><Relationship Id="rId1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3.png"/><Relationship Id="rId12" Type="http://schemas.openxmlformats.org/officeDocument/2006/relationships/image" Target="../media/image5.png"/><Relationship Id="rId17" Type="http://schemas.openxmlformats.org/officeDocument/2006/relationships/image" Target="../media/image22.png"/><Relationship Id="rId2" Type="http://schemas.openxmlformats.org/officeDocument/2006/relationships/image" Target="../media/image2.png"/><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9.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2.svg"/><Relationship Id="rId4" Type="http://schemas.openxmlformats.org/officeDocument/2006/relationships/image" Target="../media/image18.png"/><Relationship Id="rId9" Type="http://schemas.openxmlformats.org/officeDocument/2006/relationships/image" Target="../media/image7.pn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png"/><Relationship Id="rId1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4.svg"/><Relationship Id="rId12" Type="http://schemas.openxmlformats.org/officeDocument/2006/relationships/image" Target="../media/image24.png"/><Relationship Id="rId17" Type="http://schemas.openxmlformats.org/officeDocument/2006/relationships/image" Target="../media/image8.png"/><Relationship Id="rId2" Type="http://schemas.openxmlformats.org/officeDocument/2006/relationships/image" Target="../media/image2.png"/><Relationship Id="rId16" Type="http://schemas.openxmlformats.org/officeDocument/2006/relationships/image" Target="../media/image8.svg"/><Relationship Id="rId20"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19.png"/><Relationship Id="rId15" Type="http://schemas.openxmlformats.org/officeDocument/2006/relationships/image" Target="../media/image5.png"/><Relationship Id="rId10" Type="http://schemas.openxmlformats.org/officeDocument/2006/relationships/image" Target="../media/image4.png"/><Relationship Id="rId19" Type="http://schemas.openxmlformats.org/officeDocument/2006/relationships/image" Target="../media/image9.png"/><Relationship Id="rId4" Type="http://schemas.openxmlformats.org/officeDocument/2006/relationships/image" Target="../media/image18.png"/><Relationship Id="rId9" Type="http://schemas.openxmlformats.org/officeDocument/2006/relationships/image" Target="../media/image12.svg"/><Relationship Id="rId1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73C264-EB07-55C8-67E3-5B3689299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4160"/>
            <a:ext cx="18304042" cy="12672028"/>
          </a:xfrm>
          <a:prstGeom prst="rect">
            <a:avLst/>
          </a:prstGeom>
        </p:spPr>
      </p:pic>
      <p:graphicFrame>
        <p:nvGraphicFramePr>
          <p:cNvPr id="58" name="Table 57">
            <a:extLst>
              <a:ext uri="{FF2B5EF4-FFF2-40B4-BE49-F238E27FC236}">
                <a16:creationId xmlns:a16="http://schemas.microsoft.com/office/drawing/2014/main" id="{895B37CF-5EB6-9253-3BF1-6E028654AE92}"/>
              </a:ext>
            </a:extLst>
          </p:cNvPr>
          <p:cNvGraphicFramePr>
            <a:graphicFrameLocks noGrp="1"/>
          </p:cNvGraphicFramePr>
          <p:nvPr>
            <p:extLst>
              <p:ext uri="{D42A27DB-BD31-4B8C-83A1-F6EECF244321}">
                <p14:modId xmlns:p14="http://schemas.microsoft.com/office/powerpoint/2010/main" val="243436984"/>
              </p:ext>
            </p:extLst>
          </p:nvPr>
        </p:nvGraphicFramePr>
        <p:xfrm>
          <a:off x="283939" y="1712167"/>
          <a:ext cx="6616754" cy="7711369"/>
        </p:xfrm>
        <a:graphic>
          <a:graphicData uri="http://schemas.openxmlformats.org/drawingml/2006/table">
            <a:tbl>
              <a:tblPr firstRow="1" bandRow="1">
                <a:tableStyleId>{5C22544A-7EE6-4342-B048-85BDC9FD1C3A}</a:tableStyleId>
              </a:tblPr>
              <a:tblGrid>
                <a:gridCol w="4559496">
                  <a:extLst>
                    <a:ext uri="{9D8B030D-6E8A-4147-A177-3AD203B41FA5}">
                      <a16:colId xmlns:a16="http://schemas.microsoft.com/office/drawing/2014/main" val="2767272427"/>
                    </a:ext>
                  </a:extLst>
                </a:gridCol>
                <a:gridCol w="2057258">
                  <a:extLst>
                    <a:ext uri="{9D8B030D-6E8A-4147-A177-3AD203B41FA5}">
                      <a16:colId xmlns:a16="http://schemas.microsoft.com/office/drawing/2014/main" val="3906064175"/>
                    </a:ext>
                  </a:extLst>
                </a:gridCol>
              </a:tblGrid>
              <a:tr h="4885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0000"/>
                          </a:solidFill>
                          <a:latin typeface="Barlow Condensed Bold" panose="020B0604020202020204" charset="0"/>
                        </a:rPr>
                        <a:t>Menu Key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F1F9"/>
                    </a:solidFill>
                  </a:tcPr>
                </a:tc>
                <a:extLst>
                  <a:ext uri="{0D108BD9-81ED-4DB2-BD59-A6C34878D82A}">
                    <a16:rowId xmlns:a16="http://schemas.microsoft.com/office/drawing/2014/main" val="1162197202"/>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Freshly Made on Site from Scratch by our brilliant Catering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4163530976"/>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Added Plant Protein (50% of the Protein in the Dish comes from Plant Based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2110381991"/>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0000"/>
                          </a:solidFill>
                          <a:latin typeface="Canva Sans"/>
                        </a:rPr>
                        <a:t>Vegan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1079872268"/>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A Source of Wholemeal Carbohydrates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4236239693"/>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At Least 50% of the Dessert is Fruit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328368536"/>
                  </a:ext>
                </a:extLst>
              </a:tr>
              <a:tr h="879428">
                <a:tc>
                  <a:txBody>
                    <a:bodyPr/>
                    <a:lstStyle/>
                    <a:p>
                      <a:r>
                        <a:rPr lang="en-US" sz="1600" dirty="0">
                          <a:solidFill>
                            <a:srgbClr val="000000"/>
                          </a:solidFill>
                          <a:latin typeface="Canva Sans"/>
                        </a:rPr>
                        <a:t>Red Tractor Assured British Meat</a:t>
                      </a:r>
                    </a:p>
                    <a:p>
                      <a:endParaRPr lang="en-US" sz="1600" dirty="0">
                        <a:solidFill>
                          <a:srgbClr val="000000"/>
                        </a:solidFill>
                        <a:latin typeface="Canva Sans"/>
                      </a:endParaRPr>
                    </a:p>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3188646365"/>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MSC Certified Sustainable Seafood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1832480108"/>
                  </a:ext>
                </a:extLst>
              </a:tr>
              <a:tr h="87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anva Sans"/>
                        </a:rPr>
                        <a:t>Meets Government Free Sugar Recommendations for a School Lunch (6.5g free sugar or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Canva San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E0F1"/>
                    </a:solidFill>
                  </a:tcPr>
                </a:tc>
                <a:extLst>
                  <a:ext uri="{0D108BD9-81ED-4DB2-BD59-A6C34878D82A}">
                    <a16:rowId xmlns:a16="http://schemas.microsoft.com/office/drawing/2014/main" val="2024962538"/>
                  </a:ext>
                </a:extLst>
              </a:tr>
            </a:tbl>
          </a:graphicData>
        </a:graphic>
      </p:graphicFrame>
      <p:grpSp>
        <p:nvGrpSpPr>
          <p:cNvPr id="39" name="Group 24">
            <a:extLst>
              <a:ext uri="{FF2B5EF4-FFF2-40B4-BE49-F238E27FC236}">
                <a16:creationId xmlns:a16="http://schemas.microsoft.com/office/drawing/2014/main" id="{2802A1D0-65FB-524F-B712-CD1E346A7DFF}"/>
              </a:ext>
            </a:extLst>
          </p:cNvPr>
          <p:cNvGrpSpPr/>
          <p:nvPr/>
        </p:nvGrpSpPr>
        <p:grpSpPr>
          <a:xfrm>
            <a:off x="5563829" y="2061682"/>
            <a:ext cx="849460" cy="788900"/>
            <a:chOff x="0" y="0"/>
            <a:chExt cx="1132614" cy="1051866"/>
          </a:xfrm>
        </p:grpSpPr>
        <p:grpSp>
          <p:nvGrpSpPr>
            <p:cNvPr id="40" name="Group 25">
              <a:extLst>
                <a:ext uri="{FF2B5EF4-FFF2-40B4-BE49-F238E27FC236}">
                  <a16:creationId xmlns:a16="http://schemas.microsoft.com/office/drawing/2014/main" id="{A7CADAA7-7376-F151-6400-F91644098AA7}"/>
                </a:ext>
              </a:extLst>
            </p:cNvPr>
            <p:cNvGrpSpPr/>
            <p:nvPr/>
          </p:nvGrpSpPr>
          <p:grpSpPr>
            <a:xfrm>
              <a:off x="0" y="43144"/>
              <a:ext cx="1008722" cy="1008722"/>
              <a:chOff x="0" y="0"/>
              <a:chExt cx="812800" cy="812800"/>
            </a:xfrm>
          </p:grpSpPr>
          <p:sp>
            <p:nvSpPr>
              <p:cNvPr id="44" name="Freeform 26">
                <a:extLst>
                  <a:ext uri="{FF2B5EF4-FFF2-40B4-BE49-F238E27FC236}">
                    <a16:creationId xmlns:a16="http://schemas.microsoft.com/office/drawing/2014/main" id="{15F9EE71-8F4F-5751-95DB-1CFD5F10C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45" name="TextBox 27">
                <a:extLst>
                  <a:ext uri="{FF2B5EF4-FFF2-40B4-BE49-F238E27FC236}">
                    <a16:creationId xmlns:a16="http://schemas.microsoft.com/office/drawing/2014/main" id="{D466AB07-9E67-03AE-43AE-2237EDB5404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41" name="Freeform 28">
              <a:extLst>
                <a:ext uri="{FF2B5EF4-FFF2-40B4-BE49-F238E27FC236}">
                  <a16:creationId xmlns:a16="http://schemas.microsoft.com/office/drawing/2014/main" id="{B21B244B-1E9B-EE8D-7F94-AA8097E3A3D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42" name="TextBox 29">
              <a:extLst>
                <a:ext uri="{FF2B5EF4-FFF2-40B4-BE49-F238E27FC236}">
                  <a16:creationId xmlns:a16="http://schemas.microsoft.com/office/drawing/2014/main" id="{CF0B2A50-2BA9-FE21-2D03-5BF19FE1F50B}"/>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43" name="TextBox 30">
              <a:extLst>
                <a:ext uri="{FF2B5EF4-FFF2-40B4-BE49-F238E27FC236}">
                  <a16:creationId xmlns:a16="http://schemas.microsoft.com/office/drawing/2014/main" id="{3880937C-7CFC-0029-A8DC-C3E0655EBD5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46" name="Group 39">
            <a:extLst>
              <a:ext uri="{FF2B5EF4-FFF2-40B4-BE49-F238E27FC236}">
                <a16:creationId xmlns:a16="http://schemas.microsoft.com/office/drawing/2014/main" id="{02B4B2D3-A1F7-6B8A-0C35-1A5BD45D28CE}"/>
              </a:ext>
            </a:extLst>
          </p:cNvPr>
          <p:cNvGrpSpPr/>
          <p:nvPr/>
        </p:nvGrpSpPr>
        <p:grpSpPr>
          <a:xfrm>
            <a:off x="5522161" y="3781682"/>
            <a:ext cx="839876" cy="634434"/>
            <a:chOff x="0" y="0"/>
            <a:chExt cx="1119835" cy="845912"/>
          </a:xfrm>
        </p:grpSpPr>
        <p:grpSp>
          <p:nvGrpSpPr>
            <p:cNvPr id="47" name="Group 40">
              <a:extLst>
                <a:ext uri="{FF2B5EF4-FFF2-40B4-BE49-F238E27FC236}">
                  <a16:creationId xmlns:a16="http://schemas.microsoft.com/office/drawing/2014/main" id="{A28DC771-18CB-3A4B-173A-32B8AA46E930}"/>
                </a:ext>
              </a:extLst>
            </p:cNvPr>
            <p:cNvGrpSpPr/>
            <p:nvPr/>
          </p:nvGrpSpPr>
          <p:grpSpPr>
            <a:xfrm>
              <a:off x="0" y="409949"/>
              <a:ext cx="1119835" cy="435963"/>
              <a:chOff x="0" y="0"/>
              <a:chExt cx="831609" cy="323754"/>
            </a:xfrm>
          </p:grpSpPr>
          <p:sp>
            <p:nvSpPr>
              <p:cNvPr id="50" name="Freeform 41">
                <a:extLst>
                  <a:ext uri="{FF2B5EF4-FFF2-40B4-BE49-F238E27FC236}">
                    <a16:creationId xmlns:a16="http://schemas.microsoft.com/office/drawing/2014/main" id="{DA189C30-5A5B-04BD-C85A-9CED4DF8FA02}"/>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51" name="TextBox 42">
                <a:extLst>
                  <a:ext uri="{FF2B5EF4-FFF2-40B4-BE49-F238E27FC236}">
                    <a16:creationId xmlns:a16="http://schemas.microsoft.com/office/drawing/2014/main" id="{44E5B2C1-1401-FB42-F7D9-FB55DB9CC970}"/>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48" name="TextBox 43">
              <a:extLst>
                <a:ext uri="{FF2B5EF4-FFF2-40B4-BE49-F238E27FC236}">
                  <a16:creationId xmlns:a16="http://schemas.microsoft.com/office/drawing/2014/main" id="{C57DBB5D-8C60-DA82-9E9F-19375FBDE66C}"/>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49" name="Freeform 44">
              <a:extLst>
                <a:ext uri="{FF2B5EF4-FFF2-40B4-BE49-F238E27FC236}">
                  <a16:creationId xmlns:a16="http://schemas.microsoft.com/office/drawing/2014/main" id="{497A8B22-6628-44C2-6805-29E5BB11627E}"/>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sp>
        <p:nvSpPr>
          <p:cNvPr id="52" name="Freeform 93">
            <a:extLst>
              <a:ext uri="{FF2B5EF4-FFF2-40B4-BE49-F238E27FC236}">
                <a16:creationId xmlns:a16="http://schemas.microsoft.com/office/drawing/2014/main" id="{F06965DE-0C13-7B37-7EC0-A55ADB5B057D}"/>
              </a:ext>
            </a:extLst>
          </p:cNvPr>
          <p:cNvSpPr/>
          <p:nvPr/>
        </p:nvSpPr>
        <p:spPr>
          <a:xfrm>
            <a:off x="5680240" y="5565948"/>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grpSp>
        <p:nvGrpSpPr>
          <p:cNvPr id="53" name="Group 94">
            <a:extLst>
              <a:ext uri="{FF2B5EF4-FFF2-40B4-BE49-F238E27FC236}">
                <a16:creationId xmlns:a16="http://schemas.microsoft.com/office/drawing/2014/main" id="{41CAE01A-E38B-2C5D-BF78-8C70AFA64BEE}"/>
              </a:ext>
            </a:extLst>
          </p:cNvPr>
          <p:cNvGrpSpPr/>
          <p:nvPr/>
        </p:nvGrpSpPr>
        <p:grpSpPr>
          <a:xfrm>
            <a:off x="5589447" y="8518919"/>
            <a:ext cx="693343" cy="544662"/>
            <a:chOff x="0" y="0"/>
            <a:chExt cx="924458" cy="726216"/>
          </a:xfrm>
        </p:grpSpPr>
        <p:sp>
          <p:nvSpPr>
            <p:cNvPr id="54" name="Freeform 95">
              <a:extLst>
                <a:ext uri="{FF2B5EF4-FFF2-40B4-BE49-F238E27FC236}">
                  <a16:creationId xmlns:a16="http://schemas.microsoft.com/office/drawing/2014/main" id="{45EC01AE-6B37-F781-1AE9-4E812AAF1120}"/>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55" name="TextBox 96">
              <a:extLst>
                <a:ext uri="{FF2B5EF4-FFF2-40B4-BE49-F238E27FC236}">
                  <a16:creationId xmlns:a16="http://schemas.microsoft.com/office/drawing/2014/main" id="{C2A81F88-4C2C-16CD-6DB9-B8FAED9CE536}"/>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56" name="TextBox 97">
              <a:extLst>
                <a:ext uri="{FF2B5EF4-FFF2-40B4-BE49-F238E27FC236}">
                  <a16:creationId xmlns:a16="http://schemas.microsoft.com/office/drawing/2014/main" id="{A4548014-F3D8-EED7-639D-2BBDACC3BF40}"/>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57" name="Freeform 23">
            <a:extLst>
              <a:ext uri="{FF2B5EF4-FFF2-40B4-BE49-F238E27FC236}">
                <a16:creationId xmlns:a16="http://schemas.microsoft.com/office/drawing/2014/main" id="{EB25556A-D31D-83CE-75C6-07C11489B5C6}"/>
              </a:ext>
            </a:extLst>
          </p:cNvPr>
          <p:cNvSpPr/>
          <p:nvPr/>
        </p:nvSpPr>
        <p:spPr>
          <a:xfrm flipH="1">
            <a:off x="5759690" y="4589388"/>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a:p>
        </p:txBody>
      </p:sp>
      <p:grpSp>
        <p:nvGrpSpPr>
          <p:cNvPr id="59" name="Group 7">
            <a:extLst>
              <a:ext uri="{FF2B5EF4-FFF2-40B4-BE49-F238E27FC236}">
                <a16:creationId xmlns:a16="http://schemas.microsoft.com/office/drawing/2014/main" id="{81603701-5827-C1DE-8F2D-8A11089561EE}"/>
              </a:ext>
            </a:extLst>
          </p:cNvPr>
          <p:cNvGrpSpPr/>
          <p:nvPr/>
        </p:nvGrpSpPr>
        <p:grpSpPr>
          <a:xfrm>
            <a:off x="5552228" y="2950806"/>
            <a:ext cx="756541" cy="728526"/>
            <a:chOff x="0" y="0"/>
            <a:chExt cx="3741232" cy="3821539"/>
          </a:xfrm>
        </p:grpSpPr>
        <p:sp>
          <p:nvSpPr>
            <p:cNvPr id="60" name="Freeform 8">
              <a:extLst>
                <a:ext uri="{FF2B5EF4-FFF2-40B4-BE49-F238E27FC236}">
                  <a16:creationId xmlns:a16="http://schemas.microsoft.com/office/drawing/2014/main" id="{47FBD8D4-E86E-27CD-2DE0-8F259E995C7C}"/>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GB" dirty="0"/>
            </a:p>
          </p:txBody>
        </p:sp>
        <p:sp>
          <p:nvSpPr>
            <p:cNvPr id="61" name="Freeform 9">
              <a:extLst>
                <a:ext uri="{FF2B5EF4-FFF2-40B4-BE49-F238E27FC236}">
                  <a16:creationId xmlns:a16="http://schemas.microsoft.com/office/drawing/2014/main" id="{D2E1F6AC-A50F-D05F-DFBB-A04234EAC062}"/>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GB"/>
            </a:p>
          </p:txBody>
        </p:sp>
        <p:grpSp>
          <p:nvGrpSpPr>
            <p:cNvPr id="62" name="Group 10">
              <a:extLst>
                <a:ext uri="{FF2B5EF4-FFF2-40B4-BE49-F238E27FC236}">
                  <a16:creationId xmlns:a16="http://schemas.microsoft.com/office/drawing/2014/main" id="{A68C5FD4-08B0-5A0B-AB03-E436387B81DE}"/>
                </a:ext>
              </a:extLst>
            </p:cNvPr>
            <p:cNvGrpSpPr/>
            <p:nvPr/>
          </p:nvGrpSpPr>
          <p:grpSpPr>
            <a:xfrm>
              <a:off x="0" y="1810741"/>
              <a:ext cx="852996" cy="852996"/>
              <a:chOff x="0" y="0"/>
              <a:chExt cx="812800" cy="812800"/>
            </a:xfrm>
          </p:grpSpPr>
          <p:sp>
            <p:nvSpPr>
              <p:cNvPr id="66" name="Freeform 11">
                <a:extLst>
                  <a:ext uri="{FF2B5EF4-FFF2-40B4-BE49-F238E27FC236}">
                    <a16:creationId xmlns:a16="http://schemas.microsoft.com/office/drawing/2014/main" id="{928AE972-1A12-6704-68AE-BA9A1DDA2F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67" name="TextBox 12">
                <a:extLst>
                  <a:ext uri="{FF2B5EF4-FFF2-40B4-BE49-F238E27FC236}">
                    <a16:creationId xmlns:a16="http://schemas.microsoft.com/office/drawing/2014/main" id="{97E108B7-4FB7-0016-89C9-9638D5D30D7A}"/>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63" name="Group 13">
              <a:extLst>
                <a:ext uri="{FF2B5EF4-FFF2-40B4-BE49-F238E27FC236}">
                  <a16:creationId xmlns:a16="http://schemas.microsoft.com/office/drawing/2014/main" id="{82C8A26B-216E-699B-DE2C-5C7C51BCA03C}"/>
                </a:ext>
              </a:extLst>
            </p:cNvPr>
            <p:cNvGrpSpPr/>
            <p:nvPr/>
          </p:nvGrpSpPr>
          <p:grpSpPr>
            <a:xfrm>
              <a:off x="2570638" y="270521"/>
              <a:ext cx="583309" cy="583309"/>
              <a:chOff x="0" y="0"/>
              <a:chExt cx="812800" cy="812800"/>
            </a:xfrm>
          </p:grpSpPr>
          <p:sp>
            <p:nvSpPr>
              <p:cNvPr id="64" name="Freeform 14">
                <a:extLst>
                  <a:ext uri="{FF2B5EF4-FFF2-40B4-BE49-F238E27FC236}">
                    <a16:creationId xmlns:a16="http://schemas.microsoft.com/office/drawing/2014/main" id="{25559696-E726-F4F8-FC5E-B12B328D3F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65" name="TextBox 15">
                <a:extLst>
                  <a:ext uri="{FF2B5EF4-FFF2-40B4-BE49-F238E27FC236}">
                    <a16:creationId xmlns:a16="http://schemas.microsoft.com/office/drawing/2014/main" id="{CC7DEE34-827A-977E-530B-AA52845EC37D}"/>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sp>
        <p:nvSpPr>
          <p:cNvPr id="68" name="TextBox 79">
            <a:extLst>
              <a:ext uri="{FF2B5EF4-FFF2-40B4-BE49-F238E27FC236}">
                <a16:creationId xmlns:a16="http://schemas.microsoft.com/office/drawing/2014/main" id="{2F6A5595-0B7C-089D-10DD-7107D2A0B31C}"/>
              </a:ext>
            </a:extLst>
          </p:cNvPr>
          <p:cNvSpPr txBox="1"/>
          <p:nvPr/>
        </p:nvSpPr>
        <p:spPr>
          <a:xfrm>
            <a:off x="503321" y="58839"/>
            <a:ext cx="17297400" cy="1478977"/>
          </a:xfrm>
          <a:prstGeom prst="rect">
            <a:avLst/>
          </a:prstGeom>
        </p:spPr>
        <p:txBody>
          <a:bodyPr wrap="square" lIns="0" tIns="0" rIns="0" bIns="0" rtlCol="0" anchor="t">
            <a:spAutoFit/>
          </a:bodyPr>
          <a:lstStyle/>
          <a:p>
            <a:pPr marL="0" lvl="0" indent="0" algn="ctr">
              <a:lnSpc>
                <a:spcPts val="12880"/>
              </a:lnSpc>
              <a:spcBef>
                <a:spcPct val="0"/>
              </a:spcBef>
            </a:pPr>
            <a:r>
              <a:rPr lang="en-US" sz="8800" spc="-138" dirty="0">
                <a:solidFill>
                  <a:srgbClr val="065FA9"/>
                </a:solidFill>
                <a:latin typeface="Barlow Condensed Bold"/>
              </a:rPr>
              <a:t>Autumn Winter 2025/26 Menu Information</a:t>
            </a:r>
          </a:p>
        </p:txBody>
      </p:sp>
      <p:sp>
        <p:nvSpPr>
          <p:cNvPr id="69" name="Flowchart: Connector 68">
            <a:extLst>
              <a:ext uri="{FF2B5EF4-FFF2-40B4-BE49-F238E27FC236}">
                <a16:creationId xmlns:a16="http://schemas.microsoft.com/office/drawing/2014/main" id="{D27D9B40-9BCD-6DC6-91A4-60494FF5605D}"/>
              </a:ext>
            </a:extLst>
          </p:cNvPr>
          <p:cNvSpPr/>
          <p:nvPr/>
        </p:nvSpPr>
        <p:spPr>
          <a:xfrm>
            <a:off x="12195771" y="7822401"/>
            <a:ext cx="2654226" cy="2326111"/>
          </a:xfrm>
          <a:prstGeom prst="flowChartConnector">
            <a:avLst/>
          </a:prstGeom>
          <a:solidFill>
            <a:srgbClr val="DDB666"/>
          </a:solidFill>
          <a:ln>
            <a:solidFill>
              <a:srgbClr val="DDB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Canva Sans" panose="020B0604020202020204" charset="0"/>
              </a:rPr>
              <a:t>The average daily free sugar content of this menu is 4.2g, well under the government recommendation of 6.5g!</a:t>
            </a:r>
          </a:p>
        </p:txBody>
      </p:sp>
      <p:sp>
        <p:nvSpPr>
          <p:cNvPr id="70" name="Rectangle 69">
            <a:extLst>
              <a:ext uri="{FF2B5EF4-FFF2-40B4-BE49-F238E27FC236}">
                <a16:creationId xmlns:a16="http://schemas.microsoft.com/office/drawing/2014/main" id="{3B4FEDF8-51C0-C89F-2487-A23B598DD6F8}"/>
              </a:ext>
            </a:extLst>
          </p:cNvPr>
          <p:cNvSpPr/>
          <p:nvPr/>
        </p:nvSpPr>
        <p:spPr>
          <a:xfrm>
            <a:off x="7081728" y="1713966"/>
            <a:ext cx="7644011" cy="2326112"/>
          </a:xfrm>
          <a:prstGeom prst="rect">
            <a:avLst/>
          </a:prstGeom>
          <a:solidFill>
            <a:srgbClr val="4F81BD"/>
          </a:solidFill>
          <a:ln>
            <a:solidFill>
              <a:srgbClr val="4F81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Canva Sans" panose="020B0604020202020204" charset="0"/>
              </a:rPr>
              <a:t>Food for Life Served Here (FFLSH) is an independent accreditation which we have been awarded year-on-year since 2009, and our Silver award shows our food is fresh, local, sustainable and ethical. To gain accreditation you must get points from the FFLSH standards, meaning local meat is Red Tractor assured, eggs are free range, and we only serve sustainably sourced fish, such as MSC. The standards also demonstrate our menus use less ultra-processed foods and no unwanted additives or sweeteners, focusing more on fresh and homemade dishes that our customers will enjoy. Read more about the FFLSH award here - </a:t>
            </a:r>
            <a:r>
              <a:rPr lang="en-GB" sz="1600" dirty="0">
                <a:latin typeface="Canva Sans" panose="020B0604020202020204" charset="0"/>
                <a:hlinkClick r:id="rId17"/>
              </a:rPr>
              <a:t>Food for Life Served Here - Food for Life</a:t>
            </a:r>
            <a:endParaRPr lang="en-GB" sz="1600" dirty="0">
              <a:solidFill>
                <a:srgbClr val="9366A7"/>
              </a:solidFill>
              <a:latin typeface="Canva Sans" panose="020B0604020202020204" charset="0"/>
            </a:endParaRPr>
          </a:p>
        </p:txBody>
      </p:sp>
      <p:sp>
        <p:nvSpPr>
          <p:cNvPr id="71" name="Rectangle 70">
            <a:extLst>
              <a:ext uri="{FF2B5EF4-FFF2-40B4-BE49-F238E27FC236}">
                <a16:creationId xmlns:a16="http://schemas.microsoft.com/office/drawing/2014/main" id="{2AA49F95-3127-3EC7-91CC-D90BAA283349}"/>
              </a:ext>
            </a:extLst>
          </p:cNvPr>
          <p:cNvSpPr/>
          <p:nvPr/>
        </p:nvSpPr>
        <p:spPr>
          <a:xfrm>
            <a:off x="12700431" y="4493709"/>
            <a:ext cx="2164494" cy="3062092"/>
          </a:xfrm>
          <a:prstGeom prst="rect">
            <a:avLst/>
          </a:prstGeom>
          <a:solidFill>
            <a:srgbClr val="9366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CFBFDE"/>
                </a:solidFill>
                <a:latin typeface="Canva Sans" panose="020B0604020202020204" charset="0"/>
              </a:rPr>
              <a:t>As per the School Food Standards we do not add salt to any of our meals. We also work with suppliers to ensure we are working together to meet the government’s salt reduction targets.</a:t>
            </a:r>
          </a:p>
        </p:txBody>
      </p:sp>
      <p:sp>
        <p:nvSpPr>
          <p:cNvPr id="72" name="Rectangle 71">
            <a:extLst>
              <a:ext uri="{FF2B5EF4-FFF2-40B4-BE49-F238E27FC236}">
                <a16:creationId xmlns:a16="http://schemas.microsoft.com/office/drawing/2014/main" id="{D9E4E0CB-1E36-6D27-A3F7-9904D50EE53E}"/>
              </a:ext>
            </a:extLst>
          </p:cNvPr>
          <p:cNvSpPr/>
          <p:nvPr/>
        </p:nvSpPr>
        <p:spPr>
          <a:xfrm>
            <a:off x="7065399" y="5939887"/>
            <a:ext cx="2198385" cy="2763797"/>
          </a:xfrm>
          <a:prstGeom prst="rect">
            <a:avLst/>
          </a:prstGeom>
          <a:solidFill>
            <a:srgbClr val="CFBF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nva Sans" panose="020B0604020202020204" charset="0"/>
              </a:rPr>
              <a:t>We do not serve any chocolate or confectionary within our school meals, as per the School Food Standards. Our ‘chocolate’ desserts contain only cocoa powder.</a:t>
            </a:r>
          </a:p>
        </p:txBody>
      </p:sp>
      <p:sp>
        <p:nvSpPr>
          <p:cNvPr id="73" name="Rectangle 72">
            <a:extLst>
              <a:ext uri="{FF2B5EF4-FFF2-40B4-BE49-F238E27FC236}">
                <a16:creationId xmlns:a16="http://schemas.microsoft.com/office/drawing/2014/main" id="{624D88AE-734A-3E1B-6673-393D25D0865E}"/>
              </a:ext>
            </a:extLst>
          </p:cNvPr>
          <p:cNvSpPr/>
          <p:nvPr/>
        </p:nvSpPr>
        <p:spPr>
          <a:xfrm>
            <a:off x="9466339" y="6245081"/>
            <a:ext cx="2532203" cy="3451018"/>
          </a:xfrm>
          <a:prstGeom prst="rect">
            <a:avLst/>
          </a:prstGeom>
          <a:solidFill>
            <a:srgbClr val="BAE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solidFill>
                <a:latin typeface="Canva Sans" panose="020B0604020202020204" charset="0"/>
              </a:rPr>
              <a:t>All of our menus meet the School Food Standards, meaning our menus are balanced, nutritious and contain lots of healthy foods!</a:t>
            </a:r>
          </a:p>
          <a:p>
            <a:pPr algn="ctr"/>
            <a:r>
              <a:rPr lang="en-GB" sz="1600" dirty="0">
                <a:solidFill>
                  <a:schemeClr val="accent1"/>
                </a:solidFill>
                <a:latin typeface="Canva Sans" panose="020B0604020202020204" charset="0"/>
              </a:rPr>
              <a:t>Read more about the School Food Standards here - </a:t>
            </a:r>
          </a:p>
          <a:p>
            <a:pPr algn="ctr"/>
            <a:r>
              <a:rPr lang="en-GB" sz="1600" dirty="0">
                <a:latin typeface="Canva Sans" panose="020B0604020202020204" charset="0"/>
                <a:hlinkClick r:id="rId18"/>
              </a:rPr>
              <a:t>Homepage - School Food Plan</a:t>
            </a:r>
            <a:endParaRPr lang="en-GB" sz="1600" dirty="0">
              <a:solidFill>
                <a:schemeClr val="accent1"/>
              </a:solidFill>
              <a:latin typeface="Canva Sans" panose="020B0604020202020204" charset="0"/>
            </a:endParaRPr>
          </a:p>
        </p:txBody>
      </p:sp>
      <p:pic>
        <p:nvPicPr>
          <p:cNvPr id="76" name="Picture 3" descr="MSC label">
            <a:extLst>
              <a:ext uri="{FF2B5EF4-FFF2-40B4-BE49-F238E27FC236}">
                <a16:creationId xmlns:a16="http://schemas.microsoft.com/office/drawing/2014/main" id="{897C2D79-D353-20F1-F08C-2535B8938653}"/>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3538" t="-4379" r="12516" b="-1"/>
          <a:stretch/>
        </p:blipFill>
        <p:spPr bwMode="auto">
          <a:xfrm>
            <a:off x="5687995" y="7362463"/>
            <a:ext cx="638193" cy="919876"/>
          </a:xfrm>
          <a:prstGeom prst="roundRect">
            <a:avLst>
              <a:gd name="adj" fmla="val 11408"/>
            </a:avLst>
          </a:prstGeom>
          <a:noFill/>
          <a:extLst>
            <a:ext uri="{909E8E84-426E-40DD-AFC4-6F175D3DCCD1}">
              <a14:hiddenFill xmlns:a14="http://schemas.microsoft.com/office/drawing/2010/main">
                <a:solidFill>
                  <a:srgbClr val="FFFFFF"/>
                </a:solidFill>
              </a14:hiddenFill>
            </a:ext>
          </a:extLst>
        </p:spPr>
      </p:pic>
      <p:pic>
        <p:nvPicPr>
          <p:cNvPr id="77" name="Picture 76" descr="A picture containing application&#10;&#10;Description automatically generated">
            <a:extLst>
              <a:ext uri="{FF2B5EF4-FFF2-40B4-BE49-F238E27FC236}">
                <a16:creationId xmlns:a16="http://schemas.microsoft.com/office/drawing/2014/main" id="{345E3C5A-FCE9-D90E-CF6A-6F584838B73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672792">
            <a:off x="11171260" y="5924395"/>
            <a:ext cx="1192028" cy="641373"/>
          </a:xfrm>
          <a:prstGeom prst="rect">
            <a:avLst/>
          </a:prstGeom>
        </p:spPr>
      </p:pic>
      <p:sp>
        <p:nvSpPr>
          <p:cNvPr id="79" name="Rectangle 78">
            <a:extLst>
              <a:ext uri="{FF2B5EF4-FFF2-40B4-BE49-F238E27FC236}">
                <a16:creationId xmlns:a16="http://schemas.microsoft.com/office/drawing/2014/main" id="{B8FE5F1B-FEFF-95D3-0531-3C7892FF0F7B}"/>
              </a:ext>
            </a:extLst>
          </p:cNvPr>
          <p:cNvSpPr/>
          <p:nvPr/>
        </p:nvSpPr>
        <p:spPr>
          <a:xfrm>
            <a:off x="7081729" y="4182388"/>
            <a:ext cx="5491272" cy="1632228"/>
          </a:xfrm>
          <a:prstGeom prst="rect">
            <a:avLst/>
          </a:prstGeom>
          <a:solidFill>
            <a:srgbClr val="F1E0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AC7F26"/>
                </a:solidFill>
                <a:latin typeface="Canva Sans" panose="020B0604020202020204" charset="0"/>
              </a:rPr>
              <a:t>Our recipes all meet the School Food Standard portion sizes, meaning pupils are getting the right requirements for their age. We provide visual portion size training resources for our kitchen teams. We also offer unlimited vegetables, salads and bread for any pupils who may need a bit extra food that day!</a:t>
            </a:r>
          </a:p>
        </p:txBody>
      </p:sp>
      <p:pic>
        <p:nvPicPr>
          <p:cNvPr id="2" name="Picture 1" descr="A white text on a black background&#10;&#10;Description automatically generated">
            <a:extLst>
              <a:ext uri="{FF2B5EF4-FFF2-40B4-BE49-F238E27FC236}">
                <a16:creationId xmlns:a16="http://schemas.microsoft.com/office/drawing/2014/main" id="{D135767E-9286-F349-1D6F-99D86D77804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83939" y="9523924"/>
            <a:ext cx="1445223" cy="629782"/>
          </a:xfrm>
          <a:prstGeom prst="rect">
            <a:avLst/>
          </a:prstGeom>
        </p:spPr>
      </p:pic>
      <p:pic>
        <p:nvPicPr>
          <p:cNvPr id="3" name="Picture 2" descr="Red Tractor assurance scheme updates logo in new standards push | News |  The Grocer">
            <a:extLst>
              <a:ext uri="{FF2B5EF4-FFF2-40B4-BE49-F238E27FC236}">
                <a16:creationId xmlns:a16="http://schemas.microsoft.com/office/drawing/2014/main" id="{FCC7E8BB-5168-DD74-E59E-BCDB6B1AD58C}"/>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58541" t="2969" r="8939" b="2038"/>
          <a:stretch/>
        </p:blipFill>
        <p:spPr bwMode="auto">
          <a:xfrm>
            <a:off x="5687995" y="6310486"/>
            <a:ext cx="626745" cy="958488"/>
          </a:xfrm>
          <a:prstGeom prst="roundRect">
            <a:avLst/>
          </a:prstGeom>
          <a:noFill/>
          <a:ln>
            <a:noFill/>
          </a:ln>
          <a:extLst>
            <a:ext uri="{53640926-AAD7-44D8-BBD7-CCE9431645EC}">
              <a14:shadowObscured xmlns:a14="http://schemas.microsoft.com/office/drawing/2010/main"/>
            </a:ext>
          </a:extLst>
        </p:spPr>
      </p:pic>
      <p:grpSp>
        <p:nvGrpSpPr>
          <p:cNvPr id="20" name="Group 19">
            <a:extLst>
              <a:ext uri="{FF2B5EF4-FFF2-40B4-BE49-F238E27FC236}">
                <a16:creationId xmlns:a16="http://schemas.microsoft.com/office/drawing/2014/main" id="{1CE58944-8119-3A30-E4E4-2C818BE000C7}"/>
              </a:ext>
            </a:extLst>
          </p:cNvPr>
          <p:cNvGrpSpPr/>
          <p:nvPr/>
        </p:nvGrpSpPr>
        <p:grpSpPr>
          <a:xfrm>
            <a:off x="14992355" y="2046275"/>
            <a:ext cx="3169329" cy="7017306"/>
            <a:chOff x="14925948" y="1638300"/>
            <a:chExt cx="3169329" cy="7017306"/>
          </a:xfrm>
        </p:grpSpPr>
        <p:sp>
          <p:nvSpPr>
            <p:cNvPr id="7" name="TextBox 6">
              <a:extLst>
                <a:ext uri="{FF2B5EF4-FFF2-40B4-BE49-F238E27FC236}">
                  <a16:creationId xmlns:a16="http://schemas.microsoft.com/office/drawing/2014/main" id="{987B03E9-1AE6-BF62-2ED2-B1A1161277D2}"/>
                </a:ext>
              </a:extLst>
            </p:cNvPr>
            <p:cNvSpPr txBox="1"/>
            <p:nvPr/>
          </p:nvSpPr>
          <p:spPr>
            <a:xfrm>
              <a:off x="14925948" y="1638300"/>
              <a:ext cx="3169329" cy="7017306"/>
            </a:xfrm>
            <a:prstGeom prst="rect">
              <a:avLst/>
            </a:prstGeom>
            <a:solidFill>
              <a:srgbClr val="CFBFDE"/>
            </a:solidFill>
          </p:spPr>
          <p:txBody>
            <a:bodyPr wrap="square" rtlCol="0">
              <a:spAutoFit/>
            </a:bodyPr>
            <a:lstStyle/>
            <a:p>
              <a:r>
                <a:rPr lang="en-GB" sz="2000" b="1" dirty="0">
                  <a:solidFill>
                    <a:schemeClr val="tx2">
                      <a:lumMod val="75000"/>
                    </a:schemeClr>
                  </a:solidFill>
                  <a:latin typeface="Barlow Condensed Bold" panose="020B0604020202020204" charset="0"/>
                </a:rPr>
                <a:t>Taste Test Panel </a:t>
              </a:r>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8" name="TextBox 7">
              <a:extLst>
                <a:ext uri="{FF2B5EF4-FFF2-40B4-BE49-F238E27FC236}">
                  <a16:creationId xmlns:a16="http://schemas.microsoft.com/office/drawing/2014/main" id="{52F449DA-9C7B-D8CC-BDC5-9E836F97537F}"/>
                </a:ext>
              </a:extLst>
            </p:cNvPr>
            <p:cNvSpPr txBox="1"/>
            <p:nvPr/>
          </p:nvSpPr>
          <p:spPr>
            <a:xfrm>
              <a:off x="16275662" y="2172900"/>
              <a:ext cx="1646321" cy="1815882"/>
            </a:xfrm>
            <a:prstGeom prst="rect">
              <a:avLst/>
            </a:prstGeom>
            <a:noFill/>
          </p:spPr>
          <p:txBody>
            <a:bodyPr wrap="square" rtlCol="0">
              <a:spAutoFit/>
            </a:bodyPr>
            <a:lstStyle/>
            <a:p>
              <a:pPr algn="ctr"/>
              <a:r>
                <a:rPr lang="en-GB" sz="1600" b="1" dirty="0">
                  <a:solidFill>
                    <a:schemeClr val="tx2">
                      <a:lumMod val="75000"/>
                    </a:schemeClr>
                  </a:solidFill>
                </a:rPr>
                <a:t>Tollgate School </a:t>
              </a:r>
            </a:p>
            <a:p>
              <a:pPr algn="ctr"/>
              <a:r>
                <a:rPr lang="en-GB" sz="1600" b="1" dirty="0">
                  <a:solidFill>
                    <a:schemeClr val="tx2">
                      <a:lumMod val="75000"/>
                    </a:schemeClr>
                  </a:solidFill>
                </a:rPr>
                <a:t>Year 5-6 </a:t>
              </a:r>
            </a:p>
            <a:p>
              <a:pPr algn="ctr"/>
              <a:r>
                <a:rPr lang="en-GB" sz="1600" b="1" dirty="0">
                  <a:solidFill>
                    <a:schemeClr val="tx2">
                      <a:lumMod val="75000"/>
                    </a:schemeClr>
                  </a:solidFill>
                </a:rPr>
                <a:t>Chicken Biryani  </a:t>
              </a:r>
              <a:r>
                <a:rPr lang="en-GB" sz="1600" dirty="0">
                  <a:solidFill>
                    <a:schemeClr val="tx2">
                      <a:lumMod val="75000"/>
                    </a:schemeClr>
                  </a:solidFill>
                </a:rPr>
                <a:t>“I don’t really like rice dishes, but this is really nice!”</a:t>
              </a:r>
            </a:p>
          </p:txBody>
        </p:sp>
        <p:sp>
          <p:nvSpPr>
            <p:cNvPr id="9" name="TextBox 8">
              <a:extLst>
                <a:ext uri="{FF2B5EF4-FFF2-40B4-BE49-F238E27FC236}">
                  <a16:creationId xmlns:a16="http://schemas.microsoft.com/office/drawing/2014/main" id="{23306F97-1888-4FA3-09D5-C1864B159FC9}"/>
                </a:ext>
              </a:extLst>
            </p:cNvPr>
            <p:cNvSpPr txBox="1"/>
            <p:nvPr/>
          </p:nvSpPr>
          <p:spPr>
            <a:xfrm>
              <a:off x="16300646" y="6370466"/>
              <a:ext cx="1758754" cy="2062103"/>
            </a:xfrm>
            <a:prstGeom prst="rect">
              <a:avLst/>
            </a:prstGeom>
            <a:noFill/>
          </p:spPr>
          <p:txBody>
            <a:bodyPr wrap="square" rtlCol="0">
              <a:spAutoFit/>
            </a:bodyPr>
            <a:lstStyle/>
            <a:p>
              <a:pPr algn="ctr"/>
              <a:r>
                <a:rPr lang="en-GB" sz="1600" b="1" dirty="0">
                  <a:solidFill>
                    <a:schemeClr val="tx2">
                      <a:lumMod val="75000"/>
                    </a:schemeClr>
                  </a:solidFill>
                </a:rPr>
                <a:t>Devonshire School </a:t>
              </a:r>
            </a:p>
            <a:p>
              <a:pPr algn="ctr"/>
              <a:r>
                <a:rPr lang="en-GB" sz="1600" b="1" dirty="0">
                  <a:solidFill>
                    <a:schemeClr val="tx2">
                      <a:lumMod val="75000"/>
                    </a:schemeClr>
                  </a:solidFill>
                </a:rPr>
                <a:t>Year 5-6 </a:t>
              </a:r>
            </a:p>
            <a:p>
              <a:pPr algn="ctr"/>
              <a:r>
                <a:rPr lang="en-GB" sz="1600" b="1" dirty="0">
                  <a:solidFill>
                    <a:schemeClr val="tx2">
                      <a:lumMod val="75000"/>
                    </a:schemeClr>
                  </a:solidFill>
                </a:rPr>
                <a:t>Thai Green Curry  </a:t>
              </a:r>
              <a:r>
                <a:rPr lang="en-GB" sz="1600" dirty="0">
                  <a:solidFill>
                    <a:schemeClr val="tx2">
                      <a:lumMod val="75000"/>
                    </a:schemeClr>
                  </a:solidFill>
                </a:rPr>
                <a:t>“I’ve never tried Thai food before, but this is yummy, can I have more please?” </a:t>
              </a:r>
            </a:p>
          </p:txBody>
        </p:sp>
        <p:grpSp>
          <p:nvGrpSpPr>
            <p:cNvPr id="10" name="Group 9">
              <a:extLst>
                <a:ext uri="{FF2B5EF4-FFF2-40B4-BE49-F238E27FC236}">
                  <a16:creationId xmlns:a16="http://schemas.microsoft.com/office/drawing/2014/main" id="{2FF2E172-88FF-DDAC-9236-C6DA79A08DB4}"/>
                </a:ext>
              </a:extLst>
            </p:cNvPr>
            <p:cNvGrpSpPr/>
            <p:nvPr/>
          </p:nvGrpSpPr>
          <p:grpSpPr>
            <a:xfrm>
              <a:off x="15004507" y="2358390"/>
              <a:ext cx="1254617" cy="1180074"/>
              <a:chOff x="4100195" y="4826063"/>
              <a:chExt cx="3024000" cy="3221305"/>
            </a:xfrm>
          </p:grpSpPr>
          <p:sp>
            <p:nvSpPr>
              <p:cNvPr id="11" name="Freeform 4">
                <a:extLst>
                  <a:ext uri="{FF2B5EF4-FFF2-40B4-BE49-F238E27FC236}">
                    <a16:creationId xmlns:a16="http://schemas.microsoft.com/office/drawing/2014/main" id="{C3E0C04E-E81F-13B2-F5B9-063EB5B51011}"/>
                  </a:ext>
                </a:extLst>
              </p:cNvPr>
              <p:cNvSpPr/>
              <p:nvPr/>
            </p:nvSpPr>
            <p:spPr>
              <a:xfrm>
                <a:off x="4100195" y="4826063"/>
                <a:ext cx="3024000" cy="3221305"/>
              </a:xfrm>
              <a:custGeom>
                <a:avLst/>
                <a:gdLst/>
                <a:ahLst/>
                <a:cxnLst/>
                <a:rect l="l" t="t" r="r" b="b"/>
                <a:pathLst>
                  <a:path w="3024000" h="3221305">
                    <a:moveTo>
                      <a:pt x="0" y="0"/>
                    </a:moveTo>
                    <a:lnTo>
                      <a:pt x="3024000" y="0"/>
                    </a:lnTo>
                    <a:lnTo>
                      <a:pt x="3024000" y="3221305"/>
                    </a:lnTo>
                    <a:lnTo>
                      <a:pt x="0" y="3221305"/>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txBody>
              <a:bodyPr/>
              <a:lstStyle/>
              <a:p>
                <a:endParaRPr lang="en-GB"/>
              </a:p>
            </p:txBody>
          </p:sp>
          <p:sp>
            <p:nvSpPr>
              <p:cNvPr id="12" name="Freeform 5">
                <a:extLst>
                  <a:ext uri="{FF2B5EF4-FFF2-40B4-BE49-F238E27FC236}">
                    <a16:creationId xmlns:a16="http://schemas.microsoft.com/office/drawing/2014/main" id="{0E29D1FE-9FBC-1E5F-A538-D3C641817ADE}"/>
                  </a:ext>
                </a:extLst>
              </p:cNvPr>
              <p:cNvSpPr/>
              <p:nvPr/>
            </p:nvSpPr>
            <p:spPr>
              <a:xfrm>
                <a:off x="4371057" y="4987060"/>
                <a:ext cx="2482275" cy="2812776"/>
              </a:xfrm>
              <a:custGeom>
                <a:avLst/>
                <a:gdLst/>
                <a:ahLst/>
                <a:cxnLst/>
                <a:rect l="l" t="t" r="r" b="b"/>
                <a:pathLst>
                  <a:path w="2482275" h="2812776">
                    <a:moveTo>
                      <a:pt x="0" y="0"/>
                    </a:moveTo>
                    <a:lnTo>
                      <a:pt x="2482276" y="0"/>
                    </a:lnTo>
                    <a:lnTo>
                      <a:pt x="2482276" y="2812776"/>
                    </a:lnTo>
                    <a:lnTo>
                      <a:pt x="0" y="2812776"/>
                    </a:lnTo>
                    <a:lnTo>
                      <a:pt x="0" y="0"/>
                    </a:lnTo>
                    <a:close/>
                  </a:path>
                </a:pathLst>
              </a:custGeom>
              <a:blipFill>
                <a:blip r:embed="rId25"/>
                <a:stretch>
                  <a:fillRect/>
                </a:stretch>
              </a:blipFill>
            </p:spPr>
            <p:txBody>
              <a:bodyPr/>
              <a:lstStyle/>
              <a:p>
                <a:endParaRPr lang="en-GB"/>
              </a:p>
            </p:txBody>
          </p:sp>
        </p:grpSp>
        <p:grpSp>
          <p:nvGrpSpPr>
            <p:cNvPr id="13" name="Group 12">
              <a:extLst>
                <a:ext uri="{FF2B5EF4-FFF2-40B4-BE49-F238E27FC236}">
                  <a16:creationId xmlns:a16="http://schemas.microsoft.com/office/drawing/2014/main" id="{8B7403F9-F5D3-2097-5306-74AF5D139A8B}"/>
                </a:ext>
              </a:extLst>
            </p:cNvPr>
            <p:cNvGrpSpPr/>
            <p:nvPr/>
          </p:nvGrpSpPr>
          <p:grpSpPr>
            <a:xfrm>
              <a:off x="14992355" y="4369408"/>
              <a:ext cx="1294666" cy="1167235"/>
              <a:chOff x="2268000" y="1058952"/>
              <a:chExt cx="3024000" cy="3221305"/>
            </a:xfrm>
          </p:grpSpPr>
          <p:sp>
            <p:nvSpPr>
              <p:cNvPr id="14" name="Freeform 6">
                <a:extLst>
                  <a:ext uri="{FF2B5EF4-FFF2-40B4-BE49-F238E27FC236}">
                    <a16:creationId xmlns:a16="http://schemas.microsoft.com/office/drawing/2014/main" id="{CFA8D5C7-DB33-6046-4B4D-5A0F339CA995}"/>
                  </a:ext>
                </a:extLst>
              </p:cNvPr>
              <p:cNvSpPr/>
              <p:nvPr/>
            </p:nvSpPr>
            <p:spPr>
              <a:xfrm>
                <a:off x="2268000" y="1058952"/>
                <a:ext cx="3024000" cy="3221305"/>
              </a:xfrm>
              <a:custGeom>
                <a:avLst/>
                <a:gdLst/>
                <a:ahLst/>
                <a:cxnLst/>
                <a:rect l="l" t="t" r="r" b="b"/>
                <a:pathLst>
                  <a:path w="3024000" h="3221305">
                    <a:moveTo>
                      <a:pt x="0" y="0"/>
                    </a:moveTo>
                    <a:lnTo>
                      <a:pt x="3024000" y="0"/>
                    </a:lnTo>
                    <a:lnTo>
                      <a:pt x="3024000" y="3221305"/>
                    </a:lnTo>
                    <a:lnTo>
                      <a:pt x="0" y="3221305"/>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txBody>
              <a:bodyPr/>
              <a:lstStyle/>
              <a:p>
                <a:endParaRPr lang="en-GB"/>
              </a:p>
            </p:txBody>
          </p:sp>
          <p:sp>
            <p:nvSpPr>
              <p:cNvPr id="15" name="Freeform 7">
                <a:extLst>
                  <a:ext uri="{FF2B5EF4-FFF2-40B4-BE49-F238E27FC236}">
                    <a16:creationId xmlns:a16="http://schemas.microsoft.com/office/drawing/2014/main" id="{8D4D4AB2-73AB-DD92-3471-E19426FCC96B}"/>
                  </a:ext>
                </a:extLst>
              </p:cNvPr>
              <p:cNvSpPr/>
              <p:nvPr/>
            </p:nvSpPr>
            <p:spPr>
              <a:xfrm>
                <a:off x="2301025" y="1281217"/>
                <a:ext cx="2957951" cy="2776776"/>
              </a:xfrm>
              <a:custGeom>
                <a:avLst/>
                <a:gdLst/>
                <a:ahLst/>
                <a:cxnLst/>
                <a:rect l="l" t="t" r="r" b="b"/>
                <a:pathLst>
                  <a:path w="2957951" h="2776776">
                    <a:moveTo>
                      <a:pt x="0" y="0"/>
                    </a:moveTo>
                    <a:lnTo>
                      <a:pt x="2957950" y="0"/>
                    </a:lnTo>
                    <a:lnTo>
                      <a:pt x="2957950" y="2776776"/>
                    </a:lnTo>
                    <a:lnTo>
                      <a:pt x="0" y="2776776"/>
                    </a:lnTo>
                    <a:lnTo>
                      <a:pt x="0" y="0"/>
                    </a:lnTo>
                    <a:close/>
                  </a:path>
                </a:pathLst>
              </a:custGeom>
              <a:blipFill>
                <a:blip r:embed="rId26"/>
                <a:stretch>
                  <a:fillRect/>
                </a:stretch>
              </a:blipFill>
            </p:spPr>
            <p:txBody>
              <a:bodyPr/>
              <a:lstStyle/>
              <a:p>
                <a:endParaRPr lang="en-GB" dirty="0"/>
              </a:p>
            </p:txBody>
          </p:sp>
        </p:grpSp>
        <p:grpSp>
          <p:nvGrpSpPr>
            <p:cNvPr id="16" name="Group 15">
              <a:extLst>
                <a:ext uri="{FF2B5EF4-FFF2-40B4-BE49-F238E27FC236}">
                  <a16:creationId xmlns:a16="http://schemas.microsoft.com/office/drawing/2014/main" id="{0203327A-19E7-7E66-5B0F-40F8E9D5D3F3}"/>
                </a:ext>
              </a:extLst>
            </p:cNvPr>
            <p:cNvGrpSpPr/>
            <p:nvPr/>
          </p:nvGrpSpPr>
          <p:grpSpPr>
            <a:xfrm>
              <a:off x="15034414" y="6832705"/>
              <a:ext cx="1308501" cy="1164376"/>
              <a:chOff x="480265" y="4614531"/>
              <a:chExt cx="3024000" cy="3221305"/>
            </a:xfrm>
          </p:grpSpPr>
          <p:sp>
            <p:nvSpPr>
              <p:cNvPr id="17" name="Freeform 2">
                <a:extLst>
                  <a:ext uri="{FF2B5EF4-FFF2-40B4-BE49-F238E27FC236}">
                    <a16:creationId xmlns:a16="http://schemas.microsoft.com/office/drawing/2014/main" id="{80F3E58B-CC20-4FCF-06C4-8D0CD866C26F}"/>
                  </a:ext>
                </a:extLst>
              </p:cNvPr>
              <p:cNvSpPr/>
              <p:nvPr/>
            </p:nvSpPr>
            <p:spPr>
              <a:xfrm>
                <a:off x="480265" y="4614531"/>
                <a:ext cx="3024000" cy="3221305"/>
              </a:xfrm>
              <a:custGeom>
                <a:avLst/>
                <a:gdLst/>
                <a:ahLst/>
                <a:cxnLst/>
                <a:rect l="l" t="t" r="r" b="b"/>
                <a:pathLst>
                  <a:path w="3024000" h="3221305">
                    <a:moveTo>
                      <a:pt x="0" y="0"/>
                    </a:moveTo>
                    <a:lnTo>
                      <a:pt x="3024000" y="0"/>
                    </a:lnTo>
                    <a:lnTo>
                      <a:pt x="3024000" y="3221305"/>
                    </a:lnTo>
                    <a:lnTo>
                      <a:pt x="0" y="3221305"/>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txBody>
              <a:bodyPr/>
              <a:lstStyle/>
              <a:p>
                <a:endParaRPr lang="en-GB"/>
              </a:p>
            </p:txBody>
          </p:sp>
          <p:sp>
            <p:nvSpPr>
              <p:cNvPr id="18" name="Freeform 3">
                <a:extLst>
                  <a:ext uri="{FF2B5EF4-FFF2-40B4-BE49-F238E27FC236}">
                    <a16:creationId xmlns:a16="http://schemas.microsoft.com/office/drawing/2014/main" id="{A432BDA0-1354-D8A0-5D5C-D34431A910A8}"/>
                  </a:ext>
                </a:extLst>
              </p:cNvPr>
              <p:cNvSpPr/>
              <p:nvPr/>
            </p:nvSpPr>
            <p:spPr>
              <a:xfrm>
                <a:off x="721678" y="4826063"/>
                <a:ext cx="2541173" cy="2937773"/>
              </a:xfrm>
              <a:custGeom>
                <a:avLst/>
                <a:gdLst/>
                <a:ahLst/>
                <a:cxnLst/>
                <a:rect l="l" t="t" r="r" b="b"/>
                <a:pathLst>
                  <a:path w="2541173" h="2937773">
                    <a:moveTo>
                      <a:pt x="0" y="0"/>
                    </a:moveTo>
                    <a:lnTo>
                      <a:pt x="2541174" y="0"/>
                    </a:lnTo>
                    <a:lnTo>
                      <a:pt x="2541174" y="2937773"/>
                    </a:lnTo>
                    <a:lnTo>
                      <a:pt x="0" y="2937773"/>
                    </a:lnTo>
                    <a:lnTo>
                      <a:pt x="0" y="0"/>
                    </a:lnTo>
                    <a:close/>
                  </a:path>
                </a:pathLst>
              </a:custGeom>
              <a:blipFill>
                <a:blip r:embed="rId27"/>
                <a:stretch>
                  <a:fillRect/>
                </a:stretch>
              </a:blipFill>
            </p:spPr>
            <p:txBody>
              <a:bodyPr/>
              <a:lstStyle/>
              <a:p>
                <a:endParaRPr lang="en-GB"/>
              </a:p>
            </p:txBody>
          </p:sp>
        </p:grpSp>
        <p:sp>
          <p:nvSpPr>
            <p:cNvPr id="19" name="TextBox 18">
              <a:extLst>
                <a:ext uri="{FF2B5EF4-FFF2-40B4-BE49-F238E27FC236}">
                  <a16:creationId xmlns:a16="http://schemas.microsoft.com/office/drawing/2014/main" id="{78CDC938-5010-ADD5-39A0-756BCC713EF2}"/>
                </a:ext>
              </a:extLst>
            </p:cNvPr>
            <p:cNvSpPr txBox="1"/>
            <p:nvPr/>
          </p:nvSpPr>
          <p:spPr>
            <a:xfrm>
              <a:off x="16317489" y="4233017"/>
              <a:ext cx="1737257" cy="1569660"/>
            </a:xfrm>
            <a:prstGeom prst="rect">
              <a:avLst/>
            </a:prstGeom>
            <a:noFill/>
          </p:spPr>
          <p:txBody>
            <a:bodyPr wrap="square" rtlCol="0">
              <a:spAutoFit/>
            </a:bodyPr>
            <a:lstStyle/>
            <a:p>
              <a:pPr algn="ctr"/>
              <a:r>
                <a:rPr lang="en-GB" sz="1600" b="1" dirty="0">
                  <a:solidFill>
                    <a:schemeClr val="tx2">
                      <a:lumMod val="75000"/>
                    </a:schemeClr>
                  </a:solidFill>
                </a:rPr>
                <a:t>Tollgate School </a:t>
              </a:r>
            </a:p>
            <a:p>
              <a:pPr algn="ctr"/>
              <a:r>
                <a:rPr lang="en-GB" sz="1600" b="1" dirty="0">
                  <a:solidFill>
                    <a:schemeClr val="tx2">
                      <a:lumMod val="75000"/>
                    </a:schemeClr>
                  </a:solidFill>
                </a:rPr>
                <a:t>Year 5-6 </a:t>
              </a:r>
            </a:p>
            <a:p>
              <a:pPr algn="ctr"/>
              <a:r>
                <a:rPr lang="en-GB" sz="1600" b="1" dirty="0">
                  <a:solidFill>
                    <a:schemeClr val="tx2">
                      <a:lumMod val="75000"/>
                    </a:schemeClr>
                  </a:solidFill>
                </a:rPr>
                <a:t>Apple Crumb Cake </a:t>
              </a:r>
            </a:p>
            <a:p>
              <a:pPr algn="ctr"/>
              <a:r>
                <a:rPr lang="en-GB" sz="1600" dirty="0">
                  <a:solidFill>
                    <a:schemeClr val="tx2">
                      <a:lumMod val="75000"/>
                    </a:schemeClr>
                  </a:solidFill>
                </a:rPr>
                <a:t>“I can’t wait for this to be on the menu!”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FA6CFD9-9FEF-EAB0-0DED-3E7A8BB3D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0" y="-2805632"/>
            <a:ext cx="18304042" cy="12672028"/>
          </a:xfrm>
          <a:prstGeom prst="rect">
            <a:avLst/>
          </a:prstGeom>
        </p:spPr>
      </p:pic>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996685957"/>
              </p:ext>
            </p:extLst>
          </p:nvPr>
        </p:nvGraphicFramePr>
        <p:xfrm>
          <a:off x="990600" y="1586825"/>
          <a:ext cx="16154400" cy="8063358"/>
        </p:xfrm>
        <a:graphic>
          <a:graphicData uri="http://schemas.openxmlformats.org/drawingml/2006/table">
            <a:tbl>
              <a:tblPr firstRow="1" bandRow="1">
                <a:tableStyleId>{5C22544A-7EE6-4342-B048-85BDC9FD1C3A}</a:tableStyleId>
              </a:tblPr>
              <a:tblGrid>
                <a:gridCol w="3230880">
                  <a:extLst>
                    <a:ext uri="{9D8B030D-6E8A-4147-A177-3AD203B41FA5}">
                      <a16:colId xmlns:a16="http://schemas.microsoft.com/office/drawing/2014/main" val="1257960483"/>
                    </a:ext>
                  </a:extLst>
                </a:gridCol>
                <a:gridCol w="3230880">
                  <a:extLst>
                    <a:ext uri="{9D8B030D-6E8A-4147-A177-3AD203B41FA5}">
                      <a16:colId xmlns:a16="http://schemas.microsoft.com/office/drawing/2014/main" val="3704868386"/>
                    </a:ext>
                  </a:extLst>
                </a:gridCol>
                <a:gridCol w="3230880">
                  <a:extLst>
                    <a:ext uri="{9D8B030D-6E8A-4147-A177-3AD203B41FA5}">
                      <a16:colId xmlns:a16="http://schemas.microsoft.com/office/drawing/2014/main" val="4092775209"/>
                    </a:ext>
                  </a:extLst>
                </a:gridCol>
                <a:gridCol w="3230880">
                  <a:extLst>
                    <a:ext uri="{9D8B030D-6E8A-4147-A177-3AD203B41FA5}">
                      <a16:colId xmlns:a16="http://schemas.microsoft.com/office/drawing/2014/main" val="2833176240"/>
                    </a:ext>
                  </a:extLst>
                </a:gridCol>
                <a:gridCol w="3230880">
                  <a:extLst>
                    <a:ext uri="{9D8B030D-6E8A-4147-A177-3AD203B41FA5}">
                      <a16:colId xmlns:a16="http://schemas.microsoft.com/office/drawing/2014/main" val="2375869498"/>
                    </a:ext>
                  </a:extLst>
                </a:gridCol>
              </a:tblGrid>
              <a:tr h="0">
                <a:tc>
                  <a:txBody>
                    <a:bodyPr/>
                    <a:lstStyle/>
                    <a:p>
                      <a:pPr algn="ctr"/>
                      <a:r>
                        <a:rPr lang="en-GB" sz="2800" b="0" dirty="0">
                          <a:solidFill>
                            <a:schemeClr val="tx2"/>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ctr"/>
                      <a:r>
                        <a:rPr lang="en-GB" sz="2800" b="0" dirty="0">
                          <a:solidFill>
                            <a:schemeClr val="tx2"/>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2571604415"/>
                  </a:ext>
                </a:extLst>
              </a:tr>
              <a:tr h="699096">
                <a:tc>
                  <a:txBody>
                    <a:bodyPr/>
                    <a:lstStyle/>
                    <a:p>
                      <a:pPr algn="l">
                        <a:lnSpc>
                          <a:spcPts val="1960"/>
                        </a:lnSpc>
                      </a:pPr>
                      <a:r>
                        <a:rPr lang="en-US" sz="1400" dirty="0">
                          <a:solidFill>
                            <a:srgbClr val="000000"/>
                          </a:solidFill>
                          <a:latin typeface="Canva Sans Bold"/>
                        </a:rPr>
                        <a:t>Plant Balls in Tomato Sauce with Rice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latin typeface="Century Gothic" panose="020B0502020202020204" pitchFamily="34" charset="0"/>
                        </a:rPr>
                        <a:t>Devils Kitchen Vegan Plant Balls in a Homemade Tomato Sauce Served with 50/50 </a:t>
                      </a:r>
                      <a:r>
                        <a:rPr lang="en-US" sz="1400" dirty="0" err="1">
                          <a:latin typeface="Century Gothic" panose="020B0502020202020204" pitchFamily="34" charset="0"/>
                        </a:rPr>
                        <a:t>Wholemeal</a:t>
                      </a:r>
                      <a:r>
                        <a:rPr lang="en-US" sz="1400" dirty="0">
                          <a:latin typeface="Century Gothic" panose="020B0502020202020204" pitchFamily="34" charset="0"/>
                        </a:rPr>
                        <a:t> Rice</a:t>
                      </a:r>
                      <a:endParaRPr lang="en-GB" sz="1400" dirty="0">
                        <a:latin typeface="Century Gothic" panose="020B0502020202020204" pitchFamily="34" charset="0"/>
                      </a:endParaRPr>
                    </a:p>
                    <a:p>
                      <a:pPr algn="l">
                        <a:lnSpc>
                          <a:spcPts val="1960"/>
                        </a:lnSpc>
                      </a:pPr>
                      <a:endParaRPr lang="en-GB" sz="1400" dirty="0"/>
                    </a:p>
                    <a:p>
                      <a:pPr algn="l">
                        <a:lnSpc>
                          <a:spcPts val="1960"/>
                        </a:lnSpc>
                      </a:pPr>
                      <a:endParaRPr lang="en-GB" sz="1400" dirty="0"/>
                    </a:p>
                    <a:p>
                      <a:pPr algn="l">
                        <a:lnSpc>
                          <a:spcPts val="1960"/>
                        </a:lnSpc>
                      </a:pP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dirty="0">
                          <a:solidFill>
                            <a:srgbClr val="000000"/>
                          </a:solidFill>
                          <a:latin typeface="Canva Sans Bold"/>
                        </a:rPr>
                        <a:t>Beef </a:t>
                      </a:r>
                      <a:r>
                        <a:rPr lang="en-US" sz="1400" dirty="0" err="1">
                          <a:solidFill>
                            <a:srgbClr val="000000"/>
                          </a:solidFill>
                          <a:latin typeface="Canva Sans Bold"/>
                        </a:rPr>
                        <a:t>Lasagne</a:t>
                      </a:r>
                      <a:r>
                        <a:rPr lang="en-US" sz="1400" dirty="0">
                          <a:solidFill>
                            <a:srgbClr val="000000"/>
                          </a:solidFill>
                          <a:latin typeface="Canva Sans Bold"/>
                        </a:rPr>
                        <a:t> with Garlic Bread</a:t>
                      </a:r>
                    </a:p>
                    <a:p>
                      <a:pPr algn="l">
                        <a:lnSpc>
                          <a:spcPts val="1960"/>
                        </a:lnSpc>
                      </a:pPr>
                      <a:r>
                        <a:rPr lang="en-US" sz="1400" b="0" dirty="0">
                          <a:solidFill>
                            <a:srgbClr val="000000"/>
                          </a:solidFill>
                          <a:latin typeface="Century Gothic" panose="020B0502020202020204" pitchFamily="34" charset="0"/>
                        </a:rPr>
                        <a:t>A Layered </a:t>
                      </a:r>
                      <a:r>
                        <a:rPr lang="en-US" sz="1400" b="0" dirty="0" err="1">
                          <a:solidFill>
                            <a:srgbClr val="000000"/>
                          </a:solidFill>
                          <a:latin typeface="Century Gothic" panose="020B0502020202020204" pitchFamily="34" charset="0"/>
                        </a:rPr>
                        <a:t>Lasagne</a:t>
                      </a:r>
                      <a:r>
                        <a:rPr lang="en-US" sz="1400" b="0" dirty="0">
                          <a:solidFill>
                            <a:srgbClr val="000000"/>
                          </a:solidFill>
                          <a:latin typeface="Century Gothic" panose="020B0502020202020204" pitchFamily="34" charset="0"/>
                        </a:rPr>
                        <a:t> Made </a:t>
                      </a:r>
                    </a:p>
                    <a:p>
                      <a:pPr algn="l">
                        <a:lnSpc>
                          <a:spcPts val="1960"/>
                        </a:lnSpc>
                      </a:pPr>
                      <a:r>
                        <a:rPr lang="en-US" sz="1400" b="0" dirty="0">
                          <a:solidFill>
                            <a:srgbClr val="000000"/>
                          </a:solidFill>
                          <a:latin typeface="Century Gothic" panose="020B0502020202020204" pitchFamily="34" charset="0"/>
                        </a:rPr>
                        <a:t>With Red Tractor </a:t>
                      </a:r>
                    </a:p>
                    <a:p>
                      <a:pPr algn="l">
                        <a:lnSpc>
                          <a:spcPts val="1960"/>
                        </a:lnSpc>
                      </a:pPr>
                      <a:r>
                        <a:rPr lang="en-US" sz="1400" b="0" dirty="0">
                          <a:solidFill>
                            <a:srgbClr val="000000"/>
                          </a:solidFill>
                          <a:latin typeface="Century Gothic" panose="020B0502020202020204" pitchFamily="34" charset="0"/>
                        </a:rPr>
                        <a:t>Accredited Beef </a:t>
                      </a:r>
                    </a:p>
                    <a:p>
                      <a:pPr algn="l">
                        <a:lnSpc>
                          <a:spcPts val="1960"/>
                        </a:lnSpc>
                      </a:pPr>
                      <a:r>
                        <a:rPr lang="en-US" sz="1400" b="0" dirty="0">
                          <a:solidFill>
                            <a:srgbClr val="000000"/>
                          </a:solidFill>
                          <a:latin typeface="Century Gothic" panose="020B0502020202020204" pitchFamily="34" charset="0"/>
                        </a:rPr>
                        <a:t>Mince and Lentils</a:t>
                      </a:r>
                    </a:p>
                    <a:p>
                      <a:pPr algn="l">
                        <a:lnSpc>
                          <a:spcPts val="1960"/>
                        </a:lnSpc>
                      </a:pPr>
                      <a:r>
                        <a:rPr lang="en-US" sz="1400" b="0" dirty="0">
                          <a:solidFill>
                            <a:srgbClr val="000000"/>
                          </a:solidFill>
                          <a:latin typeface="Century Gothic" panose="020B0502020202020204" pitchFamily="34" charset="0"/>
                        </a:rPr>
                        <a:t>in a Tomato </a:t>
                      </a:r>
                    </a:p>
                    <a:p>
                      <a:pPr algn="l">
                        <a:lnSpc>
                          <a:spcPts val="1960"/>
                        </a:lnSpc>
                      </a:pPr>
                      <a:r>
                        <a:rPr lang="en-US" sz="1400" b="0" dirty="0">
                          <a:solidFill>
                            <a:srgbClr val="000000"/>
                          </a:solidFill>
                          <a:latin typeface="Century Gothic" panose="020B0502020202020204" pitchFamily="34" charset="0"/>
                        </a:rPr>
                        <a:t>Sauce, </a:t>
                      </a:r>
                      <a:r>
                        <a:rPr lang="en-GB" sz="1400" dirty="0">
                          <a:latin typeface="Century Gothic" panose="020B0502020202020204" pitchFamily="34" charset="0"/>
                        </a:rPr>
                        <a:t>Topped </a:t>
                      </a:r>
                    </a:p>
                    <a:p>
                      <a:pPr algn="l">
                        <a:lnSpc>
                          <a:spcPts val="1960"/>
                        </a:lnSpc>
                      </a:pPr>
                      <a:r>
                        <a:rPr lang="en-GB" sz="1400" dirty="0">
                          <a:latin typeface="Century Gothic" panose="020B0502020202020204" pitchFamily="34" charset="0"/>
                        </a:rPr>
                        <a:t>with Cheese Sauce </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dirty="0">
                          <a:solidFill>
                            <a:srgbClr val="000000"/>
                          </a:solidFill>
                          <a:latin typeface="Century Gothic" panose="020B0502020202020204" pitchFamily="34" charset="0"/>
                        </a:rPr>
                        <a:t>Roast Chicken, Stuffing, Roast Potatoes and Gravy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dirty="0">
                          <a:solidFill>
                            <a:srgbClr val="000000"/>
                          </a:solidFill>
                          <a:latin typeface="Canva Sans Bold"/>
                        </a:rPr>
                        <a:t>NEW Chicken Biryani </a:t>
                      </a:r>
                    </a:p>
                    <a:p>
                      <a:pPr algn="l">
                        <a:lnSpc>
                          <a:spcPts val="1960"/>
                        </a:lnSpc>
                      </a:pPr>
                      <a:r>
                        <a:rPr lang="en-US" sz="1400" dirty="0">
                          <a:solidFill>
                            <a:srgbClr val="000000"/>
                          </a:solidFill>
                          <a:latin typeface="Century Gothic" panose="020B0502020202020204" pitchFamily="34" charset="0"/>
                        </a:rPr>
                        <a:t>Red Tractor Accredited </a:t>
                      </a:r>
                    </a:p>
                    <a:p>
                      <a:pPr algn="l">
                        <a:lnSpc>
                          <a:spcPts val="1960"/>
                        </a:lnSpc>
                      </a:pPr>
                      <a:r>
                        <a:rPr lang="en-US" sz="1400" dirty="0">
                          <a:solidFill>
                            <a:srgbClr val="000000"/>
                          </a:solidFill>
                          <a:latin typeface="Century Gothic" panose="020B0502020202020204" pitchFamily="34" charset="0"/>
                        </a:rPr>
                        <a:t>Chicken Seasoned with Mild Spices, Mixed with Rice </a:t>
                      </a:r>
                      <a:r>
                        <a:rPr lang="en-US" sz="1400" dirty="0" err="1">
                          <a:solidFill>
                            <a:srgbClr val="000000"/>
                          </a:solidFill>
                          <a:latin typeface="Century Gothic" panose="020B0502020202020204" pitchFamily="34" charset="0"/>
                        </a:rPr>
                        <a:t>Flavoured</a:t>
                      </a:r>
                      <a:r>
                        <a:rPr lang="en-US" sz="1400" dirty="0">
                          <a:solidFill>
                            <a:srgbClr val="000000"/>
                          </a:solidFill>
                          <a:latin typeface="Century Gothic" panose="020B0502020202020204" pitchFamily="34" charset="0"/>
                        </a:rPr>
                        <a:t> with Turmeric, Peas </a:t>
                      </a:r>
                    </a:p>
                    <a:p>
                      <a:pPr algn="l">
                        <a:lnSpc>
                          <a:spcPts val="1960"/>
                        </a:lnSpc>
                      </a:pPr>
                      <a:r>
                        <a:rPr lang="en-US" sz="1400" dirty="0">
                          <a:solidFill>
                            <a:srgbClr val="000000"/>
                          </a:solidFill>
                          <a:latin typeface="Century Gothic" panose="020B0502020202020204" pitchFamily="34" charset="0"/>
                        </a:rPr>
                        <a:t>and Onion </a:t>
                      </a: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dirty="0">
                          <a:solidFill>
                            <a:srgbClr val="000000"/>
                          </a:solidFill>
                          <a:latin typeface="Canva Sans Bold"/>
                        </a:rPr>
                        <a:t>Fishfingers with Chips and </a:t>
                      </a:r>
                    </a:p>
                    <a:p>
                      <a:pPr algn="l">
                        <a:lnSpc>
                          <a:spcPts val="1960"/>
                        </a:lnSpc>
                      </a:pPr>
                      <a:r>
                        <a:rPr lang="en-US" sz="1400" dirty="0">
                          <a:solidFill>
                            <a:srgbClr val="000000"/>
                          </a:solidFill>
                          <a:latin typeface="Canva Sans Bold"/>
                        </a:rPr>
                        <a:t>Tomato Sauce</a:t>
                      </a:r>
                    </a:p>
                    <a:p>
                      <a:pPr marL="0" lvl="0" indent="0" algn="l">
                        <a:lnSpc>
                          <a:spcPts val="1960"/>
                        </a:lnSpc>
                        <a:spcBef>
                          <a:spcPct val="0"/>
                        </a:spcBef>
                      </a:pPr>
                      <a:r>
                        <a:rPr lang="en-US" sz="1400" dirty="0">
                          <a:solidFill>
                            <a:srgbClr val="000000"/>
                          </a:solidFill>
                          <a:latin typeface="Canva Sans"/>
                        </a:rPr>
                        <a:t>Oven Baked Youngs MSC Accredited Pollock </a:t>
                      </a:r>
                    </a:p>
                    <a:p>
                      <a:pPr marL="0" lvl="0" indent="0" algn="l">
                        <a:lnSpc>
                          <a:spcPts val="1960"/>
                        </a:lnSpc>
                        <a:spcBef>
                          <a:spcPct val="0"/>
                        </a:spcBef>
                      </a:pPr>
                      <a:r>
                        <a:rPr lang="en-US" sz="1400" dirty="0">
                          <a:solidFill>
                            <a:srgbClr val="000000"/>
                          </a:solidFill>
                          <a:latin typeface="Canva Sans"/>
                        </a:rPr>
                        <a:t>Fishfingers or Salmon Fishfingers with Oven Baked Chips &amp; Tomato Ketchup </a:t>
                      </a:r>
                    </a:p>
                    <a:p>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1889949154"/>
                  </a:ext>
                </a:extLst>
              </a:tr>
              <a:tr h="370840">
                <a:tc>
                  <a:txBody>
                    <a:bodyPr/>
                    <a:lstStyle/>
                    <a:p>
                      <a:pPr algn="l">
                        <a:lnSpc>
                          <a:spcPts val="1960"/>
                        </a:lnSpc>
                      </a:pPr>
                      <a:r>
                        <a:rPr lang="en-US" sz="1400" dirty="0">
                          <a:solidFill>
                            <a:srgbClr val="000000"/>
                          </a:solidFill>
                          <a:latin typeface="Canva Sans Bold"/>
                        </a:rPr>
                        <a:t>Autumn Vegetable </a:t>
                      </a:r>
                      <a:r>
                        <a:rPr lang="en-US" sz="1400" dirty="0" err="1">
                          <a:solidFill>
                            <a:srgbClr val="000000"/>
                          </a:solidFill>
                          <a:latin typeface="Canva Sans Bold"/>
                        </a:rPr>
                        <a:t>Lasagne</a:t>
                      </a:r>
                      <a:r>
                        <a:rPr lang="en-US" sz="1400" dirty="0">
                          <a:solidFill>
                            <a:srgbClr val="000000"/>
                          </a:solidFill>
                          <a:latin typeface="Canva Sans Bold"/>
                        </a:rPr>
                        <a:t> </a:t>
                      </a:r>
                    </a:p>
                    <a:p>
                      <a:pPr algn="l">
                        <a:lnSpc>
                          <a:spcPts val="1960"/>
                        </a:lnSpc>
                      </a:pPr>
                      <a:r>
                        <a:rPr lang="en-GB" sz="1400" dirty="0">
                          <a:latin typeface="Century Gothic" panose="020B0502020202020204" pitchFamily="34" charset="0"/>
                        </a:rPr>
                        <a:t>A Layered Lasagne Made With Vegetables and Lentils in a Tomato Sauce, Topped with Cheese Sauce </a:t>
                      </a:r>
                      <a:endParaRPr lang="en-GB" sz="1400" dirty="0">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dirty="0">
                          <a:solidFill>
                            <a:srgbClr val="000000"/>
                          </a:solidFill>
                          <a:latin typeface="Canva Sans Bold"/>
                        </a:rPr>
                        <a:t>Beetroot and Lentil Burger in a Bun with Potato Wedges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dirty="0">
                          <a:latin typeface="Century Gothic" panose="020B0502020202020204" pitchFamily="34" charset="0"/>
                        </a:rPr>
                        <a:t>Homemade Burger Made with Beetroot, Lentils, Sweet Potato and Carrots, Served in a Bun With Baked Potato Wedges </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b="1" dirty="0">
                          <a:solidFill>
                            <a:srgbClr val="000000"/>
                          </a:solidFill>
                          <a:latin typeface="Century Gothic" panose="020B0502020202020204" pitchFamily="34" charset="0"/>
                        </a:rPr>
                        <a:t>Vegetarian Wellington, Roast Potatoes and Gravy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dirty="0">
                          <a:solidFill>
                            <a:srgbClr val="000000"/>
                          </a:solidFill>
                          <a:latin typeface="Canva Sans Bold"/>
                        </a:rPr>
                        <a:t>NEW BBQ Sausage Pasta with Garlic Bread</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dirty="0">
                          <a:latin typeface="Century Gothic" panose="020B0502020202020204" pitchFamily="34" charset="0"/>
                        </a:rPr>
                        <a:t>Devil’s Kitchen Plant Sausage in a Tomato BBQ Sauce, Served with Wholemeal Fusilli Pasta and Homemade Garlic Bread </a:t>
                      </a:r>
                    </a:p>
                    <a:p>
                      <a:pPr algn="l">
                        <a:lnSpc>
                          <a:spcPts val="1960"/>
                        </a:lnSpc>
                      </a:pP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dirty="0">
                          <a:solidFill>
                            <a:srgbClr val="000000"/>
                          </a:solidFill>
                          <a:latin typeface="Canva Sans Bold"/>
                        </a:rPr>
                        <a:t>Cheese and Bean Pasty with Chips and Tomato Sauce </a:t>
                      </a:r>
                    </a:p>
                    <a:p>
                      <a:pPr rtl="0" fontAlgn="base"/>
                      <a:r>
                        <a:rPr lang="en-US" sz="1400" b="0" i="0" kern="1200" dirty="0">
                          <a:solidFill>
                            <a:schemeClr val="dk1"/>
                          </a:solidFill>
                          <a:effectLst/>
                          <a:latin typeface="Century Gothic" panose="020B0502020202020204" pitchFamily="34" charset="0"/>
                          <a:ea typeface="+mn-ea"/>
                          <a:cs typeface="+mn-cs"/>
                        </a:rPr>
                        <a:t>Homemade Cheddar Cheese and Reduced Sugar &amp; Salt Baked Bean Pasty Served with ​</a:t>
                      </a:r>
                    </a:p>
                    <a:p>
                      <a:pPr rtl="0" fontAlgn="base"/>
                      <a:r>
                        <a:rPr lang="en-US" sz="1400" b="0" i="0" kern="1200" dirty="0">
                          <a:solidFill>
                            <a:schemeClr val="dk1"/>
                          </a:solidFill>
                          <a:effectLst/>
                          <a:latin typeface="Century Gothic" panose="020B0502020202020204" pitchFamily="34" charset="0"/>
                          <a:ea typeface="+mn-ea"/>
                          <a:cs typeface="+mn-cs"/>
                        </a:rPr>
                        <a:t>Oven Baked Chips &amp; ​</a:t>
                      </a:r>
                    </a:p>
                    <a:p>
                      <a:pPr rtl="0" fontAlgn="base"/>
                      <a:r>
                        <a:rPr lang="en-US" sz="1400" b="0" i="0" kern="1200" dirty="0">
                          <a:solidFill>
                            <a:schemeClr val="dk1"/>
                          </a:solidFill>
                          <a:effectLst/>
                          <a:latin typeface="Century Gothic" panose="020B0502020202020204" pitchFamily="34" charset="0"/>
                          <a:ea typeface="+mn-ea"/>
                          <a:cs typeface="+mn-cs"/>
                        </a:rPr>
                        <a:t>Tomato Ketchup</a:t>
                      </a:r>
                      <a:endParaRPr lang="en-US" sz="1400" b="0" i="0" kern="1200" dirty="0">
                        <a:solidFill>
                          <a:srgbClr val="000000"/>
                        </a:solidFill>
                        <a:effectLst/>
                        <a:latin typeface="Canva Sans Bold"/>
                        <a:ea typeface="+mn-ea"/>
                        <a:cs typeface="+mn-cs"/>
                      </a:endParaRPr>
                    </a:p>
                    <a:p>
                      <a:pPr rtl="0" fontAlgn="base"/>
                      <a:endParaRPr lang="en-US" sz="1400" b="0" i="0" kern="1200" dirty="0">
                        <a:solidFill>
                          <a:srgbClr val="000000"/>
                        </a:solidFill>
                        <a:effectLst/>
                        <a:latin typeface="Canva Sans Bold"/>
                        <a:ea typeface="+mn-ea"/>
                        <a:cs typeface="+mn-cs"/>
                      </a:endParaRPr>
                    </a:p>
                    <a:p>
                      <a:pPr rtl="0" fontAlgn="base"/>
                      <a:endParaRPr lang="en-US" sz="1400" b="0" i="0" kern="1200" dirty="0">
                        <a:solidFill>
                          <a:srgbClr val="000000"/>
                        </a:solidFill>
                        <a:effectLst/>
                        <a:latin typeface="Canva Sans Bold"/>
                        <a:ea typeface="+mn-ea"/>
                        <a:cs typeface="+mn-cs"/>
                      </a:endParaRPr>
                    </a:p>
                    <a:p>
                      <a:pPr rtl="0" fontAlgn="base"/>
                      <a:endParaRPr lang="en-US" sz="1400" b="0" i="0" kern="1200" dirty="0">
                        <a:solidFill>
                          <a:srgbClr val="000000"/>
                        </a:solidFill>
                        <a:effectLst/>
                        <a:latin typeface="Canva Sans Bold"/>
                        <a:ea typeface="+mn-ea"/>
                        <a:cs typeface="+mn-cs"/>
                      </a:endParaRPr>
                    </a:p>
                    <a:p>
                      <a:pPr rtl="0" fontAlgn="base"/>
                      <a:endParaRPr lang="en-US" sz="1400" b="0" i="0" kern="1200" dirty="0">
                        <a:solidFill>
                          <a:srgbClr val="000000"/>
                        </a:solidFill>
                        <a:effectLst/>
                        <a:latin typeface="Canva Sans Bold"/>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3403764832"/>
                  </a:ext>
                </a:extLst>
              </a:tr>
              <a:tr h="370840">
                <a:tc gridSpan="5">
                  <a:txBody>
                    <a:bodyPr/>
                    <a:lstStyle/>
                    <a:p>
                      <a:pPr algn="ctr">
                        <a:lnSpc>
                          <a:spcPts val="1960"/>
                        </a:lnSpc>
                      </a:pPr>
                      <a:r>
                        <a:rPr lang="en-US" sz="1400" dirty="0">
                          <a:solidFill>
                            <a:srgbClr val="000000"/>
                          </a:solidFill>
                          <a:latin typeface="Canva Sans"/>
                        </a:rPr>
                        <a:t>Each day we serve a choice of two vegetables such as Carrots, Broccoli, Cauliflower, Sweetcorn, Peas, Baked Beans, Green Beans, Cabbage, Peppers.</a:t>
                      </a:r>
                    </a:p>
                    <a:p>
                      <a:pPr marL="0" lvl="0" indent="0" algn="ctr">
                        <a:lnSpc>
                          <a:spcPts val="1960"/>
                        </a:lnSpc>
                        <a:spcBef>
                          <a:spcPct val="0"/>
                        </a:spcBef>
                      </a:pPr>
                      <a:r>
                        <a:rPr lang="en-US" sz="1400" dirty="0">
                          <a:solidFill>
                            <a:srgbClr val="000000"/>
                          </a:solidFill>
                          <a:latin typeface="Canva Sans"/>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0">
                <a:tc>
                  <a:txBody>
                    <a:bodyPr/>
                    <a:lstStyle/>
                    <a:p>
                      <a:pPr algn="l">
                        <a:lnSpc>
                          <a:spcPts val="1960"/>
                        </a:lnSpc>
                      </a:pPr>
                      <a:r>
                        <a:rPr lang="en-US" sz="1400" b="0" dirty="0">
                          <a:solidFill>
                            <a:srgbClr val="000000"/>
                          </a:solidFill>
                          <a:latin typeface="Canva Sans Bold"/>
                        </a:rPr>
                        <a:t>Cheese and Crackers</a:t>
                      </a:r>
                    </a:p>
                    <a:p>
                      <a:pPr algn="l">
                        <a:lnSpc>
                          <a:spcPts val="1960"/>
                        </a:lnSpc>
                      </a:pPr>
                      <a:r>
                        <a:rPr lang="en-US" sz="1400" dirty="0">
                          <a:solidFill>
                            <a:srgbClr val="000000"/>
                          </a:solidFill>
                          <a:latin typeface="Century Gothic" panose="020B0502020202020204" pitchFamily="34" charset="0"/>
                        </a:rPr>
                        <a:t>Cheddar Cheese Wedge with Cream Crackers </a:t>
                      </a:r>
                    </a:p>
                    <a:p>
                      <a:pPr algn="l">
                        <a:lnSpc>
                          <a:spcPts val="1960"/>
                        </a:lnSpc>
                      </a:pPr>
                      <a:endParaRPr lang="en-US" sz="1400" dirty="0">
                        <a:solidFill>
                          <a:srgbClr val="000000"/>
                        </a:solidFill>
                        <a:latin typeface="Century Gothic" panose="020B0502020202020204" pitchFamily="34" charset="0"/>
                      </a:endParaRPr>
                    </a:p>
                    <a:p>
                      <a:pPr algn="l">
                        <a:lnSpc>
                          <a:spcPts val="1960"/>
                        </a:lnSpc>
                      </a:pPr>
                      <a:endParaRPr lang="en-US" sz="1400" dirty="0">
                        <a:solidFill>
                          <a:srgbClr val="000000"/>
                        </a:solidFill>
                        <a:latin typeface="Century Gothic" panose="020B0502020202020204" pitchFamily="34" charset="0"/>
                      </a:endParaRPr>
                    </a:p>
                    <a:p>
                      <a:pPr algn="l">
                        <a:lnSpc>
                          <a:spcPts val="1960"/>
                        </a:lnSpc>
                      </a:pPr>
                      <a:endParaRPr lang="en-US" sz="1400" dirty="0">
                        <a:solidFill>
                          <a:srgbClr val="000000"/>
                        </a:solidFill>
                        <a:latin typeface="Century Gothic" panose="020B0502020202020204" pitchFamily="34" charset="0"/>
                      </a:endParaRPr>
                    </a:p>
                    <a:p>
                      <a:pPr algn="l">
                        <a:lnSpc>
                          <a:spcPts val="1960"/>
                        </a:lnSpc>
                      </a:pPr>
                      <a:endParaRPr lang="en-US" sz="1400" dirty="0">
                        <a:solidFill>
                          <a:srgbClr val="000000"/>
                        </a:solidFill>
                        <a:latin typeface="Century Gothic" panose="020B0502020202020204" pitchFamily="34" charset="0"/>
                      </a:endParaRPr>
                    </a:p>
                    <a:p>
                      <a:pPr algn="l">
                        <a:lnSpc>
                          <a:spcPts val="1960"/>
                        </a:lnSpc>
                      </a:pPr>
                      <a:endParaRPr lang="en-US" sz="1400" dirty="0">
                        <a:solidFill>
                          <a:srgbClr val="000000"/>
                        </a:solidFill>
                        <a:latin typeface="Canva Sans"/>
                      </a:endParaRPr>
                    </a:p>
                    <a:p>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dirty="0">
                          <a:solidFill>
                            <a:srgbClr val="000000"/>
                          </a:solidFill>
                          <a:latin typeface="Canva Sans Bold"/>
                        </a:rPr>
                        <a:t>NEW Apple Crumb Cake with Custard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dirty="0">
                          <a:latin typeface="Century Gothic" panose="020B0502020202020204" pitchFamily="34" charset="0"/>
                        </a:rPr>
                        <a:t>Homemade Apple Cake with a Crumble Topping, Served with Custard </a:t>
                      </a:r>
                    </a:p>
                    <a:p>
                      <a:pPr algn="l">
                        <a:lnSpc>
                          <a:spcPts val="1960"/>
                        </a:lnSpc>
                      </a:pPr>
                      <a:endParaRPr lang="en-US" sz="1400" dirty="0">
                        <a:solidFill>
                          <a:srgbClr val="000000"/>
                        </a:solidFill>
                        <a:latin typeface="Canva Sans Bold"/>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dirty="0">
                          <a:solidFill>
                            <a:srgbClr val="000000"/>
                          </a:solidFill>
                          <a:latin typeface="Canva Sans Bold"/>
                        </a:rPr>
                        <a:t>Fruit Medley</a:t>
                      </a:r>
                    </a:p>
                    <a:p>
                      <a:pPr algn="l">
                        <a:lnSpc>
                          <a:spcPts val="1960"/>
                        </a:lnSpc>
                      </a:pPr>
                      <a:r>
                        <a:rPr lang="en-US" sz="1400" b="0" dirty="0">
                          <a:solidFill>
                            <a:srgbClr val="000000"/>
                          </a:solidFill>
                          <a:latin typeface="Canva Sans" panose="020B0604020202020204" charset="0"/>
                        </a:rPr>
                        <a:t>A selection of Pineapple, Mandarin, Peach, Apple and Orange</a:t>
                      </a:r>
                    </a:p>
                    <a:p>
                      <a:pPr algn="l">
                        <a:lnSpc>
                          <a:spcPts val="1960"/>
                        </a:lnSpc>
                      </a:pP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dirty="0">
                          <a:solidFill>
                            <a:srgbClr val="000000"/>
                          </a:solidFill>
                          <a:latin typeface="Canva Sans Bold"/>
                        </a:rPr>
                        <a:t>Jelly with Mandarins</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anva Sans"/>
                        </a:rPr>
                        <a:t>Strawberry Jelly served with Mandarins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tc>
                  <a:txBody>
                    <a:bodyPr/>
                    <a:lstStyle/>
                    <a:p>
                      <a:pPr algn="l">
                        <a:lnSpc>
                          <a:spcPts val="1960"/>
                        </a:lnSpc>
                      </a:pPr>
                      <a:r>
                        <a:rPr lang="en-US" sz="1400" dirty="0">
                          <a:solidFill>
                            <a:srgbClr val="000000"/>
                          </a:solidFill>
                          <a:latin typeface="Canva Sans Bold"/>
                        </a:rPr>
                        <a:t>Syrup Sponge with Custard</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Homemade Vanilla Sponge Drizzled with Golden Syrup and Served with Custard</a:t>
                      </a:r>
                      <a:endParaRPr lang="en-US" sz="1400" dirty="0">
                        <a:solidFill>
                          <a:srgbClr val="000000"/>
                        </a:solidFill>
                        <a:latin typeface="Canva Sans Bold"/>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1503234578"/>
                  </a:ext>
                </a:extLst>
              </a:tr>
            </a:tbl>
          </a:graphicData>
        </a:graphic>
      </p:graphicFrame>
      <p:sp>
        <p:nvSpPr>
          <p:cNvPr id="14" name="Freeform 14"/>
          <p:cNvSpPr/>
          <p:nvPr/>
        </p:nvSpPr>
        <p:spPr>
          <a:xfrm>
            <a:off x="13178583" y="3307628"/>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3"/>
            <a:stretch>
              <a:fillRect/>
            </a:stretch>
          </a:blipFill>
        </p:spPr>
        <p:txBody>
          <a:bodyPr/>
          <a:lstStyle/>
          <a:p>
            <a:endParaRPr lang="en-GB"/>
          </a:p>
        </p:txBody>
      </p:sp>
      <p:sp>
        <p:nvSpPr>
          <p:cNvPr id="66" name="Freeform 66"/>
          <p:cNvSpPr/>
          <p:nvPr/>
        </p:nvSpPr>
        <p:spPr>
          <a:xfrm>
            <a:off x="6705600" y="3273826"/>
            <a:ext cx="658423" cy="845272"/>
          </a:xfrm>
          <a:custGeom>
            <a:avLst/>
            <a:gdLst/>
            <a:ahLst/>
            <a:cxnLst/>
            <a:rect l="l" t="t" r="r" b="b"/>
            <a:pathLst>
              <a:path w="658423" h="845272">
                <a:moveTo>
                  <a:pt x="0" y="0"/>
                </a:moveTo>
                <a:lnTo>
                  <a:pt x="658423" y="0"/>
                </a:lnTo>
                <a:lnTo>
                  <a:pt x="658423" y="845272"/>
                </a:lnTo>
                <a:lnTo>
                  <a:pt x="0" y="845272"/>
                </a:lnTo>
                <a:lnTo>
                  <a:pt x="0" y="0"/>
                </a:lnTo>
                <a:close/>
              </a:path>
            </a:pathLst>
          </a:custGeom>
          <a:blipFill>
            <a:blip r:embed="rId3"/>
            <a:stretch>
              <a:fillRect/>
            </a:stretch>
          </a:blipFill>
        </p:spPr>
        <p:txBody>
          <a:bodyPr/>
          <a:lstStyle/>
          <a:p>
            <a:endParaRPr lang="en-GB"/>
          </a:p>
        </p:txBody>
      </p:sp>
      <p:sp>
        <p:nvSpPr>
          <p:cNvPr id="79" name="TextBox 79"/>
          <p:cNvSpPr txBox="1"/>
          <p:nvPr/>
        </p:nvSpPr>
        <p:spPr>
          <a:xfrm>
            <a:off x="7063755" y="58839"/>
            <a:ext cx="4160490" cy="1566544"/>
          </a:xfrm>
          <a:prstGeom prst="rect">
            <a:avLst/>
          </a:prstGeom>
        </p:spPr>
        <p:txBody>
          <a:bodyPr lIns="0" tIns="0" rIns="0" bIns="0" rtlCol="0" anchor="t">
            <a:spAutoFit/>
          </a:bodyPr>
          <a:lstStyle/>
          <a:p>
            <a:pPr marL="0" lvl="0" indent="0" algn="ctr">
              <a:lnSpc>
                <a:spcPts val="12880"/>
              </a:lnSpc>
              <a:spcBef>
                <a:spcPct val="0"/>
              </a:spcBef>
            </a:pPr>
            <a:r>
              <a:rPr lang="en-US" sz="9200" spc="-138" dirty="0">
                <a:solidFill>
                  <a:srgbClr val="065FA9"/>
                </a:solidFill>
                <a:latin typeface="Barlow Condensed Bold"/>
              </a:rPr>
              <a:t>WEEK ONE</a:t>
            </a:r>
          </a:p>
        </p:txBody>
      </p:sp>
      <p:grpSp>
        <p:nvGrpSpPr>
          <p:cNvPr id="152" name="Group 24">
            <a:extLst>
              <a:ext uri="{FF2B5EF4-FFF2-40B4-BE49-F238E27FC236}">
                <a16:creationId xmlns:a16="http://schemas.microsoft.com/office/drawing/2014/main" id="{40D9E17A-BCBA-C0AD-7B80-1F0D3B54ED75}"/>
              </a:ext>
            </a:extLst>
          </p:cNvPr>
          <p:cNvGrpSpPr/>
          <p:nvPr/>
        </p:nvGrpSpPr>
        <p:grpSpPr>
          <a:xfrm>
            <a:off x="12341823" y="3346999"/>
            <a:ext cx="849460" cy="788900"/>
            <a:chOff x="0" y="0"/>
            <a:chExt cx="1132614" cy="1051866"/>
          </a:xfrm>
        </p:grpSpPr>
        <p:grpSp>
          <p:nvGrpSpPr>
            <p:cNvPr id="153" name="Group 25">
              <a:extLst>
                <a:ext uri="{FF2B5EF4-FFF2-40B4-BE49-F238E27FC236}">
                  <a16:creationId xmlns:a16="http://schemas.microsoft.com/office/drawing/2014/main" id="{15B1B474-BC26-115A-1548-F7A009E4AF5D}"/>
                </a:ext>
              </a:extLst>
            </p:cNvPr>
            <p:cNvGrpSpPr/>
            <p:nvPr/>
          </p:nvGrpSpPr>
          <p:grpSpPr>
            <a:xfrm>
              <a:off x="0" y="43144"/>
              <a:ext cx="1008722" cy="1008722"/>
              <a:chOff x="0" y="0"/>
              <a:chExt cx="812800" cy="812800"/>
            </a:xfrm>
          </p:grpSpPr>
          <p:sp>
            <p:nvSpPr>
              <p:cNvPr id="157" name="Freeform 26">
                <a:extLst>
                  <a:ext uri="{FF2B5EF4-FFF2-40B4-BE49-F238E27FC236}">
                    <a16:creationId xmlns:a16="http://schemas.microsoft.com/office/drawing/2014/main" id="{13F48F64-7B7E-0E9F-92AB-67FAB7AD97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58" name="TextBox 27">
                <a:extLst>
                  <a:ext uri="{FF2B5EF4-FFF2-40B4-BE49-F238E27FC236}">
                    <a16:creationId xmlns:a16="http://schemas.microsoft.com/office/drawing/2014/main" id="{79C4561C-7AFE-E2B9-45B0-D87BCCF8FD0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54" name="Freeform 28">
              <a:extLst>
                <a:ext uri="{FF2B5EF4-FFF2-40B4-BE49-F238E27FC236}">
                  <a16:creationId xmlns:a16="http://schemas.microsoft.com/office/drawing/2014/main" id="{BE2AC3CF-3C6A-76C1-BD37-6918C15F588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55" name="TextBox 29">
              <a:extLst>
                <a:ext uri="{FF2B5EF4-FFF2-40B4-BE49-F238E27FC236}">
                  <a16:creationId xmlns:a16="http://schemas.microsoft.com/office/drawing/2014/main" id="{03B2A12A-267A-453A-F9E2-11D74B4B3B8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56" name="TextBox 30">
              <a:extLst>
                <a:ext uri="{FF2B5EF4-FFF2-40B4-BE49-F238E27FC236}">
                  <a16:creationId xmlns:a16="http://schemas.microsoft.com/office/drawing/2014/main" id="{0CBEFCF3-F848-3CE7-429A-6444D2E6CD4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59" name="Group 24">
            <a:extLst>
              <a:ext uri="{FF2B5EF4-FFF2-40B4-BE49-F238E27FC236}">
                <a16:creationId xmlns:a16="http://schemas.microsoft.com/office/drawing/2014/main" id="{0B174E70-06AE-C5D9-F1A9-471BB0D84225}"/>
              </a:ext>
            </a:extLst>
          </p:cNvPr>
          <p:cNvGrpSpPr/>
          <p:nvPr/>
        </p:nvGrpSpPr>
        <p:grpSpPr>
          <a:xfrm>
            <a:off x="13080508" y="5709496"/>
            <a:ext cx="849460" cy="788900"/>
            <a:chOff x="0" y="0"/>
            <a:chExt cx="1132614" cy="1051866"/>
          </a:xfrm>
        </p:grpSpPr>
        <p:grpSp>
          <p:nvGrpSpPr>
            <p:cNvPr id="160" name="Group 25">
              <a:extLst>
                <a:ext uri="{FF2B5EF4-FFF2-40B4-BE49-F238E27FC236}">
                  <a16:creationId xmlns:a16="http://schemas.microsoft.com/office/drawing/2014/main" id="{B67EA6C8-BE0A-8321-F011-B0AD0FBA4C23}"/>
                </a:ext>
              </a:extLst>
            </p:cNvPr>
            <p:cNvGrpSpPr/>
            <p:nvPr/>
          </p:nvGrpSpPr>
          <p:grpSpPr>
            <a:xfrm>
              <a:off x="0" y="43144"/>
              <a:ext cx="1008722" cy="1008722"/>
              <a:chOff x="0" y="0"/>
              <a:chExt cx="812800" cy="812800"/>
            </a:xfrm>
          </p:grpSpPr>
          <p:sp>
            <p:nvSpPr>
              <p:cNvPr id="164" name="Freeform 26">
                <a:extLst>
                  <a:ext uri="{FF2B5EF4-FFF2-40B4-BE49-F238E27FC236}">
                    <a16:creationId xmlns:a16="http://schemas.microsoft.com/office/drawing/2014/main" id="{4603AB6E-5E94-EC99-0CEE-E89BAC6FEB8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65" name="TextBox 27">
                <a:extLst>
                  <a:ext uri="{FF2B5EF4-FFF2-40B4-BE49-F238E27FC236}">
                    <a16:creationId xmlns:a16="http://schemas.microsoft.com/office/drawing/2014/main" id="{FB046339-FD27-4760-6A96-5F3937B1B9E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61" name="Freeform 28">
              <a:extLst>
                <a:ext uri="{FF2B5EF4-FFF2-40B4-BE49-F238E27FC236}">
                  <a16:creationId xmlns:a16="http://schemas.microsoft.com/office/drawing/2014/main" id="{E48B65F9-0F1D-DBCE-A0E6-2912266C6A99}"/>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62" name="TextBox 29">
              <a:extLst>
                <a:ext uri="{FF2B5EF4-FFF2-40B4-BE49-F238E27FC236}">
                  <a16:creationId xmlns:a16="http://schemas.microsoft.com/office/drawing/2014/main" id="{617FA2D2-F258-019C-2E8D-2A1396EB6298}"/>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63" name="TextBox 30">
              <a:extLst>
                <a:ext uri="{FF2B5EF4-FFF2-40B4-BE49-F238E27FC236}">
                  <a16:creationId xmlns:a16="http://schemas.microsoft.com/office/drawing/2014/main" id="{39FE6361-3DD4-E733-77F2-AEDBB243231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66" name="Group 24">
            <a:extLst>
              <a:ext uri="{FF2B5EF4-FFF2-40B4-BE49-F238E27FC236}">
                <a16:creationId xmlns:a16="http://schemas.microsoft.com/office/drawing/2014/main" id="{1D2CC191-1B5F-4F36-DC23-BF0D027E3B6F}"/>
              </a:ext>
            </a:extLst>
          </p:cNvPr>
          <p:cNvGrpSpPr/>
          <p:nvPr/>
        </p:nvGrpSpPr>
        <p:grpSpPr>
          <a:xfrm>
            <a:off x="3446283" y="3390900"/>
            <a:ext cx="849460" cy="788900"/>
            <a:chOff x="0" y="0"/>
            <a:chExt cx="1132614" cy="1051866"/>
          </a:xfrm>
        </p:grpSpPr>
        <p:grpSp>
          <p:nvGrpSpPr>
            <p:cNvPr id="167" name="Group 25">
              <a:extLst>
                <a:ext uri="{FF2B5EF4-FFF2-40B4-BE49-F238E27FC236}">
                  <a16:creationId xmlns:a16="http://schemas.microsoft.com/office/drawing/2014/main" id="{2FB892D6-E755-89EA-EC60-C95DA732FEE0}"/>
                </a:ext>
              </a:extLst>
            </p:cNvPr>
            <p:cNvGrpSpPr/>
            <p:nvPr/>
          </p:nvGrpSpPr>
          <p:grpSpPr>
            <a:xfrm>
              <a:off x="0" y="43144"/>
              <a:ext cx="1008722" cy="1008722"/>
              <a:chOff x="0" y="0"/>
              <a:chExt cx="812800" cy="812800"/>
            </a:xfrm>
          </p:grpSpPr>
          <p:sp>
            <p:nvSpPr>
              <p:cNvPr id="171" name="Freeform 26">
                <a:extLst>
                  <a:ext uri="{FF2B5EF4-FFF2-40B4-BE49-F238E27FC236}">
                    <a16:creationId xmlns:a16="http://schemas.microsoft.com/office/drawing/2014/main" id="{D8EABC63-9FE4-468A-4F0F-D00E542B2E3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72" name="TextBox 27">
                <a:extLst>
                  <a:ext uri="{FF2B5EF4-FFF2-40B4-BE49-F238E27FC236}">
                    <a16:creationId xmlns:a16="http://schemas.microsoft.com/office/drawing/2014/main" id="{8E02CE71-7418-3D04-6D6D-33DA67F471C3}"/>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68" name="Freeform 28">
              <a:extLst>
                <a:ext uri="{FF2B5EF4-FFF2-40B4-BE49-F238E27FC236}">
                  <a16:creationId xmlns:a16="http://schemas.microsoft.com/office/drawing/2014/main" id="{FD5AC3D2-6350-C18E-F778-0A53410EAAFF}"/>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69" name="TextBox 29">
              <a:extLst>
                <a:ext uri="{FF2B5EF4-FFF2-40B4-BE49-F238E27FC236}">
                  <a16:creationId xmlns:a16="http://schemas.microsoft.com/office/drawing/2014/main" id="{4E601097-ACA3-89FD-9B71-F24337450D98}"/>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70" name="TextBox 30">
              <a:extLst>
                <a:ext uri="{FF2B5EF4-FFF2-40B4-BE49-F238E27FC236}">
                  <a16:creationId xmlns:a16="http://schemas.microsoft.com/office/drawing/2014/main" id="{8A3E261C-7D22-C3B6-75D2-2384B38CCFD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0" name="Group 24">
            <a:extLst>
              <a:ext uri="{FF2B5EF4-FFF2-40B4-BE49-F238E27FC236}">
                <a16:creationId xmlns:a16="http://schemas.microsoft.com/office/drawing/2014/main" id="{C326EACD-1BFB-6082-CD89-8B021A957FDA}"/>
              </a:ext>
            </a:extLst>
          </p:cNvPr>
          <p:cNvGrpSpPr/>
          <p:nvPr/>
        </p:nvGrpSpPr>
        <p:grpSpPr>
          <a:xfrm>
            <a:off x="3375879" y="5791712"/>
            <a:ext cx="849460" cy="756542"/>
            <a:chOff x="0" y="43144"/>
            <a:chExt cx="1132614" cy="1008722"/>
          </a:xfrm>
        </p:grpSpPr>
        <p:grpSp>
          <p:nvGrpSpPr>
            <p:cNvPr id="181" name="Group 25">
              <a:extLst>
                <a:ext uri="{FF2B5EF4-FFF2-40B4-BE49-F238E27FC236}">
                  <a16:creationId xmlns:a16="http://schemas.microsoft.com/office/drawing/2014/main" id="{29276D95-8AF5-AA22-08B3-9058CAB4B89A}"/>
                </a:ext>
              </a:extLst>
            </p:cNvPr>
            <p:cNvGrpSpPr/>
            <p:nvPr/>
          </p:nvGrpSpPr>
          <p:grpSpPr>
            <a:xfrm>
              <a:off x="0" y="43144"/>
              <a:ext cx="1008722" cy="1008722"/>
              <a:chOff x="0" y="0"/>
              <a:chExt cx="812800" cy="812800"/>
            </a:xfrm>
          </p:grpSpPr>
          <p:sp>
            <p:nvSpPr>
              <p:cNvPr id="185" name="Freeform 26">
                <a:extLst>
                  <a:ext uri="{FF2B5EF4-FFF2-40B4-BE49-F238E27FC236}">
                    <a16:creationId xmlns:a16="http://schemas.microsoft.com/office/drawing/2014/main" id="{5CF9EDEC-580F-A50D-C315-F470D5ED860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86" name="TextBox 27">
                <a:extLst>
                  <a:ext uri="{FF2B5EF4-FFF2-40B4-BE49-F238E27FC236}">
                    <a16:creationId xmlns:a16="http://schemas.microsoft.com/office/drawing/2014/main" id="{365C632B-40B2-C238-374F-488C7E44B8D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82" name="Freeform 28">
              <a:extLst>
                <a:ext uri="{FF2B5EF4-FFF2-40B4-BE49-F238E27FC236}">
                  <a16:creationId xmlns:a16="http://schemas.microsoft.com/office/drawing/2014/main" id="{19C8B29B-C506-C2BF-A35D-1A8906AEF5E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83" name="TextBox 29">
              <a:extLst>
                <a:ext uri="{FF2B5EF4-FFF2-40B4-BE49-F238E27FC236}">
                  <a16:creationId xmlns:a16="http://schemas.microsoft.com/office/drawing/2014/main" id="{72D029F4-C74C-94DC-3B3C-6A994CA2092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84" name="TextBox 30">
              <a:extLst>
                <a:ext uri="{FF2B5EF4-FFF2-40B4-BE49-F238E27FC236}">
                  <a16:creationId xmlns:a16="http://schemas.microsoft.com/office/drawing/2014/main" id="{382EAA5C-EBDA-E3BA-D56D-FC8B190CEE1C}"/>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37" name="Group 7">
            <a:extLst>
              <a:ext uri="{FF2B5EF4-FFF2-40B4-BE49-F238E27FC236}">
                <a16:creationId xmlns:a16="http://schemas.microsoft.com/office/drawing/2014/main" id="{06804FD4-EFF3-46B2-E6E6-76A448DDD797}"/>
              </a:ext>
            </a:extLst>
          </p:cNvPr>
          <p:cNvGrpSpPr/>
          <p:nvPr/>
        </p:nvGrpSpPr>
        <p:grpSpPr>
          <a:xfrm>
            <a:off x="6609981" y="2428452"/>
            <a:ext cx="756541" cy="728526"/>
            <a:chOff x="0" y="0"/>
            <a:chExt cx="3741232" cy="3821539"/>
          </a:xfrm>
        </p:grpSpPr>
        <p:sp>
          <p:nvSpPr>
            <p:cNvPr id="238" name="Freeform 8">
              <a:extLst>
                <a:ext uri="{FF2B5EF4-FFF2-40B4-BE49-F238E27FC236}">
                  <a16:creationId xmlns:a16="http://schemas.microsoft.com/office/drawing/2014/main" id="{853E0F7E-292F-1478-32FA-88BBEA8F1C99}"/>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dirty="0"/>
            </a:p>
          </p:txBody>
        </p:sp>
        <p:sp>
          <p:nvSpPr>
            <p:cNvPr id="239" name="Freeform 9">
              <a:extLst>
                <a:ext uri="{FF2B5EF4-FFF2-40B4-BE49-F238E27FC236}">
                  <a16:creationId xmlns:a16="http://schemas.microsoft.com/office/drawing/2014/main" id="{63CBF338-62FD-FCBF-E49D-6A97598975CB}"/>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grpSp>
          <p:nvGrpSpPr>
            <p:cNvPr id="240" name="Group 10">
              <a:extLst>
                <a:ext uri="{FF2B5EF4-FFF2-40B4-BE49-F238E27FC236}">
                  <a16:creationId xmlns:a16="http://schemas.microsoft.com/office/drawing/2014/main" id="{4ABD9AC6-7D81-0543-4CDE-FE6D54D8D3EB}"/>
                </a:ext>
              </a:extLst>
            </p:cNvPr>
            <p:cNvGrpSpPr/>
            <p:nvPr/>
          </p:nvGrpSpPr>
          <p:grpSpPr>
            <a:xfrm>
              <a:off x="0" y="1810741"/>
              <a:ext cx="852996" cy="852996"/>
              <a:chOff x="0" y="0"/>
              <a:chExt cx="812800" cy="812800"/>
            </a:xfrm>
          </p:grpSpPr>
          <p:sp>
            <p:nvSpPr>
              <p:cNvPr id="244" name="Freeform 11">
                <a:extLst>
                  <a:ext uri="{FF2B5EF4-FFF2-40B4-BE49-F238E27FC236}">
                    <a16:creationId xmlns:a16="http://schemas.microsoft.com/office/drawing/2014/main" id="{2D89FBA8-E687-AFE5-B32C-0F7497888C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245" name="TextBox 12">
                <a:extLst>
                  <a:ext uri="{FF2B5EF4-FFF2-40B4-BE49-F238E27FC236}">
                    <a16:creationId xmlns:a16="http://schemas.microsoft.com/office/drawing/2014/main" id="{B9F3922A-E7E1-5E66-6FCD-C6A22F81E49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241" name="Group 13">
              <a:extLst>
                <a:ext uri="{FF2B5EF4-FFF2-40B4-BE49-F238E27FC236}">
                  <a16:creationId xmlns:a16="http://schemas.microsoft.com/office/drawing/2014/main" id="{8110A4C9-33BF-94FB-078A-4BAD7FFFBB08}"/>
                </a:ext>
              </a:extLst>
            </p:cNvPr>
            <p:cNvGrpSpPr/>
            <p:nvPr/>
          </p:nvGrpSpPr>
          <p:grpSpPr>
            <a:xfrm>
              <a:off x="2570638" y="270521"/>
              <a:ext cx="583309" cy="583309"/>
              <a:chOff x="0" y="0"/>
              <a:chExt cx="812800" cy="812800"/>
            </a:xfrm>
          </p:grpSpPr>
          <p:sp>
            <p:nvSpPr>
              <p:cNvPr id="242" name="Freeform 14">
                <a:extLst>
                  <a:ext uri="{FF2B5EF4-FFF2-40B4-BE49-F238E27FC236}">
                    <a16:creationId xmlns:a16="http://schemas.microsoft.com/office/drawing/2014/main" id="{9BC87895-C611-C0CC-F5D0-5CD196A1B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243" name="TextBox 15">
                <a:extLst>
                  <a:ext uri="{FF2B5EF4-FFF2-40B4-BE49-F238E27FC236}">
                    <a16:creationId xmlns:a16="http://schemas.microsoft.com/office/drawing/2014/main" id="{6B007E60-F179-75BA-6FFE-657BB68B43D2}"/>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pic>
        <p:nvPicPr>
          <p:cNvPr id="247" name="Picture 246" descr="A white text on a black background&#10;&#10;Description automatically generated">
            <a:extLst>
              <a:ext uri="{FF2B5EF4-FFF2-40B4-BE49-F238E27FC236}">
                <a16:creationId xmlns:a16="http://schemas.microsoft.com/office/drawing/2014/main" id="{152E5F04-CAA8-0EF6-080D-0FB135BB60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pic>
        <p:nvPicPr>
          <p:cNvPr id="1027" name="Picture 3" descr="MSC label">
            <a:extLst>
              <a:ext uri="{FF2B5EF4-FFF2-40B4-BE49-F238E27FC236}">
                <a16:creationId xmlns:a16="http://schemas.microsoft.com/office/drawing/2014/main" id="{EB8A25B6-4732-D8AA-0FDA-C15C746FECF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538" t="-4379" r="12034" b="-1"/>
          <a:stretch/>
        </p:blipFill>
        <p:spPr bwMode="auto">
          <a:xfrm>
            <a:off x="16385866" y="2173515"/>
            <a:ext cx="642359" cy="919876"/>
          </a:xfrm>
          <a:prstGeom prst="roundRect">
            <a:avLst>
              <a:gd name="adj" fmla="val 11408"/>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FEE2F4A-BB97-F97D-861C-0D4477AADF5A}"/>
              </a:ext>
            </a:extLst>
          </p:cNvPr>
          <p:cNvSpPr/>
          <p:nvPr/>
        </p:nvSpPr>
        <p:spPr>
          <a:xfrm>
            <a:off x="26588" y="9482504"/>
            <a:ext cx="9129533" cy="767784"/>
          </a:xfrm>
          <a:prstGeom prst="rect">
            <a:avLst/>
          </a:prstGeom>
          <a:solidFill>
            <a:srgbClr val="065F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grpSp>
        <p:nvGrpSpPr>
          <p:cNvPr id="10" name="Group 24">
            <a:extLst>
              <a:ext uri="{FF2B5EF4-FFF2-40B4-BE49-F238E27FC236}">
                <a16:creationId xmlns:a16="http://schemas.microsoft.com/office/drawing/2014/main" id="{9F2D02AF-F551-2814-7AF3-A5874BF4FD48}"/>
              </a:ext>
            </a:extLst>
          </p:cNvPr>
          <p:cNvGrpSpPr/>
          <p:nvPr/>
        </p:nvGrpSpPr>
        <p:grpSpPr>
          <a:xfrm>
            <a:off x="5867400" y="3372482"/>
            <a:ext cx="849460" cy="756542"/>
            <a:chOff x="0" y="43144"/>
            <a:chExt cx="1132614" cy="1008722"/>
          </a:xfrm>
        </p:grpSpPr>
        <p:grpSp>
          <p:nvGrpSpPr>
            <p:cNvPr id="11" name="Group 25">
              <a:extLst>
                <a:ext uri="{FF2B5EF4-FFF2-40B4-BE49-F238E27FC236}">
                  <a16:creationId xmlns:a16="http://schemas.microsoft.com/office/drawing/2014/main" id="{AECF6492-FA95-4BD4-AB5E-B1EC789FAA2C}"/>
                </a:ext>
              </a:extLst>
            </p:cNvPr>
            <p:cNvGrpSpPr/>
            <p:nvPr/>
          </p:nvGrpSpPr>
          <p:grpSpPr>
            <a:xfrm>
              <a:off x="0" y="43144"/>
              <a:ext cx="1008722" cy="1008722"/>
              <a:chOff x="0" y="0"/>
              <a:chExt cx="812800" cy="812800"/>
            </a:xfrm>
          </p:grpSpPr>
          <p:sp>
            <p:nvSpPr>
              <p:cNvPr id="17" name="Freeform 26">
                <a:extLst>
                  <a:ext uri="{FF2B5EF4-FFF2-40B4-BE49-F238E27FC236}">
                    <a16:creationId xmlns:a16="http://schemas.microsoft.com/office/drawing/2014/main" id="{476F3EE5-9BBE-B03B-8622-CB74AAF7BC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8" name="TextBox 27">
                <a:extLst>
                  <a:ext uri="{FF2B5EF4-FFF2-40B4-BE49-F238E27FC236}">
                    <a16:creationId xmlns:a16="http://schemas.microsoft.com/office/drawing/2014/main" id="{EE158092-EF8C-78EC-449C-E82A36D6D09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2" name="Freeform 28">
              <a:extLst>
                <a:ext uri="{FF2B5EF4-FFF2-40B4-BE49-F238E27FC236}">
                  <a16:creationId xmlns:a16="http://schemas.microsoft.com/office/drawing/2014/main" id="{0F6A702D-080A-F60B-A078-E400E08978E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5" name="TextBox 29">
              <a:extLst>
                <a:ext uri="{FF2B5EF4-FFF2-40B4-BE49-F238E27FC236}">
                  <a16:creationId xmlns:a16="http://schemas.microsoft.com/office/drawing/2014/main" id="{9739F864-A2B2-BB9C-4F29-703034DA890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6" name="TextBox 30">
              <a:extLst>
                <a:ext uri="{FF2B5EF4-FFF2-40B4-BE49-F238E27FC236}">
                  <a16:creationId xmlns:a16="http://schemas.microsoft.com/office/drawing/2014/main" id="{56FCF23C-DE39-FA44-45AF-B130A9769D55}"/>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36" name="Group 39">
            <a:extLst>
              <a:ext uri="{FF2B5EF4-FFF2-40B4-BE49-F238E27FC236}">
                <a16:creationId xmlns:a16="http://schemas.microsoft.com/office/drawing/2014/main" id="{225ECA36-3616-651D-8630-DB70E3EAD236}"/>
              </a:ext>
            </a:extLst>
          </p:cNvPr>
          <p:cNvGrpSpPr/>
          <p:nvPr/>
        </p:nvGrpSpPr>
        <p:grpSpPr>
          <a:xfrm>
            <a:off x="2547462" y="3478287"/>
            <a:ext cx="839876" cy="634434"/>
            <a:chOff x="0" y="0"/>
            <a:chExt cx="1119835" cy="845912"/>
          </a:xfrm>
        </p:grpSpPr>
        <p:grpSp>
          <p:nvGrpSpPr>
            <p:cNvPr id="37" name="Group 40">
              <a:extLst>
                <a:ext uri="{FF2B5EF4-FFF2-40B4-BE49-F238E27FC236}">
                  <a16:creationId xmlns:a16="http://schemas.microsoft.com/office/drawing/2014/main" id="{C702B2BC-1B54-05EC-309A-105DBA1DE462}"/>
                </a:ext>
              </a:extLst>
            </p:cNvPr>
            <p:cNvGrpSpPr/>
            <p:nvPr/>
          </p:nvGrpSpPr>
          <p:grpSpPr>
            <a:xfrm>
              <a:off x="0" y="409949"/>
              <a:ext cx="1119835" cy="435963"/>
              <a:chOff x="0" y="0"/>
              <a:chExt cx="831609" cy="323754"/>
            </a:xfrm>
          </p:grpSpPr>
          <p:sp>
            <p:nvSpPr>
              <p:cNvPr id="46" name="Freeform 41">
                <a:extLst>
                  <a:ext uri="{FF2B5EF4-FFF2-40B4-BE49-F238E27FC236}">
                    <a16:creationId xmlns:a16="http://schemas.microsoft.com/office/drawing/2014/main" id="{F132DFE4-5C65-B14B-6F5B-DD4C2251BE5C}"/>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47" name="TextBox 42">
                <a:extLst>
                  <a:ext uri="{FF2B5EF4-FFF2-40B4-BE49-F238E27FC236}">
                    <a16:creationId xmlns:a16="http://schemas.microsoft.com/office/drawing/2014/main" id="{70D4944B-68A2-D11E-4956-BCCDA1E618FC}"/>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38" name="TextBox 43">
              <a:extLst>
                <a:ext uri="{FF2B5EF4-FFF2-40B4-BE49-F238E27FC236}">
                  <a16:creationId xmlns:a16="http://schemas.microsoft.com/office/drawing/2014/main" id="{C2794EDA-504F-9B36-04DF-8599DA440A93}"/>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45" name="Freeform 44">
              <a:extLst>
                <a:ext uri="{FF2B5EF4-FFF2-40B4-BE49-F238E27FC236}">
                  <a16:creationId xmlns:a16="http://schemas.microsoft.com/office/drawing/2014/main" id="{10961146-0356-1146-D388-208411421644}"/>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grpSp>
      <p:sp>
        <p:nvSpPr>
          <p:cNvPr id="49" name="Freeform 23">
            <a:extLst>
              <a:ext uri="{FF2B5EF4-FFF2-40B4-BE49-F238E27FC236}">
                <a16:creationId xmlns:a16="http://schemas.microsoft.com/office/drawing/2014/main" id="{3E6D3517-A042-200E-47AA-5A6A928057A1}"/>
              </a:ext>
            </a:extLst>
          </p:cNvPr>
          <p:cNvSpPr/>
          <p:nvPr/>
        </p:nvSpPr>
        <p:spPr>
          <a:xfrm flipH="1">
            <a:off x="11700811" y="5791712"/>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grpSp>
        <p:nvGrpSpPr>
          <p:cNvPr id="52" name="Group 94">
            <a:extLst>
              <a:ext uri="{FF2B5EF4-FFF2-40B4-BE49-F238E27FC236}">
                <a16:creationId xmlns:a16="http://schemas.microsoft.com/office/drawing/2014/main" id="{BD907B36-EAFF-4A8C-B617-C69535A9B34A}"/>
              </a:ext>
            </a:extLst>
          </p:cNvPr>
          <p:cNvGrpSpPr/>
          <p:nvPr/>
        </p:nvGrpSpPr>
        <p:grpSpPr>
          <a:xfrm>
            <a:off x="3200400" y="8730078"/>
            <a:ext cx="693342" cy="544662"/>
            <a:chOff x="0" y="0"/>
            <a:chExt cx="924457" cy="726216"/>
          </a:xfrm>
        </p:grpSpPr>
        <p:sp>
          <p:nvSpPr>
            <p:cNvPr id="53" name="Freeform 95">
              <a:extLst>
                <a:ext uri="{FF2B5EF4-FFF2-40B4-BE49-F238E27FC236}">
                  <a16:creationId xmlns:a16="http://schemas.microsoft.com/office/drawing/2014/main" id="{CD4C6653-9633-D51C-B1E1-7719CACF3423}"/>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GB"/>
            </a:p>
          </p:txBody>
        </p:sp>
        <p:sp>
          <p:nvSpPr>
            <p:cNvPr id="54" name="TextBox 96">
              <a:extLst>
                <a:ext uri="{FF2B5EF4-FFF2-40B4-BE49-F238E27FC236}">
                  <a16:creationId xmlns:a16="http://schemas.microsoft.com/office/drawing/2014/main" id="{4C3CCCEF-ACF8-CB23-C03C-9D282290808E}"/>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55" name="TextBox 97">
              <a:extLst>
                <a:ext uri="{FF2B5EF4-FFF2-40B4-BE49-F238E27FC236}">
                  <a16:creationId xmlns:a16="http://schemas.microsoft.com/office/drawing/2014/main" id="{CF600EB3-D455-2DC8-6F33-614CB3F2C32A}"/>
                </a:ext>
              </a:extLst>
            </p:cNvPr>
            <p:cNvSpPr txBox="1"/>
            <p:nvPr/>
          </p:nvSpPr>
          <p:spPr>
            <a:xfrm>
              <a:off x="0" y="117395"/>
              <a:ext cx="828353" cy="302895"/>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65" name="Group 94">
            <a:extLst>
              <a:ext uri="{FF2B5EF4-FFF2-40B4-BE49-F238E27FC236}">
                <a16:creationId xmlns:a16="http://schemas.microsoft.com/office/drawing/2014/main" id="{3DB36200-77D8-C2A7-6251-A2E0AF78CEAF}"/>
              </a:ext>
            </a:extLst>
          </p:cNvPr>
          <p:cNvGrpSpPr/>
          <p:nvPr/>
        </p:nvGrpSpPr>
        <p:grpSpPr>
          <a:xfrm>
            <a:off x="5642014" y="8733335"/>
            <a:ext cx="693343" cy="544662"/>
            <a:chOff x="0" y="0"/>
            <a:chExt cx="924458" cy="726216"/>
          </a:xfrm>
        </p:grpSpPr>
        <p:sp>
          <p:nvSpPr>
            <p:cNvPr id="67" name="Freeform 95">
              <a:extLst>
                <a:ext uri="{FF2B5EF4-FFF2-40B4-BE49-F238E27FC236}">
                  <a16:creationId xmlns:a16="http://schemas.microsoft.com/office/drawing/2014/main" id="{0DFF5391-FF14-5D22-C555-BA3E897569E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GB"/>
            </a:p>
          </p:txBody>
        </p:sp>
        <p:sp>
          <p:nvSpPr>
            <p:cNvPr id="68" name="TextBox 96">
              <a:extLst>
                <a:ext uri="{FF2B5EF4-FFF2-40B4-BE49-F238E27FC236}">
                  <a16:creationId xmlns:a16="http://schemas.microsoft.com/office/drawing/2014/main" id="{F0B54398-BF68-EB5C-27E4-821EB9FA6FD5}"/>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69" name="TextBox 97">
              <a:extLst>
                <a:ext uri="{FF2B5EF4-FFF2-40B4-BE49-F238E27FC236}">
                  <a16:creationId xmlns:a16="http://schemas.microsoft.com/office/drawing/2014/main" id="{CB018D82-F4D6-1FB5-23F1-CAD40FD97495}"/>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70" name="Group 24">
            <a:extLst>
              <a:ext uri="{FF2B5EF4-FFF2-40B4-BE49-F238E27FC236}">
                <a16:creationId xmlns:a16="http://schemas.microsoft.com/office/drawing/2014/main" id="{7C7264B4-2319-044F-0099-B8A129DCEC5F}"/>
              </a:ext>
            </a:extLst>
          </p:cNvPr>
          <p:cNvGrpSpPr/>
          <p:nvPr/>
        </p:nvGrpSpPr>
        <p:grpSpPr>
          <a:xfrm>
            <a:off x="6479009" y="8545000"/>
            <a:ext cx="849460" cy="788900"/>
            <a:chOff x="0" y="0"/>
            <a:chExt cx="1132614" cy="1051866"/>
          </a:xfrm>
        </p:grpSpPr>
        <p:grpSp>
          <p:nvGrpSpPr>
            <p:cNvPr id="71" name="Group 25">
              <a:extLst>
                <a:ext uri="{FF2B5EF4-FFF2-40B4-BE49-F238E27FC236}">
                  <a16:creationId xmlns:a16="http://schemas.microsoft.com/office/drawing/2014/main" id="{11C2C82B-3A1B-05C1-7818-8B5BD9FB6C27}"/>
                </a:ext>
              </a:extLst>
            </p:cNvPr>
            <p:cNvGrpSpPr/>
            <p:nvPr/>
          </p:nvGrpSpPr>
          <p:grpSpPr>
            <a:xfrm>
              <a:off x="0" y="43144"/>
              <a:ext cx="1008722" cy="1008722"/>
              <a:chOff x="0" y="0"/>
              <a:chExt cx="812800" cy="812800"/>
            </a:xfrm>
          </p:grpSpPr>
          <p:sp>
            <p:nvSpPr>
              <p:cNvPr id="75" name="Freeform 26">
                <a:extLst>
                  <a:ext uri="{FF2B5EF4-FFF2-40B4-BE49-F238E27FC236}">
                    <a16:creationId xmlns:a16="http://schemas.microsoft.com/office/drawing/2014/main" id="{5A460DB7-BC5A-B6B5-B305-D660C6042E7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76" name="TextBox 27">
                <a:extLst>
                  <a:ext uri="{FF2B5EF4-FFF2-40B4-BE49-F238E27FC236}">
                    <a16:creationId xmlns:a16="http://schemas.microsoft.com/office/drawing/2014/main" id="{C4F6F9F2-9566-1A90-D406-59A91A08255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72" name="Freeform 28">
              <a:extLst>
                <a:ext uri="{FF2B5EF4-FFF2-40B4-BE49-F238E27FC236}">
                  <a16:creationId xmlns:a16="http://schemas.microsoft.com/office/drawing/2014/main" id="{0B6FE4D6-DA3E-F773-3077-5F6E482E903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73" name="TextBox 29">
              <a:extLst>
                <a:ext uri="{FF2B5EF4-FFF2-40B4-BE49-F238E27FC236}">
                  <a16:creationId xmlns:a16="http://schemas.microsoft.com/office/drawing/2014/main" id="{5B0C562C-6CED-3504-DF16-3B91909001BB}"/>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74" name="TextBox 30">
              <a:extLst>
                <a:ext uri="{FF2B5EF4-FFF2-40B4-BE49-F238E27FC236}">
                  <a16:creationId xmlns:a16="http://schemas.microsoft.com/office/drawing/2014/main" id="{5358AEE0-B524-0CE7-66F8-A2895F09403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77" name="Freeform 93">
            <a:extLst>
              <a:ext uri="{FF2B5EF4-FFF2-40B4-BE49-F238E27FC236}">
                <a16:creationId xmlns:a16="http://schemas.microsoft.com/office/drawing/2014/main" id="{3BB3C8DE-75F0-8B01-E305-F6D3AA34A0AD}"/>
              </a:ext>
            </a:extLst>
          </p:cNvPr>
          <p:cNvSpPr/>
          <p:nvPr/>
        </p:nvSpPr>
        <p:spPr>
          <a:xfrm>
            <a:off x="10022711" y="8630380"/>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GB"/>
          </a:p>
        </p:txBody>
      </p:sp>
      <p:grpSp>
        <p:nvGrpSpPr>
          <p:cNvPr id="78" name="Group 94">
            <a:extLst>
              <a:ext uri="{FF2B5EF4-FFF2-40B4-BE49-F238E27FC236}">
                <a16:creationId xmlns:a16="http://schemas.microsoft.com/office/drawing/2014/main" id="{7ED6C376-2850-A9E6-C92D-F77798B4D0B8}"/>
              </a:ext>
            </a:extLst>
          </p:cNvPr>
          <p:cNvGrpSpPr/>
          <p:nvPr/>
        </p:nvGrpSpPr>
        <p:grpSpPr>
          <a:xfrm>
            <a:off x="9175005" y="8684155"/>
            <a:ext cx="693343" cy="544662"/>
            <a:chOff x="0" y="0"/>
            <a:chExt cx="924458" cy="726216"/>
          </a:xfrm>
        </p:grpSpPr>
        <p:sp>
          <p:nvSpPr>
            <p:cNvPr id="80" name="Freeform 95">
              <a:extLst>
                <a:ext uri="{FF2B5EF4-FFF2-40B4-BE49-F238E27FC236}">
                  <a16:creationId xmlns:a16="http://schemas.microsoft.com/office/drawing/2014/main" id="{28D0236F-F430-2D44-CA1B-B8858DD4E0A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GB"/>
            </a:p>
          </p:txBody>
        </p:sp>
        <p:sp>
          <p:nvSpPr>
            <p:cNvPr id="81" name="TextBox 96">
              <a:extLst>
                <a:ext uri="{FF2B5EF4-FFF2-40B4-BE49-F238E27FC236}">
                  <a16:creationId xmlns:a16="http://schemas.microsoft.com/office/drawing/2014/main" id="{1F988608-DA9C-93EA-160D-3B94D092430A}"/>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82" name="TextBox 97">
              <a:extLst>
                <a:ext uri="{FF2B5EF4-FFF2-40B4-BE49-F238E27FC236}">
                  <a16:creationId xmlns:a16="http://schemas.microsoft.com/office/drawing/2014/main" id="{D3C2E452-781F-C5BD-344D-C65BA86DEAE0}"/>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83" name="Group 94">
            <a:extLst>
              <a:ext uri="{FF2B5EF4-FFF2-40B4-BE49-F238E27FC236}">
                <a16:creationId xmlns:a16="http://schemas.microsoft.com/office/drawing/2014/main" id="{EB83E2B2-6B1D-979E-B037-B91632EE7233}"/>
              </a:ext>
            </a:extLst>
          </p:cNvPr>
          <p:cNvGrpSpPr/>
          <p:nvPr/>
        </p:nvGrpSpPr>
        <p:grpSpPr>
          <a:xfrm>
            <a:off x="12978776" y="8812280"/>
            <a:ext cx="693343" cy="544662"/>
            <a:chOff x="0" y="0"/>
            <a:chExt cx="924458" cy="726216"/>
          </a:xfrm>
        </p:grpSpPr>
        <p:sp>
          <p:nvSpPr>
            <p:cNvPr id="84" name="Freeform 95">
              <a:extLst>
                <a:ext uri="{FF2B5EF4-FFF2-40B4-BE49-F238E27FC236}">
                  <a16:creationId xmlns:a16="http://schemas.microsoft.com/office/drawing/2014/main" id="{81D5F7FB-7A65-127D-4DB5-64748C14C398}"/>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GB"/>
            </a:p>
          </p:txBody>
        </p:sp>
        <p:sp>
          <p:nvSpPr>
            <p:cNvPr id="85" name="TextBox 96">
              <a:extLst>
                <a:ext uri="{FF2B5EF4-FFF2-40B4-BE49-F238E27FC236}">
                  <a16:creationId xmlns:a16="http://schemas.microsoft.com/office/drawing/2014/main" id="{38B7D91C-A132-A5B6-41A2-F9C1986F9C71}"/>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86" name="TextBox 97">
              <a:extLst>
                <a:ext uri="{FF2B5EF4-FFF2-40B4-BE49-F238E27FC236}">
                  <a16:creationId xmlns:a16="http://schemas.microsoft.com/office/drawing/2014/main" id="{BDDDB708-8EE6-1C00-43FE-5C94694076BE}"/>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94" name="Group 94">
            <a:extLst>
              <a:ext uri="{FF2B5EF4-FFF2-40B4-BE49-F238E27FC236}">
                <a16:creationId xmlns:a16="http://schemas.microsoft.com/office/drawing/2014/main" id="{B02445B7-38E9-20FA-D40E-DBF2760A4823}"/>
              </a:ext>
            </a:extLst>
          </p:cNvPr>
          <p:cNvGrpSpPr/>
          <p:nvPr/>
        </p:nvGrpSpPr>
        <p:grpSpPr>
          <a:xfrm>
            <a:off x="15297964" y="8747398"/>
            <a:ext cx="693343" cy="544662"/>
            <a:chOff x="0" y="0"/>
            <a:chExt cx="924458" cy="726216"/>
          </a:xfrm>
        </p:grpSpPr>
        <p:sp>
          <p:nvSpPr>
            <p:cNvPr id="95" name="Freeform 95">
              <a:extLst>
                <a:ext uri="{FF2B5EF4-FFF2-40B4-BE49-F238E27FC236}">
                  <a16:creationId xmlns:a16="http://schemas.microsoft.com/office/drawing/2014/main" id="{4CC5882D-A2E1-8F30-4FE3-0FDCA2538BE3}"/>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GB"/>
            </a:p>
          </p:txBody>
        </p:sp>
        <p:sp>
          <p:nvSpPr>
            <p:cNvPr id="96" name="TextBox 96">
              <a:extLst>
                <a:ext uri="{FF2B5EF4-FFF2-40B4-BE49-F238E27FC236}">
                  <a16:creationId xmlns:a16="http://schemas.microsoft.com/office/drawing/2014/main" id="{1184CADF-45EA-56CC-F537-57B474E453FF}"/>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97" name="TextBox 97">
              <a:extLst>
                <a:ext uri="{FF2B5EF4-FFF2-40B4-BE49-F238E27FC236}">
                  <a16:creationId xmlns:a16="http://schemas.microsoft.com/office/drawing/2014/main" id="{9A3499E1-E889-7C9D-0F38-1C42DFA91169}"/>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98" name="Group 24">
            <a:extLst>
              <a:ext uri="{FF2B5EF4-FFF2-40B4-BE49-F238E27FC236}">
                <a16:creationId xmlns:a16="http://schemas.microsoft.com/office/drawing/2014/main" id="{1DCC7AD5-8210-67C3-F39F-02F2A48B7A0D}"/>
              </a:ext>
            </a:extLst>
          </p:cNvPr>
          <p:cNvGrpSpPr/>
          <p:nvPr/>
        </p:nvGrpSpPr>
        <p:grpSpPr>
          <a:xfrm>
            <a:off x="16202967" y="8522391"/>
            <a:ext cx="849460" cy="788900"/>
            <a:chOff x="0" y="0"/>
            <a:chExt cx="1132614" cy="1051866"/>
          </a:xfrm>
        </p:grpSpPr>
        <p:grpSp>
          <p:nvGrpSpPr>
            <p:cNvPr id="99" name="Group 25">
              <a:extLst>
                <a:ext uri="{FF2B5EF4-FFF2-40B4-BE49-F238E27FC236}">
                  <a16:creationId xmlns:a16="http://schemas.microsoft.com/office/drawing/2014/main" id="{FD2F6912-8532-75AC-AD46-45360ED06FA5}"/>
                </a:ext>
              </a:extLst>
            </p:cNvPr>
            <p:cNvGrpSpPr/>
            <p:nvPr/>
          </p:nvGrpSpPr>
          <p:grpSpPr>
            <a:xfrm>
              <a:off x="0" y="43144"/>
              <a:ext cx="1008722" cy="1008722"/>
              <a:chOff x="0" y="0"/>
              <a:chExt cx="812800" cy="812800"/>
            </a:xfrm>
          </p:grpSpPr>
          <p:sp>
            <p:nvSpPr>
              <p:cNvPr id="103" name="Freeform 26">
                <a:extLst>
                  <a:ext uri="{FF2B5EF4-FFF2-40B4-BE49-F238E27FC236}">
                    <a16:creationId xmlns:a16="http://schemas.microsoft.com/office/drawing/2014/main" id="{1EAC6663-5B1F-E2F7-E3DC-EC8EC7BDAF7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04" name="TextBox 27">
                <a:extLst>
                  <a:ext uri="{FF2B5EF4-FFF2-40B4-BE49-F238E27FC236}">
                    <a16:creationId xmlns:a16="http://schemas.microsoft.com/office/drawing/2014/main" id="{AC8F71A8-E536-A5CD-C12E-E2EBCE77D5E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00" name="Freeform 28">
              <a:extLst>
                <a:ext uri="{FF2B5EF4-FFF2-40B4-BE49-F238E27FC236}">
                  <a16:creationId xmlns:a16="http://schemas.microsoft.com/office/drawing/2014/main" id="{BCC4EBDE-8F26-4213-BCEE-FB462B3BB93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01" name="TextBox 29">
              <a:extLst>
                <a:ext uri="{FF2B5EF4-FFF2-40B4-BE49-F238E27FC236}">
                  <a16:creationId xmlns:a16="http://schemas.microsoft.com/office/drawing/2014/main" id="{66337693-829D-B6D9-8639-D38F20E3FCE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2" name="TextBox 30">
              <a:extLst>
                <a:ext uri="{FF2B5EF4-FFF2-40B4-BE49-F238E27FC236}">
                  <a16:creationId xmlns:a16="http://schemas.microsoft.com/office/drawing/2014/main" id="{2F2B7FF3-9388-5CF8-5235-987434C741F1}"/>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05" name="Freeform 14">
            <a:extLst>
              <a:ext uri="{FF2B5EF4-FFF2-40B4-BE49-F238E27FC236}">
                <a16:creationId xmlns:a16="http://schemas.microsoft.com/office/drawing/2014/main" id="{B139AAD8-C255-ECA7-DA41-DF482E7B867C}"/>
              </a:ext>
            </a:extLst>
          </p:cNvPr>
          <p:cNvSpPr/>
          <p:nvPr/>
        </p:nvSpPr>
        <p:spPr>
          <a:xfrm>
            <a:off x="9993880" y="3340173"/>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3"/>
            <a:stretch>
              <a:fillRect/>
            </a:stretch>
          </a:blipFill>
        </p:spPr>
        <p:txBody>
          <a:bodyPr/>
          <a:lstStyle/>
          <a:p>
            <a:endParaRPr lang="en-GB"/>
          </a:p>
        </p:txBody>
      </p:sp>
      <p:sp>
        <p:nvSpPr>
          <p:cNvPr id="106" name="TextBox 105">
            <a:extLst>
              <a:ext uri="{FF2B5EF4-FFF2-40B4-BE49-F238E27FC236}">
                <a16:creationId xmlns:a16="http://schemas.microsoft.com/office/drawing/2014/main" id="{7883859D-AED7-4A90-84DB-E742F8670C01}"/>
              </a:ext>
            </a:extLst>
          </p:cNvPr>
          <p:cNvSpPr txBox="1"/>
          <p:nvPr/>
        </p:nvSpPr>
        <p:spPr>
          <a:xfrm>
            <a:off x="7467601" y="2633453"/>
            <a:ext cx="2667000" cy="1620957"/>
          </a:xfrm>
          <a:prstGeom prst="rect">
            <a:avLst/>
          </a:prstGeom>
          <a:noFill/>
        </p:spPr>
        <p:txBody>
          <a:bodyPr wrap="square" rtlCol="0">
            <a:spAutoFit/>
          </a:bodyPr>
          <a:lstStyle/>
          <a:p>
            <a:pPr lvl="0">
              <a:lnSpc>
                <a:spcPts val="1960"/>
              </a:lnSpc>
              <a:defRPr/>
            </a:pPr>
            <a:r>
              <a:rPr lang="en-US" sz="1400" dirty="0">
                <a:solidFill>
                  <a:srgbClr val="000000"/>
                </a:solidFill>
                <a:latin typeface="Century Gothic" panose="020B0502020202020204" pitchFamily="34" charset="0"/>
              </a:rPr>
              <a:t>Red Tractor Accredited Chicken Served with Sage and Onion Stuffing, Homemade Roast Potatoes and Vegan Gravy</a:t>
            </a:r>
          </a:p>
          <a:p>
            <a:endParaRPr lang="en-GB" sz="1600" dirty="0"/>
          </a:p>
        </p:txBody>
      </p:sp>
      <p:grpSp>
        <p:nvGrpSpPr>
          <p:cNvPr id="107" name="Group 24">
            <a:extLst>
              <a:ext uri="{FF2B5EF4-FFF2-40B4-BE49-F238E27FC236}">
                <a16:creationId xmlns:a16="http://schemas.microsoft.com/office/drawing/2014/main" id="{DFED0344-B9C2-C1D7-E49C-9A1E59F56D66}"/>
              </a:ext>
            </a:extLst>
          </p:cNvPr>
          <p:cNvGrpSpPr/>
          <p:nvPr/>
        </p:nvGrpSpPr>
        <p:grpSpPr>
          <a:xfrm>
            <a:off x="9855706" y="2437277"/>
            <a:ext cx="849460" cy="756542"/>
            <a:chOff x="0" y="43144"/>
            <a:chExt cx="1132614" cy="1008722"/>
          </a:xfrm>
        </p:grpSpPr>
        <p:grpSp>
          <p:nvGrpSpPr>
            <p:cNvPr id="108" name="Group 25">
              <a:extLst>
                <a:ext uri="{FF2B5EF4-FFF2-40B4-BE49-F238E27FC236}">
                  <a16:creationId xmlns:a16="http://schemas.microsoft.com/office/drawing/2014/main" id="{6B3473E2-50BB-CC69-9261-F606B974CF14}"/>
                </a:ext>
              </a:extLst>
            </p:cNvPr>
            <p:cNvGrpSpPr/>
            <p:nvPr/>
          </p:nvGrpSpPr>
          <p:grpSpPr>
            <a:xfrm>
              <a:off x="0" y="43144"/>
              <a:ext cx="1008722" cy="1008722"/>
              <a:chOff x="0" y="0"/>
              <a:chExt cx="812800" cy="812800"/>
            </a:xfrm>
          </p:grpSpPr>
          <p:sp>
            <p:nvSpPr>
              <p:cNvPr id="138" name="Freeform 26">
                <a:extLst>
                  <a:ext uri="{FF2B5EF4-FFF2-40B4-BE49-F238E27FC236}">
                    <a16:creationId xmlns:a16="http://schemas.microsoft.com/office/drawing/2014/main" id="{F2923E8B-AF7C-D74D-562D-4FA6DD66FF4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39" name="TextBox 27">
                <a:extLst>
                  <a:ext uri="{FF2B5EF4-FFF2-40B4-BE49-F238E27FC236}">
                    <a16:creationId xmlns:a16="http://schemas.microsoft.com/office/drawing/2014/main" id="{1D26E61A-2294-BE4D-CDBB-1F26781BD1B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09" name="Freeform 28">
              <a:extLst>
                <a:ext uri="{FF2B5EF4-FFF2-40B4-BE49-F238E27FC236}">
                  <a16:creationId xmlns:a16="http://schemas.microsoft.com/office/drawing/2014/main" id="{B7EB08B8-F045-9B8C-0ED2-4FE5994A4A6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28" name="TextBox 29">
              <a:extLst>
                <a:ext uri="{FF2B5EF4-FFF2-40B4-BE49-F238E27FC236}">
                  <a16:creationId xmlns:a16="http://schemas.microsoft.com/office/drawing/2014/main" id="{EFD070F1-516A-F4DC-6120-E01EABCF48F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33" name="TextBox 30">
              <a:extLst>
                <a:ext uri="{FF2B5EF4-FFF2-40B4-BE49-F238E27FC236}">
                  <a16:creationId xmlns:a16="http://schemas.microsoft.com/office/drawing/2014/main" id="{266536DB-353F-5D6B-4C1C-23FCE7A877F2}"/>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40" name="Group 39">
            <a:extLst>
              <a:ext uri="{FF2B5EF4-FFF2-40B4-BE49-F238E27FC236}">
                <a16:creationId xmlns:a16="http://schemas.microsoft.com/office/drawing/2014/main" id="{931376C6-0321-FA78-327D-3B9D1813B51D}"/>
              </a:ext>
            </a:extLst>
          </p:cNvPr>
          <p:cNvGrpSpPr/>
          <p:nvPr/>
        </p:nvGrpSpPr>
        <p:grpSpPr>
          <a:xfrm>
            <a:off x="8763194" y="5893063"/>
            <a:ext cx="839876" cy="634434"/>
            <a:chOff x="0" y="0"/>
            <a:chExt cx="1119835" cy="845912"/>
          </a:xfrm>
        </p:grpSpPr>
        <p:grpSp>
          <p:nvGrpSpPr>
            <p:cNvPr id="141" name="Group 40">
              <a:extLst>
                <a:ext uri="{FF2B5EF4-FFF2-40B4-BE49-F238E27FC236}">
                  <a16:creationId xmlns:a16="http://schemas.microsoft.com/office/drawing/2014/main" id="{B1A07AA7-FF0D-8FE0-5E8D-484195C9BE5B}"/>
                </a:ext>
              </a:extLst>
            </p:cNvPr>
            <p:cNvGrpSpPr/>
            <p:nvPr/>
          </p:nvGrpSpPr>
          <p:grpSpPr>
            <a:xfrm>
              <a:off x="0" y="409949"/>
              <a:ext cx="1119835" cy="435963"/>
              <a:chOff x="0" y="0"/>
              <a:chExt cx="831609" cy="323754"/>
            </a:xfrm>
          </p:grpSpPr>
          <p:sp>
            <p:nvSpPr>
              <p:cNvPr id="144" name="Freeform 41">
                <a:extLst>
                  <a:ext uri="{FF2B5EF4-FFF2-40B4-BE49-F238E27FC236}">
                    <a16:creationId xmlns:a16="http://schemas.microsoft.com/office/drawing/2014/main" id="{B35CC9F7-EBBE-2957-B95B-22481774A3E1}"/>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145" name="TextBox 42">
                <a:extLst>
                  <a:ext uri="{FF2B5EF4-FFF2-40B4-BE49-F238E27FC236}">
                    <a16:creationId xmlns:a16="http://schemas.microsoft.com/office/drawing/2014/main" id="{94EF0590-B03F-6EB7-91CC-55EEF17AFC8A}"/>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142" name="TextBox 43">
              <a:extLst>
                <a:ext uri="{FF2B5EF4-FFF2-40B4-BE49-F238E27FC236}">
                  <a16:creationId xmlns:a16="http://schemas.microsoft.com/office/drawing/2014/main" id="{307CB77C-605A-F358-04E9-ACB74CEC501F}"/>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43" name="Freeform 44">
              <a:extLst>
                <a:ext uri="{FF2B5EF4-FFF2-40B4-BE49-F238E27FC236}">
                  <a16:creationId xmlns:a16="http://schemas.microsoft.com/office/drawing/2014/main" id="{315B5F27-874B-0696-CB50-B69AC3929AE4}"/>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grpSp>
      <p:sp>
        <p:nvSpPr>
          <p:cNvPr id="147" name="TextBox 146">
            <a:extLst>
              <a:ext uri="{FF2B5EF4-FFF2-40B4-BE49-F238E27FC236}">
                <a16:creationId xmlns:a16="http://schemas.microsoft.com/office/drawing/2014/main" id="{01AB9777-443F-FABE-687B-9AA573D189E7}"/>
              </a:ext>
            </a:extLst>
          </p:cNvPr>
          <p:cNvSpPr txBox="1"/>
          <p:nvPr/>
        </p:nvSpPr>
        <p:spPr>
          <a:xfrm>
            <a:off x="7460078" y="4753512"/>
            <a:ext cx="3189601" cy="1350434"/>
          </a:xfrm>
          <a:prstGeom prst="rect">
            <a:avLst/>
          </a:prstGeom>
          <a:noFill/>
        </p:spPr>
        <p:txBody>
          <a:bodyPr wrap="square" rtlCol="0">
            <a:spAutoFit/>
          </a:bodyPr>
          <a:lstStyle/>
          <a:p>
            <a:pPr lvl="0">
              <a:lnSpc>
                <a:spcPts val="1960"/>
              </a:lnSpc>
              <a:defRPr/>
            </a:pPr>
            <a:r>
              <a:rPr lang="en-US" sz="1400" dirty="0">
                <a:solidFill>
                  <a:srgbClr val="000000"/>
                </a:solidFill>
                <a:latin typeface="Century Gothic" panose="020B0502020202020204" pitchFamily="34" charset="0"/>
              </a:rPr>
              <a:t>Homemade Wellington with Brown Lentils, </a:t>
            </a:r>
            <a:r>
              <a:rPr lang="en-US" sz="1400" dirty="0" err="1">
                <a:solidFill>
                  <a:srgbClr val="000000"/>
                </a:solidFill>
                <a:latin typeface="Century Gothic" panose="020B0502020202020204" pitchFamily="34" charset="0"/>
              </a:rPr>
              <a:t>Aubergine</a:t>
            </a:r>
            <a:r>
              <a:rPr lang="en-US" sz="1400" dirty="0">
                <a:solidFill>
                  <a:srgbClr val="000000"/>
                </a:solidFill>
                <a:latin typeface="Century Gothic" panose="020B0502020202020204" pitchFamily="34" charset="0"/>
              </a:rPr>
              <a:t> &amp; Potato Wrapped in Vegan Pastry Served With Roast Potatoes and </a:t>
            </a:r>
          </a:p>
          <a:p>
            <a:pPr lvl="0">
              <a:lnSpc>
                <a:spcPts val="1960"/>
              </a:lnSpc>
              <a:defRPr/>
            </a:pPr>
            <a:r>
              <a:rPr lang="en-US" sz="1400" dirty="0">
                <a:solidFill>
                  <a:srgbClr val="000000"/>
                </a:solidFill>
                <a:latin typeface="Century Gothic" panose="020B0502020202020204" pitchFamily="34" charset="0"/>
              </a:rPr>
              <a:t>Vegan Gravy</a:t>
            </a:r>
          </a:p>
        </p:txBody>
      </p:sp>
      <p:pic>
        <p:nvPicPr>
          <p:cNvPr id="111" name="Picture 110">
            <a:extLst>
              <a:ext uri="{FF2B5EF4-FFF2-40B4-BE49-F238E27FC236}">
                <a16:creationId xmlns:a16="http://schemas.microsoft.com/office/drawing/2014/main" id="{3D3D5101-B888-F57F-D2C7-9944540A05B7}"/>
              </a:ext>
            </a:extLst>
          </p:cNvPr>
          <p:cNvPicPr>
            <a:picLocks noChangeAspect="1"/>
          </p:cNvPicPr>
          <p:nvPr/>
        </p:nvPicPr>
        <p:blipFill>
          <a:blip r:embed="rId20"/>
          <a:stretch>
            <a:fillRect/>
          </a:stretch>
        </p:blipFill>
        <p:spPr>
          <a:xfrm>
            <a:off x="1089552" y="3572940"/>
            <a:ext cx="810838" cy="457240"/>
          </a:xfrm>
          <a:prstGeom prst="rect">
            <a:avLst/>
          </a:prstGeom>
        </p:spPr>
      </p:pic>
      <p:sp>
        <p:nvSpPr>
          <p:cNvPr id="112" name="Freeform 23">
            <a:extLst>
              <a:ext uri="{FF2B5EF4-FFF2-40B4-BE49-F238E27FC236}">
                <a16:creationId xmlns:a16="http://schemas.microsoft.com/office/drawing/2014/main" id="{0873194C-D029-CF97-474B-7A0B53A87029}"/>
              </a:ext>
            </a:extLst>
          </p:cNvPr>
          <p:cNvSpPr/>
          <p:nvPr/>
        </p:nvSpPr>
        <p:spPr>
          <a:xfrm flipH="1">
            <a:off x="2009362" y="3471910"/>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grpSp>
        <p:nvGrpSpPr>
          <p:cNvPr id="114" name="Group 24">
            <a:extLst>
              <a:ext uri="{FF2B5EF4-FFF2-40B4-BE49-F238E27FC236}">
                <a16:creationId xmlns:a16="http://schemas.microsoft.com/office/drawing/2014/main" id="{82779348-0B5B-4FF2-3B9F-D6DDA222A5E8}"/>
              </a:ext>
            </a:extLst>
          </p:cNvPr>
          <p:cNvGrpSpPr/>
          <p:nvPr/>
        </p:nvGrpSpPr>
        <p:grpSpPr>
          <a:xfrm>
            <a:off x="5494888" y="5832009"/>
            <a:ext cx="849460" cy="756542"/>
            <a:chOff x="0" y="43144"/>
            <a:chExt cx="1132614" cy="1008722"/>
          </a:xfrm>
        </p:grpSpPr>
        <p:grpSp>
          <p:nvGrpSpPr>
            <p:cNvPr id="115" name="Group 25">
              <a:extLst>
                <a:ext uri="{FF2B5EF4-FFF2-40B4-BE49-F238E27FC236}">
                  <a16:creationId xmlns:a16="http://schemas.microsoft.com/office/drawing/2014/main" id="{2374AEDF-04A5-FDDD-E0B5-BCC81E4C0D23}"/>
                </a:ext>
              </a:extLst>
            </p:cNvPr>
            <p:cNvGrpSpPr/>
            <p:nvPr/>
          </p:nvGrpSpPr>
          <p:grpSpPr>
            <a:xfrm>
              <a:off x="0" y="43144"/>
              <a:ext cx="1008722" cy="1008722"/>
              <a:chOff x="0" y="0"/>
              <a:chExt cx="812800" cy="812800"/>
            </a:xfrm>
          </p:grpSpPr>
          <p:sp>
            <p:nvSpPr>
              <p:cNvPr id="125" name="Freeform 26">
                <a:extLst>
                  <a:ext uri="{FF2B5EF4-FFF2-40B4-BE49-F238E27FC236}">
                    <a16:creationId xmlns:a16="http://schemas.microsoft.com/office/drawing/2014/main" id="{0F805D4E-A498-11D0-A563-E8922192EA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26" name="TextBox 27">
                <a:extLst>
                  <a:ext uri="{FF2B5EF4-FFF2-40B4-BE49-F238E27FC236}">
                    <a16:creationId xmlns:a16="http://schemas.microsoft.com/office/drawing/2014/main" id="{09780DC7-6936-0FD2-B1F3-56B15D8C34A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16" name="Freeform 28">
              <a:extLst>
                <a:ext uri="{FF2B5EF4-FFF2-40B4-BE49-F238E27FC236}">
                  <a16:creationId xmlns:a16="http://schemas.microsoft.com/office/drawing/2014/main" id="{39D8A7D5-2814-2A3E-6814-1349CF2C9FC6}"/>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23" name="TextBox 29">
              <a:extLst>
                <a:ext uri="{FF2B5EF4-FFF2-40B4-BE49-F238E27FC236}">
                  <a16:creationId xmlns:a16="http://schemas.microsoft.com/office/drawing/2014/main" id="{FC670956-DE0E-7B4B-DAC4-C9B12DD7BE3B}"/>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24" name="TextBox 30">
              <a:extLst>
                <a:ext uri="{FF2B5EF4-FFF2-40B4-BE49-F238E27FC236}">
                  <a16:creationId xmlns:a16="http://schemas.microsoft.com/office/drawing/2014/main" id="{62CBD7C3-4F9D-1C68-ECB4-1560EFA5B45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27" name="Group 39">
            <a:extLst>
              <a:ext uri="{FF2B5EF4-FFF2-40B4-BE49-F238E27FC236}">
                <a16:creationId xmlns:a16="http://schemas.microsoft.com/office/drawing/2014/main" id="{0144E03A-2966-9095-EFD7-A39F7815B756}"/>
              </a:ext>
            </a:extLst>
          </p:cNvPr>
          <p:cNvGrpSpPr/>
          <p:nvPr/>
        </p:nvGrpSpPr>
        <p:grpSpPr>
          <a:xfrm>
            <a:off x="6381459" y="5893063"/>
            <a:ext cx="839876" cy="634434"/>
            <a:chOff x="0" y="0"/>
            <a:chExt cx="1119835" cy="845912"/>
          </a:xfrm>
        </p:grpSpPr>
        <p:grpSp>
          <p:nvGrpSpPr>
            <p:cNvPr id="129" name="Group 40">
              <a:extLst>
                <a:ext uri="{FF2B5EF4-FFF2-40B4-BE49-F238E27FC236}">
                  <a16:creationId xmlns:a16="http://schemas.microsoft.com/office/drawing/2014/main" id="{63414B4C-FEC2-494C-5CAB-C961E837DDDA}"/>
                </a:ext>
              </a:extLst>
            </p:cNvPr>
            <p:cNvGrpSpPr/>
            <p:nvPr/>
          </p:nvGrpSpPr>
          <p:grpSpPr>
            <a:xfrm>
              <a:off x="0" y="409949"/>
              <a:ext cx="1119835" cy="435963"/>
              <a:chOff x="0" y="0"/>
              <a:chExt cx="831609" cy="323754"/>
            </a:xfrm>
          </p:grpSpPr>
          <p:sp>
            <p:nvSpPr>
              <p:cNvPr id="132" name="Freeform 41">
                <a:extLst>
                  <a:ext uri="{FF2B5EF4-FFF2-40B4-BE49-F238E27FC236}">
                    <a16:creationId xmlns:a16="http://schemas.microsoft.com/office/drawing/2014/main" id="{3A3BDEF5-2CF3-5D0F-19C8-93DEF344D786}"/>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134" name="TextBox 42">
                <a:extLst>
                  <a:ext uri="{FF2B5EF4-FFF2-40B4-BE49-F238E27FC236}">
                    <a16:creationId xmlns:a16="http://schemas.microsoft.com/office/drawing/2014/main" id="{5873C5A1-6FD1-2B25-8A2C-ED8A9721A0EC}"/>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130" name="TextBox 43">
              <a:extLst>
                <a:ext uri="{FF2B5EF4-FFF2-40B4-BE49-F238E27FC236}">
                  <a16:creationId xmlns:a16="http://schemas.microsoft.com/office/drawing/2014/main" id="{BC009F00-B30D-A6C6-28C7-D813FEA287F7}"/>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31" name="Freeform 44">
              <a:extLst>
                <a:ext uri="{FF2B5EF4-FFF2-40B4-BE49-F238E27FC236}">
                  <a16:creationId xmlns:a16="http://schemas.microsoft.com/office/drawing/2014/main" id="{31EAEC42-CD08-E61E-5246-1B328C4FEBB9}"/>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grpSp>
      <p:grpSp>
        <p:nvGrpSpPr>
          <p:cNvPr id="135" name="Group 24">
            <a:extLst>
              <a:ext uri="{FF2B5EF4-FFF2-40B4-BE49-F238E27FC236}">
                <a16:creationId xmlns:a16="http://schemas.microsoft.com/office/drawing/2014/main" id="{9D8048C2-83A6-BD66-C78A-6693D9873C88}"/>
              </a:ext>
            </a:extLst>
          </p:cNvPr>
          <p:cNvGrpSpPr/>
          <p:nvPr/>
        </p:nvGrpSpPr>
        <p:grpSpPr>
          <a:xfrm>
            <a:off x="9719634" y="5877883"/>
            <a:ext cx="849460" cy="756542"/>
            <a:chOff x="0" y="43144"/>
            <a:chExt cx="1132614" cy="1008722"/>
          </a:xfrm>
        </p:grpSpPr>
        <p:grpSp>
          <p:nvGrpSpPr>
            <p:cNvPr id="136" name="Group 25">
              <a:extLst>
                <a:ext uri="{FF2B5EF4-FFF2-40B4-BE49-F238E27FC236}">
                  <a16:creationId xmlns:a16="http://schemas.microsoft.com/office/drawing/2014/main" id="{0AA30875-DC1B-7203-DF51-CEE07D2BE598}"/>
                </a:ext>
              </a:extLst>
            </p:cNvPr>
            <p:cNvGrpSpPr/>
            <p:nvPr/>
          </p:nvGrpSpPr>
          <p:grpSpPr>
            <a:xfrm>
              <a:off x="0" y="43144"/>
              <a:ext cx="1008722" cy="1008722"/>
              <a:chOff x="0" y="0"/>
              <a:chExt cx="812800" cy="812800"/>
            </a:xfrm>
          </p:grpSpPr>
          <p:sp>
            <p:nvSpPr>
              <p:cNvPr id="150" name="Freeform 26">
                <a:extLst>
                  <a:ext uri="{FF2B5EF4-FFF2-40B4-BE49-F238E27FC236}">
                    <a16:creationId xmlns:a16="http://schemas.microsoft.com/office/drawing/2014/main" id="{4544000D-919E-50DE-E4E1-D4CF7515D03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51" name="TextBox 27">
                <a:extLst>
                  <a:ext uri="{FF2B5EF4-FFF2-40B4-BE49-F238E27FC236}">
                    <a16:creationId xmlns:a16="http://schemas.microsoft.com/office/drawing/2014/main" id="{B30EC5C2-7E07-8904-17A9-163F4813BA8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37" name="Freeform 28">
              <a:extLst>
                <a:ext uri="{FF2B5EF4-FFF2-40B4-BE49-F238E27FC236}">
                  <a16:creationId xmlns:a16="http://schemas.microsoft.com/office/drawing/2014/main" id="{ACAB6AF1-0990-4FF6-E817-53BD1197338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48" name="TextBox 29">
              <a:extLst>
                <a:ext uri="{FF2B5EF4-FFF2-40B4-BE49-F238E27FC236}">
                  <a16:creationId xmlns:a16="http://schemas.microsoft.com/office/drawing/2014/main" id="{7DCEC1C3-E0B6-E950-1874-A180159594E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49" name="TextBox 30">
              <a:extLst>
                <a:ext uri="{FF2B5EF4-FFF2-40B4-BE49-F238E27FC236}">
                  <a16:creationId xmlns:a16="http://schemas.microsoft.com/office/drawing/2014/main" id="{ED243C59-4999-A0E2-88D8-0DA6E5308B3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9" name="Group 39">
            <a:extLst>
              <a:ext uri="{FF2B5EF4-FFF2-40B4-BE49-F238E27FC236}">
                <a16:creationId xmlns:a16="http://schemas.microsoft.com/office/drawing/2014/main" id="{D040A83D-E1D4-8C94-8A67-C3554BD23FD4}"/>
              </a:ext>
            </a:extLst>
          </p:cNvPr>
          <p:cNvGrpSpPr/>
          <p:nvPr/>
        </p:nvGrpSpPr>
        <p:grpSpPr>
          <a:xfrm>
            <a:off x="12182162" y="5786729"/>
            <a:ext cx="839876" cy="634434"/>
            <a:chOff x="0" y="0"/>
            <a:chExt cx="1119835" cy="845912"/>
          </a:xfrm>
        </p:grpSpPr>
        <p:grpSp>
          <p:nvGrpSpPr>
            <p:cNvPr id="190" name="Group 40">
              <a:extLst>
                <a:ext uri="{FF2B5EF4-FFF2-40B4-BE49-F238E27FC236}">
                  <a16:creationId xmlns:a16="http://schemas.microsoft.com/office/drawing/2014/main" id="{32AA427F-5CDB-59C3-3779-4E4281F0FDBE}"/>
                </a:ext>
              </a:extLst>
            </p:cNvPr>
            <p:cNvGrpSpPr/>
            <p:nvPr/>
          </p:nvGrpSpPr>
          <p:grpSpPr>
            <a:xfrm>
              <a:off x="0" y="409949"/>
              <a:ext cx="1119835" cy="435963"/>
              <a:chOff x="0" y="0"/>
              <a:chExt cx="831609" cy="323754"/>
            </a:xfrm>
          </p:grpSpPr>
          <p:sp>
            <p:nvSpPr>
              <p:cNvPr id="1025" name="Freeform 41">
                <a:extLst>
                  <a:ext uri="{FF2B5EF4-FFF2-40B4-BE49-F238E27FC236}">
                    <a16:creationId xmlns:a16="http://schemas.microsoft.com/office/drawing/2014/main" id="{59F4D5BB-B7E9-A48A-1E55-57301A87B36C}"/>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1026" name="TextBox 42">
                <a:extLst>
                  <a:ext uri="{FF2B5EF4-FFF2-40B4-BE49-F238E27FC236}">
                    <a16:creationId xmlns:a16="http://schemas.microsoft.com/office/drawing/2014/main" id="{341E9F46-6AAF-0656-DE40-644965D77A6A}"/>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191" name="TextBox 43">
              <a:extLst>
                <a:ext uri="{FF2B5EF4-FFF2-40B4-BE49-F238E27FC236}">
                  <a16:creationId xmlns:a16="http://schemas.microsoft.com/office/drawing/2014/main" id="{1DA5552F-8E83-F33B-7215-EB656EC74FA0}"/>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024" name="Freeform 44">
              <a:extLst>
                <a:ext uri="{FF2B5EF4-FFF2-40B4-BE49-F238E27FC236}">
                  <a16:creationId xmlns:a16="http://schemas.microsoft.com/office/drawing/2014/main" id="{578EAA9E-6BDD-8E4F-C9FB-553E68927E8A}"/>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grpSp>
      <p:pic>
        <p:nvPicPr>
          <p:cNvPr id="1028" name="Picture 1027">
            <a:extLst>
              <a:ext uri="{FF2B5EF4-FFF2-40B4-BE49-F238E27FC236}">
                <a16:creationId xmlns:a16="http://schemas.microsoft.com/office/drawing/2014/main" id="{96C7834B-6044-1789-AF35-DA12F12234B0}"/>
              </a:ext>
            </a:extLst>
          </p:cNvPr>
          <p:cNvPicPr>
            <a:picLocks noChangeAspect="1"/>
          </p:cNvPicPr>
          <p:nvPr/>
        </p:nvPicPr>
        <p:blipFill>
          <a:blip r:embed="rId20"/>
          <a:stretch>
            <a:fillRect/>
          </a:stretch>
        </p:blipFill>
        <p:spPr>
          <a:xfrm>
            <a:off x="10744200" y="5981660"/>
            <a:ext cx="810838" cy="457240"/>
          </a:xfrm>
          <a:prstGeom prst="rect">
            <a:avLst/>
          </a:prstGeom>
        </p:spPr>
      </p:pic>
      <p:grpSp>
        <p:nvGrpSpPr>
          <p:cNvPr id="1029" name="Group 24">
            <a:extLst>
              <a:ext uri="{FF2B5EF4-FFF2-40B4-BE49-F238E27FC236}">
                <a16:creationId xmlns:a16="http://schemas.microsoft.com/office/drawing/2014/main" id="{F955CB63-E289-D6C4-CC14-5529EBA807AF}"/>
              </a:ext>
            </a:extLst>
          </p:cNvPr>
          <p:cNvGrpSpPr/>
          <p:nvPr/>
        </p:nvGrpSpPr>
        <p:grpSpPr>
          <a:xfrm>
            <a:off x="16086999" y="5720856"/>
            <a:ext cx="849460" cy="788900"/>
            <a:chOff x="0" y="0"/>
            <a:chExt cx="1132614" cy="1051866"/>
          </a:xfrm>
        </p:grpSpPr>
        <p:grpSp>
          <p:nvGrpSpPr>
            <p:cNvPr id="1030" name="Group 25">
              <a:extLst>
                <a:ext uri="{FF2B5EF4-FFF2-40B4-BE49-F238E27FC236}">
                  <a16:creationId xmlns:a16="http://schemas.microsoft.com/office/drawing/2014/main" id="{680FCB31-7163-5AD9-1E51-8D7F0DBE0898}"/>
                </a:ext>
              </a:extLst>
            </p:cNvPr>
            <p:cNvGrpSpPr/>
            <p:nvPr/>
          </p:nvGrpSpPr>
          <p:grpSpPr>
            <a:xfrm>
              <a:off x="0" y="43144"/>
              <a:ext cx="1008722" cy="1008722"/>
              <a:chOff x="0" y="0"/>
              <a:chExt cx="812800" cy="812800"/>
            </a:xfrm>
          </p:grpSpPr>
          <p:sp>
            <p:nvSpPr>
              <p:cNvPr id="1034" name="Freeform 26">
                <a:extLst>
                  <a:ext uri="{FF2B5EF4-FFF2-40B4-BE49-F238E27FC236}">
                    <a16:creationId xmlns:a16="http://schemas.microsoft.com/office/drawing/2014/main" id="{0441FC95-DD5A-9AC5-7264-7AD1E6A532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035" name="TextBox 27">
                <a:extLst>
                  <a:ext uri="{FF2B5EF4-FFF2-40B4-BE49-F238E27FC236}">
                    <a16:creationId xmlns:a16="http://schemas.microsoft.com/office/drawing/2014/main" id="{CCD12245-05C2-FA19-5C9B-87A89F87CF0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031" name="Freeform 28">
              <a:extLst>
                <a:ext uri="{FF2B5EF4-FFF2-40B4-BE49-F238E27FC236}">
                  <a16:creationId xmlns:a16="http://schemas.microsoft.com/office/drawing/2014/main" id="{814416E1-1A15-0868-6295-70BB4B74A7C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032" name="TextBox 29">
              <a:extLst>
                <a:ext uri="{FF2B5EF4-FFF2-40B4-BE49-F238E27FC236}">
                  <a16:creationId xmlns:a16="http://schemas.microsoft.com/office/drawing/2014/main" id="{76E89A6C-DAC7-1C68-A9DA-D657F52CADA0}"/>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33" name="TextBox 30">
              <a:extLst>
                <a:ext uri="{FF2B5EF4-FFF2-40B4-BE49-F238E27FC236}">
                  <a16:creationId xmlns:a16="http://schemas.microsoft.com/office/drawing/2014/main" id="{502D076C-4C7C-56CA-ED37-891C59FA1555}"/>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36" name="Group 24">
            <a:extLst>
              <a:ext uri="{FF2B5EF4-FFF2-40B4-BE49-F238E27FC236}">
                <a16:creationId xmlns:a16="http://schemas.microsoft.com/office/drawing/2014/main" id="{D2DA1DCC-BAFA-F0A5-0B60-5D9570516C61}"/>
              </a:ext>
            </a:extLst>
          </p:cNvPr>
          <p:cNvGrpSpPr/>
          <p:nvPr/>
        </p:nvGrpSpPr>
        <p:grpSpPr>
          <a:xfrm>
            <a:off x="8282806" y="8562036"/>
            <a:ext cx="849460" cy="788900"/>
            <a:chOff x="0" y="0"/>
            <a:chExt cx="1132614" cy="1051866"/>
          </a:xfrm>
        </p:grpSpPr>
        <p:grpSp>
          <p:nvGrpSpPr>
            <p:cNvPr id="1037" name="Group 25">
              <a:extLst>
                <a:ext uri="{FF2B5EF4-FFF2-40B4-BE49-F238E27FC236}">
                  <a16:creationId xmlns:a16="http://schemas.microsoft.com/office/drawing/2014/main" id="{653B26C9-28CD-9D2D-8475-5648B04775ED}"/>
                </a:ext>
              </a:extLst>
            </p:cNvPr>
            <p:cNvGrpSpPr/>
            <p:nvPr/>
          </p:nvGrpSpPr>
          <p:grpSpPr>
            <a:xfrm>
              <a:off x="0" y="43144"/>
              <a:ext cx="1008722" cy="1008722"/>
              <a:chOff x="0" y="0"/>
              <a:chExt cx="812800" cy="812800"/>
            </a:xfrm>
          </p:grpSpPr>
          <p:sp>
            <p:nvSpPr>
              <p:cNvPr id="1041" name="Freeform 26">
                <a:extLst>
                  <a:ext uri="{FF2B5EF4-FFF2-40B4-BE49-F238E27FC236}">
                    <a16:creationId xmlns:a16="http://schemas.microsoft.com/office/drawing/2014/main" id="{8CB4639B-6655-8B16-1642-289AB5542A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042" name="TextBox 27">
                <a:extLst>
                  <a:ext uri="{FF2B5EF4-FFF2-40B4-BE49-F238E27FC236}">
                    <a16:creationId xmlns:a16="http://schemas.microsoft.com/office/drawing/2014/main" id="{35E14380-D07D-885E-D48C-E64A3280DA19}"/>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038" name="Freeform 28">
              <a:extLst>
                <a:ext uri="{FF2B5EF4-FFF2-40B4-BE49-F238E27FC236}">
                  <a16:creationId xmlns:a16="http://schemas.microsoft.com/office/drawing/2014/main" id="{159EA72C-82A6-4D70-8121-862C6DCF56C7}"/>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039" name="TextBox 29">
              <a:extLst>
                <a:ext uri="{FF2B5EF4-FFF2-40B4-BE49-F238E27FC236}">
                  <a16:creationId xmlns:a16="http://schemas.microsoft.com/office/drawing/2014/main" id="{6BF482CC-E637-5966-4DAA-CCAC2F852931}"/>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040" name="TextBox 30">
              <a:extLst>
                <a:ext uri="{FF2B5EF4-FFF2-40B4-BE49-F238E27FC236}">
                  <a16:creationId xmlns:a16="http://schemas.microsoft.com/office/drawing/2014/main" id="{C461F56D-C332-B62D-414E-4288C2AD35EB}"/>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043" name="Freeform 93">
            <a:extLst>
              <a:ext uri="{FF2B5EF4-FFF2-40B4-BE49-F238E27FC236}">
                <a16:creationId xmlns:a16="http://schemas.microsoft.com/office/drawing/2014/main" id="{E8C07520-A02F-9B51-8DC1-617F72B2F21B}"/>
              </a:ext>
            </a:extLst>
          </p:cNvPr>
          <p:cNvSpPr/>
          <p:nvPr/>
        </p:nvSpPr>
        <p:spPr>
          <a:xfrm>
            <a:off x="12332776" y="8763801"/>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GB"/>
          </a:p>
        </p:txBody>
      </p:sp>
      <p:sp>
        <p:nvSpPr>
          <p:cNvPr id="3" name="TextBox 2">
            <a:extLst>
              <a:ext uri="{FF2B5EF4-FFF2-40B4-BE49-F238E27FC236}">
                <a16:creationId xmlns:a16="http://schemas.microsoft.com/office/drawing/2014/main" id="{6DFB261A-EE5D-A461-026F-BBE0662BE110}"/>
              </a:ext>
            </a:extLst>
          </p:cNvPr>
          <p:cNvSpPr txBox="1"/>
          <p:nvPr/>
        </p:nvSpPr>
        <p:spPr>
          <a:xfrm>
            <a:off x="9029245" y="9315034"/>
            <a:ext cx="9428023" cy="923330"/>
          </a:xfrm>
          <a:prstGeom prst="rect">
            <a:avLst/>
          </a:prstGeom>
          <a:solidFill>
            <a:srgbClr val="E9F1F9"/>
          </a:solidFill>
          <a:ln>
            <a:solidFill>
              <a:srgbClr val="F1E0C2"/>
            </a:solidFill>
          </a:ln>
        </p:spPr>
        <p:txBody>
          <a:bodyPr wrap="square" rtlCol="0">
            <a:spAutoFit/>
          </a:bodyPr>
          <a:lstStyle/>
          <a:p>
            <a:pPr lvl="0">
              <a:defRPr/>
            </a:pPr>
            <a:r>
              <a:rPr lang="en-GB" b="1" dirty="0">
                <a:solidFill>
                  <a:prstClr val="black"/>
                </a:solidFill>
                <a:latin typeface="Century Gothic" panose="020B0502020202020204" pitchFamily="34" charset="0"/>
              </a:rPr>
              <a:t>Available Daily: - Freshly cooked jacket potatoes with a choice of fillings –</a:t>
            </a:r>
          </a:p>
          <a:p>
            <a:pPr lvl="0">
              <a:defRPr/>
            </a:pPr>
            <a:r>
              <a:rPr lang="en-GB" b="1" dirty="0">
                <a:solidFill>
                  <a:prstClr val="black"/>
                </a:solidFill>
                <a:latin typeface="Century Gothic" panose="020B0502020202020204" pitchFamily="34" charset="0"/>
              </a:rPr>
              <a:t>Freshly made Sandwiches, Bread freshly baked on site daily- Daily salad selection – </a:t>
            </a:r>
          </a:p>
          <a:p>
            <a:pPr lvl="0">
              <a:defRPr/>
            </a:pPr>
            <a:r>
              <a:rPr lang="en-GB" b="1" dirty="0">
                <a:solidFill>
                  <a:prstClr val="black"/>
                </a:solidFill>
                <a:latin typeface="Century Gothic" panose="020B0502020202020204" pitchFamily="34" charset="0"/>
              </a:rPr>
              <a:t>Fresh Fruit and Yoghurt</a:t>
            </a:r>
          </a:p>
        </p:txBody>
      </p:sp>
      <p:graphicFrame>
        <p:nvGraphicFramePr>
          <p:cNvPr id="4" name="Table 3">
            <a:extLst>
              <a:ext uri="{FF2B5EF4-FFF2-40B4-BE49-F238E27FC236}">
                <a16:creationId xmlns:a16="http://schemas.microsoft.com/office/drawing/2014/main" id="{76762D72-F1C5-D676-2B01-B026BC7FB12E}"/>
              </a:ext>
            </a:extLst>
          </p:cNvPr>
          <p:cNvGraphicFramePr>
            <a:graphicFrameLocks noGrp="1"/>
          </p:cNvGraphicFramePr>
          <p:nvPr>
            <p:extLst>
              <p:ext uri="{D42A27DB-BD31-4B8C-83A1-F6EECF244321}">
                <p14:modId xmlns:p14="http://schemas.microsoft.com/office/powerpoint/2010/main" val="1697324559"/>
              </p:ext>
            </p:extLst>
          </p:nvPr>
        </p:nvGraphicFramePr>
        <p:xfrm>
          <a:off x="26350" y="0"/>
          <a:ext cx="964249" cy="2255220"/>
        </p:xfrm>
        <a:graphic>
          <a:graphicData uri="http://schemas.openxmlformats.org/drawingml/2006/table">
            <a:tbl>
              <a:tblPr>
                <a:tableStyleId>{5C22544A-7EE6-4342-B048-85BDC9FD1C3A}</a:tableStyleId>
              </a:tblPr>
              <a:tblGrid>
                <a:gridCol w="964249">
                  <a:extLst>
                    <a:ext uri="{9D8B030D-6E8A-4147-A177-3AD203B41FA5}">
                      <a16:colId xmlns:a16="http://schemas.microsoft.com/office/drawing/2014/main" val="2081197660"/>
                    </a:ext>
                  </a:extLst>
                </a:gridCol>
              </a:tblGrid>
              <a:tr h="375870">
                <a:tc>
                  <a:txBody>
                    <a:bodyPr/>
                    <a:lstStyle/>
                    <a:p>
                      <a:pPr algn="ctr" fontAlgn="b">
                        <a:buNone/>
                      </a:pPr>
                      <a:r>
                        <a:rPr lang="en-GB" sz="1100" u="none" strike="noStrike" dirty="0">
                          <a:effectLst/>
                        </a:rPr>
                        <a:t>03/11/2025</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161230985"/>
                  </a:ext>
                </a:extLst>
              </a:tr>
              <a:tr h="375870">
                <a:tc>
                  <a:txBody>
                    <a:bodyPr/>
                    <a:lstStyle/>
                    <a:p>
                      <a:pPr algn="ctr" fontAlgn="b">
                        <a:buNone/>
                      </a:pPr>
                      <a:r>
                        <a:rPr lang="en-GB" sz="1100" u="none" strike="noStrike" dirty="0">
                          <a:effectLst/>
                        </a:rPr>
                        <a:t>24/11/2025</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995061124"/>
                  </a:ext>
                </a:extLst>
              </a:tr>
              <a:tr h="375870">
                <a:tc>
                  <a:txBody>
                    <a:bodyPr/>
                    <a:lstStyle/>
                    <a:p>
                      <a:pPr algn="ctr" fontAlgn="b">
                        <a:buNone/>
                      </a:pPr>
                      <a:r>
                        <a:rPr lang="en-GB" sz="1100" u="none" strike="noStrike" dirty="0">
                          <a:effectLst/>
                        </a:rPr>
                        <a:t>15/12/2025</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423920089"/>
                  </a:ext>
                </a:extLst>
              </a:tr>
              <a:tr h="375870">
                <a:tc>
                  <a:txBody>
                    <a:bodyPr/>
                    <a:lstStyle/>
                    <a:p>
                      <a:pPr algn="ctr" fontAlgn="b">
                        <a:buNone/>
                      </a:pPr>
                      <a:r>
                        <a:rPr lang="en-GB" sz="1100" u="none" strike="noStrike" dirty="0">
                          <a:effectLst/>
                        </a:rPr>
                        <a:t>05/01/2026</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737855087"/>
                  </a:ext>
                </a:extLst>
              </a:tr>
              <a:tr h="375870">
                <a:tc>
                  <a:txBody>
                    <a:bodyPr/>
                    <a:lstStyle/>
                    <a:p>
                      <a:pPr algn="ctr" fontAlgn="b">
                        <a:buNone/>
                      </a:pPr>
                      <a:r>
                        <a:rPr lang="en-GB" sz="1100" u="none" strike="noStrike" dirty="0">
                          <a:effectLst/>
                        </a:rPr>
                        <a:t>26/01/2026</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112847872"/>
                  </a:ext>
                </a:extLst>
              </a:tr>
              <a:tr h="375870">
                <a:tc>
                  <a:txBody>
                    <a:bodyPr/>
                    <a:lstStyle/>
                    <a:p>
                      <a:pPr algn="ctr" fontAlgn="b">
                        <a:buNone/>
                      </a:pPr>
                      <a:r>
                        <a:rPr lang="en-GB" sz="1100" u="none" strike="noStrike" dirty="0">
                          <a:effectLst/>
                        </a:rPr>
                        <a:t>09/03/2026</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917460195"/>
                  </a:ext>
                </a:extLst>
              </a:tr>
            </a:tbl>
          </a:graphicData>
        </a:graphic>
      </p:graphicFrame>
    </p:spTree>
    <p:extLst>
      <p:ext uri="{BB962C8B-B14F-4D97-AF65-F5344CB8AC3E}">
        <p14:creationId xmlns:p14="http://schemas.microsoft.com/office/powerpoint/2010/main" val="9114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cture 161">
            <a:extLst>
              <a:ext uri="{FF2B5EF4-FFF2-40B4-BE49-F238E27FC236}">
                <a16:creationId xmlns:a16="http://schemas.microsoft.com/office/drawing/2014/main" id="{1B5A891D-310C-4C9E-705C-E0B449E48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2385028"/>
            <a:ext cx="18304042" cy="12672028"/>
          </a:xfrm>
          <a:prstGeom prst="rect">
            <a:avLst/>
          </a:prstGeom>
        </p:spPr>
      </p:pic>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1850992704"/>
              </p:ext>
            </p:extLst>
          </p:nvPr>
        </p:nvGraphicFramePr>
        <p:xfrm>
          <a:off x="1235557" y="1429538"/>
          <a:ext cx="15816886" cy="8441132"/>
        </p:xfrm>
        <a:graphic>
          <a:graphicData uri="http://schemas.openxmlformats.org/drawingml/2006/table">
            <a:tbl>
              <a:tblPr firstRow="1" bandRow="1">
                <a:tableStyleId>{5C22544A-7EE6-4342-B048-85BDC9FD1C3A}</a:tableStyleId>
              </a:tblPr>
              <a:tblGrid>
                <a:gridCol w="3163377">
                  <a:extLst>
                    <a:ext uri="{9D8B030D-6E8A-4147-A177-3AD203B41FA5}">
                      <a16:colId xmlns:a16="http://schemas.microsoft.com/office/drawing/2014/main" val="1257960483"/>
                    </a:ext>
                  </a:extLst>
                </a:gridCol>
                <a:gridCol w="3163377">
                  <a:extLst>
                    <a:ext uri="{9D8B030D-6E8A-4147-A177-3AD203B41FA5}">
                      <a16:colId xmlns:a16="http://schemas.microsoft.com/office/drawing/2014/main" val="3704868386"/>
                    </a:ext>
                  </a:extLst>
                </a:gridCol>
                <a:gridCol w="268041">
                  <a:extLst>
                    <a:ext uri="{9D8B030D-6E8A-4147-A177-3AD203B41FA5}">
                      <a16:colId xmlns:a16="http://schemas.microsoft.com/office/drawing/2014/main" val="4092775209"/>
                    </a:ext>
                  </a:extLst>
                </a:gridCol>
                <a:gridCol w="2895337">
                  <a:extLst>
                    <a:ext uri="{9D8B030D-6E8A-4147-A177-3AD203B41FA5}">
                      <a16:colId xmlns:a16="http://schemas.microsoft.com/office/drawing/2014/main" val="216917096"/>
                    </a:ext>
                  </a:extLst>
                </a:gridCol>
                <a:gridCol w="3163377">
                  <a:extLst>
                    <a:ext uri="{9D8B030D-6E8A-4147-A177-3AD203B41FA5}">
                      <a16:colId xmlns:a16="http://schemas.microsoft.com/office/drawing/2014/main" val="2833176240"/>
                    </a:ext>
                  </a:extLst>
                </a:gridCol>
                <a:gridCol w="3163377">
                  <a:extLst>
                    <a:ext uri="{9D8B030D-6E8A-4147-A177-3AD203B41FA5}">
                      <a16:colId xmlns:a16="http://schemas.microsoft.com/office/drawing/2014/main" val="2375869498"/>
                    </a:ext>
                  </a:extLst>
                </a:gridCol>
              </a:tblGrid>
              <a:tr h="496800">
                <a:tc>
                  <a:txBody>
                    <a:bodyPr/>
                    <a:lstStyle/>
                    <a:p>
                      <a:pPr algn="ctr"/>
                      <a:r>
                        <a:rPr lang="en-GB" sz="2800" b="0" dirty="0">
                          <a:solidFill>
                            <a:srgbClr val="9366A7"/>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gridSpan="2">
                  <a:txBody>
                    <a:bodyPr/>
                    <a:lstStyle/>
                    <a:p>
                      <a:pPr algn="ctr"/>
                      <a:r>
                        <a:rPr lang="en-GB" sz="2800" b="0" dirty="0">
                          <a:solidFill>
                            <a:srgbClr val="9366A7"/>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hMerge="1">
                  <a:txBody>
                    <a:bodyPr/>
                    <a:lstStyle/>
                    <a:p>
                      <a:pPr algn="ctr"/>
                      <a:r>
                        <a:rPr lang="en-GB" sz="2800" b="0" dirty="0">
                          <a:solidFill>
                            <a:srgbClr val="9366A7"/>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a:solidFill>
                            <a:srgbClr val="9366A7"/>
                          </a:solidFill>
                          <a:latin typeface="Barlow Condensed Bold" panose="020B0604020202020204" charset="0"/>
                        </a:rPr>
                        <a:t>WEDNESDAY</a:t>
                      </a:r>
                      <a:endParaRPr lang="en-GB" sz="2800" b="0" dirty="0">
                        <a:solidFill>
                          <a:srgbClr val="9366A7"/>
                        </a:solidFill>
                        <a:latin typeface="Barlow Condensed Bold"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ctr"/>
                      <a:r>
                        <a:rPr lang="en-GB" sz="2800" b="0" dirty="0">
                          <a:solidFill>
                            <a:srgbClr val="9366A7"/>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2571604415"/>
                  </a:ext>
                </a:extLst>
              </a:tr>
              <a:tr h="2506099">
                <a:tc>
                  <a:txBody>
                    <a:bodyPr/>
                    <a:lstStyle/>
                    <a:p>
                      <a:pPr algn="l">
                        <a:lnSpc>
                          <a:spcPts val="1960"/>
                        </a:lnSpc>
                      </a:pPr>
                      <a:r>
                        <a:rPr lang="en-GB" sz="1400" b="1" dirty="0">
                          <a:solidFill>
                            <a:srgbClr val="000000"/>
                          </a:solidFill>
                          <a:latin typeface="Canva Sans Bold"/>
                        </a:rPr>
                        <a:t>Classic Cheese and Tomato Pizza with Potato Wedges </a:t>
                      </a:r>
                    </a:p>
                    <a:p>
                      <a:pPr algn="l">
                        <a:lnSpc>
                          <a:spcPts val="1960"/>
                        </a:lnSpc>
                      </a:pP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gridSpan="2">
                  <a:txBody>
                    <a:bodyPr/>
                    <a:lstStyle/>
                    <a:p>
                      <a:pPr algn="l">
                        <a:lnSpc>
                          <a:spcPts val="1960"/>
                        </a:lnSpc>
                      </a:pPr>
                      <a:r>
                        <a:rPr lang="en-US" sz="1400" dirty="0">
                          <a:solidFill>
                            <a:srgbClr val="000000"/>
                          </a:solidFill>
                          <a:latin typeface="Canva Sans Bold"/>
                        </a:rPr>
                        <a:t>Spaghetti Bolognaise</a:t>
                      </a:r>
                    </a:p>
                    <a:p>
                      <a:pPr algn="l">
                        <a:lnSpc>
                          <a:spcPts val="1960"/>
                        </a:lnSpc>
                      </a:pPr>
                      <a:r>
                        <a:rPr lang="en-US" sz="1400" dirty="0">
                          <a:solidFill>
                            <a:srgbClr val="000000"/>
                          </a:solidFill>
                          <a:latin typeface="Century Gothic" panose="020B0502020202020204" pitchFamily="34" charset="0"/>
                        </a:rPr>
                        <a:t>Red Tractor Accredited Beef Mince and Brown Lentil Bolognaise Sauce Served with Spaghetti </a:t>
                      </a:r>
                      <a:endParaRPr lang="en-US" sz="1400" dirty="0">
                        <a:solidFill>
                          <a:srgbClr val="000000"/>
                        </a:solidFill>
                        <a:latin typeface="Canva Sans Bold"/>
                      </a:endParaRPr>
                    </a:p>
                    <a:p>
                      <a:pPr algn="l">
                        <a:lnSpc>
                          <a:spcPts val="1960"/>
                        </a:lnSpc>
                      </a:pPr>
                      <a:endParaRPr lang="en-US" sz="1400" dirty="0">
                        <a:solidFill>
                          <a:srgbClr val="000000"/>
                        </a:solidFill>
                        <a:latin typeface="Canva Sans Bold"/>
                      </a:endParaRPr>
                    </a:p>
                    <a:p>
                      <a:pPr algn="l">
                        <a:lnSpc>
                          <a:spcPts val="1960"/>
                        </a:lnSpc>
                      </a:pPr>
                      <a:endParaRPr lang="en-US" sz="1400" dirty="0">
                        <a:solidFill>
                          <a:srgbClr val="000000"/>
                        </a:solidFill>
                        <a:latin typeface="Canva Sans Bold"/>
                      </a:endParaRPr>
                    </a:p>
                    <a:p>
                      <a:pPr algn="l">
                        <a:lnSpc>
                          <a:spcPts val="1960"/>
                        </a:lnSpc>
                      </a:pPr>
                      <a:endParaRPr lang="en-US" sz="1400" dirty="0">
                        <a:solidFill>
                          <a:srgbClr val="000000"/>
                        </a:solidFill>
                        <a:latin typeface="Canva Sans Bold"/>
                      </a:endParaRPr>
                    </a:p>
                    <a:p>
                      <a:pPr algn="l">
                        <a:lnSpc>
                          <a:spcPts val="1960"/>
                        </a:lnSpc>
                      </a:pPr>
                      <a:endParaRPr lang="en-US" sz="1400" dirty="0">
                        <a:solidFill>
                          <a:srgbClr val="000000"/>
                        </a:solidFill>
                        <a:latin typeface="Canva Sans Bold"/>
                      </a:endParaRPr>
                    </a:p>
                    <a:p>
                      <a:pPr algn="l">
                        <a:lnSpc>
                          <a:spcPts val="1960"/>
                        </a:lnSpc>
                      </a:pPr>
                      <a:endParaRPr lang="en-GB" sz="1400" dirty="0">
                        <a:solidFill>
                          <a:srgbClr val="000000"/>
                        </a:solidFill>
                        <a:latin typeface="Canva Sans Bold"/>
                      </a:endParaRPr>
                    </a:p>
                    <a:p>
                      <a:pPr algn="l">
                        <a:lnSpc>
                          <a:spcPts val="1960"/>
                        </a:lnSpc>
                      </a:pPr>
                      <a:endParaRPr lang="en-US" sz="1400" dirty="0">
                        <a:solidFill>
                          <a:srgbClr val="000000"/>
                        </a:solidFill>
                        <a:latin typeface="Canva Sans Bold"/>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hMerge="1">
                  <a:txBody>
                    <a:bodyPr/>
                    <a:lstStyle/>
                    <a:p>
                      <a:pPr algn="l">
                        <a:lnSpc>
                          <a:spcPts val="1960"/>
                        </a:lnSpc>
                      </a:pPr>
                      <a:r>
                        <a:rPr lang="en-US" sz="1400" dirty="0">
                          <a:solidFill>
                            <a:srgbClr val="000000"/>
                          </a:solidFill>
                          <a:latin typeface="Canva Sans Bold"/>
                        </a:rPr>
                        <a:t>Sausage, Mash and Gravy</a:t>
                      </a:r>
                    </a:p>
                    <a:p>
                      <a:pPr marL="0" lvl="0" indent="0" algn="l">
                        <a:lnSpc>
                          <a:spcPts val="1960"/>
                        </a:lnSpc>
                        <a:spcBef>
                          <a:spcPct val="0"/>
                        </a:spcBef>
                      </a:pPr>
                      <a:r>
                        <a:rPr lang="en-US" sz="1400" dirty="0">
                          <a:solidFill>
                            <a:srgbClr val="000000"/>
                          </a:solidFill>
                          <a:latin typeface="Canva Sans"/>
                        </a:rPr>
                        <a:t>Red Tractor Accredited </a:t>
                      </a:r>
                    </a:p>
                    <a:p>
                      <a:pPr marL="0" lvl="0" indent="0" algn="l">
                        <a:lnSpc>
                          <a:spcPts val="1960"/>
                        </a:lnSpc>
                        <a:spcBef>
                          <a:spcPct val="0"/>
                        </a:spcBef>
                      </a:pPr>
                      <a:r>
                        <a:rPr lang="en-US" sz="1400" dirty="0">
                          <a:solidFill>
                            <a:srgbClr val="000000"/>
                          </a:solidFill>
                          <a:latin typeface="Canva Sans"/>
                        </a:rPr>
                        <a:t>Pork or Chicken Sausages served with Homemade Roasted Potatoes and Gravy</a:t>
                      </a:r>
                    </a:p>
                    <a:p>
                      <a:pPr algn="l">
                        <a:lnSpc>
                          <a:spcPts val="1960"/>
                        </a:lnSpc>
                      </a:pPr>
                      <a:endParaRPr lang="en-US" sz="1400" dirty="0">
                        <a:solidFill>
                          <a:srgbClr val="000000"/>
                        </a:solidFill>
                        <a:latin typeface="Canva Sans Bold"/>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dirty="0">
                          <a:solidFill>
                            <a:srgbClr val="000000"/>
                          </a:solidFill>
                          <a:latin typeface="Canva Sans Bold"/>
                        </a:rPr>
                        <a:t>BBQ Chicken with Seasoned Potatoes and Sweetcorn Salsa </a:t>
                      </a:r>
                    </a:p>
                    <a:p>
                      <a:r>
                        <a:rPr lang="en-US" sz="1400" b="0" dirty="0">
                          <a:solidFill>
                            <a:srgbClr val="000000"/>
                          </a:solidFill>
                          <a:latin typeface="Century Gothic" panose="020B0502020202020204" pitchFamily="34" charset="0"/>
                        </a:rPr>
                        <a:t>Red Tractor Accredited </a:t>
                      </a:r>
                      <a:r>
                        <a:rPr lang="en-GB" sz="1400" b="0" dirty="0">
                          <a:solidFill>
                            <a:srgbClr val="000000"/>
                          </a:solidFill>
                          <a:latin typeface="Century Gothic" panose="020B0502020202020204" pitchFamily="34" charset="0"/>
                        </a:rPr>
                        <a:t>Chicken in a BBQ seasoning, served with seasoned potatoes and sweetcorn salsa</a:t>
                      </a:r>
                      <a:endParaRPr lang="en-GB" sz="1400" dirty="0">
                        <a:latin typeface="Century Gothic" panose="020B0502020202020204" pitchFamily="34" charset="0"/>
                      </a:endParaRPr>
                    </a:p>
                    <a:p>
                      <a:pPr marL="0" lvl="0" indent="0" algn="l">
                        <a:lnSpc>
                          <a:spcPts val="1960"/>
                        </a:lnSpc>
                        <a:spcBef>
                          <a:spcPct val="0"/>
                        </a:spcBef>
                      </a:pPr>
                      <a:endParaRPr lang="en-US" sz="1400" dirty="0">
                        <a:solidFill>
                          <a:srgbClr val="000000"/>
                        </a:solidFill>
                        <a:latin typeface="Canva Sans"/>
                      </a:endParaRPr>
                    </a:p>
                    <a:p>
                      <a:pPr marL="0" lvl="0" indent="0" algn="l">
                        <a:lnSpc>
                          <a:spcPts val="1960"/>
                        </a:lnSpc>
                        <a:spcBef>
                          <a:spcPct val="0"/>
                        </a:spcBef>
                      </a:pP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dirty="0">
                          <a:solidFill>
                            <a:srgbClr val="000000"/>
                          </a:solidFill>
                          <a:latin typeface="Canva Sans Bold"/>
                        </a:rPr>
                        <a:t>Beef Meatballs in Tomato Sauce with Rice </a:t>
                      </a:r>
                      <a:endParaRPr lang="en-US" sz="1400" dirty="0">
                        <a:solidFill>
                          <a:srgbClr val="000000"/>
                        </a:solidFill>
                        <a:latin typeface="Canva Sans"/>
                      </a:endParaRP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solidFill>
                            <a:srgbClr val="000000"/>
                          </a:solidFill>
                          <a:latin typeface="Century Gothic" panose="020B0502020202020204" pitchFamily="34" charset="0"/>
                        </a:rPr>
                        <a:t>Red Tractor Accredited Beef Meatballs </a:t>
                      </a:r>
                      <a:r>
                        <a:rPr lang="en-GB" sz="1400" b="0" dirty="0">
                          <a:solidFill>
                            <a:srgbClr val="000000"/>
                          </a:solidFill>
                          <a:latin typeface="Century Gothic" panose="020B0502020202020204" pitchFamily="34" charset="0"/>
                        </a:rPr>
                        <a:t>in a Homemade Tomato Sauce Served with</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b="0" dirty="0">
                          <a:solidFill>
                            <a:srgbClr val="000000"/>
                          </a:solidFill>
                          <a:latin typeface="Century Gothic" panose="020B0502020202020204" pitchFamily="34" charset="0"/>
                        </a:rPr>
                        <a:t>50/50 Wholemeal Rice</a:t>
                      </a:r>
                    </a:p>
                    <a:p>
                      <a:pPr marL="0" lvl="0" indent="0" algn="l">
                        <a:lnSpc>
                          <a:spcPts val="1960"/>
                        </a:lnSpc>
                        <a:spcBef>
                          <a:spcPct val="0"/>
                        </a:spcBef>
                      </a:pP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dirty="0">
                          <a:solidFill>
                            <a:srgbClr val="000000"/>
                          </a:solidFill>
                          <a:latin typeface="Canva Sans Bold"/>
                        </a:rPr>
                        <a:t>Breaded Fish or Fishfingers with Chips and Tomato Sauce </a:t>
                      </a:r>
                    </a:p>
                    <a:p>
                      <a:pPr marL="0" lvl="0" indent="0" algn="l">
                        <a:lnSpc>
                          <a:spcPts val="1960"/>
                        </a:lnSpc>
                        <a:spcBef>
                          <a:spcPct val="0"/>
                        </a:spcBef>
                      </a:pPr>
                      <a:r>
                        <a:rPr lang="en-US" sz="1400" dirty="0">
                          <a:solidFill>
                            <a:srgbClr val="000000"/>
                          </a:solidFill>
                          <a:latin typeface="Century Gothic" panose="020B0502020202020204" pitchFamily="34" charset="0"/>
                        </a:rPr>
                        <a:t>Oven Baked Youngs MSC Accredited Breaded Pollock </a:t>
                      </a:r>
                    </a:p>
                    <a:p>
                      <a:pPr marL="0" lvl="0" indent="0" algn="l">
                        <a:lnSpc>
                          <a:spcPts val="1960"/>
                        </a:lnSpc>
                        <a:spcBef>
                          <a:spcPct val="0"/>
                        </a:spcBef>
                      </a:pPr>
                      <a:r>
                        <a:rPr lang="en-US" sz="1400" dirty="0">
                          <a:solidFill>
                            <a:srgbClr val="000000"/>
                          </a:solidFill>
                          <a:latin typeface="Century Gothic" panose="020B0502020202020204" pitchFamily="34" charset="0"/>
                        </a:rPr>
                        <a:t>Fillet with Oven Baked Chips &amp; Tomato Ketchup </a:t>
                      </a:r>
                    </a:p>
                    <a:p>
                      <a:pPr algn="l">
                        <a:lnSpc>
                          <a:spcPts val="1960"/>
                        </a:lnSpc>
                      </a:pP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1889949154"/>
                  </a:ext>
                </a:extLst>
              </a:tr>
              <a:tr h="2262569">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GB" sz="1400" b="1" dirty="0">
                          <a:solidFill>
                            <a:srgbClr val="000000"/>
                          </a:solidFill>
                          <a:latin typeface="Canva Sans Bold"/>
                        </a:rPr>
                        <a:t>Mild Mexican Chilli with Rice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Vegan Soya Mince in a Mild Smoked Paprika Homemade Tomato Sauce with Kidney Beans,  with 50/50 </a:t>
                      </a:r>
                      <a:r>
                        <a:rPr lang="en-US" sz="1400" dirty="0" err="1">
                          <a:solidFill>
                            <a:srgbClr val="000000"/>
                          </a:solidFill>
                          <a:latin typeface="Century Gothic" panose="020B0502020202020204" pitchFamily="34" charset="0"/>
                        </a:rPr>
                        <a:t>Wholemeal</a:t>
                      </a:r>
                      <a:r>
                        <a:rPr lang="en-US" sz="1400" dirty="0">
                          <a:solidFill>
                            <a:srgbClr val="000000"/>
                          </a:solidFill>
                          <a:latin typeface="Century Gothic" panose="020B0502020202020204" pitchFamily="34" charset="0"/>
                        </a:rPr>
                        <a:t> Rice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gridSpan="2">
                  <a:txBody>
                    <a:bodyPr/>
                    <a:lstStyle/>
                    <a:p>
                      <a:pPr algn="l">
                        <a:lnSpc>
                          <a:spcPts val="1960"/>
                        </a:lnSpc>
                      </a:pPr>
                      <a:r>
                        <a:rPr lang="en-US" sz="1400" dirty="0">
                          <a:solidFill>
                            <a:srgbClr val="000000"/>
                          </a:solidFill>
                          <a:latin typeface="Canva Sans Bold"/>
                        </a:rPr>
                        <a:t>Vegan Spaghetti Bolognaise </a:t>
                      </a:r>
                    </a:p>
                    <a:p>
                      <a:pPr algn="l">
                        <a:lnSpc>
                          <a:spcPts val="1960"/>
                        </a:lnSpc>
                      </a:pPr>
                      <a:r>
                        <a:rPr lang="en-GB" sz="1400" b="0" i="0" kern="1200" dirty="0">
                          <a:solidFill>
                            <a:schemeClr val="dk1"/>
                          </a:solidFill>
                          <a:effectLst/>
                          <a:latin typeface="Century Gothic" panose="020B0502020202020204" pitchFamily="34" charset="0"/>
                          <a:ea typeface="+mn-ea"/>
                          <a:cs typeface="+mn-cs"/>
                        </a:rPr>
                        <a:t>Vegan Soya Mince in a Homemade Tomato Bolognaise Sauce with Spaghetti Pasta</a:t>
                      </a: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hMerge="1">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anva Sans Bold"/>
                        </a:rPr>
                        <a:t>Vegan Sausage and Mash with Gravy</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anva Sans Bold"/>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anva Sans Bold"/>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anva Sans Bold"/>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anva Sans Bold"/>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anva Sans Bold"/>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anva Sans Bold"/>
                      </a:endParaRPr>
                    </a:p>
                    <a:p>
                      <a:pPr algn="l">
                        <a:lnSpc>
                          <a:spcPts val="1960"/>
                        </a:lnSpc>
                      </a:pP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dirty="0">
                          <a:solidFill>
                            <a:srgbClr val="000000"/>
                          </a:solidFill>
                          <a:latin typeface="Canva Sans Bold"/>
                        </a:rPr>
                        <a:t>BBQ Quorn with Seasoned Potatoes and Sweetcorn Salsa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b="0" dirty="0">
                          <a:solidFill>
                            <a:srgbClr val="000000"/>
                          </a:solidFill>
                          <a:latin typeface="Century Gothic" panose="020B0502020202020204" pitchFamily="34" charset="0"/>
                        </a:rPr>
                        <a:t>Vegan Quorn Fillet marinated in a BBQ seasoning</a:t>
                      </a:r>
                      <a:r>
                        <a:rPr lang="en-US" sz="1400" dirty="0">
                          <a:solidFill>
                            <a:srgbClr val="000000"/>
                          </a:solidFill>
                          <a:latin typeface="Century Gothic" panose="020B0502020202020204" pitchFamily="34" charset="0"/>
                        </a:rPr>
                        <a:t>, </a:t>
                      </a:r>
                      <a:r>
                        <a:rPr lang="en-GB" sz="1400" b="0" dirty="0">
                          <a:solidFill>
                            <a:srgbClr val="000000"/>
                          </a:solidFill>
                          <a:latin typeface="Century Gothic" panose="020B0502020202020204" pitchFamily="34" charset="0"/>
                        </a:rPr>
                        <a:t>served with seasoned potatoes and sweetcorn salsa</a:t>
                      </a:r>
                      <a:endParaRPr lang="en-US" sz="1400" dirty="0">
                        <a:solidFill>
                          <a:srgbClr val="000000"/>
                        </a:solidFill>
                        <a:latin typeface="Canva Sans Bold"/>
                      </a:endParaRP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dirty="0">
                        <a:solidFill>
                          <a:srgbClr val="000000"/>
                        </a:solidFill>
                        <a:latin typeface="Canva Sans Bold"/>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dirty="0">
                          <a:solidFill>
                            <a:srgbClr val="000000"/>
                          </a:solidFill>
                          <a:latin typeface="Canva Sans Bold"/>
                        </a:rPr>
                        <a:t>Creamy Chickpea and Coconut Curry with Rice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latin typeface="Century Gothic" panose="020B0502020202020204" pitchFamily="34" charset="0"/>
                        </a:rPr>
                        <a:t>A Mild Creamy Coconut Curry with Chickpeas Served with 50/50 </a:t>
                      </a:r>
                      <a:r>
                        <a:rPr lang="en-US" sz="1400" b="0" dirty="0" err="1">
                          <a:latin typeface="Century Gothic" panose="020B0502020202020204" pitchFamily="34" charset="0"/>
                        </a:rPr>
                        <a:t>Wholemeal</a:t>
                      </a:r>
                      <a:r>
                        <a:rPr lang="en-US" sz="1400" b="0" dirty="0">
                          <a:latin typeface="Century Gothic" panose="020B0502020202020204" pitchFamily="34" charset="0"/>
                        </a:rPr>
                        <a:t> Rice</a:t>
                      </a:r>
                      <a:endParaRPr lang="en-GB" sz="1400" b="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dirty="0">
                          <a:solidFill>
                            <a:srgbClr val="000000"/>
                          </a:solidFill>
                          <a:latin typeface="Canva Sans Bold"/>
                        </a:rPr>
                        <a:t>Cheese Whirl with Chips and Tomato Sauce </a:t>
                      </a:r>
                    </a:p>
                    <a:p>
                      <a:pPr algn="l">
                        <a:lnSpc>
                          <a:spcPts val="1960"/>
                        </a:lnSpc>
                      </a:pPr>
                      <a:r>
                        <a:rPr lang="en-GB" sz="1400" dirty="0">
                          <a:latin typeface="Century Gothic" panose="020B0502020202020204" pitchFamily="34" charset="0"/>
                        </a:rPr>
                        <a:t>Cheese, pepper, lentil and tomato sauce in a Puff Pastry Swirl, with Oven Baked </a:t>
                      </a:r>
                    </a:p>
                    <a:p>
                      <a:pPr algn="l">
                        <a:lnSpc>
                          <a:spcPts val="1960"/>
                        </a:lnSpc>
                      </a:pPr>
                      <a:r>
                        <a:rPr lang="en-GB" sz="1400" dirty="0">
                          <a:latin typeface="Century Gothic" panose="020B0502020202020204" pitchFamily="34" charset="0"/>
                        </a:rPr>
                        <a:t>Chips &amp; Tomato Ketchup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3403764832"/>
                  </a:ext>
                </a:extLst>
              </a:tr>
              <a:tr h="557865">
                <a:tc gridSpan="6">
                  <a:txBody>
                    <a:bodyPr/>
                    <a:lstStyle/>
                    <a:p>
                      <a:pPr algn="ctr">
                        <a:lnSpc>
                          <a:spcPts val="1960"/>
                        </a:lnSpc>
                      </a:pPr>
                      <a:r>
                        <a:rPr lang="en-US" sz="1400" dirty="0">
                          <a:solidFill>
                            <a:srgbClr val="000000"/>
                          </a:solidFill>
                          <a:latin typeface="Canva Sans"/>
                        </a:rPr>
                        <a:t>Each day we serve a choice of two vegetables such as Carrots, Broccoli, Cauliflower, Sweetcorn, Peas, Baked Beans, Green Beans, Cabbage, Peppers.</a:t>
                      </a:r>
                    </a:p>
                    <a:p>
                      <a:pPr marL="0" lvl="0" indent="0" algn="ctr">
                        <a:lnSpc>
                          <a:spcPts val="1960"/>
                        </a:lnSpc>
                        <a:spcBef>
                          <a:spcPct val="0"/>
                        </a:spcBef>
                      </a:pPr>
                      <a:r>
                        <a:rPr lang="en-US" sz="1400" dirty="0">
                          <a:solidFill>
                            <a:srgbClr val="000000"/>
                          </a:solidFill>
                          <a:latin typeface="Canva Sans"/>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2464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nva Sans Bold"/>
                        </a:rPr>
                        <a:t>NEW Gingerbread Cookie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Century Gothic" panose="020B0502020202020204" pitchFamily="34" charset="0"/>
                        </a:rPr>
                        <a:t>A Homemade Vanilla Cookie Flavoured with Ginger</a:t>
                      </a:r>
                      <a:endParaRPr lang="en-GB" sz="1400" b="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dirty="0">
                          <a:solidFill>
                            <a:srgbClr val="000000"/>
                          </a:solidFill>
                          <a:latin typeface="Canva Sans Bold"/>
                        </a:rPr>
                        <a:t>Chocolate and Beetroot Brownie with Chocolate Sauce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gridSpan="2">
                  <a:txBody>
                    <a:bodyPr/>
                    <a:lstStyle/>
                    <a:p>
                      <a:pPr algn="l">
                        <a:lnSpc>
                          <a:spcPts val="1960"/>
                        </a:lnSpc>
                      </a:pPr>
                      <a:r>
                        <a:rPr lang="en-US" sz="1400" b="1" dirty="0">
                          <a:solidFill>
                            <a:srgbClr val="000000"/>
                          </a:solidFill>
                          <a:latin typeface="Canva Sans" panose="020B0604020202020204" charset="0"/>
                        </a:rPr>
                        <a:t>Freshly Chopped Fruit Salad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anva Sans"/>
                        </a:rPr>
                        <a:t>A selection of Apple, Orange, Melon, Mandarin and Pear</a:t>
                      </a:r>
                    </a:p>
                    <a:p>
                      <a:pPr algn="l">
                        <a:lnSpc>
                          <a:spcPts val="1960"/>
                        </a:lnSpc>
                      </a:pPr>
                      <a:endParaRPr lang="en-US" sz="1400" b="1" dirty="0">
                        <a:solidFill>
                          <a:srgbClr val="000000"/>
                        </a:solidFill>
                        <a:latin typeface="Canva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hMerge="1">
                  <a:txBody>
                    <a:bodyPr/>
                    <a:lstStyle/>
                    <a:p>
                      <a:pPr algn="l">
                        <a:lnSpc>
                          <a:spcPts val="1960"/>
                        </a:lnSpc>
                      </a:pPr>
                      <a:endParaRPr lang="en-US" sz="1400" b="0" dirty="0">
                        <a:solidFill>
                          <a:srgbClr val="000000"/>
                        </a:solidFill>
                        <a:latin typeface="Canva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dirty="0">
                          <a:solidFill>
                            <a:srgbClr val="000000"/>
                          </a:solidFill>
                          <a:latin typeface="Canva Sans Bold"/>
                        </a:rPr>
                        <a:t>Sticky Toffee Apple Crumble with Custard </a:t>
                      </a:r>
                    </a:p>
                    <a:p>
                      <a:pPr marL="0" lvl="0" indent="0" algn="l">
                        <a:lnSpc>
                          <a:spcPts val="1960"/>
                        </a:lnSpc>
                        <a:spcBef>
                          <a:spcPct val="0"/>
                        </a:spcBef>
                      </a:pPr>
                      <a:r>
                        <a:rPr lang="en-US" sz="1400" dirty="0">
                          <a:solidFill>
                            <a:srgbClr val="000000"/>
                          </a:solidFill>
                          <a:latin typeface="Century Gothic" panose="020B0502020202020204" pitchFamily="34" charset="0"/>
                        </a:rPr>
                        <a:t>Homemade Sticky Toffee Apple Crumble with an Oaty Topping, </a:t>
                      </a:r>
                    </a:p>
                    <a:p>
                      <a:pPr marL="0" lvl="0" indent="0" algn="l">
                        <a:lnSpc>
                          <a:spcPts val="1960"/>
                        </a:lnSpc>
                        <a:spcBef>
                          <a:spcPct val="0"/>
                        </a:spcBef>
                      </a:pPr>
                      <a:r>
                        <a:rPr lang="en-US" sz="1400" dirty="0">
                          <a:solidFill>
                            <a:srgbClr val="000000"/>
                          </a:solidFill>
                          <a:latin typeface="Century Gothic" panose="020B0502020202020204" pitchFamily="34" charset="0"/>
                        </a:rPr>
                        <a:t>Served  with Custard</a:t>
                      </a:r>
                    </a:p>
                    <a:p>
                      <a:pPr algn="l">
                        <a:lnSpc>
                          <a:spcPts val="1960"/>
                        </a:lnSpc>
                      </a:pPr>
                      <a:endParaRPr lang="en-US" sz="1400" dirty="0">
                        <a:solidFill>
                          <a:srgbClr val="000000"/>
                        </a:solidFill>
                        <a:latin typeface="Canva Sans Bold"/>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tc>
                  <a:txBody>
                    <a:bodyPr/>
                    <a:lstStyle/>
                    <a:p>
                      <a:pPr algn="l">
                        <a:lnSpc>
                          <a:spcPts val="1960"/>
                        </a:lnSpc>
                      </a:pPr>
                      <a:r>
                        <a:rPr lang="en-US" sz="1400" dirty="0">
                          <a:solidFill>
                            <a:srgbClr val="000000"/>
                          </a:solidFill>
                          <a:latin typeface="Canva Sans Bold"/>
                        </a:rPr>
                        <a:t>Vanilla Shortbread </a:t>
                      </a:r>
                    </a:p>
                    <a:p>
                      <a:pPr algn="l">
                        <a:lnSpc>
                          <a:spcPts val="1960"/>
                        </a:lnSpc>
                      </a:pPr>
                      <a:r>
                        <a:rPr lang="en-US" sz="1400" b="0" dirty="0">
                          <a:latin typeface="Century Gothic" panose="020B0502020202020204" pitchFamily="34" charset="0"/>
                        </a:rPr>
                        <a:t>Homemade Vanilla Flavoured  Shortbread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BFDE"/>
                    </a:solidFill>
                  </a:tcPr>
                </a:tc>
                <a:extLst>
                  <a:ext uri="{0D108BD9-81ED-4DB2-BD59-A6C34878D82A}">
                    <a16:rowId xmlns:a16="http://schemas.microsoft.com/office/drawing/2014/main" val="1503234578"/>
                  </a:ext>
                </a:extLst>
              </a:tr>
            </a:tbl>
          </a:graphicData>
        </a:graphic>
      </p:graphicFrame>
      <p:sp>
        <p:nvSpPr>
          <p:cNvPr id="8" name="Freeform 8"/>
          <p:cNvSpPr/>
          <p:nvPr/>
        </p:nvSpPr>
        <p:spPr>
          <a:xfrm>
            <a:off x="16070483" y="3437804"/>
            <a:ext cx="718061" cy="963906"/>
          </a:xfrm>
          <a:custGeom>
            <a:avLst/>
            <a:gdLst/>
            <a:ahLst/>
            <a:cxnLst/>
            <a:rect l="l" t="t" r="r" b="b"/>
            <a:pathLst>
              <a:path w="718061" h="963906">
                <a:moveTo>
                  <a:pt x="0" y="0"/>
                </a:moveTo>
                <a:lnTo>
                  <a:pt x="718061" y="0"/>
                </a:lnTo>
                <a:lnTo>
                  <a:pt x="718061" y="963906"/>
                </a:lnTo>
                <a:lnTo>
                  <a:pt x="0" y="963906"/>
                </a:lnTo>
                <a:lnTo>
                  <a:pt x="0" y="0"/>
                </a:lnTo>
                <a:close/>
              </a:path>
            </a:pathLst>
          </a:custGeom>
          <a:blipFill>
            <a:blip r:embed="rId3"/>
            <a:stretch>
              <a:fillRect/>
            </a:stretch>
          </a:blipFill>
        </p:spPr>
        <p:txBody>
          <a:bodyPr/>
          <a:lstStyle/>
          <a:p>
            <a:endParaRPr lang="en-GB"/>
          </a:p>
        </p:txBody>
      </p:sp>
      <p:sp>
        <p:nvSpPr>
          <p:cNvPr id="14" name="Freeform 14"/>
          <p:cNvSpPr/>
          <p:nvPr/>
        </p:nvSpPr>
        <p:spPr>
          <a:xfrm>
            <a:off x="9833727" y="3561873"/>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4"/>
            <a:stretch>
              <a:fillRect/>
            </a:stretch>
          </a:blipFill>
        </p:spPr>
        <p:txBody>
          <a:bodyPr/>
          <a:lstStyle/>
          <a:p>
            <a:endParaRPr lang="en-GB"/>
          </a:p>
        </p:txBody>
      </p:sp>
      <p:sp>
        <p:nvSpPr>
          <p:cNvPr id="79" name="TextBox 79"/>
          <p:cNvSpPr txBox="1"/>
          <p:nvPr/>
        </p:nvSpPr>
        <p:spPr>
          <a:xfrm>
            <a:off x="6735810" y="75151"/>
            <a:ext cx="4823445"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9366A7"/>
                </a:solidFill>
                <a:latin typeface="Barlow Condensed Bold"/>
              </a:rPr>
              <a:t>WEEK TWO</a:t>
            </a:r>
          </a:p>
        </p:txBody>
      </p:sp>
      <p:grpSp>
        <p:nvGrpSpPr>
          <p:cNvPr id="134" name="Group 94">
            <a:extLst>
              <a:ext uri="{FF2B5EF4-FFF2-40B4-BE49-F238E27FC236}">
                <a16:creationId xmlns:a16="http://schemas.microsoft.com/office/drawing/2014/main" id="{CA4ED873-73E2-794F-E670-1347FF332895}"/>
              </a:ext>
            </a:extLst>
          </p:cNvPr>
          <p:cNvGrpSpPr/>
          <p:nvPr/>
        </p:nvGrpSpPr>
        <p:grpSpPr>
          <a:xfrm>
            <a:off x="13933429" y="9147941"/>
            <a:ext cx="693343" cy="544662"/>
            <a:chOff x="0" y="0"/>
            <a:chExt cx="924458" cy="726216"/>
          </a:xfrm>
        </p:grpSpPr>
        <p:sp>
          <p:nvSpPr>
            <p:cNvPr id="135" name="Freeform 95">
              <a:extLst>
                <a:ext uri="{FF2B5EF4-FFF2-40B4-BE49-F238E27FC236}">
                  <a16:creationId xmlns:a16="http://schemas.microsoft.com/office/drawing/2014/main" id="{82FB51AF-DA8B-D690-579B-BB52BD09F806}"/>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136" name="TextBox 96">
              <a:extLst>
                <a:ext uri="{FF2B5EF4-FFF2-40B4-BE49-F238E27FC236}">
                  <a16:creationId xmlns:a16="http://schemas.microsoft.com/office/drawing/2014/main" id="{EC048F07-4BBB-A958-9554-07E4170BDD1F}"/>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37" name="TextBox 97">
              <a:extLst>
                <a:ext uri="{FF2B5EF4-FFF2-40B4-BE49-F238E27FC236}">
                  <a16:creationId xmlns:a16="http://schemas.microsoft.com/office/drawing/2014/main" id="{8BD387B4-4424-86EA-1B28-64C32EECCB7C}"/>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52" name="Group 24">
            <a:extLst>
              <a:ext uri="{FF2B5EF4-FFF2-40B4-BE49-F238E27FC236}">
                <a16:creationId xmlns:a16="http://schemas.microsoft.com/office/drawing/2014/main" id="{40D9E17A-BCBA-C0AD-7B80-1F0D3B54ED75}"/>
              </a:ext>
            </a:extLst>
          </p:cNvPr>
          <p:cNvGrpSpPr/>
          <p:nvPr/>
        </p:nvGrpSpPr>
        <p:grpSpPr>
          <a:xfrm>
            <a:off x="3571569" y="2741278"/>
            <a:ext cx="849460" cy="788900"/>
            <a:chOff x="0" y="0"/>
            <a:chExt cx="1132614" cy="1051866"/>
          </a:xfrm>
        </p:grpSpPr>
        <p:grpSp>
          <p:nvGrpSpPr>
            <p:cNvPr id="153" name="Group 25">
              <a:extLst>
                <a:ext uri="{FF2B5EF4-FFF2-40B4-BE49-F238E27FC236}">
                  <a16:creationId xmlns:a16="http://schemas.microsoft.com/office/drawing/2014/main" id="{15B1B474-BC26-115A-1548-F7A009E4AF5D}"/>
                </a:ext>
              </a:extLst>
            </p:cNvPr>
            <p:cNvGrpSpPr/>
            <p:nvPr/>
          </p:nvGrpSpPr>
          <p:grpSpPr>
            <a:xfrm>
              <a:off x="0" y="43144"/>
              <a:ext cx="1008722" cy="1008722"/>
              <a:chOff x="0" y="0"/>
              <a:chExt cx="812800" cy="812800"/>
            </a:xfrm>
          </p:grpSpPr>
          <p:sp>
            <p:nvSpPr>
              <p:cNvPr id="157" name="Freeform 26">
                <a:extLst>
                  <a:ext uri="{FF2B5EF4-FFF2-40B4-BE49-F238E27FC236}">
                    <a16:creationId xmlns:a16="http://schemas.microsoft.com/office/drawing/2014/main" id="{13F48F64-7B7E-0E9F-92AB-67FAB7AD97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58" name="TextBox 27">
                <a:extLst>
                  <a:ext uri="{FF2B5EF4-FFF2-40B4-BE49-F238E27FC236}">
                    <a16:creationId xmlns:a16="http://schemas.microsoft.com/office/drawing/2014/main" id="{79C4561C-7AFE-E2B9-45B0-D87BCCF8FD0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54" name="Freeform 28">
              <a:extLst>
                <a:ext uri="{FF2B5EF4-FFF2-40B4-BE49-F238E27FC236}">
                  <a16:creationId xmlns:a16="http://schemas.microsoft.com/office/drawing/2014/main" id="{BE2AC3CF-3C6A-76C1-BD37-6918C15F588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55" name="TextBox 29">
              <a:extLst>
                <a:ext uri="{FF2B5EF4-FFF2-40B4-BE49-F238E27FC236}">
                  <a16:creationId xmlns:a16="http://schemas.microsoft.com/office/drawing/2014/main" id="{03B2A12A-267A-453A-F9E2-11D74B4B3B89}"/>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56" name="TextBox 30">
              <a:extLst>
                <a:ext uri="{FF2B5EF4-FFF2-40B4-BE49-F238E27FC236}">
                  <a16:creationId xmlns:a16="http://schemas.microsoft.com/office/drawing/2014/main" id="{0CBEFCF3-F848-3CE7-429A-6444D2E6CD4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87" name="Group 24">
            <a:extLst>
              <a:ext uri="{FF2B5EF4-FFF2-40B4-BE49-F238E27FC236}">
                <a16:creationId xmlns:a16="http://schemas.microsoft.com/office/drawing/2014/main" id="{10760062-B5F8-44D1-040A-59815A20205A}"/>
              </a:ext>
            </a:extLst>
          </p:cNvPr>
          <p:cNvGrpSpPr/>
          <p:nvPr/>
        </p:nvGrpSpPr>
        <p:grpSpPr>
          <a:xfrm>
            <a:off x="6760605" y="8249609"/>
            <a:ext cx="849460" cy="788900"/>
            <a:chOff x="0" y="0"/>
            <a:chExt cx="1132614" cy="1051866"/>
          </a:xfrm>
        </p:grpSpPr>
        <p:grpSp>
          <p:nvGrpSpPr>
            <p:cNvPr id="188" name="Group 25">
              <a:extLst>
                <a:ext uri="{FF2B5EF4-FFF2-40B4-BE49-F238E27FC236}">
                  <a16:creationId xmlns:a16="http://schemas.microsoft.com/office/drawing/2014/main" id="{A5DB3967-0223-9D60-0EF2-4AF109A448D9}"/>
                </a:ext>
              </a:extLst>
            </p:cNvPr>
            <p:cNvGrpSpPr/>
            <p:nvPr/>
          </p:nvGrpSpPr>
          <p:grpSpPr>
            <a:xfrm>
              <a:off x="0" y="43144"/>
              <a:ext cx="1008722" cy="1008722"/>
              <a:chOff x="0" y="0"/>
              <a:chExt cx="812800" cy="812800"/>
            </a:xfrm>
          </p:grpSpPr>
          <p:sp>
            <p:nvSpPr>
              <p:cNvPr id="192" name="Freeform 26">
                <a:extLst>
                  <a:ext uri="{FF2B5EF4-FFF2-40B4-BE49-F238E27FC236}">
                    <a16:creationId xmlns:a16="http://schemas.microsoft.com/office/drawing/2014/main" id="{360C7034-AEED-4F66-0754-8574A168C6E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93" name="TextBox 27">
                <a:extLst>
                  <a:ext uri="{FF2B5EF4-FFF2-40B4-BE49-F238E27FC236}">
                    <a16:creationId xmlns:a16="http://schemas.microsoft.com/office/drawing/2014/main" id="{E45D6901-5532-4C0F-ED0D-109EDF5BB65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89" name="Freeform 28">
              <a:extLst>
                <a:ext uri="{FF2B5EF4-FFF2-40B4-BE49-F238E27FC236}">
                  <a16:creationId xmlns:a16="http://schemas.microsoft.com/office/drawing/2014/main" id="{CA18857F-1171-627D-F4F0-67332D14A70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90" name="TextBox 29">
              <a:extLst>
                <a:ext uri="{FF2B5EF4-FFF2-40B4-BE49-F238E27FC236}">
                  <a16:creationId xmlns:a16="http://schemas.microsoft.com/office/drawing/2014/main" id="{81453AC8-B53F-A431-8D63-EF6C94626030}"/>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91" name="TextBox 30">
              <a:extLst>
                <a:ext uri="{FF2B5EF4-FFF2-40B4-BE49-F238E27FC236}">
                  <a16:creationId xmlns:a16="http://schemas.microsoft.com/office/drawing/2014/main" id="{BBDBBE4D-6BE2-DFC3-D616-49DD997F8FD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1" name="Group 24">
            <a:extLst>
              <a:ext uri="{FF2B5EF4-FFF2-40B4-BE49-F238E27FC236}">
                <a16:creationId xmlns:a16="http://schemas.microsoft.com/office/drawing/2014/main" id="{D7CCC014-C742-A8DB-D2D2-41DCF96FCF9E}"/>
              </a:ext>
            </a:extLst>
          </p:cNvPr>
          <p:cNvGrpSpPr/>
          <p:nvPr/>
        </p:nvGrpSpPr>
        <p:grpSpPr>
          <a:xfrm>
            <a:off x="9642690" y="8560923"/>
            <a:ext cx="849460" cy="788900"/>
            <a:chOff x="0" y="0"/>
            <a:chExt cx="1132614" cy="1051866"/>
          </a:xfrm>
        </p:grpSpPr>
        <p:grpSp>
          <p:nvGrpSpPr>
            <p:cNvPr id="202" name="Group 25">
              <a:extLst>
                <a:ext uri="{FF2B5EF4-FFF2-40B4-BE49-F238E27FC236}">
                  <a16:creationId xmlns:a16="http://schemas.microsoft.com/office/drawing/2014/main" id="{217C3C3E-B013-BBD2-492B-6758201A21C1}"/>
                </a:ext>
              </a:extLst>
            </p:cNvPr>
            <p:cNvGrpSpPr/>
            <p:nvPr/>
          </p:nvGrpSpPr>
          <p:grpSpPr>
            <a:xfrm>
              <a:off x="0" y="43144"/>
              <a:ext cx="1008722" cy="1008722"/>
              <a:chOff x="0" y="0"/>
              <a:chExt cx="812800" cy="812800"/>
            </a:xfrm>
          </p:grpSpPr>
          <p:sp>
            <p:nvSpPr>
              <p:cNvPr id="206" name="Freeform 26">
                <a:extLst>
                  <a:ext uri="{FF2B5EF4-FFF2-40B4-BE49-F238E27FC236}">
                    <a16:creationId xmlns:a16="http://schemas.microsoft.com/office/drawing/2014/main" id="{82ACF292-951E-7CFE-B9A3-0CEBB2E1C2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207" name="TextBox 27">
                <a:extLst>
                  <a:ext uri="{FF2B5EF4-FFF2-40B4-BE49-F238E27FC236}">
                    <a16:creationId xmlns:a16="http://schemas.microsoft.com/office/drawing/2014/main" id="{72348863-E75C-4C0D-E669-412CFD08039D}"/>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203" name="Freeform 28">
              <a:extLst>
                <a:ext uri="{FF2B5EF4-FFF2-40B4-BE49-F238E27FC236}">
                  <a16:creationId xmlns:a16="http://schemas.microsoft.com/office/drawing/2014/main" id="{B439DC75-F7B7-59BA-E38C-2F392B8D86D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204" name="TextBox 29">
              <a:extLst>
                <a:ext uri="{FF2B5EF4-FFF2-40B4-BE49-F238E27FC236}">
                  <a16:creationId xmlns:a16="http://schemas.microsoft.com/office/drawing/2014/main" id="{4F176BE6-7250-18F0-FE36-4D8205411AE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05" name="TextBox 30">
              <a:extLst>
                <a:ext uri="{FF2B5EF4-FFF2-40B4-BE49-F238E27FC236}">
                  <a16:creationId xmlns:a16="http://schemas.microsoft.com/office/drawing/2014/main" id="{63C33DE8-5878-B1E7-FFB8-3D46797D900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08" name="Group 24">
            <a:extLst>
              <a:ext uri="{FF2B5EF4-FFF2-40B4-BE49-F238E27FC236}">
                <a16:creationId xmlns:a16="http://schemas.microsoft.com/office/drawing/2014/main" id="{5FF4D5EF-EE8C-9329-9C50-73D6BA67D2FD}"/>
              </a:ext>
            </a:extLst>
          </p:cNvPr>
          <p:cNvGrpSpPr/>
          <p:nvPr/>
        </p:nvGrpSpPr>
        <p:grpSpPr>
          <a:xfrm>
            <a:off x="13044429" y="8887711"/>
            <a:ext cx="849460" cy="788900"/>
            <a:chOff x="0" y="0"/>
            <a:chExt cx="1132614" cy="1051866"/>
          </a:xfrm>
        </p:grpSpPr>
        <p:grpSp>
          <p:nvGrpSpPr>
            <p:cNvPr id="209" name="Group 25">
              <a:extLst>
                <a:ext uri="{FF2B5EF4-FFF2-40B4-BE49-F238E27FC236}">
                  <a16:creationId xmlns:a16="http://schemas.microsoft.com/office/drawing/2014/main" id="{8A09B5CE-CF82-D709-A80D-D4B48F057FDD}"/>
                </a:ext>
              </a:extLst>
            </p:cNvPr>
            <p:cNvGrpSpPr/>
            <p:nvPr/>
          </p:nvGrpSpPr>
          <p:grpSpPr>
            <a:xfrm>
              <a:off x="0" y="43144"/>
              <a:ext cx="1008722" cy="1008722"/>
              <a:chOff x="0" y="0"/>
              <a:chExt cx="812800" cy="812800"/>
            </a:xfrm>
          </p:grpSpPr>
          <p:sp>
            <p:nvSpPr>
              <p:cNvPr id="213" name="Freeform 26">
                <a:extLst>
                  <a:ext uri="{FF2B5EF4-FFF2-40B4-BE49-F238E27FC236}">
                    <a16:creationId xmlns:a16="http://schemas.microsoft.com/office/drawing/2014/main" id="{19CE0779-D7E7-B631-FC46-2783524544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214" name="TextBox 27">
                <a:extLst>
                  <a:ext uri="{FF2B5EF4-FFF2-40B4-BE49-F238E27FC236}">
                    <a16:creationId xmlns:a16="http://schemas.microsoft.com/office/drawing/2014/main" id="{BDB94F45-7137-9BC5-0FC5-AC6645F326B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210" name="Freeform 28">
              <a:extLst>
                <a:ext uri="{FF2B5EF4-FFF2-40B4-BE49-F238E27FC236}">
                  <a16:creationId xmlns:a16="http://schemas.microsoft.com/office/drawing/2014/main" id="{56784DCB-51AD-9C73-51E1-A44FDC91F30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211" name="TextBox 29">
              <a:extLst>
                <a:ext uri="{FF2B5EF4-FFF2-40B4-BE49-F238E27FC236}">
                  <a16:creationId xmlns:a16="http://schemas.microsoft.com/office/drawing/2014/main" id="{3E1501F6-0757-179D-CAC8-DFB4A03278E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12" name="TextBox 30">
              <a:extLst>
                <a:ext uri="{FF2B5EF4-FFF2-40B4-BE49-F238E27FC236}">
                  <a16:creationId xmlns:a16="http://schemas.microsoft.com/office/drawing/2014/main" id="{4E79C414-BC54-FE52-BE93-2213261C15E4}"/>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15" name="Group 24">
            <a:extLst>
              <a:ext uri="{FF2B5EF4-FFF2-40B4-BE49-F238E27FC236}">
                <a16:creationId xmlns:a16="http://schemas.microsoft.com/office/drawing/2014/main" id="{D55E5C5D-54F5-BBB8-4416-1D9CC3345E4E}"/>
              </a:ext>
            </a:extLst>
          </p:cNvPr>
          <p:cNvGrpSpPr/>
          <p:nvPr/>
        </p:nvGrpSpPr>
        <p:grpSpPr>
          <a:xfrm>
            <a:off x="16025815" y="8887722"/>
            <a:ext cx="849460" cy="788900"/>
            <a:chOff x="0" y="0"/>
            <a:chExt cx="1132614" cy="1051866"/>
          </a:xfrm>
        </p:grpSpPr>
        <p:grpSp>
          <p:nvGrpSpPr>
            <p:cNvPr id="216" name="Group 25">
              <a:extLst>
                <a:ext uri="{FF2B5EF4-FFF2-40B4-BE49-F238E27FC236}">
                  <a16:creationId xmlns:a16="http://schemas.microsoft.com/office/drawing/2014/main" id="{62E0EA81-FC3D-026C-4FDA-435BDA76CFE5}"/>
                </a:ext>
              </a:extLst>
            </p:cNvPr>
            <p:cNvGrpSpPr/>
            <p:nvPr/>
          </p:nvGrpSpPr>
          <p:grpSpPr>
            <a:xfrm>
              <a:off x="0" y="43144"/>
              <a:ext cx="1008722" cy="1008722"/>
              <a:chOff x="0" y="0"/>
              <a:chExt cx="812800" cy="812800"/>
            </a:xfrm>
          </p:grpSpPr>
          <p:sp>
            <p:nvSpPr>
              <p:cNvPr id="220" name="Freeform 26">
                <a:extLst>
                  <a:ext uri="{FF2B5EF4-FFF2-40B4-BE49-F238E27FC236}">
                    <a16:creationId xmlns:a16="http://schemas.microsoft.com/office/drawing/2014/main" id="{D14BC369-1EDA-8A63-0924-04B1A69CF9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221" name="TextBox 27">
                <a:extLst>
                  <a:ext uri="{FF2B5EF4-FFF2-40B4-BE49-F238E27FC236}">
                    <a16:creationId xmlns:a16="http://schemas.microsoft.com/office/drawing/2014/main" id="{019A5BBC-89CC-72B7-D1A6-C9518E5D0AD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217" name="Freeform 28">
              <a:extLst>
                <a:ext uri="{FF2B5EF4-FFF2-40B4-BE49-F238E27FC236}">
                  <a16:creationId xmlns:a16="http://schemas.microsoft.com/office/drawing/2014/main" id="{CDCBA984-B0A6-E8AB-1754-EBB5AEB6166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218" name="TextBox 29">
              <a:extLst>
                <a:ext uri="{FF2B5EF4-FFF2-40B4-BE49-F238E27FC236}">
                  <a16:creationId xmlns:a16="http://schemas.microsoft.com/office/drawing/2014/main" id="{72788DD2-6CC0-328B-4713-83761BED815F}"/>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19" name="TextBox 30">
              <a:extLst>
                <a:ext uri="{FF2B5EF4-FFF2-40B4-BE49-F238E27FC236}">
                  <a16:creationId xmlns:a16="http://schemas.microsoft.com/office/drawing/2014/main" id="{17C2D2A1-FEE5-A694-60D1-72FB8FA0F2E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27" name="Group 24">
            <a:extLst>
              <a:ext uri="{FF2B5EF4-FFF2-40B4-BE49-F238E27FC236}">
                <a16:creationId xmlns:a16="http://schemas.microsoft.com/office/drawing/2014/main" id="{A154B78A-932E-8529-ACD3-470B24829080}"/>
              </a:ext>
            </a:extLst>
          </p:cNvPr>
          <p:cNvGrpSpPr/>
          <p:nvPr/>
        </p:nvGrpSpPr>
        <p:grpSpPr>
          <a:xfrm>
            <a:off x="3588797" y="8648700"/>
            <a:ext cx="849460" cy="788900"/>
            <a:chOff x="0" y="0"/>
            <a:chExt cx="1132614" cy="1051866"/>
          </a:xfrm>
        </p:grpSpPr>
        <p:grpSp>
          <p:nvGrpSpPr>
            <p:cNvPr id="228" name="Group 25">
              <a:extLst>
                <a:ext uri="{FF2B5EF4-FFF2-40B4-BE49-F238E27FC236}">
                  <a16:creationId xmlns:a16="http://schemas.microsoft.com/office/drawing/2014/main" id="{7FD42D60-0588-ACF6-C98C-F6FE2E235CC3}"/>
                </a:ext>
              </a:extLst>
            </p:cNvPr>
            <p:cNvGrpSpPr/>
            <p:nvPr/>
          </p:nvGrpSpPr>
          <p:grpSpPr>
            <a:xfrm>
              <a:off x="0" y="43144"/>
              <a:ext cx="1008722" cy="1008722"/>
              <a:chOff x="0" y="0"/>
              <a:chExt cx="812800" cy="812800"/>
            </a:xfrm>
          </p:grpSpPr>
          <p:sp>
            <p:nvSpPr>
              <p:cNvPr id="232" name="Freeform 26">
                <a:extLst>
                  <a:ext uri="{FF2B5EF4-FFF2-40B4-BE49-F238E27FC236}">
                    <a16:creationId xmlns:a16="http://schemas.microsoft.com/office/drawing/2014/main" id="{62E08F92-AD72-FF8A-DC5C-6AD229505E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233" name="TextBox 27">
                <a:extLst>
                  <a:ext uri="{FF2B5EF4-FFF2-40B4-BE49-F238E27FC236}">
                    <a16:creationId xmlns:a16="http://schemas.microsoft.com/office/drawing/2014/main" id="{7E43F1D6-30D2-3711-FE2F-E4364555539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229" name="Freeform 28">
              <a:extLst>
                <a:ext uri="{FF2B5EF4-FFF2-40B4-BE49-F238E27FC236}">
                  <a16:creationId xmlns:a16="http://schemas.microsoft.com/office/drawing/2014/main" id="{DCB99076-3F42-0A03-E3CD-8D063065DE87}"/>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230" name="TextBox 29">
              <a:extLst>
                <a:ext uri="{FF2B5EF4-FFF2-40B4-BE49-F238E27FC236}">
                  <a16:creationId xmlns:a16="http://schemas.microsoft.com/office/drawing/2014/main" id="{DF464ADE-F204-C05A-6C9A-DC3B8431777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31" name="TextBox 30">
              <a:extLst>
                <a:ext uri="{FF2B5EF4-FFF2-40B4-BE49-F238E27FC236}">
                  <a16:creationId xmlns:a16="http://schemas.microsoft.com/office/drawing/2014/main" id="{EF7B7586-D227-D3E3-6070-CB78FCC470A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234" name="Freeform 23">
            <a:extLst>
              <a:ext uri="{FF2B5EF4-FFF2-40B4-BE49-F238E27FC236}">
                <a16:creationId xmlns:a16="http://schemas.microsoft.com/office/drawing/2014/main" id="{3651E50C-7EA6-7EAF-CCA5-28787315D5EE}"/>
              </a:ext>
            </a:extLst>
          </p:cNvPr>
          <p:cNvSpPr/>
          <p:nvPr/>
        </p:nvSpPr>
        <p:spPr>
          <a:xfrm flipH="1">
            <a:off x="3724652" y="3764088"/>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pic>
        <p:nvPicPr>
          <p:cNvPr id="4" name="Picture 3" descr="A white text on a black background&#10;&#10;Description automatically generated">
            <a:extLst>
              <a:ext uri="{FF2B5EF4-FFF2-40B4-BE49-F238E27FC236}">
                <a16:creationId xmlns:a16="http://schemas.microsoft.com/office/drawing/2014/main" id="{4EAD4FD5-4EFF-BF29-3AB9-BA32216FC7C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sp>
        <p:nvSpPr>
          <p:cNvPr id="22" name="Freeform 23">
            <a:extLst>
              <a:ext uri="{FF2B5EF4-FFF2-40B4-BE49-F238E27FC236}">
                <a16:creationId xmlns:a16="http://schemas.microsoft.com/office/drawing/2014/main" id="{D3A69019-E3E6-524F-BDB9-610DEE49E382}"/>
              </a:ext>
            </a:extLst>
          </p:cNvPr>
          <p:cNvSpPr/>
          <p:nvPr/>
        </p:nvSpPr>
        <p:spPr>
          <a:xfrm flipH="1">
            <a:off x="11467820" y="3725115"/>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73" name="Freeform 93">
            <a:extLst>
              <a:ext uri="{FF2B5EF4-FFF2-40B4-BE49-F238E27FC236}">
                <a16:creationId xmlns:a16="http://schemas.microsoft.com/office/drawing/2014/main" id="{4202F3F6-959D-BF5F-0AD3-1DC25D618B52}"/>
              </a:ext>
            </a:extLst>
          </p:cNvPr>
          <p:cNvSpPr/>
          <p:nvPr/>
        </p:nvSpPr>
        <p:spPr>
          <a:xfrm>
            <a:off x="7811134" y="8711323"/>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74" name="Freeform 93">
            <a:extLst>
              <a:ext uri="{FF2B5EF4-FFF2-40B4-BE49-F238E27FC236}">
                <a16:creationId xmlns:a16="http://schemas.microsoft.com/office/drawing/2014/main" id="{6A422EF6-A8D1-89EA-0A9D-F29F3DD6E415}"/>
              </a:ext>
            </a:extLst>
          </p:cNvPr>
          <p:cNvSpPr/>
          <p:nvPr/>
        </p:nvSpPr>
        <p:spPr>
          <a:xfrm>
            <a:off x="12355797" y="8997851"/>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80" name="Rectangle 79">
            <a:extLst>
              <a:ext uri="{FF2B5EF4-FFF2-40B4-BE49-F238E27FC236}">
                <a16:creationId xmlns:a16="http://schemas.microsoft.com/office/drawing/2014/main" id="{C976884B-DE11-FD83-D3F5-076368BB4D55}"/>
              </a:ext>
            </a:extLst>
          </p:cNvPr>
          <p:cNvSpPr/>
          <p:nvPr/>
        </p:nvSpPr>
        <p:spPr>
          <a:xfrm>
            <a:off x="-28745" y="9503689"/>
            <a:ext cx="9129533" cy="767784"/>
          </a:xfrm>
          <a:prstGeom prst="rect">
            <a:avLst/>
          </a:prstGeom>
          <a:solidFill>
            <a:srgbClr val="9366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sp>
        <p:nvSpPr>
          <p:cNvPr id="36" name="TextBox 35">
            <a:extLst>
              <a:ext uri="{FF2B5EF4-FFF2-40B4-BE49-F238E27FC236}">
                <a16:creationId xmlns:a16="http://schemas.microsoft.com/office/drawing/2014/main" id="{814A7EE1-AE35-0E17-DAC1-851D33C77D3F}"/>
              </a:ext>
            </a:extLst>
          </p:cNvPr>
          <p:cNvSpPr txBox="1"/>
          <p:nvPr/>
        </p:nvSpPr>
        <p:spPr>
          <a:xfrm>
            <a:off x="1235557" y="2515432"/>
            <a:ext cx="2443677" cy="2092881"/>
          </a:xfrm>
          <a:prstGeom prst="rect">
            <a:avLst/>
          </a:prstGeom>
          <a:noFill/>
        </p:spPr>
        <p:txBody>
          <a:bodyPr wrap="square" rtlCol="0">
            <a:spAutoFit/>
          </a:bodyPr>
          <a:lstStyle/>
          <a:p>
            <a:r>
              <a:rPr lang="en-US" sz="1400" dirty="0">
                <a:solidFill>
                  <a:srgbClr val="000000"/>
                </a:solidFill>
                <a:latin typeface="Century Gothic" panose="020B0502020202020204" pitchFamily="34" charset="0"/>
              </a:rPr>
              <a:t>Homemade 50/50 </a:t>
            </a:r>
            <a:r>
              <a:rPr lang="en-US" sz="1400" dirty="0" err="1">
                <a:solidFill>
                  <a:srgbClr val="000000"/>
                </a:solidFill>
                <a:latin typeface="Century Gothic" panose="020B0502020202020204" pitchFamily="34" charset="0"/>
              </a:rPr>
              <a:t>Wholemeal</a:t>
            </a:r>
            <a:r>
              <a:rPr lang="en-US" sz="1400" dirty="0">
                <a:solidFill>
                  <a:srgbClr val="000000"/>
                </a:solidFill>
                <a:latin typeface="Century Gothic" panose="020B0502020202020204" pitchFamily="34" charset="0"/>
              </a:rPr>
              <a:t> Base topped with Cheddar Cheese and a Homemade Tomato Sauce (Chopped Tomatoes, Tomato Puree and Oregano)</a:t>
            </a:r>
            <a:r>
              <a:rPr lang="en-GB" sz="1400" dirty="0">
                <a:solidFill>
                  <a:srgbClr val="000000"/>
                </a:solidFill>
                <a:latin typeface="Century Gothic" panose="020B0502020202020204" pitchFamily="34" charset="0"/>
              </a:rPr>
              <a:t> Served with New Potatoes</a:t>
            </a:r>
            <a:endParaRPr lang="en-US" sz="1400" dirty="0">
              <a:solidFill>
                <a:srgbClr val="000000"/>
              </a:solidFill>
              <a:latin typeface="Century Gothic" panose="020B0502020202020204" pitchFamily="34" charset="0"/>
            </a:endParaRPr>
          </a:p>
          <a:p>
            <a:endParaRPr lang="en-GB" dirty="0"/>
          </a:p>
        </p:txBody>
      </p:sp>
      <p:grpSp>
        <p:nvGrpSpPr>
          <p:cNvPr id="64" name="Group 24">
            <a:extLst>
              <a:ext uri="{FF2B5EF4-FFF2-40B4-BE49-F238E27FC236}">
                <a16:creationId xmlns:a16="http://schemas.microsoft.com/office/drawing/2014/main" id="{17B08C7F-E3B0-8BD2-32F9-E792B8484537}"/>
              </a:ext>
            </a:extLst>
          </p:cNvPr>
          <p:cNvGrpSpPr/>
          <p:nvPr/>
        </p:nvGrpSpPr>
        <p:grpSpPr>
          <a:xfrm>
            <a:off x="12064861" y="3725115"/>
            <a:ext cx="823843" cy="725511"/>
            <a:chOff x="0" y="43144"/>
            <a:chExt cx="1132614" cy="1008722"/>
          </a:xfrm>
        </p:grpSpPr>
        <p:grpSp>
          <p:nvGrpSpPr>
            <p:cNvPr id="81" name="Group 25">
              <a:extLst>
                <a:ext uri="{FF2B5EF4-FFF2-40B4-BE49-F238E27FC236}">
                  <a16:creationId xmlns:a16="http://schemas.microsoft.com/office/drawing/2014/main" id="{19EEC3F0-E424-6B62-CBAE-CA53342E6796}"/>
                </a:ext>
              </a:extLst>
            </p:cNvPr>
            <p:cNvGrpSpPr/>
            <p:nvPr/>
          </p:nvGrpSpPr>
          <p:grpSpPr>
            <a:xfrm>
              <a:off x="0" y="43144"/>
              <a:ext cx="1008722" cy="1008722"/>
              <a:chOff x="0" y="0"/>
              <a:chExt cx="812800" cy="812800"/>
            </a:xfrm>
          </p:grpSpPr>
          <p:sp>
            <p:nvSpPr>
              <p:cNvPr id="85" name="Freeform 26">
                <a:extLst>
                  <a:ext uri="{FF2B5EF4-FFF2-40B4-BE49-F238E27FC236}">
                    <a16:creationId xmlns:a16="http://schemas.microsoft.com/office/drawing/2014/main" id="{6071BA74-8F9B-146B-198B-058F0C3F34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86" name="TextBox 27">
                <a:extLst>
                  <a:ext uri="{FF2B5EF4-FFF2-40B4-BE49-F238E27FC236}">
                    <a16:creationId xmlns:a16="http://schemas.microsoft.com/office/drawing/2014/main" id="{489FC958-55F4-19CF-8CB2-F34AA7D4301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82" name="Freeform 28">
              <a:extLst>
                <a:ext uri="{FF2B5EF4-FFF2-40B4-BE49-F238E27FC236}">
                  <a16:creationId xmlns:a16="http://schemas.microsoft.com/office/drawing/2014/main" id="{D3155665-900D-6F23-7B68-6E3CCF88A4F0}"/>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83" name="TextBox 29">
              <a:extLst>
                <a:ext uri="{FF2B5EF4-FFF2-40B4-BE49-F238E27FC236}">
                  <a16:creationId xmlns:a16="http://schemas.microsoft.com/office/drawing/2014/main" id="{1877B24D-54D9-FFF7-3803-ADFB9B7CD74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84" name="TextBox 30">
              <a:extLst>
                <a:ext uri="{FF2B5EF4-FFF2-40B4-BE49-F238E27FC236}">
                  <a16:creationId xmlns:a16="http://schemas.microsoft.com/office/drawing/2014/main" id="{BF8B8B5F-4877-4797-1F30-9113DBE43553}"/>
                </a:ext>
              </a:extLst>
            </p:cNvPr>
            <p:cNvSpPr txBox="1"/>
            <p:nvPr/>
          </p:nvSpPr>
          <p:spPr>
            <a:xfrm rot="21386977">
              <a:off x="272162"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pic>
        <p:nvPicPr>
          <p:cNvPr id="87" name="Picture 86" descr="Red Tractor assurance scheme updates logo in new standards push | News |  The Grocer">
            <a:extLst>
              <a:ext uri="{FF2B5EF4-FFF2-40B4-BE49-F238E27FC236}">
                <a16:creationId xmlns:a16="http://schemas.microsoft.com/office/drawing/2014/main" id="{61D8D5CE-7BE6-B633-A2EB-54F9B3B7882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8541" t="2969" r="8939" b="2038"/>
          <a:stretch/>
        </p:blipFill>
        <p:spPr bwMode="auto">
          <a:xfrm>
            <a:off x="13044429" y="3561873"/>
            <a:ext cx="626745" cy="958488"/>
          </a:xfrm>
          <a:prstGeom prst="roundRect">
            <a:avLst/>
          </a:prstGeom>
          <a:noFill/>
          <a:ln>
            <a:noFill/>
          </a:ln>
          <a:extLst>
            <a:ext uri="{53640926-AAD7-44D8-BBD7-CCE9431645EC}">
              <a14:shadowObscured xmlns:a14="http://schemas.microsoft.com/office/drawing/2010/main"/>
            </a:ext>
          </a:extLst>
        </p:spPr>
      </p:pic>
      <p:grpSp>
        <p:nvGrpSpPr>
          <p:cNvPr id="90" name="Group 24">
            <a:extLst>
              <a:ext uri="{FF2B5EF4-FFF2-40B4-BE49-F238E27FC236}">
                <a16:creationId xmlns:a16="http://schemas.microsoft.com/office/drawing/2014/main" id="{8A7EBD9D-A060-DCFB-8BCE-99D07ADAABDD}"/>
              </a:ext>
            </a:extLst>
          </p:cNvPr>
          <p:cNvGrpSpPr/>
          <p:nvPr/>
        </p:nvGrpSpPr>
        <p:grpSpPr>
          <a:xfrm>
            <a:off x="6764096" y="5938591"/>
            <a:ext cx="849460" cy="788900"/>
            <a:chOff x="0" y="0"/>
            <a:chExt cx="1132614" cy="1051866"/>
          </a:xfrm>
        </p:grpSpPr>
        <p:grpSp>
          <p:nvGrpSpPr>
            <p:cNvPr id="91" name="Group 25">
              <a:extLst>
                <a:ext uri="{FF2B5EF4-FFF2-40B4-BE49-F238E27FC236}">
                  <a16:creationId xmlns:a16="http://schemas.microsoft.com/office/drawing/2014/main" id="{F3FF184E-99B7-1EA8-572C-9E80B3EF561E}"/>
                </a:ext>
              </a:extLst>
            </p:cNvPr>
            <p:cNvGrpSpPr/>
            <p:nvPr/>
          </p:nvGrpSpPr>
          <p:grpSpPr>
            <a:xfrm>
              <a:off x="0" y="43144"/>
              <a:ext cx="1008722" cy="1008722"/>
              <a:chOff x="0" y="0"/>
              <a:chExt cx="812800" cy="812800"/>
            </a:xfrm>
          </p:grpSpPr>
          <p:sp>
            <p:nvSpPr>
              <p:cNvPr id="95" name="Freeform 26">
                <a:extLst>
                  <a:ext uri="{FF2B5EF4-FFF2-40B4-BE49-F238E27FC236}">
                    <a16:creationId xmlns:a16="http://schemas.microsoft.com/office/drawing/2014/main" id="{C0121692-9E72-4372-1D01-D49C1B7E93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96" name="TextBox 27">
                <a:extLst>
                  <a:ext uri="{FF2B5EF4-FFF2-40B4-BE49-F238E27FC236}">
                    <a16:creationId xmlns:a16="http://schemas.microsoft.com/office/drawing/2014/main" id="{04C2D6E5-EC40-F2A5-3514-7FC73822241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92" name="Freeform 28">
              <a:extLst>
                <a:ext uri="{FF2B5EF4-FFF2-40B4-BE49-F238E27FC236}">
                  <a16:creationId xmlns:a16="http://schemas.microsoft.com/office/drawing/2014/main" id="{D106AB38-005B-EDC1-5881-F2AA27FFB8D6}"/>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93" name="TextBox 29">
              <a:extLst>
                <a:ext uri="{FF2B5EF4-FFF2-40B4-BE49-F238E27FC236}">
                  <a16:creationId xmlns:a16="http://schemas.microsoft.com/office/drawing/2014/main" id="{99AFEC88-2B18-1BB1-79E4-CE6B5795B6EB}"/>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94" name="TextBox 30">
              <a:extLst>
                <a:ext uri="{FF2B5EF4-FFF2-40B4-BE49-F238E27FC236}">
                  <a16:creationId xmlns:a16="http://schemas.microsoft.com/office/drawing/2014/main" id="{22AEAFE5-55CE-1E3E-349D-59F9325AD6FB}"/>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00" name="Group 39">
            <a:extLst>
              <a:ext uri="{FF2B5EF4-FFF2-40B4-BE49-F238E27FC236}">
                <a16:creationId xmlns:a16="http://schemas.microsoft.com/office/drawing/2014/main" id="{EF207C4F-F46B-7E6A-5B5D-B93A57FA09E1}"/>
              </a:ext>
            </a:extLst>
          </p:cNvPr>
          <p:cNvGrpSpPr/>
          <p:nvPr/>
        </p:nvGrpSpPr>
        <p:grpSpPr>
          <a:xfrm>
            <a:off x="5636438" y="6046410"/>
            <a:ext cx="839876" cy="634434"/>
            <a:chOff x="0" y="0"/>
            <a:chExt cx="1119835" cy="845912"/>
          </a:xfrm>
        </p:grpSpPr>
        <p:grpSp>
          <p:nvGrpSpPr>
            <p:cNvPr id="101" name="Group 40">
              <a:extLst>
                <a:ext uri="{FF2B5EF4-FFF2-40B4-BE49-F238E27FC236}">
                  <a16:creationId xmlns:a16="http://schemas.microsoft.com/office/drawing/2014/main" id="{3AE0B380-D78D-4B82-7961-980835FA0CA7}"/>
                </a:ext>
              </a:extLst>
            </p:cNvPr>
            <p:cNvGrpSpPr/>
            <p:nvPr/>
          </p:nvGrpSpPr>
          <p:grpSpPr>
            <a:xfrm>
              <a:off x="0" y="409949"/>
              <a:ext cx="1119835" cy="435963"/>
              <a:chOff x="0" y="0"/>
              <a:chExt cx="831609" cy="323754"/>
            </a:xfrm>
          </p:grpSpPr>
          <p:sp>
            <p:nvSpPr>
              <p:cNvPr id="104" name="Freeform 41">
                <a:extLst>
                  <a:ext uri="{FF2B5EF4-FFF2-40B4-BE49-F238E27FC236}">
                    <a16:creationId xmlns:a16="http://schemas.microsoft.com/office/drawing/2014/main" id="{2185E4DA-FCAA-F48C-33FF-EC2FB2AA179C}"/>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105" name="TextBox 42">
                <a:extLst>
                  <a:ext uri="{FF2B5EF4-FFF2-40B4-BE49-F238E27FC236}">
                    <a16:creationId xmlns:a16="http://schemas.microsoft.com/office/drawing/2014/main" id="{16BE3278-D321-BF0C-661D-7592CF9F257F}"/>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102" name="TextBox 43">
              <a:extLst>
                <a:ext uri="{FF2B5EF4-FFF2-40B4-BE49-F238E27FC236}">
                  <a16:creationId xmlns:a16="http://schemas.microsoft.com/office/drawing/2014/main" id="{51E6C7A3-42D2-A91B-4C10-F93D6B1A0AE4}"/>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03" name="Freeform 44">
              <a:extLst>
                <a:ext uri="{FF2B5EF4-FFF2-40B4-BE49-F238E27FC236}">
                  <a16:creationId xmlns:a16="http://schemas.microsoft.com/office/drawing/2014/main" id="{DC9D2545-F7CD-F35B-1F1F-110EBF3A4CC8}"/>
                </a:ext>
              </a:extLst>
            </p:cNvPr>
            <p:cNvSpPr/>
            <p:nvPr/>
          </p:nvSpPr>
          <p:spPr>
            <a:xfrm>
              <a:off x="180716" y="0"/>
              <a:ext cx="758403" cy="457883"/>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GB"/>
            </a:p>
          </p:txBody>
        </p:sp>
      </p:grpSp>
      <p:grpSp>
        <p:nvGrpSpPr>
          <p:cNvPr id="106" name="Group 24">
            <a:extLst>
              <a:ext uri="{FF2B5EF4-FFF2-40B4-BE49-F238E27FC236}">
                <a16:creationId xmlns:a16="http://schemas.microsoft.com/office/drawing/2014/main" id="{3F192A56-BC0A-F06C-335B-97DEA1CE6614}"/>
              </a:ext>
            </a:extLst>
          </p:cNvPr>
          <p:cNvGrpSpPr/>
          <p:nvPr/>
        </p:nvGrpSpPr>
        <p:grpSpPr>
          <a:xfrm>
            <a:off x="12787967" y="5938591"/>
            <a:ext cx="849460" cy="788900"/>
            <a:chOff x="0" y="0"/>
            <a:chExt cx="1132614" cy="1051866"/>
          </a:xfrm>
        </p:grpSpPr>
        <p:grpSp>
          <p:nvGrpSpPr>
            <p:cNvPr id="107" name="Group 25">
              <a:extLst>
                <a:ext uri="{FF2B5EF4-FFF2-40B4-BE49-F238E27FC236}">
                  <a16:creationId xmlns:a16="http://schemas.microsoft.com/office/drawing/2014/main" id="{68DBD660-244D-3B1E-2A61-B06676119B04}"/>
                </a:ext>
              </a:extLst>
            </p:cNvPr>
            <p:cNvGrpSpPr/>
            <p:nvPr/>
          </p:nvGrpSpPr>
          <p:grpSpPr>
            <a:xfrm>
              <a:off x="0" y="43144"/>
              <a:ext cx="1008722" cy="1008722"/>
              <a:chOff x="0" y="0"/>
              <a:chExt cx="812800" cy="812800"/>
            </a:xfrm>
          </p:grpSpPr>
          <p:sp>
            <p:nvSpPr>
              <p:cNvPr id="112" name="Freeform 26">
                <a:extLst>
                  <a:ext uri="{FF2B5EF4-FFF2-40B4-BE49-F238E27FC236}">
                    <a16:creationId xmlns:a16="http://schemas.microsoft.com/office/drawing/2014/main" id="{6C2AB27E-7D03-AB8D-2794-07C4966AB3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13" name="TextBox 27">
                <a:extLst>
                  <a:ext uri="{FF2B5EF4-FFF2-40B4-BE49-F238E27FC236}">
                    <a16:creationId xmlns:a16="http://schemas.microsoft.com/office/drawing/2014/main" id="{1A1A3F4E-F7C3-76CB-E313-3C47201DDFD4}"/>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08" name="Freeform 28">
              <a:extLst>
                <a:ext uri="{FF2B5EF4-FFF2-40B4-BE49-F238E27FC236}">
                  <a16:creationId xmlns:a16="http://schemas.microsoft.com/office/drawing/2014/main" id="{32013945-D3C4-526B-E084-757C3A3C0EC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09" name="TextBox 29">
              <a:extLst>
                <a:ext uri="{FF2B5EF4-FFF2-40B4-BE49-F238E27FC236}">
                  <a16:creationId xmlns:a16="http://schemas.microsoft.com/office/drawing/2014/main" id="{23A8AFBA-0ECC-256B-4C4A-91F5C898DED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11" name="TextBox 30">
              <a:extLst>
                <a:ext uri="{FF2B5EF4-FFF2-40B4-BE49-F238E27FC236}">
                  <a16:creationId xmlns:a16="http://schemas.microsoft.com/office/drawing/2014/main" id="{712D83D2-3249-09C2-1C63-BA5522BEF41A}"/>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14" name="Freeform 23">
            <a:extLst>
              <a:ext uri="{FF2B5EF4-FFF2-40B4-BE49-F238E27FC236}">
                <a16:creationId xmlns:a16="http://schemas.microsoft.com/office/drawing/2014/main" id="{BB02C65E-D1B9-AF23-3CA1-A4C8CFA61FE1}"/>
              </a:ext>
            </a:extLst>
          </p:cNvPr>
          <p:cNvSpPr/>
          <p:nvPr/>
        </p:nvSpPr>
        <p:spPr>
          <a:xfrm flipH="1">
            <a:off x="12100987" y="6081557"/>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grpSp>
        <p:nvGrpSpPr>
          <p:cNvPr id="115" name="Group 39">
            <a:extLst>
              <a:ext uri="{FF2B5EF4-FFF2-40B4-BE49-F238E27FC236}">
                <a16:creationId xmlns:a16="http://schemas.microsoft.com/office/drawing/2014/main" id="{6D9D0298-B89C-6A58-9AD1-A584AECC64FC}"/>
              </a:ext>
            </a:extLst>
          </p:cNvPr>
          <p:cNvGrpSpPr/>
          <p:nvPr/>
        </p:nvGrpSpPr>
        <p:grpSpPr>
          <a:xfrm>
            <a:off x="10895295" y="6106588"/>
            <a:ext cx="839876" cy="634434"/>
            <a:chOff x="0" y="0"/>
            <a:chExt cx="1119835" cy="845912"/>
          </a:xfrm>
        </p:grpSpPr>
        <p:grpSp>
          <p:nvGrpSpPr>
            <p:cNvPr id="116" name="Group 40">
              <a:extLst>
                <a:ext uri="{FF2B5EF4-FFF2-40B4-BE49-F238E27FC236}">
                  <a16:creationId xmlns:a16="http://schemas.microsoft.com/office/drawing/2014/main" id="{161D929F-C35F-1EE8-454C-05403A5CB3CD}"/>
                </a:ext>
              </a:extLst>
            </p:cNvPr>
            <p:cNvGrpSpPr/>
            <p:nvPr/>
          </p:nvGrpSpPr>
          <p:grpSpPr>
            <a:xfrm>
              <a:off x="0" y="409949"/>
              <a:ext cx="1119835" cy="435963"/>
              <a:chOff x="0" y="0"/>
              <a:chExt cx="831609" cy="323754"/>
            </a:xfrm>
          </p:grpSpPr>
          <p:sp>
            <p:nvSpPr>
              <p:cNvPr id="129" name="Freeform 41">
                <a:extLst>
                  <a:ext uri="{FF2B5EF4-FFF2-40B4-BE49-F238E27FC236}">
                    <a16:creationId xmlns:a16="http://schemas.microsoft.com/office/drawing/2014/main" id="{7953DE6F-17E0-6AEB-5E49-4B403BD2D05F}"/>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130" name="TextBox 42">
                <a:extLst>
                  <a:ext uri="{FF2B5EF4-FFF2-40B4-BE49-F238E27FC236}">
                    <a16:creationId xmlns:a16="http://schemas.microsoft.com/office/drawing/2014/main" id="{3A2CECEF-0334-0C98-E59E-760CECBF2399}"/>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123" name="TextBox 43">
              <a:extLst>
                <a:ext uri="{FF2B5EF4-FFF2-40B4-BE49-F238E27FC236}">
                  <a16:creationId xmlns:a16="http://schemas.microsoft.com/office/drawing/2014/main" id="{D3C244C5-02A5-7B7C-7384-C51D5E295EFC}"/>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28" name="Freeform 44">
              <a:extLst>
                <a:ext uri="{FF2B5EF4-FFF2-40B4-BE49-F238E27FC236}">
                  <a16:creationId xmlns:a16="http://schemas.microsoft.com/office/drawing/2014/main" id="{284B1C94-CAC1-0829-EB36-57F7A12F9A25}"/>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GB"/>
            </a:p>
          </p:txBody>
        </p:sp>
      </p:grpSp>
      <p:grpSp>
        <p:nvGrpSpPr>
          <p:cNvPr id="132" name="Group 24">
            <a:extLst>
              <a:ext uri="{FF2B5EF4-FFF2-40B4-BE49-F238E27FC236}">
                <a16:creationId xmlns:a16="http://schemas.microsoft.com/office/drawing/2014/main" id="{F9ECDAFF-99EB-0177-AFEA-A9340C969238}"/>
              </a:ext>
            </a:extLst>
          </p:cNvPr>
          <p:cNvGrpSpPr/>
          <p:nvPr/>
        </p:nvGrpSpPr>
        <p:grpSpPr>
          <a:xfrm>
            <a:off x="16158989" y="5883826"/>
            <a:ext cx="849460" cy="788900"/>
            <a:chOff x="0" y="0"/>
            <a:chExt cx="1132614" cy="1051866"/>
          </a:xfrm>
        </p:grpSpPr>
        <p:grpSp>
          <p:nvGrpSpPr>
            <p:cNvPr id="133" name="Group 25">
              <a:extLst>
                <a:ext uri="{FF2B5EF4-FFF2-40B4-BE49-F238E27FC236}">
                  <a16:creationId xmlns:a16="http://schemas.microsoft.com/office/drawing/2014/main" id="{6460FB08-1E2D-1A2B-6726-0827EBD44504}"/>
                </a:ext>
              </a:extLst>
            </p:cNvPr>
            <p:cNvGrpSpPr/>
            <p:nvPr/>
          </p:nvGrpSpPr>
          <p:grpSpPr>
            <a:xfrm>
              <a:off x="0" y="43144"/>
              <a:ext cx="1008722" cy="1008722"/>
              <a:chOff x="0" y="0"/>
              <a:chExt cx="812800" cy="812800"/>
            </a:xfrm>
          </p:grpSpPr>
          <p:sp>
            <p:nvSpPr>
              <p:cNvPr id="141" name="Freeform 26">
                <a:extLst>
                  <a:ext uri="{FF2B5EF4-FFF2-40B4-BE49-F238E27FC236}">
                    <a16:creationId xmlns:a16="http://schemas.microsoft.com/office/drawing/2014/main" id="{4D0B6AA7-2DAF-0E38-66CB-46667D3520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42" name="TextBox 27">
                <a:extLst>
                  <a:ext uri="{FF2B5EF4-FFF2-40B4-BE49-F238E27FC236}">
                    <a16:creationId xmlns:a16="http://schemas.microsoft.com/office/drawing/2014/main" id="{3F8CFDB2-F530-CA68-C930-723C2171C35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38" name="Freeform 28">
              <a:extLst>
                <a:ext uri="{FF2B5EF4-FFF2-40B4-BE49-F238E27FC236}">
                  <a16:creationId xmlns:a16="http://schemas.microsoft.com/office/drawing/2014/main" id="{6FFC5FE1-3A48-0797-A959-58B827F9D5F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39" name="TextBox 29">
              <a:extLst>
                <a:ext uri="{FF2B5EF4-FFF2-40B4-BE49-F238E27FC236}">
                  <a16:creationId xmlns:a16="http://schemas.microsoft.com/office/drawing/2014/main" id="{599A3828-BA40-86A4-BE64-653059727E80}"/>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40" name="TextBox 30">
              <a:extLst>
                <a:ext uri="{FF2B5EF4-FFF2-40B4-BE49-F238E27FC236}">
                  <a16:creationId xmlns:a16="http://schemas.microsoft.com/office/drawing/2014/main" id="{BCA25A19-5327-0772-2CFA-7C3F26C6FC6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45" name="Group 94">
            <a:extLst>
              <a:ext uri="{FF2B5EF4-FFF2-40B4-BE49-F238E27FC236}">
                <a16:creationId xmlns:a16="http://schemas.microsoft.com/office/drawing/2014/main" id="{BBE23135-859A-670E-32A4-8E0702443C01}"/>
              </a:ext>
            </a:extLst>
          </p:cNvPr>
          <p:cNvGrpSpPr/>
          <p:nvPr/>
        </p:nvGrpSpPr>
        <p:grpSpPr>
          <a:xfrm>
            <a:off x="2720198" y="8809229"/>
            <a:ext cx="693343" cy="544662"/>
            <a:chOff x="0" y="0"/>
            <a:chExt cx="924458" cy="726216"/>
          </a:xfrm>
        </p:grpSpPr>
        <p:sp>
          <p:nvSpPr>
            <p:cNvPr id="146" name="Freeform 95">
              <a:extLst>
                <a:ext uri="{FF2B5EF4-FFF2-40B4-BE49-F238E27FC236}">
                  <a16:creationId xmlns:a16="http://schemas.microsoft.com/office/drawing/2014/main" id="{2AE21B39-9808-50CA-A43A-FCBC8798A8FE}"/>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147" name="TextBox 96">
              <a:extLst>
                <a:ext uri="{FF2B5EF4-FFF2-40B4-BE49-F238E27FC236}">
                  <a16:creationId xmlns:a16="http://schemas.microsoft.com/office/drawing/2014/main" id="{E83FE77F-1903-6FAC-0448-4879E36EB90A}"/>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48" name="TextBox 97">
              <a:extLst>
                <a:ext uri="{FF2B5EF4-FFF2-40B4-BE49-F238E27FC236}">
                  <a16:creationId xmlns:a16="http://schemas.microsoft.com/office/drawing/2014/main" id="{D7DBEC9C-DAA2-8262-7CF3-8A03F165014F}"/>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51" name="Group 94">
            <a:extLst>
              <a:ext uri="{FF2B5EF4-FFF2-40B4-BE49-F238E27FC236}">
                <a16:creationId xmlns:a16="http://schemas.microsoft.com/office/drawing/2014/main" id="{AB275B20-5546-9D8D-2B05-CD2961BB19CC}"/>
              </a:ext>
            </a:extLst>
          </p:cNvPr>
          <p:cNvGrpSpPr/>
          <p:nvPr/>
        </p:nvGrpSpPr>
        <p:grpSpPr>
          <a:xfrm>
            <a:off x="11407644" y="9040260"/>
            <a:ext cx="693343" cy="544662"/>
            <a:chOff x="0" y="0"/>
            <a:chExt cx="924458" cy="726216"/>
          </a:xfrm>
        </p:grpSpPr>
        <p:sp>
          <p:nvSpPr>
            <p:cNvPr id="159" name="Freeform 95">
              <a:extLst>
                <a:ext uri="{FF2B5EF4-FFF2-40B4-BE49-F238E27FC236}">
                  <a16:creationId xmlns:a16="http://schemas.microsoft.com/office/drawing/2014/main" id="{E1EC74B8-200C-51D3-71A6-A097D2151CE7}"/>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160" name="TextBox 96">
              <a:extLst>
                <a:ext uri="{FF2B5EF4-FFF2-40B4-BE49-F238E27FC236}">
                  <a16:creationId xmlns:a16="http://schemas.microsoft.com/office/drawing/2014/main" id="{68A02657-43C1-A2DC-D88E-BEC9FB73486C}"/>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61" name="TextBox 97">
              <a:extLst>
                <a:ext uri="{FF2B5EF4-FFF2-40B4-BE49-F238E27FC236}">
                  <a16:creationId xmlns:a16="http://schemas.microsoft.com/office/drawing/2014/main" id="{06F85FEE-5DB0-91B0-67BD-F3EAC52AD997}"/>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164" name="Freeform 14">
            <a:extLst>
              <a:ext uri="{FF2B5EF4-FFF2-40B4-BE49-F238E27FC236}">
                <a16:creationId xmlns:a16="http://schemas.microsoft.com/office/drawing/2014/main" id="{90ADE229-44EA-03AA-A921-EC8677FF83F6}"/>
              </a:ext>
            </a:extLst>
          </p:cNvPr>
          <p:cNvSpPr/>
          <p:nvPr/>
        </p:nvSpPr>
        <p:spPr>
          <a:xfrm>
            <a:off x="5418316" y="3523951"/>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4"/>
            <a:stretch>
              <a:fillRect/>
            </a:stretch>
          </a:blipFill>
        </p:spPr>
        <p:txBody>
          <a:bodyPr/>
          <a:lstStyle/>
          <a:p>
            <a:endParaRPr lang="en-GB"/>
          </a:p>
        </p:txBody>
      </p:sp>
      <p:grpSp>
        <p:nvGrpSpPr>
          <p:cNvPr id="166" name="Group 24">
            <a:extLst>
              <a:ext uri="{FF2B5EF4-FFF2-40B4-BE49-F238E27FC236}">
                <a16:creationId xmlns:a16="http://schemas.microsoft.com/office/drawing/2014/main" id="{8275E883-90E4-DD3E-9C68-01F8601598C6}"/>
              </a:ext>
            </a:extLst>
          </p:cNvPr>
          <p:cNvGrpSpPr/>
          <p:nvPr/>
        </p:nvGrpSpPr>
        <p:grpSpPr>
          <a:xfrm>
            <a:off x="7019155" y="3643521"/>
            <a:ext cx="849460" cy="788900"/>
            <a:chOff x="0" y="0"/>
            <a:chExt cx="1132614" cy="1051866"/>
          </a:xfrm>
        </p:grpSpPr>
        <p:grpSp>
          <p:nvGrpSpPr>
            <p:cNvPr id="167" name="Group 25">
              <a:extLst>
                <a:ext uri="{FF2B5EF4-FFF2-40B4-BE49-F238E27FC236}">
                  <a16:creationId xmlns:a16="http://schemas.microsoft.com/office/drawing/2014/main" id="{8C29EF44-C86D-9418-9BAC-4540E94A6E8A}"/>
                </a:ext>
              </a:extLst>
            </p:cNvPr>
            <p:cNvGrpSpPr/>
            <p:nvPr/>
          </p:nvGrpSpPr>
          <p:grpSpPr>
            <a:xfrm>
              <a:off x="0" y="43144"/>
              <a:ext cx="1008722" cy="1008722"/>
              <a:chOff x="0" y="0"/>
              <a:chExt cx="812800" cy="812800"/>
            </a:xfrm>
          </p:grpSpPr>
          <p:sp>
            <p:nvSpPr>
              <p:cNvPr id="171" name="Freeform 26">
                <a:extLst>
                  <a:ext uri="{FF2B5EF4-FFF2-40B4-BE49-F238E27FC236}">
                    <a16:creationId xmlns:a16="http://schemas.microsoft.com/office/drawing/2014/main" id="{B816AF0B-768D-42AC-F660-B574812201C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72" name="TextBox 27">
                <a:extLst>
                  <a:ext uri="{FF2B5EF4-FFF2-40B4-BE49-F238E27FC236}">
                    <a16:creationId xmlns:a16="http://schemas.microsoft.com/office/drawing/2014/main" id="{CAD0DE32-7E2D-32B0-AFFF-9DD12B822A7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68" name="Freeform 28">
              <a:extLst>
                <a:ext uri="{FF2B5EF4-FFF2-40B4-BE49-F238E27FC236}">
                  <a16:creationId xmlns:a16="http://schemas.microsoft.com/office/drawing/2014/main" id="{6182344A-D867-9EF5-E505-1B051439EEF5}"/>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69" name="TextBox 29">
              <a:extLst>
                <a:ext uri="{FF2B5EF4-FFF2-40B4-BE49-F238E27FC236}">
                  <a16:creationId xmlns:a16="http://schemas.microsoft.com/office/drawing/2014/main" id="{4E6E6572-55DF-5528-323F-3C5FFD4BBE23}"/>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70" name="TextBox 30">
              <a:extLst>
                <a:ext uri="{FF2B5EF4-FFF2-40B4-BE49-F238E27FC236}">
                  <a16:creationId xmlns:a16="http://schemas.microsoft.com/office/drawing/2014/main" id="{A88734E9-B3F3-E99E-87F7-8D58463DCF4C}"/>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75" name="Group 24">
            <a:extLst>
              <a:ext uri="{FF2B5EF4-FFF2-40B4-BE49-F238E27FC236}">
                <a16:creationId xmlns:a16="http://schemas.microsoft.com/office/drawing/2014/main" id="{E07F3B12-AFB7-C230-2233-38A75D6266C6}"/>
              </a:ext>
            </a:extLst>
          </p:cNvPr>
          <p:cNvGrpSpPr/>
          <p:nvPr/>
        </p:nvGrpSpPr>
        <p:grpSpPr>
          <a:xfrm>
            <a:off x="3372787" y="5964974"/>
            <a:ext cx="849460" cy="788900"/>
            <a:chOff x="0" y="0"/>
            <a:chExt cx="1132614" cy="1051866"/>
          </a:xfrm>
        </p:grpSpPr>
        <p:grpSp>
          <p:nvGrpSpPr>
            <p:cNvPr id="176" name="Group 25">
              <a:extLst>
                <a:ext uri="{FF2B5EF4-FFF2-40B4-BE49-F238E27FC236}">
                  <a16:creationId xmlns:a16="http://schemas.microsoft.com/office/drawing/2014/main" id="{D3068134-506D-CF37-8752-60150C86D52B}"/>
                </a:ext>
              </a:extLst>
            </p:cNvPr>
            <p:cNvGrpSpPr/>
            <p:nvPr/>
          </p:nvGrpSpPr>
          <p:grpSpPr>
            <a:xfrm>
              <a:off x="0" y="43144"/>
              <a:ext cx="1008722" cy="1008722"/>
              <a:chOff x="0" y="0"/>
              <a:chExt cx="812800" cy="812800"/>
            </a:xfrm>
          </p:grpSpPr>
          <p:sp>
            <p:nvSpPr>
              <p:cNvPr id="180" name="Freeform 26">
                <a:extLst>
                  <a:ext uri="{FF2B5EF4-FFF2-40B4-BE49-F238E27FC236}">
                    <a16:creationId xmlns:a16="http://schemas.microsoft.com/office/drawing/2014/main" id="{193F33FD-B5A5-4F1D-F5FF-65C640F158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81" name="TextBox 27">
                <a:extLst>
                  <a:ext uri="{FF2B5EF4-FFF2-40B4-BE49-F238E27FC236}">
                    <a16:creationId xmlns:a16="http://schemas.microsoft.com/office/drawing/2014/main" id="{7E870FDE-FE26-BD9D-F383-DD2292B0DB5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77" name="Freeform 28">
              <a:extLst>
                <a:ext uri="{FF2B5EF4-FFF2-40B4-BE49-F238E27FC236}">
                  <a16:creationId xmlns:a16="http://schemas.microsoft.com/office/drawing/2014/main" id="{69A67FA5-8C0D-0FCB-4D3C-A7F9985908D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78" name="TextBox 29">
              <a:extLst>
                <a:ext uri="{FF2B5EF4-FFF2-40B4-BE49-F238E27FC236}">
                  <a16:creationId xmlns:a16="http://schemas.microsoft.com/office/drawing/2014/main" id="{43C5C67A-4A6B-1612-6475-70223077D947}"/>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79" name="TextBox 30">
              <a:extLst>
                <a:ext uri="{FF2B5EF4-FFF2-40B4-BE49-F238E27FC236}">
                  <a16:creationId xmlns:a16="http://schemas.microsoft.com/office/drawing/2014/main" id="{9D29654B-7981-6651-B611-873BE28C03B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82" name="Freeform 23">
            <a:extLst>
              <a:ext uri="{FF2B5EF4-FFF2-40B4-BE49-F238E27FC236}">
                <a16:creationId xmlns:a16="http://schemas.microsoft.com/office/drawing/2014/main" id="{712840BD-3EC6-2CD3-89B8-94DDCD75C806}"/>
              </a:ext>
            </a:extLst>
          </p:cNvPr>
          <p:cNvSpPr/>
          <p:nvPr/>
        </p:nvSpPr>
        <p:spPr>
          <a:xfrm flipH="1">
            <a:off x="2553533" y="6036637"/>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pic>
        <p:nvPicPr>
          <p:cNvPr id="5" name="Picture 4">
            <a:extLst>
              <a:ext uri="{FF2B5EF4-FFF2-40B4-BE49-F238E27FC236}">
                <a16:creationId xmlns:a16="http://schemas.microsoft.com/office/drawing/2014/main" id="{592E3CA0-EF01-F358-2738-359BA305D004}"/>
              </a:ext>
            </a:extLst>
          </p:cNvPr>
          <p:cNvPicPr>
            <a:picLocks noChangeAspect="1"/>
          </p:cNvPicPr>
          <p:nvPr/>
        </p:nvPicPr>
        <p:blipFill>
          <a:blip r:embed="rId17"/>
          <a:stretch>
            <a:fillRect/>
          </a:stretch>
        </p:blipFill>
        <p:spPr>
          <a:xfrm>
            <a:off x="6186273" y="3702362"/>
            <a:ext cx="682965" cy="666442"/>
          </a:xfrm>
          <a:prstGeom prst="rect">
            <a:avLst/>
          </a:prstGeom>
        </p:spPr>
      </p:pic>
      <p:grpSp>
        <p:nvGrpSpPr>
          <p:cNvPr id="6" name="Group 24">
            <a:extLst>
              <a:ext uri="{FF2B5EF4-FFF2-40B4-BE49-F238E27FC236}">
                <a16:creationId xmlns:a16="http://schemas.microsoft.com/office/drawing/2014/main" id="{223425E5-6520-6BED-538B-CA55727B9AFB}"/>
              </a:ext>
            </a:extLst>
          </p:cNvPr>
          <p:cNvGrpSpPr/>
          <p:nvPr/>
        </p:nvGrpSpPr>
        <p:grpSpPr>
          <a:xfrm>
            <a:off x="8888431" y="3622376"/>
            <a:ext cx="849460" cy="788900"/>
            <a:chOff x="0" y="0"/>
            <a:chExt cx="1132614" cy="1051866"/>
          </a:xfrm>
        </p:grpSpPr>
        <p:grpSp>
          <p:nvGrpSpPr>
            <p:cNvPr id="7" name="Group 25">
              <a:extLst>
                <a:ext uri="{FF2B5EF4-FFF2-40B4-BE49-F238E27FC236}">
                  <a16:creationId xmlns:a16="http://schemas.microsoft.com/office/drawing/2014/main" id="{0F2C2B20-8966-19B5-07EC-9872934C6C3A}"/>
                </a:ext>
              </a:extLst>
            </p:cNvPr>
            <p:cNvGrpSpPr/>
            <p:nvPr/>
          </p:nvGrpSpPr>
          <p:grpSpPr>
            <a:xfrm>
              <a:off x="0" y="43144"/>
              <a:ext cx="1008722" cy="1008722"/>
              <a:chOff x="0" y="0"/>
              <a:chExt cx="812800" cy="812800"/>
            </a:xfrm>
          </p:grpSpPr>
          <p:sp>
            <p:nvSpPr>
              <p:cNvPr id="12" name="Freeform 26">
                <a:extLst>
                  <a:ext uri="{FF2B5EF4-FFF2-40B4-BE49-F238E27FC236}">
                    <a16:creationId xmlns:a16="http://schemas.microsoft.com/office/drawing/2014/main" id="{F318A098-B991-E56D-5D6A-5EB736DE760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3" name="TextBox 27">
                <a:extLst>
                  <a:ext uri="{FF2B5EF4-FFF2-40B4-BE49-F238E27FC236}">
                    <a16:creationId xmlns:a16="http://schemas.microsoft.com/office/drawing/2014/main" id="{8D2EA6B4-9095-A84E-F990-A14A9BF21D4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9" name="Freeform 28">
              <a:extLst>
                <a:ext uri="{FF2B5EF4-FFF2-40B4-BE49-F238E27FC236}">
                  <a16:creationId xmlns:a16="http://schemas.microsoft.com/office/drawing/2014/main" id="{859CCB84-ECEB-C706-27FA-0BDC2F96C2B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0" name="TextBox 29">
              <a:extLst>
                <a:ext uri="{FF2B5EF4-FFF2-40B4-BE49-F238E27FC236}">
                  <a16:creationId xmlns:a16="http://schemas.microsoft.com/office/drawing/2014/main" id="{8C125DE8-112F-64F9-3FEF-07CB8948BC81}"/>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1" name="TextBox 30">
              <a:extLst>
                <a:ext uri="{FF2B5EF4-FFF2-40B4-BE49-F238E27FC236}">
                  <a16:creationId xmlns:a16="http://schemas.microsoft.com/office/drawing/2014/main" id="{26410B2E-A0ED-A03C-5A78-C065876359B6}"/>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5" name="Group 39">
            <a:extLst>
              <a:ext uri="{FF2B5EF4-FFF2-40B4-BE49-F238E27FC236}">
                <a16:creationId xmlns:a16="http://schemas.microsoft.com/office/drawing/2014/main" id="{ED9860D7-1C22-2FD3-6C22-00B6206CEB80}"/>
              </a:ext>
            </a:extLst>
          </p:cNvPr>
          <p:cNvGrpSpPr/>
          <p:nvPr/>
        </p:nvGrpSpPr>
        <p:grpSpPr>
          <a:xfrm>
            <a:off x="1399789" y="6046410"/>
            <a:ext cx="839876" cy="634434"/>
            <a:chOff x="0" y="0"/>
            <a:chExt cx="1119835" cy="845912"/>
          </a:xfrm>
        </p:grpSpPr>
        <p:grpSp>
          <p:nvGrpSpPr>
            <p:cNvPr id="16" name="Group 40">
              <a:extLst>
                <a:ext uri="{FF2B5EF4-FFF2-40B4-BE49-F238E27FC236}">
                  <a16:creationId xmlns:a16="http://schemas.microsoft.com/office/drawing/2014/main" id="{9D01F257-4667-78B6-C272-8D80279C92CC}"/>
                </a:ext>
              </a:extLst>
            </p:cNvPr>
            <p:cNvGrpSpPr/>
            <p:nvPr/>
          </p:nvGrpSpPr>
          <p:grpSpPr>
            <a:xfrm>
              <a:off x="0" y="409949"/>
              <a:ext cx="1119835" cy="435963"/>
              <a:chOff x="0" y="0"/>
              <a:chExt cx="831609" cy="323754"/>
            </a:xfrm>
          </p:grpSpPr>
          <p:sp>
            <p:nvSpPr>
              <p:cNvPr id="19" name="Freeform 41">
                <a:extLst>
                  <a:ext uri="{FF2B5EF4-FFF2-40B4-BE49-F238E27FC236}">
                    <a16:creationId xmlns:a16="http://schemas.microsoft.com/office/drawing/2014/main" id="{C2502931-4F0C-6E2C-C6D0-72BF9A31B1D4}"/>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20" name="TextBox 42">
                <a:extLst>
                  <a:ext uri="{FF2B5EF4-FFF2-40B4-BE49-F238E27FC236}">
                    <a16:creationId xmlns:a16="http://schemas.microsoft.com/office/drawing/2014/main" id="{A4F002DB-09EA-B811-AFFB-53CFF3BE8E31}"/>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17" name="TextBox 43">
              <a:extLst>
                <a:ext uri="{FF2B5EF4-FFF2-40B4-BE49-F238E27FC236}">
                  <a16:creationId xmlns:a16="http://schemas.microsoft.com/office/drawing/2014/main" id="{CDCD703B-0517-C3B5-1883-36314CFB9F08}"/>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8" name="Freeform 44">
              <a:extLst>
                <a:ext uri="{FF2B5EF4-FFF2-40B4-BE49-F238E27FC236}">
                  <a16:creationId xmlns:a16="http://schemas.microsoft.com/office/drawing/2014/main" id="{E5090FAF-71EC-DCC7-9EFD-D41360DB2C87}"/>
                </a:ext>
              </a:extLst>
            </p:cNvPr>
            <p:cNvSpPr/>
            <p:nvPr/>
          </p:nvSpPr>
          <p:spPr>
            <a:xfrm>
              <a:off x="180716" y="0"/>
              <a:ext cx="758403" cy="457883"/>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GB"/>
            </a:p>
          </p:txBody>
        </p:sp>
      </p:grpSp>
      <p:pic>
        <p:nvPicPr>
          <p:cNvPr id="21" name="Picture 20">
            <a:extLst>
              <a:ext uri="{FF2B5EF4-FFF2-40B4-BE49-F238E27FC236}">
                <a16:creationId xmlns:a16="http://schemas.microsoft.com/office/drawing/2014/main" id="{44901EE8-24DB-F5D7-0450-2AABE5623B90}"/>
              </a:ext>
            </a:extLst>
          </p:cNvPr>
          <p:cNvPicPr>
            <a:picLocks noChangeAspect="1"/>
          </p:cNvPicPr>
          <p:nvPr/>
        </p:nvPicPr>
        <p:blipFill>
          <a:blip r:embed="rId18"/>
          <a:stretch>
            <a:fillRect/>
          </a:stretch>
        </p:blipFill>
        <p:spPr>
          <a:xfrm>
            <a:off x="8476195" y="6382688"/>
            <a:ext cx="902286" cy="274344"/>
          </a:xfrm>
          <a:prstGeom prst="rect">
            <a:avLst/>
          </a:prstGeom>
        </p:spPr>
      </p:pic>
      <p:grpSp>
        <p:nvGrpSpPr>
          <p:cNvPr id="23" name="Group 39">
            <a:extLst>
              <a:ext uri="{FF2B5EF4-FFF2-40B4-BE49-F238E27FC236}">
                <a16:creationId xmlns:a16="http://schemas.microsoft.com/office/drawing/2014/main" id="{556C145E-0DEE-2253-C006-53D9B173A192}"/>
              </a:ext>
            </a:extLst>
          </p:cNvPr>
          <p:cNvGrpSpPr/>
          <p:nvPr/>
        </p:nvGrpSpPr>
        <p:grpSpPr>
          <a:xfrm>
            <a:off x="9639009" y="6094094"/>
            <a:ext cx="839876" cy="634435"/>
            <a:chOff x="0" y="0"/>
            <a:chExt cx="1119835" cy="845912"/>
          </a:xfrm>
        </p:grpSpPr>
        <p:grpSp>
          <p:nvGrpSpPr>
            <p:cNvPr id="24" name="Group 40">
              <a:extLst>
                <a:ext uri="{FF2B5EF4-FFF2-40B4-BE49-F238E27FC236}">
                  <a16:creationId xmlns:a16="http://schemas.microsoft.com/office/drawing/2014/main" id="{14C0AB6A-01B4-AD02-587E-BF96D9508115}"/>
                </a:ext>
              </a:extLst>
            </p:cNvPr>
            <p:cNvGrpSpPr/>
            <p:nvPr/>
          </p:nvGrpSpPr>
          <p:grpSpPr>
            <a:xfrm>
              <a:off x="0" y="409949"/>
              <a:ext cx="1119835" cy="435963"/>
              <a:chOff x="0" y="0"/>
              <a:chExt cx="831609" cy="323754"/>
            </a:xfrm>
          </p:grpSpPr>
          <p:sp>
            <p:nvSpPr>
              <p:cNvPr id="27" name="Freeform 41">
                <a:extLst>
                  <a:ext uri="{FF2B5EF4-FFF2-40B4-BE49-F238E27FC236}">
                    <a16:creationId xmlns:a16="http://schemas.microsoft.com/office/drawing/2014/main" id="{1B8B1FCF-DC9B-F357-0263-482B5C6C290B}"/>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28" name="TextBox 42">
                <a:extLst>
                  <a:ext uri="{FF2B5EF4-FFF2-40B4-BE49-F238E27FC236}">
                    <a16:creationId xmlns:a16="http://schemas.microsoft.com/office/drawing/2014/main" id="{F81D3EF0-6A89-ECE5-55F4-960BF5B638B7}"/>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25" name="TextBox 43">
              <a:extLst>
                <a:ext uri="{FF2B5EF4-FFF2-40B4-BE49-F238E27FC236}">
                  <a16:creationId xmlns:a16="http://schemas.microsoft.com/office/drawing/2014/main" id="{4FBA0BF5-0CF5-4072-E175-642E0D9721D7}"/>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26" name="Freeform 44">
              <a:extLst>
                <a:ext uri="{FF2B5EF4-FFF2-40B4-BE49-F238E27FC236}">
                  <a16:creationId xmlns:a16="http://schemas.microsoft.com/office/drawing/2014/main" id="{E2F9DF6F-3FA5-367C-9B5C-10C178F23CBF}"/>
                </a:ext>
              </a:extLst>
            </p:cNvPr>
            <p:cNvSpPr/>
            <p:nvPr/>
          </p:nvSpPr>
          <p:spPr>
            <a:xfrm>
              <a:off x="180716" y="0"/>
              <a:ext cx="758403" cy="457884"/>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GB"/>
            </a:p>
          </p:txBody>
        </p:sp>
      </p:grpSp>
      <p:grpSp>
        <p:nvGrpSpPr>
          <p:cNvPr id="29" name="Group 39">
            <a:extLst>
              <a:ext uri="{FF2B5EF4-FFF2-40B4-BE49-F238E27FC236}">
                <a16:creationId xmlns:a16="http://schemas.microsoft.com/office/drawing/2014/main" id="{9E20E56D-FA1B-8CBD-45DD-CA071F418930}"/>
              </a:ext>
            </a:extLst>
          </p:cNvPr>
          <p:cNvGrpSpPr/>
          <p:nvPr/>
        </p:nvGrpSpPr>
        <p:grpSpPr>
          <a:xfrm>
            <a:off x="1770187" y="8691597"/>
            <a:ext cx="839876" cy="634434"/>
            <a:chOff x="0" y="0"/>
            <a:chExt cx="1119835" cy="845912"/>
          </a:xfrm>
        </p:grpSpPr>
        <p:grpSp>
          <p:nvGrpSpPr>
            <p:cNvPr id="30" name="Group 40">
              <a:extLst>
                <a:ext uri="{FF2B5EF4-FFF2-40B4-BE49-F238E27FC236}">
                  <a16:creationId xmlns:a16="http://schemas.microsoft.com/office/drawing/2014/main" id="{C1361A13-4762-4BFC-F9EC-353A4526990C}"/>
                </a:ext>
              </a:extLst>
            </p:cNvPr>
            <p:cNvGrpSpPr/>
            <p:nvPr/>
          </p:nvGrpSpPr>
          <p:grpSpPr>
            <a:xfrm>
              <a:off x="0" y="409949"/>
              <a:ext cx="1119835" cy="435963"/>
              <a:chOff x="0" y="0"/>
              <a:chExt cx="831609" cy="323754"/>
            </a:xfrm>
          </p:grpSpPr>
          <p:sp>
            <p:nvSpPr>
              <p:cNvPr id="33" name="Freeform 41">
                <a:extLst>
                  <a:ext uri="{FF2B5EF4-FFF2-40B4-BE49-F238E27FC236}">
                    <a16:creationId xmlns:a16="http://schemas.microsoft.com/office/drawing/2014/main" id="{892354F4-5309-1254-0C2C-F453E24C185D}"/>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34" name="TextBox 42">
                <a:extLst>
                  <a:ext uri="{FF2B5EF4-FFF2-40B4-BE49-F238E27FC236}">
                    <a16:creationId xmlns:a16="http://schemas.microsoft.com/office/drawing/2014/main" id="{9C1E23CD-6C8C-4BBB-C393-D6E087C8DFB7}"/>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31" name="TextBox 43">
              <a:extLst>
                <a:ext uri="{FF2B5EF4-FFF2-40B4-BE49-F238E27FC236}">
                  <a16:creationId xmlns:a16="http://schemas.microsoft.com/office/drawing/2014/main" id="{9DAAE947-6EFC-0568-F943-0E9A41E16848}"/>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32" name="Freeform 44">
              <a:extLst>
                <a:ext uri="{FF2B5EF4-FFF2-40B4-BE49-F238E27FC236}">
                  <a16:creationId xmlns:a16="http://schemas.microsoft.com/office/drawing/2014/main" id="{6FE28109-4DD6-5053-CFD1-8C3FBDC7583E}"/>
                </a:ext>
              </a:extLst>
            </p:cNvPr>
            <p:cNvSpPr/>
            <p:nvPr/>
          </p:nvSpPr>
          <p:spPr>
            <a:xfrm>
              <a:off x="180716" y="0"/>
              <a:ext cx="758403" cy="457883"/>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GB"/>
            </a:p>
          </p:txBody>
        </p:sp>
      </p:grpSp>
      <p:sp>
        <p:nvSpPr>
          <p:cNvPr id="35" name="TextBox 34">
            <a:extLst>
              <a:ext uri="{FF2B5EF4-FFF2-40B4-BE49-F238E27FC236}">
                <a16:creationId xmlns:a16="http://schemas.microsoft.com/office/drawing/2014/main" id="{7258EF97-490A-F533-6CB2-1B57122F5E70}"/>
              </a:ext>
            </a:extLst>
          </p:cNvPr>
          <p:cNvSpPr txBox="1"/>
          <p:nvPr/>
        </p:nvSpPr>
        <p:spPr>
          <a:xfrm>
            <a:off x="4439849" y="7907866"/>
            <a:ext cx="2875351" cy="1606915"/>
          </a:xfrm>
          <a:prstGeom prst="rect">
            <a:avLst/>
          </a:prstGeom>
          <a:noFill/>
        </p:spPr>
        <p:txBody>
          <a:bodyPr wrap="square" rtlCol="0">
            <a:spAutoFit/>
          </a:bodyPr>
          <a:lstStyle/>
          <a:p>
            <a:pPr>
              <a:lnSpc>
                <a:spcPts val="1960"/>
              </a:lnSpc>
            </a:pPr>
            <a:r>
              <a:rPr lang="en-US" sz="1400" dirty="0">
                <a:solidFill>
                  <a:srgbClr val="000000"/>
                </a:solidFill>
                <a:latin typeface="Century Gothic" panose="020B0502020202020204" pitchFamily="34" charset="0"/>
              </a:rPr>
              <a:t>A Homemade Chocolate Brownie made with </a:t>
            </a:r>
          </a:p>
          <a:p>
            <a:pPr>
              <a:lnSpc>
                <a:spcPts val="1960"/>
              </a:lnSpc>
            </a:pPr>
            <a:r>
              <a:rPr lang="en-US" sz="1400" dirty="0">
                <a:solidFill>
                  <a:srgbClr val="000000"/>
                </a:solidFill>
                <a:latin typeface="Century Gothic" panose="020B0502020202020204" pitchFamily="34" charset="0"/>
              </a:rPr>
              <a:t>Hidden Beetroot and </a:t>
            </a:r>
          </a:p>
          <a:p>
            <a:pPr>
              <a:lnSpc>
                <a:spcPts val="1960"/>
              </a:lnSpc>
            </a:pPr>
            <a:r>
              <a:rPr lang="en-US" sz="1400" dirty="0">
                <a:solidFill>
                  <a:srgbClr val="000000"/>
                </a:solidFill>
                <a:latin typeface="Century Gothic" panose="020B0502020202020204" pitchFamily="34" charset="0"/>
              </a:rPr>
              <a:t>Cocoa Powder, Served </a:t>
            </a:r>
          </a:p>
          <a:p>
            <a:pPr>
              <a:lnSpc>
                <a:spcPts val="1960"/>
              </a:lnSpc>
            </a:pPr>
            <a:r>
              <a:rPr lang="en-US" sz="1400" dirty="0">
                <a:solidFill>
                  <a:srgbClr val="000000"/>
                </a:solidFill>
                <a:latin typeface="Century Gothic" panose="020B0502020202020204" pitchFamily="34" charset="0"/>
              </a:rPr>
              <a:t>with Chocolate Sauce Made of Custard and Cocoa Powder</a:t>
            </a:r>
          </a:p>
        </p:txBody>
      </p:sp>
      <p:grpSp>
        <p:nvGrpSpPr>
          <p:cNvPr id="37" name="Group 94">
            <a:extLst>
              <a:ext uri="{FF2B5EF4-FFF2-40B4-BE49-F238E27FC236}">
                <a16:creationId xmlns:a16="http://schemas.microsoft.com/office/drawing/2014/main" id="{79219954-177E-C14C-3763-1539577ECB15}"/>
              </a:ext>
            </a:extLst>
          </p:cNvPr>
          <p:cNvGrpSpPr/>
          <p:nvPr/>
        </p:nvGrpSpPr>
        <p:grpSpPr>
          <a:xfrm>
            <a:off x="6739928" y="7723038"/>
            <a:ext cx="693343" cy="544662"/>
            <a:chOff x="0" y="0"/>
            <a:chExt cx="924458" cy="726216"/>
          </a:xfrm>
        </p:grpSpPr>
        <p:sp>
          <p:nvSpPr>
            <p:cNvPr id="38" name="Freeform 95">
              <a:extLst>
                <a:ext uri="{FF2B5EF4-FFF2-40B4-BE49-F238E27FC236}">
                  <a16:creationId xmlns:a16="http://schemas.microsoft.com/office/drawing/2014/main" id="{9ADBC404-D204-F334-CE25-979EB1377BC9}"/>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39" name="TextBox 96">
              <a:extLst>
                <a:ext uri="{FF2B5EF4-FFF2-40B4-BE49-F238E27FC236}">
                  <a16:creationId xmlns:a16="http://schemas.microsoft.com/office/drawing/2014/main" id="{3E2B9801-0A00-B41F-AB9E-B5EBE72B2DD5}"/>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40" name="TextBox 97">
              <a:extLst>
                <a:ext uri="{FF2B5EF4-FFF2-40B4-BE49-F238E27FC236}">
                  <a16:creationId xmlns:a16="http://schemas.microsoft.com/office/drawing/2014/main" id="{8EF6AA7B-35E1-9B66-622D-B409BEE13C5D}"/>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41" name="Group 94">
            <a:extLst>
              <a:ext uri="{FF2B5EF4-FFF2-40B4-BE49-F238E27FC236}">
                <a16:creationId xmlns:a16="http://schemas.microsoft.com/office/drawing/2014/main" id="{EF9DB119-A68E-3BE6-D806-F86353CC24E9}"/>
              </a:ext>
            </a:extLst>
          </p:cNvPr>
          <p:cNvGrpSpPr/>
          <p:nvPr/>
        </p:nvGrpSpPr>
        <p:grpSpPr>
          <a:xfrm>
            <a:off x="8654816" y="8773827"/>
            <a:ext cx="693343" cy="544662"/>
            <a:chOff x="0" y="0"/>
            <a:chExt cx="924458" cy="726216"/>
          </a:xfrm>
        </p:grpSpPr>
        <p:sp>
          <p:nvSpPr>
            <p:cNvPr id="42" name="Freeform 95">
              <a:extLst>
                <a:ext uri="{FF2B5EF4-FFF2-40B4-BE49-F238E27FC236}">
                  <a16:creationId xmlns:a16="http://schemas.microsoft.com/office/drawing/2014/main" id="{EF0F5D10-EFDA-A249-03ED-ACB4EFD8AB2F}"/>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43" name="TextBox 96">
              <a:extLst>
                <a:ext uri="{FF2B5EF4-FFF2-40B4-BE49-F238E27FC236}">
                  <a16:creationId xmlns:a16="http://schemas.microsoft.com/office/drawing/2014/main" id="{99DA5C8F-4C6B-CF8A-DF56-5A3ED924422D}"/>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44" name="TextBox 97">
              <a:extLst>
                <a:ext uri="{FF2B5EF4-FFF2-40B4-BE49-F238E27FC236}">
                  <a16:creationId xmlns:a16="http://schemas.microsoft.com/office/drawing/2014/main" id="{5DA12E0C-C7EC-81EE-45AB-4007103E2F45}"/>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45" name="Freeform 23">
            <a:extLst>
              <a:ext uri="{FF2B5EF4-FFF2-40B4-BE49-F238E27FC236}">
                <a16:creationId xmlns:a16="http://schemas.microsoft.com/office/drawing/2014/main" id="{9EF49FDD-780A-066B-B53D-3549AF1B1B43}"/>
              </a:ext>
            </a:extLst>
          </p:cNvPr>
          <p:cNvSpPr/>
          <p:nvPr/>
        </p:nvSpPr>
        <p:spPr>
          <a:xfrm flipH="1">
            <a:off x="10838825" y="8997851"/>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grpSp>
        <p:nvGrpSpPr>
          <p:cNvPr id="46" name="Group 39">
            <a:extLst>
              <a:ext uri="{FF2B5EF4-FFF2-40B4-BE49-F238E27FC236}">
                <a16:creationId xmlns:a16="http://schemas.microsoft.com/office/drawing/2014/main" id="{1075A0EB-9D8E-3681-0295-6A6793C4AB42}"/>
              </a:ext>
            </a:extLst>
          </p:cNvPr>
          <p:cNvGrpSpPr/>
          <p:nvPr/>
        </p:nvGrpSpPr>
        <p:grpSpPr>
          <a:xfrm>
            <a:off x="14933524" y="9001605"/>
            <a:ext cx="839876" cy="634434"/>
            <a:chOff x="0" y="0"/>
            <a:chExt cx="1119835" cy="845912"/>
          </a:xfrm>
        </p:grpSpPr>
        <p:grpSp>
          <p:nvGrpSpPr>
            <p:cNvPr id="47" name="Group 40">
              <a:extLst>
                <a:ext uri="{FF2B5EF4-FFF2-40B4-BE49-F238E27FC236}">
                  <a16:creationId xmlns:a16="http://schemas.microsoft.com/office/drawing/2014/main" id="{80DDE161-AE8B-E547-95BD-5CE24D6B952E}"/>
                </a:ext>
              </a:extLst>
            </p:cNvPr>
            <p:cNvGrpSpPr/>
            <p:nvPr/>
          </p:nvGrpSpPr>
          <p:grpSpPr>
            <a:xfrm>
              <a:off x="0" y="409949"/>
              <a:ext cx="1119835" cy="435963"/>
              <a:chOff x="0" y="0"/>
              <a:chExt cx="831609" cy="323754"/>
            </a:xfrm>
          </p:grpSpPr>
          <p:sp>
            <p:nvSpPr>
              <p:cNvPr id="50" name="Freeform 41">
                <a:extLst>
                  <a:ext uri="{FF2B5EF4-FFF2-40B4-BE49-F238E27FC236}">
                    <a16:creationId xmlns:a16="http://schemas.microsoft.com/office/drawing/2014/main" id="{39C57064-A874-43A5-5CCF-28313FC05B19}"/>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51" name="TextBox 42">
                <a:extLst>
                  <a:ext uri="{FF2B5EF4-FFF2-40B4-BE49-F238E27FC236}">
                    <a16:creationId xmlns:a16="http://schemas.microsoft.com/office/drawing/2014/main" id="{C3499C7A-41A1-574A-9D5D-0F554E1818FB}"/>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48" name="TextBox 43">
              <a:extLst>
                <a:ext uri="{FF2B5EF4-FFF2-40B4-BE49-F238E27FC236}">
                  <a16:creationId xmlns:a16="http://schemas.microsoft.com/office/drawing/2014/main" id="{C393B00A-8734-9271-9DC5-3AC2A2F89E16}"/>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49" name="Freeform 44">
              <a:extLst>
                <a:ext uri="{FF2B5EF4-FFF2-40B4-BE49-F238E27FC236}">
                  <a16:creationId xmlns:a16="http://schemas.microsoft.com/office/drawing/2014/main" id="{DC3CA17B-5E9A-4D75-6159-FB21057A2B4F}"/>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GB"/>
            </a:p>
          </p:txBody>
        </p:sp>
      </p:grpSp>
      <p:sp>
        <p:nvSpPr>
          <p:cNvPr id="2" name="TextBox 1">
            <a:extLst>
              <a:ext uri="{FF2B5EF4-FFF2-40B4-BE49-F238E27FC236}">
                <a16:creationId xmlns:a16="http://schemas.microsoft.com/office/drawing/2014/main" id="{3BE616D1-8CCB-A067-A468-493E2E4A8B20}"/>
              </a:ext>
            </a:extLst>
          </p:cNvPr>
          <p:cNvSpPr txBox="1"/>
          <p:nvPr/>
        </p:nvSpPr>
        <p:spPr>
          <a:xfrm>
            <a:off x="9009852" y="9513551"/>
            <a:ext cx="9428023" cy="923330"/>
          </a:xfrm>
          <a:prstGeom prst="rect">
            <a:avLst/>
          </a:prstGeom>
          <a:solidFill>
            <a:srgbClr val="E9F1F9"/>
          </a:solidFill>
          <a:ln>
            <a:solidFill>
              <a:srgbClr val="F1E0C2"/>
            </a:solidFill>
          </a:ln>
        </p:spPr>
        <p:txBody>
          <a:bodyPr wrap="square" rtlCol="0">
            <a:spAutoFit/>
          </a:bodyPr>
          <a:lstStyle/>
          <a:p>
            <a:pPr lvl="0">
              <a:defRPr/>
            </a:pPr>
            <a:r>
              <a:rPr lang="en-GB" b="1" dirty="0">
                <a:solidFill>
                  <a:prstClr val="black"/>
                </a:solidFill>
                <a:latin typeface="Century Gothic" panose="020B0502020202020204" pitchFamily="34" charset="0"/>
              </a:rPr>
              <a:t>Available Daily: - Freshly cooked jacket potatoes with a choice of fillings –</a:t>
            </a:r>
          </a:p>
          <a:p>
            <a:pPr lvl="0">
              <a:defRPr/>
            </a:pPr>
            <a:r>
              <a:rPr lang="en-GB" b="1" dirty="0">
                <a:solidFill>
                  <a:prstClr val="black"/>
                </a:solidFill>
                <a:latin typeface="Century Gothic" panose="020B0502020202020204" pitchFamily="34" charset="0"/>
              </a:rPr>
              <a:t>Freshly made Sandwiches, Bread freshly baked on site daily- Daily salad selection – </a:t>
            </a:r>
          </a:p>
          <a:p>
            <a:pPr lvl="0">
              <a:defRPr/>
            </a:pPr>
            <a:r>
              <a:rPr lang="en-GB" b="1" dirty="0">
                <a:solidFill>
                  <a:prstClr val="black"/>
                </a:solidFill>
                <a:latin typeface="Century Gothic" panose="020B0502020202020204" pitchFamily="34" charset="0"/>
              </a:rPr>
              <a:t>Fresh Fruit and Yoghurt</a:t>
            </a:r>
          </a:p>
        </p:txBody>
      </p:sp>
      <p:graphicFrame>
        <p:nvGraphicFramePr>
          <p:cNvPr id="52" name="Table 51">
            <a:extLst>
              <a:ext uri="{FF2B5EF4-FFF2-40B4-BE49-F238E27FC236}">
                <a16:creationId xmlns:a16="http://schemas.microsoft.com/office/drawing/2014/main" id="{39A23F17-199D-284C-B9EA-E4625B57F6B8}"/>
              </a:ext>
            </a:extLst>
          </p:cNvPr>
          <p:cNvGraphicFramePr>
            <a:graphicFrameLocks noGrp="1"/>
          </p:cNvGraphicFramePr>
          <p:nvPr>
            <p:extLst>
              <p:ext uri="{D42A27DB-BD31-4B8C-83A1-F6EECF244321}">
                <p14:modId xmlns:p14="http://schemas.microsoft.com/office/powerpoint/2010/main" val="916827389"/>
              </p:ext>
            </p:extLst>
          </p:nvPr>
        </p:nvGraphicFramePr>
        <p:xfrm>
          <a:off x="7065" y="15526"/>
          <a:ext cx="1078617" cy="2079972"/>
        </p:xfrm>
        <a:graphic>
          <a:graphicData uri="http://schemas.openxmlformats.org/drawingml/2006/table">
            <a:tbl>
              <a:tblPr>
                <a:tableStyleId>{5C22544A-7EE6-4342-B048-85BDC9FD1C3A}</a:tableStyleId>
              </a:tblPr>
              <a:tblGrid>
                <a:gridCol w="1078617">
                  <a:extLst>
                    <a:ext uri="{9D8B030D-6E8A-4147-A177-3AD203B41FA5}">
                      <a16:colId xmlns:a16="http://schemas.microsoft.com/office/drawing/2014/main" val="1738505171"/>
                    </a:ext>
                  </a:extLst>
                </a:gridCol>
              </a:tblGrid>
              <a:tr h="346662">
                <a:tc>
                  <a:txBody>
                    <a:bodyPr/>
                    <a:lstStyle/>
                    <a:p>
                      <a:pPr algn="ctr" fontAlgn="b">
                        <a:buNone/>
                      </a:pPr>
                      <a:r>
                        <a:rPr lang="en-GB" sz="1100" u="none" strike="noStrike" dirty="0">
                          <a:effectLst/>
                        </a:rPr>
                        <a:t>10/11/2025</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071394983"/>
                  </a:ext>
                </a:extLst>
              </a:tr>
              <a:tr h="346662">
                <a:tc>
                  <a:txBody>
                    <a:bodyPr/>
                    <a:lstStyle/>
                    <a:p>
                      <a:pPr algn="ctr" fontAlgn="b">
                        <a:buNone/>
                      </a:pPr>
                      <a:r>
                        <a:rPr lang="en-GB" sz="1100" u="none" strike="noStrike" dirty="0">
                          <a:effectLst/>
                        </a:rPr>
                        <a:t>01/12/2025</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978816167"/>
                  </a:ext>
                </a:extLst>
              </a:tr>
              <a:tr h="346662">
                <a:tc>
                  <a:txBody>
                    <a:bodyPr/>
                    <a:lstStyle/>
                    <a:p>
                      <a:pPr algn="ctr" fontAlgn="b">
                        <a:buNone/>
                      </a:pPr>
                      <a:r>
                        <a:rPr lang="en-GB" sz="1100" u="none" strike="noStrike" dirty="0">
                          <a:effectLst/>
                        </a:rPr>
                        <a:t>12/01/2026</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681467891"/>
                  </a:ext>
                </a:extLst>
              </a:tr>
              <a:tr h="346662">
                <a:tc>
                  <a:txBody>
                    <a:bodyPr/>
                    <a:lstStyle/>
                    <a:p>
                      <a:pPr algn="ctr" fontAlgn="b">
                        <a:buNone/>
                      </a:pPr>
                      <a:r>
                        <a:rPr lang="en-GB" sz="1100" u="none" strike="noStrike" dirty="0">
                          <a:effectLst/>
                        </a:rPr>
                        <a:t>02/02/2026</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504092862"/>
                  </a:ext>
                </a:extLst>
              </a:tr>
              <a:tr h="346662">
                <a:tc>
                  <a:txBody>
                    <a:bodyPr/>
                    <a:lstStyle/>
                    <a:p>
                      <a:pPr algn="ctr" fontAlgn="b">
                        <a:buNone/>
                      </a:pPr>
                      <a:r>
                        <a:rPr lang="en-GB" sz="1100" u="none" strike="noStrike" dirty="0">
                          <a:effectLst/>
                        </a:rPr>
                        <a:t>23/02/2026</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599964269"/>
                  </a:ext>
                </a:extLst>
              </a:tr>
              <a:tr h="346662">
                <a:tc>
                  <a:txBody>
                    <a:bodyPr/>
                    <a:lstStyle/>
                    <a:p>
                      <a:pPr algn="ctr" fontAlgn="b">
                        <a:buNone/>
                      </a:pPr>
                      <a:r>
                        <a:rPr lang="en-GB" sz="1100" u="none" strike="noStrike" dirty="0">
                          <a:effectLst/>
                        </a:rPr>
                        <a:t>16/02/2026</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472003672"/>
                  </a:ext>
                </a:extLst>
              </a:tr>
            </a:tbl>
          </a:graphicData>
        </a:graphic>
      </p:graphicFrame>
    </p:spTree>
    <p:extLst>
      <p:ext uri="{BB962C8B-B14F-4D97-AF65-F5344CB8AC3E}">
        <p14:creationId xmlns:p14="http://schemas.microsoft.com/office/powerpoint/2010/main" val="167910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6191938-026E-D327-CBBE-B0156BAFB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5028"/>
            <a:ext cx="18304042" cy="12672028"/>
          </a:xfrm>
          <a:prstGeom prst="rect">
            <a:avLst/>
          </a:prstGeom>
        </p:spPr>
      </p:pic>
      <p:graphicFrame>
        <p:nvGraphicFramePr>
          <p:cNvPr id="110" name="Table 109">
            <a:extLst>
              <a:ext uri="{FF2B5EF4-FFF2-40B4-BE49-F238E27FC236}">
                <a16:creationId xmlns:a16="http://schemas.microsoft.com/office/drawing/2014/main" id="{576BAC64-35CA-AD65-B5A2-2D7A47298D6C}"/>
              </a:ext>
            </a:extLst>
          </p:cNvPr>
          <p:cNvGraphicFramePr>
            <a:graphicFrameLocks noGrp="1"/>
          </p:cNvGraphicFramePr>
          <p:nvPr>
            <p:extLst>
              <p:ext uri="{D42A27DB-BD31-4B8C-83A1-F6EECF244321}">
                <p14:modId xmlns:p14="http://schemas.microsoft.com/office/powerpoint/2010/main" val="2337591869"/>
              </p:ext>
            </p:extLst>
          </p:nvPr>
        </p:nvGraphicFramePr>
        <p:xfrm>
          <a:off x="1215360" y="1682217"/>
          <a:ext cx="15726335" cy="7926580"/>
        </p:xfrm>
        <a:graphic>
          <a:graphicData uri="http://schemas.openxmlformats.org/drawingml/2006/table">
            <a:tbl>
              <a:tblPr firstRow="1" bandRow="1">
                <a:tableStyleId>{5C22544A-7EE6-4342-B048-85BDC9FD1C3A}</a:tableStyleId>
              </a:tblPr>
              <a:tblGrid>
                <a:gridCol w="3145267">
                  <a:extLst>
                    <a:ext uri="{9D8B030D-6E8A-4147-A177-3AD203B41FA5}">
                      <a16:colId xmlns:a16="http://schemas.microsoft.com/office/drawing/2014/main" val="1257960483"/>
                    </a:ext>
                  </a:extLst>
                </a:gridCol>
                <a:gridCol w="211373">
                  <a:extLst>
                    <a:ext uri="{9D8B030D-6E8A-4147-A177-3AD203B41FA5}">
                      <a16:colId xmlns:a16="http://schemas.microsoft.com/office/drawing/2014/main" val="3704868386"/>
                    </a:ext>
                  </a:extLst>
                </a:gridCol>
                <a:gridCol w="2933894">
                  <a:extLst>
                    <a:ext uri="{9D8B030D-6E8A-4147-A177-3AD203B41FA5}">
                      <a16:colId xmlns:a16="http://schemas.microsoft.com/office/drawing/2014/main" val="1574847721"/>
                    </a:ext>
                  </a:extLst>
                </a:gridCol>
                <a:gridCol w="3145267">
                  <a:extLst>
                    <a:ext uri="{9D8B030D-6E8A-4147-A177-3AD203B41FA5}">
                      <a16:colId xmlns:a16="http://schemas.microsoft.com/office/drawing/2014/main" val="4092775209"/>
                    </a:ext>
                  </a:extLst>
                </a:gridCol>
                <a:gridCol w="3145267">
                  <a:extLst>
                    <a:ext uri="{9D8B030D-6E8A-4147-A177-3AD203B41FA5}">
                      <a16:colId xmlns:a16="http://schemas.microsoft.com/office/drawing/2014/main" val="2833176240"/>
                    </a:ext>
                  </a:extLst>
                </a:gridCol>
                <a:gridCol w="3145267">
                  <a:extLst>
                    <a:ext uri="{9D8B030D-6E8A-4147-A177-3AD203B41FA5}">
                      <a16:colId xmlns:a16="http://schemas.microsoft.com/office/drawing/2014/main" val="2375869498"/>
                    </a:ext>
                  </a:extLst>
                </a:gridCol>
              </a:tblGrid>
              <a:tr h="0">
                <a:tc gridSpan="2">
                  <a:txBody>
                    <a:bodyPr/>
                    <a:lstStyle/>
                    <a:p>
                      <a:pPr algn="ctr"/>
                      <a:r>
                        <a:rPr lang="en-GB" sz="2800" b="0" dirty="0">
                          <a:solidFill>
                            <a:srgbClr val="DDB666"/>
                          </a:solidFill>
                          <a:latin typeface="Barlow Condensed Bold" panose="020B0604020202020204" charset="0"/>
                        </a:rPr>
                        <a:t>MONDAY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ctr"/>
                      <a:r>
                        <a:rPr lang="en-GB" sz="2800" b="0" dirty="0">
                          <a:solidFill>
                            <a:srgbClr val="DDB666"/>
                          </a:solidFill>
                          <a:latin typeface="Barlow Condensed Bold" panose="020B0604020202020204" charset="0"/>
                        </a:rPr>
                        <a:t>TUESDAY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a:solidFill>
                            <a:srgbClr val="DDB666"/>
                          </a:solidFill>
                          <a:latin typeface="Barlow Condensed Bold" panose="020B0604020202020204" charset="0"/>
                        </a:rPr>
                        <a:t>TUESDAY</a:t>
                      </a:r>
                      <a:endParaRPr lang="en-GB" sz="2800" b="0" dirty="0">
                        <a:solidFill>
                          <a:srgbClr val="DDB666"/>
                        </a:solidFill>
                        <a:latin typeface="Barlow Condensed Bold"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WEDNESDAY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THURSDAY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ctr"/>
                      <a:r>
                        <a:rPr lang="en-GB" sz="2800" b="0" dirty="0">
                          <a:solidFill>
                            <a:srgbClr val="DDB666"/>
                          </a:solidFill>
                          <a:latin typeface="Barlow Condensed Bold" panose="020B0604020202020204" charset="0"/>
                        </a:rPr>
                        <a:t>FRIDAY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2571604415"/>
                  </a:ext>
                </a:extLst>
              </a:tr>
              <a:tr h="496912">
                <a:tc gridSpan="2">
                  <a:txBody>
                    <a:bodyPr/>
                    <a:lstStyle/>
                    <a:p>
                      <a:pPr algn="l">
                        <a:lnSpc>
                          <a:spcPts val="1960"/>
                        </a:lnSpc>
                      </a:pPr>
                      <a:r>
                        <a:rPr lang="en-US" sz="1400" dirty="0">
                          <a:solidFill>
                            <a:srgbClr val="000000"/>
                          </a:solidFill>
                          <a:latin typeface="Canva Sans Bold"/>
                        </a:rPr>
                        <a:t>Macaroni Cheese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Homemade Classic Macaroni Cheese, made with Cheddar Cheese</a:t>
                      </a:r>
                      <a:endParaRPr lang="en-GB" sz="1400" dirty="0">
                        <a:latin typeface="Century Gothic" panose="020B0502020202020204" pitchFamily="34" charset="0"/>
                      </a:endParaRPr>
                    </a:p>
                    <a:p>
                      <a:pPr algn="l">
                        <a:lnSpc>
                          <a:spcPts val="1960"/>
                        </a:lnSpc>
                      </a:pPr>
                      <a:endParaRPr lang="en-GB" sz="1400" dirty="0">
                        <a:latin typeface="Canva Sans" panose="020B0604020202020204" charset="0"/>
                      </a:endParaRPr>
                    </a:p>
                    <a:p>
                      <a:pPr algn="l">
                        <a:lnSpc>
                          <a:spcPts val="1960"/>
                        </a:lnSpc>
                      </a:pPr>
                      <a:endParaRPr lang="en-GB" sz="1400" dirty="0">
                        <a:latin typeface="Canva Sans" panose="020B0604020202020204" charset="0"/>
                      </a:endParaRPr>
                    </a:p>
                    <a:p>
                      <a:pPr algn="l">
                        <a:lnSpc>
                          <a:spcPts val="1960"/>
                        </a:lnSpc>
                      </a:pPr>
                      <a:endParaRPr lang="en-GB" sz="1400" dirty="0">
                        <a:latin typeface="Canva Sans" panose="020B0604020202020204" charset="0"/>
                      </a:endParaRPr>
                    </a:p>
                    <a:p>
                      <a:pPr algn="l">
                        <a:lnSpc>
                          <a:spcPts val="1960"/>
                        </a:lnSpc>
                      </a:pPr>
                      <a:endParaRPr lang="en-GB" sz="1400" dirty="0">
                        <a:latin typeface="Canva Sans" panose="020B0604020202020204" charset="0"/>
                      </a:endParaRPr>
                    </a:p>
                    <a:p>
                      <a:pPr algn="l">
                        <a:lnSpc>
                          <a:spcPts val="1960"/>
                        </a:lnSpc>
                      </a:pPr>
                      <a:endParaRPr lang="en-GB" sz="1400" dirty="0">
                        <a:latin typeface="Canva Sans" panose="020B060402020202020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l">
                        <a:lnSpc>
                          <a:spcPts val="1960"/>
                        </a:lnSpc>
                      </a:pPr>
                      <a:r>
                        <a:rPr lang="en-US" sz="1400" dirty="0">
                          <a:solidFill>
                            <a:srgbClr val="000000"/>
                          </a:solidFill>
                          <a:highlight>
                            <a:srgbClr val="FFFF00"/>
                          </a:highlight>
                          <a:latin typeface="Canva Sans Bold"/>
                        </a:rPr>
                        <a:t>NEW Mild Caribbean Chicken with Rice and Peas </a:t>
                      </a: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dirty="0">
                          <a:solidFill>
                            <a:srgbClr val="000000"/>
                          </a:solidFill>
                          <a:latin typeface="Canva Sans Bold"/>
                        </a:rPr>
                        <a:t>NEW Chicken 50% Enchilada Bake with Paprika Wedges </a:t>
                      </a:r>
                    </a:p>
                    <a:p>
                      <a:pPr algn="l">
                        <a:lnSpc>
                          <a:spcPts val="1960"/>
                        </a:lnSpc>
                      </a:pPr>
                      <a:r>
                        <a:rPr lang="en-US" sz="1400" b="0" dirty="0">
                          <a:solidFill>
                            <a:srgbClr val="000000"/>
                          </a:solidFill>
                          <a:latin typeface="Century Gothic" panose="020B0502020202020204" pitchFamily="34" charset="0"/>
                        </a:rPr>
                        <a:t>Homemade Enchilada Bake Made with 50% Chicken and 50% Kidney Beans, Topped with Cheese and Served with Paprika Wedges</a:t>
                      </a:r>
                      <a:endParaRPr lang="en-GB" sz="1400" b="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dirty="0">
                          <a:solidFill>
                            <a:srgbClr val="000000"/>
                          </a:solidFill>
                          <a:latin typeface="Canva Sans Bold"/>
                        </a:rPr>
                        <a:t>Sausage with Roast Potatoes and Gravy </a:t>
                      </a:r>
                    </a:p>
                    <a:p>
                      <a:pPr marL="0" lvl="0" indent="0" algn="l">
                        <a:lnSpc>
                          <a:spcPts val="1960"/>
                        </a:lnSpc>
                        <a:spcBef>
                          <a:spcPct val="0"/>
                        </a:spcBef>
                      </a:pPr>
                      <a:r>
                        <a:rPr lang="en-US" sz="1400" dirty="0">
                          <a:solidFill>
                            <a:srgbClr val="000000"/>
                          </a:solidFill>
                          <a:latin typeface="Canva Sans"/>
                        </a:rPr>
                        <a:t>Red Tractor Accredited </a:t>
                      </a:r>
                    </a:p>
                    <a:p>
                      <a:pPr marL="0" lvl="0" indent="0" algn="l">
                        <a:lnSpc>
                          <a:spcPts val="1960"/>
                        </a:lnSpc>
                        <a:spcBef>
                          <a:spcPct val="0"/>
                        </a:spcBef>
                      </a:pPr>
                      <a:r>
                        <a:rPr lang="en-US" sz="1400" dirty="0">
                          <a:solidFill>
                            <a:srgbClr val="000000"/>
                          </a:solidFill>
                          <a:latin typeface="Canva Sans"/>
                        </a:rPr>
                        <a:t>Pork or Chicken Sausages, Served with Homemade Roasted Potatoes and Gravy</a:t>
                      </a:r>
                    </a:p>
                    <a:p>
                      <a:pPr algn="l">
                        <a:lnSpc>
                          <a:spcPts val="1960"/>
                        </a:lnSpc>
                      </a:pPr>
                      <a:endParaRPr lang="en-US" sz="1400" dirty="0">
                        <a:solidFill>
                          <a:srgbClr val="000000"/>
                        </a:solidFill>
                        <a:latin typeface="Canva Sans Bold"/>
                      </a:endParaRPr>
                    </a:p>
                    <a:p>
                      <a:pPr algn="l">
                        <a:lnSpc>
                          <a:spcPts val="1960"/>
                        </a:lnSpc>
                      </a:pPr>
                      <a:endParaRPr lang="en-US" sz="1400" dirty="0">
                        <a:solidFill>
                          <a:srgbClr val="000000"/>
                        </a:solidFill>
                        <a:highlight>
                          <a:srgbClr val="FFFF00"/>
                        </a:highlight>
                        <a:latin typeface="Canva Sans"/>
                      </a:endParaRPr>
                    </a:p>
                    <a:p>
                      <a:pPr algn="l">
                        <a:lnSpc>
                          <a:spcPts val="1960"/>
                        </a:lnSpc>
                      </a:pPr>
                      <a:endParaRPr lang="en-US" sz="1400" dirty="0">
                        <a:solidFill>
                          <a:srgbClr val="000000"/>
                        </a:solidFill>
                        <a:highlight>
                          <a:srgbClr val="FFFF00"/>
                        </a:highlight>
                        <a:latin typeface="Canva Sans"/>
                      </a:endParaRPr>
                    </a:p>
                    <a:p>
                      <a:pPr algn="l">
                        <a:lnSpc>
                          <a:spcPts val="1960"/>
                        </a:lnSpc>
                      </a:pPr>
                      <a:endParaRPr lang="en-US" sz="1400" dirty="0">
                        <a:solidFill>
                          <a:srgbClr val="000000"/>
                        </a:solidFill>
                        <a:highlight>
                          <a:srgbClr val="FFFF00"/>
                        </a:highlight>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anva Sans Bold"/>
                        </a:rPr>
                        <a:t>Mild Caribbean Chicken with Golden Rice</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Red Tractor Accredited Chicken Thigh marinated in a Mild Caribbean Seasoning, Served with Turmeric Rice </a:t>
                      </a:r>
                    </a:p>
                    <a:p>
                      <a:pPr algn="l">
                        <a:lnSpc>
                          <a:spcPts val="1960"/>
                        </a:lnSpc>
                      </a:pPr>
                      <a:endParaRPr lang="en-US" sz="1400" dirty="0">
                        <a:solidFill>
                          <a:srgbClr val="000000"/>
                        </a:solidFill>
                        <a:latin typeface="Canva Sans Bold"/>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dirty="0">
                          <a:solidFill>
                            <a:srgbClr val="000000"/>
                          </a:solidFill>
                          <a:latin typeface="Canva Sans Bold"/>
                        </a:rPr>
                        <a:t>Fishfingers with Chips </a:t>
                      </a:r>
                    </a:p>
                    <a:p>
                      <a:pPr algn="l">
                        <a:lnSpc>
                          <a:spcPts val="1960"/>
                        </a:lnSpc>
                      </a:pPr>
                      <a:r>
                        <a:rPr lang="en-US" sz="1400" dirty="0">
                          <a:solidFill>
                            <a:srgbClr val="000000"/>
                          </a:solidFill>
                          <a:latin typeface="Canva Sans Bold"/>
                        </a:rPr>
                        <a:t>and Tomato Sauce</a:t>
                      </a:r>
                    </a:p>
                    <a:p>
                      <a:pPr marL="0" lvl="0" indent="0" algn="l">
                        <a:lnSpc>
                          <a:spcPts val="1960"/>
                        </a:lnSpc>
                        <a:spcBef>
                          <a:spcPct val="0"/>
                        </a:spcBef>
                      </a:pPr>
                      <a:r>
                        <a:rPr lang="en-US" sz="1400" dirty="0">
                          <a:solidFill>
                            <a:srgbClr val="000000"/>
                          </a:solidFill>
                          <a:latin typeface="Canva Sans Bold"/>
                        </a:rPr>
                        <a:t> </a:t>
                      </a:r>
                      <a:r>
                        <a:rPr lang="en-US" sz="1400" dirty="0">
                          <a:solidFill>
                            <a:srgbClr val="000000"/>
                          </a:solidFill>
                          <a:latin typeface="Canva Sans"/>
                        </a:rPr>
                        <a:t>Oven Baked Youngs MSC Accredited Pollock </a:t>
                      </a:r>
                    </a:p>
                    <a:p>
                      <a:pPr marL="0" lvl="0" indent="0" algn="l">
                        <a:lnSpc>
                          <a:spcPts val="1960"/>
                        </a:lnSpc>
                        <a:spcBef>
                          <a:spcPct val="0"/>
                        </a:spcBef>
                      </a:pPr>
                      <a:r>
                        <a:rPr lang="en-US" sz="1400" dirty="0">
                          <a:solidFill>
                            <a:srgbClr val="000000"/>
                          </a:solidFill>
                          <a:latin typeface="Canva Sans"/>
                        </a:rPr>
                        <a:t>Fishfingers or Salmon Fishfingers with Oven Baked Chips &amp; Tomato Ketchup </a:t>
                      </a:r>
                      <a:endParaRPr lang="en-US" sz="1400" dirty="0">
                        <a:solidFill>
                          <a:srgbClr val="000000"/>
                        </a:solidFill>
                        <a:latin typeface="Canva Sans Bold"/>
                      </a:endParaRPr>
                    </a:p>
                    <a:p>
                      <a:pPr algn="l">
                        <a:lnSpc>
                          <a:spcPts val="1960"/>
                        </a:lnSpc>
                      </a:pPr>
                      <a:endParaRPr lang="en-US" sz="1400" dirty="0">
                        <a:solidFill>
                          <a:srgbClr val="000000"/>
                        </a:solidFill>
                        <a:latin typeface="Canva Sans Bold"/>
                      </a:endParaRPr>
                    </a:p>
                    <a:p>
                      <a:pPr algn="l">
                        <a:lnSpc>
                          <a:spcPts val="1960"/>
                        </a:lnSpc>
                      </a:pPr>
                      <a:endParaRPr lang="en-US" sz="1400" dirty="0">
                        <a:solidFill>
                          <a:srgbClr val="000000"/>
                        </a:solidFill>
                        <a:latin typeface="Canva Sans Bold"/>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1889949154"/>
                  </a:ext>
                </a:extLst>
              </a:tr>
              <a:tr h="370840">
                <a:tc gridSpan="2">
                  <a:txBody>
                    <a:bodyPr/>
                    <a:lstStyle/>
                    <a:p>
                      <a:pPr algn="l">
                        <a:lnSpc>
                          <a:spcPts val="1960"/>
                        </a:lnSpc>
                      </a:pPr>
                      <a:r>
                        <a:rPr lang="en-US" sz="1400" dirty="0">
                          <a:solidFill>
                            <a:srgbClr val="000000"/>
                          </a:solidFill>
                          <a:latin typeface="Canva Sans Bold"/>
                        </a:rPr>
                        <a:t>NEW Chef’s Special Lentil Curry with Rice </a:t>
                      </a:r>
                    </a:p>
                    <a:p>
                      <a:pPr algn="l">
                        <a:lnSpc>
                          <a:spcPts val="1960"/>
                        </a:lnSpc>
                      </a:pPr>
                      <a:r>
                        <a:rPr lang="en-US" sz="1400" dirty="0">
                          <a:solidFill>
                            <a:srgbClr val="000000"/>
                          </a:solidFill>
                          <a:latin typeface="Century Gothic" panose="020B0502020202020204" pitchFamily="34" charset="0"/>
                        </a:rPr>
                        <a:t>Homemade Mild Tomato Lentil Curry with 50/50 </a:t>
                      </a:r>
                      <a:r>
                        <a:rPr lang="en-US" sz="1400" dirty="0" err="1">
                          <a:solidFill>
                            <a:srgbClr val="000000"/>
                          </a:solidFill>
                          <a:latin typeface="Century Gothic" panose="020B0502020202020204" pitchFamily="34" charset="0"/>
                        </a:rPr>
                        <a:t>Wholemeal</a:t>
                      </a:r>
                      <a:r>
                        <a:rPr lang="en-US" sz="1400" dirty="0">
                          <a:solidFill>
                            <a:srgbClr val="000000"/>
                          </a:solidFill>
                          <a:latin typeface="Century Gothic" panose="020B0502020202020204" pitchFamily="34" charset="0"/>
                        </a:rPr>
                        <a:t> Rice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l">
                        <a:lnSpc>
                          <a:spcPts val="1960"/>
                        </a:lnSpc>
                      </a:pPr>
                      <a:r>
                        <a:rPr lang="en-US" sz="1400" dirty="0">
                          <a:solidFill>
                            <a:srgbClr val="000000"/>
                          </a:solidFill>
                          <a:highlight>
                            <a:srgbClr val="FFFF00"/>
                          </a:highlight>
                          <a:latin typeface="Canva Sans Bold"/>
                        </a:rPr>
                        <a:t>NEW Caribbean Butterbean Stew with Rice and Peas  </a:t>
                      </a: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dirty="0">
                          <a:solidFill>
                            <a:srgbClr val="000000"/>
                          </a:solidFill>
                          <a:latin typeface="Canva Sans Bold"/>
                        </a:rPr>
                        <a:t>Tomato Pasta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solidFill>
                            <a:srgbClr val="000000"/>
                          </a:solidFill>
                          <a:latin typeface="Century Gothic" panose="020B0502020202020204" pitchFamily="34" charset="0"/>
                        </a:rPr>
                        <a:t>Fusilli Pasta with Roasted Vegetables (Mixed Peppers, Butternut Squash, Sweet Potato and Carrots) with a Homemade Tomato and Lentil Sauce </a:t>
                      </a:r>
                    </a:p>
                    <a:p>
                      <a:pPr marL="0" marR="0" lvl="0" indent="0" algn="l" defTabSz="914400" rtl="0" eaLnBrk="1" fontAlgn="auto" latinLnBrk="0" hangingPunct="1">
                        <a:lnSpc>
                          <a:spcPts val="1960"/>
                        </a:lnSpc>
                        <a:spcBef>
                          <a:spcPts val="0"/>
                        </a:spcBef>
                        <a:spcAft>
                          <a:spcPts val="0"/>
                        </a:spcAft>
                        <a:buClrTx/>
                        <a:buSzTx/>
                        <a:buFontTx/>
                        <a:buNone/>
                        <a:tabLst/>
                        <a:defRPr/>
                      </a:pPr>
                      <a:endParaRPr lang="en-US" sz="1400" b="0" dirty="0">
                        <a:latin typeface="Century Gothic" panose="020B0502020202020204" pitchFamily="34" charset="0"/>
                      </a:endParaRPr>
                    </a:p>
                    <a:p>
                      <a:pPr algn="l">
                        <a:lnSpc>
                          <a:spcPts val="1960"/>
                        </a:lnSpc>
                      </a:pPr>
                      <a:endParaRPr lang="en-GB" sz="1400" dirty="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dirty="0">
                          <a:solidFill>
                            <a:srgbClr val="000000"/>
                          </a:solidFill>
                          <a:latin typeface="Canva Sans Bold"/>
                        </a:rPr>
                        <a:t>Vegan Sausage with Roast Potatoes and Gravy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Devils Kitchen Vegan Sausage, Served with Homemade Roasted Potatoes, and Vegan Gravy</a:t>
                      </a:r>
                      <a:endParaRPr lang="en-US" sz="1400" dirty="0">
                        <a:solidFill>
                          <a:srgbClr val="000000"/>
                        </a:solidFill>
                        <a:latin typeface="Canva Sans Bold"/>
                      </a:endParaRPr>
                    </a:p>
                    <a:p>
                      <a:pPr algn="l">
                        <a:lnSpc>
                          <a:spcPts val="1960"/>
                        </a:lnSpc>
                      </a:pPr>
                      <a:endParaRPr lang="en-US" sz="1400" dirty="0">
                        <a:solidFill>
                          <a:srgbClr val="000000"/>
                        </a:solidFill>
                        <a:highlight>
                          <a:srgbClr val="FFFF00"/>
                        </a:highlight>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dirty="0">
                          <a:solidFill>
                            <a:srgbClr val="000000"/>
                          </a:solidFill>
                          <a:latin typeface="Canva Sans Bold"/>
                        </a:rPr>
                        <a:t>Caribbean Stew with Golden Rice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b="0" dirty="0">
                          <a:latin typeface="Century Gothic" panose="020B0502020202020204" pitchFamily="34" charset="0"/>
                        </a:rPr>
                        <a:t>Mild Caribbean Flavored Stew with Butterbeans and Seasonal Vegetables (Butternut Squash, Carrots, Sweet potato), Served with </a:t>
                      </a:r>
                      <a:r>
                        <a:rPr lang="en-US" sz="1400" dirty="0">
                          <a:solidFill>
                            <a:srgbClr val="000000"/>
                          </a:solidFill>
                          <a:latin typeface="Century Gothic" panose="020B0502020202020204" pitchFamily="34" charset="0"/>
                        </a:rPr>
                        <a:t>Turmeric Rice </a:t>
                      </a:r>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dirty="0">
                          <a:solidFill>
                            <a:srgbClr val="000000"/>
                          </a:solidFill>
                          <a:latin typeface="Canva Sans Bold"/>
                        </a:rPr>
                        <a:t>Cheese and Pepper Frittata with Chips and Tomato Sauce </a:t>
                      </a:r>
                    </a:p>
                    <a:p>
                      <a:pPr marL="0" marR="0" lvl="0" indent="0" algn="l" defTabSz="914400" rtl="0" eaLnBrk="1" fontAlgn="auto" latinLnBrk="0" hangingPunct="1">
                        <a:lnSpc>
                          <a:spcPts val="1960"/>
                        </a:lnSpc>
                        <a:spcBef>
                          <a:spcPts val="0"/>
                        </a:spcBef>
                        <a:spcAft>
                          <a:spcPts val="0"/>
                        </a:spcAft>
                        <a:buClrTx/>
                        <a:buSzTx/>
                        <a:buFontTx/>
                        <a:buNone/>
                        <a:tabLst/>
                        <a:defRPr/>
                      </a:pPr>
                      <a:r>
                        <a:rPr lang="en-US" sz="1400" dirty="0">
                          <a:solidFill>
                            <a:srgbClr val="000000"/>
                          </a:solidFill>
                          <a:latin typeface="Century Gothic" panose="020B0502020202020204" pitchFamily="34" charset="0"/>
                        </a:rPr>
                        <a:t>Homemade Baked Cheddar Cheese and Red Pepper Frittata with Oven Baked Chips and Tomato Ketchup</a:t>
                      </a:r>
                    </a:p>
                    <a:p>
                      <a:pPr algn="l">
                        <a:lnSpc>
                          <a:spcPts val="1960"/>
                        </a:lnSpc>
                      </a:pPr>
                      <a:endParaRPr lang="en-US" sz="1400" dirty="0">
                        <a:solidFill>
                          <a:srgbClr val="000000"/>
                        </a:solidFill>
                        <a:latin typeface="Canva Sans Bold"/>
                      </a:endParaRPr>
                    </a:p>
                    <a:p>
                      <a:pPr algn="l">
                        <a:lnSpc>
                          <a:spcPts val="1960"/>
                        </a:lnSpc>
                      </a:pPr>
                      <a:endParaRPr lang="en-US" sz="1400" dirty="0">
                        <a:solidFill>
                          <a:srgbClr val="000000"/>
                        </a:solidFill>
                        <a:latin typeface="Canva Sans Bold"/>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3403764832"/>
                  </a:ext>
                </a:extLst>
              </a:tr>
              <a:tr h="525994">
                <a:tc gridSpan="6">
                  <a:txBody>
                    <a:bodyPr/>
                    <a:lstStyle/>
                    <a:p>
                      <a:pPr algn="ctr">
                        <a:lnSpc>
                          <a:spcPts val="1960"/>
                        </a:lnSpc>
                      </a:pPr>
                      <a:r>
                        <a:rPr lang="en-US" sz="1400" dirty="0">
                          <a:solidFill>
                            <a:srgbClr val="000000"/>
                          </a:solidFill>
                          <a:latin typeface="Canva Sans"/>
                        </a:rPr>
                        <a:t>Each day we serve a choice of two vegetables such as Carrots, Broccoli, Cauliflower, Sweetcorn, Peas, Baked Beans, Green Beans, Cabbage, Peppers.</a:t>
                      </a:r>
                    </a:p>
                    <a:p>
                      <a:pPr marL="0" lvl="0" indent="0" algn="ctr">
                        <a:lnSpc>
                          <a:spcPts val="1960"/>
                        </a:lnSpc>
                        <a:spcBef>
                          <a:spcPct val="0"/>
                        </a:spcBef>
                      </a:pPr>
                      <a:r>
                        <a:rPr lang="en-US" sz="1400" dirty="0">
                          <a:solidFill>
                            <a:srgbClr val="000000"/>
                          </a:solidFill>
                          <a:latin typeface="Canva Sans"/>
                        </a:rPr>
                        <a:t>We also serve a daily salad selection for pupils to help themselves to.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a:p>
                  </a:txBody>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E1F7"/>
                    </a:solidFill>
                  </a:tcPr>
                </a:tc>
                <a:extLst>
                  <a:ext uri="{0D108BD9-81ED-4DB2-BD59-A6C34878D82A}">
                    <a16:rowId xmlns:a16="http://schemas.microsoft.com/office/drawing/2014/main" val="4224293292"/>
                  </a:ext>
                </a:extLst>
              </a:tr>
              <a:tr h="0">
                <a:tc>
                  <a:txBody>
                    <a:bodyPr/>
                    <a:lstStyle/>
                    <a:p>
                      <a:pPr algn="l">
                        <a:lnSpc>
                          <a:spcPts val="1960"/>
                        </a:lnSpc>
                      </a:pPr>
                      <a:r>
                        <a:rPr lang="en-US" sz="1400" dirty="0">
                          <a:solidFill>
                            <a:srgbClr val="000000"/>
                          </a:solidFill>
                          <a:latin typeface="Canva Sans Bold"/>
                        </a:rPr>
                        <a:t>Oaty Cookie </a:t>
                      </a:r>
                    </a:p>
                    <a:p>
                      <a:pPr marL="0" lvl="0" indent="0" algn="l">
                        <a:lnSpc>
                          <a:spcPts val="1960"/>
                        </a:lnSpc>
                        <a:spcBef>
                          <a:spcPct val="0"/>
                        </a:spcBef>
                      </a:pPr>
                      <a:r>
                        <a:rPr lang="en-US" sz="1400" dirty="0">
                          <a:solidFill>
                            <a:srgbClr val="000000"/>
                          </a:solidFill>
                          <a:latin typeface="Century Gothic" panose="020B0502020202020204" pitchFamily="34" charset="0"/>
                        </a:rPr>
                        <a:t>An Oaty Cookie made from </a:t>
                      </a:r>
                    </a:p>
                    <a:p>
                      <a:pPr marL="0" lvl="0" indent="0" algn="l">
                        <a:lnSpc>
                          <a:spcPts val="1960"/>
                        </a:lnSpc>
                        <a:spcBef>
                          <a:spcPct val="0"/>
                        </a:spcBef>
                      </a:pPr>
                      <a:r>
                        <a:rPr lang="en-US" sz="1400" dirty="0">
                          <a:solidFill>
                            <a:srgbClr val="000000"/>
                          </a:solidFill>
                          <a:latin typeface="Century Gothic" panose="020B0502020202020204" pitchFamily="34" charset="0"/>
                        </a:rPr>
                        <a:t>Oats, </a:t>
                      </a:r>
                      <a:r>
                        <a:rPr lang="en-US" sz="1400" dirty="0" err="1">
                          <a:solidFill>
                            <a:srgbClr val="000000"/>
                          </a:solidFill>
                          <a:latin typeface="Century Gothic" panose="020B0502020202020204" pitchFamily="34" charset="0"/>
                        </a:rPr>
                        <a:t>Wholemeal</a:t>
                      </a:r>
                      <a:r>
                        <a:rPr lang="en-US" sz="1400" dirty="0">
                          <a:solidFill>
                            <a:srgbClr val="000000"/>
                          </a:solidFill>
                          <a:latin typeface="Century Gothic" panose="020B0502020202020204" pitchFamily="34" charset="0"/>
                        </a:rPr>
                        <a:t> Flour and </a:t>
                      </a:r>
                    </a:p>
                    <a:p>
                      <a:pPr marL="0" lvl="0" indent="0" algn="l">
                        <a:lnSpc>
                          <a:spcPts val="1960"/>
                        </a:lnSpc>
                        <a:spcBef>
                          <a:spcPct val="0"/>
                        </a:spcBef>
                      </a:pPr>
                      <a:r>
                        <a:rPr lang="en-US" sz="1400" dirty="0">
                          <a:solidFill>
                            <a:srgbClr val="000000"/>
                          </a:solidFill>
                          <a:latin typeface="Century Gothic" panose="020B0502020202020204" pitchFamily="34" charset="0"/>
                        </a:rPr>
                        <a:t>Self- Raising Flour</a:t>
                      </a:r>
                    </a:p>
                    <a:p>
                      <a:pPr algn="l">
                        <a:lnSpc>
                          <a:spcPts val="1960"/>
                        </a:lnSpc>
                      </a:pPr>
                      <a:r>
                        <a:rPr lang="en-US" sz="1400" dirty="0">
                          <a:solidFill>
                            <a:srgbClr val="000000"/>
                          </a:solidFill>
                          <a:latin typeface="Canva Sans Bold"/>
                        </a:rPr>
                        <a:t> </a:t>
                      </a:r>
                    </a:p>
                    <a:p>
                      <a:pPr algn="l">
                        <a:lnSpc>
                          <a:spcPts val="1960"/>
                        </a:lnSpc>
                      </a:pP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gridSpan="2">
                  <a:txBody>
                    <a:bodyPr/>
                    <a:lstStyle/>
                    <a:p>
                      <a:pPr algn="l">
                        <a:lnSpc>
                          <a:spcPts val="1960"/>
                        </a:lnSpc>
                      </a:pPr>
                      <a:r>
                        <a:rPr lang="en-US" sz="1400" dirty="0">
                          <a:solidFill>
                            <a:srgbClr val="000000"/>
                          </a:solidFill>
                          <a:latin typeface="Canva Sans Bold"/>
                        </a:rPr>
                        <a:t>Pear Crumble with Custard </a:t>
                      </a:r>
                    </a:p>
                    <a:p>
                      <a:pPr algn="l">
                        <a:lnSpc>
                          <a:spcPts val="1960"/>
                        </a:lnSpc>
                      </a:pPr>
                      <a:r>
                        <a:rPr lang="en-US" sz="1400" b="0" dirty="0">
                          <a:latin typeface="Century Gothic" panose="020B0502020202020204" pitchFamily="34" charset="0"/>
                        </a:rPr>
                        <a:t>Homemade Pear Crumble with an Oaty Topping, Served with Custard </a:t>
                      </a:r>
                    </a:p>
                    <a:p>
                      <a:pPr algn="l">
                        <a:lnSpc>
                          <a:spcPts val="1960"/>
                        </a:lnSpc>
                      </a:pPr>
                      <a:endParaRPr lang="en-US" sz="1400" dirty="0">
                        <a:solidFill>
                          <a:srgbClr val="000000"/>
                        </a:solidFill>
                        <a:latin typeface="Canva Sans"/>
                      </a:endParaRPr>
                    </a:p>
                    <a:p>
                      <a:pPr algn="l">
                        <a:lnSpc>
                          <a:spcPts val="1960"/>
                        </a:lnSpc>
                      </a:pPr>
                      <a:endParaRPr lang="en-US" sz="1400" dirty="0">
                        <a:solidFill>
                          <a:srgbClr val="000000"/>
                        </a:solidFill>
                        <a:latin typeface="Canva Sans"/>
                      </a:endParaRPr>
                    </a:p>
                    <a:p>
                      <a:pPr algn="l">
                        <a:lnSpc>
                          <a:spcPts val="1960"/>
                        </a:lnSpc>
                      </a:pP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hMerge="1">
                  <a:txBody>
                    <a:bodyPr/>
                    <a:lstStyle/>
                    <a:p>
                      <a:pPr algn="l">
                        <a:lnSpc>
                          <a:spcPts val="1960"/>
                        </a:lnSpc>
                      </a:pP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b="0" dirty="0">
                          <a:solidFill>
                            <a:srgbClr val="000000"/>
                          </a:solidFill>
                          <a:latin typeface="Canva Sans Bold"/>
                        </a:rPr>
                        <a:t>Freshly Chopped Fruit Platter</a:t>
                      </a:r>
                    </a:p>
                    <a:p>
                      <a:pPr marL="0" lvl="0" indent="0" algn="l">
                        <a:lnSpc>
                          <a:spcPts val="1960"/>
                        </a:lnSpc>
                        <a:spcBef>
                          <a:spcPct val="0"/>
                        </a:spcBef>
                      </a:pPr>
                      <a:r>
                        <a:rPr lang="en-US" sz="1400" dirty="0">
                          <a:solidFill>
                            <a:srgbClr val="000000"/>
                          </a:solidFill>
                          <a:latin typeface="Century Gothic" panose="020B0502020202020204" pitchFamily="34" charset="0"/>
                        </a:rPr>
                        <a:t>A selection of Apple, Orange, Melon and Pineapple </a:t>
                      </a:r>
                      <a:endParaRPr lang="en-US" sz="1400" dirty="0">
                        <a:solidFill>
                          <a:srgbClr val="000000"/>
                        </a:solidFill>
                        <a:highlight>
                          <a:srgbClr val="FFFF00"/>
                        </a:highlight>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Canva Sans Bold"/>
                        </a:rPr>
                        <a:t>NEW Jamaican Ginger Cake with Custard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00"/>
                          </a:solidFill>
                          <a:latin typeface="Century Gothic" panose="020B0502020202020204" pitchFamily="34" charset="0"/>
                        </a:rPr>
                        <a:t>Homemade Sponge Cake </a:t>
                      </a:r>
                      <a:r>
                        <a:rPr lang="en-US" sz="1400" b="0" dirty="0" err="1">
                          <a:solidFill>
                            <a:srgbClr val="000000"/>
                          </a:solidFill>
                          <a:latin typeface="Century Gothic" panose="020B0502020202020204" pitchFamily="34" charset="0"/>
                        </a:rPr>
                        <a:t>Flavoured</a:t>
                      </a:r>
                      <a:r>
                        <a:rPr lang="en-US" sz="1400" b="0" dirty="0">
                          <a:solidFill>
                            <a:srgbClr val="000000"/>
                          </a:solidFill>
                          <a:latin typeface="Century Gothic" panose="020B0502020202020204" pitchFamily="34" charset="0"/>
                        </a:rPr>
                        <a:t> with Ginger and Raisins, Served with Custard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tc>
                  <a:txBody>
                    <a:bodyPr/>
                    <a:lstStyle/>
                    <a:p>
                      <a:pPr algn="l">
                        <a:lnSpc>
                          <a:spcPts val="1960"/>
                        </a:lnSpc>
                      </a:pPr>
                      <a:r>
                        <a:rPr lang="en-US" sz="1400" dirty="0">
                          <a:solidFill>
                            <a:srgbClr val="000000"/>
                          </a:solidFill>
                          <a:latin typeface="Canva Sans Bold"/>
                        </a:rPr>
                        <a:t>Cornflake Tart </a:t>
                      </a:r>
                    </a:p>
                    <a:p>
                      <a:pPr marL="0" marR="0" lvl="0" indent="0" algn="l" defTabSz="914400" rtl="0" eaLnBrk="1" fontAlgn="auto" latinLnBrk="0" hangingPunct="1">
                        <a:lnSpc>
                          <a:spcPts val="1960"/>
                        </a:lnSpc>
                        <a:spcBef>
                          <a:spcPts val="0"/>
                        </a:spcBef>
                        <a:spcAft>
                          <a:spcPts val="0"/>
                        </a:spcAft>
                        <a:buClrTx/>
                        <a:buSzTx/>
                        <a:buFontTx/>
                        <a:buNone/>
                        <a:tabLst/>
                        <a:defRPr/>
                      </a:pPr>
                      <a:r>
                        <a:rPr lang="en-GB" sz="1400" b="0" dirty="0">
                          <a:latin typeface="Century Gothic" panose="020B0502020202020204" pitchFamily="34" charset="0"/>
                        </a:rPr>
                        <a:t>A Pastry Base with a Layer of Jam, Topped with Cornflakes Drizzled with Golden Syrup </a:t>
                      </a:r>
                    </a:p>
                    <a:p>
                      <a:pPr algn="l">
                        <a:lnSpc>
                          <a:spcPts val="1960"/>
                        </a:lnSpc>
                      </a:pPr>
                      <a:endParaRPr lang="en-US" sz="1400" dirty="0">
                        <a:solidFill>
                          <a:srgbClr val="000000"/>
                        </a:solidFill>
                        <a:latin typeface="Canva San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0C2"/>
                    </a:solidFill>
                  </a:tcPr>
                </a:tc>
                <a:extLst>
                  <a:ext uri="{0D108BD9-81ED-4DB2-BD59-A6C34878D82A}">
                    <a16:rowId xmlns:a16="http://schemas.microsoft.com/office/drawing/2014/main" val="1503234578"/>
                  </a:ext>
                </a:extLst>
              </a:tr>
            </a:tbl>
          </a:graphicData>
        </a:graphic>
      </p:graphicFrame>
      <p:sp>
        <p:nvSpPr>
          <p:cNvPr id="8" name="Freeform 8"/>
          <p:cNvSpPr/>
          <p:nvPr/>
        </p:nvSpPr>
        <p:spPr>
          <a:xfrm>
            <a:off x="16114325" y="2235072"/>
            <a:ext cx="718061" cy="963906"/>
          </a:xfrm>
          <a:custGeom>
            <a:avLst/>
            <a:gdLst/>
            <a:ahLst/>
            <a:cxnLst/>
            <a:rect l="l" t="t" r="r" b="b"/>
            <a:pathLst>
              <a:path w="718061" h="963906">
                <a:moveTo>
                  <a:pt x="0" y="0"/>
                </a:moveTo>
                <a:lnTo>
                  <a:pt x="718061" y="0"/>
                </a:lnTo>
                <a:lnTo>
                  <a:pt x="718061" y="963906"/>
                </a:lnTo>
                <a:lnTo>
                  <a:pt x="0" y="963906"/>
                </a:lnTo>
                <a:lnTo>
                  <a:pt x="0" y="0"/>
                </a:lnTo>
                <a:close/>
              </a:path>
            </a:pathLst>
          </a:custGeom>
          <a:blipFill>
            <a:blip r:embed="rId3"/>
            <a:stretch>
              <a:fillRect/>
            </a:stretch>
          </a:blipFill>
        </p:spPr>
        <p:txBody>
          <a:bodyPr/>
          <a:lstStyle/>
          <a:p>
            <a:endParaRPr lang="en-GB" dirty="0"/>
          </a:p>
        </p:txBody>
      </p:sp>
      <p:sp>
        <p:nvSpPr>
          <p:cNvPr id="14" name="Freeform 14"/>
          <p:cNvSpPr/>
          <p:nvPr/>
        </p:nvSpPr>
        <p:spPr>
          <a:xfrm>
            <a:off x="13068389" y="3629135"/>
            <a:ext cx="658423" cy="845272"/>
          </a:xfrm>
          <a:custGeom>
            <a:avLst/>
            <a:gdLst/>
            <a:ahLst/>
            <a:cxnLst/>
            <a:rect l="l" t="t" r="r" b="b"/>
            <a:pathLst>
              <a:path w="658423" h="845272">
                <a:moveTo>
                  <a:pt x="0" y="0"/>
                </a:moveTo>
                <a:lnTo>
                  <a:pt x="658422" y="0"/>
                </a:lnTo>
                <a:lnTo>
                  <a:pt x="658422" y="845272"/>
                </a:lnTo>
                <a:lnTo>
                  <a:pt x="0" y="845272"/>
                </a:lnTo>
                <a:lnTo>
                  <a:pt x="0" y="0"/>
                </a:lnTo>
                <a:close/>
              </a:path>
            </a:pathLst>
          </a:custGeom>
          <a:blipFill>
            <a:blip r:embed="rId4"/>
            <a:stretch>
              <a:fillRect/>
            </a:stretch>
          </a:blipFill>
        </p:spPr>
        <p:txBody>
          <a:bodyPr/>
          <a:lstStyle/>
          <a:p>
            <a:endParaRPr lang="en-GB"/>
          </a:p>
        </p:txBody>
      </p:sp>
      <p:sp>
        <p:nvSpPr>
          <p:cNvPr id="66" name="Freeform 66"/>
          <p:cNvSpPr/>
          <p:nvPr/>
        </p:nvSpPr>
        <p:spPr>
          <a:xfrm>
            <a:off x="6735810" y="3917228"/>
            <a:ext cx="658423" cy="845272"/>
          </a:xfrm>
          <a:custGeom>
            <a:avLst/>
            <a:gdLst/>
            <a:ahLst/>
            <a:cxnLst/>
            <a:rect l="l" t="t" r="r" b="b"/>
            <a:pathLst>
              <a:path w="658423" h="845272">
                <a:moveTo>
                  <a:pt x="0" y="0"/>
                </a:moveTo>
                <a:lnTo>
                  <a:pt x="658423" y="0"/>
                </a:lnTo>
                <a:lnTo>
                  <a:pt x="658423" y="845272"/>
                </a:lnTo>
                <a:lnTo>
                  <a:pt x="0" y="845272"/>
                </a:lnTo>
                <a:lnTo>
                  <a:pt x="0" y="0"/>
                </a:lnTo>
                <a:close/>
              </a:path>
            </a:pathLst>
          </a:custGeom>
          <a:blipFill>
            <a:blip r:embed="rId4"/>
            <a:stretch>
              <a:fillRect/>
            </a:stretch>
          </a:blipFill>
        </p:spPr>
        <p:txBody>
          <a:bodyPr/>
          <a:lstStyle/>
          <a:p>
            <a:endParaRPr lang="en-GB"/>
          </a:p>
        </p:txBody>
      </p:sp>
      <p:sp>
        <p:nvSpPr>
          <p:cNvPr id="79" name="TextBox 79"/>
          <p:cNvSpPr txBox="1"/>
          <p:nvPr/>
        </p:nvSpPr>
        <p:spPr>
          <a:xfrm>
            <a:off x="6735810" y="75151"/>
            <a:ext cx="5379990" cy="1476686"/>
          </a:xfrm>
          <a:prstGeom prst="rect">
            <a:avLst/>
          </a:prstGeom>
        </p:spPr>
        <p:txBody>
          <a:bodyPr wrap="square" lIns="0" tIns="0" rIns="0" bIns="0" rtlCol="0" anchor="t">
            <a:spAutoFit/>
          </a:bodyPr>
          <a:lstStyle/>
          <a:p>
            <a:pPr marL="0" lvl="0" indent="0" algn="ctr">
              <a:lnSpc>
                <a:spcPts val="12880"/>
              </a:lnSpc>
              <a:spcBef>
                <a:spcPct val="0"/>
              </a:spcBef>
            </a:pPr>
            <a:r>
              <a:rPr lang="en-US" sz="9200" spc="-138" dirty="0">
                <a:solidFill>
                  <a:srgbClr val="DDB666"/>
                </a:solidFill>
                <a:latin typeface="Barlow Condensed Bold"/>
              </a:rPr>
              <a:t>WEEK THREE</a:t>
            </a:r>
          </a:p>
        </p:txBody>
      </p:sp>
      <p:pic>
        <p:nvPicPr>
          <p:cNvPr id="3" name="Picture 2" descr="A white text on a black background&#10;&#10;Description automatically generated">
            <a:extLst>
              <a:ext uri="{FF2B5EF4-FFF2-40B4-BE49-F238E27FC236}">
                <a16:creationId xmlns:a16="http://schemas.microsoft.com/office/drawing/2014/main" id="{0C9756C6-9645-220B-BCE2-E7321286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39142" y="202569"/>
            <a:ext cx="2072267" cy="903028"/>
          </a:xfrm>
          <a:prstGeom prst="rect">
            <a:avLst/>
          </a:prstGeom>
        </p:spPr>
      </p:pic>
      <p:sp>
        <p:nvSpPr>
          <p:cNvPr id="2" name="Rectangle 1">
            <a:extLst>
              <a:ext uri="{FF2B5EF4-FFF2-40B4-BE49-F238E27FC236}">
                <a16:creationId xmlns:a16="http://schemas.microsoft.com/office/drawing/2014/main" id="{7DE3C54E-A7BF-3AC6-BFB8-B74CD6BB7329}"/>
              </a:ext>
            </a:extLst>
          </p:cNvPr>
          <p:cNvSpPr/>
          <p:nvPr/>
        </p:nvSpPr>
        <p:spPr>
          <a:xfrm>
            <a:off x="90667" y="9486900"/>
            <a:ext cx="9129533" cy="767784"/>
          </a:xfrm>
          <a:prstGeom prst="rect">
            <a:avLst/>
          </a:prstGeom>
          <a:solidFill>
            <a:srgbClr val="DDB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Barlow Condensed Bold" panose="020B0604020202020204" charset="0"/>
              </a:rPr>
              <a:t>This information should not be used to manage allergies or intolerances as not all ingredients may be listed out. Please let us know if your child has an allergy or intolerance.</a:t>
            </a:r>
          </a:p>
        </p:txBody>
      </p:sp>
      <p:grpSp>
        <p:nvGrpSpPr>
          <p:cNvPr id="32" name="Group 24">
            <a:extLst>
              <a:ext uri="{FF2B5EF4-FFF2-40B4-BE49-F238E27FC236}">
                <a16:creationId xmlns:a16="http://schemas.microsoft.com/office/drawing/2014/main" id="{8060F95C-2B10-D573-C6B7-82463EE7DCC4}"/>
              </a:ext>
            </a:extLst>
          </p:cNvPr>
          <p:cNvGrpSpPr/>
          <p:nvPr/>
        </p:nvGrpSpPr>
        <p:grpSpPr>
          <a:xfrm>
            <a:off x="15982926" y="6183400"/>
            <a:ext cx="849460" cy="788900"/>
            <a:chOff x="0" y="0"/>
            <a:chExt cx="1132614" cy="1051866"/>
          </a:xfrm>
        </p:grpSpPr>
        <p:grpSp>
          <p:nvGrpSpPr>
            <p:cNvPr id="33" name="Group 25">
              <a:extLst>
                <a:ext uri="{FF2B5EF4-FFF2-40B4-BE49-F238E27FC236}">
                  <a16:creationId xmlns:a16="http://schemas.microsoft.com/office/drawing/2014/main" id="{E9758A5E-810C-DEC0-8765-102F4C496196}"/>
                </a:ext>
              </a:extLst>
            </p:cNvPr>
            <p:cNvGrpSpPr/>
            <p:nvPr/>
          </p:nvGrpSpPr>
          <p:grpSpPr>
            <a:xfrm>
              <a:off x="0" y="43144"/>
              <a:ext cx="1008722" cy="1008722"/>
              <a:chOff x="0" y="0"/>
              <a:chExt cx="812800" cy="812800"/>
            </a:xfrm>
          </p:grpSpPr>
          <p:sp>
            <p:nvSpPr>
              <p:cNvPr id="37" name="Freeform 26">
                <a:extLst>
                  <a:ext uri="{FF2B5EF4-FFF2-40B4-BE49-F238E27FC236}">
                    <a16:creationId xmlns:a16="http://schemas.microsoft.com/office/drawing/2014/main" id="{A62EE27C-63BD-5EFC-4298-D671EFC121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38" name="TextBox 27">
                <a:extLst>
                  <a:ext uri="{FF2B5EF4-FFF2-40B4-BE49-F238E27FC236}">
                    <a16:creationId xmlns:a16="http://schemas.microsoft.com/office/drawing/2014/main" id="{CCDD2D4B-36C1-FD3F-FBC8-C744350423D3}"/>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34" name="Freeform 28">
              <a:extLst>
                <a:ext uri="{FF2B5EF4-FFF2-40B4-BE49-F238E27FC236}">
                  <a16:creationId xmlns:a16="http://schemas.microsoft.com/office/drawing/2014/main" id="{692D5DCD-BF60-AEDA-7D77-19EE08B496A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35" name="TextBox 29">
              <a:extLst>
                <a:ext uri="{FF2B5EF4-FFF2-40B4-BE49-F238E27FC236}">
                  <a16:creationId xmlns:a16="http://schemas.microsoft.com/office/drawing/2014/main" id="{DAABB651-949C-2DFD-D663-9557D02B55A5}"/>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36" name="TextBox 30">
              <a:extLst>
                <a:ext uri="{FF2B5EF4-FFF2-40B4-BE49-F238E27FC236}">
                  <a16:creationId xmlns:a16="http://schemas.microsoft.com/office/drawing/2014/main" id="{C3173F22-B391-D229-14E6-E9D8A5465127}"/>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4" name="Group 24">
            <a:extLst>
              <a:ext uri="{FF2B5EF4-FFF2-40B4-BE49-F238E27FC236}">
                <a16:creationId xmlns:a16="http://schemas.microsoft.com/office/drawing/2014/main" id="{03D2B21F-DC27-DF49-6A59-FF16E3601166}"/>
              </a:ext>
            </a:extLst>
          </p:cNvPr>
          <p:cNvGrpSpPr/>
          <p:nvPr/>
        </p:nvGrpSpPr>
        <p:grpSpPr>
          <a:xfrm>
            <a:off x="3533627" y="3917228"/>
            <a:ext cx="849460" cy="788900"/>
            <a:chOff x="0" y="0"/>
            <a:chExt cx="1132614" cy="1051866"/>
          </a:xfrm>
        </p:grpSpPr>
        <p:grpSp>
          <p:nvGrpSpPr>
            <p:cNvPr id="25" name="Group 25">
              <a:extLst>
                <a:ext uri="{FF2B5EF4-FFF2-40B4-BE49-F238E27FC236}">
                  <a16:creationId xmlns:a16="http://schemas.microsoft.com/office/drawing/2014/main" id="{44F505FD-1E82-B32B-9AC6-C599A1F02B15}"/>
                </a:ext>
              </a:extLst>
            </p:cNvPr>
            <p:cNvGrpSpPr/>
            <p:nvPr/>
          </p:nvGrpSpPr>
          <p:grpSpPr>
            <a:xfrm>
              <a:off x="0" y="43144"/>
              <a:ext cx="1008722" cy="1008722"/>
              <a:chOff x="0" y="0"/>
              <a:chExt cx="812800" cy="812800"/>
            </a:xfrm>
          </p:grpSpPr>
          <p:sp>
            <p:nvSpPr>
              <p:cNvPr id="29" name="Freeform 26">
                <a:extLst>
                  <a:ext uri="{FF2B5EF4-FFF2-40B4-BE49-F238E27FC236}">
                    <a16:creationId xmlns:a16="http://schemas.microsoft.com/office/drawing/2014/main" id="{0005F8A5-6348-7A1F-4582-2D7A29DEC6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30" name="TextBox 27">
                <a:extLst>
                  <a:ext uri="{FF2B5EF4-FFF2-40B4-BE49-F238E27FC236}">
                    <a16:creationId xmlns:a16="http://schemas.microsoft.com/office/drawing/2014/main" id="{E96183AF-79B2-13ED-FCB5-0862015F308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26" name="Freeform 28">
              <a:extLst>
                <a:ext uri="{FF2B5EF4-FFF2-40B4-BE49-F238E27FC236}">
                  <a16:creationId xmlns:a16="http://schemas.microsoft.com/office/drawing/2014/main" id="{C24FEFE8-A7C4-76B2-4C09-6D327DAA2DD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27" name="TextBox 29">
              <a:extLst>
                <a:ext uri="{FF2B5EF4-FFF2-40B4-BE49-F238E27FC236}">
                  <a16:creationId xmlns:a16="http://schemas.microsoft.com/office/drawing/2014/main" id="{AECFE57D-0842-DA35-D7A7-7BCB5FFB8F38}"/>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8" name="TextBox 30">
              <a:extLst>
                <a:ext uri="{FF2B5EF4-FFF2-40B4-BE49-F238E27FC236}">
                  <a16:creationId xmlns:a16="http://schemas.microsoft.com/office/drawing/2014/main" id="{8E904CCB-D2AB-2DAC-E966-03F63D8EED3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57" name="Group 24">
            <a:extLst>
              <a:ext uri="{FF2B5EF4-FFF2-40B4-BE49-F238E27FC236}">
                <a16:creationId xmlns:a16="http://schemas.microsoft.com/office/drawing/2014/main" id="{6305D3E6-6829-AFE4-2945-A107F4D9CFB5}"/>
              </a:ext>
            </a:extLst>
          </p:cNvPr>
          <p:cNvGrpSpPr/>
          <p:nvPr/>
        </p:nvGrpSpPr>
        <p:grpSpPr>
          <a:xfrm>
            <a:off x="12231161" y="3686655"/>
            <a:ext cx="849460" cy="788900"/>
            <a:chOff x="0" y="0"/>
            <a:chExt cx="1132614" cy="1051866"/>
          </a:xfrm>
        </p:grpSpPr>
        <p:grpSp>
          <p:nvGrpSpPr>
            <p:cNvPr id="58" name="Group 25">
              <a:extLst>
                <a:ext uri="{FF2B5EF4-FFF2-40B4-BE49-F238E27FC236}">
                  <a16:creationId xmlns:a16="http://schemas.microsoft.com/office/drawing/2014/main" id="{79766FD3-58EA-F98C-BD6A-AD5611C438F6}"/>
                </a:ext>
              </a:extLst>
            </p:cNvPr>
            <p:cNvGrpSpPr/>
            <p:nvPr/>
          </p:nvGrpSpPr>
          <p:grpSpPr>
            <a:xfrm>
              <a:off x="0" y="43144"/>
              <a:ext cx="1008722" cy="1008722"/>
              <a:chOff x="0" y="0"/>
              <a:chExt cx="812800" cy="812800"/>
            </a:xfrm>
          </p:grpSpPr>
          <p:sp>
            <p:nvSpPr>
              <p:cNvPr id="62" name="Freeform 26">
                <a:extLst>
                  <a:ext uri="{FF2B5EF4-FFF2-40B4-BE49-F238E27FC236}">
                    <a16:creationId xmlns:a16="http://schemas.microsoft.com/office/drawing/2014/main" id="{39E5E633-6F01-8D95-C287-D3A7512B61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63" name="TextBox 27">
                <a:extLst>
                  <a:ext uri="{FF2B5EF4-FFF2-40B4-BE49-F238E27FC236}">
                    <a16:creationId xmlns:a16="http://schemas.microsoft.com/office/drawing/2014/main" id="{402C05B9-981E-785D-0546-D364EF06081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59" name="Freeform 28">
              <a:extLst>
                <a:ext uri="{FF2B5EF4-FFF2-40B4-BE49-F238E27FC236}">
                  <a16:creationId xmlns:a16="http://schemas.microsoft.com/office/drawing/2014/main" id="{F42B81E9-623E-54BA-71DA-C28765D90113}"/>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60" name="TextBox 29">
              <a:extLst>
                <a:ext uri="{FF2B5EF4-FFF2-40B4-BE49-F238E27FC236}">
                  <a16:creationId xmlns:a16="http://schemas.microsoft.com/office/drawing/2014/main" id="{72959902-EE04-3293-ED51-C1E8C17F7BAD}"/>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61" name="TextBox 30">
              <a:extLst>
                <a:ext uri="{FF2B5EF4-FFF2-40B4-BE49-F238E27FC236}">
                  <a16:creationId xmlns:a16="http://schemas.microsoft.com/office/drawing/2014/main" id="{D0F4D484-42A4-CE29-A1FF-ED330CCAAD4D}"/>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75" name="Group 24">
            <a:extLst>
              <a:ext uri="{FF2B5EF4-FFF2-40B4-BE49-F238E27FC236}">
                <a16:creationId xmlns:a16="http://schemas.microsoft.com/office/drawing/2014/main" id="{0B31FA69-EC1F-E882-7856-8734176D80B4}"/>
              </a:ext>
            </a:extLst>
          </p:cNvPr>
          <p:cNvGrpSpPr/>
          <p:nvPr/>
        </p:nvGrpSpPr>
        <p:grpSpPr>
          <a:xfrm>
            <a:off x="3676779" y="6039538"/>
            <a:ext cx="849460" cy="788900"/>
            <a:chOff x="0" y="0"/>
            <a:chExt cx="1132614" cy="1051866"/>
          </a:xfrm>
        </p:grpSpPr>
        <p:grpSp>
          <p:nvGrpSpPr>
            <p:cNvPr id="76" name="Group 25">
              <a:extLst>
                <a:ext uri="{FF2B5EF4-FFF2-40B4-BE49-F238E27FC236}">
                  <a16:creationId xmlns:a16="http://schemas.microsoft.com/office/drawing/2014/main" id="{C1C4E79D-7EB6-2D38-44D6-B1D5BEBB4B53}"/>
                </a:ext>
              </a:extLst>
            </p:cNvPr>
            <p:cNvGrpSpPr/>
            <p:nvPr/>
          </p:nvGrpSpPr>
          <p:grpSpPr>
            <a:xfrm>
              <a:off x="0" y="43144"/>
              <a:ext cx="1008722" cy="1008722"/>
              <a:chOff x="0" y="0"/>
              <a:chExt cx="812800" cy="812800"/>
            </a:xfrm>
          </p:grpSpPr>
          <p:sp>
            <p:nvSpPr>
              <p:cNvPr id="81" name="Freeform 26">
                <a:extLst>
                  <a:ext uri="{FF2B5EF4-FFF2-40B4-BE49-F238E27FC236}">
                    <a16:creationId xmlns:a16="http://schemas.microsoft.com/office/drawing/2014/main" id="{04281B95-DEBF-BE60-D883-1F9DD3CEFF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82" name="TextBox 27">
                <a:extLst>
                  <a:ext uri="{FF2B5EF4-FFF2-40B4-BE49-F238E27FC236}">
                    <a16:creationId xmlns:a16="http://schemas.microsoft.com/office/drawing/2014/main" id="{C2A91F65-0358-CBDF-4A29-295CC3AA00FF}"/>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77" name="Freeform 28">
              <a:extLst>
                <a:ext uri="{FF2B5EF4-FFF2-40B4-BE49-F238E27FC236}">
                  <a16:creationId xmlns:a16="http://schemas.microsoft.com/office/drawing/2014/main" id="{7DC2FFB9-E1CF-ECE2-AC63-19BFE1341D7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78" name="TextBox 29">
              <a:extLst>
                <a:ext uri="{FF2B5EF4-FFF2-40B4-BE49-F238E27FC236}">
                  <a16:creationId xmlns:a16="http://schemas.microsoft.com/office/drawing/2014/main" id="{6AA1D8F9-0036-C4E7-CEC2-8B871BD95AFE}"/>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80" name="TextBox 30">
              <a:extLst>
                <a:ext uri="{FF2B5EF4-FFF2-40B4-BE49-F238E27FC236}">
                  <a16:creationId xmlns:a16="http://schemas.microsoft.com/office/drawing/2014/main" id="{48867E12-1895-33F5-BD1A-9110BB6CA087}"/>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83" name="Freeform 23">
            <a:extLst>
              <a:ext uri="{FF2B5EF4-FFF2-40B4-BE49-F238E27FC236}">
                <a16:creationId xmlns:a16="http://schemas.microsoft.com/office/drawing/2014/main" id="{D76B456D-27AC-C447-DF37-0254BB3C34B0}"/>
              </a:ext>
            </a:extLst>
          </p:cNvPr>
          <p:cNvSpPr/>
          <p:nvPr/>
        </p:nvSpPr>
        <p:spPr>
          <a:xfrm flipH="1">
            <a:off x="2158800" y="6110409"/>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grpSp>
        <p:nvGrpSpPr>
          <p:cNvPr id="84" name="Group 39">
            <a:extLst>
              <a:ext uri="{FF2B5EF4-FFF2-40B4-BE49-F238E27FC236}">
                <a16:creationId xmlns:a16="http://schemas.microsoft.com/office/drawing/2014/main" id="{563F58C3-2493-5DF0-D8B0-343C33F7AF34}"/>
              </a:ext>
            </a:extLst>
          </p:cNvPr>
          <p:cNvGrpSpPr/>
          <p:nvPr/>
        </p:nvGrpSpPr>
        <p:grpSpPr>
          <a:xfrm>
            <a:off x="2726732" y="6101977"/>
            <a:ext cx="839876" cy="634434"/>
            <a:chOff x="0" y="0"/>
            <a:chExt cx="1119835" cy="845912"/>
          </a:xfrm>
        </p:grpSpPr>
        <p:grpSp>
          <p:nvGrpSpPr>
            <p:cNvPr id="85" name="Group 40">
              <a:extLst>
                <a:ext uri="{FF2B5EF4-FFF2-40B4-BE49-F238E27FC236}">
                  <a16:creationId xmlns:a16="http://schemas.microsoft.com/office/drawing/2014/main" id="{70BCBC30-77D7-5A78-207E-77E21122F215}"/>
                </a:ext>
              </a:extLst>
            </p:cNvPr>
            <p:cNvGrpSpPr/>
            <p:nvPr/>
          </p:nvGrpSpPr>
          <p:grpSpPr>
            <a:xfrm>
              <a:off x="0" y="409949"/>
              <a:ext cx="1119835" cy="435963"/>
              <a:chOff x="0" y="0"/>
              <a:chExt cx="831609" cy="323754"/>
            </a:xfrm>
          </p:grpSpPr>
          <p:sp>
            <p:nvSpPr>
              <p:cNvPr id="88" name="Freeform 41">
                <a:extLst>
                  <a:ext uri="{FF2B5EF4-FFF2-40B4-BE49-F238E27FC236}">
                    <a16:creationId xmlns:a16="http://schemas.microsoft.com/office/drawing/2014/main" id="{AAE8F111-071C-8E5A-6DBD-5C40A111AED7}"/>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89" name="TextBox 42">
                <a:extLst>
                  <a:ext uri="{FF2B5EF4-FFF2-40B4-BE49-F238E27FC236}">
                    <a16:creationId xmlns:a16="http://schemas.microsoft.com/office/drawing/2014/main" id="{30BD5898-9028-BEFA-87B8-F81ACC17ACB1}"/>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86" name="TextBox 43">
              <a:extLst>
                <a:ext uri="{FF2B5EF4-FFF2-40B4-BE49-F238E27FC236}">
                  <a16:creationId xmlns:a16="http://schemas.microsoft.com/office/drawing/2014/main" id="{120C9DE4-CD37-3C4A-C2CE-2A3228D3A0B3}"/>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87" name="Freeform 44">
              <a:extLst>
                <a:ext uri="{FF2B5EF4-FFF2-40B4-BE49-F238E27FC236}">
                  <a16:creationId xmlns:a16="http://schemas.microsoft.com/office/drawing/2014/main" id="{FD3185BC-AFAB-00E9-0B03-177D307980F4}"/>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grpSp>
      <p:grpSp>
        <p:nvGrpSpPr>
          <p:cNvPr id="91" name="Group 24">
            <a:extLst>
              <a:ext uri="{FF2B5EF4-FFF2-40B4-BE49-F238E27FC236}">
                <a16:creationId xmlns:a16="http://schemas.microsoft.com/office/drawing/2014/main" id="{C77E58D4-CD57-E5A2-BC3B-52A59ACE5BD4}"/>
              </a:ext>
            </a:extLst>
          </p:cNvPr>
          <p:cNvGrpSpPr/>
          <p:nvPr/>
        </p:nvGrpSpPr>
        <p:grpSpPr>
          <a:xfrm>
            <a:off x="12849820" y="6286500"/>
            <a:ext cx="849460" cy="788900"/>
            <a:chOff x="0" y="0"/>
            <a:chExt cx="1132614" cy="1051866"/>
          </a:xfrm>
        </p:grpSpPr>
        <p:grpSp>
          <p:nvGrpSpPr>
            <p:cNvPr id="92" name="Group 25">
              <a:extLst>
                <a:ext uri="{FF2B5EF4-FFF2-40B4-BE49-F238E27FC236}">
                  <a16:creationId xmlns:a16="http://schemas.microsoft.com/office/drawing/2014/main" id="{488F2A67-E343-3D50-41A4-9C944412713B}"/>
                </a:ext>
              </a:extLst>
            </p:cNvPr>
            <p:cNvGrpSpPr/>
            <p:nvPr/>
          </p:nvGrpSpPr>
          <p:grpSpPr>
            <a:xfrm>
              <a:off x="0" y="43144"/>
              <a:ext cx="1008722" cy="1008722"/>
              <a:chOff x="0" y="0"/>
              <a:chExt cx="812800" cy="812800"/>
            </a:xfrm>
          </p:grpSpPr>
          <p:sp>
            <p:nvSpPr>
              <p:cNvPr id="96" name="Freeform 26">
                <a:extLst>
                  <a:ext uri="{FF2B5EF4-FFF2-40B4-BE49-F238E27FC236}">
                    <a16:creationId xmlns:a16="http://schemas.microsoft.com/office/drawing/2014/main" id="{029CF94A-559A-0EFC-4C47-099B1D2DD3C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97" name="TextBox 27">
                <a:extLst>
                  <a:ext uri="{FF2B5EF4-FFF2-40B4-BE49-F238E27FC236}">
                    <a16:creationId xmlns:a16="http://schemas.microsoft.com/office/drawing/2014/main" id="{E0DA259C-D298-DF3C-F6DB-0D6ED6D38EF0}"/>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93" name="Freeform 28">
              <a:extLst>
                <a:ext uri="{FF2B5EF4-FFF2-40B4-BE49-F238E27FC236}">
                  <a16:creationId xmlns:a16="http://schemas.microsoft.com/office/drawing/2014/main" id="{0FA63577-5F76-8ADD-8893-40EDCCEDAAAC}"/>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94" name="TextBox 29">
              <a:extLst>
                <a:ext uri="{FF2B5EF4-FFF2-40B4-BE49-F238E27FC236}">
                  <a16:creationId xmlns:a16="http://schemas.microsoft.com/office/drawing/2014/main" id="{DFAD552D-A871-E79F-9CBE-5D4653CFE270}"/>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95" name="TextBox 30">
              <a:extLst>
                <a:ext uri="{FF2B5EF4-FFF2-40B4-BE49-F238E27FC236}">
                  <a16:creationId xmlns:a16="http://schemas.microsoft.com/office/drawing/2014/main" id="{67E18A54-BE38-A6CF-E870-A5EECC4FC3C9}"/>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98" name="Group 39">
            <a:extLst>
              <a:ext uri="{FF2B5EF4-FFF2-40B4-BE49-F238E27FC236}">
                <a16:creationId xmlns:a16="http://schemas.microsoft.com/office/drawing/2014/main" id="{D4726565-010F-0D05-C65C-43131DBE94F3}"/>
              </a:ext>
            </a:extLst>
          </p:cNvPr>
          <p:cNvGrpSpPr/>
          <p:nvPr/>
        </p:nvGrpSpPr>
        <p:grpSpPr>
          <a:xfrm>
            <a:off x="11811000" y="6426291"/>
            <a:ext cx="839876" cy="634434"/>
            <a:chOff x="0" y="0"/>
            <a:chExt cx="1119835" cy="845912"/>
          </a:xfrm>
        </p:grpSpPr>
        <p:grpSp>
          <p:nvGrpSpPr>
            <p:cNvPr id="99" name="Group 40">
              <a:extLst>
                <a:ext uri="{FF2B5EF4-FFF2-40B4-BE49-F238E27FC236}">
                  <a16:creationId xmlns:a16="http://schemas.microsoft.com/office/drawing/2014/main" id="{CFF06DE8-FF53-5C81-9F97-29A36444EF99}"/>
                </a:ext>
              </a:extLst>
            </p:cNvPr>
            <p:cNvGrpSpPr/>
            <p:nvPr/>
          </p:nvGrpSpPr>
          <p:grpSpPr>
            <a:xfrm>
              <a:off x="0" y="409949"/>
              <a:ext cx="1119835" cy="435963"/>
              <a:chOff x="0" y="0"/>
              <a:chExt cx="831609" cy="323754"/>
            </a:xfrm>
          </p:grpSpPr>
          <p:sp>
            <p:nvSpPr>
              <p:cNvPr id="102" name="Freeform 41">
                <a:extLst>
                  <a:ext uri="{FF2B5EF4-FFF2-40B4-BE49-F238E27FC236}">
                    <a16:creationId xmlns:a16="http://schemas.microsoft.com/office/drawing/2014/main" id="{152B71DF-20C8-95B8-AD9E-5C4AD75BBF77}"/>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103" name="TextBox 42">
                <a:extLst>
                  <a:ext uri="{FF2B5EF4-FFF2-40B4-BE49-F238E27FC236}">
                    <a16:creationId xmlns:a16="http://schemas.microsoft.com/office/drawing/2014/main" id="{CC6506DD-6139-405C-DAD3-0C5DB3201271}"/>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100" name="TextBox 43">
              <a:extLst>
                <a:ext uri="{FF2B5EF4-FFF2-40B4-BE49-F238E27FC236}">
                  <a16:creationId xmlns:a16="http://schemas.microsoft.com/office/drawing/2014/main" id="{6B0565FB-26B7-A537-B8C0-4A92DC5067CE}"/>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01" name="Freeform 44">
              <a:extLst>
                <a:ext uri="{FF2B5EF4-FFF2-40B4-BE49-F238E27FC236}">
                  <a16:creationId xmlns:a16="http://schemas.microsoft.com/office/drawing/2014/main" id="{45C28180-E3FE-B66F-150E-FBB504BB0C6F}"/>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grpSp>
      <p:pic>
        <p:nvPicPr>
          <p:cNvPr id="104" name="Picture 103" descr="A black and white text&#10;&#10;Description automatically generated">
            <a:extLst>
              <a:ext uri="{FF2B5EF4-FFF2-40B4-BE49-F238E27FC236}">
                <a16:creationId xmlns:a16="http://schemas.microsoft.com/office/drawing/2014/main" id="{59301348-A3AB-F0F3-D57B-35ECDAF535A3}"/>
              </a:ext>
            </a:extLst>
          </p:cNvPr>
          <p:cNvPicPr>
            <a:picLocks noChangeAspect="1"/>
          </p:cNvPicPr>
          <p:nvPr/>
        </p:nvPicPr>
        <p:blipFill>
          <a:blip r:embed="rId12"/>
          <a:stretch>
            <a:fillRect/>
          </a:stretch>
        </p:blipFill>
        <p:spPr>
          <a:xfrm>
            <a:off x="9642478" y="6514717"/>
            <a:ext cx="814388" cy="457583"/>
          </a:xfrm>
          <a:prstGeom prst="rect">
            <a:avLst/>
          </a:prstGeom>
        </p:spPr>
      </p:pic>
      <p:grpSp>
        <p:nvGrpSpPr>
          <p:cNvPr id="106" name="Group 94">
            <a:extLst>
              <a:ext uri="{FF2B5EF4-FFF2-40B4-BE49-F238E27FC236}">
                <a16:creationId xmlns:a16="http://schemas.microsoft.com/office/drawing/2014/main" id="{A1B17A56-182A-9096-3010-DDB46D3D00B4}"/>
              </a:ext>
            </a:extLst>
          </p:cNvPr>
          <p:cNvGrpSpPr/>
          <p:nvPr/>
        </p:nvGrpSpPr>
        <p:grpSpPr>
          <a:xfrm>
            <a:off x="2760343" y="8889763"/>
            <a:ext cx="693343" cy="544662"/>
            <a:chOff x="0" y="0"/>
            <a:chExt cx="924458" cy="726216"/>
          </a:xfrm>
        </p:grpSpPr>
        <p:sp>
          <p:nvSpPr>
            <p:cNvPr id="107" name="Freeform 95">
              <a:extLst>
                <a:ext uri="{FF2B5EF4-FFF2-40B4-BE49-F238E27FC236}">
                  <a16:creationId xmlns:a16="http://schemas.microsoft.com/office/drawing/2014/main" id="{0A04B3B8-193D-CBA5-CFFB-2F947ED28888}"/>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GB"/>
            </a:p>
          </p:txBody>
        </p:sp>
        <p:sp>
          <p:nvSpPr>
            <p:cNvPr id="108" name="TextBox 96">
              <a:extLst>
                <a:ext uri="{FF2B5EF4-FFF2-40B4-BE49-F238E27FC236}">
                  <a16:creationId xmlns:a16="http://schemas.microsoft.com/office/drawing/2014/main" id="{1A4B1F9C-48D0-6C5C-34F3-F53426A24E24}"/>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109" name="TextBox 97">
              <a:extLst>
                <a:ext uri="{FF2B5EF4-FFF2-40B4-BE49-F238E27FC236}">
                  <a16:creationId xmlns:a16="http://schemas.microsoft.com/office/drawing/2014/main" id="{DD2FA266-F5C5-81C4-B9E7-0AEDC804F014}"/>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117" name="Group 24">
            <a:extLst>
              <a:ext uri="{FF2B5EF4-FFF2-40B4-BE49-F238E27FC236}">
                <a16:creationId xmlns:a16="http://schemas.microsoft.com/office/drawing/2014/main" id="{3EA34F89-8BFA-6128-F4D1-F712CDF44EEA}"/>
              </a:ext>
            </a:extLst>
          </p:cNvPr>
          <p:cNvGrpSpPr/>
          <p:nvPr/>
        </p:nvGrpSpPr>
        <p:grpSpPr>
          <a:xfrm>
            <a:off x="3554780" y="8695136"/>
            <a:ext cx="849460" cy="756542"/>
            <a:chOff x="0" y="43144"/>
            <a:chExt cx="1132614" cy="1008722"/>
          </a:xfrm>
        </p:grpSpPr>
        <p:grpSp>
          <p:nvGrpSpPr>
            <p:cNvPr id="118" name="Group 25">
              <a:extLst>
                <a:ext uri="{FF2B5EF4-FFF2-40B4-BE49-F238E27FC236}">
                  <a16:creationId xmlns:a16="http://schemas.microsoft.com/office/drawing/2014/main" id="{85EF473D-49C3-5057-E3DA-F075AD919667}"/>
                </a:ext>
              </a:extLst>
            </p:cNvPr>
            <p:cNvGrpSpPr/>
            <p:nvPr/>
          </p:nvGrpSpPr>
          <p:grpSpPr>
            <a:xfrm>
              <a:off x="0" y="43144"/>
              <a:ext cx="1008722" cy="1008722"/>
              <a:chOff x="0" y="0"/>
              <a:chExt cx="812800" cy="812800"/>
            </a:xfrm>
          </p:grpSpPr>
          <p:sp>
            <p:nvSpPr>
              <p:cNvPr id="122" name="Freeform 26">
                <a:extLst>
                  <a:ext uri="{FF2B5EF4-FFF2-40B4-BE49-F238E27FC236}">
                    <a16:creationId xmlns:a16="http://schemas.microsoft.com/office/drawing/2014/main" id="{421ADBAA-23C9-ECA5-8178-BCFA9CF348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23" name="TextBox 27">
                <a:extLst>
                  <a:ext uri="{FF2B5EF4-FFF2-40B4-BE49-F238E27FC236}">
                    <a16:creationId xmlns:a16="http://schemas.microsoft.com/office/drawing/2014/main" id="{7CEAAFDA-D545-0826-E25E-35F421AE7F61}"/>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19" name="Freeform 28">
              <a:extLst>
                <a:ext uri="{FF2B5EF4-FFF2-40B4-BE49-F238E27FC236}">
                  <a16:creationId xmlns:a16="http://schemas.microsoft.com/office/drawing/2014/main" id="{2A1B4AC9-6C1A-4A1E-CDF6-44C925C1511A}"/>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20" name="TextBox 29">
              <a:extLst>
                <a:ext uri="{FF2B5EF4-FFF2-40B4-BE49-F238E27FC236}">
                  <a16:creationId xmlns:a16="http://schemas.microsoft.com/office/drawing/2014/main" id="{43CC5BAF-2ECE-51D1-DA89-38D4D75A23E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21" name="TextBox 30">
              <a:extLst>
                <a:ext uri="{FF2B5EF4-FFF2-40B4-BE49-F238E27FC236}">
                  <a16:creationId xmlns:a16="http://schemas.microsoft.com/office/drawing/2014/main" id="{4B98970B-1627-AAD0-1F15-B9A21769945E}"/>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133" name="Group 24">
            <a:extLst>
              <a:ext uri="{FF2B5EF4-FFF2-40B4-BE49-F238E27FC236}">
                <a16:creationId xmlns:a16="http://schemas.microsoft.com/office/drawing/2014/main" id="{008BB4BC-979E-FACF-B771-8FE918442474}"/>
              </a:ext>
            </a:extLst>
          </p:cNvPr>
          <p:cNvGrpSpPr/>
          <p:nvPr/>
        </p:nvGrpSpPr>
        <p:grpSpPr>
          <a:xfrm>
            <a:off x="5878142" y="3976386"/>
            <a:ext cx="849460" cy="788900"/>
            <a:chOff x="0" y="0"/>
            <a:chExt cx="1132614" cy="1051866"/>
          </a:xfrm>
        </p:grpSpPr>
        <p:grpSp>
          <p:nvGrpSpPr>
            <p:cNvPr id="138" name="Group 25">
              <a:extLst>
                <a:ext uri="{FF2B5EF4-FFF2-40B4-BE49-F238E27FC236}">
                  <a16:creationId xmlns:a16="http://schemas.microsoft.com/office/drawing/2014/main" id="{2BC42FD7-1889-2A8A-26E9-A3684B334918}"/>
                </a:ext>
              </a:extLst>
            </p:cNvPr>
            <p:cNvGrpSpPr/>
            <p:nvPr/>
          </p:nvGrpSpPr>
          <p:grpSpPr>
            <a:xfrm>
              <a:off x="0" y="43144"/>
              <a:ext cx="1008722" cy="1008722"/>
              <a:chOff x="0" y="0"/>
              <a:chExt cx="812800" cy="812800"/>
            </a:xfrm>
          </p:grpSpPr>
          <p:sp>
            <p:nvSpPr>
              <p:cNvPr id="142" name="Freeform 26">
                <a:extLst>
                  <a:ext uri="{FF2B5EF4-FFF2-40B4-BE49-F238E27FC236}">
                    <a16:creationId xmlns:a16="http://schemas.microsoft.com/office/drawing/2014/main" id="{89DFC0ED-B56B-A1BD-D8AC-9C8352DD95E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143" name="TextBox 27">
                <a:extLst>
                  <a:ext uri="{FF2B5EF4-FFF2-40B4-BE49-F238E27FC236}">
                    <a16:creationId xmlns:a16="http://schemas.microsoft.com/office/drawing/2014/main" id="{4C2555AB-53A0-0EF1-93A6-FBBA43AE4A92}"/>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139" name="Freeform 28">
              <a:extLst>
                <a:ext uri="{FF2B5EF4-FFF2-40B4-BE49-F238E27FC236}">
                  <a16:creationId xmlns:a16="http://schemas.microsoft.com/office/drawing/2014/main" id="{79E956E7-703E-CD22-1A24-482A10732E7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40" name="TextBox 29">
              <a:extLst>
                <a:ext uri="{FF2B5EF4-FFF2-40B4-BE49-F238E27FC236}">
                  <a16:creationId xmlns:a16="http://schemas.microsoft.com/office/drawing/2014/main" id="{06C1E5F3-E726-310F-2199-4BF2C6A9E671}"/>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141" name="TextBox 30">
              <a:extLst>
                <a:ext uri="{FF2B5EF4-FFF2-40B4-BE49-F238E27FC236}">
                  <a16:creationId xmlns:a16="http://schemas.microsoft.com/office/drawing/2014/main" id="{69B3DF04-AC6B-D45C-FDD2-1E542903914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145" name="Freeform 66">
            <a:extLst>
              <a:ext uri="{FF2B5EF4-FFF2-40B4-BE49-F238E27FC236}">
                <a16:creationId xmlns:a16="http://schemas.microsoft.com/office/drawing/2014/main" id="{78C5371A-DDD5-B7EF-CE3A-4CBB66865362}"/>
              </a:ext>
            </a:extLst>
          </p:cNvPr>
          <p:cNvSpPr/>
          <p:nvPr/>
        </p:nvSpPr>
        <p:spPr>
          <a:xfrm>
            <a:off x="9780977" y="3612428"/>
            <a:ext cx="658423" cy="845272"/>
          </a:xfrm>
          <a:custGeom>
            <a:avLst/>
            <a:gdLst/>
            <a:ahLst/>
            <a:cxnLst/>
            <a:rect l="l" t="t" r="r" b="b"/>
            <a:pathLst>
              <a:path w="658423" h="845272">
                <a:moveTo>
                  <a:pt x="0" y="0"/>
                </a:moveTo>
                <a:lnTo>
                  <a:pt x="658423" y="0"/>
                </a:lnTo>
                <a:lnTo>
                  <a:pt x="658423" y="845272"/>
                </a:lnTo>
                <a:lnTo>
                  <a:pt x="0" y="845272"/>
                </a:lnTo>
                <a:lnTo>
                  <a:pt x="0" y="0"/>
                </a:lnTo>
                <a:close/>
              </a:path>
            </a:pathLst>
          </a:custGeom>
          <a:blipFill>
            <a:blip r:embed="rId4"/>
            <a:stretch>
              <a:fillRect/>
            </a:stretch>
          </a:blipFill>
        </p:spPr>
        <p:txBody>
          <a:bodyPr/>
          <a:lstStyle/>
          <a:p>
            <a:endParaRPr lang="en-GB"/>
          </a:p>
        </p:txBody>
      </p:sp>
      <p:grpSp>
        <p:nvGrpSpPr>
          <p:cNvPr id="195" name="Group 39">
            <a:extLst>
              <a:ext uri="{FF2B5EF4-FFF2-40B4-BE49-F238E27FC236}">
                <a16:creationId xmlns:a16="http://schemas.microsoft.com/office/drawing/2014/main" id="{004AB354-80D0-F213-00E9-230F2DAE3C70}"/>
              </a:ext>
            </a:extLst>
          </p:cNvPr>
          <p:cNvGrpSpPr/>
          <p:nvPr/>
        </p:nvGrpSpPr>
        <p:grpSpPr>
          <a:xfrm>
            <a:off x="5560269" y="6440380"/>
            <a:ext cx="839876" cy="634434"/>
            <a:chOff x="0" y="0"/>
            <a:chExt cx="1119835" cy="845912"/>
          </a:xfrm>
        </p:grpSpPr>
        <p:grpSp>
          <p:nvGrpSpPr>
            <p:cNvPr id="196" name="Group 40">
              <a:extLst>
                <a:ext uri="{FF2B5EF4-FFF2-40B4-BE49-F238E27FC236}">
                  <a16:creationId xmlns:a16="http://schemas.microsoft.com/office/drawing/2014/main" id="{36A24B72-1B79-3A8E-B3A8-53B4BF93DED4}"/>
                </a:ext>
              </a:extLst>
            </p:cNvPr>
            <p:cNvGrpSpPr/>
            <p:nvPr/>
          </p:nvGrpSpPr>
          <p:grpSpPr>
            <a:xfrm>
              <a:off x="0" y="409949"/>
              <a:ext cx="1119835" cy="435963"/>
              <a:chOff x="0" y="0"/>
              <a:chExt cx="831609" cy="323754"/>
            </a:xfrm>
          </p:grpSpPr>
          <p:sp>
            <p:nvSpPr>
              <p:cNvPr id="199" name="Freeform 41">
                <a:extLst>
                  <a:ext uri="{FF2B5EF4-FFF2-40B4-BE49-F238E27FC236}">
                    <a16:creationId xmlns:a16="http://schemas.microsoft.com/office/drawing/2014/main" id="{4216F071-A808-75F3-93AD-3390CA8D7683}"/>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200" name="TextBox 42">
                <a:extLst>
                  <a:ext uri="{FF2B5EF4-FFF2-40B4-BE49-F238E27FC236}">
                    <a16:creationId xmlns:a16="http://schemas.microsoft.com/office/drawing/2014/main" id="{D3C8AE17-DABA-1867-BD5A-1C34C0978933}"/>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197" name="TextBox 43">
              <a:extLst>
                <a:ext uri="{FF2B5EF4-FFF2-40B4-BE49-F238E27FC236}">
                  <a16:creationId xmlns:a16="http://schemas.microsoft.com/office/drawing/2014/main" id="{4A4507E0-A695-412F-9514-F531294DA38F}"/>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98" name="Freeform 44">
              <a:extLst>
                <a:ext uri="{FF2B5EF4-FFF2-40B4-BE49-F238E27FC236}">
                  <a16:creationId xmlns:a16="http://schemas.microsoft.com/office/drawing/2014/main" id="{79E57AF7-CC74-D02F-C6D6-26E157F7915C}"/>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grpSp>
      <p:grpSp>
        <p:nvGrpSpPr>
          <p:cNvPr id="224" name="Group 24">
            <a:extLst>
              <a:ext uri="{FF2B5EF4-FFF2-40B4-BE49-F238E27FC236}">
                <a16:creationId xmlns:a16="http://schemas.microsoft.com/office/drawing/2014/main" id="{BB46A8C7-D131-4A82-1F64-E22B0A09F701}"/>
              </a:ext>
            </a:extLst>
          </p:cNvPr>
          <p:cNvGrpSpPr/>
          <p:nvPr/>
        </p:nvGrpSpPr>
        <p:grpSpPr>
          <a:xfrm>
            <a:off x="6544773" y="6363147"/>
            <a:ext cx="849460" cy="788900"/>
            <a:chOff x="0" y="0"/>
            <a:chExt cx="1132614" cy="1051866"/>
          </a:xfrm>
        </p:grpSpPr>
        <p:grpSp>
          <p:nvGrpSpPr>
            <p:cNvPr id="225" name="Group 25">
              <a:extLst>
                <a:ext uri="{FF2B5EF4-FFF2-40B4-BE49-F238E27FC236}">
                  <a16:creationId xmlns:a16="http://schemas.microsoft.com/office/drawing/2014/main" id="{ABC07E12-D73D-6D6A-A9B8-3801838DFC05}"/>
                </a:ext>
              </a:extLst>
            </p:cNvPr>
            <p:cNvGrpSpPr/>
            <p:nvPr/>
          </p:nvGrpSpPr>
          <p:grpSpPr>
            <a:xfrm>
              <a:off x="0" y="43144"/>
              <a:ext cx="1008722" cy="1008722"/>
              <a:chOff x="0" y="0"/>
              <a:chExt cx="812800" cy="812800"/>
            </a:xfrm>
          </p:grpSpPr>
          <p:sp>
            <p:nvSpPr>
              <p:cNvPr id="229" name="Freeform 26">
                <a:extLst>
                  <a:ext uri="{FF2B5EF4-FFF2-40B4-BE49-F238E27FC236}">
                    <a16:creationId xmlns:a16="http://schemas.microsoft.com/office/drawing/2014/main" id="{41C1D0F3-9EDE-A80B-2F69-72BB50DA541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230" name="TextBox 27">
                <a:extLst>
                  <a:ext uri="{FF2B5EF4-FFF2-40B4-BE49-F238E27FC236}">
                    <a16:creationId xmlns:a16="http://schemas.microsoft.com/office/drawing/2014/main" id="{4F70A86D-7E9B-4ACB-631E-5B79D333380B}"/>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226" name="Freeform 28">
              <a:extLst>
                <a:ext uri="{FF2B5EF4-FFF2-40B4-BE49-F238E27FC236}">
                  <a16:creationId xmlns:a16="http://schemas.microsoft.com/office/drawing/2014/main" id="{CC8914C6-F268-FC63-6D3A-791D9D6C1BDB}"/>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227" name="TextBox 29">
              <a:extLst>
                <a:ext uri="{FF2B5EF4-FFF2-40B4-BE49-F238E27FC236}">
                  <a16:creationId xmlns:a16="http://schemas.microsoft.com/office/drawing/2014/main" id="{9FC55CE6-9BAB-3408-955D-38C9576316F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28" name="TextBox 30">
              <a:extLst>
                <a:ext uri="{FF2B5EF4-FFF2-40B4-BE49-F238E27FC236}">
                  <a16:creationId xmlns:a16="http://schemas.microsoft.com/office/drawing/2014/main" id="{4192AE3E-90D9-C5E5-1A20-9AEFABBFACF0}"/>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31" name="Group 39">
            <a:extLst>
              <a:ext uri="{FF2B5EF4-FFF2-40B4-BE49-F238E27FC236}">
                <a16:creationId xmlns:a16="http://schemas.microsoft.com/office/drawing/2014/main" id="{15037B39-EB8F-62B3-4F48-4732A77B0007}"/>
              </a:ext>
            </a:extLst>
          </p:cNvPr>
          <p:cNvGrpSpPr/>
          <p:nvPr/>
        </p:nvGrpSpPr>
        <p:grpSpPr>
          <a:xfrm>
            <a:off x="8575155" y="6337866"/>
            <a:ext cx="839876" cy="634434"/>
            <a:chOff x="0" y="0"/>
            <a:chExt cx="1119835" cy="845912"/>
          </a:xfrm>
        </p:grpSpPr>
        <p:grpSp>
          <p:nvGrpSpPr>
            <p:cNvPr id="232" name="Group 40">
              <a:extLst>
                <a:ext uri="{FF2B5EF4-FFF2-40B4-BE49-F238E27FC236}">
                  <a16:creationId xmlns:a16="http://schemas.microsoft.com/office/drawing/2014/main" id="{C10B1480-9D0D-E9E6-1996-F75C22B88815}"/>
                </a:ext>
              </a:extLst>
            </p:cNvPr>
            <p:cNvGrpSpPr/>
            <p:nvPr/>
          </p:nvGrpSpPr>
          <p:grpSpPr>
            <a:xfrm>
              <a:off x="0" y="409949"/>
              <a:ext cx="1119835" cy="435963"/>
              <a:chOff x="0" y="0"/>
              <a:chExt cx="831609" cy="323754"/>
            </a:xfrm>
          </p:grpSpPr>
          <p:sp>
            <p:nvSpPr>
              <p:cNvPr id="236" name="Freeform 41">
                <a:extLst>
                  <a:ext uri="{FF2B5EF4-FFF2-40B4-BE49-F238E27FC236}">
                    <a16:creationId xmlns:a16="http://schemas.microsoft.com/office/drawing/2014/main" id="{60D3CF94-6182-9C89-F2EA-CF82B9A810AA}"/>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237" name="TextBox 42">
                <a:extLst>
                  <a:ext uri="{FF2B5EF4-FFF2-40B4-BE49-F238E27FC236}">
                    <a16:creationId xmlns:a16="http://schemas.microsoft.com/office/drawing/2014/main" id="{AAB04F3C-F103-AA96-AAFE-7B7E421AB186}"/>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233" name="TextBox 43">
              <a:extLst>
                <a:ext uri="{FF2B5EF4-FFF2-40B4-BE49-F238E27FC236}">
                  <a16:creationId xmlns:a16="http://schemas.microsoft.com/office/drawing/2014/main" id="{1F632ED1-E435-6723-57D0-A03084A50D18}"/>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235" name="Freeform 44">
              <a:extLst>
                <a:ext uri="{FF2B5EF4-FFF2-40B4-BE49-F238E27FC236}">
                  <a16:creationId xmlns:a16="http://schemas.microsoft.com/office/drawing/2014/main" id="{3FE3FAA6-9A18-DE06-CDAB-2F7A43010D16}"/>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grpSp>
      <p:sp>
        <p:nvSpPr>
          <p:cNvPr id="245" name="Freeform 93">
            <a:extLst>
              <a:ext uri="{FF2B5EF4-FFF2-40B4-BE49-F238E27FC236}">
                <a16:creationId xmlns:a16="http://schemas.microsoft.com/office/drawing/2014/main" id="{35B176F3-BCD1-437E-05B4-190241D138EE}"/>
              </a:ext>
            </a:extLst>
          </p:cNvPr>
          <p:cNvSpPr/>
          <p:nvPr/>
        </p:nvSpPr>
        <p:spPr>
          <a:xfrm>
            <a:off x="5874514" y="8833860"/>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GB"/>
          </a:p>
        </p:txBody>
      </p:sp>
      <p:grpSp>
        <p:nvGrpSpPr>
          <p:cNvPr id="246" name="Group 94">
            <a:extLst>
              <a:ext uri="{FF2B5EF4-FFF2-40B4-BE49-F238E27FC236}">
                <a16:creationId xmlns:a16="http://schemas.microsoft.com/office/drawing/2014/main" id="{6DCBD63B-3E30-DF5A-4676-692CA0AC9719}"/>
              </a:ext>
            </a:extLst>
          </p:cNvPr>
          <p:cNvGrpSpPr/>
          <p:nvPr/>
        </p:nvGrpSpPr>
        <p:grpSpPr>
          <a:xfrm>
            <a:off x="4961891" y="8889763"/>
            <a:ext cx="693343" cy="544662"/>
            <a:chOff x="0" y="0"/>
            <a:chExt cx="924458" cy="726216"/>
          </a:xfrm>
        </p:grpSpPr>
        <p:sp>
          <p:nvSpPr>
            <p:cNvPr id="247" name="Freeform 95">
              <a:extLst>
                <a:ext uri="{FF2B5EF4-FFF2-40B4-BE49-F238E27FC236}">
                  <a16:creationId xmlns:a16="http://schemas.microsoft.com/office/drawing/2014/main" id="{F33CE872-44B2-1BB9-5D97-6FE8BB833DD4}"/>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GB"/>
            </a:p>
          </p:txBody>
        </p:sp>
        <p:sp>
          <p:nvSpPr>
            <p:cNvPr id="248" name="TextBox 96">
              <a:extLst>
                <a:ext uri="{FF2B5EF4-FFF2-40B4-BE49-F238E27FC236}">
                  <a16:creationId xmlns:a16="http://schemas.microsoft.com/office/drawing/2014/main" id="{C00C468A-7E31-8F45-CC6F-FFD094F22F40}"/>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249" name="TextBox 97">
              <a:extLst>
                <a:ext uri="{FF2B5EF4-FFF2-40B4-BE49-F238E27FC236}">
                  <a16:creationId xmlns:a16="http://schemas.microsoft.com/office/drawing/2014/main" id="{3EBF3369-EC01-7EC6-7E90-F7FA8C536EC2}"/>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sp>
        <p:nvSpPr>
          <p:cNvPr id="250" name="Freeform 93">
            <a:extLst>
              <a:ext uri="{FF2B5EF4-FFF2-40B4-BE49-F238E27FC236}">
                <a16:creationId xmlns:a16="http://schemas.microsoft.com/office/drawing/2014/main" id="{BD6D6990-24AD-5B71-0DDE-3A22F970B6C7}"/>
              </a:ext>
            </a:extLst>
          </p:cNvPr>
          <p:cNvSpPr/>
          <p:nvPr/>
        </p:nvSpPr>
        <p:spPr>
          <a:xfrm>
            <a:off x="8503116" y="8783463"/>
            <a:ext cx="522003" cy="573057"/>
          </a:xfrm>
          <a:custGeom>
            <a:avLst/>
            <a:gdLst/>
            <a:ahLst/>
            <a:cxnLst/>
            <a:rect l="l" t="t" r="r" b="b"/>
            <a:pathLst>
              <a:path w="522003" h="573057">
                <a:moveTo>
                  <a:pt x="0" y="0"/>
                </a:moveTo>
                <a:lnTo>
                  <a:pt x="522003" y="0"/>
                </a:lnTo>
                <a:lnTo>
                  <a:pt x="522003" y="573057"/>
                </a:lnTo>
                <a:lnTo>
                  <a:pt x="0" y="57305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GB"/>
          </a:p>
        </p:txBody>
      </p:sp>
      <p:grpSp>
        <p:nvGrpSpPr>
          <p:cNvPr id="251" name="Group 94">
            <a:extLst>
              <a:ext uri="{FF2B5EF4-FFF2-40B4-BE49-F238E27FC236}">
                <a16:creationId xmlns:a16="http://schemas.microsoft.com/office/drawing/2014/main" id="{F923A085-4C73-5077-FA24-33FFCC481A41}"/>
              </a:ext>
            </a:extLst>
          </p:cNvPr>
          <p:cNvGrpSpPr/>
          <p:nvPr/>
        </p:nvGrpSpPr>
        <p:grpSpPr>
          <a:xfrm>
            <a:off x="9040997" y="8849555"/>
            <a:ext cx="693343" cy="544662"/>
            <a:chOff x="0" y="0"/>
            <a:chExt cx="924458" cy="726216"/>
          </a:xfrm>
        </p:grpSpPr>
        <p:sp>
          <p:nvSpPr>
            <p:cNvPr id="252" name="Freeform 95">
              <a:extLst>
                <a:ext uri="{FF2B5EF4-FFF2-40B4-BE49-F238E27FC236}">
                  <a16:creationId xmlns:a16="http://schemas.microsoft.com/office/drawing/2014/main" id="{3E9E4AA4-35EB-5D4B-41A2-746BCDCF338D}"/>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GB"/>
            </a:p>
          </p:txBody>
        </p:sp>
        <p:sp>
          <p:nvSpPr>
            <p:cNvPr id="253" name="TextBox 96">
              <a:extLst>
                <a:ext uri="{FF2B5EF4-FFF2-40B4-BE49-F238E27FC236}">
                  <a16:creationId xmlns:a16="http://schemas.microsoft.com/office/drawing/2014/main" id="{CC1AB534-728A-5DE0-EE72-ABCF447DFE77}"/>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254" name="TextBox 97">
              <a:extLst>
                <a:ext uri="{FF2B5EF4-FFF2-40B4-BE49-F238E27FC236}">
                  <a16:creationId xmlns:a16="http://schemas.microsoft.com/office/drawing/2014/main" id="{09095EBF-9556-BAF5-0E3B-D4B08FA6D3B1}"/>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255" name="Group 24">
            <a:extLst>
              <a:ext uri="{FF2B5EF4-FFF2-40B4-BE49-F238E27FC236}">
                <a16:creationId xmlns:a16="http://schemas.microsoft.com/office/drawing/2014/main" id="{2F95E1A5-DD5B-67AB-E0C5-23EE3907645F}"/>
              </a:ext>
            </a:extLst>
          </p:cNvPr>
          <p:cNvGrpSpPr/>
          <p:nvPr/>
        </p:nvGrpSpPr>
        <p:grpSpPr>
          <a:xfrm>
            <a:off x="9818540" y="8698000"/>
            <a:ext cx="849460" cy="788900"/>
            <a:chOff x="0" y="0"/>
            <a:chExt cx="1132614" cy="1051866"/>
          </a:xfrm>
        </p:grpSpPr>
        <p:grpSp>
          <p:nvGrpSpPr>
            <p:cNvPr id="256" name="Group 25">
              <a:extLst>
                <a:ext uri="{FF2B5EF4-FFF2-40B4-BE49-F238E27FC236}">
                  <a16:creationId xmlns:a16="http://schemas.microsoft.com/office/drawing/2014/main" id="{CBA82660-D8C2-1B4D-B109-633803708424}"/>
                </a:ext>
              </a:extLst>
            </p:cNvPr>
            <p:cNvGrpSpPr/>
            <p:nvPr/>
          </p:nvGrpSpPr>
          <p:grpSpPr>
            <a:xfrm>
              <a:off x="0" y="43144"/>
              <a:ext cx="1008722" cy="1008722"/>
              <a:chOff x="0" y="0"/>
              <a:chExt cx="812800" cy="812800"/>
            </a:xfrm>
          </p:grpSpPr>
          <p:sp>
            <p:nvSpPr>
              <p:cNvPr id="260" name="Freeform 26">
                <a:extLst>
                  <a:ext uri="{FF2B5EF4-FFF2-40B4-BE49-F238E27FC236}">
                    <a16:creationId xmlns:a16="http://schemas.microsoft.com/office/drawing/2014/main" id="{545EC7B6-2673-1C93-233F-4000CEC7DFC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261" name="TextBox 27">
                <a:extLst>
                  <a:ext uri="{FF2B5EF4-FFF2-40B4-BE49-F238E27FC236}">
                    <a16:creationId xmlns:a16="http://schemas.microsoft.com/office/drawing/2014/main" id="{5901F3AC-BCE8-CF96-1D07-D872F6D2812A}"/>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257" name="Freeform 28">
              <a:extLst>
                <a:ext uri="{FF2B5EF4-FFF2-40B4-BE49-F238E27FC236}">
                  <a16:creationId xmlns:a16="http://schemas.microsoft.com/office/drawing/2014/main" id="{F3D0A978-FC59-4DED-786F-DCE2B50C6BF8}"/>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258" name="TextBox 29">
              <a:extLst>
                <a:ext uri="{FF2B5EF4-FFF2-40B4-BE49-F238E27FC236}">
                  <a16:creationId xmlns:a16="http://schemas.microsoft.com/office/drawing/2014/main" id="{DAD91EE5-ED11-0A08-D1FC-407DCB0EADD6}"/>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59" name="TextBox 30">
              <a:extLst>
                <a:ext uri="{FF2B5EF4-FFF2-40B4-BE49-F238E27FC236}">
                  <a16:creationId xmlns:a16="http://schemas.microsoft.com/office/drawing/2014/main" id="{8964B9CD-8A09-20CA-1953-BC313B079F38}"/>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62" name="Group 24">
            <a:extLst>
              <a:ext uri="{FF2B5EF4-FFF2-40B4-BE49-F238E27FC236}">
                <a16:creationId xmlns:a16="http://schemas.microsoft.com/office/drawing/2014/main" id="{73B63375-6177-644A-6D48-8D818E4C363C}"/>
              </a:ext>
            </a:extLst>
          </p:cNvPr>
          <p:cNvGrpSpPr/>
          <p:nvPr/>
        </p:nvGrpSpPr>
        <p:grpSpPr>
          <a:xfrm>
            <a:off x="12855488" y="8748391"/>
            <a:ext cx="849460" cy="788900"/>
            <a:chOff x="0" y="0"/>
            <a:chExt cx="1132614" cy="1051866"/>
          </a:xfrm>
        </p:grpSpPr>
        <p:grpSp>
          <p:nvGrpSpPr>
            <p:cNvPr id="263" name="Group 25">
              <a:extLst>
                <a:ext uri="{FF2B5EF4-FFF2-40B4-BE49-F238E27FC236}">
                  <a16:creationId xmlns:a16="http://schemas.microsoft.com/office/drawing/2014/main" id="{545B5E6E-2CBF-3D03-DAF0-4A87B124712B}"/>
                </a:ext>
              </a:extLst>
            </p:cNvPr>
            <p:cNvGrpSpPr/>
            <p:nvPr/>
          </p:nvGrpSpPr>
          <p:grpSpPr>
            <a:xfrm>
              <a:off x="0" y="43144"/>
              <a:ext cx="1008722" cy="1008722"/>
              <a:chOff x="0" y="0"/>
              <a:chExt cx="812800" cy="812800"/>
            </a:xfrm>
          </p:grpSpPr>
          <p:sp>
            <p:nvSpPr>
              <p:cNvPr id="267" name="Freeform 26">
                <a:extLst>
                  <a:ext uri="{FF2B5EF4-FFF2-40B4-BE49-F238E27FC236}">
                    <a16:creationId xmlns:a16="http://schemas.microsoft.com/office/drawing/2014/main" id="{D5B70B6D-E816-096A-AED6-D3D03D767F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268" name="TextBox 27">
                <a:extLst>
                  <a:ext uri="{FF2B5EF4-FFF2-40B4-BE49-F238E27FC236}">
                    <a16:creationId xmlns:a16="http://schemas.microsoft.com/office/drawing/2014/main" id="{49FAFD25-C8B1-D6D0-C0B0-96B858690AD6}"/>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264" name="Freeform 28">
              <a:extLst>
                <a:ext uri="{FF2B5EF4-FFF2-40B4-BE49-F238E27FC236}">
                  <a16:creationId xmlns:a16="http://schemas.microsoft.com/office/drawing/2014/main" id="{20C52F5E-05CA-518A-B0A4-F729CDA32E14}"/>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265" name="TextBox 29">
              <a:extLst>
                <a:ext uri="{FF2B5EF4-FFF2-40B4-BE49-F238E27FC236}">
                  <a16:creationId xmlns:a16="http://schemas.microsoft.com/office/drawing/2014/main" id="{2237CBE0-CD99-B653-ADE5-40CE9811D244}"/>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66" name="TextBox 30">
              <a:extLst>
                <a:ext uri="{FF2B5EF4-FFF2-40B4-BE49-F238E27FC236}">
                  <a16:creationId xmlns:a16="http://schemas.microsoft.com/office/drawing/2014/main" id="{8FAA0EAE-3FF6-623A-EB84-DAFD1ED77D6C}"/>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269" name="Group 94">
            <a:extLst>
              <a:ext uri="{FF2B5EF4-FFF2-40B4-BE49-F238E27FC236}">
                <a16:creationId xmlns:a16="http://schemas.microsoft.com/office/drawing/2014/main" id="{6EBCB313-E972-5E9F-CA09-34F1D1F4DC45}"/>
              </a:ext>
            </a:extLst>
          </p:cNvPr>
          <p:cNvGrpSpPr/>
          <p:nvPr/>
        </p:nvGrpSpPr>
        <p:grpSpPr>
          <a:xfrm>
            <a:off x="15011400" y="8942238"/>
            <a:ext cx="693343" cy="544662"/>
            <a:chOff x="0" y="0"/>
            <a:chExt cx="924458" cy="726216"/>
          </a:xfrm>
        </p:grpSpPr>
        <p:sp>
          <p:nvSpPr>
            <p:cNvPr id="270" name="Freeform 95">
              <a:extLst>
                <a:ext uri="{FF2B5EF4-FFF2-40B4-BE49-F238E27FC236}">
                  <a16:creationId xmlns:a16="http://schemas.microsoft.com/office/drawing/2014/main" id="{D9AC8970-3CC0-8AA6-8358-6CEB8CAE226B}"/>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GB"/>
            </a:p>
          </p:txBody>
        </p:sp>
        <p:sp>
          <p:nvSpPr>
            <p:cNvPr id="271" name="TextBox 96">
              <a:extLst>
                <a:ext uri="{FF2B5EF4-FFF2-40B4-BE49-F238E27FC236}">
                  <a16:creationId xmlns:a16="http://schemas.microsoft.com/office/drawing/2014/main" id="{67D636F9-E65B-8D82-4838-B171E58DBC8D}"/>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272" name="TextBox 97">
              <a:extLst>
                <a:ext uri="{FF2B5EF4-FFF2-40B4-BE49-F238E27FC236}">
                  <a16:creationId xmlns:a16="http://schemas.microsoft.com/office/drawing/2014/main" id="{59623168-A6C0-DB9A-B7DD-0CD42681ED45}"/>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273" name="Group 24">
            <a:extLst>
              <a:ext uri="{FF2B5EF4-FFF2-40B4-BE49-F238E27FC236}">
                <a16:creationId xmlns:a16="http://schemas.microsoft.com/office/drawing/2014/main" id="{8006F207-F168-E92E-0E58-E59EC6AD629B}"/>
              </a:ext>
            </a:extLst>
          </p:cNvPr>
          <p:cNvGrpSpPr/>
          <p:nvPr/>
        </p:nvGrpSpPr>
        <p:grpSpPr>
          <a:xfrm>
            <a:off x="16025815" y="8737841"/>
            <a:ext cx="849460" cy="788900"/>
            <a:chOff x="0" y="0"/>
            <a:chExt cx="1132614" cy="1051866"/>
          </a:xfrm>
        </p:grpSpPr>
        <p:grpSp>
          <p:nvGrpSpPr>
            <p:cNvPr id="274" name="Group 25">
              <a:extLst>
                <a:ext uri="{FF2B5EF4-FFF2-40B4-BE49-F238E27FC236}">
                  <a16:creationId xmlns:a16="http://schemas.microsoft.com/office/drawing/2014/main" id="{2BCE9E0B-0B9E-2FED-8EA4-87674E70A6B1}"/>
                </a:ext>
              </a:extLst>
            </p:cNvPr>
            <p:cNvGrpSpPr/>
            <p:nvPr/>
          </p:nvGrpSpPr>
          <p:grpSpPr>
            <a:xfrm>
              <a:off x="0" y="43144"/>
              <a:ext cx="1008722" cy="1008722"/>
              <a:chOff x="0" y="0"/>
              <a:chExt cx="812800" cy="812800"/>
            </a:xfrm>
          </p:grpSpPr>
          <p:sp>
            <p:nvSpPr>
              <p:cNvPr id="278" name="Freeform 26">
                <a:extLst>
                  <a:ext uri="{FF2B5EF4-FFF2-40B4-BE49-F238E27FC236}">
                    <a16:creationId xmlns:a16="http://schemas.microsoft.com/office/drawing/2014/main" id="{E81E5E6E-C36A-F7E9-A62F-B07E0056452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dirty="0"/>
              </a:p>
            </p:txBody>
          </p:sp>
          <p:sp>
            <p:nvSpPr>
              <p:cNvPr id="279" name="TextBox 27">
                <a:extLst>
                  <a:ext uri="{FF2B5EF4-FFF2-40B4-BE49-F238E27FC236}">
                    <a16:creationId xmlns:a16="http://schemas.microsoft.com/office/drawing/2014/main" id="{57A419F4-6F08-7A41-5A66-DCCB1C3C600C}"/>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275" name="Freeform 28">
              <a:extLst>
                <a:ext uri="{FF2B5EF4-FFF2-40B4-BE49-F238E27FC236}">
                  <a16:creationId xmlns:a16="http://schemas.microsoft.com/office/drawing/2014/main" id="{FAB461C3-6C88-A275-2EFB-AD3C784ACE21}"/>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276" name="TextBox 29">
              <a:extLst>
                <a:ext uri="{FF2B5EF4-FFF2-40B4-BE49-F238E27FC236}">
                  <a16:creationId xmlns:a16="http://schemas.microsoft.com/office/drawing/2014/main" id="{97A61748-68B6-C70C-26BA-85B139B33952}"/>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277" name="TextBox 30">
              <a:extLst>
                <a:ext uri="{FF2B5EF4-FFF2-40B4-BE49-F238E27FC236}">
                  <a16:creationId xmlns:a16="http://schemas.microsoft.com/office/drawing/2014/main" id="{BA9E07EB-DCB1-DD04-710E-0FD1CF30A2FF}"/>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grpSp>
        <p:nvGrpSpPr>
          <p:cNvPr id="4" name="Group 7">
            <a:extLst>
              <a:ext uri="{FF2B5EF4-FFF2-40B4-BE49-F238E27FC236}">
                <a16:creationId xmlns:a16="http://schemas.microsoft.com/office/drawing/2014/main" id="{84B10B71-5378-460C-45AC-F38C82BE2183}"/>
              </a:ext>
            </a:extLst>
          </p:cNvPr>
          <p:cNvGrpSpPr/>
          <p:nvPr/>
        </p:nvGrpSpPr>
        <p:grpSpPr>
          <a:xfrm>
            <a:off x="4894153" y="4035064"/>
            <a:ext cx="756541" cy="728526"/>
            <a:chOff x="0" y="0"/>
            <a:chExt cx="3741232" cy="3821539"/>
          </a:xfrm>
        </p:grpSpPr>
        <p:sp>
          <p:nvSpPr>
            <p:cNvPr id="5" name="Freeform 8">
              <a:extLst>
                <a:ext uri="{FF2B5EF4-FFF2-40B4-BE49-F238E27FC236}">
                  <a16:creationId xmlns:a16="http://schemas.microsoft.com/office/drawing/2014/main" id="{4AF40F7F-308D-144B-D5EA-51A4B692A772}"/>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GB" dirty="0"/>
            </a:p>
          </p:txBody>
        </p:sp>
        <p:sp>
          <p:nvSpPr>
            <p:cNvPr id="6" name="Freeform 9">
              <a:extLst>
                <a:ext uri="{FF2B5EF4-FFF2-40B4-BE49-F238E27FC236}">
                  <a16:creationId xmlns:a16="http://schemas.microsoft.com/office/drawing/2014/main" id="{148B885A-3CAE-E20C-CF85-213C1D7E356F}"/>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endParaRPr lang="en-GB"/>
            </a:p>
          </p:txBody>
        </p:sp>
        <p:grpSp>
          <p:nvGrpSpPr>
            <p:cNvPr id="7" name="Group 10">
              <a:extLst>
                <a:ext uri="{FF2B5EF4-FFF2-40B4-BE49-F238E27FC236}">
                  <a16:creationId xmlns:a16="http://schemas.microsoft.com/office/drawing/2014/main" id="{63DF04EA-6B89-3FB6-D97D-5049467EC46B}"/>
                </a:ext>
              </a:extLst>
            </p:cNvPr>
            <p:cNvGrpSpPr/>
            <p:nvPr/>
          </p:nvGrpSpPr>
          <p:grpSpPr>
            <a:xfrm>
              <a:off x="0" y="1810741"/>
              <a:ext cx="852996" cy="852996"/>
              <a:chOff x="0" y="0"/>
              <a:chExt cx="812800" cy="812800"/>
            </a:xfrm>
          </p:grpSpPr>
          <p:sp>
            <p:nvSpPr>
              <p:cNvPr id="12" name="Freeform 11">
                <a:extLst>
                  <a:ext uri="{FF2B5EF4-FFF2-40B4-BE49-F238E27FC236}">
                    <a16:creationId xmlns:a16="http://schemas.microsoft.com/office/drawing/2014/main" id="{AD01E075-7315-3255-E7C4-F582E18645C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13" name="TextBox 12">
                <a:extLst>
                  <a:ext uri="{FF2B5EF4-FFF2-40B4-BE49-F238E27FC236}">
                    <a16:creationId xmlns:a16="http://schemas.microsoft.com/office/drawing/2014/main" id="{7534FE09-528F-BEC0-E29F-773DFB6DA846}"/>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 name="Group 13">
              <a:extLst>
                <a:ext uri="{FF2B5EF4-FFF2-40B4-BE49-F238E27FC236}">
                  <a16:creationId xmlns:a16="http://schemas.microsoft.com/office/drawing/2014/main" id="{DBE6D83E-7731-1977-6CD8-03065489FEBB}"/>
                </a:ext>
              </a:extLst>
            </p:cNvPr>
            <p:cNvGrpSpPr/>
            <p:nvPr/>
          </p:nvGrpSpPr>
          <p:grpSpPr>
            <a:xfrm>
              <a:off x="2570638" y="270521"/>
              <a:ext cx="583309" cy="583309"/>
              <a:chOff x="0" y="0"/>
              <a:chExt cx="812800" cy="812800"/>
            </a:xfrm>
          </p:grpSpPr>
          <p:sp>
            <p:nvSpPr>
              <p:cNvPr id="10" name="Freeform 14">
                <a:extLst>
                  <a:ext uri="{FF2B5EF4-FFF2-40B4-BE49-F238E27FC236}">
                    <a16:creationId xmlns:a16="http://schemas.microsoft.com/office/drawing/2014/main" id="{C7274BDD-F73E-0337-A869-D2298B805C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11" name="TextBox 15">
                <a:extLst>
                  <a:ext uri="{FF2B5EF4-FFF2-40B4-BE49-F238E27FC236}">
                    <a16:creationId xmlns:a16="http://schemas.microsoft.com/office/drawing/2014/main" id="{559B6D1F-FD49-DA7F-C6AC-1EA38F9598E3}"/>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dirty="0"/>
              </a:p>
            </p:txBody>
          </p:sp>
        </p:grpSp>
      </p:grpSp>
      <p:sp>
        <p:nvSpPr>
          <p:cNvPr id="15" name="Freeform 23">
            <a:extLst>
              <a:ext uri="{FF2B5EF4-FFF2-40B4-BE49-F238E27FC236}">
                <a16:creationId xmlns:a16="http://schemas.microsoft.com/office/drawing/2014/main" id="{0A290135-7927-A9DD-DEE6-95FFE7BF2414}"/>
              </a:ext>
            </a:extLst>
          </p:cNvPr>
          <p:cNvSpPr/>
          <p:nvPr/>
        </p:nvSpPr>
        <p:spPr>
          <a:xfrm flipH="1">
            <a:off x="2242403" y="8808697"/>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grpSp>
        <p:nvGrpSpPr>
          <p:cNvPr id="16" name="Group 39">
            <a:extLst>
              <a:ext uri="{FF2B5EF4-FFF2-40B4-BE49-F238E27FC236}">
                <a16:creationId xmlns:a16="http://schemas.microsoft.com/office/drawing/2014/main" id="{1372730B-BEF3-0E14-70F0-B0CB4B8A3043}"/>
              </a:ext>
            </a:extLst>
          </p:cNvPr>
          <p:cNvGrpSpPr/>
          <p:nvPr/>
        </p:nvGrpSpPr>
        <p:grpSpPr>
          <a:xfrm>
            <a:off x="1287972" y="8820150"/>
            <a:ext cx="839876" cy="634434"/>
            <a:chOff x="0" y="0"/>
            <a:chExt cx="1119835" cy="845912"/>
          </a:xfrm>
        </p:grpSpPr>
        <p:grpSp>
          <p:nvGrpSpPr>
            <p:cNvPr id="17" name="Group 40">
              <a:extLst>
                <a:ext uri="{FF2B5EF4-FFF2-40B4-BE49-F238E27FC236}">
                  <a16:creationId xmlns:a16="http://schemas.microsoft.com/office/drawing/2014/main" id="{5201162C-EDE8-E934-44D3-FA123B67C4AC}"/>
                </a:ext>
              </a:extLst>
            </p:cNvPr>
            <p:cNvGrpSpPr/>
            <p:nvPr/>
          </p:nvGrpSpPr>
          <p:grpSpPr>
            <a:xfrm>
              <a:off x="0" y="409949"/>
              <a:ext cx="1119835" cy="435963"/>
              <a:chOff x="0" y="0"/>
              <a:chExt cx="831609" cy="323754"/>
            </a:xfrm>
          </p:grpSpPr>
          <p:sp>
            <p:nvSpPr>
              <p:cNvPr id="20" name="Freeform 41">
                <a:extLst>
                  <a:ext uri="{FF2B5EF4-FFF2-40B4-BE49-F238E27FC236}">
                    <a16:creationId xmlns:a16="http://schemas.microsoft.com/office/drawing/2014/main" id="{A16AFDB3-F39C-4722-7F7A-BD3F181260DD}"/>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21" name="TextBox 42">
                <a:extLst>
                  <a:ext uri="{FF2B5EF4-FFF2-40B4-BE49-F238E27FC236}">
                    <a16:creationId xmlns:a16="http://schemas.microsoft.com/office/drawing/2014/main" id="{359D3FBB-E3FA-99A0-E764-4F77A5E93A63}"/>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18" name="TextBox 43">
              <a:extLst>
                <a:ext uri="{FF2B5EF4-FFF2-40B4-BE49-F238E27FC236}">
                  <a16:creationId xmlns:a16="http://schemas.microsoft.com/office/drawing/2014/main" id="{70939E39-C3F0-AD46-AAF1-F4AA9D57887B}"/>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19" name="Freeform 44">
              <a:extLst>
                <a:ext uri="{FF2B5EF4-FFF2-40B4-BE49-F238E27FC236}">
                  <a16:creationId xmlns:a16="http://schemas.microsoft.com/office/drawing/2014/main" id="{B193BC74-3F2C-D97F-BDC2-E1CB8AA19781}"/>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grpSp>
      <p:grpSp>
        <p:nvGrpSpPr>
          <p:cNvPr id="22" name="Group 24">
            <a:extLst>
              <a:ext uri="{FF2B5EF4-FFF2-40B4-BE49-F238E27FC236}">
                <a16:creationId xmlns:a16="http://schemas.microsoft.com/office/drawing/2014/main" id="{2E5AE73F-F870-A057-FDBF-FE864E570CB9}"/>
              </a:ext>
            </a:extLst>
          </p:cNvPr>
          <p:cNvGrpSpPr/>
          <p:nvPr/>
        </p:nvGrpSpPr>
        <p:grpSpPr>
          <a:xfrm>
            <a:off x="6544773" y="8672869"/>
            <a:ext cx="849460" cy="756542"/>
            <a:chOff x="0" y="43144"/>
            <a:chExt cx="1132614" cy="1008722"/>
          </a:xfrm>
        </p:grpSpPr>
        <p:grpSp>
          <p:nvGrpSpPr>
            <p:cNvPr id="23" name="Group 25">
              <a:extLst>
                <a:ext uri="{FF2B5EF4-FFF2-40B4-BE49-F238E27FC236}">
                  <a16:creationId xmlns:a16="http://schemas.microsoft.com/office/drawing/2014/main" id="{865CF94B-C8DE-906E-6724-845CA425102E}"/>
                </a:ext>
              </a:extLst>
            </p:cNvPr>
            <p:cNvGrpSpPr/>
            <p:nvPr/>
          </p:nvGrpSpPr>
          <p:grpSpPr>
            <a:xfrm>
              <a:off x="0" y="43144"/>
              <a:ext cx="1008722" cy="1008722"/>
              <a:chOff x="0" y="0"/>
              <a:chExt cx="812800" cy="812800"/>
            </a:xfrm>
          </p:grpSpPr>
          <p:sp>
            <p:nvSpPr>
              <p:cNvPr id="41" name="Freeform 26">
                <a:extLst>
                  <a:ext uri="{FF2B5EF4-FFF2-40B4-BE49-F238E27FC236}">
                    <a16:creationId xmlns:a16="http://schemas.microsoft.com/office/drawing/2014/main" id="{C46B8C87-95A8-6A44-661D-3798047A22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C64"/>
              </a:solidFill>
            </p:spPr>
            <p:txBody>
              <a:bodyPr/>
              <a:lstStyle/>
              <a:p>
                <a:endParaRPr lang="en-GB"/>
              </a:p>
            </p:txBody>
          </p:sp>
          <p:sp>
            <p:nvSpPr>
              <p:cNvPr id="42" name="TextBox 27">
                <a:extLst>
                  <a:ext uri="{FF2B5EF4-FFF2-40B4-BE49-F238E27FC236}">
                    <a16:creationId xmlns:a16="http://schemas.microsoft.com/office/drawing/2014/main" id="{DDB889C0-21B9-D7EA-3E47-65CC996BB65E}"/>
                  </a:ext>
                </a:extLst>
              </p:cNvPr>
              <p:cNvSpPr txBox="1"/>
              <p:nvPr/>
            </p:nvSpPr>
            <p:spPr>
              <a:xfrm>
                <a:off x="76200" y="47625"/>
                <a:ext cx="660400" cy="688975"/>
              </a:xfrm>
              <a:prstGeom prst="rect">
                <a:avLst/>
              </a:prstGeom>
            </p:spPr>
            <p:txBody>
              <a:bodyPr lIns="10227" tIns="10227" rIns="10227" bIns="10227" rtlCol="0" anchor="ctr"/>
              <a:lstStyle/>
              <a:p>
                <a:pPr algn="ctr">
                  <a:lnSpc>
                    <a:spcPts val="1960"/>
                  </a:lnSpc>
                </a:pPr>
                <a:endParaRPr/>
              </a:p>
            </p:txBody>
          </p:sp>
        </p:grpSp>
        <p:sp>
          <p:nvSpPr>
            <p:cNvPr id="31" name="Freeform 28">
              <a:extLst>
                <a:ext uri="{FF2B5EF4-FFF2-40B4-BE49-F238E27FC236}">
                  <a16:creationId xmlns:a16="http://schemas.microsoft.com/office/drawing/2014/main" id="{1F59105E-C43A-8C63-9D61-21C03D76F292}"/>
                </a:ext>
              </a:extLst>
            </p:cNvPr>
            <p:cNvSpPr/>
            <p:nvPr/>
          </p:nvSpPr>
          <p:spPr>
            <a:xfrm rot="1025364">
              <a:off x="385722" y="60676"/>
              <a:ext cx="469226" cy="374527"/>
            </a:xfrm>
            <a:custGeom>
              <a:avLst/>
              <a:gdLst/>
              <a:ahLst/>
              <a:cxnLst/>
              <a:rect l="l" t="t" r="r" b="b"/>
              <a:pathLst>
                <a:path w="469226" h="374527">
                  <a:moveTo>
                    <a:pt x="0" y="0"/>
                  </a:moveTo>
                  <a:lnTo>
                    <a:pt x="469226" y="0"/>
                  </a:lnTo>
                  <a:lnTo>
                    <a:pt x="469226" y="374527"/>
                  </a:lnTo>
                  <a:lnTo>
                    <a:pt x="0" y="3745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39" name="TextBox 29">
              <a:extLst>
                <a:ext uri="{FF2B5EF4-FFF2-40B4-BE49-F238E27FC236}">
                  <a16:creationId xmlns:a16="http://schemas.microsoft.com/office/drawing/2014/main" id="{3258AF12-56FA-1D4D-87C9-04FA3EED269F}"/>
                </a:ext>
              </a:extLst>
            </p:cNvPr>
            <p:cNvSpPr txBox="1"/>
            <p:nvPr/>
          </p:nvSpPr>
          <p:spPr>
            <a:xfrm>
              <a:off x="34157" y="368314"/>
              <a:ext cx="1098457" cy="589606"/>
            </a:xfrm>
            <a:prstGeom prst="rect">
              <a:avLst/>
            </a:prstGeom>
          </p:spPr>
          <p:txBody>
            <a:bodyPr lIns="0" tIns="0" rIns="0" bIns="0" rtlCol="0" anchor="t">
              <a:spAutoFit/>
            </a:bodyPr>
            <a:lstStyle/>
            <a:p>
              <a:pPr algn="l">
                <a:lnSpc>
                  <a:spcPts val="1749"/>
                </a:lnSpc>
              </a:pPr>
              <a:r>
                <a:rPr lang="en-US" sz="1495" spc="-74" dirty="0">
                  <a:solidFill>
                    <a:srgbClr val="FFFFFF"/>
                  </a:solidFill>
                  <a:latin typeface="League Spartan"/>
                </a:rPr>
                <a:t> made </a:t>
              </a:r>
            </a:p>
            <a:p>
              <a:pPr algn="l">
                <a:lnSpc>
                  <a:spcPts val="1749"/>
                </a:lnSpc>
              </a:pPr>
              <a:r>
                <a:rPr lang="en-US" sz="1495" spc="-74" dirty="0">
                  <a:solidFill>
                    <a:srgbClr val="FFFFFF"/>
                  </a:solidFill>
                  <a:latin typeface="League Spartan"/>
                </a:rPr>
                <a:t>       site</a:t>
              </a:r>
            </a:p>
          </p:txBody>
        </p:sp>
        <p:sp>
          <p:nvSpPr>
            <p:cNvPr id="40" name="TextBox 30">
              <a:extLst>
                <a:ext uri="{FF2B5EF4-FFF2-40B4-BE49-F238E27FC236}">
                  <a16:creationId xmlns:a16="http://schemas.microsoft.com/office/drawing/2014/main" id="{636097B4-9A41-1E47-F32B-1377BEBD56C3}"/>
                </a:ext>
              </a:extLst>
            </p:cNvPr>
            <p:cNvSpPr txBox="1"/>
            <p:nvPr/>
          </p:nvSpPr>
          <p:spPr>
            <a:xfrm rot="-213023">
              <a:off x="272163" y="575204"/>
              <a:ext cx="225224" cy="223373"/>
            </a:xfrm>
            <a:prstGeom prst="rect">
              <a:avLst/>
            </a:prstGeom>
          </p:spPr>
          <p:txBody>
            <a:bodyPr lIns="0" tIns="0" rIns="0" bIns="0" rtlCol="0" anchor="t">
              <a:spAutoFit/>
            </a:bodyPr>
            <a:lstStyle/>
            <a:p>
              <a:pPr algn="ctr">
                <a:lnSpc>
                  <a:spcPts val="1058"/>
                </a:lnSpc>
              </a:pPr>
              <a:r>
                <a:rPr lang="en-US" sz="1357" dirty="0">
                  <a:solidFill>
                    <a:srgbClr val="A6D8EC"/>
                  </a:solidFill>
                  <a:latin typeface="Feeling Passionate"/>
                </a:rPr>
                <a:t>on</a:t>
              </a:r>
            </a:p>
          </p:txBody>
        </p:sp>
      </p:grpSp>
      <p:sp>
        <p:nvSpPr>
          <p:cNvPr id="43" name="Freeform 23">
            <a:extLst>
              <a:ext uri="{FF2B5EF4-FFF2-40B4-BE49-F238E27FC236}">
                <a16:creationId xmlns:a16="http://schemas.microsoft.com/office/drawing/2014/main" id="{69655664-BCF9-C6A9-43C4-EB09BD1FB9EB}"/>
              </a:ext>
            </a:extLst>
          </p:cNvPr>
          <p:cNvSpPr/>
          <p:nvPr/>
        </p:nvSpPr>
        <p:spPr>
          <a:xfrm flipH="1">
            <a:off x="4443037" y="8824205"/>
            <a:ext cx="424791" cy="647188"/>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grpSp>
        <p:nvGrpSpPr>
          <p:cNvPr id="44" name="Group 39">
            <a:extLst>
              <a:ext uri="{FF2B5EF4-FFF2-40B4-BE49-F238E27FC236}">
                <a16:creationId xmlns:a16="http://schemas.microsoft.com/office/drawing/2014/main" id="{683B6BC6-639C-A350-4184-C9F2EDD8BE2B}"/>
              </a:ext>
            </a:extLst>
          </p:cNvPr>
          <p:cNvGrpSpPr/>
          <p:nvPr/>
        </p:nvGrpSpPr>
        <p:grpSpPr>
          <a:xfrm>
            <a:off x="7568615" y="8742383"/>
            <a:ext cx="839876" cy="634434"/>
            <a:chOff x="0" y="0"/>
            <a:chExt cx="1119835" cy="845912"/>
          </a:xfrm>
        </p:grpSpPr>
        <p:grpSp>
          <p:nvGrpSpPr>
            <p:cNvPr id="45" name="Group 40">
              <a:extLst>
                <a:ext uri="{FF2B5EF4-FFF2-40B4-BE49-F238E27FC236}">
                  <a16:creationId xmlns:a16="http://schemas.microsoft.com/office/drawing/2014/main" id="{E0F00934-AEB1-93D5-9196-46CE9BFCCA56}"/>
                </a:ext>
              </a:extLst>
            </p:cNvPr>
            <p:cNvGrpSpPr/>
            <p:nvPr/>
          </p:nvGrpSpPr>
          <p:grpSpPr>
            <a:xfrm>
              <a:off x="0" y="409949"/>
              <a:ext cx="1119835" cy="435963"/>
              <a:chOff x="0" y="0"/>
              <a:chExt cx="831609" cy="323754"/>
            </a:xfrm>
          </p:grpSpPr>
          <p:sp>
            <p:nvSpPr>
              <p:cNvPr id="48" name="Freeform 41">
                <a:extLst>
                  <a:ext uri="{FF2B5EF4-FFF2-40B4-BE49-F238E27FC236}">
                    <a16:creationId xmlns:a16="http://schemas.microsoft.com/office/drawing/2014/main" id="{24B57EB2-04AE-C929-A795-76CA781896E2}"/>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49" name="TextBox 42">
                <a:extLst>
                  <a:ext uri="{FF2B5EF4-FFF2-40B4-BE49-F238E27FC236}">
                    <a16:creationId xmlns:a16="http://schemas.microsoft.com/office/drawing/2014/main" id="{5B2117E7-CA24-4AD5-251B-D055971295E7}"/>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46" name="TextBox 43">
              <a:extLst>
                <a:ext uri="{FF2B5EF4-FFF2-40B4-BE49-F238E27FC236}">
                  <a16:creationId xmlns:a16="http://schemas.microsoft.com/office/drawing/2014/main" id="{305B853F-01B1-9722-8EE3-BE2646D0C15A}"/>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47" name="Freeform 44">
              <a:extLst>
                <a:ext uri="{FF2B5EF4-FFF2-40B4-BE49-F238E27FC236}">
                  <a16:creationId xmlns:a16="http://schemas.microsoft.com/office/drawing/2014/main" id="{C03A882A-82DC-7A45-AA37-B24FCBCF40E0}"/>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grpSp>
      <p:grpSp>
        <p:nvGrpSpPr>
          <p:cNvPr id="50" name="Group 94">
            <a:extLst>
              <a:ext uri="{FF2B5EF4-FFF2-40B4-BE49-F238E27FC236}">
                <a16:creationId xmlns:a16="http://schemas.microsoft.com/office/drawing/2014/main" id="{E950B7E2-9FA7-2B04-9AEE-F1FF837D6AB6}"/>
              </a:ext>
            </a:extLst>
          </p:cNvPr>
          <p:cNvGrpSpPr/>
          <p:nvPr/>
        </p:nvGrpSpPr>
        <p:grpSpPr>
          <a:xfrm>
            <a:off x="11943392" y="8942238"/>
            <a:ext cx="693343" cy="544662"/>
            <a:chOff x="0" y="0"/>
            <a:chExt cx="924458" cy="726216"/>
          </a:xfrm>
        </p:grpSpPr>
        <p:sp>
          <p:nvSpPr>
            <p:cNvPr id="51" name="Freeform 95">
              <a:extLst>
                <a:ext uri="{FF2B5EF4-FFF2-40B4-BE49-F238E27FC236}">
                  <a16:creationId xmlns:a16="http://schemas.microsoft.com/office/drawing/2014/main" id="{8048F053-0643-A00F-7992-DAE61DDC69F2}"/>
                </a:ext>
              </a:extLst>
            </p:cNvPr>
            <p:cNvSpPr/>
            <p:nvPr/>
          </p:nvSpPr>
          <p:spPr>
            <a:xfrm>
              <a:off x="115753" y="0"/>
              <a:ext cx="808704" cy="726216"/>
            </a:xfrm>
            <a:custGeom>
              <a:avLst/>
              <a:gdLst/>
              <a:ahLst/>
              <a:cxnLst/>
              <a:rect l="l" t="t" r="r" b="b"/>
              <a:pathLst>
                <a:path w="808704" h="726216">
                  <a:moveTo>
                    <a:pt x="0" y="0"/>
                  </a:moveTo>
                  <a:lnTo>
                    <a:pt x="808705" y="0"/>
                  </a:lnTo>
                  <a:lnTo>
                    <a:pt x="808705" y="726216"/>
                  </a:lnTo>
                  <a:lnTo>
                    <a:pt x="0" y="72621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GB"/>
            </a:p>
          </p:txBody>
        </p:sp>
        <p:sp>
          <p:nvSpPr>
            <p:cNvPr id="52" name="TextBox 96">
              <a:extLst>
                <a:ext uri="{FF2B5EF4-FFF2-40B4-BE49-F238E27FC236}">
                  <a16:creationId xmlns:a16="http://schemas.microsoft.com/office/drawing/2014/main" id="{4BB4C954-2389-787D-6AD4-60ABB08649D8}"/>
                </a:ext>
              </a:extLst>
            </p:cNvPr>
            <p:cNvSpPr txBox="1"/>
            <p:nvPr/>
          </p:nvSpPr>
          <p:spPr>
            <a:xfrm>
              <a:off x="96104" y="283129"/>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sugar</a:t>
              </a:r>
            </a:p>
          </p:txBody>
        </p:sp>
        <p:sp>
          <p:nvSpPr>
            <p:cNvPr id="53" name="TextBox 97">
              <a:extLst>
                <a:ext uri="{FF2B5EF4-FFF2-40B4-BE49-F238E27FC236}">
                  <a16:creationId xmlns:a16="http://schemas.microsoft.com/office/drawing/2014/main" id="{060BFD41-AE48-C9D8-9BF5-B2BCFAB63926}"/>
                </a:ext>
              </a:extLst>
            </p:cNvPr>
            <p:cNvSpPr txBox="1"/>
            <p:nvPr/>
          </p:nvSpPr>
          <p:spPr>
            <a:xfrm>
              <a:off x="0" y="117394"/>
              <a:ext cx="828353" cy="302894"/>
            </a:xfrm>
            <a:prstGeom prst="rect">
              <a:avLst/>
            </a:prstGeom>
          </p:spPr>
          <p:txBody>
            <a:bodyPr lIns="0" tIns="0" rIns="0" bIns="0" rtlCol="0" anchor="t">
              <a:spAutoFit/>
            </a:bodyPr>
            <a:lstStyle/>
            <a:p>
              <a:pPr algn="ctr">
                <a:lnSpc>
                  <a:spcPts val="1683"/>
                </a:lnSpc>
              </a:pPr>
              <a:r>
                <a:rPr lang="en-US" sz="1650" dirty="0">
                  <a:solidFill>
                    <a:srgbClr val="FFFCF5"/>
                  </a:solidFill>
                  <a:latin typeface="Playfair Display Heavy"/>
                </a:rPr>
                <a:t>low</a:t>
              </a:r>
            </a:p>
          </p:txBody>
        </p:sp>
      </p:grpSp>
      <p:grpSp>
        <p:nvGrpSpPr>
          <p:cNvPr id="54" name="Group 39">
            <a:extLst>
              <a:ext uri="{FF2B5EF4-FFF2-40B4-BE49-F238E27FC236}">
                <a16:creationId xmlns:a16="http://schemas.microsoft.com/office/drawing/2014/main" id="{5CF65E5F-88D5-29CA-C62A-833D6C659D57}"/>
              </a:ext>
            </a:extLst>
          </p:cNvPr>
          <p:cNvGrpSpPr/>
          <p:nvPr/>
        </p:nvGrpSpPr>
        <p:grpSpPr>
          <a:xfrm>
            <a:off x="14008465" y="8836959"/>
            <a:ext cx="839876" cy="634434"/>
            <a:chOff x="0" y="0"/>
            <a:chExt cx="1119835" cy="845912"/>
          </a:xfrm>
        </p:grpSpPr>
        <p:grpSp>
          <p:nvGrpSpPr>
            <p:cNvPr id="55" name="Group 40">
              <a:extLst>
                <a:ext uri="{FF2B5EF4-FFF2-40B4-BE49-F238E27FC236}">
                  <a16:creationId xmlns:a16="http://schemas.microsoft.com/office/drawing/2014/main" id="{92B742A6-5880-FBBB-8110-03D2BDB55DA8}"/>
                </a:ext>
              </a:extLst>
            </p:cNvPr>
            <p:cNvGrpSpPr/>
            <p:nvPr/>
          </p:nvGrpSpPr>
          <p:grpSpPr>
            <a:xfrm>
              <a:off x="0" y="409949"/>
              <a:ext cx="1119835" cy="435963"/>
              <a:chOff x="0" y="0"/>
              <a:chExt cx="831609" cy="323754"/>
            </a:xfrm>
          </p:grpSpPr>
          <p:sp>
            <p:nvSpPr>
              <p:cNvPr id="65" name="Freeform 41">
                <a:extLst>
                  <a:ext uri="{FF2B5EF4-FFF2-40B4-BE49-F238E27FC236}">
                    <a16:creationId xmlns:a16="http://schemas.microsoft.com/office/drawing/2014/main" id="{D85236DC-0C33-3BEE-C071-CDE542FD9825}"/>
                  </a:ext>
                </a:extLst>
              </p:cNvPr>
              <p:cNvSpPr/>
              <p:nvPr/>
            </p:nvSpPr>
            <p:spPr>
              <a:xfrm>
                <a:off x="0" y="0"/>
                <a:ext cx="831609" cy="323754"/>
              </a:xfrm>
              <a:custGeom>
                <a:avLst/>
                <a:gdLst/>
                <a:ahLst/>
                <a:cxnLst/>
                <a:rect l="l" t="t" r="r" b="b"/>
                <a:pathLst>
                  <a:path w="831609" h="323754">
                    <a:moveTo>
                      <a:pt x="161877" y="0"/>
                    </a:moveTo>
                    <a:lnTo>
                      <a:pt x="669732" y="0"/>
                    </a:lnTo>
                    <a:cubicBezTo>
                      <a:pt x="712665" y="0"/>
                      <a:pt x="753839" y="17055"/>
                      <a:pt x="784197" y="47413"/>
                    </a:cubicBezTo>
                    <a:cubicBezTo>
                      <a:pt x="814555" y="77771"/>
                      <a:pt x="831609" y="118945"/>
                      <a:pt x="831609" y="161877"/>
                    </a:cubicBezTo>
                    <a:lnTo>
                      <a:pt x="831609" y="161877"/>
                    </a:lnTo>
                    <a:cubicBezTo>
                      <a:pt x="831609" y="204810"/>
                      <a:pt x="814555" y="245984"/>
                      <a:pt x="784197" y="276341"/>
                    </a:cubicBezTo>
                    <a:cubicBezTo>
                      <a:pt x="753839" y="306699"/>
                      <a:pt x="712665" y="323754"/>
                      <a:pt x="669732" y="323754"/>
                    </a:cubicBezTo>
                    <a:lnTo>
                      <a:pt x="161877" y="323754"/>
                    </a:lnTo>
                    <a:cubicBezTo>
                      <a:pt x="118945" y="323754"/>
                      <a:pt x="77771" y="306699"/>
                      <a:pt x="47413" y="276341"/>
                    </a:cubicBezTo>
                    <a:cubicBezTo>
                      <a:pt x="17055" y="245984"/>
                      <a:pt x="0" y="204810"/>
                      <a:pt x="0" y="161877"/>
                    </a:cubicBezTo>
                    <a:lnTo>
                      <a:pt x="0" y="161877"/>
                    </a:lnTo>
                    <a:cubicBezTo>
                      <a:pt x="0" y="118945"/>
                      <a:pt x="17055" y="77771"/>
                      <a:pt x="47413" y="47413"/>
                    </a:cubicBezTo>
                    <a:cubicBezTo>
                      <a:pt x="77771" y="17055"/>
                      <a:pt x="118945" y="0"/>
                      <a:pt x="161877" y="0"/>
                    </a:cubicBezTo>
                    <a:close/>
                  </a:path>
                </a:pathLst>
              </a:custGeom>
              <a:solidFill>
                <a:srgbClr val="18B210"/>
              </a:solidFill>
            </p:spPr>
            <p:txBody>
              <a:bodyPr/>
              <a:lstStyle/>
              <a:p>
                <a:endParaRPr lang="en-GB"/>
              </a:p>
            </p:txBody>
          </p:sp>
          <p:sp>
            <p:nvSpPr>
              <p:cNvPr id="67" name="TextBox 42">
                <a:extLst>
                  <a:ext uri="{FF2B5EF4-FFF2-40B4-BE49-F238E27FC236}">
                    <a16:creationId xmlns:a16="http://schemas.microsoft.com/office/drawing/2014/main" id="{DE2D7A64-27FE-8DA0-215A-18BA13EECDC3}"/>
                  </a:ext>
                </a:extLst>
              </p:cNvPr>
              <p:cNvSpPr txBox="1"/>
              <p:nvPr/>
            </p:nvSpPr>
            <p:spPr>
              <a:xfrm>
                <a:off x="0" y="-28575"/>
                <a:ext cx="831609" cy="352329"/>
              </a:xfrm>
              <a:prstGeom prst="rect">
                <a:avLst/>
              </a:prstGeom>
            </p:spPr>
            <p:txBody>
              <a:bodyPr lIns="27376" tIns="27376" rIns="27376" bIns="27376" rtlCol="0" anchor="ctr"/>
              <a:lstStyle/>
              <a:p>
                <a:pPr algn="ctr">
                  <a:lnSpc>
                    <a:spcPts val="1959"/>
                  </a:lnSpc>
                </a:pPr>
                <a:endParaRPr/>
              </a:p>
            </p:txBody>
          </p:sp>
        </p:grpSp>
        <p:sp>
          <p:nvSpPr>
            <p:cNvPr id="56" name="TextBox 43">
              <a:extLst>
                <a:ext uri="{FF2B5EF4-FFF2-40B4-BE49-F238E27FC236}">
                  <a16:creationId xmlns:a16="http://schemas.microsoft.com/office/drawing/2014/main" id="{74FC92C9-502F-C10F-F61F-069E7CBFD7CB}"/>
                </a:ext>
              </a:extLst>
            </p:cNvPr>
            <p:cNvSpPr txBox="1"/>
            <p:nvPr/>
          </p:nvSpPr>
          <p:spPr>
            <a:xfrm>
              <a:off x="28334" y="442006"/>
              <a:ext cx="1063167" cy="343273"/>
            </a:xfrm>
            <a:prstGeom prst="rect">
              <a:avLst/>
            </a:prstGeom>
          </p:spPr>
          <p:txBody>
            <a:bodyPr lIns="0" tIns="0" rIns="0" bIns="0" rtlCol="0" anchor="t">
              <a:spAutoFit/>
            </a:bodyPr>
            <a:lstStyle/>
            <a:p>
              <a:pPr algn="ctr">
                <a:lnSpc>
                  <a:spcPts val="2170"/>
                </a:lnSpc>
                <a:spcBef>
                  <a:spcPct val="0"/>
                </a:spcBef>
              </a:pPr>
              <a:r>
                <a:rPr lang="en-US" sz="1550" dirty="0">
                  <a:solidFill>
                    <a:srgbClr val="F2FBF4"/>
                  </a:solidFill>
                  <a:latin typeface="TAN Nimbus"/>
                </a:rPr>
                <a:t>vegan</a:t>
              </a:r>
            </a:p>
          </p:txBody>
        </p:sp>
        <p:sp>
          <p:nvSpPr>
            <p:cNvPr id="64" name="Freeform 44">
              <a:extLst>
                <a:ext uri="{FF2B5EF4-FFF2-40B4-BE49-F238E27FC236}">
                  <a16:creationId xmlns:a16="http://schemas.microsoft.com/office/drawing/2014/main" id="{F4EEB47A-4A1F-739D-68CC-5CB15784D0AC}"/>
                </a:ext>
              </a:extLst>
            </p:cNvPr>
            <p:cNvSpPr/>
            <p:nvPr/>
          </p:nvSpPr>
          <p:spPr>
            <a:xfrm>
              <a:off x="180716" y="0"/>
              <a:ext cx="758403" cy="457882"/>
            </a:xfrm>
            <a:custGeom>
              <a:avLst/>
              <a:gdLst/>
              <a:ahLst/>
              <a:cxnLst/>
              <a:rect l="l" t="t" r="r" b="b"/>
              <a:pathLst>
                <a:path w="758403" h="457882">
                  <a:moveTo>
                    <a:pt x="0" y="0"/>
                  </a:moveTo>
                  <a:lnTo>
                    <a:pt x="758403" y="0"/>
                  </a:lnTo>
                  <a:lnTo>
                    <a:pt x="758403" y="457882"/>
                  </a:lnTo>
                  <a:lnTo>
                    <a:pt x="0" y="4578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grpSp>
      <p:sp>
        <p:nvSpPr>
          <p:cNvPr id="68" name="TextBox 67">
            <a:extLst>
              <a:ext uri="{FF2B5EF4-FFF2-40B4-BE49-F238E27FC236}">
                <a16:creationId xmlns:a16="http://schemas.microsoft.com/office/drawing/2014/main" id="{0CC44490-8933-7AAB-2A43-9CD4E4EF48B7}"/>
              </a:ext>
            </a:extLst>
          </p:cNvPr>
          <p:cNvSpPr txBox="1"/>
          <p:nvPr/>
        </p:nvSpPr>
        <p:spPr>
          <a:xfrm>
            <a:off x="8994639" y="9436557"/>
            <a:ext cx="9428023" cy="923330"/>
          </a:xfrm>
          <a:prstGeom prst="rect">
            <a:avLst/>
          </a:prstGeom>
          <a:solidFill>
            <a:srgbClr val="E9F1F9"/>
          </a:solidFill>
          <a:ln>
            <a:solidFill>
              <a:srgbClr val="F1E0C2"/>
            </a:solidFill>
          </a:ln>
        </p:spPr>
        <p:txBody>
          <a:bodyPr wrap="square" rtlCol="0">
            <a:spAutoFit/>
          </a:bodyPr>
          <a:lstStyle/>
          <a:p>
            <a:pPr lvl="0">
              <a:defRPr/>
            </a:pPr>
            <a:r>
              <a:rPr lang="en-GB" b="1" dirty="0">
                <a:solidFill>
                  <a:prstClr val="black"/>
                </a:solidFill>
                <a:latin typeface="Century Gothic" panose="020B0502020202020204" pitchFamily="34" charset="0"/>
              </a:rPr>
              <a:t>Available Daily: - Freshly cooked jacket potatoes with a choice of fillings –</a:t>
            </a:r>
          </a:p>
          <a:p>
            <a:pPr lvl="0">
              <a:defRPr/>
            </a:pPr>
            <a:r>
              <a:rPr lang="en-GB" b="1" dirty="0">
                <a:solidFill>
                  <a:prstClr val="black"/>
                </a:solidFill>
                <a:latin typeface="Century Gothic" panose="020B0502020202020204" pitchFamily="34" charset="0"/>
              </a:rPr>
              <a:t>Freshly made Sandwiches, Bread freshly baked on site daily- Daily salad selection – </a:t>
            </a:r>
          </a:p>
          <a:p>
            <a:pPr lvl="0">
              <a:defRPr/>
            </a:pPr>
            <a:r>
              <a:rPr lang="en-GB" b="1" dirty="0">
                <a:solidFill>
                  <a:prstClr val="black"/>
                </a:solidFill>
                <a:latin typeface="Century Gothic" panose="020B0502020202020204" pitchFamily="34" charset="0"/>
              </a:rPr>
              <a:t>Fresh Fruit and Yoghurt</a:t>
            </a:r>
          </a:p>
        </p:txBody>
      </p:sp>
      <p:graphicFrame>
        <p:nvGraphicFramePr>
          <p:cNvPr id="70" name="Table 69">
            <a:extLst>
              <a:ext uri="{FF2B5EF4-FFF2-40B4-BE49-F238E27FC236}">
                <a16:creationId xmlns:a16="http://schemas.microsoft.com/office/drawing/2014/main" id="{3387CA42-1677-BD07-9CD8-F2C14D7B134A}"/>
              </a:ext>
            </a:extLst>
          </p:cNvPr>
          <p:cNvGraphicFramePr>
            <a:graphicFrameLocks noGrp="1"/>
          </p:cNvGraphicFramePr>
          <p:nvPr>
            <p:extLst>
              <p:ext uri="{D42A27DB-BD31-4B8C-83A1-F6EECF244321}">
                <p14:modId xmlns:p14="http://schemas.microsoft.com/office/powerpoint/2010/main" val="1353773910"/>
              </p:ext>
            </p:extLst>
          </p:nvPr>
        </p:nvGraphicFramePr>
        <p:xfrm>
          <a:off x="22626" y="32316"/>
          <a:ext cx="967973" cy="2139384"/>
        </p:xfrm>
        <a:graphic>
          <a:graphicData uri="http://schemas.openxmlformats.org/drawingml/2006/table">
            <a:tbl>
              <a:tblPr>
                <a:tableStyleId>{5C22544A-7EE6-4342-B048-85BDC9FD1C3A}</a:tableStyleId>
              </a:tblPr>
              <a:tblGrid>
                <a:gridCol w="967973">
                  <a:extLst>
                    <a:ext uri="{9D8B030D-6E8A-4147-A177-3AD203B41FA5}">
                      <a16:colId xmlns:a16="http://schemas.microsoft.com/office/drawing/2014/main" val="2937775035"/>
                    </a:ext>
                  </a:extLst>
                </a:gridCol>
              </a:tblGrid>
              <a:tr h="356564">
                <a:tc>
                  <a:txBody>
                    <a:bodyPr/>
                    <a:lstStyle/>
                    <a:p>
                      <a:pPr algn="ctr" fontAlgn="b">
                        <a:buNone/>
                      </a:pPr>
                      <a:r>
                        <a:rPr lang="en-GB" sz="1100" u="none" strike="noStrike" dirty="0">
                          <a:effectLst/>
                        </a:rPr>
                        <a:t>17/11/2025</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771986540"/>
                  </a:ext>
                </a:extLst>
              </a:tr>
              <a:tr h="356564">
                <a:tc>
                  <a:txBody>
                    <a:bodyPr/>
                    <a:lstStyle/>
                    <a:p>
                      <a:pPr algn="ctr" fontAlgn="b">
                        <a:buNone/>
                      </a:pPr>
                      <a:r>
                        <a:rPr lang="en-GB" sz="1100" u="none" strike="noStrike" dirty="0">
                          <a:effectLst/>
                        </a:rPr>
                        <a:t>08/12/2025</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460129536"/>
                  </a:ext>
                </a:extLst>
              </a:tr>
              <a:tr h="356564">
                <a:tc>
                  <a:txBody>
                    <a:bodyPr/>
                    <a:lstStyle/>
                    <a:p>
                      <a:pPr algn="ctr" fontAlgn="b">
                        <a:buNone/>
                      </a:pPr>
                      <a:r>
                        <a:rPr lang="en-GB" sz="1100" u="none" strike="noStrike" dirty="0">
                          <a:effectLst/>
                        </a:rPr>
                        <a:t>19/01/2026</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199472423"/>
                  </a:ext>
                </a:extLst>
              </a:tr>
              <a:tr h="356564">
                <a:tc>
                  <a:txBody>
                    <a:bodyPr/>
                    <a:lstStyle/>
                    <a:p>
                      <a:pPr algn="ctr" fontAlgn="b">
                        <a:buNone/>
                      </a:pPr>
                      <a:r>
                        <a:rPr lang="en-GB" sz="1100" u="none" strike="noStrike" dirty="0">
                          <a:effectLst/>
                        </a:rPr>
                        <a:t>09/02/2026</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4044899857"/>
                  </a:ext>
                </a:extLst>
              </a:tr>
              <a:tr h="356564">
                <a:tc>
                  <a:txBody>
                    <a:bodyPr/>
                    <a:lstStyle/>
                    <a:p>
                      <a:pPr algn="ctr" fontAlgn="b">
                        <a:buNone/>
                      </a:pPr>
                      <a:r>
                        <a:rPr lang="en-GB" sz="1100" u="none" strike="noStrike" dirty="0">
                          <a:effectLst/>
                        </a:rPr>
                        <a:t>02/03/2026</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4245593752"/>
                  </a:ext>
                </a:extLst>
              </a:tr>
              <a:tr h="356564">
                <a:tc>
                  <a:txBody>
                    <a:bodyPr/>
                    <a:lstStyle/>
                    <a:p>
                      <a:pPr algn="ctr" fontAlgn="b">
                        <a:buNone/>
                      </a:pPr>
                      <a:r>
                        <a:rPr lang="en-GB" sz="1100" u="none" strike="noStrike" dirty="0">
                          <a:effectLst/>
                        </a:rPr>
                        <a:t>23/03/2026</a:t>
                      </a:r>
                      <a:endParaRPr lang="en-GB"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760073031"/>
                  </a:ext>
                </a:extLst>
              </a:tr>
            </a:tbl>
          </a:graphicData>
        </a:graphic>
      </p:graphicFrame>
    </p:spTree>
    <p:extLst>
      <p:ext uri="{BB962C8B-B14F-4D97-AF65-F5344CB8AC3E}">
        <p14:creationId xmlns:p14="http://schemas.microsoft.com/office/powerpoint/2010/main" val="1516179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28e53d5-7158-49fd-bdbc-a931148573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A1BFF4E77EA447A8AAE0D187721898" ma:contentTypeVersion="16" ma:contentTypeDescription="Create a new document." ma:contentTypeScope="" ma:versionID="6f6841f865ed9105a14f9bdb6dc90f88">
  <xsd:schema xmlns:xsd="http://www.w3.org/2001/XMLSchema" xmlns:xs="http://www.w3.org/2001/XMLSchema" xmlns:p="http://schemas.microsoft.com/office/2006/metadata/properties" xmlns:ns3="428e53d5-7158-49fd-bdbc-a9311485733d" xmlns:ns4="1d56789a-7c49-4046-9f3f-1b6ac74a523a" targetNamespace="http://schemas.microsoft.com/office/2006/metadata/properties" ma:root="true" ma:fieldsID="8ce561a4e79c6d3e28ef72852f6294f0" ns3:_="" ns4:_="">
    <xsd:import namespace="428e53d5-7158-49fd-bdbc-a9311485733d"/>
    <xsd:import namespace="1d56789a-7c49-4046-9f3f-1b6ac74a523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SystemTags" minOccurs="0"/>
                <xsd:element ref="ns3:MediaServiceDateTaken" minOccurs="0"/>
                <xsd:element ref="ns3:MediaServiceSearchProperties" minOccurs="0"/>
                <xsd:element ref="ns4:SharedWithUsers" minOccurs="0"/>
                <xsd:element ref="ns4:SharedWithDetails" minOccurs="0"/>
                <xsd:element ref="ns4:SharingHintHash"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e53d5-7158-49fd-bdbc-a93114857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56789a-7c49-4046-9f3f-1b6ac74a523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3070A7-4308-43F3-8C0D-7B94126CD641}">
  <ds:schemaRefs>
    <ds:schemaRef ds:uri="http://schemas.openxmlformats.org/package/2006/metadata/core-properties"/>
    <ds:schemaRef ds:uri="http://schemas.microsoft.com/office/2006/documentManagement/types"/>
    <ds:schemaRef ds:uri="http://schemas.microsoft.com/office/infopath/2007/PartnerControls"/>
    <ds:schemaRef ds:uri="428e53d5-7158-49fd-bdbc-a9311485733d"/>
    <ds:schemaRef ds:uri="http://purl.org/dc/elements/1.1/"/>
    <ds:schemaRef ds:uri="http://schemas.microsoft.com/office/2006/metadata/properties"/>
    <ds:schemaRef ds:uri="http://purl.org/dc/terms/"/>
    <ds:schemaRef ds:uri="1d56789a-7c49-4046-9f3f-1b6ac74a523a"/>
    <ds:schemaRef ds:uri="http://www.w3.org/XML/1998/namespace"/>
    <ds:schemaRef ds:uri="http://purl.org/dc/dcmitype/"/>
  </ds:schemaRefs>
</ds:datastoreItem>
</file>

<file path=customXml/itemProps2.xml><?xml version="1.0" encoding="utf-8"?>
<ds:datastoreItem xmlns:ds="http://schemas.openxmlformats.org/officeDocument/2006/customXml" ds:itemID="{C9F1B43E-D438-479D-B491-6EA6E6C07151}">
  <ds:schemaRefs>
    <ds:schemaRef ds:uri="http://schemas.microsoft.com/sharepoint/v3/contenttype/forms"/>
  </ds:schemaRefs>
</ds:datastoreItem>
</file>

<file path=customXml/itemProps3.xml><?xml version="1.0" encoding="utf-8"?>
<ds:datastoreItem xmlns:ds="http://schemas.openxmlformats.org/officeDocument/2006/customXml" ds:itemID="{9445701A-07AA-4238-A628-720C7D4AE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8e53d5-7158-49fd-bdbc-a9311485733d"/>
    <ds:schemaRef ds:uri="1d56789a-7c49-4046-9f3f-1b6ac74a52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1984</Words>
  <Application>Microsoft Office PowerPoint</Application>
  <PresentationFormat>Custom</PresentationFormat>
  <Paragraphs>402</Paragraphs>
  <Slides>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Canva Sans</vt:lpstr>
      <vt:lpstr>Canva Sans Bold</vt:lpstr>
      <vt:lpstr>TAN Nimbus</vt:lpstr>
      <vt:lpstr>Barlow Condensed Bold</vt:lpstr>
      <vt:lpstr>Feeling Passionate</vt:lpstr>
      <vt:lpstr>League Spartan</vt:lpstr>
      <vt:lpstr>Playfair Display Heavy</vt:lpstr>
      <vt:lpstr>Aptos Narrow</vt:lpstr>
      <vt:lpstr>Arial</vt:lpstr>
      <vt:lpstr>Calibri</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ONE</dc:title>
  <dc:creator>Alice Brealy</dc:creator>
  <cp:lastModifiedBy>Sadie Allen</cp:lastModifiedBy>
  <cp:revision>14</cp:revision>
  <dcterms:created xsi:type="dcterms:W3CDTF">2006-08-16T00:00:00Z</dcterms:created>
  <dcterms:modified xsi:type="dcterms:W3CDTF">2025-11-07T09:52:12Z</dcterms:modified>
  <dc:identifier>DAGF9D2QlfU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0x0101003AA1BFF4E77EA447A8AAE0D187721898</vt:lpwstr>
  </property>
  <property fmtid="{D5CDD505-2E9C-101B-9397-08002B2CF9AE}" pid="3" name="MediaServiceImageTags">
    <vt:lpwstr/>
  </property>
</Properties>
</file>