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81634"/>
            <a:ext cx="12169140" cy="1685925"/>
          </a:xfrm>
          <a:custGeom>
            <a:avLst/>
            <a:gdLst/>
            <a:ahLst/>
            <a:cxnLst/>
            <a:rect l="l" t="t" r="r" b="b"/>
            <a:pathLst>
              <a:path w="12169140" h="1685925">
                <a:moveTo>
                  <a:pt x="12168797" y="0"/>
                </a:moveTo>
                <a:lnTo>
                  <a:pt x="0" y="0"/>
                </a:lnTo>
                <a:lnTo>
                  <a:pt x="0" y="1685531"/>
                </a:lnTo>
                <a:lnTo>
                  <a:pt x="12168797" y="1685531"/>
                </a:lnTo>
                <a:lnTo>
                  <a:pt x="12168797" y="0"/>
                </a:lnTo>
                <a:close/>
              </a:path>
            </a:pathLst>
          </a:custGeom>
          <a:solidFill>
            <a:srgbClr val="2A37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55578" y="801737"/>
            <a:ext cx="9280842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B8682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B8682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640839"/>
          </a:xfrm>
          <a:custGeom>
            <a:avLst/>
            <a:gdLst/>
            <a:ahLst/>
            <a:cxnLst/>
            <a:rect l="l" t="t" r="r" b="b"/>
            <a:pathLst>
              <a:path w="12192000" h="1640839">
                <a:moveTo>
                  <a:pt x="12192000" y="0"/>
                </a:moveTo>
                <a:lnTo>
                  <a:pt x="0" y="0"/>
                </a:lnTo>
                <a:lnTo>
                  <a:pt x="0" y="1640598"/>
                </a:lnTo>
                <a:lnTo>
                  <a:pt x="12192000" y="16405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37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1609766"/>
            <a:ext cx="12192000" cy="38100"/>
          </a:xfrm>
          <a:custGeom>
            <a:avLst/>
            <a:gdLst/>
            <a:ahLst/>
            <a:cxnLst/>
            <a:rect l="l" t="t" r="r" b="b"/>
            <a:pathLst>
              <a:path w="12192000" h="38100">
                <a:moveTo>
                  <a:pt x="0" y="38100"/>
                </a:moveTo>
                <a:lnTo>
                  <a:pt x="12192000" y="38100"/>
                </a:lnTo>
                <a:lnTo>
                  <a:pt x="121920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5B868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08125" y="6271593"/>
            <a:ext cx="860479" cy="4304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791" y="164995"/>
            <a:ext cx="10037676" cy="11615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60290" y="2157495"/>
            <a:ext cx="6045200" cy="3652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B8682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image" Target="../media/image50.png"/><Relationship Id="rId16" Type="http://schemas.openxmlformats.org/officeDocument/2006/relationships/image" Target="../media/image51.png"/><Relationship Id="rId17" Type="http://schemas.openxmlformats.org/officeDocument/2006/relationships/image" Target="../media/image52.png"/><Relationship Id="rId18" Type="http://schemas.openxmlformats.org/officeDocument/2006/relationships/image" Target="../media/image53.png"/><Relationship Id="rId19" Type="http://schemas.openxmlformats.org/officeDocument/2006/relationships/image" Target="../media/image54.png"/><Relationship Id="rId20" Type="http://schemas.openxmlformats.org/officeDocument/2006/relationships/image" Target="../media/image55.png"/><Relationship Id="rId21" Type="http://schemas.openxmlformats.org/officeDocument/2006/relationships/image" Target="../media/image5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59.png"/><Relationship Id="rId4" Type="http://schemas.openxmlformats.org/officeDocument/2006/relationships/image" Target="../media/image60.jpg"/><Relationship Id="rId5" Type="http://schemas.openxmlformats.org/officeDocument/2006/relationships/image" Target="../media/image61.png"/><Relationship Id="rId6" Type="http://schemas.openxmlformats.org/officeDocument/2006/relationships/image" Target="../media/image62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jpg"/><Relationship Id="rId3" Type="http://schemas.openxmlformats.org/officeDocument/2006/relationships/image" Target="../media/image6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75373" y="0"/>
              <a:ext cx="6516623" cy="685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6096000" cy="6858000"/>
            </a:xfrm>
            <a:custGeom>
              <a:avLst/>
              <a:gdLst/>
              <a:ahLst/>
              <a:cxnLst/>
              <a:rect l="l" t="t" r="r" b="b"/>
              <a:pathLst>
                <a:path w="6096000" h="6858000">
                  <a:moveTo>
                    <a:pt x="60960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96000" y="6858000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3894" y="5904750"/>
              <a:ext cx="1063548" cy="55792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61506" y="3447076"/>
              <a:ext cx="5233035" cy="0"/>
            </a:xfrm>
            <a:custGeom>
              <a:avLst/>
              <a:gdLst/>
              <a:ahLst/>
              <a:cxnLst/>
              <a:rect l="l" t="t" r="r" b="b"/>
              <a:pathLst>
                <a:path w="5233035" h="0">
                  <a:moveTo>
                    <a:pt x="0" y="0"/>
                  </a:moveTo>
                  <a:lnTo>
                    <a:pt x="5232514" y="0"/>
                  </a:lnTo>
                </a:path>
              </a:pathLst>
            </a:custGeom>
            <a:ln w="6350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40702" y="2506027"/>
            <a:ext cx="3085465" cy="836294"/>
          </a:xfrm>
          <a:prstGeom prst="rect"/>
        </p:spPr>
        <p:txBody>
          <a:bodyPr wrap="square" lIns="0" tIns="59690" rIns="0" bIns="0" rtlCol="0" vert="horz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dirty="0" sz="2800"/>
              <a:t>A</a:t>
            </a:r>
            <a:r>
              <a:rPr dirty="0" sz="2800" spc="-100"/>
              <a:t> </a:t>
            </a:r>
            <a:r>
              <a:rPr dirty="0" sz="2800" spc="-200"/>
              <a:t>Retirement</a:t>
            </a:r>
            <a:r>
              <a:rPr dirty="0" sz="2800" spc="-65"/>
              <a:t> </a:t>
            </a:r>
            <a:r>
              <a:rPr dirty="0" sz="2800" spc="-20"/>
              <a:t>Plan </a:t>
            </a:r>
            <a:r>
              <a:rPr dirty="0" sz="2800" spc="-190"/>
              <a:t>that</a:t>
            </a:r>
            <a:r>
              <a:rPr dirty="0" sz="2800" spc="-135"/>
              <a:t> Works</a:t>
            </a:r>
            <a:r>
              <a:rPr dirty="0" sz="2800" spc="-125"/>
              <a:t> </a:t>
            </a:r>
            <a:r>
              <a:rPr dirty="0" sz="2800" spc="-130"/>
              <a:t>for</a:t>
            </a:r>
            <a:r>
              <a:rPr dirty="0" sz="2800" spc="-114"/>
              <a:t> </a:t>
            </a:r>
            <a:r>
              <a:rPr dirty="0" sz="2800" spc="-125"/>
              <a:t>You</a:t>
            </a:r>
            <a:endParaRPr sz="2800"/>
          </a:p>
        </p:txBody>
      </p:sp>
      <p:sp>
        <p:nvSpPr>
          <p:cNvPr id="8" name="object 8" descr=""/>
          <p:cNvSpPr txBox="1"/>
          <p:nvPr/>
        </p:nvSpPr>
        <p:spPr>
          <a:xfrm>
            <a:off x="540702" y="3442157"/>
            <a:ext cx="2778125" cy="77216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Kristina</a:t>
            </a:r>
            <a:r>
              <a:rPr dirty="0" sz="1800" spc="-4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Fox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TCDRS</a:t>
            </a:r>
            <a:r>
              <a:rPr dirty="0" sz="1800" spc="-3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FFFFFF"/>
                </a:solidFill>
                <a:latin typeface="Century Gothic"/>
                <a:cs typeface="Century Gothic"/>
              </a:rPr>
              <a:t>Employer</a:t>
            </a:r>
            <a:r>
              <a:rPr dirty="0" sz="1800" spc="-25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entury Gothic"/>
                <a:cs typeface="Century Gothic"/>
              </a:rPr>
              <a:t>Services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994140" y="6632654"/>
            <a:ext cx="1170305" cy="186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50">
                <a:solidFill>
                  <a:srgbClr val="7BC4F1"/>
                </a:solidFill>
                <a:latin typeface="Tahoma"/>
                <a:cs typeface="Tahoma"/>
              </a:rPr>
              <a:t>Version</a:t>
            </a:r>
            <a:r>
              <a:rPr dirty="0" sz="1050" spc="-15">
                <a:solidFill>
                  <a:srgbClr val="7BC4F1"/>
                </a:solidFill>
                <a:latin typeface="Tahoma"/>
                <a:cs typeface="Tahoma"/>
              </a:rPr>
              <a:t> </a:t>
            </a:r>
            <a:r>
              <a:rPr dirty="0" sz="1050" spc="-10">
                <a:solidFill>
                  <a:srgbClr val="7BC4F1"/>
                </a:solidFill>
                <a:latin typeface="Tahoma"/>
                <a:cs typeface="Tahoma"/>
              </a:rPr>
              <a:t>Date:</a:t>
            </a:r>
            <a:r>
              <a:rPr dirty="0" sz="1050" spc="-15">
                <a:solidFill>
                  <a:srgbClr val="7BC4F1"/>
                </a:solidFill>
                <a:latin typeface="Tahoma"/>
                <a:cs typeface="Tahoma"/>
              </a:rPr>
              <a:t> </a:t>
            </a:r>
            <a:r>
              <a:rPr dirty="0" sz="1050" spc="-20">
                <a:solidFill>
                  <a:srgbClr val="7BC4F1"/>
                </a:solidFill>
                <a:latin typeface="Tahoma"/>
                <a:cs typeface="Tahoma"/>
              </a:rPr>
              <a:t>June,</a:t>
            </a:r>
            <a:endParaRPr sz="10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9270" y="499748"/>
            <a:ext cx="709040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75"/>
              <a:t>How</a:t>
            </a:r>
            <a:r>
              <a:rPr dirty="0" spc="-150"/>
              <a:t> </a:t>
            </a:r>
            <a:r>
              <a:rPr dirty="0" spc="-245"/>
              <a:t>Employees</a:t>
            </a:r>
            <a:r>
              <a:rPr dirty="0" spc="-125"/>
              <a:t> </a:t>
            </a:r>
            <a:r>
              <a:rPr dirty="0" spc="-254"/>
              <a:t>Earn</a:t>
            </a:r>
            <a:r>
              <a:rPr dirty="0" spc="-165"/>
              <a:t> </a:t>
            </a:r>
            <a:r>
              <a:rPr dirty="0" spc="-229"/>
              <a:t>Service</a:t>
            </a:r>
            <a:r>
              <a:rPr dirty="0" spc="-150"/>
              <a:t> </a:t>
            </a:r>
            <a:r>
              <a:rPr dirty="0" spc="-120"/>
              <a:t>Time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431540" y="2382986"/>
            <a:ext cx="7451090" cy="261620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70"/>
              </a:spcBef>
              <a:buClr>
                <a:srgbClr val="5B8682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Employees</a:t>
            </a:r>
            <a:r>
              <a:rPr dirty="0" sz="2800" spc="-15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20">
                <a:solidFill>
                  <a:srgbClr val="2A374D"/>
                </a:solidFill>
                <a:latin typeface="Tahoma"/>
                <a:cs typeface="Tahoma"/>
              </a:rPr>
              <a:t>earn</a:t>
            </a:r>
            <a:r>
              <a:rPr dirty="0" sz="2800" spc="-1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one</a:t>
            </a:r>
            <a:r>
              <a:rPr dirty="0" sz="2800" spc="-13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month</a:t>
            </a:r>
            <a:r>
              <a:rPr dirty="0" sz="2800" spc="-1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65">
                <a:solidFill>
                  <a:srgbClr val="2A374D"/>
                </a:solidFill>
                <a:latin typeface="Tahoma"/>
                <a:cs typeface="Tahoma"/>
              </a:rPr>
              <a:t>of</a:t>
            </a:r>
            <a:r>
              <a:rPr dirty="0" sz="2800" spc="-13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service</a:t>
            </a:r>
            <a:r>
              <a:rPr dirty="0" sz="2800" spc="-12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time</a:t>
            </a:r>
            <a:r>
              <a:rPr dirty="0" sz="2800" spc="-1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25">
                <a:solidFill>
                  <a:srgbClr val="2A374D"/>
                </a:solidFill>
                <a:latin typeface="Tahoma"/>
                <a:cs typeface="Tahoma"/>
              </a:rPr>
              <a:t>for </a:t>
            </a:r>
            <a:r>
              <a:rPr dirty="0" sz="2800" spc="-25">
                <a:solidFill>
                  <a:srgbClr val="2A374D"/>
                </a:solidFill>
                <a:latin typeface="Tahoma"/>
                <a:cs typeface="Tahoma"/>
              </a:rPr>
              <a:t>	</a:t>
            </a:r>
            <a:r>
              <a:rPr dirty="0" sz="2800" spc="-10">
                <a:solidFill>
                  <a:srgbClr val="2A374D"/>
                </a:solidFill>
                <a:latin typeface="Tahoma"/>
                <a:cs typeface="Tahoma"/>
              </a:rPr>
              <a:t>each</a:t>
            </a:r>
            <a:r>
              <a:rPr dirty="0" sz="2800" spc="-1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month</a:t>
            </a:r>
            <a:r>
              <a:rPr dirty="0" sz="2800" spc="-16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they</a:t>
            </a:r>
            <a:r>
              <a:rPr dirty="0" sz="2800" spc="-18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30">
                <a:solidFill>
                  <a:srgbClr val="2A374D"/>
                </a:solidFill>
                <a:latin typeface="Tahoma"/>
                <a:cs typeface="Tahoma"/>
              </a:rPr>
              <a:t>make</a:t>
            </a:r>
            <a:r>
              <a:rPr dirty="0" sz="2800" spc="-1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95">
                <a:solidFill>
                  <a:srgbClr val="2A374D"/>
                </a:solidFill>
                <a:latin typeface="Tahoma"/>
                <a:cs typeface="Tahoma"/>
              </a:rPr>
              <a:t>a</a:t>
            </a:r>
            <a:r>
              <a:rPr dirty="0" sz="2800" spc="-16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2A374D"/>
                </a:solidFill>
                <a:latin typeface="Tahoma"/>
                <a:cs typeface="Tahoma"/>
              </a:rPr>
              <a:t>deposit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30"/>
              </a:spcBef>
              <a:buClr>
                <a:srgbClr val="5B8682"/>
              </a:buClr>
              <a:buFont typeface="Arial"/>
              <a:buChar char="•"/>
            </a:pPr>
            <a:endParaRPr sz="2800">
              <a:latin typeface="Tahoma"/>
              <a:cs typeface="Tahoma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Clr>
                <a:srgbClr val="5B8682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Service</a:t>
            </a:r>
            <a:r>
              <a:rPr dirty="0" sz="2800" spc="-4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time</a:t>
            </a:r>
            <a:r>
              <a:rPr dirty="0" sz="2800" spc="-8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counts</a:t>
            </a:r>
            <a:r>
              <a:rPr dirty="0" sz="2800" spc="-7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toward</a:t>
            </a:r>
            <a:r>
              <a:rPr dirty="0" sz="2800" spc="-9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eligibility</a:t>
            </a:r>
            <a:r>
              <a:rPr dirty="0" sz="2800" spc="-7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25">
                <a:solidFill>
                  <a:srgbClr val="2A374D"/>
                </a:solidFill>
                <a:latin typeface="Tahoma"/>
                <a:cs typeface="Tahoma"/>
              </a:rPr>
              <a:t>for</a:t>
            </a:r>
            <a:endParaRPr sz="2800">
              <a:latin typeface="Tahoma"/>
              <a:cs typeface="Tahoma"/>
            </a:endParaRPr>
          </a:p>
          <a:p>
            <a:pPr lvl="1" marL="697230" indent="-227329">
              <a:lnSpc>
                <a:spcPct val="100000"/>
              </a:lnSpc>
              <a:spcBef>
                <a:spcPts val="219"/>
              </a:spcBef>
              <a:buClr>
                <a:srgbClr val="5B8682"/>
              </a:buClr>
              <a:buFont typeface="Arial"/>
              <a:buChar char="•"/>
              <a:tabLst>
                <a:tab pos="697230" algn="l"/>
              </a:tabLst>
            </a:pPr>
            <a:r>
              <a:rPr dirty="0" sz="2400" spc="-10">
                <a:solidFill>
                  <a:srgbClr val="2A374D"/>
                </a:solidFill>
                <a:latin typeface="Tahoma"/>
                <a:cs typeface="Tahoma"/>
              </a:rPr>
              <a:t>Vesting</a:t>
            </a:r>
            <a:endParaRPr sz="2400">
              <a:latin typeface="Tahoma"/>
              <a:cs typeface="Tahoma"/>
            </a:endParaRPr>
          </a:p>
          <a:p>
            <a:pPr lvl="1" marL="697230" indent="-227329">
              <a:lnSpc>
                <a:spcPct val="100000"/>
              </a:lnSpc>
              <a:spcBef>
                <a:spcPts val="215"/>
              </a:spcBef>
              <a:buClr>
                <a:srgbClr val="5B8682"/>
              </a:buClr>
              <a:buFont typeface="Arial"/>
              <a:buChar char="•"/>
              <a:tabLst>
                <a:tab pos="697230" algn="l"/>
              </a:tabLst>
            </a:pP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Retirement</a:t>
            </a:r>
            <a:r>
              <a:rPr dirty="0" sz="2400" spc="-9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2A374D"/>
                </a:solidFill>
                <a:latin typeface="Tahoma"/>
                <a:cs typeface="Tahoma"/>
              </a:rPr>
              <a:t>benefits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963922" y="4172546"/>
            <a:ext cx="1713230" cy="1492885"/>
            <a:chOff x="963922" y="4172546"/>
            <a:chExt cx="1713230" cy="1492885"/>
          </a:xfrm>
        </p:grpSpPr>
        <p:sp>
          <p:nvSpPr>
            <p:cNvPr id="5" name="object 5" descr=""/>
            <p:cNvSpPr/>
            <p:nvPr/>
          </p:nvSpPr>
          <p:spPr>
            <a:xfrm>
              <a:off x="1192978" y="4231931"/>
              <a:ext cx="1466850" cy="1165225"/>
            </a:xfrm>
            <a:custGeom>
              <a:avLst/>
              <a:gdLst/>
              <a:ahLst/>
              <a:cxnLst/>
              <a:rect l="l" t="t" r="r" b="b"/>
              <a:pathLst>
                <a:path w="1466850" h="1165225">
                  <a:moveTo>
                    <a:pt x="0" y="394920"/>
                  </a:moveTo>
                  <a:lnTo>
                    <a:pt x="0" y="97821"/>
                  </a:lnTo>
                  <a:lnTo>
                    <a:pt x="7694" y="59747"/>
                  </a:lnTo>
                  <a:lnTo>
                    <a:pt x="28676" y="28653"/>
                  </a:lnTo>
                  <a:lnTo>
                    <a:pt x="59795" y="7688"/>
                  </a:lnTo>
                  <a:lnTo>
                    <a:pt x="97898" y="0"/>
                  </a:lnTo>
                  <a:lnTo>
                    <a:pt x="1368327" y="0"/>
                  </a:lnTo>
                  <a:lnTo>
                    <a:pt x="1406431" y="7688"/>
                  </a:lnTo>
                  <a:lnTo>
                    <a:pt x="1437550" y="28653"/>
                  </a:lnTo>
                  <a:lnTo>
                    <a:pt x="1458532" y="59747"/>
                  </a:lnTo>
                  <a:lnTo>
                    <a:pt x="1466226" y="97821"/>
                  </a:lnTo>
                  <a:lnTo>
                    <a:pt x="1466226" y="1067204"/>
                  </a:lnTo>
                  <a:lnTo>
                    <a:pt x="1458532" y="1105277"/>
                  </a:lnTo>
                  <a:lnTo>
                    <a:pt x="1437550" y="1136371"/>
                  </a:lnTo>
                  <a:lnTo>
                    <a:pt x="1406431" y="1157337"/>
                  </a:lnTo>
                  <a:lnTo>
                    <a:pt x="1368327" y="1165025"/>
                  </a:lnTo>
                  <a:lnTo>
                    <a:pt x="833784" y="1165025"/>
                  </a:lnTo>
                </a:path>
              </a:pathLst>
            </a:custGeom>
            <a:ln w="3463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98696" y="4418917"/>
              <a:ext cx="1455420" cy="0"/>
            </a:xfrm>
            <a:custGeom>
              <a:avLst/>
              <a:gdLst/>
              <a:ahLst/>
              <a:cxnLst/>
              <a:rect l="l" t="t" r="r" b="b"/>
              <a:pathLst>
                <a:path w="1455420" h="0">
                  <a:moveTo>
                    <a:pt x="0" y="0"/>
                  </a:moveTo>
                  <a:lnTo>
                    <a:pt x="1454963" y="0"/>
                  </a:lnTo>
                </a:path>
              </a:pathLst>
            </a:custGeom>
            <a:ln w="34626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12689" y="4172546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w="0" h="118745">
                  <a:moveTo>
                    <a:pt x="0" y="0"/>
                  </a:moveTo>
                  <a:lnTo>
                    <a:pt x="0" y="118597"/>
                  </a:lnTo>
                </a:path>
              </a:pathLst>
            </a:custGeom>
            <a:ln w="3465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145454" y="4724673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 h="0">
                  <a:moveTo>
                    <a:pt x="0" y="0"/>
                  </a:moveTo>
                  <a:lnTo>
                    <a:pt x="53887" y="0"/>
                  </a:lnTo>
                </a:path>
              </a:pathLst>
            </a:custGeom>
            <a:ln w="3462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76945" y="4724673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10" h="0">
                  <a:moveTo>
                    <a:pt x="0" y="0"/>
                  </a:moveTo>
                  <a:lnTo>
                    <a:pt x="54060" y="0"/>
                  </a:lnTo>
                </a:path>
              </a:pathLst>
            </a:custGeom>
            <a:ln w="3462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145454" y="4878936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 h="0">
                  <a:moveTo>
                    <a:pt x="0" y="0"/>
                  </a:moveTo>
                  <a:lnTo>
                    <a:pt x="53887" y="0"/>
                  </a:lnTo>
                </a:path>
              </a:pathLst>
            </a:custGeom>
            <a:ln w="3462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376945" y="4878936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10" h="0">
                  <a:moveTo>
                    <a:pt x="0" y="0"/>
                  </a:moveTo>
                  <a:lnTo>
                    <a:pt x="54060" y="0"/>
                  </a:lnTo>
                </a:path>
              </a:pathLst>
            </a:custGeom>
            <a:ln w="3462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145454" y="5033026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 h="0">
                  <a:moveTo>
                    <a:pt x="0" y="0"/>
                  </a:moveTo>
                  <a:lnTo>
                    <a:pt x="53887" y="0"/>
                  </a:lnTo>
                </a:path>
              </a:pathLst>
            </a:custGeom>
            <a:ln w="3462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76946" y="5033026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10" h="0">
                  <a:moveTo>
                    <a:pt x="0" y="0"/>
                  </a:moveTo>
                  <a:lnTo>
                    <a:pt x="54060" y="0"/>
                  </a:lnTo>
                </a:path>
              </a:pathLst>
            </a:custGeom>
            <a:ln w="3462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901314" y="4724673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10" h="0">
                  <a:moveTo>
                    <a:pt x="0" y="0"/>
                  </a:moveTo>
                  <a:lnTo>
                    <a:pt x="54060" y="0"/>
                  </a:lnTo>
                </a:path>
              </a:pathLst>
            </a:custGeom>
            <a:ln w="3462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145454" y="4557771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 h="0">
                  <a:moveTo>
                    <a:pt x="0" y="0"/>
                  </a:moveTo>
                  <a:lnTo>
                    <a:pt x="53887" y="0"/>
                  </a:lnTo>
                </a:path>
              </a:pathLst>
            </a:custGeom>
            <a:ln w="3462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376946" y="4557771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10" h="0">
                  <a:moveTo>
                    <a:pt x="0" y="0"/>
                  </a:moveTo>
                  <a:lnTo>
                    <a:pt x="54060" y="0"/>
                  </a:lnTo>
                </a:path>
              </a:pathLst>
            </a:custGeom>
            <a:ln w="3462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901315" y="4557771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10" h="0">
                  <a:moveTo>
                    <a:pt x="0" y="0"/>
                  </a:moveTo>
                  <a:lnTo>
                    <a:pt x="54060" y="0"/>
                  </a:lnTo>
                </a:path>
              </a:pathLst>
            </a:custGeom>
            <a:ln w="3462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665492" y="4557771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10" h="0">
                  <a:moveTo>
                    <a:pt x="0" y="0"/>
                  </a:moveTo>
                  <a:lnTo>
                    <a:pt x="54060" y="0"/>
                  </a:lnTo>
                </a:path>
              </a:pathLst>
            </a:custGeom>
            <a:ln w="3462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21354" y="4557771"/>
              <a:ext cx="54610" cy="0"/>
            </a:xfrm>
            <a:custGeom>
              <a:avLst/>
              <a:gdLst/>
              <a:ahLst/>
              <a:cxnLst/>
              <a:rect l="l" t="t" r="r" b="b"/>
              <a:pathLst>
                <a:path w="54609" h="0">
                  <a:moveTo>
                    <a:pt x="0" y="0"/>
                  </a:moveTo>
                  <a:lnTo>
                    <a:pt x="54060" y="0"/>
                  </a:lnTo>
                </a:path>
              </a:pathLst>
            </a:custGeom>
            <a:ln w="3462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476279" y="4761205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561"/>
                  </a:lnTo>
                </a:path>
              </a:pathLst>
            </a:custGeom>
            <a:ln w="3465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476279" y="5535811"/>
              <a:ext cx="0" cy="10795"/>
            </a:xfrm>
            <a:custGeom>
              <a:avLst/>
              <a:gdLst/>
              <a:ahLst/>
              <a:cxnLst/>
              <a:rect l="l" t="t" r="r" b="b"/>
              <a:pathLst>
                <a:path w="0" h="10795">
                  <a:moveTo>
                    <a:pt x="0" y="0"/>
                  </a:moveTo>
                  <a:lnTo>
                    <a:pt x="0" y="10561"/>
                  </a:lnTo>
                </a:path>
              </a:pathLst>
            </a:custGeom>
            <a:ln w="3465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858345" y="5154048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 h="0">
                  <a:moveTo>
                    <a:pt x="0" y="0"/>
                  </a:moveTo>
                  <a:lnTo>
                    <a:pt x="10569" y="0"/>
                  </a:lnTo>
                </a:path>
              </a:pathLst>
            </a:custGeom>
            <a:ln w="34626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279443" y="4813838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5" h="9525">
                  <a:moveTo>
                    <a:pt x="0" y="0"/>
                  </a:moveTo>
                  <a:lnTo>
                    <a:pt x="5371" y="9176"/>
                  </a:lnTo>
                </a:path>
              </a:pathLst>
            </a:custGeom>
            <a:ln w="3464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667052" y="5484563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0" y="0"/>
                  </a:moveTo>
                  <a:lnTo>
                    <a:pt x="5371" y="9176"/>
                  </a:lnTo>
                </a:path>
              </a:pathLst>
            </a:custGeom>
            <a:ln w="3464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807056" y="4957540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0" y="5194"/>
                  </a:moveTo>
                  <a:lnTo>
                    <a:pt x="9183" y="0"/>
                  </a:lnTo>
                </a:path>
              </a:pathLst>
            </a:custGeom>
            <a:ln w="34633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667052" y="4813838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4" h="9525">
                  <a:moveTo>
                    <a:pt x="5371" y="0"/>
                  </a:moveTo>
                  <a:lnTo>
                    <a:pt x="0" y="9176"/>
                  </a:lnTo>
                </a:path>
              </a:pathLst>
            </a:custGeom>
            <a:ln w="3464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279443" y="5484563"/>
              <a:ext cx="5715" cy="9525"/>
            </a:xfrm>
            <a:custGeom>
              <a:avLst/>
              <a:gdLst/>
              <a:ahLst/>
              <a:cxnLst/>
              <a:rect l="l" t="t" r="r" b="b"/>
              <a:pathLst>
                <a:path w="5715" h="9525">
                  <a:moveTo>
                    <a:pt x="5371" y="0"/>
                  </a:moveTo>
                  <a:lnTo>
                    <a:pt x="0" y="9176"/>
                  </a:lnTo>
                </a:path>
              </a:pathLst>
            </a:custGeom>
            <a:ln w="3464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807056" y="5344843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0" y="0"/>
                  </a:moveTo>
                  <a:lnTo>
                    <a:pt x="9183" y="5194"/>
                  </a:lnTo>
                </a:path>
              </a:pathLst>
            </a:custGeom>
            <a:ln w="34633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81242" y="4659401"/>
              <a:ext cx="989965" cy="988694"/>
            </a:xfrm>
            <a:custGeom>
              <a:avLst/>
              <a:gdLst/>
              <a:ahLst/>
              <a:cxnLst/>
              <a:rect l="l" t="t" r="r" b="b"/>
              <a:pathLst>
                <a:path w="989964" h="988695">
                  <a:moveTo>
                    <a:pt x="989382" y="494300"/>
                  </a:moveTo>
                  <a:lnTo>
                    <a:pt x="987118" y="446689"/>
                  </a:lnTo>
                  <a:lnTo>
                    <a:pt x="980463" y="400361"/>
                  </a:lnTo>
                  <a:lnTo>
                    <a:pt x="969626" y="355520"/>
                  </a:lnTo>
                  <a:lnTo>
                    <a:pt x="954812" y="312376"/>
                  </a:lnTo>
                  <a:lnTo>
                    <a:pt x="936230" y="271135"/>
                  </a:lnTo>
                  <a:lnTo>
                    <a:pt x="914087" y="232003"/>
                  </a:lnTo>
                  <a:lnTo>
                    <a:pt x="888588" y="195188"/>
                  </a:lnTo>
                  <a:lnTo>
                    <a:pt x="859943" y="160897"/>
                  </a:lnTo>
                  <a:lnTo>
                    <a:pt x="828358" y="129336"/>
                  </a:lnTo>
                  <a:lnTo>
                    <a:pt x="794039" y="100713"/>
                  </a:lnTo>
                  <a:lnTo>
                    <a:pt x="757195" y="75235"/>
                  </a:lnTo>
                  <a:lnTo>
                    <a:pt x="718032" y="53109"/>
                  </a:lnTo>
                  <a:lnTo>
                    <a:pt x="676758" y="34542"/>
                  </a:lnTo>
                  <a:lnTo>
                    <a:pt x="633580" y="19740"/>
                  </a:lnTo>
                  <a:lnTo>
                    <a:pt x="588704" y="8911"/>
                  </a:lnTo>
                  <a:lnTo>
                    <a:pt x="542339" y="2262"/>
                  </a:lnTo>
                  <a:lnTo>
                    <a:pt x="494691" y="0"/>
                  </a:lnTo>
                  <a:lnTo>
                    <a:pt x="447042" y="2262"/>
                  </a:lnTo>
                  <a:lnTo>
                    <a:pt x="400677" y="8911"/>
                  </a:lnTo>
                  <a:lnTo>
                    <a:pt x="355802" y="19740"/>
                  </a:lnTo>
                  <a:lnTo>
                    <a:pt x="312623" y="34542"/>
                  </a:lnTo>
                  <a:lnTo>
                    <a:pt x="271349" y="53109"/>
                  </a:lnTo>
                  <a:lnTo>
                    <a:pt x="232186" y="75235"/>
                  </a:lnTo>
                  <a:lnTo>
                    <a:pt x="195342" y="100713"/>
                  </a:lnTo>
                  <a:lnTo>
                    <a:pt x="161024" y="129336"/>
                  </a:lnTo>
                  <a:lnTo>
                    <a:pt x="129438" y="160897"/>
                  </a:lnTo>
                  <a:lnTo>
                    <a:pt x="100793" y="195188"/>
                  </a:lnTo>
                  <a:lnTo>
                    <a:pt x="75295" y="232003"/>
                  </a:lnTo>
                  <a:lnTo>
                    <a:pt x="53151" y="271135"/>
                  </a:lnTo>
                  <a:lnTo>
                    <a:pt x="34569" y="312376"/>
                  </a:lnTo>
                  <a:lnTo>
                    <a:pt x="19756" y="355520"/>
                  </a:lnTo>
                  <a:lnTo>
                    <a:pt x="8918" y="400361"/>
                  </a:lnTo>
                  <a:lnTo>
                    <a:pt x="2264" y="446689"/>
                  </a:lnTo>
                  <a:lnTo>
                    <a:pt x="0" y="494300"/>
                  </a:lnTo>
                  <a:lnTo>
                    <a:pt x="2264" y="541910"/>
                  </a:lnTo>
                  <a:lnTo>
                    <a:pt x="8918" y="588239"/>
                  </a:lnTo>
                  <a:lnTo>
                    <a:pt x="19756" y="633079"/>
                  </a:lnTo>
                  <a:lnTo>
                    <a:pt x="34569" y="676224"/>
                  </a:lnTo>
                  <a:lnTo>
                    <a:pt x="53151" y="717465"/>
                  </a:lnTo>
                  <a:lnTo>
                    <a:pt x="75295" y="756597"/>
                  </a:lnTo>
                  <a:lnTo>
                    <a:pt x="100793" y="793412"/>
                  </a:lnTo>
                  <a:lnTo>
                    <a:pt x="129438" y="827703"/>
                  </a:lnTo>
                  <a:lnTo>
                    <a:pt x="161024" y="859264"/>
                  </a:lnTo>
                  <a:lnTo>
                    <a:pt x="195342" y="887887"/>
                  </a:lnTo>
                  <a:lnTo>
                    <a:pt x="232186" y="913365"/>
                  </a:lnTo>
                  <a:lnTo>
                    <a:pt x="271349" y="935491"/>
                  </a:lnTo>
                  <a:lnTo>
                    <a:pt x="312623" y="954058"/>
                  </a:lnTo>
                  <a:lnTo>
                    <a:pt x="355802" y="968860"/>
                  </a:lnTo>
                  <a:lnTo>
                    <a:pt x="400677" y="979689"/>
                  </a:lnTo>
                  <a:lnTo>
                    <a:pt x="447042" y="986338"/>
                  </a:lnTo>
                  <a:lnTo>
                    <a:pt x="494691" y="988600"/>
                  </a:lnTo>
                  <a:lnTo>
                    <a:pt x="542339" y="986338"/>
                  </a:lnTo>
                  <a:lnTo>
                    <a:pt x="588704" y="979689"/>
                  </a:lnTo>
                  <a:lnTo>
                    <a:pt x="633580" y="968860"/>
                  </a:lnTo>
                  <a:lnTo>
                    <a:pt x="676758" y="954058"/>
                  </a:lnTo>
                  <a:lnTo>
                    <a:pt x="718032" y="935491"/>
                  </a:lnTo>
                  <a:lnTo>
                    <a:pt x="757195" y="913365"/>
                  </a:lnTo>
                  <a:lnTo>
                    <a:pt x="794039" y="887887"/>
                  </a:lnTo>
                  <a:lnTo>
                    <a:pt x="828358" y="859264"/>
                  </a:lnTo>
                  <a:lnTo>
                    <a:pt x="859943" y="827703"/>
                  </a:lnTo>
                  <a:lnTo>
                    <a:pt x="888588" y="793412"/>
                  </a:lnTo>
                  <a:lnTo>
                    <a:pt x="914087" y="756597"/>
                  </a:lnTo>
                  <a:lnTo>
                    <a:pt x="936230" y="717465"/>
                  </a:lnTo>
                  <a:lnTo>
                    <a:pt x="954812" y="676224"/>
                  </a:lnTo>
                  <a:lnTo>
                    <a:pt x="969626" y="633079"/>
                  </a:lnTo>
                  <a:lnTo>
                    <a:pt x="980463" y="588239"/>
                  </a:lnTo>
                  <a:lnTo>
                    <a:pt x="987118" y="541910"/>
                  </a:lnTo>
                  <a:lnTo>
                    <a:pt x="989382" y="494300"/>
                  </a:lnTo>
                  <a:close/>
                </a:path>
              </a:pathLst>
            </a:custGeom>
            <a:ln w="34640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294173" y="4970005"/>
              <a:ext cx="351155" cy="184150"/>
            </a:xfrm>
            <a:custGeom>
              <a:avLst/>
              <a:gdLst/>
              <a:ahLst/>
              <a:cxnLst/>
              <a:rect l="l" t="t" r="r" b="b"/>
              <a:pathLst>
                <a:path w="351155" h="184150">
                  <a:moveTo>
                    <a:pt x="0" y="0"/>
                  </a:moveTo>
                  <a:lnTo>
                    <a:pt x="181762" y="183696"/>
                  </a:lnTo>
                  <a:lnTo>
                    <a:pt x="350702" y="86394"/>
                  </a:lnTo>
                </a:path>
              </a:pathLst>
            </a:custGeom>
            <a:ln w="34632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583882" y="4172546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w="0" h="118745">
                  <a:moveTo>
                    <a:pt x="0" y="0"/>
                  </a:moveTo>
                  <a:lnTo>
                    <a:pt x="0" y="118597"/>
                  </a:lnTo>
                </a:path>
              </a:pathLst>
            </a:custGeom>
            <a:ln w="3465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755248" y="4172546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w="0" h="118745">
                  <a:moveTo>
                    <a:pt x="0" y="0"/>
                  </a:moveTo>
                  <a:lnTo>
                    <a:pt x="0" y="118597"/>
                  </a:lnTo>
                </a:path>
              </a:pathLst>
            </a:custGeom>
            <a:ln w="3465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926441" y="4172546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w="0" h="118745">
                  <a:moveTo>
                    <a:pt x="0" y="0"/>
                  </a:moveTo>
                  <a:lnTo>
                    <a:pt x="0" y="118597"/>
                  </a:lnTo>
                </a:path>
              </a:pathLst>
            </a:custGeom>
            <a:ln w="3465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097807" y="4172546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w="0" h="118745">
                  <a:moveTo>
                    <a:pt x="0" y="0"/>
                  </a:moveTo>
                  <a:lnTo>
                    <a:pt x="0" y="118597"/>
                  </a:lnTo>
                </a:path>
              </a:pathLst>
            </a:custGeom>
            <a:ln w="3465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268999" y="4172546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w="0" h="118745">
                  <a:moveTo>
                    <a:pt x="0" y="0"/>
                  </a:moveTo>
                  <a:lnTo>
                    <a:pt x="0" y="118597"/>
                  </a:lnTo>
                </a:path>
              </a:pathLst>
            </a:custGeom>
            <a:ln w="3465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440365" y="4172546"/>
              <a:ext cx="0" cy="118745"/>
            </a:xfrm>
            <a:custGeom>
              <a:avLst/>
              <a:gdLst/>
              <a:ahLst/>
              <a:cxnLst/>
              <a:rect l="l" t="t" r="r" b="b"/>
              <a:pathLst>
                <a:path w="0" h="118745">
                  <a:moveTo>
                    <a:pt x="0" y="0"/>
                  </a:moveTo>
                  <a:lnTo>
                    <a:pt x="0" y="118597"/>
                  </a:lnTo>
                </a:path>
              </a:pathLst>
            </a:custGeom>
            <a:ln w="3465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145457" y="5187290"/>
              <a:ext cx="53975" cy="0"/>
            </a:xfrm>
            <a:custGeom>
              <a:avLst/>
              <a:gdLst/>
              <a:ahLst/>
              <a:cxnLst/>
              <a:rect l="l" t="t" r="r" b="b"/>
              <a:pathLst>
                <a:path w="53975" h="0">
                  <a:moveTo>
                    <a:pt x="0" y="0"/>
                  </a:moveTo>
                  <a:lnTo>
                    <a:pt x="53887" y="0"/>
                  </a:lnTo>
                </a:path>
              </a:pathLst>
            </a:custGeom>
            <a:ln w="34626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 descr=""/>
          <p:cNvGrpSpPr/>
          <p:nvPr/>
        </p:nvGrpSpPr>
        <p:grpSpPr>
          <a:xfrm>
            <a:off x="1112778" y="2064629"/>
            <a:ext cx="1638935" cy="1579880"/>
            <a:chOff x="1112778" y="2064629"/>
            <a:chExt cx="1638935" cy="1579880"/>
          </a:xfrm>
        </p:grpSpPr>
        <p:sp>
          <p:nvSpPr>
            <p:cNvPr id="39" name="object 39" descr=""/>
            <p:cNvSpPr/>
            <p:nvPr/>
          </p:nvSpPr>
          <p:spPr>
            <a:xfrm>
              <a:off x="1628638" y="2706135"/>
              <a:ext cx="1106170" cy="921385"/>
            </a:xfrm>
            <a:custGeom>
              <a:avLst/>
              <a:gdLst/>
              <a:ahLst/>
              <a:cxnLst/>
              <a:rect l="l" t="t" r="r" b="b"/>
              <a:pathLst>
                <a:path w="1106170" h="921385">
                  <a:moveTo>
                    <a:pt x="722801" y="0"/>
                  </a:moveTo>
                  <a:lnTo>
                    <a:pt x="755586" y="26876"/>
                  </a:lnTo>
                  <a:lnTo>
                    <a:pt x="784754" y="55732"/>
                  </a:lnTo>
                  <a:lnTo>
                    <a:pt x="809656" y="86771"/>
                  </a:lnTo>
                  <a:lnTo>
                    <a:pt x="829645" y="120200"/>
                  </a:lnTo>
                  <a:lnTo>
                    <a:pt x="844903" y="152724"/>
                  </a:lnTo>
                  <a:lnTo>
                    <a:pt x="862676" y="186472"/>
                  </a:lnTo>
                  <a:lnTo>
                    <a:pt x="887217" y="218898"/>
                  </a:lnTo>
                  <a:lnTo>
                    <a:pt x="922783" y="247454"/>
                  </a:lnTo>
                  <a:lnTo>
                    <a:pt x="973628" y="269596"/>
                  </a:lnTo>
                  <a:lnTo>
                    <a:pt x="1044008" y="282775"/>
                  </a:lnTo>
                  <a:lnTo>
                    <a:pt x="1083668" y="293482"/>
                  </a:lnTo>
                  <a:lnTo>
                    <a:pt x="1103002" y="313920"/>
                  </a:lnTo>
                  <a:lnTo>
                    <a:pt x="1105921" y="341382"/>
                  </a:lnTo>
                  <a:lnTo>
                    <a:pt x="1096335" y="373158"/>
                  </a:lnTo>
                  <a:lnTo>
                    <a:pt x="1055289" y="438822"/>
                  </a:lnTo>
                  <a:lnTo>
                    <a:pt x="1011146" y="489244"/>
                  </a:lnTo>
                  <a:lnTo>
                    <a:pt x="977104" y="506633"/>
                  </a:lnTo>
                  <a:lnTo>
                    <a:pt x="941098" y="513235"/>
                  </a:lnTo>
                  <a:lnTo>
                    <a:pt x="892799" y="525266"/>
                  </a:lnTo>
                  <a:lnTo>
                    <a:pt x="837992" y="543977"/>
                  </a:lnTo>
                  <a:lnTo>
                    <a:pt x="782458" y="570616"/>
                  </a:lnTo>
                  <a:lnTo>
                    <a:pt x="724359" y="616493"/>
                  </a:lnTo>
                  <a:lnTo>
                    <a:pt x="681175" y="676805"/>
                  </a:lnTo>
                  <a:lnTo>
                    <a:pt x="657807" y="726182"/>
                  </a:lnTo>
                  <a:lnTo>
                    <a:pt x="639187" y="775113"/>
                  </a:lnTo>
                  <a:lnTo>
                    <a:pt x="624887" y="820965"/>
                  </a:lnTo>
                  <a:lnTo>
                    <a:pt x="614477" y="861104"/>
                  </a:lnTo>
                  <a:lnTo>
                    <a:pt x="607530" y="892896"/>
                  </a:lnTo>
                  <a:lnTo>
                    <a:pt x="603180" y="904210"/>
                  </a:lnTo>
                  <a:lnTo>
                    <a:pt x="595480" y="913134"/>
                  </a:lnTo>
                  <a:lnTo>
                    <a:pt x="585253" y="918987"/>
                  </a:lnTo>
                  <a:lnTo>
                    <a:pt x="573319" y="921089"/>
                  </a:lnTo>
                  <a:lnTo>
                    <a:pt x="481979" y="921089"/>
                  </a:lnTo>
                  <a:lnTo>
                    <a:pt x="448611" y="896273"/>
                  </a:lnTo>
                  <a:lnTo>
                    <a:pt x="405132" y="753281"/>
                  </a:lnTo>
                  <a:lnTo>
                    <a:pt x="403110" y="746528"/>
                  </a:lnTo>
                  <a:lnTo>
                    <a:pt x="396537" y="742307"/>
                  </a:lnTo>
                  <a:lnTo>
                    <a:pt x="357621" y="746990"/>
                  </a:lnTo>
                  <a:lnTo>
                    <a:pt x="291207" y="751226"/>
                  </a:lnTo>
                  <a:lnTo>
                    <a:pt x="256831" y="751761"/>
                  </a:lnTo>
                  <a:lnTo>
                    <a:pt x="202876" y="750403"/>
                  </a:lnTo>
                  <a:lnTo>
                    <a:pt x="149973" y="746321"/>
                  </a:lnTo>
                  <a:lnTo>
                    <a:pt x="98364" y="739509"/>
                  </a:lnTo>
                  <a:lnTo>
                    <a:pt x="48292" y="729958"/>
                  </a:lnTo>
                  <a:lnTo>
                    <a:pt x="0" y="717660"/>
                  </a:lnTo>
                </a:path>
              </a:pathLst>
            </a:custGeom>
            <a:ln w="33739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2164" y="2850999"/>
              <a:ext cx="159453" cy="159675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2012553" y="2413280"/>
              <a:ext cx="412750" cy="372745"/>
            </a:xfrm>
            <a:custGeom>
              <a:avLst/>
              <a:gdLst/>
              <a:ahLst/>
              <a:cxnLst/>
              <a:rect l="l" t="t" r="r" b="b"/>
              <a:pathLst>
                <a:path w="412750" h="372744">
                  <a:moveTo>
                    <a:pt x="78682" y="372370"/>
                  </a:moveTo>
                  <a:lnTo>
                    <a:pt x="0" y="137373"/>
                  </a:lnTo>
                  <a:lnTo>
                    <a:pt x="8513" y="23817"/>
                  </a:lnTo>
                  <a:lnTo>
                    <a:pt x="135488" y="0"/>
                  </a:lnTo>
                  <a:lnTo>
                    <a:pt x="412192" y="34220"/>
                  </a:lnTo>
                  <a:lnTo>
                    <a:pt x="332424" y="98499"/>
                  </a:lnTo>
                  <a:lnTo>
                    <a:pt x="287210" y="153408"/>
                  </a:lnTo>
                  <a:lnTo>
                    <a:pt x="259785" y="229082"/>
                  </a:lnTo>
                  <a:lnTo>
                    <a:pt x="233387" y="355656"/>
                  </a:lnTo>
                </a:path>
              </a:pathLst>
            </a:custGeom>
            <a:ln w="3373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129642" y="2572935"/>
              <a:ext cx="864869" cy="1054735"/>
            </a:xfrm>
            <a:custGeom>
              <a:avLst/>
              <a:gdLst/>
              <a:ahLst/>
              <a:cxnLst/>
              <a:rect l="l" t="t" r="r" b="b"/>
              <a:pathLst>
                <a:path w="864869" h="1054735">
                  <a:moveTo>
                    <a:pt x="547024" y="939491"/>
                  </a:moveTo>
                  <a:lnTo>
                    <a:pt x="526127" y="1027616"/>
                  </a:lnTo>
                  <a:lnTo>
                    <a:pt x="492254" y="1054458"/>
                  </a:lnTo>
                  <a:lnTo>
                    <a:pt x="403442" y="1054458"/>
                  </a:lnTo>
                  <a:lnTo>
                    <a:pt x="369231" y="1025759"/>
                  </a:lnTo>
                  <a:lnTo>
                    <a:pt x="363465" y="996125"/>
                  </a:lnTo>
                  <a:lnTo>
                    <a:pt x="354488" y="958219"/>
                  </a:lnTo>
                  <a:lnTo>
                    <a:pt x="341568" y="913651"/>
                  </a:lnTo>
                  <a:lnTo>
                    <a:pt x="323968" y="864031"/>
                  </a:lnTo>
                  <a:lnTo>
                    <a:pt x="300957" y="810967"/>
                  </a:lnTo>
                  <a:lnTo>
                    <a:pt x="271798" y="756069"/>
                  </a:lnTo>
                  <a:lnTo>
                    <a:pt x="235760" y="700946"/>
                  </a:lnTo>
                  <a:lnTo>
                    <a:pt x="173593" y="588572"/>
                  </a:lnTo>
                  <a:lnTo>
                    <a:pt x="149707" y="496567"/>
                  </a:lnTo>
                  <a:lnTo>
                    <a:pt x="147529" y="434411"/>
                  </a:lnTo>
                  <a:lnTo>
                    <a:pt x="150486" y="411586"/>
                  </a:lnTo>
                  <a:lnTo>
                    <a:pt x="114711" y="400806"/>
                  </a:lnTo>
                  <a:lnTo>
                    <a:pt x="80860" y="380294"/>
                  </a:lnTo>
                  <a:lnTo>
                    <a:pt x="50697" y="351840"/>
                  </a:lnTo>
                  <a:lnTo>
                    <a:pt x="25989" y="317236"/>
                  </a:lnTo>
                  <a:lnTo>
                    <a:pt x="8501" y="278272"/>
                  </a:lnTo>
                  <a:lnTo>
                    <a:pt x="0" y="236737"/>
                  </a:lnTo>
                  <a:lnTo>
                    <a:pt x="2249" y="194423"/>
                  </a:lnTo>
                  <a:lnTo>
                    <a:pt x="17015" y="153121"/>
                  </a:lnTo>
                  <a:lnTo>
                    <a:pt x="34420" y="193713"/>
                  </a:lnTo>
                  <a:lnTo>
                    <a:pt x="62827" y="227994"/>
                  </a:lnTo>
                  <a:lnTo>
                    <a:pt x="99282" y="254470"/>
                  </a:lnTo>
                  <a:lnTo>
                    <a:pt x="140833" y="271652"/>
                  </a:lnTo>
                  <a:lnTo>
                    <a:pt x="184528" y="278048"/>
                  </a:lnTo>
                  <a:lnTo>
                    <a:pt x="205218" y="242304"/>
                  </a:lnTo>
                  <a:lnTo>
                    <a:pt x="230060" y="208639"/>
                  </a:lnTo>
                  <a:lnTo>
                    <a:pt x="258790" y="177146"/>
                  </a:lnTo>
                  <a:lnTo>
                    <a:pt x="291145" y="147915"/>
                  </a:lnTo>
                  <a:lnTo>
                    <a:pt x="326860" y="121037"/>
                  </a:lnTo>
                  <a:lnTo>
                    <a:pt x="365672" y="96603"/>
                  </a:lnTo>
                  <a:lnTo>
                    <a:pt x="407318" y="74703"/>
                  </a:lnTo>
                  <a:lnTo>
                    <a:pt x="451532" y="55429"/>
                  </a:lnTo>
                  <a:lnTo>
                    <a:pt x="498052" y="38870"/>
                  </a:lnTo>
                  <a:lnTo>
                    <a:pt x="546613" y="25119"/>
                  </a:lnTo>
                  <a:lnTo>
                    <a:pt x="596951" y="14265"/>
                  </a:lnTo>
                  <a:lnTo>
                    <a:pt x="648804" y="6400"/>
                  </a:lnTo>
                  <a:lnTo>
                    <a:pt x="701906" y="1615"/>
                  </a:lnTo>
                  <a:lnTo>
                    <a:pt x="755994" y="0"/>
                  </a:lnTo>
                  <a:lnTo>
                    <a:pt x="784022" y="342"/>
                  </a:lnTo>
                  <a:lnTo>
                    <a:pt x="811481" y="1350"/>
                  </a:lnTo>
                  <a:lnTo>
                    <a:pt x="838371" y="2991"/>
                  </a:lnTo>
                  <a:lnTo>
                    <a:pt x="864693" y="5233"/>
                  </a:lnTo>
                </a:path>
              </a:pathLst>
            </a:custGeom>
            <a:ln w="33728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7876" y="2546950"/>
              <a:ext cx="159288" cy="145329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2599337" y="3063362"/>
              <a:ext cx="33020" cy="53340"/>
            </a:xfrm>
            <a:custGeom>
              <a:avLst/>
              <a:gdLst/>
              <a:ahLst/>
              <a:cxnLst/>
              <a:rect l="l" t="t" r="r" b="b"/>
              <a:pathLst>
                <a:path w="33019" h="53339">
                  <a:moveTo>
                    <a:pt x="32693" y="0"/>
                  </a:moveTo>
                  <a:lnTo>
                    <a:pt x="25547" y="13363"/>
                  </a:lnTo>
                  <a:lnTo>
                    <a:pt x="17610" y="26758"/>
                  </a:lnTo>
                  <a:lnTo>
                    <a:pt x="9042" y="40026"/>
                  </a:lnTo>
                  <a:lnTo>
                    <a:pt x="0" y="53009"/>
                  </a:lnTo>
                </a:path>
              </a:pathLst>
            </a:custGeom>
            <a:ln w="33721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805082" y="2673574"/>
              <a:ext cx="158115" cy="3810"/>
            </a:xfrm>
            <a:custGeom>
              <a:avLst/>
              <a:gdLst/>
              <a:ahLst/>
              <a:cxnLst/>
              <a:rect l="l" t="t" r="r" b="b"/>
              <a:pathLst>
                <a:path w="158114" h="3810">
                  <a:moveTo>
                    <a:pt x="0" y="3692"/>
                  </a:moveTo>
                  <a:lnTo>
                    <a:pt x="41075" y="1189"/>
                  </a:lnTo>
                  <a:lnTo>
                    <a:pt x="81123" y="0"/>
                  </a:lnTo>
                  <a:lnTo>
                    <a:pt x="120128" y="108"/>
                  </a:lnTo>
                  <a:lnTo>
                    <a:pt x="158075" y="1498"/>
                  </a:lnTo>
                </a:path>
              </a:pathLst>
            </a:custGeom>
            <a:ln w="3376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694191" y="2081496"/>
              <a:ext cx="388620" cy="389890"/>
            </a:xfrm>
            <a:custGeom>
              <a:avLst/>
              <a:gdLst/>
              <a:ahLst/>
              <a:cxnLst/>
              <a:rect l="l" t="t" r="r" b="b"/>
              <a:pathLst>
                <a:path w="388619" h="389889">
                  <a:moveTo>
                    <a:pt x="388617" y="194651"/>
                  </a:moveTo>
                  <a:lnTo>
                    <a:pt x="383487" y="239294"/>
                  </a:lnTo>
                  <a:lnTo>
                    <a:pt x="368873" y="280269"/>
                  </a:lnTo>
                  <a:lnTo>
                    <a:pt x="345941" y="316410"/>
                  </a:lnTo>
                  <a:lnTo>
                    <a:pt x="315853" y="346551"/>
                  </a:lnTo>
                  <a:lnTo>
                    <a:pt x="279776" y="369524"/>
                  </a:lnTo>
                  <a:lnTo>
                    <a:pt x="238873" y="384163"/>
                  </a:lnTo>
                  <a:lnTo>
                    <a:pt x="194308" y="389302"/>
                  </a:lnTo>
                  <a:lnTo>
                    <a:pt x="149743" y="384163"/>
                  </a:lnTo>
                  <a:lnTo>
                    <a:pt x="108840" y="369524"/>
                  </a:lnTo>
                  <a:lnTo>
                    <a:pt x="72763" y="346551"/>
                  </a:lnTo>
                  <a:lnTo>
                    <a:pt x="42675" y="316410"/>
                  </a:lnTo>
                  <a:lnTo>
                    <a:pt x="19743" y="280269"/>
                  </a:lnTo>
                  <a:lnTo>
                    <a:pt x="5129" y="239294"/>
                  </a:lnTo>
                  <a:lnTo>
                    <a:pt x="0" y="194651"/>
                  </a:lnTo>
                  <a:lnTo>
                    <a:pt x="5120" y="150007"/>
                  </a:lnTo>
                  <a:lnTo>
                    <a:pt x="19709" y="109032"/>
                  </a:lnTo>
                  <a:lnTo>
                    <a:pt x="42609" y="72891"/>
                  </a:lnTo>
                  <a:lnTo>
                    <a:pt x="72661" y="42751"/>
                  </a:lnTo>
                  <a:lnTo>
                    <a:pt x="108705" y="19778"/>
                  </a:lnTo>
                  <a:lnTo>
                    <a:pt x="149584" y="5138"/>
                  </a:lnTo>
                  <a:lnTo>
                    <a:pt x="194140" y="0"/>
                  </a:lnTo>
                  <a:lnTo>
                    <a:pt x="238704" y="5138"/>
                  </a:lnTo>
                  <a:lnTo>
                    <a:pt x="279607" y="19778"/>
                  </a:lnTo>
                  <a:lnTo>
                    <a:pt x="315685" y="42751"/>
                  </a:lnTo>
                  <a:lnTo>
                    <a:pt x="345772" y="72891"/>
                  </a:lnTo>
                  <a:lnTo>
                    <a:pt x="368705" y="109032"/>
                  </a:lnTo>
                  <a:lnTo>
                    <a:pt x="383318" y="150007"/>
                  </a:lnTo>
                  <a:lnTo>
                    <a:pt x="388448" y="194651"/>
                  </a:lnTo>
                  <a:close/>
                </a:path>
              </a:pathLst>
            </a:custGeom>
            <a:ln w="33734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836089" y="2188191"/>
              <a:ext cx="55880" cy="165735"/>
            </a:xfrm>
            <a:custGeom>
              <a:avLst/>
              <a:gdLst/>
              <a:ahLst/>
              <a:cxnLst/>
              <a:rect l="l" t="t" r="r" b="b"/>
              <a:pathLst>
                <a:path w="55880" h="165735">
                  <a:moveTo>
                    <a:pt x="0" y="55879"/>
                  </a:moveTo>
                  <a:lnTo>
                    <a:pt x="55781" y="0"/>
                  </a:lnTo>
                  <a:lnTo>
                    <a:pt x="55781" y="165613"/>
                  </a:lnTo>
                </a:path>
              </a:pathLst>
            </a:custGeom>
            <a:ln w="33710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842831" y="2357857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 h="0">
                  <a:moveTo>
                    <a:pt x="0" y="0"/>
                  </a:moveTo>
                  <a:lnTo>
                    <a:pt x="97912" y="0"/>
                  </a:lnTo>
                </a:path>
              </a:pathLst>
            </a:custGeom>
            <a:ln w="33764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388321" y="242319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39"/>
                  </a:moveTo>
                  <a:lnTo>
                    <a:pt x="18706" y="0"/>
                  </a:lnTo>
                </a:path>
              </a:pathLst>
            </a:custGeom>
            <a:ln w="33734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489267" y="232223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0" y="18739"/>
                  </a:moveTo>
                  <a:lnTo>
                    <a:pt x="18537" y="0"/>
                  </a:lnTo>
                </a:path>
              </a:pathLst>
            </a:custGeom>
            <a:ln w="33734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489267" y="242319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537" y="18739"/>
                  </a:moveTo>
                  <a:lnTo>
                    <a:pt x="0" y="0"/>
                  </a:lnTo>
                </a:path>
              </a:pathLst>
            </a:custGeom>
            <a:ln w="33734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388321" y="232223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706" y="18739"/>
                  </a:moveTo>
                  <a:lnTo>
                    <a:pt x="0" y="0"/>
                  </a:lnTo>
                </a:path>
              </a:pathLst>
            </a:custGeom>
            <a:ln w="33734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267681" y="218008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5055" y="5064"/>
                  </a:moveTo>
                  <a:lnTo>
                    <a:pt x="0" y="0"/>
                  </a:lnTo>
                </a:path>
              </a:pathLst>
            </a:custGeom>
            <a:ln w="33734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339302" y="225183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887" y="5064"/>
                  </a:moveTo>
                  <a:lnTo>
                    <a:pt x="0" y="0"/>
                  </a:lnTo>
                </a:path>
              </a:pathLst>
            </a:custGeom>
            <a:ln w="33733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267680" y="225183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5055" y="0"/>
                  </a:moveTo>
                  <a:lnTo>
                    <a:pt x="0" y="5064"/>
                  </a:lnTo>
                </a:path>
              </a:pathLst>
            </a:custGeom>
            <a:ln w="33734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339301" y="218008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4887" y="0"/>
                  </a:moveTo>
                  <a:lnTo>
                    <a:pt x="0" y="5064"/>
                  </a:lnTo>
                </a:path>
              </a:pathLst>
            </a:custGeom>
            <a:ln w="33733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1643380"/>
            <a:chOff x="0" y="0"/>
            <a:chExt cx="12192000" cy="1643380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2000" cy="1640839"/>
            </a:xfrm>
            <a:custGeom>
              <a:avLst/>
              <a:gdLst/>
              <a:ahLst/>
              <a:cxnLst/>
              <a:rect l="l" t="t" r="r" b="b"/>
              <a:pathLst>
                <a:path w="12192000" h="1640839">
                  <a:moveTo>
                    <a:pt x="12192000" y="0"/>
                  </a:moveTo>
                  <a:lnTo>
                    <a:pt x="0" y="0"/>
                  </a:lnTo>
                  <a:lnTo>
                    <a:pt x="0" y="1640598"/>
                  </a:lnTo>
                  <a:lnTo>
                    <a:pt x="12192000" y="164059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605159"/>
              <a:ext cx="12192000" cy="38100"/>
            </a:xfrm>
            <a:custGeom>
              <a:avLst/>
              <a:gdLst/>
              <a:ahLst/>
              <a:cxnLst/>
              <a:rect l="l" t="t" r="r" b="b"/>
              <a:pathLst>
                <a:path w="12192000" h="38100">
                  <a:moveTo>
                    <a:pt x="0" y="38100"/>
                  </a:moveTo>
                  <a:lnTo>
                    <a:pt x="12192000" y="381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1A26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8115944" y="2188334"/>
            <a:ext cx="0" cy="4080510"/>
          </a:xfrm>
          <a:custGeom>
            <a:avLst/>
            <a:gdLst/>
            <a:ahLst/>
            <a:cxnLst/>
            <a:rect l="l" t="t" r="r" b="b"/>
            <a:pathLst>
              <a:path w="0" h="4080510">
                <a:moveTo>
                  <a:pt x="0" y="0"/>
                </a:moveTo>
                <a:lnTo>
                  <a:pt x="0" y="4079951"/>
                </a:lnTo>
              </a:path>
            </a:pathLst>
          </a:custGeom>
          <a:ln w="38100">
            <a:solidFill>
              <a:srgbClr val="F1A26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4063138" y="2188334"/>
            <a:ext cx="0" cy="4080510"/>
          </a:xfrm>
          <a:custGeom>
            <a:avLst/>
            <a:gdLst/>
            <a:ahLst/>
            <a:cxnLst/>
            <a:rect l="l" t="t" r="r" b="b"/>
            <a:pathLst>
              <a:path w="0" h="4080510">
                <a:moveTo>
                  <a:pt x="0" y="0"/>
                </a:moveTo>
                <a:lnTo>
                  <a:pt x="0" y="4079951"/>
                </a:lnTo>
              </a:path>
            </a:pathLst>
          </a:custGeom>
          <a:ln w="38100">
            <a:solidFill>
              <a:srgbClr val="F1A26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92526" y="499748"/>
            <a:ext cx="68052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65"/>
              <a:t>Other</a:t>
            </a:r>
            <a:r>
              <a:rPr dirty="0" spc="-155"/>
              <a:t> </a:t>
            </a:r>
            <a:r>
              <a:rPr dirty="0" spc="-200"/>
              <a:t>Ways</a:t>
            </a:r>
            <a:r>
              <a:rPr dirty="0" spc="-135"/>
              <a:t> </a:t>
            </a:r>
            <a:r>
              <a:rPr dirty="0" spc="-180"/>
              <a:t>to</a:t>
            </a:r>
            <a:r>
              <a:rPr dirty="0" spc="-170"/>
              <a:t> </a:t>
            </a:r>
            <a:r>
              <a:rPr dirty="0" spc="-254"/>
              <a:t>Earn</a:t>
            </a:r>
            <a:r>
              <a:rPr dirty="0" spc="-165"/>
              <a:t> </a:t>
            </a:r>
            <a:r>
              <a:rPr dirty="0" spc="-229"/>
              <a:t>Service</a:t>
            </a:r>
            <a:r>
              <a:rPr dirty="0" spc="-155"/>
              <a:t> </a:t>
            </a:r>
            <a:r>
              <a:rPr dirty="0" spc="-125"/>
              <a:t>Time</a:t>
            </a:r>
          </a:p>
        </p:txBody>
      </p:sp>
      <p:grpSp>
        <p:nvGrpSpPr>
          <p:cNvPr id="8" name="object 8" descr=""/>
          <p:cNvGrpSpPr/>
          <p:nvPr/>
        </p:nvGrpSpPr>
        <p:grpSpPr>
          <a:xfrm>
            <a:off x="330630" y="2235803"/>
            <a:ext cx="3149600" cy="1614170"/>
            <a:chOff x="330630" y="2235803"/>
            <a:chExt cx="3149600" cy="16141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0630" y="2235803"/>
              <a:ext cx="1613739" cy="16137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6142" y="2235803"/>
              <a:ext cx="1613739" cy="1613739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728854" y="2641383"/>
            <a:ext cx="32004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35" b="1">
                <a:solidFill>
                  <a:srgbClr val="2A374A"/>
                </a:solidFill>
                <a:latin typeface="Tahoma"/>
                <a:cs typeface="Tahoma"/>
              </a:rPr>
              <a:t>=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9662" y="2453825"/>
            <a:ext cx="2308481" cy="2308481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8743657" y="2544127"/>
            <a:ext cx="2911475" cy="2279650"/>
            <a:chOff x="8743657" y="2544127"/>
            <a:chExt cx="2911475" cy="227965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6683" y="2544127"/>
              <a:ext cx="1347998" cy="13480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43657" y="3404171"/>
              <a:ext cx="1348011" cy="134800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06532" y="3475697"/>
              <a:ext cx="1348003" cy="1348003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5081110" y="5133442"/>
            <a:ext cx="2030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85" b="1">
                <a:solidFill>
                  <a:srgbClr val="053479"/>
                </a:solidFill>
                <a:latin typeface="Tahoma"/>
                <a:cs typeface="Tahoma"/>
              </a:rPr>
              <a:t>Military</a:t>
            </a:r>
            <a:r>
              <a:rPr dirty="0" sz="1800" spc="-65" b="1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dirty="0" sz="1800" spc="-105" b="1">
                <a:solidFill>
                  <a:srgbClr val="053479"/>
                </a:solidFill>
                <a:latin typeface="Tahoma"/>
                <a:cs typeface="Tahoma"/>
              </a:rPr>
              <a:t>or</a:t>
            </a:r>
            <a:r>
              <a:rPr dirty="0" sz="1800" spc="-60" b="1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dirty="0" sz="1800" spc="-75" b="1">
                <a:solidFill>
                  <a:srgbClr val="053479"/>
                </a:solidFill>
                <a:latin typeface="Tahoma"/>
                <a:cs typeface="Tahoma"/>
              </a:rPr>
              <a:t>USERRA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829464" y="5133442"/>
            <a:ext cx="26822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95" b="1">
                <a:solidFill>
                  <a:srgbClr val="053479"/>
                </a:solidFill>
                <a:latin typeface="Tahoma"/>
                <a:cs typeface="Tahoma"/>
              </a:rPr>
              <a:t>Multiple</a:t>
            </a:r>
            <a:r>
              <a:rPr dirty="0" sz="1800" spc="-20" b="1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dirty="0" sz="1800" spc="-85" b="1">
                <a:solidFill>
                  <a:srgbClr val="053479"/>
                </a:solidFill>
                <a:latin typeface="Tahoma"/>
                <a:cs typeface="Tahoma"/>
              </a:rPr>
              <a:t>TCDRS</a:t>
            </a:r>
            <a:r>
              <a:rPr dirty="0" sz="1800" spc="-15" b="1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dirty="0" sz="1800" spc="-75" b="1">
                <a:solidFill>
                  <a:srgbClr val="053479"/>
                </a:solidFill>
                <a:latin typeface="Tahoma"/>
                <a:cs typeface="Tahoma"/>
              </a:rPr>
              <a:t>Accounts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77328" y="3932378"/>
            <a:ext cx="3438525" cy="2282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78815" marR="673735" indent="2540">
              <a:lnSpc>
                <a:spcPct val="100000"/>
              </a:lnSpc>
              <a:spcBef>
                <a:spcPts val="100"/>
              </a:spcBef>
            </a:pPr>
            <a:r>
              <a:rPr dirty="0" sz="1800" spc="-35" b="1">
                <a:solidFill>
                  <a:srgbClr val="053479"/>
                </a:solidFill>
                <a:latin typeface="Tahoma"/>
                <a:cs typeface="Tahoma"/>
              </a:rPr>
              <a:t>Proportionate </a:t>
            </a:r>
            <a:r>
              <a:rPr dirty="0" sz="1800" spc="-135" b="1">
                <a:solidFill>
                  <a:srgbClr val="053479"/>
                </a:solidFill>
                <a:latin typeface="Tahoma"/>
                <a:cs typeface="Tahoma"/>
              </a:rPr>
              <a:t>Retirement</a:t>
            </a:r>
            <a:r>
              <a:rPr dirty="0" sz="1800" spc="20" b="1">
                <a:solidFill>
                  <a:srgbClr val="053479"/>
                </a:solidFill>
                <a:latin typeface="Tahoma"/>
                <a:cs typeface="Tahoma"/>
              </a:rPr>
              <a:t> </a:t>
            </a:r>
            <a:r>
              <a:rPr dirty="0" sz="1800" spc="-130" b="1">
                <a:solidFill>
                  <a:srgbClr val="053479"/>
                </a:solidFill>
                <a:latin typeface="Tahoma"/>
                <a:cs typeface="Tahoma"/>
              </a:rPr>
              <a:t>Program</a:t>
            </a:r>
            <a:endParaRPr sz="1800">
              <a:latin typeface="Tahoma"/>
              <a:cs typeface="Tahoma"/>
            </a:endParaRPr>
          </a:p>
          <a:p>
            <a:pPr algn="ctr" marL="527685" marR="520065" indent="-2540">
              <a:lnSpc>
                <a:spcPct val="100000"/>
              </a:lnSpc>
              <a:spcBef>
                <a:spcPts val="1680"/>
              </a:spcBef>
            </a:pPr>
            <a:r>
              <a:rPr dirty="0" sz="1400">
                <a:latin typeface="Tahoma"/>
                <a:cs typeface="Tahoma"/>
              </a:rPr>
              <a:t>City</a:t>
            </a:r>
            <a:r>
              <a:rPr dirty="0" sz="1400" spc="5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of</a:t>
            </a:r>
            <a:r>
              <a:rPr dirty="0" sz="1400" spc="3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Austin </a:t>
            </a:r>
            <a:r>
              <a:rPr dirty="0" sz="1400" spc="-10">
                <a:latin typeface="Tahoma"/>
                <a:cs typeface="Tahoma"/>
              </a:rPr>
              <a:t>Employees’ </a:t>
            </a:r>
            <a:r>
              <a:rPr dirty="0" sz="1400">
                <a:latin typeface="Tahoma"/>
                <a:cs typeface="Tahoma"/>
              </a:rPr>
              <a:t>Retirement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System</a:t>
            </a:r>
            <a:r>
              <a:rPr dirty="0" sz="1400" spc="-4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(COAERS) </a:t>
            </a:r>
            <a:r>
              <a:rPr dirty="0" sz="1400">
                <a:latin typeface="Tahoma"/>
                <a:cs typeface="Tahoma"/>
              </a:rPr>
              <a:t>Employees</a:t>
            </a:r>
            <a:r>
              <a:rPr dirty="0" sz="1400" spc="-7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Retirement</a:t>
            </a:r>
            <a:r>
              <a:rPr dirty="0" sz="1400" spc="-6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System </a:t>
            </a:r>
            <a:r>
              <a:rPr dirty="0" sz="1400">
                <a:latin typeface="Tahoma"/>
                <a:cs typeface="Tahoma"/>
              </a:rPr>
              <a:t>of</a:t>
            </a:r>
            <a:r>
              <a:rPr dirty="0" sz="1400" spc="-5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Texas</a:t>
            </a:r>
            <a:r>
              <a:rPr dirty="0" sz="1400" spc="-4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(ERS)</a:t>
            </a:r>
            <a:endParaRPr sz="1400">
              <a:latin typeface="Tahoma"/>
              <a:cs typeface="Tahoma"/>
            </a:endParaRPr>
          </a:p>
          <a:p>
            <a:pPr algn="just" marL="12700" marR="5080" indent="88265">
              <a:lnSpc>
                <a:spcPct val="100000"/>
              </a:lnSpc>
              <a:spcBef>
                <a:spcPts val="5"/>
              </a:spcBef>
            </a:pPr>
            <a:r>
              <a:rPr dirty="0" sz="1400" spc="-10">
                <a:latin typeface="Tahoma"/>
                <a:cs typeface="Tahoma"/>
              </a:rPr>
              <a:t>Judicial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Retirement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System</a:t>
            </a:r>
            <a:r>
              <a:rPr dirty="0" sz="1400" spc="-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of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Texas</a:t>
            </a:r>
            <a:r>
              <a:rPr dirty="0" sz="1400" spc="-4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(JRS) </a:t>
            </a:r>
            <a:r>
              <a:rPr dirty="0" sz="1400">
                <a:latin typeface="Tahoma"/>
                <a:cs typeface="Tahoma"/>
              </a:rPr>
              <a:t>Teacher</a:t>
            </a:r>
            <a:r>
              <a:rPr dirty="0" sz="1400" spc="-8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Retirement</a:t>
            </a:r>
            <a:r>
              <a:rPr dirty="0" sz="1400" spc="-9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System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of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Texas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(TRS) Texas</a:t>
            </a:r>
            <a:r>
              <a:rPr dirty="0" sz="1400" spc="-2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Municipal</a:t>
            </a:r>
            <a:r>
              <a:rPr dirty="0" sz="1400" spc="-4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Retirement</a:t>
            </a:r>
            <a:r>
              <a:rPr dirty="0" sz="1400" spc="-5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System</a:t>
            </a:r>
            <a:r>
              <a:rPr dirty="0" sz="1400" spc="-1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(TMRS)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453" rIns="0" bIns="0" rtlCol="0" vert="horz">
            <a:spAutoFit/>
          </a:bodyPr>
          <a:lstStyle/>
          <a:p>
            <a:pPr marL="3206750">
              <a:lnSpc>
                <a:spcPct val="100000"/>
              </a:lnSpc>
              <a:spcBef>
                <a:spcPts val="100"/>
              </a:spcBef>
            </a:pPr>
            <a:r>
              <a:rPr dirty="0" spc="-200"/>
              <a:t>Portability</a:t>
            </a:r>
            <a:r>
              <a:rPr dirty="0" spc="-195"/>
              <a:t> </a:t>
            </a:r>
            <a:r>
              <a:rPr dirty="0" spc="-165"/>
              <a:t>for</a:t>
            </a:r>
            <a:r>
              <a:rPr dirty="0" spc="-195"/>
              <a:t> </a:t>
            </a:r>
            <a:r>
              <a:rPr dirty="0" spc="-215"/>
              <a:t>Employees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555239" y="1724067"/>
            <a:ext cx="8242300" cy="4323080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dirty="0" sz="2400" spc="-105" b="1">
                <a:solidFill>
                  <a:srgbClr val="5B8682"/>
                </a:solidFill>
                <a:latin typeface="Tahoma"/>
                <a:cs typeface="Tahoma"/>
              </a:rPr>
              <a:t>Option</a:t>
            </a:r>
            <a:r>
              <a:rPr dirty="0" sz="2400" spc="-114" b="1">
                <a:solidFill>
                  <a:srgbClr val="5B8682"/>
                </a:solidFill>
                <a:latin typeface="Tahoma"/>
                <a:cs typeface="Tahoma"/>
              </a:rPr>
              <a:t> </a:t>
            </a:r>
            <a:r>
              <a:rPr dirty="0" sz="2400" spc="-204" b="1">
                <a:solidFill>
                  <a:srgbClr val="5B8682"/>
                </a:solidFill>
                <a:latin typeface="Tahoma"/>
                <a:cs typeface="Tahoma"/>
              </a:rPr>
              <a:t>1:</a:t>
            </a:r>
            <a:r>
              <a:rPr dirty="0" sz="2400" spc="-95" b="1">
                <a:solidFill>
                  <a:srgbClr val="5B8682"/>
                </a:solidFill>
                <a:latin typeface="Tahoma"/>
                <a:cs typeface="Tahoma"/>
              </a:rPr>
              <a:t> </a:t>
            </a:r>
            <a:r>
              <a:rPr dirty="0" sz="2400" spc="-125" b="1">
                <a:solidFill>
                  <a:srgbClr val="5B8682"/>
                </a:solidFill>
                <a:latin typeface="Tahoma"/>
                <a:cs typeface="Tahoma"/>
              </a:rPr>
              <a:t>Keep</a:t>
            </a:r>
            <a:r>
              <a:rPr dirty="0" sz="2400" spc="-85" b="1">
                <a:solidFill>
                  <a:srgbClr val="5B8682"/>
                </a:solidFill>
                <a:latin typeface="Tahoma"/>
                <a:cs typeface="Tahoma"/>
              </a:rPr>
              <a:t> </a:t>
            </a:r>
            <a:r>
              <a:rPr dirty="0" sz="2400" spc="-185" b="1">
                <a:solidFill>
                  <a:srgbClr val="5B8682"/>
                </a:solidFill>
                <a:latin typeface="Tahoma"/>
                <a:cs typeface="Tahoma"/>
              </a:rPr>
              <a:t>money</a:t>
            </a:r>
            <a:r>
              <a:rPr dirty="0" sz="2400" spc="-95" b="1">
                <a:solidFill>
                  <a:srgbClr val="5B8682"/>
                </a:solidFill>
                <a:latin typeface="Tahoma"/>
                <a:cs typeface="Tahoma"/>
              </a:rPr>
              <a:t> </a:t>
            </a:r>
            <a:r>
              <a:rPr dirty="0" sz="2400" spc="-165" b="1">
                <a:solidFill>
                  <a:srgbClr val="5B8682"/>
                </a:solidFill>
                <a:latin typeface="Tahoma"/>
                <a:cs typeface="Tahoma"/>
              </a:rPr>
              <a:t>with</a:t>
            </a:r>
            <a:r>
              <a:rPr dirty="0" sz="2400" spc="-110" b="1">
                <a:solidFill>
                  <a:srgbClr val="5B8682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5B8682"/>
                </a:solidFill>
                <a:latin typeface="Tahoma"/>
                <a:cs typeface="Tahoma"/>
              </a:rPr>
              <a:t>TCDRS</a:t>
            </a:r>
            <a:endParaRPr sz="2400">
              <a:latin typeface="Tahoma"/>
              <a:cs typeface="Tahoma"/>
            </a:endParaRPr>
          </a:p>
          <a:p>
            <a:pPr marL="697865" indent="-227965">
              <a:lnSpc>
                <a:spcPct val="100000"/>
              </a:lnSpc>
              <a:spcBef>
                <a:spcPts val="270"/>
              </a:spcBef>
              <a:buClr>
                <a:srgbClr val="5B8682"/>
              </a:buClr>
              <a:buFont typeface="Arial"/>
              <a:buChar char="•"/>
              <a:tabLst>
                <a:tab pos="697865" algn="l"/>
              </a:tabLst>
            </a:pP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Account</a:t>
            </a:r>
            <a:r>
              <a:rPr dirty="0" sz="2000" spc="-7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continues</a:t>
            </a:r>
            <a:r>
              <a:rPr dirty="0" sz="2000" spc="-7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to</a:t>
            </a:r>
            <a:r>
              <a:rPr dirty="0" sz="2000" spc="-2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20">
                <a:solidFill>
                  <a:srgbClr val="2A374D"/>
                </a:solidFill>
                <a:latin typeface="Tahoma"/>
                <a:cs typeface="Tahoma"/>
              </a:rPr>
              <a:t>earn</a:t>
            </a:r>
            <a:r>
              <a:rPr dirty="0" sz="2000" spc="-2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150">
                <a:solidFill>
                  <a:srgbClr val="2A374D"/>
                </a:solidFill>
                <a:latin typeface="Tahoma"/>
                <a:cs typeface="Tahoma"/>
              </a:rPr>
              <a:t>7%</a:t>
            </a:r>
            <a:r>
              <a:rPr dirty="0" sz="2000" spc="-2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compound</a:t>
            </a:r>
            <a:r>
              <a:rPr dirty="0" sz="2000" spc="-3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A374D"/>
                </a:solidFill>
                <a:latin typeface="Tahoma"/>
                <a:cs typeface="Tahoma"/>
              </a:rPr>
              <a:t>interest</a:t>
            </a:r>
            <a:endParaRPr sz="2000">
              <a:latin typeface="Tahoma"/>
              <a:cs typeface="Tahoma"/>
            </a:endParaRPr>
          </a:p>
          <a:p>
            <a:pPr marL="698500" marR="5080" indent="-228600">
              <a:lnSpc>
                <a:spcPts val="2160"/>
              </a:lnSpc>
              <a:spcBef>
                <a:spcPts val="535"/>
              </a:spcBef>
              <a:buClr>
                <a:srgbClr val="5B8682"/>
              </a:buClr>
              <a:buFont typeface="Arial"/>
              <a:buChar char="•"/>
              <a:tabLst>
                <a:tab pos="698500" algn="l"/>
              </a:tabLst>
            </a:pP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Lifetime</a:t>
            </a:r>
            <a:r>
              <a:rPr dirty="0" sz="2000" spc="-9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monthly</a:t>
            </a:r>
            <a:r>
              <a:rPr dirty="0" sz="2000" spc="-4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benefit</a:t>
            </a:r>
            <a:r>
              <a:rPr dirty="0" sz="2000" spc="-7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with</a:t>
            </a:r>
            <a:r>
              <a:rPr dirty="0" sz="2000" spc="-6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employer</a:t>
            </a:r>
            <a:r>
              <a:rPr dirty="0" sz="2000" spc="-4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20">
                <a:solidFill>
                  <a:srgbClr val="2A374D"/>
                </a:solidFill>
                <a:latin typeface="Tahoma"/>
                <a:cs typeface="Tahoma"/>
              </a:rPr>
              <a:t>matching</a:t>
            </a:r>
            <a:r>
              <a:rPr dirty="0" sz="2000" spc="-7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30">
                <a:solidFill>
                  <a:srgbClr val="2A374D"/>
                </a:solidFill>
                <a:latin typeface="Tahoma"/>
                <a:cs typeface="Tahoma"/>
              </a:rPr>
              <a:t>(when</a:t>
            </a:r>
            <a:r>
              <a:rPr dirty="0" sz="2000" spc="-4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vested</a:t>
            </a:r>
            <a:r>
              <a:rPr dirty="0" sz="2000" spc="-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25">
                <a:solidFill>
                  <a:srgbClr val="2A374D"/>
                </a:solidFill>
                <a:latin typeface="Tahoma"/>
                <a:cs typeface="Tahoma"/>
              </a:rPr>
              <a:t>and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eligible</a:t>
            </a:r>
            <a:r>
              <a:rPr dirty="0" sz="2000" spc="-10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to</a:t>
            </a:r>
            <a:r>
              <a:rPr dirty="0" sz="2000" spc="-8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A374D"/>
                </a:solidFill>
                <a:latin typeface="Tahoma"/>
                <a:cs typeface="Tahoma"/>
              </a:rPr>
              <a:t>retire)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250"/>
              </a:spcBef>
              <a:buClr>
                <a:srgbClr val="5B8682"/>
              </a:buClr>
              <a:buFont typeface="Arial"/>
              <a:buChar char="•"/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105" b="1">
                <a:solidFill>
                  <a:srgbClr val="5B8682"/>
                </a:solidFill>
                <a:latin typeface="Tahoma"/>
                <a:cs typeface="Tahoma"/>
              </a:rPr>
              <a:t>Option</a:t>
            </a:r>
            <a:r>
              <a:rPr dirty="0" sz="2400" spc="-125" b="1">
                <a:solidFill>
                  <a:srgbClr val="5B8682"/>
                </a:solidFill>
                <a:latin typeface="Tahoma"/>
                <a:cs typeface="Tahoma"/>
              </a:rPr>
              <a:t> </a:t>
            </a:r>
            <a:r>
              <a:rPr dirty="0" sz="2400" spc="-204" b="1">
                <a:solidFill>
                  <a:srgbClr val="5B8682"/>
                </a:solidFill>
                <a:latin typeface="Tahoma"/>
                <a:cs typeface="Tahoma"/>
              </a:rPr>
              <a:t>2:</a:t>
            </a:r>
            <a:r>
              <a:rPr dirty="0" sz="2400" spc="-105" b="1">
                <a:solidFill>
                  <a:srgbClr val="5B8682"/>
                </a:solidFill>
                <a:latin typeface="Tahoma"/>
                <a:cs typeface="Tahoma"/>
              </a:rPr>
              <a:t> </a:t>
            </a:r>
            <a:r>
              <a:rPr dirty="0" sz="2400" spc="-20" b="1">
                <a:solidFill>
                  <a:srgbClr val="5B8682"/>
                </a:solidFill>
                <a:latin typeface="Tahoma"/>
                <a:cs typeface="Tahoma"/>
              </a:rPr>
              <a:t>Rollover</a:t>
            </a:r>
            <a:endParaRPr sz="2400">
              <a:latin typeface="Tahoma"/>
              <a:cs typeface="Tahoma"/>
            </a:endParaRPr>
          </a:p>
          <a:p>
            <a:pPr marL="697865" indent="-227965">
              <a:lnSpc>
                <a:spcPct val="100000"/>
              </a:lnSpc>
              <a:spcBef>
                <a:spcPts val="265"/>
              </a:spcBef>
              <a:buClr>
                <a:srgbClr val="5B8682"/>
              </a:buClr>
              <a:buFont typeface="Arial"/>
              <a:buChar char="•"/>
              <a:tabLst>
                <a:tab pos="697865" algn="l"/>
              </a:tabLst>
            </a:pP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Forfeit</a:t>
            </a:r>
            <a:r>
              <a:rPr dirty="0" sz="2000" spc="-9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70">
                <a:solidFill>
                  <a:srgbClr val="2A374D"/>
                </a:solidFill>
                <a:latin typeface="Tahoma"/>
                <a:cs typeface="Tahoma"/>
              </a:rPr>
              <a:t>a</a:t>
            </a:r>
            <a:r>
              <a:rPr dirty="0" sz="2000" spc="-3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lifetime</a:t>
            </a:r>
            <a:r>
              <a:rPr dirty="0" sz="2000" spc="-6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monthly</a:t>
            </a:r>
            <a:r>
              <a:rPr dirty="0" sz="2000" spc="-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benefit</a:t>
            </a:r>
            <a:r>
              <a:rPr dirty="0" sz="2000" spc="-9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and</a:t>
            </a:r>
            <a:r>
              <a:rPr dirty="0" sz="2000" spc="-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lose</a:t>
            </a:r>
            <a:r>
              <a:rPr dirty="0" sz="2000" spc="-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employer</a:t>
            </a:r>
            <a:r>
              <a:rPr dirty="0" sz="2000" spc="-4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A374D"/>
                </a:solidFill>
                <a:latin typeface="Tahoma"/>
                <a:cs typeface="Tahoma"/>
              </a:rPr>
              <a:t>matching</a:t>
            </a:r>
            <a:endParaRPr sz="2000">
              <a:latin typeface="Tahoma"/>
              <a:cs typeface="Tahoma"/>
            </a:endParaRPr>
          </a:p>
          <a:p>
            <a:pPr marL="697865" indent="-227965">
              <a:lnSpc>
                <a:spcPct val="100000"/>
              </a:lnSpc>
              <a:spcBef>
                <a:spcPts val="254"/>
              </a:spcBef>
              <a:buClr>
                <a:srgbClr val="5B8682"/>
              </a:buClr>
              <a:buFont typeface="Arial"/>
              <a:buChar char="•"/>
              <a:tabLst>
                <a:tab pos="697865" algn="l"/>
              </a:tabLst>
            </a:pP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Avoid</a:t>
            </a:r>
            <a:r>
              <a:rPr dirty="0" sz="2000" spc="-3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20">
                <a:solidFill>
                  <a:srgbClr val="2A374D"/>
                </a:solidFill>
                <a:latin typeface="Tahoma"/>
                <a:cs typeface="Tahoma"/>
              </a:rPr>
              <a:t>paying</a:t>
            </a:r>
            <a:r>
              <a:rPr dirty="0" sz="2000" spc="-4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tax</a:t>
            </a:r>
            <a:r>
              <a:rPr dirty="0" sz="2000" spc="-2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A374D"/>
                </a:solidFill>
                <a:latin typeface="Tahoma"/>
                <a:cs typeface="Tahoma"/>
              </a:rPr>
              <a:t>penalties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285"/>
              </a:spcBef>
              <a:buClr>
                <a:srgbClr val="5B8682"/>
              </a:buClr>
              <a:buFont typeface="Arial"/>
              <a:buChar char="•"/>
            </a:pP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400" spc="-105" b="1">
                <a:solidFill>
                  <a:srgbClr val="5B8682"/>
                </a:solidFill>
                <a:latin typeface="Tahoma"/>
                <a:cs typeface="Tahoma"/>
              </a:rPr>
              <a:t>Option</a:t>
            </a:r>
            <a:r>
              <a:rPr dirty="0" sz="2400" spc="-125" b="1">
                <a:solidFill>
                  <a:srgbClr val="5B8682"/>
                </a:solidFill>
                <a:latin typeface="Tahoma"/>
                <a:cs typeface="Tahoma"/>
              </a:rPr>
              <a:t> </a:t>
            </a:r>
            <a:r>
              <a:rPr dirty="0" sz="2400" spc="-204" b="1">
                <a:solidFill>
                  <a:srgbClr val="5B8682"/>
                </a:solidFill>
                <a:latin typeface="Tahoma"/>
                <a:cs typeface="Tahoma"/>
              </a:rPr>
              <a:t>3:</a:t>
            </a:r>
            <a:r>
              <a:rPr dirty="0" sz="2400" spc="-105" b="1">
                <a:solidFill>
                  <a:srgbClr val="5B8682"/>
                </a:solidFill>
                <a:latin typeface="Tahoma"/>
                <a:cs typeface="Tahoma"/>
              </a:rPr>
              <a:t> </a:t>
            </a:r>
            <a:r>
              <a:rPr dirty="0" sz="2400" spc="-20" b="1">
                <a:solidFill>
                  <a:srgbClr val="5B8682"/>
                </a:solidFill>
                <a:latin typeface="Tahoma"/>
                <a:cs typeface="Tahoma"/>
              </a:rPr>
              <a:t>Withdraw</a:t>
            </a:r>
            <a:endParaRPr sz="2400">
              <a:latin typeface="Tahoma"/>
              <a:cs typeface="Tahoma"/>
            </a:endParaRPr>
          </a:p>
          <a:p>
            <a:pPr marL="697865" indent="-227965">
              <a:lnSpc>
                <a:spcPct val="100000"/>
              </a:lnSpc>
              <a:spcBef>
                <a:spcPts val="265"/>
              </a:spcBef>
              <a:buClr>
                <a:srgbClr val="5B8682"/>
              </a:buClr>
              <a:buFont typeface="Arial"/>
              <a:buChar char="•"/>
              <a:tabLst>
                <a:tab pos="697865" algn="l"/>
              </a:tabLst>
            </a:pP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Forfeit</a:t>
            </a:r>
            <a:r>
              <a:rPr dirty="0" sz="2000" spc="-9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70">
                <a:solidFill>
                  <a:srgbClr val="2A374D"/>
                </a:solidFill>
                <a:latin typeface="Tahoma"/>
                <a:cs typeface="Tahoma"/>
              </a:rPr>
              <a:t>a</a:t>
            </a:r>
            <a:r>
              <a:rPr dirty="0" sz="2000" spc="-3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lifetime</a:t>
            </a:r>
            <a:r>
              <a:rPr dirty="0" sz="2000" spc="-6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monthly</a:t>
            </a:r>
            <a:r>
              <a:rPr dirty="0" sz="2000" spc="-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benefit</a:t>
            </a:r>
            <a:r>
              <a:rPr dirty="0" sz="2000" spc="-9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and</a:t>
            </a:r>
            <a:r>
              <a:rPr dirty="0" sz="2000" spc="-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lose</a:t>
            </a:r>
            <a:r>
              <a:rPr dirty="0" sz="2000" spc="-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employer</a:t>
            </a:r>
            <a:r>
              <a:rPr dirty="0" sz="2000" spc="-4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A374D"/>
                </a:solidFill>
                <a:latin typeface="Tahoma"/>
                <a:cs typeface="Tahoma"/>
              </a:rPr>
              <a:t>matching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77099" y="3655093"/>
            <a:ext cx="1069340" cy="998855"/>
            <a:chOff x="1077099" y="3655093"/>
            <a:chExt cx="1069340" cy="998855"/>
          </a:xfrm>
        </p:grpSpPr>
        <p:sp>
          <p:nvSpPr>
            <p:cNvPr id="5" name="object 5" descr=""/>
            <p:cNvSpPr/>
            <p:nvPr/>
          </p:nvSpPr>
          <p:spPr>
            <a:xfrm>
              <a:off x="1523231" y="3932230"/>
              <a:ext cx="87630" cy="103505"/>
            </a:xfrm>
            <a:custGeom>
              <a:avLst/>
              <a:gdLst/>
              <a:ahLst/>
              <a:cxnLst/>
              <a:rect l="l" t="t" r="r" b="b"/>
              <a:pathLst>
                <a:path w="87630" h="103504">
                  <a:moveTo>
                    <a:pt x="87342" y="103123"/>
                  </a:moveTo>
                  <a:lnTo>
                    <a:pt x="70443" y="73304"/>
                  </a:lnTo>
                  <a:lnTo>
                    <a:pt x="50051" y="45976"/>
                  </a:lnTo>
                  <a:lnTo>
                    <a:pt x="26468" y="21441"/>
                  </a:lnTo>
                  <a:lnTo>
                    <a:pt x="0" y="0"/>
                  </a:lnTo>
                </a:path>
              </a:pathLst>
            </a:custGeom>
            <a:ln w="32391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93294" y="3885786"/>
              <a:ext cx="517525" cy="541020"/>
            </a:xfrm>
            <a:custGeom>
              <a:avLst/>
              <a:gdLst/>
              <a:ahLst/>
              <a:cxnLst/>
              <a:rect l="l" t="t" r="r" b="b"/>
              <a:pathLst>
                <a:path w="517525" h="541020">
                  <a:moveTo>
                    <a:pt x="226515" y="0"/>
                  </a:moveTo>
                  <a:lnTo>
                    <a:pt x="179866" y="12250"/>
                  </a:lnTo>
                  <a:lnTo>
                    <a:pt x="136877" y="32165"/>
                  </a:lnTo>
                  <a:lnTo>
                    <a:pt x="98339" y="58954"/>
                  </a:lnTo>
                  <a:lnTo>
                    <a:pt x="65040" y="91830"/>
                  </a:lnTo>
                  <a:lnTo>
                    <a:pt x="37767" y="130003"/>
                  </a:lnTo>
                  <a:lnTo>
                    <a:pt x="17311" y="172686"/>
                  </a:lnTo>
                  <a:lnTo>
                    <a:pt x="4459" y="219089"/>
                  </a:lnTo>
                  <a:lnTo>
                    <a:pt x="0" y="268425"/>
                  </a:lnTo>
                  <a:lnTo>
                    <a:pt x="4386" y="317367"/>
                  </a:lnTo>
                  <a:lnTo>
                    <a:pt x="17034" y="363429"/>
                  </a:lnTo>
                  <a:lnTo>
                    <a:pt x="37173" y="405844"/>
                  </a:lnTo>
                  <a:lnTo>
                    <a:pt x="64034" y="443842"/>
                  </a:lnTo>
                  <a:lnTo>
                    <a:pt x="96849" y="476655"/>
                  </a:lnTo>
                  <a:lnTo>
                    <a:pt x="134849" y="503514"/>
                  </a:lnTo>
                  <a:lnTo>
                    <a:pt x="177264" y="523651"/>
                  </a:lnTo>
                  <a:lnTo>
                    <a:pt x="223326" y="536297"/>
                  </a:lnTo>
                  <a:lnTo>
                    <a:pt x="272265" y="540683"/>
                  </a:lnTo>
                  <a:lnTo>
                    <a:pt x="324762" y="535626"/>
                  </a:lnTo>
                  <a:lnTo>
                    <a:pt x="373866" y="521095"/>
                  </a:lnTo>
                  <a:lnTo>
                    <a:pt x="418624" y="498041"/>
                  </a:lnTo>
                  <a:lnTo>
                    <a:pt x="458081" y="467421"/>
                  </a:lnTo>
                  <a:lnTo>
                    <a:pt x="491285" y="430189"/>
                  </a:lnTo>
                  <a:lnTo>
                    <a:pt x="517281" y="387299"/>
                  </a:lnTo>
                </a:path>
              </a:pathLst>
            </a:custGeom>
            <a:ln w="32391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384332" y="4428811"/>
              <a:ext cx="448945" cy="208915"/>
            </a:xfrm>
            <a:custGeom>
              <a:avLst/>
              <a:gdLst/>
              <a:ahLst/>
              <a:cxnLst/>
              <a:rect l="l" t="t" r="r" b="b"/>
              <a:pathLst>
                <a:path w="448944" h="208914">
                  <a:moveTo>
                    <a:pt x="0" y="51505"/>
                  </a:moveTo>
                  <a:lnTo>
                    <a:pt x="30107" y="113013"/>
                  </a:lnTo>
                  <a:lnTo>
                    <a:pt x="62243" y="149433"/>
                  </a:lnTo>
                  <a:lnTo>
                    <a:pt x="101187" y="178066"/>
                  </a:lnTo>
                  <a:lnTo>
                    <a:pt x="145264" y="198004"/>
                  </a:lnTo>
                  <a:lnTo>
                    <a:pt x="192800" y="208336"/>
                  </a:lnTo>
                  <a:lnTo>
                    <a:pt x="242121" y="208155"/>
                  </a:lnTo>
                  <a:lnTo>
                    <a:pt x="294751" y="195861"/>
                  </a:lnTo>
                  <a:lnTo>
                    <a:pt x="335066" y="176791"/>
                  </a:lnTo>
                  <a:lnTo>
                    <a:pt x="363311" y="156035"/>
                  </a:lnTo>
                  <a:lnTo>
                    <a:pt x="364799" y="156100"/>
                  </a:lnTo>
                  <a:lnTo>
                    <a:pt x="365915" y="156148"/>
                  </a:lnTo>
                  <a:lnTo>
                    <a:pt x="368534" y="160304"/>
                  </a:lnTo>
                  <a:lnTo>
                    <a:pt x="369278" y="161178"/>
                  </a:lnTo>
                  <a:lnTo>
                    <a:pt x="372755" y="165317"/>
                  </a:lnTo>
                  <a:lnTo>
                    <a:pt x="376248" y="169457"/>
                  </a:lnTo>
                  <a:lnTo>
                    <a:pt x="379725" y="173597"/>
                  </a:lnTo>
                  <a:lnTo>
                    <a:pt x="385704" y="180692"/>
                  </a:lnTo>
                  <a:lnTo>
                    <a:pt x="391682" y="187789"/>
                  </a:lnTo>
                  <a:lnTo>
                    <a:pt x="397657" y="194889"/>
                  </a:lnTo>
                  <a:lnTo>
                    <a:pt x="403627" y="201994"/>
                  </a:lnTo>
                  <a:lnTo>
                    <a:pt x="405163" y="203821"/>
                  </a:lnTo>
                  <a:lnTo>
                    <a:pt x="406699" y="205632"/>
                  </a:lnTo>
                  <a:lnTo>
                    <a:pt x="408236" y="207459"/>
                  </a:lnTo>
                  <a:lnTo>
                    <a:pt x="411622" y="189970"/>
                  </a:lnTo>
                  <a:lnTo>
                    <a:pt x="415014" y="172479"/>
                  </a:lnTo>
                  <a:lnTo>
                    <a:pt x="418408" y="154985"/>
                  </a:lnTo>
                  <a:lnTo>
                    <a:pt x="421804" y="137487"/>
                  </a:lnTo>
                  <a:lnTo>
                    <a:pt x="427213" y="109570"/>
                  </a:lnTo>
                  <a:lnTo>
                    <a:pt x="438032" y="53742"/>
                  </a:lnTo>
                  <a:lnTo>
                    <a:pt x="445940" y="12918"/>
                  </a:lnTo>
                  <a:lnTo>
                    <a:pt x="448438" y="0"/>
                  </a:lnTo>
                  <a:lnTo>
                    <a:pt x="430631" y="361"/>
                  </a:lnTo>
                  <a:lnTo>
                    <a:pt x="412818" y="719"/>
                  </a:lnTo>
                  <a:lnTo>
                    <a:pt x="395003" y="1077"/>
                  </a:lnTo>
                  <a:lnTo>
                    <a:pt x="377186" y="1439"/>
                  </a:lnTo>
                  <a:lnTo>
                    <a:pt x="348756" y="2009"/>
                  </a:lnTo>
                  <a:lnTo>
                    <a:pt x="320327" y="2579"/>
                  </a:lnTo>
                  <a:lnTo>
                    <a:pt x="291897" y="3149"/>
                  </a:lnTo>
                  <a:lnTo>
                    <a:pt x="263467" y="3719"/>
                  </a:lnTo>
                  <a:lnTo>
                    <a:pt x="256894" y="3843"/>
                  </a:lnTo>
                  <a:lnTo>
                    <a:pt x="250320" y="3972"/>
                  </a:lnTo>
                  <a:lnTo>
                    <a:pt x="243746" y="4103"/>
                  </a:lnTo>
                  <a:lnTo>
                    <a:pt x="237172" y="4236"/>
                  </a:lnTo>
                  <a:lnTo>
                    <a:pt x="248515" y="17720"/>
                  </a:lnTo>
                  <a:lnTo>
                    <a:pt x="259861" y="31200"/>
                  </a:lnTo>
                  <a:lnTo>
                    <a:pt x="271207" y="44676"/>
                  </a:lnTo>
                  <a:lnTo>
                    <a:pt x="282550" y="58151"/>
                  </a:lnTo>
                  <a:lnTo>
                    <a:pt x="282097" y="57650"/>
                  </a:lnTo>
                  <a:lnTo>
                    <a:pt x="254430" y="76599"/>
                  </a:lnTo>
                  <a:lnTo>
                    <a:pt x="222780" y="87429"/>
                  </a:lnTo>
                  <a:lnTo>
                    <a:pt x="154778" y="81502"/>
                  </a:lnTo>
                  <a:lnTo>
                    <a:pt x="120460" y="61484"/>
                  </a:lnTo>
                  <a:lnTo>
                    <a:pt x="106569" y="48039"/>
                  </a:lnTo>
                  <a:lnTo>
                    <a:pt x="95056" y="32746"/>
                  </a:lnTo>
                </a:path>
              </a:pathLst>
            </a:custGeom>
            <a:ln w="32391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85135" y="3881952"/>
              <a:ext cx="544830" cy="542925"/>
            </a:xfrm>
            <a:custGeom>
              <a:avLst/>
              <a:gdLst/>
              <a:ahLst/>
              <a:cxnLst/>
              <a:rect l="l" t="t" r="r" b="b"/>
              <a:pathLst>
                <a:path w="544830" h="542925">
                  <a:moveTo>
                    <a:pt x="305530" y="542510"/>
                  </a:moveTo>
                  <a:lnTo>
                    <a:pt x="354466" y="531890"/>
                  </a:lnTo>
                  <a:lnTo>
                    <a:pt x="399690" y="512920"/>
                  </a:lnTo>
                  <a:lnTo>
                    <a:pt x="440335" y="486466"/>
                  </a:lnTo>
                  <a:lnTo>
                    <a:pt x="475534" y="453395"/>
                  </a:lnTo>
                  <a:lnTo>
                    <a:pt x="504419" y="414573"/>
                  </a:lnTo>
                  <a:lnTo>
                    <a:pt x="526125" y="370868"/>
                  </a:lnTo>
                  <a:lnTo>
                    <a:pt x="539784" y="323146"/>
                  </a:lnTo>
                  <a:lnTo>
                    <a:pt x="544530" y="272274"/>
                  </a:lnTo>
                  <a:lnTo>
                    <a:pt x="540143" y="223331"/>
                  </a:lnTo>
                  <a:lnTo>
                    <a:pt x="527496" y="177267"/>
                  </a:lnTo>
                  <a:lnTo>
                    <a:pt x="507356" y="134850"/>
                  </a:lnTo>
                  <a:lnTo>
                    <a:pt x="480494" y="96850"/>
                  </a:lnTo>
                  <a:lnTo>
                    <a:pt x="447677" y="64034"/>
                  </a:lnTo>
                  <a:lnTo>
                    <a:pt x="409676" y="37172"/>
                  </a:lnTo>
                  <a:lnTo>
                    <a:pt x="367258" y="17033"/>
                  </a:lnTo>
                  <a:lnTo>
                    <a:pt x="321192" y="4386"/>
                  </a:lnTo>
                  <a:lnTo>
                    <a:pt x="272249" y="0"/>
                  </a:lnTo>
                  <a:lnTo>
                    <a:pt x="223310" y="4386"/>
                  </a:lnTo>
                  <a:lnTo>
                    <a:pt x="177250" y="17033"/>
                  </a:lnTo>
                  <a:lnTo>
                    <a:pt x="134837" y="37172"/>
                  </a:lnTo>
                  <a:lnTo>
                    <a:pt x="96840" y="64034"/>
                  </a:lnTo>
                  <a:lnTo>
                    <a:pt x="64028" y="96850"/>
                  </a:lnTo>
                  <a:lnTo>
                    <a:pt x="37168" y="134850"/>
                  </a:lnTo>
                  <a:lnTo>
                    <a:pt x="17032" y="177267"/>
                  </a:lnTo>
                  <a:lnTo>
                    <a:pt x="4386" y="223331"/>
                  </a:lnTo>
                  <a:lnTo>
                    <a:pt x="0" y="272274"/>
                  </a:lnTo>
                  <a:lnTo>
                    <a:pt x="5114" y="325067"/>
                  </a:lnTo>
                  <a:lnTo>
                    <a:pt x="19811" y="374422"/>
                  </a:lnTo>
                  <a:lnTo>
                    <a:pt x="43118" y="419368"/>
                  </a:lnTo>
                  <a:lnTo>
                    <a:pt x="74065" y="458935"/>
                  </a:lnTo>
                  <a:lnTo>
                    <a:pt x="111681" y="492153"/>
                  </a:lnTo>
                </a:path>
              </a:pathLst>
            </a:custGeom>
            <a:ln w="32391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375343" y="3671289"/>
              <a:ext cx="448945" cy="208915"/>
            </a:xfrm>
            <a:custGeom>
              <a:avLst/>
              <a:gdLst/>
              <a:ahLst/>
              <a:cxnLst/>
              <a:rect l="l" t="t" r="r" b="b"/>
              <a:pathLst>
                <a:path w="448944" h="208914">
                  <a:moveTo>
                    <a:pt x="448843" y="158166"/>
                  </a:moveTo>
                  <a:lnTo>
                    <a:pt x="418331" y="95332"/>
                  </a:lnTo>
                  <a:lnTo>
                    <a:pt x="386194" y="58911"/>
                  </a:lnTo>
                  <a:lnTo>
                    <a:pt x="347250" y="30276"/>
                  </a:lnTo>
                  <a:lnTo>
                    <a:pt x="303173" y="10336"/>
                  </a:lnTo>
                  <a:lnTo>
                    <a:pt x="255638" y="0"/>
                  </a:lnTo>
                  <a:lnTo>
                    <a:pt x="206317" y="174"/>
                  </a:lnTo>
                  <a:lnTo>
                    <a:pt x="153693" y="12474"/>
                  </a:lnTo>
                  <a:lnTo>
                    <a:pt x="113372" y="31540"/>
                  </a:lnTo>
                  <a:lnTo>
                    <a:pt x="92064" y="45744"/>
                  </a:lnTo>
                  <a:lnTo>
                    <a:pt x="91062" y="46488"/>
                  </a:lnTo>
                  <a:lnTo>
                    <a:pt x="85127" y="52310"/>
                  </a:lnTo>
                  <a:lnTo>
                    <a:pt x="83639" y="52229"/>
                  </a:lnTo>
                  <a:lnTo>
                    <a:pt x="82523" y="52180"/>
                  </a:lnTo>
                  <a:lnTo>
                    <a:pt x="68713" y="34748"/>
                  </a:lnTo>
                  <a:lnTo>
                    <a:pt x="62736" y="27643"/>
                  </a:lnTo>
                  <a:lnTo>
                    <a:pt x="56762" y="20541"/>
                  </a:lnTo>
                  <a:lnTo>
                    <a:pt x="50788" y="13440"/>
                  </a:lnTo>
                  <a:lnTo>
                    <a:pt x="44811" y="6335"/>
                  </a:lnTo>
                  <a:lnTo>
                    <a:pt x="43275" y="4524"/>
                  </a:lnTo>
                  <a:lnTo>
                    <a:pt x="41738" y="2696"/>
                  </a:lnTo>
                  <a:lnTo>
                    <a:pt x="40202" y="869"/>
                  </a:lnTo>
                  <a:lnTo>
                    <a:pt x="36816" y="18368"/>
                  </a:lnTo>
                  <a:lnTo>
                    <a:pt x="33426" y="35862"/>
                  </a:lnTo>
                  <a:lnTo>
                    <a:pt x="30037" y="53352"/>
                  </a:lnTo>
                  <a:lnTo>
                    <a:pt x="26650" y="70842"/>
                  </a:lnTo>
                  <a:lnTo>
                    <a:pt x="15817" y="126679"/>
                  </a:lnTo>
                  <a:lnTo>
                    <a:pt x="4997" y="182504"/>
                  </a:lnTo>
                  <a:lnTo>
                    <a:pt x="1249" y="201874"/>
                  </a:lnTo>
                  <a:lnTo>
                    <a:pt x="0" y="208329"/>
                  </a:lnTo>
                  <a:lnTo>
                    <a:pt x="17814" y="207968"/>
                  </a:lnTo>
                  <a:lnTo>
                    <a:pt x="35626" y="207612"/>
                  </a:lnTo>
                  <a:lnTo>
                    <a:pt x="53437" y="207258"/>
                  </a:lnTo>
                  <a:lnTo>
                    <a:pt x="71252" y="206906"/>
                  </a:lnTo>
                  <a:lnTo>
                    <a:pt x="99684" y="206336"/>
                  </a:lnTo>
                  <a:lnTo>
                    <a:pt x="128119" y="205766"/>
                  </a:lnTo>
                  <a:lnTo>
                    <a:pt x="156554" y="205196"/>
                  </a:lnTo>
                  <a:lnTo>
                    <a:pt x="184987" y="204626"/>
                  </a:lnTo>
                  <a:lnTo>
                    <a:pt x="191553" y="204492"/>
                  </a:lnTo>
                  <a:lnTo>
                    <a:pt x="198126" y="204359"/>
                  </a:lnTo>
                  <a:lnTo>
                    <a:pt x="204699" y="204226"/>
                  </a:lnTo>
                  <a:lnTo>
                    <a:pt x="211265" y="204092"/>
                  </a:lnTo>
                  <a:lnTo>
                    <a:pt x="199923" y="190615"/>
                  </a:lnTo>
                  <a:lnTo>
                    <a:pt x="188577" y="177135"/>
                  </a:lnTo>
                  <a:lnTo>
                    <a:pt x="177231" y="163655"/>
                  </a:lnTo>
                  <a:lnTo>
                    <a:pt x="165888" y="150178"/>
                  </a:lnTo>
                  <a:lnTo>
                    <a:pt x="166341" y="150679"/>
                  </a:lnTo>
                  <a:lnTo>
                    <a:pt x="194007" y="131730"/>
                  </a:lnTo>
                  <a:lnTo>
                    <a:pt x="225658" y="120902"/>
                  </a:lnTo>
                  <a:lnTo>
                    <a:pt x="293660" y="126843"/>
                  </a:lnTo>
                  <a:lnTo>
                    <a:pt x="330058" y="148597"/>
                  </a:lnTo>
                  <a:lnTo>
                    <a:pt x="344482" y="163346"/>
                  </a:lnTo>
                  <a:lnTo>
                    <a:pt x="356147" y="180127"/>
                  </a:lnTo>
                </a:path>
              </a:pathLst>
            </a:custGeom>
            <a:ln w="32391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771155" y="4020060"/>
              <a:ext cx="168275" cy="268605"/>
            </a:xfrm>
            <a:custGeom>
              <a:avLst/>
              <a:gdLst/>
              <a:ahLst/>
              <a:cxnLst/>
              <a:rect l="l" t="t" r="r" b="b"/>
              <a:pathLst>
                <a:path w="168275" h="268604">
                  <a:moveTo>
                    <a:pt x="5870" y="225943"/>
                  </a:moveTo>
                  <a:lnTo>
                    <a:pt x="18261" y="243045"/>
                  </a:lnTo>
                  <a:lnTo>
                    <a:pt x="36196" y="256450"/>
                  </a:lnTo>
                  <a:lnTo>
                    <a:pt x="58466" y="265198"/>
                  </a:lnTo>
                  <a:lnTo>
                    <a:pt x="83865" y="268328"/>
                  </a:lnTo>
                  <a:lnTo>
                    <a:pt x="116506" y="263057"/>
                  </a:lnTo>
                  <a:lnTo>
                    <a:pt x="143159" y="248682"/>
                  </a:lnTo>
                  <a:lnTo>
                    <a:pt x="161127" y="227360"/>
                  </a:lnTo>
                  <a:lnTo>
                    <a:pt x="167715" y="201250"/>
                  </a:lnTo>
                  <a:lnTo>
                    <a:pt x="160904" y="170329"/>
                  </a:lnTo>
                  <a:lnTo>
                    <a:pt x="142564" y="150937"/>
                  </a:lnTo>
                  <a:lnTo>
                    <a:pt x="115838" y="139932"/>
                  </a:lnTo>
                  <a:lnTo>
                    <a:pt x="83865" y="134172"/>
                  </a:lnTo>
                  <a:lnTo>
                    <a:pt x="46330" y="125842"/>
                  </a:lnTo>
                  <a:lnTo>
                    <a:pt x="20216" y="111801"/>
                  </a:lnTo>
                  <a:lnTo>
                    <a:pt x="4960" y="92172"/>
                  </a:lnTo>
                  <a:lnTo>
                    <a:pt x="0" y="67078"/>
                  </a:lnTo>
                  <a:lnTo>
                    <a:pt x="6590" y="40967"/>
                  </a:lnTo>
                  <a:lnTo>
                    <a:pt x="24564" y="19645"/>
                  </a:lnTo>
                  <a:lnTo>
                    <a:pt x="51222" y="5271"/>
                  </a:lnTo>
                  <a:lnTo>
                    <a:pt x="83865" y="0"/>
                  </a:lnTo>
                  <a:lnTo>
                    <a:pt x="108617" y="2969"/>
                  </a:lnTo>
                  <a:lnTo>
                    <a:pt x="130436" y="11285"/>
                  </a:lnTo>
                  <a:lnTo>
                    <a:pt x="148210" y="24061"/>
                  </a:lnTo>
                  <a:lnTo>
                    <a:pt x="160826" y="40411"/>
                  </a:lnTo>
                </a:path>
              </a:pathLst>
            </a:custGeom>
            <a:ln w="32391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855073" y="3980920"/>
              <a:ext cx="0" cy="346710"/>
            </a:xfrm>
            <a:custGeom>
              <a:avLst/>
              <a:gdLst/>
              <a:ahLst/>
              <a:cxnLst/>
              <a:rect l="l" t="t" r="r" b="b"/>
              <a:pathLst>
                <a:path w="0" h="346710">
                  <a:moveTo>
                    <a:pt x="0" y="0"/>
                  </a:moveTo>
                  <a:lnTo>
                    <a:pt x="0" y="346612"/>
                  </a:lnTo>
                </a:path>
              </a:pathLst>
            </a:custGeom>
            <a:ln w="32391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68080" y="4020059"/>
              <a:ext cx="168275" cy="268605"/>
            </a:xfrm>
            <a:custGeom>
              <a:avLst/>
              <a:gdLst/>
              <a:ahLst/>
              <a:cxnLst/>
              <a:rect l="l" t="t" r="r" b="b"/>
              <a:pathLst>
                <a:path w="168275" h="268604">
                  <a:moveTo>
                    <a:pt x="5854" y="225943"/>
                  </a:moveTo>
                  <a:lnTo>
                    <a:pt x="18245" y="243045"/>
                  </a:lnTo>
                  <a:lnTo>
                    <a:pt x="36179" y="256450"/>
                  </a:lnTo>
                  <a:lnTo>
                    <a:pt x="58450" y="265198"/>
                  </a:lnTo>
                  <a:lnTo>
                    <a:pt x="83849" y="268328"/>
                  </a:lnTo>
                  <a:lnTo>
                    <a:pt x="116493" y="263057"/>
                  </a:lnTo>
                  <a:lnTo>
                    <a:pt x="143151" y="248682"/>
                  </a:lnTo>
                  <a:lnTo>
                    <a:pt x="161124" y="227360"/>
                  </a:lnTo>
                  <a:lnTo>
                    <a:pt x="167715" y="201250"/>
                  </a:lnTo>
                  <a:lnTo>
                    <a:pt x="160901" y="170329"/>
                  </a:lnTo>
                  <a:lnTo>
                    <a:pt x="142556" y="150937"/>
                  </a:lnTo>
                  <a:lnTo>
                    <a:pt x="115824" y="139932"/>
                  </a:lnTo>
                  <a:lnTo>
                    <a:pt x="83849" y="134172"/>
                  </a:lnTo>
                  <a:lnTo>
                    <a:pt x="46317" y="125842"/>
                  </a:lnTo>
                  <a:lnTo>
                    <a:pt x="20208" y="111801"/>
                  </a:lnTo>
                  <a:lnTo>
                    <a:pt x="4957" y="92172"/>
                  </a:lnTo>
                  <a:lnTo>
                    <a:pt x="0" y="67078"/>
                  </a:lnTo>
                  <a:lnTo>
                    <a:pt x="6588" y="40967"/>
                  </a:lnTo>
                  <a:lnTo>
                    <a:pt x="24556" y="19645"/>
                  </a:lnTo>
                  <a:lnTo>
                    <a:pt x="51208" y="5271"/>
                  </a:lnTo>
                  <a:lnTo>
                    <a:pt x="83849" y="0"/>
                  </a:lnTo>
                  <a:lnTo>
                    <a:pt x="108600" y="2969"/>
                  </a:lnTo>
                  <a:lnTo>
                    <a:pt x="130420" y="11285"/>
                  </a:lnTo>
                  <a:lnTo>
                    <a:pt x="148194" y="24061"/>
                  </a:lnTo>
                  <a:lnTo>
                    <a:pt x="160810" y="40411"/>
                  </a:lnTo>
                </a:path>
              </a:pathLst>
            </a:custGeom>
            <a:ln w="32391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351984" y="3980920"/>
              <a:ext cx="0" cy="346710"/>
            </a:xfrm>
            <a:custGeom>
              <a:avLst/>
              <a:gdLst/>
              <a:ahLst/>
              <a:cxnLst/>
              <a:rect l="l" t="t" r="r" b="b"/>
              <a:pathLst>
                <a:path w="0" h="346710">
                  <a:moveTo>
                    <a:pt x="0" y="0"/>
                  </a:moveTo>
                  <a:lnTo>
                    <a:pt x="0" y="346612"/>
                  </a:lnTo>
                </a:path>
              </a:pathLst>
            </a:custGeom>
            <a:ln w="32391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1073657" y="5202551"/>
            <a:ext cx="1175385" cy="960119"/>
            <a:chOff x="1073657" y="5202551"/>
            <a:chExt cx="1175385" cy="960119"/>
          </a:xfrm>
        </p:grpSpPr>
        <p:sp>
          <p:nvSpPr>
            <p:cNvPr id="15" name="object 15" descr=""/>
            <p:cNvSpPr/>
            <p:nvPr/>
          </p:nvSpPr>
          <p:spPr>
            <a:xfrm>
              <a:off x="1704734" y="5421860"/>
              <a:ext cx="531495" cy="292735"/>
            </a:xfrm>
            <a:custGeom>
              <a:avLst/>
              <a:gdLst/>
              <a:ahLst/>
              <a:cxnLst/>
              <a:rect l="l" t="t" r="r" b="b"/>
              <a:pathLst>
                <a:path w="531494" h="292735">
                  <a:moveTo>
                    <a:pt x="0" y="26657"/>
                  </a:moveTo>
                  <a:lnTo>
                    <a:pt x="130570" y="8741"/>
                  </a:lnTo>
                  <a:lnTo>
                    <a:pt x="201461" y="527"/>
                  </a:lnTo>
                  <a:lnTo>
                    <a:pt x="237301" y="0"/>
                  </a:lnTo>
                  <a:lnTo>
                    <a:pt x="262721" y="5141"/>
                  </a:lnTo>
                  <a:lnTo>
                    <a:pt x="303817" y="23174"/>
                  </a:lnTo>
                  <a:lnTo>
                    <a:pt x="344039" y="53463"/>
                  </a:lnTo>
                  <a:lnTo>
                    <a:pt x="382027" y="91925"/>
                  </a:lnTo>
                  <a:lnTo>
                    <a:pt x="416420" y="134476"/>
                  </a:lnTo>
                  <a:lnTo>
                    <a:pt x="445857" y="177034"/>
                  </a:lnTo>
                  <a:lnTo>
                    <a:pt x="468977" y="215516"/>
                  </a:lnTo>
                  <a:lnTo>
                    <a:pt x="482566" y="236999"/>
                  </a:lnTo>
                  <a:lnTo>
                    <a:pt x="498215" y="257350"/>
                  </a:lnTo>
                  <a:lnTo>
                    <a:pt x="514731" y="276032"/>
                  </a:lnTo>
                  <a:lnTo>
                    <a:pt x="530918" y="292511"/>
                  </a:lnTo>
                </a:path>
              </a:pathLst>
            </a:custGeom>
            <a:ln w="26702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550965" y="5488781"/>
              <a:ext cx="489584" cy="307340"/>
            </a:xfrm>
            <a:custGeom>
              <a:avLst/>
              <a:gdLst/>
              <a:ahLst/>
              <a:cxnLst/>
              <a:rect l="l" t="t" r="r" b="b"/>
              <a:pathLst>
                <a:path w="489585" h="307339">
                  <a:moveTo>
                    <a:pt x="385251" y="63426"/>
                  </a:moveTo>
                  <a:lnTo>
                    <a:pt x="344670" y="54103"/>
                  </a:lnTo>
                  <a:lnTo>
                    <a:pt x="310802" y="53427"/>
                  </a:lnTo>
                  <a:lnTo>
                    <a:pt x="280245" y="54559"/>
                  </a:lnTo>
                  <a:lnTo>
                    <a:pt x="249599" y="50661"/>
                  </a:lnTo>
                  <a:lnTo>
                    <a:pt x="201763" y="37464"/>
                  </a:lnTo>
                  <a:lnTo>
                    <a:pt x="171436" y="28893"/>
                  </a:lnTo>
                  <a:lnTo>
                    <a:pt x="142445" y="20754"/>
                  </a:lnTo>
                  <a:lnTo>
                    <a:pt x="98616" y="8855"/>
                  </a:lnTo>
                  <a:lnTo>
                    <a:pt x="67877" y="1595"/>
                  </a:lnTo>
                  <a:lnTo>
                    <a:pt x="42574" y="0"/>
                  </a:lnTo>
                  <a:lnTo>
                    <a:pt x="22215" y="7330"/>
                  </a:lnTo>
                  <a:lnTo>
                    <a:pt x="6306" y="26850"/>
                  </a:lnTo>
                  <a:lnTo>
                    <a:pt x="0" y="47516"/>
                  </a:lnTo>
                  <a:lnTo>
                    <a:pt x="3302" y="65311"/>
                  </a:lnTo>
                  <a:lnTo>
                    <a:pt x="32403" y="96228"/>
                  </a:lnTo>
                  <a:lnTo>
                    <a:pt x="73748" y="119815"/>
                  </a:lnTo>
                  <a:lnTo>
                    <a:pt x="134542" y="149234"/>
                  </a:lnTo>
                  <a:lnTo>
                    <a:pt x="194816" y="176944"/>
                  </a:lnTo>
                  <a:lnTo>
                    <a:pt x="234602" y="195406"/>
                  </a:lnTo>
                  <a:lnTo>
                    <a:pt x="241163" y="198648"/>
                  </a:lnTo>
                  <a:lnTo>
                    <a:pt x="246680" y="203490"/>
                  </a:lnTo>
                  <a:lnTo>
                    <a:pt x="250697" y="209612"/>
                  </a:lnTo>
                  <a:lnTo>
                    <a:pt x="265252" y="230245"/>
                  </a:lnTo>
                  <a:lnTo>
                    <a:pt x="288121" y="255549"/>
                  </a:lnTo>
                  <a:lnTo>
                    <a:pt x="320630" y="280274"/>
                  </a:lnTo>
                  <a:lnTo>
                    <a:pt x="364105" y="299173"/>
                  </a:lnTo>
                  <a:lnTo>
                    <a:pt x="419869" y="306995"/>
                  </a:lnTo>
                  <a:lnTo>
                    <a:pt x="489250" y="298493"/>
                  </a:lnTo>
                </a:path>
              </a:pathLst>
            </a:custGeom>
            <a:ln w="2670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913411" y="5891850"/>
              <a:ext cx="99695" cy="35560"/>
            </a:xfrm>
            <a:custGeom>
              <a:avLst/>
              <a:gdLst/>
              <a:ahLst/>
              <a:cxnLst/>
              <a:rect l="l" t="t" r="r" b="b"/>
              <a:pathLst>
                <a:path w="99694" h="35560">
                  <a:moveTo>
                    <a:pt x="0" y="0"/>
                  </a:moveTo>
                  <a:lnTo>
                    <a:pt x="35242" y="3957"/>
                  </a:lnTo>
                  <a:lnTo>
                    <a:pt x="67251" y="16200"/>
                  </a:lnTo>
                  <a:lnTo>
                    <a:pt x="90507" y="29124"/>
                  </a:lnTo>
                  <a:lnTo>
                    <a:pt x="99486" y="35122"/>
                  </a:lnTo>
                </a:path>
              </a:pathLst>
            </a:custGeom>
            <a:ln w="26689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87026" y="5215920"/>
              <a:ext cx="781050" cy="933450"/>
            </a:xfrm>
            <a:custGeom>
              <a:avLst/>
              <a:gdLst/>
              <a:ahLst/>
              <a:cxnLst/>
              <a:rect l="l" t="t" r="r" b="b"/>
              <a:pathLst>
                <a:path w="781050" h="933450">
                  <a:moveTo>
                    <a:pt x="645816" y="443893"/>
                  </a:moveTo>
                  <a:lnTo>
                    <a:pt x="696416" y="550355"/>
                  </a:lnTo>
                  <a:lnTo>
                    <a:pt x="780772" y="727848"/>
                  </a:lnTo>
                  <a:lnTo>
                    <a:pt x="345938" y="932967"/>
                  </a:lnTo>
                  <a:lnTo>
                    <a:pt x="0" y="205119"/>
                  </a:lnTo>
                  <a:lnTo>
                    <a:pt x="434833" y="0"/>
                  </a:lnTo>
                  <a:lnTo>
                    <a:pt x="569628" y="283594"/>
                  </a:lnTo>
                </a:path>
              </a:pathLst>
            </a:custGeom>
            <a:ln w="26738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69909" y="5557130"/>
              <a:ext cx="215008" cy="25060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413777" y="5548524"/>
              <a:ext cx="127635" cy="267970"/>
            </a:xfrm>
            <a:custGeom>
              <a:avLst/>
              <a:gdLst/>
              <a:ahLst/>
              <a:cxnLst/>
              <a:rect l="l" t="t" r="r" b="b"/>
              <a:pathLst>
                <a:path w="127634" h="267970">
                  <a:moveTo>
                    <a:pt x="127270" y="267760"/>
                  </a:moveTo>
                  <a:lnTo>
                    <a:pt x="0" y="0"/>
                  </a:lnTo>
                </a:path>
              </a:pathLst>
            </a:custGeom>
            <a:ln w="26761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219754" y="5355392"/>
              <a:ext cx="515620" cy="654050"/>
            </a:xfrm>
            <a:custGeom>
              <a:avLst/>
              <a:gdLst/>
              <a:ahLst/>
              <a:cxnLst/>
              <a:rect l="l" t="t" r="r" b="b"/>
              <a:pathLst>
                <a:path w="515619" h="654050">
                  <a:moveTo>
                    <a:pt x="410183" y="255862"/>
                  </a:moveTo>
                  <a:lnTo>
                    <a:pt x="515319" y="477055"/>
                  </a:lnTo>
                  <a:lnTo>
                    <a:pt x="499079" y="499792"/>
                  </a:lnTo>
                  <a:lnTo>
                    <a:pt x="486771" y="524711"/>
                  </a:lnTo>
                  <a:lnTo>
                    <a:pt x="478608" y="551284"/>
                  </a:lnTo>
                  <a:lnTo>
                    <a:pt x="474802" y="578981"/>
                  </a:lnTo>
                  <a:lnTo>
                    <a:pt x="315731" y="654015"/>
                  </a:lnTo>
                  <a:lnTo>
                    <a:pt x="275660" y="632234"/>
                  </a:lnTo>
                  <a:lnTo>
                    <a:pt x="236132" y="622155"/>
                  </a:lnTo>
                  <a:lnTo>
                    <a:pt x="210889" y="620653"/>
                  </a:lnTo>
                  <a:lnTo>
                    <a:pt x="0" y="176973"/>
                  </a:lnTo>
                  <a:lnTo>
                    <a:pt x="16242" y="154228"/>
                  </a:lnTo>
                  <a:lnTo>
                    <a:pt x="28552" y="129306"/>
                  </a:lnTo>
                  <a:lnTo>
                    <a:pt x="36711" y="102736"/>
                  </a:lnTo>
                  <a:lnTo>
                    <a:pt x="40504" y="75047"/>
                  </a:lnTo>
                  <a:lnTo>
                    <a:pt x="199588" y="0"/>
                  </a:lnTo>
                  <a:lnTo>
                    <a:pt x="239653" y="21782"/>
                  </a:lnTo>
                  <a:lnTo>
                    <a:pt x="279185" y="31859"/>
                  </a:lnTo>
                  <a:lnTo>
                    <a:pt x="304430" y="33361"/>
                  </a:lnTo>
                  <a:lnTo>
                    <a:pt x="354990" y="139729"/>
                  </a:lnTo>
                </a:path>
              </a:pathLst>
            </a:custGeom>
            <a:ln w="26740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385127" y="6039919"/>
              <a:ext cx="149860" cy="60960"/>
            </a:xfrm>
            <a:custGeom>
              <a:avLst/>
              <a:gdLst/>
              <a:ahLst/>
              <a:cxnLst/>
              <a:rect l="l" t="t" r="r" b="b"/>
              <a:pathLst>
                <a:path w="149859" h="60960">
                  <a:moveTo>
                    <a:pt x="149845" y="60841"/>
                  </a:moveTo>
                  <a:lnTo>
                    <a:pt x="121696" y="27658"/>
                  </a:lnTo>
                  <a:lnTo>
                    <a:pt x="84728" y="6913"/>
                  </a:lnTo>
                  <a:lnTo>
                    <a:pt x="42858" y="0"/>
                  </a:lnTo>
                  <a:lnTo>
                    <a:pt x="0" y="8310"/>
                  </a:lnTo>
                </a:path>
              </a:pathLst>
            </a:custGeom>
            <a:ln w="26692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135324" y="5373372"/>
              <a:ext cx="61594" cy="149860"/>
            </a:xfrm>
            <a:custGeom>
              <a:avLst/>
              <a:gdLst/>
              <a:ahLst/>
              <a:cxnLst/>
              <a:rect l="l" t="t" r="r" b="b"/>
              <a:pathLst>
                <a:path w="61594" h="149860">
                  <a:moveTo>
                    <a:pt x="0" y="149294"/>
                  </a:moveTo>
                  <a:lnTo>
                    <a:pt x="33315" y="121250"/>
                  </a:lnTo>
                  <a:lnTo>
                    <a:pt x="54141" y="84421"/>
                  </a:lnTo>
                  <a:lnTo>
                    <a:pt x="61078" y="42704"/>
                  </a:lnTo>
                  <a:lnTo>
                    <a:pt x="52729" y="0"/>
                  </a:lnTo>
                </a:path>
              </a:pathLst>
            </a:custGeom>
            <a:ln w="26765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758426" y="5842144"/>
              <a:ext cx="61594" cy="149860"/>
            </a:xfrm>
            <a:custGeom>
              <a:avLst/>
              <a:gdLst/>
              <a:ahLst/>
              <a:cxnLst/>
              <a:rect l="l" t="t" r="r" b="b"/>
              <a:pathLst>
                <a:path w="61594" h="149860">
                  <a:moveTo>
                    <a:pt x="61071" y="0"/>
                  </a:moveTo>
                  <a:lnTo>
                    <a:pt x="27762" y="28043"/>
                  </a:lnTo>
                  <a:lnTo>
                    <a:pt x="6939" y="64872"/>
                  </a:lnTo>
                  <a:lnTo>
                    <a:pt x="0" y="106589"/>
                  </a:lnTo>
                  <a:lnTo>
                    <a:pt x="8342" y="149294"/>
                  </a:lnTo>
                </a:path>
              </a:pathLst>
            </a:custGeom>
            <a:ln w="26765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419816" y="5263986"/>
              <a:ext cx="150495" cy="60960"/>
            </a:xfrm>
            <a:custGeom>
              <a:avLst/>
              <a:gdLst/>
              <a:ahLst/>
              <a:cxnLst/>
              <a:rect l="l" t="t" r="r" b="b"/>
              <a:pathLst>
                <a:path w="150494" h="60960">
                  <a:moveTo>
                    <a:pt x="0" y="0"/>
                  </a:moveTo>
                  <a:lnTo>
                    <a:pt x="28143" y="33209"/>
                  </a:lnTo>
                  <a:lnTo>
                    <a:pt x="65114" y="53974"/>
                  </a:lnTo>
                  <a:lnTo>
                    <a:pt x="106996" y="60897"/>
                  </a:lnTo>
                  <a:lnTo>
                    <a:pt x="149872" y="52583"/>
                  </a:lnTo>
                </a:path>
              </a:pathLst>
            </a:custGeom>
            <a:ln w="26693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1097020" y="1963061"/>
            <a:ext cx="1117600" cy="934085"/>
            <a:chOff x="1097020" y="1963061"/>
            <a:chExt cx="1117600" cy="934085"/>
          </a:xfrm>
        </p:grpSpPr>
        <p:sp>
          <p:nvSpPr>
            <p:cNvPr id="27" name="object 27" descr=""/>
            <p:cNvSpPr/>
            <p:nvPr/>
          </p:nvSpPr>
          <p:spPr>
            <a:xfrm>
              <a:off x="1680905" y="1978156"/>
              <a:ext cx="267335" cy="266700"/>
            </a:xfrm>
            <a:custGeom>
              <a:avLst/>
              <a:gdLst/>
              <a:ahLst/>
              <a:cxnLst/>
              <a:rect l="l" t="t" r="r" b="b"/>
              <a:pathLst>
                <a:path w="267335" h="266700">
                  <a:moveTo>
                    <a:pt x="37210" y="245146"/>
                  </a:moveTo>
                  <a:lnTo>
                    <a:pt x="15946" y="221385"/>
                  </a:lnTo>
                  <a:lnTo>
                    <a:pt x="3458" y="193165"/>
                  </a:lnTo>
                  <a:lnTo>
                    <a:pt x="0" y="162425"/>
                  </a:lnTo>
                  <a:lnTo>
                    <a:pt x="5822" y="131103"/>
                  </a:lnTo>
                  <a:lnTo>
                    <a:pt x="42381" y="74674"/>
                  </a:lnTo>
                  <a:lnTo>
                    <a:pt x="98052" y="36098"/>
                  </a:lnTo>
                  <a:lnTo>
                    <a:pt x="138011" y="19821"/>
                  </a:lnTo>
                  <a:lnTo>
                    <a:pt x="180240" y="8511"/>
                  </a:lnTo>
                  <a:lnTo>
                    <a:pt x="223548" y="1970"/>
                  </a:lnTo>
                  <a:lnTo>
                    <a:pt x="266744" y="0"/>
                  </a:lnTo>
                  <a:lnTo>
                    <a:pt x="258809" y="22820"/>
                  </a:lnTo>
                  <a:lnTo>
                    <a:pt x="253438" y="46523"/>
                  </a:lnTo>
                  <a:lnTo>
                    <a:pt x="249396" y="70570"/>
                  </a:lnTo>
                  <a:lnTo>
                    <a:pt x="245446" y="94416"/>
                  </a:lnTo>
                  <a:lnTo>
                    <a:pt x="239619" y="122387"/>
                  </a:lnTo>
                  <a:lnTo>
                    <a:pt x="221598" y="176389"/>
                  </a:lnTo>
                  <a:lnTo>
                    <a:pt x="173984" y="239096"/>
                  </a:lnTo>
                  <a:lnTo>
                    <a:pt x="130839" y="262716"/>
                  </a:lnTo>
                  <a:lnTo>
                    <a:pt x="83551" y="266633"/>
                  </a:lnTo>
                  <a:lnTo>
                    <a:pt x="37210" y="245146"/>
                  </a:lnTo>
                  <a:close/>
                </a:path>
              </a:pathLst>
            </a:custGeom>
            <a:ln w="30189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299269" y="2086758"/>
              <a:ext cx="299085" cy="237490"/>
            </a:xfrm>
            <a:custGeom>
              <a:avLst/>
              <a:gdLst/>
              <a:ahLst/>
              <a:cxnLst/>
              <a:rect l="l" t="t" r="r" b="b"/>
              <a:pathLst>
                <a:path w="299084" h="237489">
                  <a:moveTo>
                    <a:pt x="277265" y="200064"/>
                  </a:moveTo>
                  <a:lnTo>
                    <a:pt x="292865" y="172268"/>
                  </a:lnTo>
                  <a:lnTo>
                    <a:pt x="298933" y="142017"/>
                  </a:lnTo>
                  <a:lnTo>
                    <a:pt x="295643" y="111257"/>
                  </a:lnTo>
                  <a:lnTo>
                    <a:pt x="261921" y="55466"/>
                  </a:lnTo>
                  <a:lnTo>
                    <a:pt x="204842" y="19444"/>
                  </a:lnTo>
                  <a:lnTo>
                    <a:pt x="129970" y="1907"/>
                  </a:lnTo>
                  <a:lnTo>
                    <a:pt x="86290" y="0"/>
                  </a:lnTo>
                  <a:lnTo>
                    <a:pt x="42592" y="2980"/>
                  </a:lnTo>
                  <a:lnTo>
                    <a:pt x="0" y="10401"/>
                  </a:lnTo>
                  <a:lnTo>
                    <a:pt x="12697" y="30963"/>
                  </a:lnTo>
                  <a:lnTo>
                    <a:pt x="23080" y="52948"/>
                  </a:lnTo>
                  <a:lnTo>
                    <a:pt x="32239" y="75555"/>
                  </a:lnTo>
                  <a:lnTo>
                    <a:pt x="41266" y="97984"/>
                  </a:lnTo>
                  <a:lnTo>
                    <a:pt x="53026" y="124023"/>
                  </a:lnTo>
                  <a:lnTo>
                    <a:pt x="82336" y="172844"/>
                  </a:lnTo>
                  <a:lnTo>
                    <a:pt x="142427" y="223755"/>
                  </a:lnTo>
                  <a:lnTo>
                    <a:pt x="189670" y="237475"/>
                  </a:lnTo>
                  <a:lnTo>
                    <a:pt x="236682" y="231068"/>
                  </a:lnTo>
                  <a:lnTo>
                    <a:pt x="277265" y="200064"/>
                  </a:lnTo>
                  <a:close/>
                </a:path>
              </a:pathLst>
            </a:custGeom>
            <a:ln w="30185">
              <a:solidFill>
                <a:srgbClr val="7E001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428836" y="2062144"/>
              <a:ext cx="417830" cy="428625"/>
            </a:xfrm>
            <a:custGeom>
              <a:avLst/>
              <a:gdLst/>
              <a:ahLst/>
              <a:cxnLst/>
              <a:rect l="l" t="t" r="r" b="b"/>
              <a:pathLst>
                <a:path w="417830" h="428625">
                  <a:moveTo>
                    <a:pt x="0" y="101401"/>
                  </a:moveTo>
                  <a:lnTo>
                    <a:pt x="130454" y="195235"/>
                  </a:lnTo>
                  <a:lnTo>
                    <a:pt x="197445" y="302804"/>
                  </a:lnTo>
                  <a:lnTo>
                    <a:pt x="222126" y="391361"/>
                  </a:lnTo>
                  <a:lnTo>
                    <a:pt x="225651" y="428157"/>
                  </a:lnTo>
                  <a:lnTo>
                    <a:pt x="215954" y="263021"/>
                  </a:lnTo>
                  <a:lnTo>
                    <a:pt x="232700" y="163376"/>
                  </a:lnTo>
                  <a:lnTo>
                    <a:pt x="293868" y="89082"/>
                  </a:lnTo>
                  <a:lnTo>
                    <a:pt x="417438" y="0"/>
                  </a:lnTo>
                </a:path>
              </a:pathLst>
            </a:custGeom>
            <a:ln w="30190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243095" y="2550192"/>
              <a:ext cx="956310" cy="332105"/>
            </a:xfrm>
            <a:custGeom>
              <a:avLst/>
              <a:gdLst/>
              <a:ahLst/>
              <a:cxnLst/>
              <a:rect l="l" t="t" r="r" b="b"/>
              <a:pathLst>
                <a:path w="956310" h="332105">
                  <a:moveTo>
                    <a:pt x="0" y="212670"/>
                  </a:moveTo>
                  <a:lnTo>
                    <a:pt x="47819" y="217494"/>
                  </a:lnTo>
                  <a:lnTo>
                    <a:pt x="92562" y="224757"/>
                  </a:lnTo>
                  <a:lnTo>
                    <a:pt x="133454" y="235419"/>
                  </a:lnTo>
                  <a:lnTo>
                    <a:pt x="169718" y="250443"/>
                  </a:lnTo>
                  <a:lnTo>
                    <a:pt x="171606" y="251484"/>
                  </a:lnTo>
                  <a:lnTo>
                    <a:pt x="173509" y="252509"/>
                  </a:lnTo>
                  <a:lnTo>
                    <a:pt x="175428" y="253550"/>
                  </a:lnTo>
                  <a:lnTo>
                    <a:pt x="176440" y="254108"/>
                  </a:lnTo>
                  <a:lnTo>
                    <a:pt x="177482" y="254652"/>
                  </a:lnTo>
                  <a:lnTo>
                    <a:pt x="178479" y="255225"/>
                  </a:lnTo>
                  <a:lnTo>
                    <a:pt x="193143" y="262980"/>
                  </a:lnTo>
                  <a:lnTo>
                    <a:pt x="239352" y="286149"/>
                  </a:lnTo>
                  <a:lnTo>
                    <a:pt x="282678" y="305289"/>
                  </a:lnTo>
                  <a:lnTo>
                    <a:pt x="323786" y="319195"/>
                  </a:lnTo>
                  <a:lnTo>
                    <a:pt x="364698" y="327967"/>
                  </a:lnTo>
                  <a:lnTo>
                    <a:pt x="407439" y="331706"/>
                  </a:lnTo>
                  <a:lnTo>
                    <a:pt x="447883" y="327800"/>
                  </a:lnTo>
                  <a:lnTo>
                    <a:pt x="495001" y="315355"/>
                  </a:lnTo>
                  <a:lnTo>
                    <a:pt x="546477" y="296331"/>
                  </a:lnTo>
                  <a:lnTo>
                    <a:pt x="599997" y="272692"/>
                  </a:lnTo>
                  <a:lnTo>
                    <a:pt x="653244" y="246399"/>
                  </a:lnTo>
                  <a:lnTo>
                    <a:pt x="703902" y="219413"/>
                  </a:lnTo>
                  <a:lnTo>
                    <a:pt x="769972" y="182648"/>
                  </a:lnTo>
                  <a:lnTo>
                    <a:pt x="827452" y="149203"/>
                  </a:lnTo>
                  <a:lnTo>
                    <a:pt x="875488" y="118924"/>
                  </a:lnTo>
                  <a:lnTo>
                    <a:pt x="913226" y="91653"/>
                  </a:lnTo>
                  <a:lnTo>
                    <a:pt x="954388" y="45509"/>
                  </a:lnTo>
                  <a:lnTo>
                    <a:pt x="956102" y="26323"/>
                  </a:lnTo>
                  <a:lnTo>
                    <a:pt x="944100" y="9520"/>
                  </a:lnTo>
                  <a:lnTo>
                    <a:pt x="917912" y="0"/>
                  </a:lnTo>
                  <a:lnTo>
                    <a:pt x="882010" y="3423"/>
                  </a:lnTo>
                  <a:lnTo>
                    <a:pt x="838434" y="17109"/>
                  </a:lnTo>
                  <a:lnTo>
                    <a:pt x="789229" y="38377"/>
                  </a:lnTo>
                  <a:lnTo>
                    <a:pt x="736433" y="64546"/>
                  </a:lnTo>
                  <a:lnTo>
                    <a:pt x="682091" y="92935"/>
                  </a:lnTo>
                  <a:lnTo>
                    <a:pt x="628242" y="120863"/>
                  </a:lnTo>
                </a:path>
              </a:pathLst>
            </a:custGeom>
            <a:ln w="3017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243094" y="2483617"/>
              <a:ext cx="592455" cy="276860"/>
            </a:xfrm>
            <a:custGeom>
              <a:avLst/>
              <a:gdLst/>
              <a:ahLst/>
              <a:cxnLst/>
              <a:rect l="l" t="t" r="r" b="b"/>
              <a:pathLst>
                <a:path w="592455" h="276860">
                  <a:moveTo>
                    <a:pt x="229367" y="191676"/>
                  </a:moveTo>
                  <a:lnTo>
                    <a:pt x="278648" y="197901"/>
                  </a:lnTo>
                  <a:lnTo>
                    <a:pt x="322915" y="207654"/>
                  </a:lnTo>
                  <a:lnTo>
                    <a:pt x="364637" y="220122"/>
                  </a:lnTo>
                  <a:lnTo>
                    <a:pt x="406283" y="234491"/>
                  </a:lnTo>
                  <a:lnTo>
                    <a:pt x="450321" y="249949"/>
                  </a:lnTo>
                  <a:lnTo>
                    <a:pt x="503753" y="267442"/>
                  </a:lnTo>
                  <a:lnTo>
                    <a:pt x="545731" y="276540"/>
                  </a:lnTo>
                  <a:lnTo>
                    <a:pt x="575441" y="272486"/>
                  </a:lnTo>
                  <a:lnTo>
                    <a:pt x="592066" y="250522"/>
                  </a:lnTo>
                  <a:lnTo>
                    <a:pt x="563491" y="187738"/>
                  </a:lnTo>
                  <a:lnTo>
                    <a:pt x="522786" y="154174"/>
                  </a:lnTo>
                  <a:lnTo>
                    <a:pt x="471060" y="122605"/>
                  </a:lnTo>
                  <a:lnTo>
                    <a:pt x="413254" y="95614"/>
                  </a:lnTo>
                  <a:lnTo>
                    <a:pt x="363277" y="70111"/>
                  </a:lnTo>
                  <a:lnTo>
                    <a:pt x="317667" y="41267"/>
                  </a:lnTo>
                  <a:lnTo>
                    <a:pt x="272968" y="16162"/>
                  </a:lnTo>
                  <a:lnTo>
                    <a:pt x="225727" y="1876"/>
                  </a:lnTo>
                  <a:lnTo>
                    <a:pt x="186017" y="0"/>
                  </a:lnTo>
                  <a:lnTo>
                    <a:pt x="148613" y="3766"/>
                  </a:lnTo>
                  <a:lnTo>
                    <a:pt x="114023" y="11282"/>
                  </a:lnTo>
                  <a:lnTo>
                    <a:pt x="82759" y="20657"/>
                  </a:lnTo>
                  <a:lnTo>
                    <a:pt x="60435" y="27757"/>
                  </a:lnTo>
                  <a:lnTo>
                    <a:pt x="39295" y="33979"/>
                  </a:lnTo>
                  <a:lnTo>
                    <a:pt x="19197" y="39378"/>
                  </a:lnTo>
                  <a:lnTo>
                    <a:pt x="0" y="44009"/>
                  </a:lnTo>
                </a:path>
              </a:pathLst>
            </a:custGeom>
            <a:ln w="30177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818972" y="2510554"/>
              <a:ext cx="252729" cy="104775"/>
            </a:xfrm>
            <a:custGeom>
              <a:avLst/>
              <a:gdLst/>
              <a:ahLst/>
              <a:cxnLst/>
              <a:rect l="l" t="t" r="r" b="b"/>
              <a:pathLst>
                <a:path w="252730" h="104775">
                  <a:moveTo>
                    <a:pt x="252629" y="12369"/>
                  </a:moveTo>
                  <a:lnTo>
                    <a:pt x="246047" y="7146"/>
                  </a:lnTo>
                  <a:lnTo>
                    <a:pt x="237012" y="3248"/>
                  </a:lnTo>
                  <a:lnTo>
                    <a:pt x="225578" y="819"/>
                  </a:lnTo>
                  <a:lnTo>
                    <a:pt x="211800" y="0"/>
                  </a:lnTo>
                  <a:lnTo>
                    <a:pt x="176406" y="6305"/>
                  </a:lnTo>
                  <a:lnTo>
                    <a:pt x="135700" y="23034"/>
                  </a:lnTo>
                  <a:lnTo>
                    <a:pt x="91510" y="47039"/>
                  </a:lnTo>
                  <a:lnTo>
                    <a:pt x="45667" y="75176"/>
                  </a:lnTo>
                  <a:lnTo>
                    <a:pt x="0" y="104297"/>
                  </a:lnTo>
                </a:path>
              </a:pathLst>
            </a:custGeom>
            <a:ln w="30175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3418" y="2467939"/>
              <a:ext cx="260141" cy="130082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112122" y="2487757"/>
              <a:ext cx="131445" cy="323215"/>
            </a:xfrm>
            <a:custGeom>
              <a:avLst/>
              <a:gdLst/>
              <a:ahLst/>
              <a:cxnLst/>
              <a:rect l="l" t="t" r="r" b="b"/>
              <a:pathLst>
                <a:path w="131444" h="323214">
                  <a:moveTo>
                    <a:pt x="120431" y="322773"/>
                  </a:moveTo>
                  <a:lnTo>
                    <a:pt x="10543" y="322773"/>
                  </a:lnTo>
                  <a:lnTo>
                    <a:pt x="4727" y="322773"/>
                  </a:lnTo>
                  <a:lnTo>
                    <a:pt x="0" y="318067"/>
                  </a:lnTo>
                  <a:lnTo>
                    <a:pt x="0" y="312244"/>
                  </a:lnTo>
                  <a:lnTo>
                    <a:pt x="0" y="10529"/>
                  </a:lnTo>
                  <a:lnTo>
                    <a:pt x="0" y="4706"/>
                  </a:lnTo>
                  <a:lnTo>
                    <a:pt x="4727" y="0"/>
                  </a:lnTo>
                  <a:lnTo>
                    <a:pt x="10543" y="0"/>
                  </a:lnTo>
                  <a:lnTo>
                    <a:pt x="120431" y="0"/>
                  </a:lnTo>
                  <a:lnTo>
                    <a:pt x="126246" y="0"/>
                  </a:lnTo>
                  <a:lnTo>
                    <a:pt x="130974" y="4706"/>
                  </a:lnTo>
                  <a:lnTo>
                    <a:pt x="130974" y="10529"/>
                  </a:lnTo>
                  <a:lnTo>
                    <a:pt x="130974" y="312244"/>
                  </a:lnTo>
                  <a:lnTo>
                    <a:pt x="130974" y="318067"/>
                  </a:lnTo>
                  <a:lnTo>
                    <a:pt x="126246" y="322773"/>
                  </a:lnTo>
                  <a:lnTo>
                    <a:pt x="120431" y="322773"/>
                  </a:lnTo>
                  <a:close/>
                </a:path>
              </a:pathLst>
            </a:custGeom>
            <a:ln w="30204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0"/>
            <a:ext cx="12185902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047" y="4819650"/>
            <a:ext cx="6607809" cy="1552575"/>
          </a:xfrm>
          <a:prstGeom prst="rect">
            <a:avLst/>
          </a:prstGeom>
          <a:solidFill>
            <a:srgbClr val="000000">
              <a:alpha val="21958"/>
            </a:srgbClr>
          </a:solidFill>
        </p:spPr>
        <p:txBody>
          <a:bodyPr wrap="square" lIns="0" tIns="89535" rIns="0" bIns="0" rtlCol="0" vert="horz">
            <a:spAutoFit/>
          </a:bodyPr>
          <a:lstStyle/>
          <a:p>
            <a:pPr marL="640715" marR="897890">
              <a:lnSpc>
                <a:spcPct val="100000"/>
              </a:lnSpc>
              <a:spcBef>
                <a:spcPts val="705"/>
              </a:spcBef>
            </a:pPr>
            <a:r>
              <a:rPr dirty="0" sz="4400" spc="-235" b="1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dirty="0" sz="4400" spc="-2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400" spc="-290" b="1">
                <a:solidFill>
                  <a:srgbClr val="FFFFFF"/>
                </a:solidFill>
                <a:latin typeface="Tahoma"/>
                <a:cs typeface="Tahoma"/>
              </a:rPr>
              <a:t>Plan</a:t>
            </a:r>
            <a:r>
              <a:rPr dirty="0" sz="4400" spc="-19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400" spc="-110" b="1">
                <a:solidFill>
                  <a:srgbClr val="FFFFFF"/>
                </a:solidFill>
                <a:latin typeface="Tahoma"/>
                <a:cs typeface="Tahoma"/>
              </a:rPr>
              <a:t>Options: </a:t>
            </a:r>
            <a:r>
              <a:rPr dirty="0" sz="4400" spc="-275" b="1">
                <a:solidFill>
                  <a:srgbClr val="FFFFFF"/>
                </a:solidFill>
                <a:latin typeface="Tahoma"/>
                <a:cs typeface="Tahoma"/>
              </a:rPr>
              <a:t>Finding</a:t>
            </a:r>
            <a:r>
              <a:rPr dirty="0" sz="4400" spc="-2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400" spc="-265" b="1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4400" spc="-2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400" spc="-325" b="1">
                <a:solidFill>
                  <a:srgbClr val="FFFFFF"/>
                </a:solidFill>
                <a:latin typeface="Tahoma"/>
                <a:cs typeface="Tahoma"/>
              </a:rPr>
              <a:t>Right</a:t>
            </a:r>
            <a:r>
              <a:rPr dirty="0" sz="4400" spc="-2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400" spc="-120" b="1">
                <a:solidFill>
                  <a:srgbClr val="FFFFFF"/>
                </a:solidFill>
                <a:latin typeface="Tahoma"/>
                <a:cs typeface="Tahoma"/>
              </a:rPr>
              <a:t>Fit</a:t>
            </a:r>
            <a:endParaRPr sz="4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576567" y="2135123"/>
            <a:ext cx="7047865" cy="2976880"/>
            <a:chOff x="2576567" y="2135123"/>
            <a:chExt cx="7047865" cy="29768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10612" y="2135123"/>
              <a:ext cx="7013447" cy="297637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578154" y="2427129"/>
              <a:ext cx="59055" cy="2658110"/>
            </a:xfrm>
            <a:custGeom>
              <a:avLst/>
              <a:gdLst/>
              <a:ahLst/>
              <a:cxnLst/>
              <a:rect l="l" t="t" r="r" b="b"/>
              <a:pathLst>
                <a:path w="59055" h="2658110">
                  <a:moveTo>
                    <a:pt x="58648" y="2657995"/>
                  </a:moveTo>
                  <a:lnTo>
                    <a:pt x="0" y="2657995"/>
                  </a:lnTo>
                </a:path>
                <a:path w="59055" h="2658110">
                  <a:moveTo>
                    <a:pt x="58648" y="2126576"/>
                  </a:moveTo>
                  <a:lnTo>
                    <a:pt x="0" y="2126576"/>
                  </a:lnTo>
                </a:path>
                <a:path w="59055" h="2658110">
                  <a:moveTo>
                    <a:pt x="58648" y="1594700"/>
                  </a:moveTo>
                  <a:lnTo>
                    <a:pt x="0" y="1594700"/>
                  </a:lnTo>
                </a:path>
                <a:path w="59055" h="2658110">
                  <a:moveTo>
                    <a:pt x="58648" y="1062824"/>
                  </a:moveTo>
                  <a:lnTo>
                    <a:pt x="0" y="1062824"/>
                  </a:lnTo>
                </a:path>
                <a:path w="59055" h="2658110">
                  <a:moveTo>
                    <a:pt x="58648" y="530948"/>
                  </a:moveTo>
                  <a:lnTo>
                    <a:pt x="0" y="530948"/>
                  </a:lnTo>
                </a:path>
                <a:path w="59055" h="2658110">
                  <a:moveTo>
                    <a:pt x="586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273134" y="5136891"/>
            <a:ext cx="9004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ahoma"/>
                <a:cs typeface="Tahoma"/>
              </a:rPr>
              <a:t>Hired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at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50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Tahoma"/>
                <a:cs typeface="Tahoma"/>
              </a:rPr>
              <a:t>Retired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at</a:t>
            </a:r>
            <a:r>
              <a:rPr dirty="0" sz="1200" spc="-7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65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85074" y="4600138"/>
            <a:ext cx="327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85" b="1">
                <a:solidFill>
                  <a:srgbClr val="FFFFFF"/>
                </a:solidFill>
                <a:latin typeface="Tahoma"/>
                <a:cs typeface="Tahoma"/>
              </a:rPr>
              <a:t>25%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62771" y="4755891"/>
            <a:ext cx="327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85" b="1">
                <a:solidFill>
                  <a:srgbClr val="FFFFFF"/>
                </a:solidFill>
                <a:latin typeface="Tahoma"/>
                <a:cs typeface="Tahoma"/>
              </a:rPr>
              <a:t>13%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872066" y="4158939"/>
            <a:ext cx="327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85" b="1">
                <a:solidFill>
                  <a:srgbClr val="FFFFFF"/>
                </a:solidFill>
                <a:latin typeface="Tahoma"/>
                <a:cs typeface="Tahoma"/>
              </a:rPr>
              <a:t>41%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620655" y="4679691"/>
            <a:ext cx="327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85" b="1">
                <a:solidFill>
                  <a:srgbClr val="FFFFFF"/>
                </a:solidFill>
                <a:latin typeface="Tahoma"/>
                <a:cs typeface="Tahoma"/>
              </a:rPr>
              <a:t>19%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893689" y="4770826"/>
            <a:ext cx="900430" cy="75755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819"/>
              </a:spcBef>
            </a:pPr>
            <a:r>
              <a:rPr dirty="0" sz="1200" spc="-295" b="1">
                <a:solidFill>
                  <a:srgbClr val="FFFFFF"/>
                </a:solidFill>
                <a:latin typeface="Tahoma"/>
                <a:cs typeface="Tahoma"/>
              </a:rPr>
              <a:t>8%</a:t>
            </a:r>
            <a:endParaRPr sz="1200">
              <a:latin typeface="Tahoma"/>
              <a:cs typeface="Tahoma"/>
            </a:endParaRPr>
          </a:p>
          <a:p>
            <a:pPr marL="70485">
              <a:lnSpc>
                <a:spcPct val="100000"/>
              </a:lnSpc>
              <a:spcBef>
                <a:spcPts val="720"/>
              </a:spcBef>
            </a:pPr>
            <a:r>
              <a:rPr dirty="0" sz="1200">
                <a:latin typeface="Tahoma"/>
                <a:cs typeface="Tahoma"/>
              </a:rPr>
              <a:t>Hired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at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55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Tahoma"/>
                <a:cs typeface="Tahoma"/>
              </a:rPr>
              <a:t>Retired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at</a:t>
            </a:r>
            <a:r>
              <a:rPr dirty="0" sz="1200" spc="-7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65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687528" y="2336515"/>
            <a:ext cx="739775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100" spc="-70" b="1">
                <a:latin typeface="Tahoma"/>
                <a:cs typeface="Tahoma"/>
              </a:rPr>
              <a:t>Final</a:t>
            </a:r>
            <a:r>
              <a:rPr dirty="0" sz="1100" spc="-45" b="1">
                <a:latin typeface="Tahoma"/>
                <a:cs typeface="Tahoma"/>
              </a:rPr>
              <a:t> </a:t>
            </a:r>
            <a:r>
              <a:rPr dirty="0" sz="1100" spc="-75" b="1">
                <a:latin typeface="Tahoma"/>
                <a:cs typeface="Tahoma"/>
              </a:rPr>
              <a:t>Salary</a:t>
            </a:r>
            <a:endParaRPr sz="1100">
              <a:latin typeface="Tahoma"/>
              <a:cs typeface="Tahoma"/>
            </a:endParaRPr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2498091" y="5630302"/>
          <a:ext cx="7637780" cy="943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60945"/>
              </a:tblGrid>
              <a:tr h="197485">
                <a:tc>
                  <a:txBody>
                    <a:bodyPr/>
                    <a:lstStyle/>
                    <a:p>
                      <a:pPr marL="31750">
                        <a:lnSpc>
                          <a:spcPts val="1185"/>
                        </a:lnSpc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Notes: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0"/>
                </a:tc>
              </a:tr>
              <a:tr h="2438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The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replacement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ratio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is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the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estimated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monthly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benefit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compared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to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the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final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monthly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salary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earned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before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retirement.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43815"/>
                </a:tc>
              </a:tr>
              <a:tr h="502284">
                <a:tc>
                  <a:txBody>
                    <a:bodyPr/>
                    <a:lstStyle/>
                    <a:p>
                      <a:pPr marL="31750" marR="241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000" spc="-10">
                          <a:latin typeface="Tahoma"/>
                          <a:cs typeface="Tahoma"/>
                        </a:rPr>
                        <a:t>Assumptions: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The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estimated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percentages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shown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above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are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based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on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new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hire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who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will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work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for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you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until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retirement.</a:t>
                      </a:r>
                      <a:r>
                        <a:rPr dirty="0" sz="1000" spc="229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Plan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provisions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will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remain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in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effect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through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the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employee’s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retirement.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Current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laws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governing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TCDRS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will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continue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as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they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are.</a:t>
                      </a:r>
                      <a:r>
                        <a:rPr dirty="0" sz="1000" spc="-2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Graded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salary</a:t>
                      </a:r>
                      <a:r>
                        <a:rPr dirty="0" sz="1000" spc="-1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scales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give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bigger</a:t>
                      </a:r>
                      <a:r>
                        <a:rPr dirty="0" sz="1000" spc="-3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raises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early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in</a:t>
                      </a:r>
                      <a:r>
                        <a:rPr dirty="0" sz="1000" spc="-6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careers,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with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smaller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raises</a:t>
                      </a:r>
                      <a:r>
                        <a:rPr dirty="0" sz="1000" spc="-4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later</a:t>
                      </a:r>
                      <a:r>
                        <a:rPr dirty="0" sz="1000" spc="-50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in</a:t>
                      </a:r>
                      <a:r>
                        <a:rPr dirty="0" sz="1000" spc="-5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20">
                          <a:latin typeface="Tahoma"/>
                          <a:cs typeface="Tahoma"/>
                        </a:rPr>
                        <a:t>careers.</a:t>
                      </a:r>
                      <a:r>
                        <a:rPr dirty="0" sz="1000" spc="-3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Based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on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Single</a:t>
                      </a:r>
                      <a:r>
                        <a:rPr dirty="0" sz="1000" spc="-4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>
                          <a:latin typeface="Tahoma"/>
                          <a:cs typeface="Tahoma"/>
                        </a:rPr>
                        <a:t>Life</a:t>
                      </a:r>
                      <a:r>
                        <a:rPr dirty="0" sz="1000" spc="-65"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000" spc="-10">
                          <a:latin typeface="Tahoma"/>
                          <a:cs typeface="Tahoma"/>
                        </a:rPr>
                        <a:t>benefit.</a:t>
                      </a:r>
                      <a:endParaRPr sz="1000">
                        <a:latin typeface="Tahoma"/>
                        <a:cs typeface="Tahoma"/>
                      </a:endParaRPr>
                    </a:p>
                  </a:txBody>
                  <a:tcPr marL="0" marR="0" marB="0" marT="32384"/>
                </a:tc>
              </a:tr>
            </a:tbl>
          </a:graphicData>
        </a:graphic>
      </p:graphicFrame>
      <p:sp>
        <p:nvSpPr>
          <p:cNvPr id="13" name="object 13" descr=""/>
          <p:cNvSpPr txBox="1"/>
          <p:nvPr/>
        </p:nvSpPr>
        <p:spPr>
          <a:xfrm>
            <a:off x="5644814" y="5136891"/>
            <a:ext cx="9004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ahoma"/>
                <a:cs typeface="Tahoma"/>
              </a:rPr>
              <a:t>Hired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at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45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Tahoma"/>
                <a:cs typeface="Tahoma"/>
              </a:rPr>
              <a:t>Retired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at</a:t>
            </a:r>
            <a:r>
              <a:rPr dirty="0" sz="1200" spc="-7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65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054667" y="5136891"/>
            <a:ext cx="9004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ahoma"/>
                <a:cs typeface="Tahoma"/>
              </a:rPr>
              <a:t>Hired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at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40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Tahoma"/>
                <a:cs typeface="Tahoma"/>
              </a:rPr>
              <a:t>Retired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at</a:t>
            </a:r>
            <a:r>
              <a:rPr dirty="0" sz="1200" spc="-7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65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294648" y="3809029"/>
            <a:ext cx="327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85" b="1">
                <a:solidFill>
                  <a:srgbClr val="FFFFFF"/>
                </a:solidFill>
                <a:latin typeface="Tahoma"/>
                <a:cs typeface="Tahoma"/>
              </a:rPr>
              <a:t>58%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7022358" y="4527291"/>
            <a:ext cx="327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85" b="1">
                <a:solidFill>
                  <a:srgbClr val="FFFFFF"/>
                </a:solidFill>
                <a:latin typeface="Tahoma"/>
                <a:cs typeface="Tahoma"/>
              </a:rPr>
              <a:t>26%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7666095" y="3289498"/>
            <a:ext cx="327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85" b="1">
                <a:solidFill>
                  <a:srgbClr val="FFFFFF"/>
                </a:solidFill>
                <a:latin typeface="Tahoma"/>
                <a:cs typeface="Tahoma"/>
              </a:rPr>
              <a:t>79%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2606039" y="2401823"/>
            <a:ext cx="7050405" cy="111760"/>
            <a:chOff x="2606039" y="2401823"/>
            <a:chExt cx="7050405" cy="111760"/>
          </a:xfrm>
        </p:grpSpPr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6039" y="2401823"/>
              <a:ext cx="7050023" cy="11125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2648527" y="2437518"/>
              <a:ext cx="6953250" cy="0"/>
            </a:xfrm>
            <a:custGeom>
              <a:avLst/>
              <a:gdLst/>
              <a:ahLst/>
              <a:cxnLst/>
              <a:rect l="l" t="t" r="r" b="b"/>
              <a:pathLst>
                <a:path w="6953250" h="0">
                  <a:moveTo>
                    <a:pt x="0" y="0"/>
                  </a:moveTo>
                  <a:lnTo>
                    <a:pt x="6952665" y="0"/>
                  </a:lnTo>
                </a:path>
              </a:pathLst>
            </a:custGeom>
            <a:ln w="25400">
              <a:solidFill>
                <a:srgbClr val="A6000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170682" y="2292320"/>
            <a:ext cx="47498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>
                <a:latin typeface="Calibri"/>
                <a:cs typeface="Calibri"/>
              </a:rPr>
              <a:t>100</a:t>
            </a:r>
            <a:r>
              <a:rPr dirty="0" sz="1450" spc="5">
                <a:latin typeface="Calibri"/>
                <a:cs typeface="Calibri"/>
              </a:rPr>
              <a:t> </a:t>
            </a:r>
            <a:r>
              <a:rPr dirty="0" baseline="4629" sz="1800" spc="-209">
                <a:latin typeface="Tahoma"/>
                <a:cs typeface="Tahoma"/>
              </a:rPr>
              <a:t>%</a:t>
            </a:r>
            <a:endParaRPr baseline="4629" sz="180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264359" y="2823957"/>
            <a:ext cx="38100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>
                <a:latin typeface="Calibri"/>
                <a:cs typeface="Calibri"/>
              </a:rPr>
              <a:t>80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baseline="4629" sz="1800" spc="-232">
                <a:latin typeface="Tahoma"/>
                <a:cs typeface="Tahoma"/>
              </a:rPr>
              <a:t>%</a:t>
            </a:r>
            <a:endParaRPr baseline="4629" sz="180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2264359" y="3355594"/>
            <a:ext cx="38100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>
                <a:latin typeface="Calibri"/>
                <a:cs typeface="Calibri"/>
              </a:rPr>
              <a:t>60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baseline="2314" sz="1800" spc="-232">
                <a:latin typeface="Tahoma"/>
                <a:cs typeface="Tahoma"/>
              </a:rPr>
              <a:t>%</a:t>
            </a:r>
            <a:endParaRPr baseline="2314" sz="18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264359" y="3887230"/>
            <a:ext cx="38100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>
                <a:latin typeface="Calibri"/>
                <a:cs typeface="Calibri"/>
              </a:rPr>
              <a:t>40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baseline="2314" sz="1800" spc="-232">
                <a:latin typeface="Tahoma"/>
                <a:cs typeface="Tahoma"/>
              </a:rPr>
              <a:t>%</a:t>
            </a:r>
            <a:endParaRPr baseline="2314" sz="180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2264359" y="4418867"/>
            <a:ext cx="38100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>
                <a:latin typeface="Calibri"/>
                <a:cs typeface="Calibri"/>
              </a:rPr>
              <a:t>20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baseline="2314" sz="1800" spc="-232">
                <a:latin typeface="Tahoma"/>
                <a:cs typeface="Tahoma"/>
              </a:rPr>
              <a:t>%</a:t>
            </a:r>
            <a:endParaRPr baseline="2314" sz="1800">
              <a:latin typeface="Tahoma"/>
              <a:cs typeface="Tahom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358036" y="4950504"/>
            <a:ext cx="287020" cy="247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>
                <a:latin typeface="Calibri"/>
                <a:cs typeface="Calibri"/>
              </a:rPr>
              <a:t>0</a:t>
            </a:r>
            <a:r>
              <a:rPr dirty="0" sz="1450" spc="20">
                <a:latin typeface="Calibri"/>
                <a:cs typeface="Calibri"/>
              </a:rPr>
              <a:t> </a:t>
            </a:r>
            <a:r>
              <a:rPr dirty="0" baseline="2314" sz="1800" spc="-240">
                <a:latin typeface="Tahoma"/>
                <a:cs typeface="Tahoma"/>
              </a:rPr>
              <a:t>%</a:t>
            </a:r>
            <a:endParaRPr baseline="2314" sz="1800">
              <a:latin typeface="Tahoma"/>
              <a:cs typeface="Tahom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453" rIns="0" bIns="0" rtlCol="0" vert="horz">
            <a:spAutoFit/>
          </a:bodyPr>
          <a:lstStyle/>
          <a:p>
            <a:pPr marL="1544320">
              <a:lnSpc>
                <a:spcPct val="100000"/>
              </a:lnSpc>
              <a:spcBef>
                <a:spcPts val="100"/>
              </a:spcBef>
            </a:pPr>
            <a:r>
              <a:rPr dirty="0" spc="-175"/>
              <a:t>How</a:t>
            </a:r>
            <a:r>
              <a:rPr dirty="0" spc="-150"/>
              <a:t> Much</a:t>
            </a:r>
            <a:r>
              <a:rPr dirty="0" spc="-180"/>
              <a:t> </a:t>
            </a:r>
            <a:r>
              <a:rPr dirty="0" spc="-135"/>
              <a:t>Will</a:t>
            </a:r>
            <a:r>
              <a:rPr dirty="0" spc="-130"/>
              <a:t> </a:t>
            </a:r>
            <a:r>
              <a:rPr dirty="0" spc="-155"/>
              <a:t>TCDRS</a:t>
            </a:r>
            <a:r>
              <a:rPr dirty="0" spc="-145"/>
              <a:t> </a:t>
            </a:r>
            <a:r>
              <a:rPr dirty="0" spc="-200"/>
              <a:t>Benefits</a:t>
            </a:r>
            <a:r>
              <a:rPr dirty="0" spc="-145"/>
              <a:t> </a:t>
            </a:r>
            <a:r>
              <a:rPr dirty="0" spc="-175"/>
              <a:t>Provide?</a:t>
            </a:r>
          </a:p>
        </p:txBody>
      </p:sp>
      <p:sp>
        <p:nvSpPr>
          <p:cNvPr id="28" name="object 28" descr=""/>
          <p:cNvSpPr txBox="1"/>
          <p:nvPr/>
        </p:nvSpPr>
        <p:spPr>
          <a:xfrm>
            <a:off x="413769" y="2672207"/>
            <a:ext cx="1624330" cy="137922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algn="ctr" marL="178435" marR="172720">
              <a:lnSpc>
                <a:spcPts val="2590"/>
              </a:lnSpc>
              <a:spcBef>
                <a:spcPts val="425"/>
              </a:spcBef>
            </a:pPr>
            <a:r>
              <a:rPr dirty="0" sz="2400" spc="-20" b="1">
                <a:solidFill>
                  <a:srgbClr val="607591"/>
                </a:solidFill>
                <a:latin typeface="Calibri"/>
                <a:cs typeface="Calibri"/>
              </a:rPr>
              <a:t>Estimated </a:t>
            </a:r>
            <a:r>
              <a:rPr dirty="0" sz="2400" spc="-10" b="1">
                <a:solidFill>
                  <a:srgbClr val="607591"/>
                </a:solidFill>
                <a:latin typeface="Calibri"/>
                <a:cs typeface="Calibri"/>
              </a:rPr>
              <a:t>TCDRS</a:t>
            </a:r>
            <a:endParaRPr sz="2400">
              <a:latin typeface="Calibri"/>
              <a:cs typeface="Calibri"/>
            </a:endParaRPr>
          </a:p>
          <a:p>
            <a:pPr algn="ctr" marL="12065" marR="5080">
              <a:lnSpc>
                <a:spcPts val="2590"/>
              </a:lnSpc>
              <a:spcBef>
                <a:spcPts val="5"/>
              </a:spcBef>
            </a:pPr>
            <a:r>
              <a:rPr dirty="0" sz="2400" spc="-10" b="1">
                <a:solidFill>
                  <a:srgbClr val="607591"/>
                </a:solidFill>
                <a:latin typeface="Calibri"/>
                <a:cs typeface="Calibri"/>
              </a:rPr>
              <a:t>replacement ratios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3314066" y="1842676"/>
            <a:ext cx="25819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40" b="1">
                <a:latin typeface="Tahoma"/>
                <a:cs typeface="Tahoma"/>
              </a:rPr>
              <a:t>4%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spc="-70" b="1">
                <a:latin typeface="Tahoma"/>
                <a:cs typeface="Tahoma"/>
              </a:rPr>
              <a:t>Employee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spc="-60" b="1">
                <a:latin typeface="Tahoma"/>
                <a:cs typeface="Tahoma"/>
              </a:rPr>
              <a:t>Deposit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spc="-160" b="1">
                <a:latin typeface="Tahoma"/>
                <a:cs typeface="Tahoma"/>
              </a:rPr>
              <a:t>100%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spc="-70" b="1">
                <a:latin typeface="Tahoma"/>
                <a:cs typeface="Tahoma"/>
              </a:rPr>
              <a:t>Employer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spc="-20" b="1">
                <a:latin typeface="Tahoma"/>
                <a:cs typeface="Tahoma"/>
              </a:rPr>
              <a:t>Match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569337" y="1842676"/>
            <a:ext cx="25819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40" b="1">
                <a:latin typeface="Tahoma"/>
                <a:cs typeface="Tahoma"/>
              </a:rPr>
              <a:t>7%</a:t>
            </a:r>
            <a:r>
              <a:rPr dirty="0" sz="1000" spc="-15" b="1">
                <a:latin typeface="Tahoma"/>
                <a:cs typeface="Tahoma"/>
              </a:rPr>
              <a:t> </a:t>
            </a:r>
            <a:r>
              <a:rPr dirty="0" sz="1000" spc="-70" b="1">
                <a:latin typeface="Tahoma"/>
                <a:cs typeface="Tahoma"/>
              </a:rPr>
              <a:t>Employee</a:t>
            </a:r>
            <a:r>
              <a:rPr dirty="0" sz="1000" spc="-30" b="1">
                <a:latin typeface="Tahoma"/>
                <a:cs typeface="Tahoma"/>
              </a:rPr>
              <a:t> </a:t>
            </a:r>
            <a:r>
              <a:rPr dirty="0" sz="1000" spc="-65" b="1">
                <a:latin typeface="Tahoma"/>
                <a:cs typeface="Tahoma"/>
              </a:rPr>
              <a:t>Deposit</a:t>
            </a:r>
            <a:r>
              <a:rPr dirty="0" sz="1000" b="1">
                <a:latin typeface="Tahoma"/>
                <a:cs typeface="Tahoma"/>
              </a:rPr>
              <a:t> </a:t>
            </a:r>
            <a:r>
              <a:rPr dirty="0" sz="1000" spc="-155" b="1">
                <a:latin typeface="Tahoma"/>
                <a:cs typeface="Tahoma"/>
              </a:rPr>
              <a:t>250%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70" b="1">
                <a:latin typeface="Tahoma"/>
                <a:cs typeface="Tahoma"/>
              </a:rPr>
              <a:t>Employer</a:t>
            </a:r>
            <a:r>
              <a:rPr dirty="0" sz="1000" spc="-25" b="1">
                <a:latin typeface="Tahoma"/>
                <a:cs typeface="Tahoma"/>
              </a:rPr>
              <a:t> </a:t>
            </a:r>
            <a:r>
              <a:rPr dirty="0" sz="1000" spc="-20" b="1">
                <a:latin typeface="Tahoma"/>
                <a:cs typeface="Tahoma"/>
              </a:rPr>
              <a:t>Match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2887662" y="1848294"/>
            <a:ext cx="396875" cy="179070"/>
            <a:chOff x="2887662" y="1848294"/>
            <a:chExt cx="396875" cy="179070"/>
          </a:xfrm>
        </p:grpSpPr>
        <p:sp>
          <p:nvSpPr>
            <p:cNvPr id="32" name="object 32" descr=""/>
            <p:cNvSpPr/>
            <p:nvPr/>
          </p:nvSpPr>
          <p:spPr>
            <a:xfrm>
              <a:off x="2895600" y="1856232"/>
              <a:ext cx="381000" cy="163195"/>
            </a:xfrm>
            <a:custGeom>
              <a:avLst/>
              <a:gdLst/>
              <a:ahLst/>
              <a:cxnLst/>
              <a:rect l="l" t="t" r="r" b="b"/>
              <a:pathLst>
                <a:path w="381000" h="163194">
                  <a:moveTo>
                    <a:pt x="381000" y="0"/>
                  </a:moveTo>
                  <a:lnTo>
                    <a:pt x="0" y="0"/>
                  </a:lnTo>
                  <a:lnTo>
                    <a:pt x="0" y="162801"/>
                  </a:lnTo>
                  <a:lnTo>
                    <a:pt x="381000" y="162801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895600" y="1856232"/>
              <a:ext cx="381000" cy="163195"/>
            </a:xfrm>
            <a:custGeom>
              <a:avLst/>
              <a:gdLst/>
              <a:ahLst/>
              <a:cxnLst/>
              <a:rect l="l" t="t" r="r" b="b"/>
              <a:pathLst>
                <a:path w="381000" h="163194">
                  <a:moveTo>
                    <a:pt x="0" y="0"/>
                  </a:moveTo>
                  <a:lnTo>
                    <a:pt x="381000" y="0"/>
                  </a:lnTo>
                  <a:lnTo>
                    <a:pt x="381000" y="162801"/>
                  </a:lnTo>
                  <a:lnTo>
                    <a:pt x="0" y="162801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/>
          <p:nvPr/>
        </p:nvSpPr>
        <p:spPr>
          <a:xfrm>
            <a:off x="6150864" y="1856232"/>
            <a:ext cx="381000" cy="163195"/>
          </a:xfrm>
          <a:custGeom>
            <a:avLst/>
            <a:gdLst/>
            <a:ahLst/>
            <a:cxnLst/>
            <a:rect l="l" t="t" r="r" b="b"/>
            <a:pathLst>
              <a:path w="381000" h="163194">
                <a:moveTo>
                  <a:pt x="380999" y="0"/>
                </a:moveTo>
                <a:lnTo>
                  <a:pt x="0" y="0"/>
                </a:lnTo>
                <a:lnTo>
                  <a:pt x="0" y="162801"/>
                </a:lnTo>
                <a:lnTo>
                  <a:pt x="380999" y="162801"/>
                </a:lnTo>
                <a:lnTo>
                  <a:pt x="380999" y="0"/>
                </a:lnTo>
                <a:close/>
              </a:path>
            </a:pathLst>
          </a:custGeom>
          <a:solidFill>
            <a:srgbClr val="5B86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 txBox="1"/>
          <p:nvPr/>
        </p:nvSpPr>
        <p:spPr>
          <a:xfrm>
            <a:off x="8502522" y="5136891"/>
            <a:ext cx="9004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ahoma"/>
                <a:cs typeface="Tahoma"/>
              </a:rPr>
              <a:t>Hired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at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35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Tahoma"/>
                <a:cs typeface="Tahoma"/>
              </a:rPr>
              <a:t>Retired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at</a:t>
            </a:r>
            <a:r>
              <a:rPr dirty="0" sz="1200" spc="-7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65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049639" y="2774691"/>
            <a:ext cx="415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60" b="1">
                <a:solidFill>
                  <a:srgbClr val="FFFFFF"/>
                </a:solidFill>
                <a:latin typeface="Tahoma"/>
                <a:cs typeface="Tahoma"/>
              </a:rPr>
              <a:t>101%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392642" y="4374891"/>
            <a:ext cx="3270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85" b="1">
                <a:solidFill>
                  <a:srgbClr val="FFFFFF"/>
                </a:solidFill>
                <a:latin typeface="Tahoma"/>
                <a:cs typeface="Tahoma"/>
              </a:rPr>
              <a:t>33%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453" rIns="0" bIns="0" rtlCol="0" vert="horz">
            <a:spAutoFit/>
          </a:bodyPr>
          <a:lstStyle/>
          <a:p>
            <a:pPr marL="2432685">
              <a:lnSpc>
                <a:spcPct val="100000"/>
              </a:lnSpc>
              <a:spcBef>
                <a:spcPts val="100"/>
              </a:spcBef>
            </a:pPr>
            <a:r>
              <a:rPr dirty="0" spc="-229"/>
              <a:t>Basic</a:t>
            </a:r>
            <a:r>
              <a:rPr dirty="0" spc="-125"/>
              <a:t> </a:t>
            </a:r>
            <a:r>
              <a:rPr dirty="0" spc="-245"/>
              <a:t>Plan</a:t>
            </a:r>
            <a:r>
              <a:rPr dirty="0" spc="-140"/>
              <a:t> </a:t>
            </a:r>
            <a:r>
              <a:rPr dirty="0" spc="-180"/>
              <a:t>Options</a:t>
            </a:r>
            <a:r>
              <a:rPr dirty="0" spc="-114"/>
              <a:t> </a:t>
            </a:r>
            <a:r>
              <a:rPr dirty="0" spc="-254"/>
              <a:t>[Non-</a:t>
            </a:r>
            <a:r>
              <a:rPr dirty="0" spc="-280"/>
              <a:t>SocSec]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190518" y="2108089"/>
            <a:ext cx="9738360" cy="43770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100"/>
              </a:spcBef>
              <a:buSzPct val="85000"/>
              <a:buFont typeface="Arial"/>
              <a:buChar char="•"/>
              <a:tabLst>
                <a:tab pos="266700" algn="l"/>
              </a:tabLst>
            </a:pPr>
            <a:r>
              <a:rPr dirty="0" sz="3000" spc="-195" b="1">
                <a:solidFill>
                  <a:srgbClr val="66918A"/>
                </a:solidFill>
                <a:latin typeface="Tahoma"/>
                <a:cs typeface="Tahoma"/>
              </a:rPr>
              <a:t>Employee</a:t>
            </a:r>
            <a:r>
              <a:rPr dirty="0" sz="3000" spc="-135" b="1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3000" spc="-180" b="1">
                <a:solidFill>
                  <a:srgbClr val="66918A"/>
                </a:solidFill>
                <a:latin typeface="Tahoma"/>
                <a:cs typeface="Tahoma"/>
              </a:rPr>
              <a:t>deposit</a:t>
            </a:r>
            <a:r>
              <a:rPr dirty="0" sz="3000" spc="-155" b="1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3000" spc="-235" b="1">
                <a:solidFill>
                  <a:srgbClr val="66918A"/>
                </a:solidFill>
                <a:latin typeface="Tahoma"/>
                <a:cs typeface="Tahoma"/>
              </a:rPr>
              <a:t>rate:</a:t>
            </a:r>
            <a:r>
              <a:rPr dirty="0" sz="3000" spc="-114" b="1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3000" spc="-240">
                <a:solidFill>
                  <a:srgbClr val="2A374D"/>
                </a:solidFill>
                <a:latin typeface="Tahoma"/>
                <a:cs typeface="Tahoma"/>
              </a:rPr>
              <a:t>5%,</a:t>
            </a:r>
            <a:r>
              <a:rPr dirty="0" sz="3000" spc="-16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000" spc="-240">
                <a:solidFill>
                  <a:srgbClr val="2A374D"/>
                </a:solidFill>
                <a:latin typeface="Tahoma"/>
                <a:cs typeface="Tahoma"/>
              </a:rPr>
              <a:t>6%</a:t>
            </a:r>
            <a:r>
              <a:rPr dirty="0" sz="3000" spc="-14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000">
                <a:solidFill>
                  <a:srgbClr val="2A374D"/>
                </a:solidFill>
                <a:latin typeface="Tahoma"/>
                <a:cs typeface="Tahoma"/>
              </a:rPr>
              <a:t>or</a:t>
            </a:r>
            <a:r>
              <a:rPr dirty="0" sz="3000" spc="-1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000" spc="-25">
                <a:solidFill>
                  <a:srgbClr val="2A374D"/>
                </a:solidFill>
                <a:latin typeface="Tahoma"/>
                <a:cs typeface="Tahoma"/>
              </a:rPr>
              <a:t>7%</a:t>
            </a:r>
            <a:endParaRPr sz="3000">
              <a:latin typeface="Tahoma"/>
              <a:cs typeface="Tahoma"/>
            </a:endParaRPr>
          </a:p>
          <a:p>
            <a:pPr marL="266700" indent="-228600">
              <a:lnSpc>
                <a:spcPct val="100000"/>
              </a:lnSpc>
              <a:spcBef>
                <a:spcPts val="2640"/>
              </a:spcBef>
              <a:buSzPct val="85000"/>
              <a:buFont typeface="Arial"/>
              <a:buChar char="•"/>
              <a:tabLst>
                <a:tab pos="266700" algn="l"/>
              </a:tabLst>
            </a:pPr>
            <a:r>
              <a:rPr dirty="0" sz="3000" spc="-195" b="1">
                <a:solidFill>
                  <a:srgbClr val="66918A"/>
                </a:solidFill>
                <a:latin typeface="Tahoma"/>
                <a:cs typeface="Tahoma"/>
              </a:rPr>
              <a:t>Employer</a:t>
            </a:r>
            <a:r>
              <a:rPr dirty="0" sz="3000" spc="-100" b="1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3000" spc="-250" b="1">
                <a:solidFill>
                  <a:srgbClr val="66918A"/>
                </a:solidFill>
                <a:latin typeface="Tahoma"/>
                <a:cs typeface="Tahoma"/>
              </a:rPr>
              <a:t>matching:</a:t>
            </a:r>
            <a:r>
              <a:rPr dirty="0" sz="3000" spc="-110" b="1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3000">
                <a:solidFill>
                  <a:srgbClr val="2A374D"/>
                </a:solidFill>
                <a:latin typeface="Tahoma"/>
                <a:cs typeface="Tahoma"/>
              </a:rPr>
              <a:t>$1.10</a:t>
            </a:r>
            <a:r>
              <a:rPr dirty="0" sz="3000" spc="-1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000">
                <a:solidFill>
                  <a:srgbClr val="2A374D"/>
                </a:solidFill>
                <a:latin typeface="Tahoma"/>
                <a:cs typeface="Tahoma"/>
              </a:rPr>
              <a:t>per</a:t>
            </a:r>
            <a:r>
              <a:rPr dirty="0" sz="3000" spc="-114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000">
                <a:solidFill>
                  <a:srgbClr val="2A374D"/>
                </a:solidFill>
                <a:latin typeface="Tahoma"/>
                <a:cs typeface="Tahoma"/>
              </a:rPr>
              <a:t>dollar</a:t>
            </a:r>
            <a:r>
              <a:rPr dirty="0" sz="3000" spc="-1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000" spc="65">
                <a:solidFill>
                  <a:srgbClr val="2A374D"/>
                </a:solidFill>
                <a:latin typeface="Tahoma"/>
                <a:cs typeface="Tahoma"/>
              </a:rPr>
              <a:t>to</a:t>
            </a:r>
            <a:r>
              <a:rPr dirty="0" sz="3000" spc="-12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000">
                <a:solidFill>
                  <a:srgbClr val="2A374D"/>
                </a:solidFill>
                <a:latin typeface="Tahoma"/>
                <a:cs typeface="Tahoma"/>
              </a:rPr>
              <a:t>$2.50</a:t>
            </a:r>
            <a:r>
              <a:rPr dirty="0" sz="3000" spc="-1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000">
                <a:solidFill>
                  <a:srgbClr val="2A374D"/>
                </a:solidFill>
                <a:latin typeface="Tahoma"/>
                <a:cs typeface="Tahoma"/>
              </a:rPr>
              <a:t>per</a:t>
            </a:r>
            <a:r>
              <a:rPr dirty="0" sz="3000" spc="-114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000" spc="-10">
                <a:solidFill>
                  <a:srgbClr val="2A374D"/>
                </a:solidFill>
                <a:latin typeface="Tahoma"/>
                <a:cs typeface="Tahoma"/>
              </a:rPr>
              <a:t>dollar</a:t>
            </a:r>
            <a:r>
              <a:rPr dirty="0" baseline="25000" sz="3000" spc="-15">
                <a:solidFill>
                  <a:srgbClr val="2A374D"/>
                </a:solidFill>
                <a:latin typeface="Tahoma"/>
                <a:cs typeface="Tahoma"/>
              </a:rPr>
              <a:t>*</a:t>
            </a:r>
            <a:endParaRPr baseline="25000" sz="3000">
              <a:latin typeface="Tahoma"/>
              <a:cs typeface="Tahoma"/>
            </a:endParaRPr>
          </a:p>
          <a:p>
            <a:pPr marL="266700" indent="-228600">
              <a:lnSpc>
                <a:spcPct val="100000"/>
              </a:lnSpc>
              <a:spcBef>
                <a:spcPts val="2640"/>
              </a:spcBef>
              <a:buSzPct val="85000"/>
              <a:buFont typeface="Arial"/>
              <a:buChar char="•"/>
              <a:tabLst>
                <a:tab pos="266700" algn="l"/>
              </a:tabLst>
            </a:pPr>
            <a:r>
              <a:rPr dirty="0" sz="3000" spc="-210" b="1">
                <a:solidFill>
                  <a:srgbClr val="66918A"/>
                </a:solidFill>
                <a:latin typeface="Tahoma"/>
                <a:cs typeface="Tahoma"/>
              </a:rPr>
              <a:t>Retirement</a:t>
            </a:r>
            <a:r>
              <a:rPr dirty="0" sz="3000" spc="-150" b="1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3000" spc="-80" b="1">
                <a:solidFill>
                  <a:srgbClr val="66918A"/>
                </a:solidFill>
                <a:latin typeface="Tahoma"/>
                <a:cs typeface="Tahoma"/>
              </a:rPr>
              <a:t>eligibility</a:t>
            </a:r>
            <a:endParaRPr sz="3000">
              <a:latin typeface="Tahoma"/>
              <a:cs typeface="Tahoma"/>
            </a:endParaRPr>
          </a:p>
          <a:p>
            <a:pPr lvl="1" marL="860425" indent="-365125">
              <a:lnSpc>
                <a:spcPct val="100000"/>
              </a:lnSpc>
              <a:spcBef>
                <a:spcPts val="1510"/>
              </a:spcBef>
              <a:buClr>
                <a:srgbClr val="66918A"/>
              </a:buClr>
              <a:buFont typeface="Times New Roman"/>
              <a:buChar char="–"/>
              <a:tabLst>
                <a:tab pos="860425" algn="l"/>
              </a:tabLst>
            </a:pPr>
            <a:r>
              <a:rPr dirty="0" sz="2400" spc="114">
                <a:solidFill>
                  <a:srgbClr val="2A374D"/>
                </a:solidFill>
                <a:latin typeface="Tahoma"/>
                <a:cs typeface="Tahoma"/>
              </a:rPr>
              <a:t>At</a:t>
            </a:r>
            <a:r>
              <a:rPr dirty="0" sz="2400" spc="-11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55">
                <a:solidFill>
                  <a:srgbClr val="2A374D"/>
                </a:solidFill>
                <a:latin typeface="Tahoma"/>
                <a:cs typeface="Tahoma"/>
              </a:rPr>
              <a:t>age</a:t>
            </a:r>
            <a:r>
              <a:rPr dirty="0" sz="2400" spc="-10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75">
                <a:solidFill>
                  <a:srgbClr val="2A374D"/>
                </a:solidFill>
                <a:latin typeface="Tahoma"/>
                <a:cs typeface="Tahoma"/>
              </a:rPr>
              <a:t>60</a:t>
            </a:r>
            <a:r>
              <a:rPr dirty="0" sz="2400" spc="-12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with</a:t>
            </a:r>
            <a:r>
              <a:rPr dirty="0" sz="2400" spc="-11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60">
                <a:solidFill>
                  <a:srgbClr val="2A374D"/>
                </a:solidFill>
                <a:latin typeface="Tahoma"/>
                <a:cs typeface="Tahoma"/>
              </a:rPr>
              <a:t>5,</a:t>
            </a:r>
            <a:r>
              <a:rPr dirty="0" sz="2400" spc="-114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75">
                <a:solidFill>
                  <a:srgbClr val="2A374D"/>
                </a:solidFill>
                <a:latin typeface="Tahoma"/>
                <a:cs typeface="Tahoma"/>
              </a:rPr>
              <a:t>8</a:t>
            </a:r>
            <a:r>
              <a:rPr dirty="0" sz="2400" spc="-11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or</a:t>
            </a:r>
            <a:r>
              <a:rPr dirty="0" sz="2400" spc="-11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75">
                <a:solidFill>
                  <a:srgbClr val="2A374D"/>
                </a:solidFill>
                <a:latin typeface="Tahoma"/>
                <a:cs typeface="Tahoma"/>
              </a:rPr>
              <a:t>10</a:t>
            </a:r>
            <a:r>
              <a:rPr dirty="0" sz="2400" spc="-114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2A374D"/>
                </a:solidFill>
                <a:latin typeface="Tahoma"/>
                <a:cs typeface="Tahoma"/>
              </a:rPr>
              <a:t>years</a:t>
            </a:r>
            <a:r>
              <a:rPr dirty="0" sz="2400" spc="-1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60">
                <a:solidFill>
                  <a:srgbClr val="2A374D"/>
                </a:solidFill>
                <a:latin typeface="Tahoma"/>
                <a:cs typeface="Tahoma"/>
              </a:rPr>
              <a:t>of</a:t>
            </a:r>
            <a:r>
              <a:rPr dirty="0" sz="2400" spc="-10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service</a:t>
            </a:r>
            <a:r>
              <a:rPr dirty="0" sz="2400" spc="-14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2A374D"/>
                </a:solidFill>
                <a:latin typeface="Tahoma"/>
                <a:cs typeface="Tahoma"/>
              </a:rPr>
              <a:t>(vesting)</a:t>
            </a:r>
            <a:endParaRPr sz="2400">
              <a:latin typeface="Tahoma"/>
              <a:cs typeface="Tahoma"/>
            </a:endParaRPr>
          </a:p>
          <a:p>
            <a:pPr lvl="1" marL="860425" indent="-365125">
              <a:lnSpc>
                <a:spcPct val="100000"/>
              </a:lnSpc>
              <a:spcBef>
                <a:spcPts val="910"/>
              </a:spcBef>
              <a:buClr>
                <a:srgbClr val="66918A"/>
              </a:buClr>
              <a:buFont typeface="Times New Roman"/>
              <a:buChar char="–"/>
              <a:tabLst>
                <a:tab pos="860425" algn="l"/>
              </a:tabLst>
            </a:pP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Rule</a:t>
            </a:r>
            <a:r>
              <a:rPr dirty="0" sz="2400" spc="-13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60">
                <a:solidFill>
                  <a:srgbClr val="2A374D"/>
                </a:solidFill>
                <a:latin typeface="Tahoma"/>
                <a:cs typeface="Tahoma"/>
              </a:rPr>
              <a:t>of</a:t>
            </a:r>
            <a:r>
              <a:rPr dirty="0" sz="2400" spc="-12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75">
                <a:solidFill>
                  <a:srgbClr val="2A374D"/>
                </a:solidFill>
                <a:latin typeface="Tahoma"/>
                <a:cs typeface="Tahoma"/>
              </a:rPr>
              <a:t>75</a:t>
            </a:r>
            <a:r>
              <a:rPr dirty="0" sz="2400" spc="-1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or</a:t>
            </a:r>
            <a:r>
              <a:rPr dirty="0" sz="2400" spc="-10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Rule</a:t>
            </a:r>
            <a:r>
              <a:rPr dirty="0" sz="2400" spc="-14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60">
                <a:solidFill>
                  <a:srgbClr val="2A374D"/>
                </a:solidFill>
                <a:latin typeface="Tahoma"/>
                <a:cs typeface="Tahoma"/>
              </a:rPr>
              <a:t>of</a:t>
            </a:r>
            <a:r>
              <a:rPr dirty="0" sz="2400" spc="-11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75">
                <a:solidFill>
                  <a:srgbClr val="2A374D"/>
                </a:solidFill>
                <a:latin typeface="Tahoma"/>
                <a:cs typeface="Tahoma"/>
              </a:rPr>
              <a:t>80</a:t>
            </a:r>
            <a:r>
              <a:rPr dirty="0" sz="2400" spc="-1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70">
                <a:solidFill>
                  <a:srgbClr val="2A374D"/>
                </a:solidFill>
                <a:latin typeface="Tahoma"/>
                <a:cs typeface="Tahoma"/>
              </a:rPr>
              <a:t>(must</a:t>
            </a:r>
            <a:r>
              <a:rPr dirty="0" sz="2400" spc="-1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be</a:t>
            </a:r>
            <a:r>
              <a:rPr dirty="0" sz="2400" spc="-1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2A374D"/>
                </a:solidFill>
                <a:latin typeface="Tahoma"/>
                <a:cs typeface="Tahoma"/>
              </a:rPr>
              <a:t>vested)</a:t>
            </a:r>
            <a:endParaRPr sz="2400">
              <a:latin typeface="Tahoma"/>
              <a:cs typeface="Tahoma"/>
            </a:endParaRPr>
          </a:p>
          <a:p>
            <a:pPr lvl="1" marL="860425" indent="-365125">
              <a:lnSpc>
                <a:spcPct val="100000"/>
              </a:lnSpc>
              <a:spcBef>
                <a:spcPts val="915"/>
              </a:spcBef>
              <a:buClr>
                <a:srgbClr val="66918A"/>
              </a:buClr>
              <a:buFont typeface="Times New Roman"/>
              <a:buChar char="–"/>
              <a:tabLst>
                <a:tab pos="860425" algn="l"/>
              </a:tabLst>
            </a:pPr>
            <a:r>
              <a:rPr dirty="0" sz="2400" spc="75">
                <a:solidFill>
                  <a:srgbClr val="2A374D"/>
                </a:solidFill>
                <a:latin typeface="Tahoma"/>
                <a:cs typeface="Tahoma"/>
              </a:rPr>
              <a:t>20</a:t>
            </a:r>
            <a:r>
              <a:rPr dirty="0" sz="2400" spc="-14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or</a:t>
            </a:r>
            <a:r>
              <a:rPr dirty="0" sz="2400" spc="-114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75">
                <a:solidFill>
                  <a:srgbClr val="2A374D"/>
                </a:solidFill>
                <a:latin typeface="Tahoma"/>
                <a:cs typeface="Tahoma"/>
              </a:rPr>
              <a:t>30</a:t>
            </a:r>
            <a:r>
              <a:rPr dirty="0" sz="2400" spc="-14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2A374D"/>
                </a:solidFill>
                <a:latin typeface="Tahoma"/>
                <a:cs typeface="Tahoma"/>
              </a:rPr>
              <a:t>years</a:t>
            </a:r>
            <a:r>
              <a:rPr dirty="0" sz="2400" spc="-13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60">
                <a:solidFill>
                  <a:srgbClr val="2A374D"/>
                </a:solidFill>
                <a:latin typeface="Tahoma"/>
                <a:cs typeface="Tahoma"/>
              </a:rPr>
              <a:t>of</a:t>
            </a:r>
            <a:r>
              <a:rPr dirty="0" sz="2400" spc="-1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service</a:t>
            </a:r>
            <a:r>
              <a:rPr dirty="0" sz="2400" spc="-1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at</a:t>
            </a:r>
            <a:r>
              <a:rPr dirty="0" sz="2400" spc="-12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2A374D"/>
                </a:solidFill>
                <a:latin typeface="Tahoma"/>
                <a:cs typeface="Tahoma"/>
              </a:rPr>
              <a:t>any</a:t>
            </a:r>
            <a:r>
              <a:rPr dirty="0" sz="2400" spc="-14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2A374D"/>
                </a:solidFill>
                <a:latin typeface="Tahoma"/>
                <a:cs typeface="Tahoma"/>
              </a:rPr>
              <a:t>age</a:t>
            </a:r>
            <a:endParaRPr sz="2400">
              <a:latin typeface="Tahoma"/>
              <a:cs typeface="Tahoma"/>
            </a:endParaRPr>
          </a:p>
          <a:p>
            <a:pPr marL="556895" marR="1145540">
              <a:lnSpc>
                <a:spcPct val="100000"/>
              </a:lnSpc>
              <a:spcBef>
                <a:spcPts val="1885"/>
              </a:spcBef>
            </a:pPr>
            <a:r>
              <a:rPr dirty="0" sz="1200" spc="-40">
                <a:solidFill>
                  <a:srgbClr val="66918A"/>
                </a:solidFill>
                <a:latin typeface="Tahoma"/>
                <a:cs typeface="Tahoma"/>
              </a:rPr>
              <a:t>*To</a:t>
            </a:r>
            <a:r>
              <a:rPr dirty="0" sz="1200" spc="-75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meet</a:t>
            </a:r>
            <a:r>
              <a:rPr dirty="0" sz="1200" spc="-6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918A"/>
                </a:solidFill>
                <a:latin typeface="Tahoma"/>
                <a:cs typeface="Tahoma"/>
              </a:rPr>
              <a:t>IRS</a:t>
            </a:r>
            <a:r>
              <a:rPr dirty="0" sz="1200" spc="-7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Safe</a:t>
            </a:r>
            <a:r>
              <a:rPr dirty="0" sz="1200" spc="-45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Harbor</a:t>
            </a:r>
            <a:r>
              <a:rPr dirty="0" sz="1200" spc="-65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918A"/>
                </a:solidFill>
                <a:latin typeface="Tahoma"/>
                <a:cs typeface="Tahoma"/>
              </a:rPr>
              <a:t>rule,</a:t>
            </a:r>
            <a:r>
              <a:rPr dirty="0" sz="1200" spc="-45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employer</a:t>
            </a:r>
            <a:r>
              <a:rPr dirty="0" sz="1200" spc="-7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who</a:t>
            </a:r>
            <a:r>
              <a:rPr dirty="0" sz="1200" spc="-8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elects</a:t>
            </a:r>
            <a:r>
              <a:rPr dirty="0" sz="1200" spc="-5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 spc="-95">
                <a:solidFill>
                  <a:srgbClr val="66918A"/>
                </a:solidFill>
                <a:latin typeface="Tahoma"/>
                <a:cs typeface="Tahoma"/>
              </a:rPr>
              <a:t>5%</a:t>
            </a:r>
            <a:r>
              <a:rPr dirty="0" sz="1200" spc="-6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employee</a:t>
            </a:r>
            <a:r>
              <a:rPr dirty="0" sz="1200" spc="-6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deposit</a:t>
            </a:r>
            <a:r>
              <a:rPr dirty="0" sz="1200" spc="-65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rate</a:t>
            </a:r>
            <a:r>
              <a:rPr dirty="0" sz="1200" spc="-6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918A"/>
                </a:solidFill>
                <a:latin typeface="Tahoma"/>
                <a:cs typeface="Tahoma"/>
              </a:rPr>
              <a:t>must</a:t>
            </a:r>
            <a:r>
              <a:rPr dirty="0" sz="1200" spc="-6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have</a:t>
            </a:r>
            <a:r>
              <a:rPr dirty="0" sz="1200" spc="-5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918A"/>
                </a:solidFill>
                <a:latin typeface="Tahoma"/>
                <a:cs typeface="Tahoma"/>
              </a:rPr>
              <a:t>minimum</a:t>
            </a:r>
            <a:r>
              <a:rPr dirty="0" sz="1200" spc="-5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employer</a:t>
            </a:r>
            <a:r>
              <a:rPr dirty="0" sz="1200" spc="-7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918A"/>
                </a:solidFill>
                <a:latin typeface="Tahoma"/>
                <a:cs typeface="Tahoma"/>
              </a:rPr>
              <a:t>match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of</a:t>
            </a:r>
            <a:r>
              <a:rPr dirty="0" sz="1200" spc="-6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918A"/>
                </a:solidFill>
                <a:latin typeface="Tahoma"/>
                <a:cs typeface="Tahoma"/>
              </a:rPr>
              <a:t>$1.90;</a:t>
            </a:r>
            <a:r>
              <a:rPr dirty="0" sz="1200" spc="-5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 spc="-100">
                <a:solidFill>
                  <a:srgbClr val="66918A"/>
                </a:solidFill>
                <a:latin typeface="Tahoma"/>
                <a:cs typeface="Tahoma"/>
              </a:rPr>
              <a:t>6%</a:t>
            </a:r>
            <a:r>
              <a:rPr dirty="0" sz="1200" spc="-5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employee</a:t>
            </a:r>
            <a:r>
              <a:rPr dirty="0" sz="1200" spc="-7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deposit</a:t>
            </a:r>
            <a:r>
              <a:rPr dirty="0" sz="1200" spc="-6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rate</a:t>
            </a:r>
            <a:r>
              <a:rPr dirty="0" sz="1200" spc="-6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must</a:t>
            </a:r>
            <a:r>
              <a:rPr dirty="0" sz="1200" spc="-45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have</a:t>
            </a:r>
            <a:r>
              <a:rPr dirty="0" sz="1200" spc="-6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918A"/>
                </a:solidFill>
                <a:latin typeface="Tahoma"/>
                <a:cs typeface="Tahoma"/>
              </a:rPr>
              <a:t>minimum</a:t>
            </a:r>
            <a:r>
              <a:rPr dirty="0" sz="1200" spc="-4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employer</a:t>
            </a:r>
            <a:r>
              <a:rPr dirty="0" sz="1200" spc="-75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match</a:t>
            </a:r>
            <a:r>
              <a:rPr dirty="0" sz="1200" spc="-6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of</a:t>
            </a:r>
            <a:r>
              <a:rPr dirty="0" sz="1200" spc="-6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918A"/>
                </a:solidFill>
                <a:latin typeface="Tahoma"/>
                <a:cs typeface="Tahoma"/>
              </a:rPr>
              <a:t>$1.45;</a:t>
            </a:r>
            <a:r>
              <a:rPr dirty="0" sz="1200" spc="-5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 spc="-100">
                <a:solidFill>
                  <a:srgbClr val="66918A"/>
                </a:solidFill>
                <a:latin typeface="Tahoma"/>
                <a:cs typeface="Tahoma"/>
              </a:rPr>
              <a:t>7%</a:t>
            </a:r>
            <a:r>
              <a:rPr dirty="0" sz="1200" spc="-5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employee</a:t>
            </a:r>
            <a:r>
              <a:rPr dirty="0" sz="1200" spc="-7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deposit</a:t>
            </a:r>
            <a:r>
              <a:rPr dirty="0" sz="1200" spc="-55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rate</a:t>
            </a:r>
            <a:r>
              <a:rPr dirty="0" sz="1200" spc="-6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918A"/>
                </a:solidFill>
                <a:latin typeface="Tahoma"/>
                <a:cs typeface="Tahoma"/>
              </a:rPr>
              <a:t>must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have</a:t>
            </a:r>
            <a:r>
              <a:rPr dirty="0" sz="1200" spc="-75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918A"/>
                </a:solidFill>
                <a:latin typeface="Tahoma"/>
                <a:cs typeface="Tahoma"/>
              </a:rPr>
              <a:t>minimum</a:t>
            </a:r>
            <a:r>
              <a:rPr dirty="0" sz="1200" spc="-65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employer</a:t>
            </a:r>
            <a:r>
              <a:rPr dirty="0" sz="1200" spc="-85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match</a:t>
            </a:r>
            <a:r>
              <a:rPr dirty="0" sz="1200" spc="-75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918A"/>
                </a:solidFill>
                <a:latin typeface="Tahoma"/>
                <a:cs typeface="Tahoma"/>
              </a:rPr>
              <a:t>of</a:t>
            </a:r>
            <a:r>
              <a:rPr dirty="0" sz="1200" spc="-70">
                <a:solidFill>
                  <a:srgbClr val="66918A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918A"/>
                </a:solidFill>
                <a:latin typeface="Tahoma"/>
                <a:cs typeface="Tahoma"/>
              </a:rPr>
              <a:t>$1.10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0298" y="499748"/>
            <a:ext cx="48679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95"/>
              <a:t>Additional</a:t>
            </a:r>
            <a:r>
              <a:rPr dirty="0" spc="-175"/>
              <a:t> </a:t>
            </a:r>
            <a:r>
              <a:rPr dirty="0" spc="-245"/>
              <a:t>Plan</a:t>
            </a:r>
            <a:r>
              <a:rPr dirty="0" spc="-175"/>
              <a:t> </a:t>
            </a:r>
            <a:r>
              <a:rPr dirty="0" spc="-145"/>
              <a:t>Options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15918" y="2221862"/>
            <a:ext cx="7778115" cy="21539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05"/>
              </a:spcBef>
              <a:buClr>
                <a:srgbClr val="5B8682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3200" spc="-160" b="1">
                <a:solidFill>
                  <a:srgbClr val="2A374D"/>
                </a:solidFill>
                <a:latin typeface="Tahoma"/>
                <a:cs typeface="Tahoma"/>
              </a:rPr>
              <a:t>Monetary</a:t>
            </a:r>
            <a:r>
              <a:rPr dirty="0" sz="3200" spc="-175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200" spc="-170" b="1">
                <a:solidFill>
                  <a:srgbClr val="2A374D"/>
                </a:solidFill>
                <a:latin typeface="Tahoma"/>
                <a:cs typeface="Tahoma"/>
              </a:rPr>
              <a:t>Prior</a:t>
            </a:r>
            <a:r>
              <a:rPr dirty="0" sz="3200" spc="-155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200" spc="-40" b="1">
                <a:solidFill>
                  <a:srgbClr val="2A374D"/>
                </a:solidFill>
                <a:latin typeface="Tahoma"/>
                <a:cs typeface="Tahoma"/>
              </a:rPr>
              <a:t>Service</a:t>
            </a:r>
            <a:endParaRPr sz="3200">
              <a:latin typeface="Tahoma"/>
              <a:cs typeface="Tahoma"/>
            </a:endParaRPr>
          </a:p>
          <a:p>
            <a:pPr marL="240029" indent="-227329">
              <a:lnSpc>
                <a:spcPct val="100000"/>
              </a:lnSpc>
              <a:spcBef>
                <a:spcPts val="2615"/>
              </a:spcBef>
              <a:buClr>
                <a:srgbClr val="5B8682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3200" spc="-170" b="1">
                <a:solidFill>
                  <a:srgbClr val="2A374D"/>
                </a:solidFill>
                <a:latin typeface="Tahoma"/>
                <a:cs typeface="Tahoma"/>
              </a:rPr>
              <a:t>Group</a:t>
            </a:r>
            <a:r>
              <a:rPr dirty="0" sz="3200" spc="-195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200" spc="-215" b="1">
                <a:solidFill>
                  <a:srgbClr val="2A374D"/>
                </a:solidFill>
                <a:latin typeface="Tahoma"/>
                <a:cs typeface="Tahoma"/>
              </a:rPr>
              <a:t>Term</a:t>
            </a:r>
            <a:r>
              <a:rPr dirty="0" sz="3200" spc="-165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200" spc="-20" b="1">
                <a:solidFill>
                  <a:srgbClr val="2A374D"/>
                </a:solidFill>
                <a:latin typeface="Tahoma"/>
                <a:cs typeface="Tahoma"/>
              </a:rPr>
              <a:t>Life</a:t>
            </a:r>
            <a:endParaRPr sz="3200">
              <a:latin typeface="Tahoma"/>
              <a:cs typeface="Tahoma"/>
            </a:endParaRPr>
          </a:p>
          <a:p>
            <a:pPr marL="240029" indent="-227329">
              <a:lnSpc>
                <a:spcPct val="100000"/>
              </a:lnSpc>
              <a:spcBef>
                <a:spcPts val="2615"/>
              </a:spcBef>
              <a:buClr>
                <a:srgbClr val="5B8682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3200" spc="-200" b="1">
                <a:solidFill>
                  <a:srgbClr val="2A374D"/>
                </a:solidFill>
                <a:latin typeface="Tahoma"/>
                <a:cs typeface="Tahoma"/>
              </a:rPr>
              <a:t>Partial</a:t>
            </a:r>
            <a:r>
              <a:rPr dirty="0" sz="3200" spc="-18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200" spc="-245" b="1">
                <a:solidFill>
                  <a:srgbClr val="2A374D"/>
                </a:solidFill>
                <a:latin typeface="Tahoma"/>
                <a:cs typeface="Tahoma"/>
              </a:rPr>
              <a:t>Lump-</a:t>
            </a:r>
            <a:r>
              <a:rPr dirty="0" sz="3200" spc="-320" b="1">
                <a:solidFill>
                  <a:srgbClr val="2A374D"/>
                </a:solidFill>
                <a:latin typeface="Tahoma"/>
                <a:cs typeface="Tahoma"/>
              </a:rPr>
              <a:t>Sum</a:t>
            </a:r>
            <a:r>
              <a:rPr dirty="0" sz="3200" spc="-19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200" spc="-225" b="1">
                <a:solidFill>
                  <a:srgbClr val="2A374D"/>
                </a:solidFill>
                <a:latin typeface="Tahoma"/>
                <a:cs typeface="Tahoma"/>
              </a:rPr>
              <a:t>Payment</a:t>
            </a:r>
            <a:r>
              <a:rPr dirty="0" sz="3200" spc="-175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200" spc="-215" b="1">
                <a:solidFill>
                  <a:srgbClr val="2A374D"/>
                </a:solidFill>
                <a:latin typeface="Tahoma"/>
                <a:cs typeface="Tahoma"/>
              </a:rPr>
              <a:t>at</a:t>
            </a:r>
            <a:r>
              <a:rPr dirty="0" sz="3200" spc="-15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200" spc="-180" b="1">
                <a:solidFill>
                  <a:srgbClr val="2A374D"/>
                </a:solidFill>
                <a:latin typeface="Tahoma"/>
                <a:cs typeface="Tahoma"/>
              </a:rPr>
              <a:t>Retirement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93865" y="4913757"/>
            <a:ext cx="460756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95"/>
              <a:t>Funding</a:t>
            </a:r>
            <a:r>
              <a:rPr dirty="0" sz="4400" spc="-175"/>
              <a:t> </a:t>
            </a:r>
            <a:r>
              <a:rPr dirty="0" sz="4400" spc="-235"/>
              <a:t>Your</a:t>
            </a:r>
            <a:r>
              <a:rPr dirty="0" sz="4400" spc="-200"/>
              <a:t> </a:t>
            </a:r>
            <a:r>
              <a:rPr dirty="0" sz="4400" spc="-310"/>
              <a:t>Plan</a:t>
            </a:r>
            <a:endParaRPr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99580" y="6135090"/>
            <a:ext cx="11793220" cy="0"/>
          </a:xfrm>
          <a:custGeom>
            <a:avLst/>
            <a:gdLst/>
            <a:ahLst/>
            <a:cxnLst/>
            <a:rect l="l" t="t" r="r" b="b"/>
            <a:pathLst>
              <a:path w="11793220" h="0">
                <a:moveTo>
                  <a:pt x="0" y="0"/>
                </a:moveTo>
                <a:lnTo>
                  <a:pt x="11792839" y="0"/>
                </a:lnTo>
              </a:path>
            </a:pathLst>
          </a:custGeom>
          <a:ln w="6350">
            <a:solidFill>
              <a:srgbClr val="37786B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196405" y="514653"/>
            <a:ext cx="11799570" cy="6187440"/>
            <a:chOff x="196405" y="514653"/>
            <a:chExt cx="11799570" cy="6187440"/>
          </a:xfrm>
        </p:grpSpPr>
        <p:sp>
          <p:nvSpPr>
            <p:cNvPr id="4" name="object 4" descr=""/>
            <p:cNvSpPr/>
            <p:nvPr/>
          </p:nvSpPr>
          <p:spPr>
            <a:xfrm>
              <a:off x="199580" y="722908"/>
              <a:ext cx="11793220" cy="0"/>
            </a:xfrm>
            <a:custGeom>
              <a:avLst/>
              <a:gdLst/>
              <a:ahLst/>
              <a:cxnLst/>
              <a:rect l="l" t="t" r="r" b="b"/>
              <a:pathLst>
                <a:path w="11793220" h="0">
                  <a:moveTo>
                    <a:pt x="0" y="0"/>
                  </a:moveTo>
                  <a:lnTo>
                    <a:pt x="11792839" y="0"/>
                  </a:lnTo>
                </a:path>
              </a:pathLst>
            </a:custGeom>
            <a:ln w="6350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998" y="514653"/>
              <a:ext cx="5872605" cy="618739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057151" y="2565731"/>
              <a:ext cx="1999614" cy="2002789"/>
            </a:xfrm>
            <a:custGeom>
              <a:avLst/>
              <a:gdLst/>
              <a:ahLst/>
              <a:cxnLst/>
              <a:rect l="l" t="t" r="r" b="b"/>
              <a:pathLst>
                <a:path w="1999614" h="2002789">
                  <a:moveTo>
                    <a:pt x="824228" y="2002296"/>
                  </a:moveTo>
                  <a:lnTo>
                    <a:pt x="780323" y="1984119"/>
                  </a:lnTo>
                  <a:lnTo>
                    <a:pt x="735294" y="1969982"/>
                  </a:lnTo>
                  <a:lnTo>
                    <a:pt x="689422" y="1959884"/>
                  </a:lnTo>
                  <a:lnTo>
                    <a:pt x="642987" y="1953825"/>
                  </a:lnTo>
                  <a:lnTo>
                    <a:pt x="596272" y="1951805"/>
                  </a:lnTo>
                  <a:lnTo>
                    <a:pt x="549557" y="1953825"/>
                  </a:lnTo>
                  <a:lnTo>
                    <a:pt x="503123" y="1959884"/>
                  </a:lnTo>
                  <a:lnTo>
                    <a:pt x="457251" y="1969982"/>
                  </a:lnTo>
                  <a:lnTo>
                    <a:pt x="412222" y="1984119"/>
                  </a:lnTo>
                  <a:lnTo>
                    <a:pt x="368317" y="2002296"/>
                  </a:lnTo>
                  <a:lnTo>
                    <a:pt x="0" y="1633396"/>
                  </a:lnTo>
                  <a:lnTo>
                    <a:pt x="18148" y="1589422"/>
                  </a:lnTo>
                  <a:lnTo>
                    <a:pt x="32263" y="1544321"/>
                  </a:lnTo>
                  <a:lnTo>
                    <a:pt x="42345" y="1498377"/>
                  </a:lnTo>
                  <a:lnTo>
                    <a:pt x="48395" y="1451869"/>
                  </a:lnTo>
                  <a:lnTo>
                    <a:pt x="50411" y="1405080"/>
                  </a:lnTo>
                  <a:lnTo>
                    <a:pt x="48395" y="1358291"/>
                  </a:lnTo>
                  <a:lnTo>
                    <a:pt x="42345" y="1311783"/>
                  </a:lnTo>
                  <a:lnTo>
                    <a:pt x="32263" y="1265839"/>
                  </a:lnTo>
                  <a:lnTo>
                    <a:pt x="18148" y="1220738"/>
                  </a:lnTo>
                  <a:lnTo>
                    <a:pt x="0" y="1176764"/>
                  </a:lnTo>
                  <a:lnTo>
                    <a:pt x="1174905" y="0"/>
                  </a:lnTo>
                  <a:lnTo>
                    <a:pt x="1218810" y="18176"/>
                  </a:lnTo>
                  <a:lnTo>
                    <a:pt x="1263839" y="32314"/>
                  </a:lnTo>
                  <a:lnTo>
                    <a:pt x="1309711" y="42412"/>
                  </a:lnTo>
                  <a:lnTo>
                    <a:pt x="1356145" y="48471"/>
                  </a:lnTo>
                  <a:lnTo>
                    <a:pt x="1402860" y="50491"/>
                  </a:lnTo>
                  <a:lnTo>
                    <a:pt x="1449575" y="48471"/>
                  </a:lnTo>
                  <a:lnTo>
                    <a:pt x="1496009" y="42412"/>
                  </a:lnTo>
                  <a:lnTo>
                    <a:pt x="1541882" y="32314"/>
                  </a:lnTo>
                  <a:lnTo>
                    <a:pt x="1586911" y="18176"/>
                  </a:lnTo>
                  <a:lnTo>
                    <a:pt x="1630815" y="0"/>
                  </a:lnTo>
                  <a:lnTo>
                    <a:pt x="1999133" y="368900"/>
                  </a:lnTo>
                  <a:lnTo>
                    <a:pt x="1980985" y="412874"/>
                  </a:lnTo>
                  <a:lnTo>
                    <a:pt x="1966869" y="457974"/>
                  </a:lnTo>
                  <a:lnTo>
                    <a:pt x="1956787" y="503919"/>
                  </a:lnTo>
                  <a:lnTo>
                    <a:pt x="1950738" y="550427"/>
                  </a:lnTo>
                  <a:lnTo>
                    <a:pt x="1948721" y="597216"/>
                  </a:lnTo>
                  <a:lnTo>
                    <a:pt x="1950738" y="644005"/>
                  </a:lnTo>
                  <a:lnTo>
                    <a:pt x="1956787" y="690513"/>
                  </a:lnTo>
                  <a:lnTo>
                    <a:pt x="1966869" y="736457"/>
                  </a:lnTo>
                  <a:lnTo>
                    <a:pt x="1980985" y="781558"/>
                  </a:lnTo>
                  <a:lnTo>
                    <a:pt x="1999133" y="825532"/>
                  </a:lnTo>
                  <a:lnTo>
                    <a:pt x="824532" y="2001992"/>
                  </a:lnTo>
                  <a:lnTo>
                    <a:pt x="824228" y="2002296"/>
                  </a:lnTo>
                  <a:close/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620098" y="2127985"/>
              <a:ext cx="2873375" cy="2877820"/>
            </a:xfrm>
            <a:custGeom>
              <a:avLst/>
              <a:gdLst/>
              <a:ahLst/>
              <a:cxnLst/>
              <a:rect l="l" t="t" r="r" b="b"/>
              <a:pathLst>
                <a:path w="2873375" h="2877820">
                  <a:moveTo>
                    <a:pt x="1033478" y="2877787"/>
                  </a:moveTo>
                  <a:lnTo>
                    <a:pt x="0" y="1842673"/>
                  </a:lnTo>
                  <a:lnTo>
                    <a:pt x="1840066" y="0"/>
                  </a:lnTo>
                  <a:lnTo>
                    <a:pt x="2873241" y="1034809"/>
                  </a:lnTo>
                  <a:lnTo>
                    <a:pt x="1033478" y="2877787"/>
                  </a:lnTo>
                  <a:close/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843035" y="3754681"/>
              <a:ext cx="64135" cy="430530"/>
            </a:xfrm>
            <a:custGeom>
              <a:avLst/>
              <a:gdLst/>
              <a:ahLst/>
              <a:cxnLst/>
              <a:rect l="l" t="t" r="r" b="b"/>
              <a:pathLst>
                <a:path w="64135" h="430529">
                  <a:moveTo>
                    <a:pt x="1216" y="430434"/>
                  </a:moveTo>
                  <a:lnTo>
                    <a:pt x="26347" y="385617"/>
                  </a:lnTo>
                  <a:lnTo>
                    <a:pt x="45167" y="338520"/>
                  </a:lnTo>
                  <a:lnTo>
                    <a:pt x="57674" y="289799"/>
                  </a:lnTo>
                  <a:lnTo>
                    <a:pt x="63865" y="240108"/>
                  </a:lnTo>
                  <a:lnTo>
                    <a:pt x="63739" y="190100"/>
                  </a:lnTo>
                  <a:lnTo>
                    <a:pt x="57291" y="140431"/>
                  </a:lnTo>
                  <a:lnTo>
                    <a:pt x="44520" y="91755"/>
                  </a:lnTo>
                  <a:lnTo>
                    <a:pt x="25424" y="44727"/>
                  </a:lnTo>
                  <a:lnTo>
                    <a:pt x="0" y="0"/>
                  </a:lnTo>
                </a:path>
              </a:pathLst>
            </a:custGeom>
            <a:ln w="60830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246047" y="2348230"/>
              <a:ext cx="434340" cy="67945"/>
            </a:xfrm>
            <a:custGeom>
              <a:avLst/>
              <a:gdLst/>
              <a:ahLst/>
              <a:cxnLst/>
              <a:rect l="l" t="t" r="r" b="b"/>
              <a:pathLst>
                <a:path w="434339" h="67944">
                  <a:moveTo>
                    <a:pt x="0" y="3960"/>
                  </a:moveTo>
                  <a:lnTo>
                    <a:pt x="40631" y="27117"/>
                  </a:lnTo>
                  <a:lnTo>
                    <a:pt x="83181" y="45045"/>
                  </a:lnTo>
                  <a:lnTo>
                    <a:pt x="127163" y="57742"/>
                  </a:lnTo>
                  <a:lnTo>
                    <a:pt x="172086" y="65206"/>
                  </a:lnTo>
                  <a:lnTo>
                    <a:pt x="217462" y="67436"/>
                  </a:lnTo>
                  <a:lnTo>
                    <a:pt x="262801" y="64429"/>
                  </a:lnTo>
                  <a:lnTo>
                    <a:pt x="307615" y="56184"/>
                  </a:lnTo>
                  <a:lnTo>
                    <a:pt x="351414" y="42698"/>
                  </a:lnTo>
                  <a:lnTo>
                    <a:pt x="393709" y="23971"/>
                  </a:lnTo>
                  <a:lnTo>
                    <a:pt x="434012" y="0"/>
                  </a:lnTo>
                </a:path>
              </a:pathLst>
            </a:custGeom>
            <a:ln w="60922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437635" y="4718461"/>
              <a:ext cx="428625" cy="64135"/>
            </a:xfrm>
            <a:custGeom>
              <a:avLst/>
              <a:gdLst/>
              <a:ahLst/>
              <a:cxnLst/>
              <a:rect l="l" t="t" r="r" b="b"/>
              <a:pathLst>
                <a:path w="428625" h="64135">
                  <a:moveTo>
                    <a:pt x="428233" y="61891"/>
                  </a:moveTo>
                  <a:lnTo>
                    <a:pt x="383609" y="37002"/>
                  </a:lnTo>
                  <a:lnTo>
                    <a:pt x="336744" y="18389"/>
                  </a:lnTo>
                  <a:lnTo>
                    <a:pt x="288282" y="6054"/>
                  </a:lnTo>
                  <a:lnTo>
                    <a:pt x="238867" y="0"/>
                  </a:lnTo>
                  <a:lnTo>
                    <a:pt x="189141" y="228"/>
                  </a:lnTo>
                  <a:lnTo>
                    <a:pt x="139748" y="6742"/>
                  </a:lnTo>
                  <a:lnTo>
                    <a:pt x="91331" y="19544"/>
                  </a:lnTo>
                  <a:lnTo>
                    <a:pt x="44534" y="38637"/>
                  </a:lnTo>
                  <a:lnTo>
                    <a:pt x="0" y="64023"/>
                  </a:lnTo>
                </a:path>
              </a:pathLst>
            </a:custGeom>
            <a:ln w="60922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206640" y="2948036"/>
              <a:ext cx="64135" cy="431165"/>
            </a:xfrm>
            <a:custGeom>
              <a:avLst/>
              <a:gdLst/>
              <a:ahLst/>
              <a:cxnLst/>
              <a:rect l="l" t="t" r="r" b="b"/>
              <a:pathLst>
                <a:path w="64135" h="431164">
                  <a:moveTo>
                    <a:pt x="63153" y="0"/>
                  </a:moveTo>
                  <a:lnTo>
                    <a:pt x="37841" y="44828"/>
                  </a:lnTo>
                  <a:lnTo>
                    <a:pt x="18880" y="91955"/>
                  </a:lnTo>
                  <a:lnTo>
                    <a:pt x="6267" y="140725"/>
                  </a:lnTo>
                  <a:lnTo>
                    <a:pt x="0" y="190480"/>
                  </a:lnTo>
                  <a:lnTo>
                    <a:pt x="75" y="240563"/>
                  </a:lnTo>
                  <a:lnTo>
                    <a:pt x="6492" y="290318"/>
                  </a:lnTo>
                  <a:lnTo>
                    <a:pt x="19247" y="339088"/>
                  </a:lnTo>
                  <a:lnTo>
                    <a:pt x="38337" y="386215"/>
                  </a:lnTo>
                  <a:lnTo>
                    <a:pt x="63761" y="431043"/>
                  </a:lnTo>
                </a:path>
              </a:pathLst>
            </a:custGeom>
            <a:ln w="60830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208311" y="2584315"/>
              <a:ext cx="36195" cy="36830"/>
            </a:xfrm>
            <a:custGeom>
              <a:avLst/>
              <a:gdLst/>
              <a:ahLst/>
              <a:cxnLst/>
              <a:rect l="l" t="t" r="r" b="b"/>
              <a:pathLst>
                <a:path w="36194" h="36830">
                  <a:moveTo>
                    <a:pt x="0" y="36250"/>
                  </a:moveTo>
                  <a:lnTo>
                    <a:pt x="36193" y="0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404179" y="2388137"/>
              <a:ext cx="36195" cy="36830"/>
            </a:xfrm>
            <a:custGeom>
              <a:avLst/>
              <a:gdLst/>
              <a:ahLst/>
              <a:cxnLst/>
              <a:rect l="l" t="t" r="r" b="b"/>
              <a:pathLst>
                <a:path w="36194" h="36830">
                  <a:moveTo>
                    <a:pt x="0" y="36554"/>
                  </a:moveTo>
                  <a:lnTo>
                    <a:pt x="36193" y="0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404179" y="2584316"/>
              <a:ext cx="36195" cy="36830"/>
            </a:xfrm>
            <a:custGeom>
              <a:avLst/>
              <a:gdLst/>
              <a:ahLst/>
              <a:cxnLst/>
              <a:rect l="l" t="t" r="r" b="b"/>
              <a:pathLst>
                <a:path w="36194" h="36830">
                  <a:moveTo>
                    <a:pt x="36193" y="36250"/>
                  </a:moveTo>
                  <a:lnTo>
                    <a:pt x="0" y="0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208311" y="2388138"/>
              <a:ext cx="36195" cy="36830"/>
            </a:xfrm>
            <a:custGeom>
              <a:avLst/>
              <a:gdLst/>
              <a:ahLst/>
              <a:cxnLst/>
              <a:rect l="l" t="t" r="r" b="b"/>
              <a:pathLst>
                <a:path w="36194" h="36830">
                  <a:moveTo>
                    <a:pt x="36193" y="36554"/>
                  </a:moveTo>
                  <a:lnTo>
                    <a:pt x="0" y="0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891698" y="291331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732" y="9747"/>
                  </a:moveTo>
                  <a:lnTo>
                    <a:pt x="0" y="0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030692" y="3052525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732" y="9747"/>
                  </a:moveTo>
                  <a:lnTo>
                    <a:pt x="0" y="0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891698" y="3052525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732" y="0"/>
                  </a:moveTo>
                  <a:lnTo>
                    <a:pt x="0" y="9747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030692" y="2913312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732" y="0"/>
                  </a:moveTo>
                  <a:lnTo>
                    <a:pt x="0" y="9747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591555" y="1929375"/>
              <a:ext cx="37465" cy="36195"/>
            </a:xfrm>
            <a:custGeom>
              <a:avLst/>
              <a:gdLst/>
              <a:ahLst/>
              <a:cxnLst/>
              <a:rect l="l" t="t" r="r" b="b"/>
              <a:pathLst>
                <a:path w="37464" h="36194">
                  <a:moveTo>
                    <a:pt x="0" y="35641"/>
                  </a:moveTo>
                  <a:lnTo>
                    <a:pt x="37105" y="0"/>
                  </a:lnTo>
                </a:path>
              </a:pathLst>
            </a:custGeom>
            <a:ln w="60878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274334" y="1939733"/>
              <a:ext cx="36195" cy="37465"/>
            </a:xfrm>
            <a:custGeom>
              <a:avLst/>
              <a:gdLst/>
              <a:ahLst/>
              <a:cxnLst/>
              <a:rect l="l" t="t" r="r" b="b"/>
              <a:pathLst>
                <a:path w="36195" h="37464">
                  <a:moveTo>
                    <a:pt x="35584" y="36859"/>
                  </a:moveTo>
                  <a:lnTo>
                    <a:pt x="0" y="0"/>
                  </a:lnTo>
                </a:path>
              </a:pathLst>
            </a:custGeom>
            <a:ln w="60875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451649" y="1881855"/>
              <a:ext cx="1270" cy="52069"/>
            </a:xfrm>
            <a:custGeom>
              <a:avLst/>
              <a:gdLst/>
              <a:ahLst/>
              <a:cxnLst/>
              <a:rect l="l" t="t" r="r" b="b"/>
              <a:pathLst>
                <a:path w="1270" h="52069">
                  <a:moveTo>
                    <a:pt x="0" y="51481"/>
                  </a:moveTo>
                  <a:lnTo>
                    <a:pt x="912" y="0"/>
                  </a:lnTo>
                </a:path>
              </a:pathLst>
            </a:custGeom>
            <a:ln w="60828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621970" y="4336824"/>
              <a:ext cx="1270" cy="52069"/>
            </a:xfrm>
            <a:custGeom>
              <a:avLst/>
              <a:gdLst/>
              <a:ahLst/>
              <a:cxnLst/>
              <a:rect l="l" t="t" r="r" b="b"/>
              <a:pathLst>
                <a:path w="1270" h="52070">
                  <a:moveTo>
                    <a:pt x="1216" y="0"/>
                  </a:moveTo>
                  <a:lnTo>
                    <a:pt x="0" y="51481"/>
                  </a:lnTo>
                </a:path>
              </a:pathLst>
            </a:custGeom>
            <a:ln w="60828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813884" y="4129070"/>
              <a:ext cx="51435" cy="1270"/>
            </a:xfrm>
            <a:custGeom>
              <a:avLst/>
              <a:gdLst/>
              <a:ahLst/>
              <a:cxnLst/>
              <a:rect l="l" t="t" r="r" b="b"/>
              <a:pathLst>
                <a:path w="51435" h="1270">
                  <a:moveTo>
                    <a:pt x="0" y="0"/>
                  </a:moveTo>
                  <a:lnTo>
                    <a:pt x="51400" y="913"/>
                  </a:lnTo>
                </a:path>
              </a:pathLst>
            </a:custGeom>
            <a:ln w="60924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833461" y="3343044"/>
              <a:ext cx="446405" cy="447675"/>
            </a:xfrm>
            <a:custGeom>
              <a:avLst/>
              <a:gdLst/>
              <a:ahLst/>
              <a:cxnLst/>
              <a:rect l="l" t="t" r="r" b="b"/>
              <a:pathLst>
                <a:path w="446404" h="447675">
                  <a:moveTo>
                    <a:pt x="241051" y="441191"/>
                  </a:moveTo>
                  <a:lnTo>
                    <a:pt x="278741" y="447288"/>
                  </a:lnTo>
                  <a:lnTo>
                    <a:pt x="318798" y="441534"/>
                  </a:lnTo>
                  <a:lnTo>
                    <a:pt x="358455" y="424184"/>
                  </a:lnTo>
                  <a:lnTo>
                    <a:pt x="394948" y="395497"/>
                  </a:lnTo>
                  <a:lnTo>
                    <a:pt x="424491" y="357132"/>
                  </a:lnTo>
                  <a:lnTo>
                    <a:pt x="441727" y="315432"/>
                  </a:lnTo>
                  <a:lnTo>
                    <a:pt x="446321" y="273572"/>
                  </a:lnTo>
                  <a:lnTo>
                    <a:pt x="437937" y="234724"/>
                  </a:lnTo>
                  <a:lnTo>
                    <a:pt x="416238" y="202061"/>
                  </a:lnTo>
                  <a:lnTo>
                    <a:pt x="377699" y="174684"/>
                  </a:lnTo>
                  <a:lnTo>
                    <a:pt x="339102" y="167280"/>
                  </a:lnTo>
                  <a:lnTo>
                    <a:pt x="300461" y="175697"/>
                  </a:lnTo>
                  <a:lnTo>
                    <a:pt x="261791" y="195783"/>
                  </a:lnTo>
                  <a:lnTo>
                    <a:pt x="223107" y="223384"/>
                  </a:lnTo>
                  <a:lnTo>
                    <a:pt x="175575" y="255082"/>
                  </a:lnTo>
                  <a:lnTo>
                    <a:pt x="132788" y="272626"/>
                  </a:lnTo>
                  <a:lnTo>
                    <a:pt x="94454" y="276484"/>
                  </a:lnTo>
                  <a:lnTo>
                    <a:pt x="60281" y="267124"/>
                  </a:lnTo>
                  <a:lnTo>
                    <a:pt x="29976" y="245013"/>
                  </a:lnTo>
                  <a:lnTo>
                    <a:pt x="8309" y="212350"/>
                  </a:lnTo>
                  <a:lnTo>
                    <a:pt x="0" y="173502"/>
                  </a:lnTo>
                  <a:lnTo>
                    <a:pt x="4683" y="131641"/>
                  </a:lnTo>
                  <a:lnTo>
                    <a:pt x="21995" y="89942"/>
                  </a:lnTo>
                  <a:lnTo>
                    <a:pt x="51570" y="51576"/>
                  </a:lnTo>
                  <a:lnTo>
                    <a:pt x="87017" y="23684"/>
                  </a:lnTo>
                  <a:lnTo>
                    <a:pt x="125515" y="6416"/>
                  </a:lnTo>
                  <a:lnTo>
                    <a:pt x="164526" y="0"/>
                  </a:lnTo>
                  <a:lnTo>
                    <a:pt x="201513" y="4664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833631" y="3343444"/>
              <a:ext cx="446405" cy="447040"/>
            </a:xfrm>
            <a:custGeom>
              <a:avLst/>
              <a:gdLst/>
              <a:ahLst/>
              <a:cxnLst/>
              <a:rect l="l" t="t" r="r" b="b"/>
              <a:pathLst>
                <a:path w="446404" h="447039">
                  <a:moveTo>
                    <a:pt x="0" y="0"/>
                  </a:moveTo>
                  <a:lnTo>
                    <a:pt x="446178" y="446884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655099" y="3164630"/>
              <a:ext cx="803275" cy="804545"/>
            </a:xfrm>
            <a:custGeom>
              <a:avLst/>
              <a:gdLst/>
              <a:ahLst/>
              <a:cxnLst/>
              <a:rect l="l" t="t" r="r" b="b"/>
              <a:pathLst>
                <a:path w="803275" h="804545">
                  <a:moveTo>
                    <a:pt x="647216" y="156272"/>
                  </a:moveTo>
                  <a:lnTo>
                    <a:pt x="608607" y="120882"/>
                  </a:lnTo>
                  <a:lnTo>
                    <a:pt x="568101" y="89916"/>
                  </a:lnTo>
                  <a:lnTo>
                    <a:pt x="526113" y="63426"/>
                  </a:lnTo>
                  <a:lnTo>
                    <a:pt x="483055" y="41467"/>
                  </a:lnTo>
                  <a:lnTo>
                    <a:pt x="439342" y="24090"/>
                  </a:lnTo>
                  <a:lnTo>
                    <a:pt x="395386" y="11352"/>
                  </a:lnTo>
                  <a:lnTo>
                    <a:pt x="351601" y="3303"/>
                  </a:lnTo>
                  <a:lnTo>
                    <a:pt x="308401" y="0"/>
                  </a:lnTo>
                  <a:lnTo>
                    <a:pt x="257611" y="2424"/>
                  </a:lnTo>
                  <a:lnTo>
                    <a:pt x="209026" y="11941"/>
                  </a:lnTo>
                  <a:lnTo>
                    <a:pt x="163390" y="28622"/>
                  </a:lnTo>
                  <a:lnTo>
                    <a:pt x="121448" y="52541"/>
                  </a:lnTo>
                  <a:lnTo>
                    <a:pt x="83943" y="83771"/>
                  </a:lnTo>
                  <a:lnTo>
                    <a:pt x="53636" y="119853"/>
                  </a:lnTo>
                  <a:lnTo>
                    <a:pt x="30175" y="160044"/>
                  </a:lnTo>
                  <a:lnTo>
                    <a:pt x="13474" y="203701"/>
                  </a:lnTo>
                  <a:lnTo>
                    <a:pt x="3445" y="250179"/>
                  </a:lnTo>
                  <a:lnTo>
                    <a:pt x="0" y="298836"/>
                  </a:lnTo>
                  <a:lnTo>
                    <a:pt x="2400" y="343111"/>
                  </a:lnTo>
                  <a:lnTo>
                    <a:pt x="9794" y="388124"/>
                  </a:lnTo>
                  <a:lnTo>
                    <a:pt x="22128" y="433417"/>
                  </a:lnTo>
                  <a:lnTo>
                    <a:pt x="39348" y="478527"/>
                  </a:lnTo>
                  <a:lnTo>
                    <a:pt x="61401" y="522994"/>
                  </a:lnTo>
                  <a:lnTo>
                    <a:pt x="88234" y="566358"/>
                  </a:lnTo>
                  <a:lnTo>
                    <a:pt x="119793" y="608159"/>
                  </a:lnTo>
                  <a:lnTo>
                    <a:pt x="156025" y="647936"/>
                  </a:lnTo>
                  <a:lnTo>
                    <a:pt x="194520" y="683225"/>
                  </a:lnTo>
                  <a:lnTo>
                    <a:pt x="234912" y="714120"/>
                  </a:lnTo>
                  <a:lnTo>
                    <a:pt x="276786" y="740567"/>
                  </a:lnTo>
                  <a:lnTo>
                    <a:pt x="319730" y="762513"/>
                  </a:lnTo>
                  <a:lnTo>
                    <a:pt x="363329" y="779903"/>
                  </a:lnTo>
                  <a:lnTo>
                    <a:pt x="407171" y="792685"/>
                  </a:lnTo>
                  <a:lnTo>
                    <a:pt x="450842" y="800804"/>
                  </a:lnTo>
                  <a:lnTo>
                    <a:pt x="493928" y="804208"/>
                  </a:lnTo>
                  <a:lnTo>
                    <a:pt x="544900" y="801930"/>
                  </a:lnTo>
                  <a:lnTo>
                    <a:pt x="593668" y="792486"/>
                  </a:lnTo>
                  <a:lnTo>
                    <a:pt x="639486" y="775805"/>
                  </a:lnTo>
                  <a:lnTo>
                    <a:pt x="681611" y="751813"/>
                  </a:lnTo>
                  <a:lnTo>
                    <a:pt x="719298" y="720436"/>
                  </a:lnTo>
                  <a:lnTo>
                    <a:pt x="750450" y="683121"/>
                  </a:lnTo>
                  <a:lnTo>
                    <a:pt x="774273" y="641463"/>
                  </a:lnTo>
                  <a:lnTo>
                    <a:pt x="790884" y="596164"/>
                  </a:lnTo>
                  <a:lnTo>
                    <a:pt x="800400" y="547926"/>
                  </a:lnTo>
                  <a:lnTo>
                    <a:pt x="802938" y="497451"/>
                  </a:lnTo>
                  <a:lnTo>
                    <a:pt x="799739" y="454042"/>
                  </a:lnTo>
                  <a:lnTo>
                    <a:pt x="791775" y="410000"/>
                  </a:lnTo>
                  <a:lnTo>
                    <a:pt x="779099" y="365752"/>
                  </a:lnTo>
                  <a:lnTo>
                    <a:pt x="761764" y="321721"/>
                  </a:lnTo>
                  <a:lnTo>
                    <a:pt x="739825" y="278333"/>
                  </a:lnTo>
                  <a:lnTo>
                    <a:pt x="713334" y="236012"/>
                  </a:lnTo>
                  <a:lnTo>
                    <a:pt x="682345" y="195183"/>
                  </a:lnTo>
                  <a:lnTo>
                    <a:pt x="646912" y="156272"/>
                  </a:lnTo>
                  <a:close/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744540" y="4260060"/>
              <a:ext cx="36195" cy="37465"/>
            </a:xfrm>
            <a:custGeom>
              <a:avLst/>
              <a:gdLst/>
              <a:ahLst/>
              <a:cxnLst/>
              <a:rect l="l" t="t" r="r" b="b"/>
              <a:pathLst>
                <a:path w="36195" h="37464">
                  <a:moveTo>
                    <a:pt x="0" y="0"/>
                  </a:moveTo>
                  <a:lnTo>
                    <a:pt x="35584" y="37164"/>
                  </a:lnTo>
                </a:path>
              </a:pathLst>
            </a:custGeom>
            <a:ln w="60874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242423" y="4066015"/>
              <a:ext cx="36195" cy="36830"/>
            </a:xfrm>
            <a:custGeom>
              <a:avLst/>
              <a:gdLst/>
              <a:ahLst/>
              <a:cxnLst/>
              <a:rect l="l" t="t" r="r" b="b"/>
              <a:pathLst>
                <a:path w="36195" h="36829">
                  <a:moveTo>
                    <a:pt x="0" y="36250"/>
                  </a:moveTo>
                  <a:lnTo>
                    <a:pt x="36193" y="0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438291" y="3869837"/>
              <a:ext cx="36195" cy="36830"/>
            </a:xfrm>
            <a:custGeom>
              <a:avLst/>
              <a:gdLst/>
              <a:ahLst/>
              <a:cxnLst/>
              <a:rect l="l" t="t" r="r" b="b"/>
              <a:pathLst>
                <a:path w="36195" h="36829">
                  <a:moveTo>
                    <a:pt x="0" y="36250"/>
                  </a:moveTo>
                  <a:lnTo>
                    <a:pt x="36193" y="0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438291" y="4066016"/>
              <a:ext cx="36195" cy="36830"/>
            </a:xfrm>
            <a:custGeom>
              <a:avLst/>
              <a:gdLst/>
              <a:ahLst/>
              <a:cxnLst/>
              <a:rect l="l" t="t" r="r" b="b"/>
              <a:pathLst>
                <a:path w="36195" h="36829">
                  <a:moveTo>
                    <a:pt x="36193" y="36250"/>
                  </a:moveTo>
                  <a:lnTo>
                    <a:pt x="0" y="0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242423" y="3869838"/>
              <a:ext cx="36195" cy="36830"/>
            </a:xfrm>
            <a:custGeom>
              <a:avLst/>
              <a:gdLst/>
              <a:ahLst/>
              <a:cxnLst/>
              <a:rect l="l" t="t" r="r" b="b"/>
              <a:pathLst>
                <a:path w="36195" h="36829">
                  <a:moveTo>
                    <a:pt x="36193" y="36250"/>
                  </a:moveTo>
                  <a:lnTo>
                    <a:pt x="0" y="0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260040" y="4765435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28" y="9747"/>
                  </a:moveTo>
                  <a:lnTo>
                    <a:pt x="0" y="0"/>
                  </a:lnTo>
                </a:path>
              </a:pathLst>
            </a:custGeom>
            <a:ln w="60875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399034" y="4904648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732" y="9747"/>
                  </a:moveTo>
                  <a:lnTo>
                    <a:pt x="0" y="0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260040" y="4904649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28" y="0"/>
                  </a:moveTo>
                  <a:lnTo>
                    <a:pt x="0" y="9747"/>
                  </a:lnTo>
                </a:path>
              </a:pathLst>
            </a:custGeom>
            <a:ln w="60875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3399034" y="476543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732" y="0"/>
                  </a:moveTo>
                  <a:lnTo>
                    <a:pt x="0" y="9747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846991" y="4544888"/>
              <a:ext cx="51435" cy="1270"/>
            </a:xfrm>
            <a:custGeom>
              <a:avLst/>
              <a:gdLst/>
              <a:ahLst/>
              <a:cxnLst/>
              <a:rect l="l" t="t" r="r" b="b"/>
              <a:pathLst>
                <a:path w="51435" h="1270">
                  <a:moveTo>
                    <a:pt x="51400" y="913"/>
                  </a:moveTo>
                  <a:lnTo>
                    <a:pt x="0" y="0"/>
                  </a:lnTo>
                </a:path>
              </a:pathLst>
            </a:custGeom>
            <a:ln w="60924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104905" y="4737107"/>
              <a:ext cx="1270" cy="51435"/>
            </a:xfrm>
            <a:custGeom>
              <a:avLst/>
              <a:gdLst/>
              <a:ahLst/>
              <a:cxnLst/>
              <a:rect l="l" t="t" r="r" b="b"/>
              <a:pathLst>
                <a:path w="1269" h="51435">
                  <a:moveTo>
                    <a:pt x="912" y="0"/>
                  </a:moveTo>
                  <a:lnTo>
                    <a:pt x="0" y="51176"/>
                  </a:lnTo>
                </a:path>
              </a:pathLst>
            </a:custGeom>
            <a:ln w="60828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937930" y="4667348"/>
              <a:ext cx="37465" cy="36195"/>
            </a:xfrm>
            <a:custGeom>
              <a:avLst/>
              <a:gdLst/>
              <a:ahLst/>
              <a:cxnLst/>
              <a:rect l="l" t="t" r="r" b="b"/>
              <a:pathLst>
                <a:path w="37464" h="36195">
                  <a:moveTo>
                    <a:pt x="37105" y="0"/>
                  </a:moveTo>
                  <a:lnTo>
                    <a:pt x="0" y="35641"/>
                  </a:lnTo>
                </a:path>
              </a:pathLst>
            </a:custGeom>
            <a:ln w="60878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132020" y="2555996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0" y="0"/>
                  </a:moveTo>
                  <a:lnTo>
                    <a:pt x="12774" y="12489"/>
                  </a:lnTo>
                </a:path>
              </a:pathLst>
            </a:custGeom>
            <a:ln w="60877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246073" y="266992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0" y="0"/>
                  </a:moveTo>
                  <a:lnTo>
                    <a:pt x="12774" y="12794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360127" y="2784160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0"/>
                  </a:moveTo>
                  <a:lnTo>
                    <a:pt x="12469" y="12489"/>
                  </a:lnTo>
                </a:path>
              </a:pathLst>
            </a:custGeom>
            <a:ln w="60876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807373" y="2804605"/>
            <a:ext cx="4469765" cy="124206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512445" marR="5080" indent="-500380">
              <a:lnSpc>
                <a:spcPts val="4540"/>
              </a:lnSpc>
              <a:spcBef>
                <a:spcPts val="665"/>
              </a:spcBef>
            </a:pPr>
            <a:r>
              <a:rPr dirty="0" sz="4200" spc="-405" b="1">
                <a:solidFill>
                  <a:srgbClr val="2A374D"/>
                </a:solidFill>
                <a:latin typeface="Tahoma"/>
                <a:cs typeface="Tahoma"/>
              </a:rPr>
              <a:t>Investment</a:t>
            </a:r>
            <a:r>
              <a:rPr dirty="0" sz="4200" spc="-295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4200" spc="-459" b="1">
                <a:solidFill>
                  <a:srgbClr val="2A374D"/>
                </a:solidFill>
                <a:latin typeface="Tahoma"/>
                <a:cs typeface="Tahoma"/>
              </a:rPr>
              <a:t>Income </a:t>
            </a:r>
            <a:r>
              <a:rPr dirty="0" sz="4200" spc="-330" b="1">
                <a:solidFill>
                  <a:srgbClr val="2A374D"/>
                </a:solidFill>
                <a:latin typeface="Tahoma"/>
                <a:cs typeface="Tahoma"/>
              </a:rPr>
              <a:t>Funds</a:t>
            </a:r>
            <a:r>
              <a:rPr dirty="0" sz="4200" spc="-29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4200" spc="-300" b="1">
                <a:solidFill>
                  <a:srgbClr val="2A374D"/>
                </a:solidFill>
                <a:latin typeface="Tahoma"/>
                <a:cs typeface="Tahoma"/>
              </a:rPr>
              <a:t>Benefits</a:t>
            </a:r>
            <a:endParaRPr sz="4200">
              <a:latin typeface="Tahoma"/>
              <a:cs typeface="Tahoma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6076950" y="1163477"/>
            <a:ext cx="5746750" cy="4521200"/>
            <a:chOff x="6076950" y="1163477"/>
            <a:chExt cx="5746750" cy="4521200"/>
          </a:xfrm>
        </p:grpSpPr>
        <p:pic>
          <p:nvPicPr>
            <p:cNvPr id="45" name="object 4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9500" y="2200706"/>
              <a:ext cx="5734157" cy="2407119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6096000" y="2200706"/>
              <a:ext cx="4332605" cy="2405380"/>
            </a:xfrm>
            <a:custGeom>
              <a:avLst/>
              <a:gdLst/>
              <a:ahLst/>
              <a:cxnLst/>
              <a:rect l="l" t="t" r="r" b="b"/>
              <a:pathLst>
                <a:path w="4332605" h="2405379">
                  <a:moveTo>
                    <a:pt x="0" y="0"/>
                  </a:moveTo>
                  <a:lnTo>
                    <a:pt x="4332554" y="0"/>
                  </a:lnTo>
                  <a:lnTo>
                    <a:pt x="4332554" y="2405278"/>
                  </a:lnTo>
                  <a:lnTo>
                    <a:pt x="0" y="2405278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512901" y="1163477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w="0" h="2260600">
                  <a:moveTo>
                    <a:pt x="0" y="0"/>
                  </a:moveTo>
                  <a:lnTo>
                    <a:pt x="0" y="2157133"/>
                  </a:lnTo>
                  <a:lnTo>
                    <a:pt x="0" y="2260320"/>
                  </a:lnTo>
                </a:path>
              </a:pathLst>
            </a:custGeom>
            <a:ln w="41275">
              <a:solidFill>
                <a:srgbClr val="2A37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409715" y="3320609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206375" h="206375">
                  <a:moveTo>
                    <a:pt x="103187" y="0"/>
                  </a:moveTo>
                  <a:lnTo>
                    <a:pt x="0" y="103174"/>
                  </a:lnTo>
                  <a:lnTo>
                    <a:pt x="103187" y="206375"/>
                  </a:lnTo>
                  <a:lnTo>
                    <a:pt x="206375" y="103187"/>
                  </a:lnTo>
                  <a:lnTo>
                    <a:pt x="103187" y="0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0709522" y="1163477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w="0" h="2260600">
                  <a:moveTo>
                    <a:pt x="0" y="0"/>
                  </a:moveTo>
                  <a:lnTo>
                    <a:pt x="0" y="2157133"/>
                  </a:lnTo>
                  <a:lnTo>
                    <a:pt x="0" y="2260320"/>
                  </a:lnTo>
                </a:path>
              </a:pathLst>
            </a:custGeom>
            <a:ln w="41275">
              <a:solidFill>
                <a:srgbClr val="2A37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0606335" y="3320609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206375" h="206375">
                  <a:moveTo>
                    <a:pt x="103187" y="0"/>
                  </a:moveTo>
                  <a:lnTo>
                    <a:pt x="0" y="103174"/>
                  </a:lnTo>
                  <a:lnTo>
                    <a:pt x="103187" y="206375"/>
                  </a:lnTo>
                  <a:lnTo>
                    <a:pt x="206375" y="103187"/>
                  </a:lnTo>
                  <a:lnTo>
                    <a:pt x="103187" y="0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1385664" y="3423791"/>
              <a:ext cx="0" cy="2260600"/>
            </a:xfrm>
            <a:custGeom>
              <a:avLst/>
              <a:gdLst/>
              <a:ahLst/>
              <a:cxnLst/>
              <a:rect l="l" t="t" r="r" b="b"/>
              <a:pathLst>
                <a:path w="0" h="2260600">
                  <a:moveTo>
                    <a:pt x="0" y="0"/>
                  </a:moveTo>
                  <a:lnTo>
                    <a:pt x="0" y="103187"/>
                  </a:lnTo>
                  <a:lnTo>
                    <a:pt x="0" y="2260320"/>
                  </a:lnTo>
                </a:path>
              </a:pathLst>
            </a:custGeom>
            <a:ln w="41275">
              <a:solidFill>
                <a:srgbClr val="2A37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1282476" y="3320609"/>
              <a:ext cx="206375" cy="206375"/>
            </a:xfrm>
            <a:custGeom>
              <a:avLst/>
              <a:gdLst/>
              <a:ahLst/>
              <a:cxnLst/>
              <a:rect l="l" t="t" r="r" b="b"/>
              <a:pathLst>
                <a:path w="206375" h="206375">
                  <a:moveTo>
                    <a:pt x="103187" y="0"/>
                  </a:moveTo>
                  <a:lnTo>
                    <a:pt x="0" y="103187"/>
                  </a:lnTo>
                  <a:lnTo>
                    <a:pt x="103187" y="206375"/>
                  </a:lnTo>
                  <a:lnTo>
                    <a:pt x="206375" y="103174"/>
                  </a:lnTo>
                  <a:lnTo>
                    <a:pt x="103187" y="0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7406905" y="1015215"/>
            <a:ext cx="1026794" cy="100520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04800">
              <a:lnSpc>
                <a:spcPct val="100000"/>
              </a:lnSpc>
              <a:spcBef>
                <a:spcPts val="105"/>
              </a:spcBef>
            </a:pPr>
            <a:r>
              <a:rPr dirty="0" sz="3200" spc="-165">
                <a:solidFill>
                  <a:srgbClr val="2A374D"/>
                </a:solidFill>
              </a:rPr>
              <a:t>74¢</a:t>
            </a:r>
            <a:endParaRPr sz="3200"/>
          </a:p>
          <a:p>
            <a:pPr marL="254635" marR="5715" indent="-242570">
              <a:lnSpc>
                <a:spcPct val="100000"/>
              </a:lnSpc>
              <a:spcBef>
                <a:spcPts val="25"/>
              </a:spcBef>
            </a:pPr>
            <a:r>
              <a:rPr dirty="0" sz="1600" spc="-20" b="0">
                <a:solidFill>
                  <a:srgbClr val="000000"/>
                </a:solidFill>
                <a:latin typeface="Tahoma"/>
                <a:cs typeface="Tahoma"/>
              </a:rPr>
              <a:t>Investment Earnings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9343277" y="1015216"/>
            <a:ext cx="1246505" cy="10052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524510">
              <a:lnSpc>
                <a:spcPct val="100000"/>
              </a:lnSpc>
              <a:spcBef>
                <a:spcPts val="105"/>
              </a:spcBef>
            </a:pPr>
            <a:r>
              <a:rPr dirty="0" sz="3200" spc="-165" b="1">
                <a:solidFill>
                  <a:srgbClr val="2A374A"/>
                </a:solidFill>
                <a:latin typeface="Tahoma"/>
                <a:cs typeface="Tahoma"/>
              </a:rPr>
              <a:t>15¢</a:t>
            </a:r>
            <a:endParaRPr sz="3200">
              <a:latin typeface="Tahoma"/>
              <a:cs typeface="Tahoma"/>
            </a:endParaRPr>
          </a:p>
          <a:p>
            <a:pPr marL="12700" marR="5080" indent="375920">
              <a:lnSpc>
                <a:spcPct val="100000"/>
              </a:lnSpc>
              <a:spcBef>
                <a:spcPts val="25"/>
              </a:spcBef>
            </a:pPr>
            <a:r>
              <a:rPr dirty="0" sz="1600" spc="-10">
                <a:latin typeface="Tahoma"/>
                <a:cs typeface="Tahoma"/>
              </a:rPr>
              <a:t>Employer Contributions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0392960" y="4711430"/>
            <a:ext cx="903605" cy="1005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00"/>
              </a:spcBef>
            </a:pPr>
            <a:r>
              <a:rPr dirty="0" sz="3200" spc="-165" b="1">
                <a:solidFill>
                  <a:srgbClr val="2A374A"/>
                </a:solidFill>
                <a:latin typeface="Tahoma"/>
                <a:cs typeface="Tahoma"/>
              </a:rPr>
              <a:t>11¢</a:t>
            </a:r>
            <a:endParaRPr sz="3200">
              <a:latin typeface="Tahoma"/>
              <a:cs typeface="Tahoma"/>
            </a:endParaRPr>
          </a:p>
          <a:p>
            <a:pPr marL="102235" marR="5080" indent="-90170">
              <a:lnSpc>
                <a:spcPct val="100000"/>
              </a:lnSpc>
              <a:spcBef>
                <a:spcPts val="30"/>
              </a:spcBef>
            </a:pPr>
            <a:r>
              <a:rPr dirty="0" sz="1600" spc="-10">
                <a:latin typeface="Tahoma"/>
                <a:cs typeface="Tahoma"/>
              </a:rPr>
              <a:t>Employee Deposits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356326" y="6206308"/>
            <a:ext cx="9607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i="1">
                <a:latin typeface="Cambria"/>
                <a:cs typeface="Cambria"/>
              </a:rPr>
              <a:t>Estimated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54"/>
              <a:t>Diversified</a:t>
            </a:r>
            <a:r>
              <a:rPr dirty="0" sz="4800" spc="-190"/>
              <a:t> </a:t>
            </a:r>
            <a:r>
              <a:rPr dirty="0" sz="4800" spc="-235"/>
              <a:t>Portfolio</a:t>
            </a:r>
            <a:r>
              <a:rPr dirty="0" sz="4800" spc="-185"/>
              <a:t> </a:t>
            </a:r>
            <a:r>
              <a:rPr dirty="0" sz="4800" spc="-340"/>
              <a:t>Reduces</a:t>
            </a:r>
            <a:r>
              <a:rPr dirty="0" sz="4800" spc="-210"/>
              <a:t> </a:t>
            </a:r>
            <a:r>
              <a:rPr dirty="0" sz="4800" spc="-365"/>
              <a:t>Risk</a:t>
            </a:r>
            <a:endParaRPr sz="4800"/>
          </a:p>
        </p:txBody>
      </p:sp>
      <p:sp>
        <p:nvSpPr>
          <p:cNvPr id="3" name="object 3" descr=""/>
          <p:cNvSpPr txBox="1"/>
          <p:nvPr/>
        </p:nvSpPr>
        <p:spPr>
          <a:xfrm>
            <a:off x="4775158" y="2662079"/>
            <a:ext cx="26701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40" b="1">
                <a:solidFill>
                  <a:srgbClr val="2B3748"/>
                </a:solidFill>
                <a:latin typeface="Tahoma"/>
                <a:cs typeface="Tahoma"/>
              </a:rPr>
              <a:t>Target</a:t>
            </a:r>
            <a:r>
              <a:rPr dirty="0" sz="2000" spc="-65" b="1">
                <a:solidFill>
                  <a:srgbClr val="2B3748"/>
                </a:solidFill>
                <a:latin typeface="Tahoma"/>
                <a:cs typeface="Tahoma"/>
              </a:rPr>
              <a:t> </a:t>
            </a:r>
            <a:r>
              <a:rPr dirty="0" sz="2000" spc="-110" b="1">
                <a:solidFill>
                  <a:srgbClr val="2B3748"/>
                </a:solidFill>
                <a:latin typeface="Tahoma"/>
                <a:cs typeface="Tahoma"/>
              </a:rPr>
              <a:t>Asset</a:t>
            </a:r>
            <a:r>
              <a:rPr dirty="0" sz="2000" spc="-60" b="1">
                <a:solidFill>
                  <a:srgbClr val="2B3748"/>
                </a:solidFill>
                <a:latin typeface="Tahoma"/>
                <a:cs typeface="Tahoma"/>
              </a:rPr>
              <a:t> </a:t>
            </a:r>
            <a:r>
              <a:rPr dirty="0" sz="2000" spc="-85" b="1">
                <a:solidFill>
                  <a:srgbClr val="2B3748"/>
                </a:solidFill>
                <a:latin typeface="Tahoma"/>
                <a:cs typeface="Tahoma"/>
              </a:rPr>
              <a:t>Allocation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83476" y="6606988"/>
            <a:ext cx="114109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0" b="1">
                <a:solidFill>
                  <a:srgbClr val="2A374D"/>
                </a:solidFill>
                <a:latin typeface="Tahoma"/>
                <a:cs typeface="Tahoma"/>
              </a:rPr>
              <a:t>As</a:t>
            </a:r>
            <a:r>
              <a:rPr dirty="0" sz="1100" spc="-5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100" spc="-45" b="1">
                <a:solidFill>
                  <a:srgbClr val="2A374D"/>
                </a:solidFill>
                <a:latin typeface="Tahoma"/>
                <a:cs typeface="Tahoma"/>
              </a:rPr>
              <a:t>of </a:t>
            </a:r>
            <a:r>
              <a:rPr dirty="0" sz="1100" spc="-55" b="1">
                <a:solidFill>
                  <a:srgbClr val="2A374D"/>
                </a:solidFill>
                <a:latin typeface="Tahoma"/>
                <a:cs typeface="Tahoma"/>
              </a:rPr>
              <a:t>March</a:t>
            </a:r>
            <a:r>
              <a:rPr dirty="0" sz="1100" spc="-45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100" spc="-50" b="1">
                <a:solidFill>
                  <a:srgbClr val="2A374D"/>
                </a:solidFill>
                <a:latin typeface="Tahoma"/>
                <a:cs typeface="Tahoma"/>
              </a:rPr>
              <a:t>2025</a:t>
            </a:r>
            <a:endParaRPr sz="11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873" y="3708298"/>
            <a:ext cx="11827387" cy="18381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A374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7226807" y="166116"/>
            <a:ext cx="4773295" cy="3230880"/>
            <a:chOff x="7226807" y="166116"/>
            <a:chExt cx="4773295" cy="32308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6807" y="166116"/>
              <a:ext cx="4773167" cy="323087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0590" y="168967"/>
              <a:ext cx="4666479" cy="312313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910389" y="1558824"/>
            <a:ext cx="1442720" cy="1153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4460">
              <a:lnSpc>
                <a:spcPts val="6240"/>
              </a:lnSpc>
              <a:spcBef>
                <a:spcPts val="100"/>
              </a:spcBef>
            </a:pPr>
            <a:r>
              <a:rPr dirty="0" sz="5400" spc="-335" b="1">
                <a:solidFill>
                  <a:srgbClr val="FFFFFF"/>
                </a:solidFill>
                <a:latin typeface="Tahoma"/>
                <a:cs typeface="Tahoma"/>
              </a:rPr>
              <a:t>890</a:t>
            </a:r>
            <a:endParaRPr sz="5400">
              <a:latin typeface="Tahoma"/>
              <a:cs typeface="Tahoma"/>
            </a:endParaRPr>
          </a:p>
          <a:p>
            <a:pPr marL="12700">
              <a:lnSpc>
                <a:spcPts val="2640"/>
              </a:lnSpc>
            </a:pPr>
            <a:r>
              <a:rPr dirty="0" sz="2400" spc="-155" b="1">
                <a:solidFill>
                  <a:srgbClr val="FFFFFF"/>
                </a:solidFill>
                <a:latin typeface="Tahoma"/>
                <a:cs typeface="Tahoma"/>
              </a:rPr>
              <a:t>employers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4932" y="145567"/>
            <a:ext cx="6912076" cy="36576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86724" y="493550"/>
            <a:ext cx="215201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305"/>
              <a:t>394,000</a:t>
            </a:r>
            <a:endParaRPr sz="4500"/>
          </a:p>
        </p:txBody>
      </p:sp>
      <p:sp>
        <p:nvSpPr>
          <p:cNvPr id="9" name="object 9" descr=""/>
          <p:cNvSpPr txBox="1"/>
          <p:nvPr/>
        </p:nvSpPr>
        <p:spPr>
          <a:xfrm>
            <a:off x="5063025" y="1142220"/>
            <a:ext cx="14001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9245" marR="5080" indent="-297180">
              <a:lnSpc>
                <a:spcPct val="100000"/>
              </a:lnSpc>
              <a:spcBef>
                <a:spcPts val="100"/>
              </a:spcBef>
            </a:pPr>
            <a:r>
              <a:rPr dirty="0" sz="1800" spc="-150" b="1">
                <a:solidFill>
                  <a:srgbClr val="FFFFFF"/>
                </a:solidFill>
                <a:latin typeface="Tahoma"/>
                <a:cs typeface="Tahoma"/>
              </a:rPr>
              <a:t>members</a:t>
            </a:r>
            <a:r>
              <a:rPr dirty="0" sz="18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35" b="1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1800" spc="-10" b="1">
                <a:solidFill>
                  <a:srgbClr val="FFFFFF"/>
                </a:solidFill>
                <a:latin typeface="Tahoma"/>
                <a:cs typeface="Tahoma"/>
              </a:rPr>
              <a:t>retirees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29664" y="3404527"/>
            <a:ext cx="4211281" cy="3172307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0424162" y="5276169"/>
            <a:ext cx="1382395" cy="1129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145"/>
              </a:lnSpc>
              <a:spcBef>
                <a:spcPts val="100"/>
              </a:spcBef>
            </a:pPr>
            <a:r>
              <a:rPr dirty="0" sz="5400" spc="-919" b="1">
                <a:solidFill>
                  <a:srgbClr val="FFFFFF"/>
                </a:solidFill>
                <a:latin typeface="Tahoma"/>
                <a:cs typeface="Tahoma"/>
              </a:rPr>
              <a:t>90%</a:t>
            </a:r>
            <a:endParaRPr sz="5400">
              <a:latin typeface="Tahoma"/>
              <a:cs typeface="Tahoma"/>
            </a:endParaRPr>
          </a:p>
          <a:p>
            <a:pPr marL="152400">
              <a:lnSpc>
                <a:spcPts val="2545"/>
              </a:lnSpc>
            </a:pP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funded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44932" y="3933957"/>
            <a:ext cx="4285856" cy="266182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828470" y="5374441"/>
            <a:ext cx="1583055" cy="1067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260"/>
              </a:lnSpc>
              <a:spcBef>
                <a:spcPts val="100"/>
              </a:spcBef>
            </a:pPr>
            <a:r>
              <a:rPr dirty="0" sz="5400" spc="-885" b="1">
                <a:solidFill>
                  <a:srgbClr val="FFFFFF"/>
                </a:solidFill>
                <a:latin typeface="Tahoma"/>
                <a:cs typeface="Tahoma"/>
              </a:rPr>
              <a:t>8.0%</a:t>
            </a:r>
            <a:endParaRPr sz="5400">
              <a:latin typeface="Tahoma"/>
              <a:cs typeface="Tahoma"/>
            </a:endParaRPr>
          </a:p>
          <a:p>
            <a:pPr marL="81915">
              <a:lnSpc>
                <a:spcPts val="1939"/>
              </a:lnSpc>
            </a:pPr>
            <a:r>
              <a:rPr dirty="0" sz="1800" spc="-120" b="1">
                <a:solidFill>
                  <a:srgbClr val="FFFFFF"/>
                </a:solidFill>
                <a:latin typeface="Tahoma"/>
                <a:cs typeface="Tahoma"/>
              </a:rPr>
              <a:t>30-</a:t>
            </a:r>
            <a:r>
              <a:rPr dirty="0" sz="1800" spc="-130" b="1">
                <a:solidFill>
                  <a:srgbClr val="FFFFFF"/>
                </a:solidFill>
                <a:latin typeface="Tahoma"/>
                <a:cs typeface="Tahoma"/>
              </a:rPr>
              <a:t>year</a:t>
            </a:r>
            <a:r>
              <a:rPr dirty="0" sz="1800" spc="-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00" b="1">
                <a:solidFill>
                  <a:srgbClr val="FFFFFF"/>
                </a:solidFill>
                <a:latin typeface="Tahoma"/>
                <a:cs typeface="Tahoma"/>
              </a:rPr>
              <a:t>return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518380" y="2673819"/>
            <a:ext cx="3260725" cy="4027804"/>
            <a:chOff x="4518380" y="2673819"/>
            <a:chExt cx="3260725" cy="4027804"/>
          </a:xfrm>
        </p:grpSpPr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3577" y="2775419"/>
              <a:ext cx="3083928" cy="382409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4572355" y="2727794"/>
              <a:ext cx="3152775" cy="3919854"/>
            </a:xfrm>
            <a:custGeom>
              <a:avLst/>
              <a:gdLst/>
              <a:ahLst/>
              <a:cxnLst/>
              <a:rect l="l" t="t" r="r" b="b"/>
              <a:pathLst>
                <a:path w="3152775" h="3919854">
                  <a:moveTo>
                    <a:pt x="0" y="0"/>
                  </a:moveTo>
                  <a:lnTo>
                    <a:pt x="3152775" y="0"/>
                  </a:lnTo>
                  <a:lnTo>
                    <a:pt x="3152775" y="3919347"/>
                  </a:lnTo>
                  <a:lnTo>
                    <a:pt x="0" y="3919347"/>
                  </a:lnTo>
                  <a:lnTo>
                    <a:pt x="0" y="0"/>
                  </a:lnTo>
                  <a:close/>
                </a:path>
              </a:pathLst>
            </a:custGeom>
            <a:ln w="107950">
              <a:solidFill>
                <a:srgbClr val="2A37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758925" y="5284687"/>
            <a:ext cx="1669414" cy="1120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6110"/>
              </a:lnSpc>
              <a:spcBef>
                <a:spcPts val="100"/>
              </a:spcBef>
            </a:pPr>
            <a:r>
              <a:rPr dirty="0" sz="5400" spc="-310" b="1">
                <a:solidFill>
                  <a:srgbClr val="FFFFFF"/>
                </a:solidFill>
                <a:latin typeface="Tahoma"/>
                <a:cs typeface="Tahoma"/>
              </a:rPr>
              <a:t>$51B</a:t>
            </a:r>
            <a:endParaRPr sz="5400">
              <a:latin typeface="Tahoma"/>
              <a:cs typeface="Tahoma"/>
            </a:endParaRPr>
          </a:p>
          <a:p>
            <a:pPr algn="ctr" marR="35560">
              <a:lnSpc>
                <a:spcPts val="2510"/>
              </a:lnSpc>
            </a:pPr>
            <a:r>
              <a:rPr dirty="0" sz="2400" spc="-165" b="1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2400" spc="-11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Tahoma"/>
                <a:cs typeface="Tahoma"/>
              </a:rPr>
              <a:t>assets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113159" y="216152"/>
            <a:ext cx="130111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75" b="1">
                <a:solidFill>
                  <a:srgbClr val="FFFFFF"/>
                </a:solidFill>
                <a:latin typeface="Tahoma"/>
                <a:cs typeface="Tahoma"/>
              </a:rPr>
              <a:t>more</a:t>
            </a:r>
            <a:r>
              <a:rPr dirty="0" sz="22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200" spc="-150" b="1">
                <a:solidFill>
                  <a:srgbClr val="FFFFFF"/>
                </a:solidFill>
                <a:latin typeface="Tahoma"/>
                <a:cs typeface="Tahoma"/>
              </a:rPr>
              <a:t>than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83476" y="6606988"/>
            <a:ext cx="12490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0" b="1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dirty="0" sz="1100" spc="-6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45" b="1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11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55" b="1">
                <a:solidFill>
                  <a:srgbClr val="FFFFFF"/>
                </a:solidFill>
                <a:latin typeface="Tahoma"/>
                <a:cs typeface="Tahoma"/>
              </a:rPr>
              <a:t>Dec.</a:t>
            </a:r>
            <a:r>
              <a:rPr dirty="0" sz="11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100" spc="-80" b="1">
                <a:solidFill>
                  <a:srgbClr val="FFFFFF"/>
                </a:solidFill>
                <a:latin typeface="Tahoma"/>
                <a:cs typeface="Tahoma"/>
              </a:rPr>
              <a:t>31,</a:t>
            </a:r>
            <a:r>
              <a:rPr dirty="0" sz="1100" spc="-45" b="1">
                <a:solidFill>
                  <a:srgbClr val="FFFFFF"/>
                </a:solidFill>
                <a:latin typeface="Tahoma"/>
                <a:cs typeface="Tahoma"/>
              </a:rPr>
              <a:t> 2024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2592307" y="1904014"/>
          <a:ext cx="6903084" cy="3905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2980"/>
                <a:gridCol w="1210309"/>
                <a:gridCol w="1143635"/>
                <a:gridCol w="1091564"/>
                <a:gridCol w="1091564"/>
              </a:tblGrid>
              <a:tr h="1537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92075" marR="638810">
                        <a:lnSpc>
                          <a:spcPct val="72900"/>
                        </a:lnSpc>
                      </a:pPr>
                      <a:r>
                        <a:rPr dirty="0" sz="2400" spc="-155" b="1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Annualized </a:t>
                      </a:r>
                      <a:r>
                        <a:rPr dirty="0" sz="2400" spc="-35" b="1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Returns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146685">
                    <a:lnR w="38100">
                      <a:solidFill>
                        <a:srgbClr val="153476"/>
                      </a:solidFill>
                      <a:prstDash val="sysDot"/>
                    </a:lnR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dirty="0" sz="2400" spc="-50" b="1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dirty="0" sz="2400" spc="-20" b="1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Year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dirty="0" sz="2400" spc="-25" b="1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dirty="0" sz="2400" spc="-20" b="1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Year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dirty="0" sz="2400" spc="-25" b="1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20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dirty="0" sz="2400" spc="-20" b="1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Year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dirty="0" sz="2400" spc="-25" b="1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30</a:t>
                      </a:r>
                      <a:endParaRPr sz="24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ts val="2490"/>
                        </a:lnSpc>
                      </a:pPr>
                      <a:r>
                        <a:rPr dirty="0" sz="2400" spc="-20" b="1">
                          <a:solidFill>
                            <a:srgbClr val="2A374A"/>
                          </a:solidFill>
                          <a:latin typeface="Tahoma"/>
                          <a:cs typeface="Tahoma"/>
                        </a:rPr>
                        <a:t>Year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47625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</a:tr>
              <a:tr h="103187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2400" spc="-135" b="1">
                          <a:solidFill>
                            <a:srgbClr val="153476"/>
                          </a:solidFill>
                          <a:latin typeface="Tahoma"/>
                          <a:cs typeface="Tahoma"/>
                        </a:rPr>
                        <a:t>Total</a:t>
                      </a:r>
                      <a:r>
                        <a:rPr dirty="0" sz="2400" spc="-95" b="1">
                          <a:solidFill>
                            <a:srgbClr val="15347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2400" spc="-20" b="1">
                          <a:solidFill>
                            <a:srgbClr val="153476"/>
                          </a:solidFill>
                          <a:latin typeface="Tahoma"/>
                          <a:cs typeface="Tahoma"/>
                        </a:rPr>
                        <a:t>Fund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92710"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2400" spc="-370" b="1">
                          <a:solidFill>
                            <a:srgbClr val="153476"/>
                          </a:solidFill>
                          <a:latin typeface="Tahoma"/>
                          <a:cs typeface="Tahoma"/>
                        </a:rPr>
                        <a:t>9.2%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9271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2400" spc="-370" b="1">
                          <a:solidFill>
                            <a:srgbClr val="153476"/>
                          </a:solidFill>
                          <a:latin typeface="Tahoma"/>
                          <a:cs typeface="Tahoma"/>
                        </a:rPr>
                        <a:t>8.1%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9271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2400" spc="-370" b="1">
                          <a:solidFill>
                            <a:srgbClr val="153476"/>
                          </a:solidFill>
                          <a:latin typeface="Tahoma"/>
                          <a:cs typeface="Tahoma"/>
                        </a:rPr>
                        <a:t>7.2%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9271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2400" spc="-370" b="1">
                          <a:solidFill>
                            <a:srgbClr val="153476"/>
                          </a:solidFill>
                          <a:latin typeface="Tahoma"/>
                          <a:cs typeface="Tahoma"/>
                        </a:rPr>
                        <a:t>8.0%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9271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  <a:lnB w="38100">
                      <a:solidFill>
                        <a:srgbClr val="153476"/>
                      </a:solidFill>
                      <a:prstDash val="sysDot"/>
                    </a:lnB>
                  </a:tcPr>
                </a:tc>
              </a:tr>
              <a:tr h="13360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2400" spc="-65" b="1">
                          <a:solidFill>
                            <a:srgbClr val="9AACC6"/>
                          </a:solidFill>
                          <a:latin typeface="Tahoma"/>
                          <a:cs typeface="Tahoma"/>
                        </a:rPr>
                        <a:t>Benchmark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92710"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2400" spc="-370" b="1">
                          <a:solidFill>
                            <a:srgbClr val="9AACC6"/>
                          </a:solidFill>
                          <a:latin typeface="Tahoma"/>
                          <a:cs typeface="Tahoma"/>
                        </a:rPr>
                        <a:t>7.8%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9271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2400" spc="-370" b="1">
                          <a:solidFill>
                            <a:srgbClr val="9AACC6"/>
                          </a:solidFill>
                          <a:latin typeface="Tahoma"/>
                          <a:cs typeface="Tahoma"/>
                        </a:rPr>
                        <a:t>7.0%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9271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2400" spc="-370" b="1">
                          <a:solidFill>
                            <a:srgbClr val="9AACC6"/>
                          </a:solidFill>
                          <a:latin typeface="Tahoma"/>
                          <a:cs typeface="Tahoma"/>
                        </a:rPr>
                        <a:t>6.3%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9271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2400" spc="-370" b="1">
                          <a:solidFill>
                            <a:srgbClr val="9AACC6"/>
                          </a:solidFill>
                          <a:latin typeface="Tahoma"/>
                          <a:cs typeface="Tahoma"/>
                        </a:rPr>
                        <a:t>7.0%</a:t>
                      </a:r>
                      <a:endParaRPr sz="2400">
                        <a:latin typeface="Tahoma"/>
                        <a:cs typeface="Tahoma"/>
                      </a:endParaRPr>
                    </a:p>
                  </a:txBody>
                  <a:tcPr marL="0" marR="0" marB="0" marT="92710">
                    <a:lnL w="38100">
                      <a:solidFill>
                        <a:srgbClr val="153476"/>
                      </a:solidFill>
                      <a:prstDash val="sysDot"/>
                    </a:lnL>
                    <a:lnR w="38100">
                      <a:solidFill>
                        <a:srgbClr val="153476"/>
                      </a:solidFill>
                      <a:prstDash val="sysDot"/>
                    </a:lnR>
                    <a:lnT w="38100">
                      <a:solidFill>
                        <a:srgbClr val="153476"/>
                      </a:solidFill>
                      <a:prstDash val="sysDot"/>
                    </a:lnT>
                  </a:tcPr>
                </a:tc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8791" y="398510"/>
            <a:ext cx="44818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330">
                <a:solidFill>
                  <a:srgbClr val="2A374D"/>
                </a:solidFill>
              </a:rPr>
              <a:t>Investment</a:t>
            </a:r>
            <a:r>
              <a:rPr dirty="0" sz="4000" spc="-180">
                <a:solidFill>
                  <a:srgbClr val="2A374D"/>
                </a:solidFill>
              </a:rPr>
              <a:t> </a:t>
            </a:r>
            <a:r>
              <a:rPr dirty="0" sz="4000" spc="-300">
                <a:solidFill>
                  <a:srgbClr val="2A374D"/>
                </a:solidFill>
              </a:rPr>
              <a:t>Returns</a:t>
            </a:r>
            <a:endParaRPr sz="4000"/>
          </a:p>
        </p:txBody>
      </p:sp>
      <p:sp>
        <p:nvSpPr>
          <p:cNvPr id="4" name="object 4" descr=""/>
          <p:cNvSpPr txBox="1"/>
          <p:nvPr/>
        </p:nvSpPr>
        <p:spPr>
          <a:xfrm>
            <a:off x="308791" y="1180322"/>
            <a:ext cx="1804670" cy="697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(Net</a:t>
            </a:r>
            <a:r>
              <a:rPr dirty="0" sz="1600" spc="-2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of</a:t>
            </a:r>
            <a:r>
              <a:rPr dirty="0" sz="1600" spc="-2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All</a:t>
            </a:r>
            <a:r>
              <a:rPr dirty="0" sz="1600" spc="-20">
                <a:solidFill>
                  <a:srgbClr val="2A374D"/>
                </a:solidFill>
                <a:latin typeface="Tahoma"/>
                <a:cs typeface="Tahoma"/>
              </a:rPr>
              <a:t> Fees)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As</a:t>
            </a:r>
            <a:r>
              <a:rPr dirty="0" sz="1600" spc="-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of</a:t>
            </a:r>
            <a:r>
              <a:rPr dirty="0" sz="1600" spc="-2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Dec.</a:t>
            </a:r>
            <a:r>
              <a:rPr dirty="0" sz="1600" spc="-4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 spc="-20">
                <a:solidFill>
                  <a:srgbClr val="2A374D"/>
                </a:solidFill>
                <a:latin typeface="Tahoma"/>
                <a:cs typeface="Tahoma"/>
              </a:rPr>
              <a:t>31,</a:t>
            </a:r>
            <a:r>
              <a:rPr dirty="0" sz="1600" spc="-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 spc="-20">
                <a:solidFill>
                  <a:srgbClr val="2A374D"/>
                </a:solidFill>
                <a:latin typeface="Tahoma"/>
                <a:cs typeface="Tahoma"/>
              </a:rPr>
              <a:t>2024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938" y="164995"/>
            <a:ext cx="5443220" cy="75882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250">
                <a:solidFill>
                  <a:srgbClr val="2A374D"/>
                </a:solidFill>
              </a:rPr>
              <a:t>Investment</a:t>
            </a:r>
            <a:r>
              <a:rPr dirty="0" sz="3000" spc="-170">
                <a:solidFill>
                  <a:srgbClr val="2A374D"/>
                </a:solidFill>
              </a:rPr>
              <a:t> </a:t>
            </a:r>
            <a:r>
              <a:rPr dirty="0" sz="3000" spc="-220">
                <a:solidFill>
                  <a:srgbClr val="2A374D"/>
                </a:solidFill>
              </a:rPr>
              <a:t>Returns</a:t>
            </a:r>
            <a:r>
              <a:rPr dirty="0" sz="3000" spc="-170">
                <a:solidFill>
                  <a:srgbClr val="2A374D"/>
                </a:solidFill>
              </a:rPr>
              <a:t> </a:t>
            </a:r>
            <a:r>
              <a:rPr dirty="0" sz="3000" spc="-155">
                <a:solidFill>
                  <a:srgbClr val="2A374D"/>
                </a:solidFill>
              </a:rPr>
              <a:t>2005–2024</a:t>
            </a:r>
            <a:endParaRPr sz="3000"/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00" spc="-140">
                <a:solidFill>
                  <a:srgbClr val="2A374D"/>
                </a:solidFill>
              </a:rPr>
              <a:t>(Net</a:t>
            </a:r>
            <a:r>
              <a:rPr dirty="0" sz="1800" spc="-70">
                <a:solidFill>
                  <a:srgbClr val="2A374D"/>
                </a:solidFill>
              </a:rPr>
              <a:t> </a:t>
            </a:r>
            <a:r>
              <a:rPr dirty="0" sz="1800" spc="-75">
                <a:solidFill>
                  <a:srgbClr val="2A374D"/>
                </a:solidFill>
              </a:rPr>
              <a:t>of</a:t>
            </a:r>
            <a:r>
              <a:rPr dirty="0" sz="1800" spc="-60">
                <a:solidFill>
                  <a:srgbClr val="2A374D"/>
                </a:solidFill>
              </a:rPr>
              <a:t> </a:t>
            </a:r>
            <a:r>
              <a:rPr dirty="0" sz="1800" spc="-70">
                <a:solidFill>
                  <a:srgbClr val="2A374D"/>
                </a:solidFill>
              </a:rPr>
              <a:t>All</a:t>
            </a:r>
            <a:r>
              <a:rPr dirty="0" sz="1800" spc="-55">
                <a:solidFill>
                  <a:srgbClr val="2A374D"/>
                </a:solidFill>
              </a:rPr>
              <a:t> </a:t>
            </a:r>
            <a:r>
              <a:rPr dirty="0" sz="1800" spc="-20">
                <a:solidFill>
                  <a:srgbClr val="2A374D"/>
                </a:solidFill>
              </a:rPr>
              <a:t>Fees)</a:t>
            </a:r>
            <a:endParaRPr sz="1800"/>
          </a:p>
        </p:txBody>
      </p:sp>
      <p:grpSp>
        <p:nvGrpSpPr>
          <p:cNvPr id="3" name="object 3" descr=""/>
          <p:cNvGrpSpPr/>
          <p:nvPr/>
        </p:nvGrpSpPr>
        <p:grpSpPr>
          <a:xfrm>
            <a:off x="1539341" y="1712137"/>
            <a:ext cx="9023350" cy="4369435"/>
            <a:chOff x="1539341" y="1712137"/>
            <a:chExt cx="9023350" cy="4369435"/>
          </a:xfrm>
        </p:grpSpPr>
        <p:sp>
          <p:nvSpPr>
            <p:cNvPr id="4" name="object 4" descr=""/>
            <p:cNvSpPr/>
            <p:nvPr/>
          </p:nvSpPr>
          <p:spPr>
            <a:xfrm>
              <a:off x="1545691" y="1718487"/>
              <a:ext cx="9010650" cy="4356735"/>
            </a:xfrm>
            <a:custGeom>
              <a:avLst/>
              <a:gdLst/>
              <a:ahLst/>
              <a:cxnLst/>
              <a:rect l="l" t="t" r="r" b="b"/>
              <a:pathLst>
                <a:path w="9010650" h="4356735">
                  <a:moveTo>
                    <a:pt x="0" y="0"/>
                  </a:moveTo>
                  <a:lnTo>
                    <a:pt x="9010345" y="0"/>
                  </a:lnTo>
                  <a:lnTo>
                    <a:pt x="9010345" y="4356658"/>
                  </a:lnTo>
                  <a:lnTo>
                    <a:pt x="0" y="435665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45691" y="2535948"/>
              <a:ext cx="9010650" cy="1667510"/>
            </a:xfrm>
            <a:custGeom>
              <a:avLst/>
              <a:gdLst/>
              <a:ahLst/>
              <a:cxnLst/>
              <a:rect l="l" t="t" r="r" b="b"/>
              <a:pathLst>
                <a:path w="9010650" h="1667510">
                  <a:moveTo>
                    <a:pt x="1802523" y="0"/>
                  </a:moveTo>
                  <a:lnTo>
                    <a:pt x="1351432" y="0"/>
                  </a:lnTo>
                  <a:lnTo>
                    <a:pt x="900328" y="0"/>
                  </a:lnTo>
                  <a:lnTo>
                    <a:pt x="450748" y="0"/>
                  </a:lnTo>
                  <a:lnTo>
                    <a:pt x="0" y="0"/>
                  </a:lnTo>
                  <a:lnTo>
                    <a:pt x="0" y="1360919"/>
                  </a:lnTo>
                  <a:lnTo>
                    <a:pt x="0" y="1633715"/>
                  </a:lnTo>
                  <a:lnTo>
                    <a:pt x="450748" y="1633715"/>
                  </a:lnTo>
                  <a:lnTo>
                    <a:pt x="900328" y="1633715"/>
                  </a:lnTo>
                  <a:lnTo>
                    <a:pt x="1351432" y="1633715"/>
                  </a:lnTo>
                  <a:lnTo>
                    <a:pt x="1802523" y="1633715"/>
                  </a:lnTo>
                  <a:lnTo>
                    <a:pt x="1802523" y="1360919"/>
                  </a:lnTo>
                  <a:lnTo>
                    <a:pt x="1802523" y="0"/>
                  </a:lnTo>
                  <a:close/>
                </a:path>
                <a:path w="9010650" h="1667510">
                  <a:moveTo>
                    <a:pt x="2252116" y="0"/>
                  </a:moveTo>
                  <a:lnTo>
                    <a:pt x="1802536" y="0"/>
                  </a:lnTo>
                  <a:lnTo>
                    <a:pt x="1802536" y="1360919"/>
                  </a:lnTo>
                  <a:lnTo>
                    <a:pt x="1802536" y="1633715"/>
                  </a:lnTo>
                  <a:lnTo>
                    <a:pt x="2252116" y="1633715"/>
                  </a:lnTo>
                  <a:lnTo>
                    <a:pt x="2252116" y="1360919"/>
                  </a:lnTo>
                  <a:lnTo>
                    <a:pt x="2252116" y="0"/>
                  </a:lnTo>
                  <a:close/>
                </a:path>
                <a:path w="9010650" h="1667510">
                  <a:moveTo>
                    <a:pt x="2703207" y="0"/>
                  </a:moveTo>
                  <a:lnTo>
                    <a:pt x="2252129" y="0"/>
                  </a:lnTo>
                  <a:lnTo>
                    <a:pt x="2252129" y="1360919"/>
                  </a:lnTo>
                  <a:lnTo>
                    <a:pt x="2252129" y="1633715"/>
                  </a:lnTo>
                  <a:lnTo>
                    <a:pt x="2703207" y="1633715"/>
                  </a:lnTo>
                  <a:lnTo>
                    <a:pt x="2703207" y="1360919"/>
                  </a:lnTo>
                  <a:lnTo>
                    <a:pt x="2703207" y="0"/>
                  </a:lnTo>
                  <a:close/>
                </a:path>
                <a:path w="9010650" h="1667510">
                  <a:moveTo>
                    <a:pt x="3603891" y="0"/>
                  </a:moveTo>
                  <a:lnTo>
                    <a:pt x="3154324" y="0"/>
                  </a:lnTo>
                  <a:lnTo>
                    <a:pt x="2703220" y="0"/>
                  </a:lnTo>
                  <a:lnTo>
                    <a:pt x="2703220" y="1360919"/>
                  </a:lnTo>
                  <a:lnTo>
                    <a:pt x="2703220" y="1633715"/>
                  </a:lnTo>
                  <a:lnTo>
                    <a:pt x="3154324" y="1633715"/>
                  </a:lnTo>
                  <a:lnTo>
                    <a:pt x="3603891" y="1633715"/>
                  </a:lnTo>
                  <a:lnTo>
                    <a:pt x="3603891" y="1360919"/>
                  </a:lnTo>
                  <a:lnTo>
                    <a:pt x="3603891" y="0"/>
                  </a:lnTo>
                  <a:close/>
                </a:path>
                <a:path w="9010650" h="1667510">
                  <a:moveTo>
                    <a:pt x="4955679" y="0"/>
                  </a:moveTo>
                  <a:lnTo>
                    <a:pt x="4504588" y="0"/>
                  </a:lnTo>
                  <a:lnTo>
                    <a:pt x="4055008" y="0"/>
                  </a:lnTo>
                  <a:lnTo>
                    <a:pt x="3603904" y="0"/>
                  </a:lnTo>
                  <a:lnTo>
                    <a:pt x="3603904" y="1360919"/>
                  </a:lnTo>
                  <a:lnTo>
                    <a:pt x="3603904" y="1633715"/>
                  </a:lnTo>
                  <a:lnTo>
                    <a:pt x="4055008" y="1633715"/>
                  </a:lnTo>
                  <a:lnTo>
                    <a:pt x="4504588" y="1633715"/>
                  </a:lnTo>
                  <a:lnTo>
                    <a:pt x="4955679" y="1633715"/>
                  </a:lnTo>
                  <a:lnTo>
                    <a:pt x="4955679" y="1360919"/>
                  </a:lnTo>
                  <a:lnTo>
                    <a:pt x="4955679" y="0"/>
                  </a:lnTo>
                  <a:close/>
                </a:path>
                <a:path w="9010650" h="1667510">
                  <a:moveTo>
                    <a:pt x="7659256" y="33515"/>
                  </a:moveTo>
                  <a:lnTo>
                    <a:pt x="7208164" y="33515"/>
                  </a:lnTo>
                  <a:lnTo>
                    <a:pt x="7208164" y="0"/>
                  </a:lnTo>
                  <a:lnTo>
                    <a:pt x="6757060" y="0"/>
                  </a:lnTo>
                  <a:lnTo>
                    <a:pt x="6307480" y="0"/>
                  </a:lnTo>
                  <a:lnTo>
                    <a:pt x="5856376" y="0"/>
                  </a:lnTo>
                  <a:lnTo>
                    <a:pt x="5406796" y="0"/>
                  </a:lnTo>
                  <a:lnTo>
                    <a:pt x="4955692" y="0"/>
                  </a:lnTo>
                  <a:lnTo>
                    <a:pt x="4955692" y="1360919"/>
                  </a:lnTo>
                  <a:lnTo>
                    <a:pt x="4955692" y="1633715"/>
                  </a:lnTo>
                  <a:lnTo>
                    <a:pt x="5406796" y="1633715"/>
                  </a:lnTo>
                  <a:lnTo>
                    <a:pt x="5856376" y="1633715"/>
                  </a:lnTo>
                  <a:lnTo>
                    <a:pt x="6307480" y="1633715"/>
                  </a:lnTo>
                  <a:lnTo>
                    <a:pt x="6757060" y="1633715"/>
                  </a:lnTo>
                  <a:lnTo>
                    <a:pt x="7208164" y="1633715"/>
                  </a:lnTo>
                  <a:lnTo>
                    <a:pt x="7208164" y="1667243"/>
                  </a:lnTo>
                  <a:lnTo>
                    <a:pt x="7659256" y="1667243"/>
                  </a:lnTo>
                  <a:lnTo>
                    <a:pt x="7659256" y="1360919"/>
                  </a:lnTo>
                  <a:lnTo>
                    <a:pt x="7659256" y="33515"/>
                  </a:lnTo>
                  <a:close/>
                </a:path>
                <a:path w="9010650" h="1667510">
                  <a:moveTo>
                    <a:pt x="8559940" y="33515"/>
                  </a:moveTo>
                  <a:lnTo>
                    <a:pt x="8108848" y="33515"/>
                  </a:lnTo>
                  <a:lnTo>
                    <a:pt x="7659268" y="33515"/>
                  </a:lnTo>
                  <a:lnTo>
                    <a:pt x="7659268" y="1360919"/>
                  </a:lnTo>
                  <a:lnTo>
                    <a:pt x="7659268" y="1667243"/>
                  </a:lnTo>
                  <a:lnTo>
                    <a:pt x="8108848" y="1667243"/>
                  </a:lnTo>
                  <a:lnTo>
                    <a:pt x="8559940" y="1667243"/>
                  </a:lnTo>
                  <a:lnTo>
                    <a:pt x="8559940" y="1360919"/>
                  </a:lnTo>
                  <a:lnTo>
                    <a:pt x="8559940" y="33515"/>
                  </a:lnTo>
                  <a:close/>
                </a:path>
                <a:path w="9010650" h="1667510">
                  <a:moveTo>
                    <a:pt x="9010358" y="33515"/>
                  </a:moveTo>
                  <a:lnTo>
                    <a:pt x="8559952" y="33515"/>
                  </a:lnTo>
                  <a:lnTo>
                    <a:pt x="8559952" y="1360919"/>
                  </a:lnTo>
                  <a:lnTo>
                    <a:pt x="8559952" y="1667243"/>
                  </a:lnTo>
                  <a:lnTo>
                    <a:pt x="9010358" y="1667243"/>
                  </a:lnTo>
                  <a:lnTo>
                    <a:pt x="9010358" y="1360919"/>
                  </a:lnTo>
                  <a:lnTo>
                    <a:pt x="9010358" y="3351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545690" y="1718491"/>
              <a:ext cx="0" cy="4356735"/>
            </a:xfrm>
            <a:custGeom>
              <a:avLst/>
              <a:gdLst/>
              <a:ahLst/>
              <a:cxnLst/>
              <a:rect l="l" t="t" r="r" b="b"/>
              <a:pathLst>
                <a:path w="0" h="4356735">
                  <a:moveTo>
                    <a:pt x="0" y="435665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770948" y="2092883"/>
              <a:ext cx="8560435" cy="3778250"/>
            </a:xfrm>
            <a:custGeom>
              <a:avLst/>
              <a:gdLst/>
              <a:ahLst/>
              <a:cxnLst/>
              <a:rect l="l" t="t" r="r" b="b"/>
              <a:pathLst>
                <a:path w="8560435" h="3778250">
                  <a:moveTo>
                    <a:pt x="0" y="1313256"/>
                  </a:moveTo>
                  <a:lnTo>
                    <a:pt x="451040" y="857580"/>
                  </a:lnTo>
                  <a:lnTo>
                    <a:pt x="900620" y="1266012"/>
                  </a:lnTo>
                  <a:lnTo>
                    <a:pt x="1351724" y="3778046"/>
                  </a:lnTo>
                  <a:lnTo>
                    <a:pt x="1801304" y="0"/>
                  </a:lnTo>
                  <a:lnTo>
                    <a:pt x="2252408" y="945972"/>
                  </a:lnTo>
                  <a:lnTo>
                    <a:pt x="2703512" y="1886280"/>
                  </a:lnTo>
                  <a:lnTo>
                    <a:pt x="3153092" y="945972"/>
                  </a:lnTo>
                  <a:lnTo>
                    <a:pt x="3604196" y="686892"/>
                  </a:lnTo>
                  <a:lnTo>
                    <a:pt x="4055300" y="1340688"/>
                  </a:lnTo>
                  <a:lnTo>
                    <a:pt x="4504880" y="1851228"/>
                  </a:lnTo>
                  <a:lnTo>
                    <a:pt x="4955984" y="1293444"/>
                  </a:lnTo>
                  <a:lnTo>
                    <a:pt x="5405564" y="802716"/>
                  </a:lnTo>
                  <a:lnTo>
                    <a:pt x="5856668" y="1933524"/>
                  </a:lnTo>
                  <a:lnTo>
                    <a:pt x="6307772" y="673176"/>
                  </a:lnTo>
                  <a:lnTo>
                    <a:pt x="6757352" y="1089228"/>
                  </a:lnTo>
                  <a:lnTo>
                    <a:pt x="7208456" y="305892"/>
                  </a:lnTo>
                  <a:lnTo>
                    <a:pt x="7658036" y="2198700"/>
                  </a:lnTo>
                  <a:lnTo>
                    <a:pt x="8109140" y="1048080"/>
                  </a:lnTo>
                  <a:lnTo>
                    <a:pt x="8559825" y="1157808"/>
                  </a:lnTo>
                </a:path>
              </a:pathLst>
            </a:custGeom>
            <a:ln w="25399">
              <a:solidFill>
                <a:srgbClr val="00339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562710" y="3407483"/>
            <a:ext cx="313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00339A"/>
                </a:solidFill>
                <a:latin typeface="Arial"/>
                <a:cs typeface="Arial"/>
              </a:rPr>
              <a:t>7.2%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789764" y="2854207"/>
            <a:ext cx="3835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339A"/>
                </a:solidFill>
                <a:latin typeface="Arial"/>
                <a:cs typeface="Arial"/>
              </a:rPr>
              <a:t>13.9%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13788" y="3371939"/>
            <a:ext cx="313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00339A"/>
                </a:solidFill>
                <a:latin typeface="Arial"/>
                <a:cs typeface="Arial"/>
              </a:rPr>
              <a:t>7.9%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942232" y="5859531"/>
            <a:ext cx="426084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339A"/>
                </a:solidFill>
                <a:latin typeface="Arial"/>
                <a:cs typeface="Arial"/>
              </a:rPr>
              <a:t>-29.0%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570771" y="1911462"/>
            <a:ext cx="3835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339A"/>
                </a:solidFill>
                <a:latin typeface="Arial"/>
                <a:cs typeface="Arial"/>
              </a:rPr>
              <a:t>26.5%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072185" y="2954895"/>
            <a:ext cx="3835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339A"/>
                </a:solidFill>
                <a:latin typeface="Arial"/>
                <a:cs typeface="Arial"/>
              </a:rPr>
              <a:t>12.6%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537296" y="3821365"/>
            <a:ext cx="3556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339A"/>
                </a:solidFill>
                <a:latin typeface="Arial"/>
                <a:cs typeface="Arial"/>
              </a:rPr>
              <a:t>-</a:t>
            </a:r>
            <a:r>
              <a:rPr dirty="0" sz="1000" spc="-20" b="1">
                <a:solidFill>
                  <a:srgbClr val="00339A"/>
                </a:solidFill>
                <a:latin typeface="Arial"/>
                <a:cs typeface="Arial"/>
              </a:rPr>
              <a:t>1.2%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4520852" y="2954895"/>
            <a:ext cx="3835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339A"/>
                </a:solidFill>
                <a:latin typeface="Arial"/>
                <a:cs typeface="Arial"/>
              </a:rPr>
              <a:t>12.6%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418440" y="2696218"/>
            <a:ext cx="3835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339A"/>
                </a:solidFill>
                <a:latin typeface="Arial"/>
                <a:cs typeface="Arial"/>
              </a:rPr>
              <a:t>16.4%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583764" y="3459092"/>
            <a:ext cx="313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00339A"/>
                </a:solidFill>
                <a:latin typeface="Arial"/>
                <a:cs typeface="Arial"/>
              </a:rPr>
              <a:t>6.8%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091630" y="3933184"/>
            <a:ext cx="3556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339A"/>
                </a:solidFill>
                <a:latin typeface="Arial"/>
                <a:cs typeface="Arial"/>
              </a:rPr>
              <a:t>-</a:t>
            </a:r>
            <a:r>
              <a:rPr dirty="0" sz="1000" spc="-20" b="1">
                <a:solidFill>
                  <a:srgbClr val="00339A"/>
                </a:solidFill>
                <a:latin typeface="Arial"/>
                <a:cs typeface="Arial"/>
              </a:rPr>
              <a:t>0.7%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80181" y="3338545"/>
            <a:ext cx="3130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solidFill>
                  <a:srgbClr val="00339A"/>
                </a:solidFill>
                <a:latin typeface="Arial"/>
                <a:cs typeface="Arial"/>
              </a:rPr>
              <a:t>7.5%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003384" y="2726956"/>
            <a:ext cx="3835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339A"/>
                </a:solidFill>
                <a:latin typeface="Arial"/>
                <a:cs typeface="Arial"/>
              </a:rPr>
              <a:t>14.7%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720468" y="3942038"/>
            <a:ext cx="3556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339A"/>
                </a:solidFill>
                <a:latin typeface="Arial"/>
                <a:cs typeface="Arial"/>
              </a:rPr>
              <a:t>-</a:t>
            </a:r>
            <a:r>
              <a:rPr dirty="0" sz="1000" spc="-20" b="1">
                <a:solidFill>
                  <a:srgbClr val="00339A"/>
                </a:solidFill>
                <a:latin typeface="Arial"/>
                <a:cs typeface="Arial"/>
              </a:rPr>
              <a:t>1.9%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900465" y="2536965"/>
            <a:ext cx="3835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339A"/>
                </a:solidFill>
                <a:latin typeface="Arial"/>
                <a:cs typeface="Arial"/>
              </a:rPr>
              <a:t>16.6%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381262" y="3170817"/>
            <a:ext cx="3835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339A"/>
                </a:solidFill>
                <a:latin typeface="Arial"/>
                <a:cs typeface="Arial"/>
              </a:rPr>
              <a:t>10.5%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819936" y="2230095"/>
            <a:ext cx="38354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339A"/>
                </a:solidFill>
                <a:latin typeface="Arial"/>
                <a:cs typeface="Arial"/>
              </a:rPr>
              <a:t>22.0%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9248997" y="4292548"/>
            <a:ext cx="3556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339A"/>
                </a:solidFill>
                <a:latin typeface="Arial"/>
                <a:cs typeface="Arial"/>
              </a:rPr>
              <a:t>-</a:t>
            </a:r>
            <a:r>
              <a:rPr dirty="0" sz="1000" spc="-20" b="1">
                <a:solidFill>
                  <a:srgbClr val="00339A"/>
                </a:solidFill>
                <a:latin typeface="Arial"/>
                <a:cs typeface="Arial"/>
              </a:rPr>
              <a:t>5.8%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9938504" y="2985379"/>
            <a:ext cx="582930" cy="4311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solidFill>
                  <a:srgbClr val="00339A"/>
                </a:solidFill>
                <a:latin typeface="Arial"/>
                <a:cs typeface="Arial"/>
              </a:rPr>
              <a:t>11.1%</a:t>
            </a:r>
            <a:endParaRPr sz="1000">
              <a:latin typeface="Arial"/>
              <a:cs typeface="Arial"/>
            </a:endParaRPr>
          </a:p>
          <a:p>
            <a:pPr marL="211454">
              <a:lnSpc>
                <a:spcPct val="100000"/>
              </a:lnSpc>
              <a:spcBef>
                <a:spcPts val="795"/>
              </a:spcBef>
            </a:pPr>
            <a:r>
              <a:rPr dirty="0" sz="1000" spc="-10" b="1">
                <a:solidFill>
                  <a:srgbClr val="00339A"/>
                </a:solidFill>
                <a:latin typeface="Arial"/>
                <a:cs typeface="Arial"/>
              </a:rPr>
              <a:t>10.3%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021072" y="5975777"/>
            <a:ext cx="42735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Arial"/>
                <a:cs typeface="Arial"/>
              </a:rPr>
              <a:t>-32.0%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1021072" y="4614217"/>
            <a:ext cx="427355" cy="11988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Arial"/>
                <a:cs typeface="Arial"/>
              </a:rPr>
              <a:t>-12.0%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-17.0%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-22.0%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10" b="1">
                <a:latin typeface="Arial"/>
                <a:cs typeface="Arial"/>
              </a:rPr>
              <a:t>-27.0%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1091654" y="4273827"/>
            <a:ext cx="3575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Arial"/>
                <a:cs typeface="Arial"/>
              </a:rPr>
              <a:t>-</a:t>
            </a:r>
            <a:r>
              <a:rPr dirty="0" sz="1000" spc="-20" b="1">
                <a:latin typeface="Arial"/>
                <a:cs typeface="Arial"/>
              </a:rPr>
              <a:t>7.0%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91654" y="3933437"/>
            <a:ext cx="3575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Arial"/>
                <a:cs typeface="Arial"/>
              </a:rPr>
              <a:t>-</a:t>
            </a:r>
            <a:r>
              <a:rPr dirty="0" sz="1000" spc="-20" b="1">
                <a:latin typeface="Arial"/>
                <a:cs typeface="Arial"/>
              </a:rPr>
              <a:t>2.0%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133902" y="3593047"/>
            <a:ext cx="3149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latin typeface="Arial"/>
                <a:cs typeface="Arial"/>
              </a:rPr>
              <a:t>3.0%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133902" y="3252657"/>
            <a:ext cx="31496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20" b="1">
                <a:latin typeface="Arial"/>
                <a:cs typeface="Arial"/>
              </a:rPr>
              <a:t>8.0%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1063320" y="2912267"/>
            <a:ext cx="3848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Arial"/>
                <a:cs typeface="Arial"/>
              </a:rPr>
              <a:t>13.0%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063320" y="2571877"/>
            <a:ext cx="3848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Arial"/>
                <a:cs typeface="Arial"/>
              </a:rPr>
              <a:t>18.0%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063320" y="2231487"/>
            <a:ext cx="3848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Arial"/>
                <a:cs typeface="Arial"/>
              </a:rPr>
              <a:t>23.0%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63320" y="1891097"/>
            <a:ext cx="3848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 b="1">
                <a:latin typeface="Arial"/>
                <a:cs typeface="Arial"/>
              </a:rPr>
              <a:t>28.0%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1545977" y="6174109"/>
            <a:ext cx="8804275" cy="252095"/>
            <a:chOff x="1545977" y="6174109"/>
            <a:chExt cx="8804275" cy="252095"/>
          </a:xfrm>
        </p:grpSpPr>
        <p:pic>
          <p:nvPicPr>
            <p:cNvPr id="38" name="object 3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5977" y="6175621"/>
              <a:ext cx="239700" cy="250266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6495" y="6183152"/>
              <a:ext cx="240556" cy="242735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47011" y="6174109"/>
              <a:ext cx="227958" cy="251777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97528" y="6184676"/>
              <a:ext cx="240404" cy="241211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8045" y="6186725"/>
              <a:ext cx="236911" cy="23916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98562" y="6185031"/>
              <a:ext cx="238626" cy="240855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49080" y="6183126"/>
              <a:ext cx="239299" cy="242760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99597" y="6183990"/>
              <a:ext cx="249687" cy="24189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50114" y="6185425"/>
              <a:ext cx="239743" cy="240461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00631" y="6178745"/>
              <a:ext cx="243985" cy="247142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51149" y="6175621"/>
              <a:ext cx="239700" cy="250266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01666" y="6183152"/>
              <a:ext cx="240556" cy="242735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952183" y="6174109"/>
              <a:ext cx="227958" cy="251777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02699" y="6184676"/>
              <a:ext cx="240404" cy="241211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53216" y="6186725"/>
              <a:ext cx="236911" cy="239162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03735" y="6185031"/>
              <a:ext cx="238622" cy="240855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54252" y="6183126"/>
              <a:ext cx="239285" cy="24276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04768" y="6183990"/>
              <a:ext cx="249687" cy="241896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55285" y="6185425"/>
              <a:ext cx="239743" cy="240461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105804" y="6178745"/>
              <a:ext cx="243998" cy="247142"/>
            </a:xfrm>
            <a:prstGeom prst="rect">
              <a:avLst/>
            </a:prstGeom>
          </p:spPr>
        </p:pic>
      </p:grpSp>
      <p:sp>
        <p:nvSpPr>
          <p:cNvPr id="58" name="object 58" descr=""/>
          <p:cNvSpPr txBox="1"/>
          <p:nvPr/>
        </p:nvSpPr>
        <p:spPr>
          <a:xfrm>
            <a:off x="4543288" y="1122230"/>
            <a:ext cx="27247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"/>
                <a:cs typeface="Arial"/>
              </a:rPr>
              <a:t>Expected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Risk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Return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9" name="object 59" descr=""/>
          <p:cNvSpPr/>
          <p:nvPr/>
        </p:nvSpPr>
        <p:spPr>
          <a:xfrm>
            <a:off x="957262" y="1056449"/>
            <a:ext cx="9896475" cy="5520690"/>
          </a:xfrm>
          <a:custGeom>
            <a:avLst/>
            <a:gdLst/>
            <a:ahLst/>
            <a:cxnLst/>
            <a:rect l="l" t="t" r="r" b="b"/>
            <a:pathLst>
              <a:path w="9896475" h="5520690">
                <a:moveTo>
                  <a:pt x="0" y="0"/>
                </a:moveTo>
                <a:lnTo>
                  <a:pt x="9896271" y="0"/>
                </a:lnTo>
                <a:lnTo>
                  <a:pt x="9896271" y="5520575"/>
                </a:lnTo>
                <a:lnTo>
                  <a:pt x="0" y="5520575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 txBox="1"/>
          <p:nvPr/>
        </p:nvSpPr>
        <p:spPr>
          <a:xfrm>
            <a:off x="283476" y="6606988"/>
            <a:ext cx="124904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0" b="1">
                <a:solidFill>
                  <a:srgbClr val="2A374D"/>
                </a:solidFill>
                <a:latin typeface="Tahoma"/>
                <a:cs typeface="Tahoma"/>
              </a:rPr>
              <a:t>As</a:t>
            </a:r>
            <a:r>
              <a:rPr dirty="0" sz="1100" spc="-6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100" spc="-45" b="1">
                <a:solidFill>
                  <a:srgbClr val="2A374D"/>
                </a:solidFill>
                <a:latin typeface="Tahoma"/>
                <a:cs typeface="Tahoma"/>
              </a:rPr>
              <a:t>of</a:t>
            </a:r>
            <a:r>
              <a:rPr dirty="0" sz="1100" spc="-5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100" spc="-55" b="1">
                <a:solidFill>
                  <a:srgbClr val="2A374D"/>
                </a:solidFill>
                <a:latin typeface="Tahoma"/>
                <a:cs typeface="Tahoma"/>
              </a:rPr>
              <a:t>Dec.</a:t>
            </a:r>
            <a:r>
              <a:rPr dirty="0" sz="1100" spc="-5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100" spc="-80" b="1">
                <a:solidFill>
                  <a:srgbClr val="2A374D"/>
                </a:solidFill>
                <a:latin typeface="Tahoma"/>
                <a:cs typeface="Tahoma"/>
              </a:rPr>
              <a:t>31,</a:t>
            </a:r>
            <a:r>
              <a:rPr dirty="0" sz="1100" spc="-45" b="1">
                <a:solidFill>
                  <a:srgbClr val="2A374D"/>
                </a:solidFill>
                <a:latin typeface="Tahoma"/>
                <a:cs typeface="Tahoma"/>
              </a:rPr>
              <a:t> 2024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453" rIns="0" bIns="0" rtlCol="0" vert="horz">
            <a:spAutoFit/>
          </a:bodyPr>
          <a:lstStyle/>
          <a:p>
            <a:pPr marL="339725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Tahoma"/>
                <a:cs typeface="Tahoma"/>
              </a:rPr>
              <a:t>Employer</a:t>
            </a:r>
            <a:r>
              <a:rPr dirty="0" spc="-125" b="0">
                <a:latin typeface="Tahoma"/>
                <a:cs typeface="Tahoma"/>
              </a:rPr>
              <a:t> </a:t>
            </a:r>
            <a:r>
              <a:rPr dirty="0" spc="-10" b="0">
                <a:latin typeface="Tahoma"/>
                <a:cs typeface="Tahoma"/>
              </a:rPr>
              <a:t>Contributions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17964" y="2933228"/>
            <a:ext cx="9589770" cy="229171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469900" marR="1196975" indent="-457200">
              <a:lnSpc>
                <a:spcPts val="2590"/>
              </a:lnSpc>
              <a:spcBef>
                <a:spcPts val="425"/>
              </a:spcBef>
              <a:buClr>
                <a:srgbClr val="5B8682"/>
              </a:buClr>
              <a:buFont typeface="Arial"/>
              <a:buChar char="•"/>
              <a:tabLst>
                <a:tab pos="469900" algn="l"/>
              </a:tabLst>
            </a:pPr>
            <a:r>
              <a:rPr dirty="0" sz="2400" spc="-25">
                <a:solidFill>
                  <a:srgbClr val="2A374D"/>
                </a:solidFill>
                <a:latin typeface="Tahoma"/>
                <a:cs typeface="Tahoma"/>
              </a:rPr>
              <a:t>Independent</a:t>
            </a:r>
            <a:r>
              <a:rPr dirty="0" sz="2400" spc="-12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2A374D"/>
                </a:solidFill>
                <a:latin typeface="Tahoma"/>
                <a:cs typeface="Tahoma"/>
              </a:rPr>
              <a:t>actuaries</a:t>
            </a:r>
            <a:r>
              <a:rPr dirty="0" sz="2400" spc="-1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perform</a:t>
            </a:r>
            <a:r>
              <a:rPr dirty="0" sz="2400" spc="-9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50">
                <a:solidFill>
                  <a:srgbClr val="2A374D"/>
                </a:solidFill>
                <a:latin typeface="Tahoma"/>
                <a:cs typeface="Tahoma"/>
              </a:rPr>
              <a:t>an</a:t>
            </a:r>
            <a:r>
              <a:rPr dirty="0" sz="2400" spc="-114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30">
                <a:solidFill>
                  <a:srgbClr val="2A374D"/>
                </a:solidFill>
                <a:latin typeface="Tahoma"/>
                <a:cs typeface="Tahoma"/>
              </a:rPr>
              <a:t>annual</a:t>
            </a:r>
            <a:r>
              <a:rPr dirty="0" sz="2400" spc="-12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valuation</a:t>
            </a:r>
            <a:r>
              <a:rPr dirty="0" sz="2400" spc="-9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on</a:t>
            </a:r>
            <a:r>
              <a:rPr dirty="0" sz="2400" spc="-9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2A374D"/>
                </a:solidFill>
                <a:latin typeface="Tahoma"/>
                <a:cs typeface="Tahoma"/>
              </a:rPr>
              <a:t>your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retirement</a:t>
            </a:r>
            <a:r>
              <a:rPr dirty="0" sz="2400" spc="-9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2A374D"/>
                </a:solidFill>
                <a:latin typeface="Tahoma"/>
                <a:cs typeface="Tahoma"/>
              </a:rPr>
              <a:t>plan</a:t>
            </a:r>
            <a:endParaRPr sz="2400">
              <a:latin typeface="Tahoma"/>
              <a:cs typeface="Tahoma"/>
            </a:endParaRPr>
          </a:p>
          <a:p>
            <a:pPr marL="469900" marR="66675" indent="-457200">
              <a:lnSpc>
                <a:spcPts val="2590"/>
              </a:lnSpc>
              <a:spcBef>
                <a:spcPts val="1015"/>
              </a:spcBef>
              <a:buClr>
                <a:srgbClr val="5B8682"/>
              </a:buClr>
              <a:buFont typeface="Arial"/>
              <a:buChar char="•"/>
              <a:tabLst>
                <a:tab pos="469900" algn="l"/>
              </a:tabLst>
            </a:pP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Determines</a:t>
            </a:r>
            <a:r>
              <a:rPr dirty="0" sz="2400" spc="-8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your</a:t>
            </a:r>
            <a:r>
              <a:rPr dirty="0" sz="2400" spc="-5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required</a:t>
            </a:r>
            <a:r>
              <a:rPr dirty="0" sz="2400" spc="-6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employer</a:t>
            </a:r>
            <a:r>
              <a:rPr dirty="0" sz="2400" spc="-6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contribution</a:t>
            </a:r>
            <a:r>
              <a:rPr dirty="0" sz="2400" spc="-6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rate</a:t>
            </a:r>
            <a:r>
              <a:rPr dirty="0" sz="2400" spc="-6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2A374D"/>
                </a:solidFill>
                <a:latin typeface="Tahoma"/>
                <a:cs typeface="Tahoma"/>
              </a:rPr>
              <a:t>and</a:t>
            </a:r>
            <a:r>
              <a:rPr dirty="0" sz="2400" spc="-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2A374D"/>
                </a:solidFill>
                <a:latin typeface="Tahoma"/>
                <a:cs typeface="Tahoma"/>
              </a:rPr>
              <a:t>measures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your</a:t>
            </a:r>
            <a:r>
              <a:rPr dirty="0" sz="2400" spc="-6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funded</a:t>
            </a:r>
            <a:r>
              <a:rPr dirty="0" sz="2400" spc="-6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2A374D"/>
                </a:solidFill>
                <a:latin typeface="Tahoma"/>
                <a:cs typeface="Tahoma"/>
              </a:rPr>
              <a:t>status</a:t>
            </a:r>
            <a:endParaRPr sz="2400">
              <a:latin typeface="Tahoma"/>
              <a:cs typeface="Tahoma"/>
            </a:endParaRPr>
          </a:p>
          <a:p>
            <a:pPr marL="469900" marR="5080" indent="-457200">
              <a:lnSpc>
                <a:spcPts val="2590"/>
              </a:lnSpc>
              <a:spcBef>
                <a:spcPts val="1000"/>
              </a:spcBef>
              <a:buClr>
                <a:srgbClr val="5B8682"/>
              </a:buClr>
              <a:buFont typeface="Arial"/>
              <a:buChar char="•"/>
              <a:tabLst>
                <a:tab pos="469900" algn="l"/>
              </a:tabLst>
            </a:pP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Your</a:t>
            </a:r>
            <a:r>
              <a:rPr dirty="0" sz="2400" spc="-11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rate</a:t>
            </a:r>
            <a:r>
              <a:rPr dirty="0" sz="2400" spc="-12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2A374D"/>
                </a:solidFill>
                <a:latin typeface="Tahoma"/>
                <a:cs typeface="Tahoma"/>
              </a:rPr>
              <a:t>can</a:t>
            </a:r>
            <a:r>
              <a:rPr dirty="0" sz="2400" spc="-114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25">
                <a:solidFill>
                  <a:srgbClr val="2A374D"/>
                </a:solidFill>
                <a:latin typeface="Tahoma"/>
                <a:cs typeface="Tahoma"/>
              </a:rPr>
              <a:t>change</a:t>
            </a:r>
            <a:r>
              <a:rPr dirty="0" sz="2400" spc="-1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2A374D"/>
                </a:solidFill>
                <a:latin typeface="Tahoma"/>
                <a:cs typeface="Tahoma"/>
              </a:rPr>
              <a:t>each</a:t>
            </a:r>
            <a:r>
              <a:rPr dirty="0" sz="2400" spc="-12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2A374D"/>
                </a:solidFill>
                <a:latin typeface="Tahoma"/>
                <a:cs typeface="Tahoma"/>
              </a:rPr>
              <a:t>year</a:t>
            </a:r>
            <a:r>
              <a:rPr dirty="0" sz="2400" spc="-114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2A374D"/>
                </a:solidFill>
                <a:latin typeface="Tahoma"/>
                <a:cs typeface="Tahoma"/>
              </a:rPr>
              <a:t>based</a:t>
            </a:r>
            <a:r>
              <a:rPr dirty="0" sz="2400" spc="-11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on</a:t>
            </a:r>
            <a:r>
              <a:rPr dirty="0" sz="2400" spc="-10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30">
                <a:solidFill>
                  <a:srgbClr val="2A374D"/>
                </a:solidFill>
                <a:latin typeface="Tahoma"/>
                <a:cs typeface="Tahoma"/>
              </a:rPr>
              <a:t>changes</a:t>
            </a:r>
            <a:r>
              <a:rPr dirty="0" sz="2400" spc="-14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in</a:t>
            </a:r>
            <a:r>
              <a:rPr dirty="0" sz="2400" spc="-10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your</a:t>
            </a:r>
            <a:r>
              <a:rPr dirty="0" sz="2400" spc="-11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2A374D"/>
                </a:solidFill>
                <a:latin typeface="Tahoma"/>
                <a:cs typeface="Tahoma"/>
              </a:rPr>
              <a:t>workforce </a:t>
            </a:r>
            <a:r>
              <a:rPr dirty="0" sz="2400" spc="-20">
                <a:solidFill>
                  <a:srgbClr val="2A374D"/>
                </a:solidFill>
                <a:latin typeface="Tahoma"/>
                <a:cs typeface="Tahoma"/>
              </a:rPr>
              <a:t>and</a:t>
            </a:r>
            <a:r>
              <a:rPr dirty="0" sz="2400" spc="-1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investment</a:t>
            </a:r>
            <a:r>
              <a:rPr dirty="0" sz="2400" spc="-16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2A374D"/>
                </a:solidFill>
                <a:latin typeface="Tahoma"/>
                <a:cs typeface="Tahoma"/>
              </a:rPr>
              <a:t>earnings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6414" y="499748"/>
            <a:ext cx="45377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15"/>
              <a:t>Controlling</a:t>
            </a:r>
            <a:r>
              <a:rPr dirty="0" spc="-175"/>
              <a:t> </a:t>
            </a:r>
            <a:r>
              <a:rPr dirty="0" spc="-245"/>
              <a:t>Plan</a:t>
            </a:r>
            <a:r>
              <a:rPr dirty="0" spc="-160"/>
              <a:t> </a:t>
            </a:r>
            <a:r>
              <a:rPr dirty="0" spc="-130"/>
              <a:t>Costs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9395" marR="5080" indent="-227329">
              <a:lnSpc>
                <a:spcPct val="100000"/>
              </a:lnSpc>
              <a:spcBef>
                <a:spcPts val="100"/>
              </a:spcBef>
              <a:buClr>
                <a:srgbClr val="5B8682"/>
              </a:buClr>
              <a:buFont typeface="Arial"/>
              <a:buChar char="•"/>
              <a:tabLst>
                <a:tab pos="240665" algn="l"/>
              </a:tabLst>
            </a:pPr>
            <a:r>
              <a:rPr dirty="0" b="0">
                <a:solidFill>
                  <a:srgbClr val="2A374D"/>
                </a:solidFill>
                <a:latin typeface="Tahoma"/>
                <a:cs typeface="Tahoma"/>
              </a:rPr>
              <a:t>Contribute</a:t>
            </a:r>
            <a:r>
              <a:rPr dirty="0" spc="-90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b="0">
                <a:solidFill>
                  <a:srgbClr val="2A374D"/>
                </a:solidFill>
                <a:latin typeface="Tahoma"/>
                <a:cs typeface="Tahoma"/>
              </a:rPr>
              <a:t>at</a:t>
            </a:r>
            <a:r>
              <a:rPr dirty="0" spc="-60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pc="-85" b="0">
                <a:solidFill>
                  <a:srgbClr val="2A374D"/>
                </a:solidFill>
                <a:latin typeface="Tahoma"/>
                <a:cs typeface="Tahoma"/>
              </a:rPr>
              <a:t>a</a:t>
            </a:r>
            <a:r>
              <a:rPr dirty="0" spc="-70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pc="-10" b="0">
                <a:solidFill>
                  <a:srgbClr val="2A374D"/>
                </a:solidFill>
                <a:latin typeface="Tahoma"/>
                <a:cs typeface="Tahoma"/>
              </a:rPr>
              <a:t>higher</a:t>
            </a:r>
            <a:r>
              <a:rPr dirty="0" spc="-90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pc="-150"/>
              <a:t>elected</a:t>
            </a:r>
            <a:r>
              <a:rPr dirty="0" spc="-30"/>
              <a:t> </a:t>
            </a:r>
            <a:r>
              <a:rPr dirty="0" spc="-170"/>
              <a:t>rate</a:t>
            </a:r>
            <a:r>
              <a:rPr dirty="0" spc="-40"/>
              <a:t> </a:t>
            </a:r>
            <a:r>
              <a:rPr dirty="0" b="0">
                <a:solidFill>
                  <a:srgbClr val="2A374D"/>
                </a:solidFill>
                <a:latin typeface="Tahoma"/>
                <a:cs typeface="Tahoma"/>
              </a:rPr>
              <a:t>or</a:t>
            </a:r>
            <a:r>
              <a:rPr dirty="0" spc="-65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2A374D"/>
                </a:solidFill>
                <a:latin typeface="Tahoma"/>
                <a:cs typeface="Tahoma"/>
              </a:rPr>
              <a:t>make </a:t>
            </a:r>
            <a:r>
              <a:rPr dirty="0" spc="-20" b="0">
                <a:solidFill>
                  <a:srgbClr val="2A374D"/>
                </a:solidFill>
                <a:latin typeface="Tahoma"/>
                <a:cs typeface="Tahoma"/>
              </a:rPr>
              <a:t>	</a:t>
            </a:r>
            <a:r>
              <a:rPr dirty="0" spc="-50" b="0">
                <a:solidFill>
                  <a:srgbClr val="2A374D"/>
                </a:solidFill>
                <a:latin typeface="Tahoma"/>
                <a:cs typeface="Tahoma"/>
              </a:rPr>
              <a:t>an</a:t>
            </a:r>
            <a:r>
              <a:rPr dirty="0" spc="-114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pc="-160"/>
              <a:t>additional</a:t>
            </a:r>
            <a:r>
              <a:rPr dirty="0" spc="-114"/>
              <a:t> </a:t>
            </a:r>
            <a:r>
              <a:rPr dirty="0" spc="-60"/>
              <a:t>contribution</a:t>
            </a:r>
          </a:p>
          <a:p>
            <a:pPr marL="240029" indent="-227329">
              <a:lnSpc>
                <a:spcPct val="100000"/>
              </a:lnSpc>
              <a:spcBef>
                <a:spcPts val="2805"/>
              </a:spcBef>
              <a:buClr>
                <a:srgbClr val="5B8682"/>
              </a:buClr>
              <a:buFont typeface="Arial"/>
              <a:buChar char="•"/>
              <a:tabLst>
                <a:tab pos="240029" algn="l"/>
              </a:tabLst>
            </a:pPr>
            <a:r>
              <a:rPr dirty="0" b="0">
                <a:solidFill>
                  <a:srgbClr val="2A374D"/>
                </a:solidFill>
                <a:latin typeface="Tahoma"/>
                <a:cs typeface="Tahoma"/>
              </a:rPr>
              <a:t>Allows</a:t>
            </a:r>
            <a:r>
              <a:rPr dirty="0" spc="-20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b="0">
                <a:solidFill>
                  <a:srgbClr val="2A374D"/>
                </a:solidFill>
                <a:latin typeface="Tahoma"/>
                <a:cs typeface="Tahoma"/>
              </a:rPr>
              <a:t>you</a:t>
            </a:r>
            <a:r>
              <a:rPr dirty="0" spc="-5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pc="50" b="0">
                <a:solidFill>
                  <a:srgbClr val="2A374D"/>
                </a:solidFill>
                <a:latin typeface="Tahoma"/>
                <a:cs typeface="Tahoma"/>
              </a:rPr>
              <a:t>to</a:t>
            </a:r>
            <a:r>
              <a:rPr dirty="0" spc="-30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pc="-160"/>
              <a:t>prefund</a:t>
            </a:r>
            <a:r>
              <a:rPr dirty="0" spc="5"/>
              <a:t> </a:t>
            </a:r>
            <a:r>
              <a:rPr dirty="0" b="0">
                <a:solidFill>
                  <a:srgbClr val="2A374D"/>
                </a:solidFill>
                <a:latin typeface="Tahoma"/>
                <a:cs typeface="Tahoma"/>
              </a:rPr>
              <a:t>benefit</a:t>
            </a:r>
            <a:r>
              <a:rPr dirty="0" spc="-50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pc="-10" b="0">
                <a:solidFill>
                  <a:srgbClr val="2A374D"/>
                </a:solidFill>
                <a:latin typeface="Tahoma"/>
                <a:cs typeface="Tahoma"/>
              </a:rPr>
              <a:t>increases</a:t>
            </a:r>
          </a:p>
          <a:p>
            <a:pPr marL="239395" marR="189230" indent="-227329">
              <a:lnSpc>
                <a:spcPct val="100000"/>
              </a:lnSpc>
              <a:spcBef>
                <a:spcPts val="2800"/>
              </a:spcBef>
              <a:buClr>
                <a:srgbClr val="5B8682"/>
              </a:buClr>
              <a:buFont typeface="Arial"/>
              <a:buChar char="•"/>
              <a:tabLst>
                <a:tab pos="240665" algn="l"/>
              </a:tabLst>
            </a:pPr>
            <a:r>
              <a:rPr dirty="0" b="0">
                <a:solidFill>
                  <a:srgbClr val="2A374D"/>
                </a:solidFill>
                <a:latin typeface="Tahoma"/>
                <a:cs typeface="Tahoma"/>
              </a:rPr>
              <a:t>Provides</a:t>
            </a:r>
            <a:r>
              <a:rPr dirty="0" spc="-90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pc="-85" b="0">
                <a:solidFill>
                  <a:srgbClr val="2A374D"/>
                </a:solidFill>
                <a:latin typeface="Tahoma"/>
                <a:cs typeface="Tahoma"/>
              </a:rPr>
              <a:t>a </a:t>
            </a:r>
            <a:r>
              <a:rPr dirty="0" spc="-165"/>
              <a:t>cushion</a:t>
            </a:r>
            <a:r>
              <a:rPr dirty="0" spc="-45"/>
              <a:t> </a:t>
            </a:r>
            <a:r>
              <a:rPr dirty="0" spc="-35" b="0">
                <a:solidFill>
                  <a:srgbClr val="2A374D"/>
                </a:solidFill>
                <a:latin typeface="Tahoma"/>
                <a:cs typeface="Tahoma"/>
              </a:rPr>
              <a:t>against</a:t>
            </a:r>
            <a:r>
              <a:rPr dirty="0" spc="-90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b="0">
                <a:solidFill>
                  <a:srgbClr val="2A374D"/>
                </a:solidFill>
                <a:latin typeface="Tahoma"/>
                <a:cs typeface="Tahoma"/>
              </a:rPr>
              <a:t>possible</a:t>
            </a:r>
            <a:r>
              <a:rPr dirty="0" spc="-90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pc="-10" b="0">
                <a:solidFill>
                  <a:srgbClr val="2A374D"/>
                </a:solidFill>
                <a:latin typeface="Tahoma"/>
                <a:cs typeface="Tahoma"/>
              </a:rPr>
              <a:t>future 	negative</a:t>
            </a:r>
            <a:r>
              <a:rPr dirty="0" spc="-140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pc="-10" b="0">
                <a:solidFill>
                  <a:srgbClr val="2A374D"/>
                </a:solidFill>
                <a:latin typeface="Tahoma"/>
                <a:cs typeface="Tahoma"/>
              </a:rPr>
              <a:t>plan</a:t>
            </a:r>
            <a:r>
              <a:rPr dirty="0" spc="-110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pc="-20" b="0">
                <a:solidFill>
                  <a:srgbClr val="2A374D"/>
                </a:solidFill>
                <a:latin typeface="Tahoma"/>
                <a:cs typeface="Tahoma"/>
              </a:rPr>
              <a:t>experience,</a:t>
            </a:r>
            <a:r>
              <a:rPr dirty="0" spc="-150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b="0">
                <a:solidFill>
                  <a:srgbClr val="2A374D"/>
                </a:solidFill>
                <a:latin typeface="Tahoma"/>
                <a:cs typeface="Tahoma"/>
              </a:rPr>
              <a:t>such</a:t>
            </a:r>
            <a:r>
              <a:rPr dirty="0" spc="-140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pc="-25" b="0">
                <a:solidFill>
                  <a:srgbClr val="2A374D"/>
                </a:solidFill>
                <a:latin typeface="Tahoma"/>
                <a:cs typeface="Tahoma"/>
              </a:rPr>
              <a:t>as </a:t>
            </a:r>
            <a:r>
              <a:rPr dirty="0" spc="-25" b="0">
                <a:solidFill>
                  <a:srgbClr val="2A374D"/>
                </a:solidFill>
                <a:latin typeface="Tahoma"/>
                <a:cs typeface="Tahoma"/>
              </a:rPr>
              <a:t>	</a:t>
            </a:r>
            <a:r>
              <a:rPr dirty="0" b="0">
                <a:solidFill>
                  <a:srgbClr val="2A374D"/>
                </a:solidFill>
                <a:latin typeface="Tahoma"/>
                <a:cs typeface="Tahoma"/>
              </a:rPr>
              <a:t>investment</a:t>
            </a:r>
            <a:r>
              <a:rPr dirty="0" spc="-135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pc="-10" b="0">
                <a:solidFill>
                  <a:srgbClr val="2A374D"/>
                </a:solidFill>
                <a:latin typeface="Tahoma"/>
                <a:cs typeface="Tahoma"/>
              </a:rPr>
              <a:t>losses</a:t>
            </a:r>
          </a:p>
          <a:p>
            <a:pPr marL="240029" indent="-227329">
              <a:lnSpc>
                <a:spcPct val="100000"/>
              </a:lnSpc>
              <a:spcBef>
                <a:spcPts val="2795"/>
              </a:spcBef>
              <a:buFont typeface="Arial"/>
              <a:buChar char="•"/>
              <a:tabLst>
                <a:tab pos="240029" algn="l"/>
              </a:tabLst>
            </a:pPr>
            <a:r>
              <a:rPr dirty="0" spc="-145"/>
              <a:t>Adjust</a:t>
            </a:r>
            <a:r>
              <a:rPr dirty="0" spc="-85"/>
              <a:t> </a:t>
            </a:r>
            <a:r>
              <a:rPr dirty="0" b="0">
                <a:solidFill>
                  <a:srgbClr val="2A374D"/>
                </a:solidFill>
                <a:latin typeface="Tahoma"/>
                <a:cs typeface="Tahoma"/>
              </a:rPr>
              <a:t>your</a:t>
            </a:r>
            <a:r>
              <a:rPr dirty="0" spc="-95" b="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pc="-10" b="0">
                <a:solidFill>
                  <a:srgbClr val="2A374D"/>
                </a:solidFill>
                <a:latin typeface="Tahoma"/>
                <a:cs typeface="Tahoma"/>
              </a:rPr>
              <a:t>benefits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052519" y="2437355"/>
            <a:ext cx="3077845" cy="2653665"/>
            <a:chOff x="1052519" y="2437355"/>
            <a:chExt cx="3077845" cy="2653665"/>
          </a:xfrm>
        </p:grpSpPr>
        <p:sp>
          <p:nvSpPr>
            <p:cNvPr id="5" name="object 5" descr=""/>
            <p:cNvSpPr/>
            <p:nvPr/>
          </p:nvSpPr>
          <p:spPr>
            <a:xfrm>
              <a:off x="1082178" y="3999150"/>
              <a:ext cx="1021080" cy="471805"/>
            </a:xfrm>
            <a:custGeom>
              <a:avLst/>
              <a:gdLst/>
              <a:ahLst/>
              <a:cxnLst/>
              <a:rect l="l" t="t" r="r" b="b"/>
              <a:pathLst>
                <a:path w="1021080" h="471804">
                  <a:moveTo>
                    <a:pt x="0" y="0"/>
                  </a:moveTo>
                  <a:lnTo>
                    <a:pt x="2336" y="48634"/>
                  </a:lnTo>
                  <a:lnTo>
                    <a:pt x="9203" y="95263"/>
                  </a:lnTo>
                  <a:lnTo>
                    <a:pt x="20387" y="139766"/>
                  </a:lnTo>
                  <a:lnTo>
                    <a:pt x="35673" y="182020"/>
                  </a:lnTo>
                  <a:lnTo>
                    <a:pt x="54847" y="221904"/>
                  </a:lnTo>
                  <a:lnTo>
                    <a:pt x="77695" y="259296"/>
                  </a:lnTo>
                  <a:lnTo>
                    <a:pt x="104003" y="294076"/>
                  </a:lnTo>
                  <a:lnTo>
                    <a:pt x="133557" y="326120"/>
                  </a:lnTo>
                  <a:lnTo>
                    <a:pt x="166143" y="355308"/>
                  </a:lnTo>
                  <a:lnTo>
                    <a:pt x="201546" y="381517"/>
                  </a:lnTo>
                  <a:lnTo>
                    <a:pt x="239552" y="404626"/>
                  </a:lnTo>
                  <a:lnTo>
                    <a:pt x="279948" y="424514"/>
                  </a:lnTo>
                  <a:lnTo>
                    <a:pt x="322518" y="441059"/>
                  </a:lnTo>
                  <a:lnTo>
                    <a:pt x="367050" y="454139"/>
                  </a:lnTo>
                  <a:lnTo>
                    <a:pt x="413328" y="463633"/>
                  </a:lnTo>
                  <a:lnTo>
                    <a:pt x="461139" y="469418"/>
                  </a:lnTo>
                  <a:lnTo>
                    <a:pt x="510269" y="471373"/>
                  </a:lnTo>
                  <a:lnTo>
                    <a:pt x="559399" y="469418"/>
                  </a:lnTo>
                  <a:lnTo>
                    <a:pt x="607210" y="463633"/>
                  </a:lnTo>
                  <a:lnTo>
                    <a:pt x="653488" y="454139"/>
                  </a:lnTo>
                  <a:lnTo>
                    <a:pt x="698020" y="441059"/>
                  </a:lnTo>
                  <a:lnTo>
                    <a:pt x="740591" y="424514"/>
                  </a:lnTo>
                  <a:lnTo>
                    <a:pt x="780986" y="404626"/>
                  </a:lnTo>
                  <a:lnTo>
                    <a:pt x="818992" y="381517"/>
                  </a:lnTo>
                  <a:lnTo>
                    <a:pt x="854395" y="355308"/>
                  </a:lnTo>
                  <a:lnTo>
                    <a:pt x="886981" y="326120"/>
                  </a:lnTo>
                  <a:lnTo>
                    <a:pt x="916535" y="294076"/>
                  </a:lnTo>
                  <a:lnTo>
                    <a:pt x="942843" y="259296"/>
                  </a:lnTo>
                  <a:lnTo>
                    <a:pt x="965691" y="221904"/>
                  </a:lnTo>
                  <a:lnTo>
                    <a:pt x="984865" y="182020"/>
                  </a:lnTo>
                  <a:lnTo>
                    <a:pt x="1000151" y="139766"/>
                  </a:lnTo>
                  <a:lnTo>
                    <a:pt x="1011335" y="95263"/>
                  </a:lnTo>
                  <a:lnTo>
                    <a:pt x="1018202" y="48634"/>
                  </a:lnTo>
                  <a:lnTo>
                    <a:pt x="1020539" y="0"/>
                  </a:lnTo>
                  <a:lnTo>
                    <a:pt x="0" y="0"/>
                  </a:lnTo>
                </a:path>
              </a:pathLst>
            </a:custGeom>
            <a:ln w="59317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99567" y="3192479"/>
              <a:ext cx="786130" cy="807085"/>
            </a:xfrm>
            <a:custGeom>
              <a:avLst/>
              <a:gdLst/>
              <a:ahLst/>
              <a:cxnLst/>
              <a:rect l="l" t="t" r="r" b="b"/>
              <a:pathLst>
                <a:path w="786130" h="807085">
                  <a:moveTo>
                    <a:pt x="785761" y="806671"/>
                  </a:moveTo>
                  <a:lnTo>
                    <a:pt x="392880" y="0"/>
                  </a:lnTo>
                  <a:lnTo>
                    <a:pt x="0" y="806671"/>
                  </a:lnTo>
                </a:path>
              </a:pathLst>
            </a:custGeom>
            <a:ln w="59366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992164" y="4585255"/>
              <a:ext cx="1198880" cy="238125"/>
            </a:xfrm>
            <a:custGeom>
              <a:avLst/>
              <a:gdLst/>
              <a:ahLst/>
              <a:cxnLst/>
              <a:rect l="l" t="t" r="r" b="b"/>
              <a:pathLst>
                <a:path w="1198880" h="238125">
                  <a:moveTo>
                    <a:pt x="0" y="237762"/>
                  </a:moveTo>
                  <a:lnTo>
                    <a:pt x="0" y="170168"/>
                  </a:lnTo>
                  <a:lnTo>
                    <a:pt x="6093" y="124932"/>
                  </a:lnTo>
                  <a:lnTo>
                    <a:pt x="23290" y="84282"/>
                  </a:lnTo>
                  <a:lnTo>
                    <a:pt x="49964" y="49842"/>
                  </a:lnTo>
                  <a:lnTo>
                    <a:pt x="84489" y="23233"/>
                  </a:lnTo>
                  <a:lnTo>
                    <a:pt x="125238" y="6078"/>
                  </a:lnTo>
                  <a:lnTo>
                    <a:pt x="170585" y="0"/>
                  </a:lnTo>
                  <a:lnTo>
                    <a:pt x="1028266" y="0"/>
                  </a:lnTo>
                  <a:lnTo>
                    <a:pt x="1073613" y="6078"/>
                  </a:lnTo>
                  <a:lnTo>
                    <a:pt x="1114362" y="23233"/>
                  </a:lnTo>
                  <a:lnTo>
                    <a:pt x="1148886" y="49842"/>
                  </a:lnTo>
                  <a:lnTo>
                    <a:pt x="1175560" y="84282"/>
                  </a:lnTo>
                  <a:lnTo>
                    <a:pt x="1192757" y="124932"/>
                  </a:lnTo>
                  <a:lnTo>
                    <a:pt x="1198851" y="170168"/>
                  </a:lnTo>
                  <a:lnTo>
                    <a:pt x="1198851" y="237762"/>
                  </a:lnTo>
                </a:path>
              </a:pathLst>
            </a:custGeom>
            <a:ln w="59297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791563" y="4823017"/>
              <a:ext cx="1599565" cy="238125"/>
            </a:xfrm>
            <a:custGeom>
              <a:avLst/>
              <a:gdLst/>
              <a:ahLst/>
              <a:cxnLst/>
              <a:rect l="l" t="t" r="r" b="b"/>
              <a:pathLst>
                <a:path w="1599564" h="238125">
                  <a:moveTo>
                    <a:pt x="0" y="237762"/>
                  </a:moveTo>
                  <a:lnTo>
                    <a:pt x="0" y="186474"/>
                  </a:lnTo>
                  <a:lnTo>
                    <a:pt x="6685" y="136941"/>
                  </a:lnTo>
                  <a:lnTo>
                    <a:pt x="25547" y="92408"/>
                  </a:lnTo>
                  <a:lnTo>
                    <a:pt x="54793" y="54660"/>
                  </a:lnTo>
                  <a:lnTo>
                    <a:pt x="92634" y="25484"/>
                  </a:lnTo>
                  <a:lnTo>
                    <a:pt x="137276" y="6669"/>
                  </a:lnTo>
                  <a:lnTo>
                    <a:pt x="186930" y="0"/>
                  </a:lnTo>
                  <a:lnTo>
                    <a:pt x="1412528" y="0"/>
                  </a:lnTo>
                  <a:lnTo>
                    <a:pt x="1462182" y="6669"/>
                  </a:lnTo>
                  <a:lnTo>
                    <a:pt x="1506824" y="25484"/>
                  </a:lnTo>
                  <a:lnTo>
                    <a:pt x="1544665" y="54660"/>
                  </a:lnTo>
                  <a:lnTo>
                    <a:pt x="1573911" y="92408"/>
                  </a:lnTo>
                  <a:lnTo>
                    <a:pt x="1592773" y="136941"/>
                  </a:lnTo>
                  <a:lnTo>
                    <a:pt x="1599458" y="186474"/>
                  </a:lnTo>
                  <a:lnTo>
                    <a:pt x="1599458" y="237762"/>
                  </a:lnTo>
                </a:path>
              </a:pathLst>
            </a:custGeom>
            <a:ln w="59295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561573" y="2724366"/>
              <a:ext cx="59690" cy="1861185"/>
            </a:xfrm>
            <a:custGeom>
              <a:avLst/>
              <a:gdLst/>
              <a:ahLst/>
              <a:cxnLst/>
              <a:rect l="l" t="t" r="r" b="b"/>
              <a:pathLst>
                <a:path w="59689" h="1861185">
                  <a:moveTo>
                    <a:pt x="59437" y="1861184"/>
                  </a:moveTo>
                  <a:lnTo>
                    <a:pt x="0" y="1861184"/>
                  </a:lnTo>
                  <a:lnTo>
                    <a:pt x="0" y="0"/>
                  </a:lnTo>
                  <a:lnTo>
                    <a:pt x="59437" y="0"/>
                  </a:lnTo>
                  <a:lnTo>
                    <a:pt x="59437" y="1861184"/>
                  </a:lnTo>
                  <a:close/>
                </a:path>
              </a:pathLst>
            </a:custGeom>
            <a:solidFill>
              <a:srgbClr val="5B86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375204" y="2834091"/>
              <a:ext cx="1216660" cy="358775"/>
            </a:xfrm>
            <a:custGeom>
              <a:avLst/>
              <a:gdLst/>
              <a:ahLst/>
              <a:cxnLst/>
              <a:rect l="l" t="t" r="r" b="b"/>
              <a:pathLst>
                <a:path w="1216660" h="358775">
                  <a:moveTo>
                    <a:pt x="0" y="287830"/>
                  </a:moveTo>
                  <a:lnTo>
                    <a:pt x="33713" y="308042"/>
                  </a:lnTo>
                  <a:lnTo>
                    <a:pt x="98457" y="337606"/>
                  </a:lnTo>
                  <a:lnTo>
                    <a:pt x="159921" y="353907"/>
                  </a:lnTo>
                  <a:lnTo>
                    <a:pt x="218464" y="358405"/>
                  </a:lnTo>
                  <a:lnTo>
                    <a:pt x="246752" y="356684"/>
                  </a:lnTo>
                  <a:lnTo>
                    <a:pt x="301585" y="346217"/>
                  </a:lnTo>
                  <a:lnTo>
                    <a:pt x="354392" y="327598"/>
                  </a:lnTo>
                  <a:lnTo>
                    <a:pt x="405531" y="302288"/>
                  </a:lnTo>
                  <a:lnTo>
                    <a:pt x="455361" y="271749"/>
                  </a:lnTo>
                  <a:lnTo>
                    <a:pt x="504240" y="237439"/>
                  </a:lnTo>
                  <a:lnTo>
                    <a:pt x="552526" y="200821"/>
                  </a:lnTo>
                  <a:lnTo>
                    <a:pt x="600577" y="163353"/>
                  </a:lnTo>
                  <a:lnTo>
                    <a:pt x="624626" y="144758"/>
                  </a:lnTo>
                  <a:lnTo>
                    <a:pt x="672997" y="108756"/>
                  </a:lnTo>
                  <a:lnTo>
                    <a:pt x="722028" y="75557"/>
                  </a:lnTo>
                  <a:lnTo>
                    <a:pt x="772078" y="46622"/>
                  </a:lnTo>
                  <a:lnTo>
                    <a:pt x="823505" y="23410"/>
                  </a:lnTo>
                  <a:lnTo>
                    <a:pt x="876668" y="7382"/>
                  </a:lnTo>
                  <a:lnTo>
                    <a:pt x="931924" y="0"/>
                  </a:lnTo>
                  <a:lnTo>
                    <a:pt x="960449" y="6"/>
                  </a:lnTo>
                  <a:lnTo>
                    <a:pt x="1019517" y="8329"/>
                  </a:lnTo>
                  <a:lnTo>
                    <a:pt x="1081574" y="28949"/>
                  </a:lnTo>
                  <a:lnTo>
                    <a:pt x="1146978" y="63325"/>
                  </a:lnTo>
                  <a:lnTo>
                    <a:pt x="1181047" y="86128"/>
                  </a:lnTo>
                  <a:lnTo>
                    <a:pt x="1216088" y="112918"/>
                  </a:lnTo>
                </a:path>
              </a:pathLst>
            </a:custGeom>
            <a:ln w="59303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561540" y="5031133"/>
              <a:ext cx="2059939" cy="59690"/>
            </a:xfrm>
            <a:custGeom>
              <a:avLst/>
              <a:gdLst/>
              <a:ahLst/>
              <a:cxnLst/>
              <a:rect l="l" t="t" r="r" b="b"/>
              <a:pathLst>
                <a:path w="2059939" h="59689">
                  <a:moveTo>
                    <a:pt x="2059503" y="59292"/>
                  </a:moveTo>
                  <a:lnTo>
                    <a:pt x="0" y="59292"/>
                  </a:lnTo>
                  <a:lnTo>
                    <a:pt x="0" y="0"/>
                  </a:lnTo>
                  <a:lnTo>
                    <a:pt x="2059503" y="0"/>
                  </a:lnTo>
                  <a:lnTo>
                    <a:pt x="2059503" y="59292"/>
                  </a:lnTo>
                  <a:close/>
                </a:path>
              </a:pathLst>
            </a:custGeom>
            <a:solidFill>
              <a:srgbClr val="5B86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079867" y="3999150"/>
              <a:ext cx="1021080" cy="471805"/>
            </a:xfrm>
            <a:custGeom>
              <a:avLst/>
              <a:gdLst/>
              <a:ahLst/>
              <a:cxnLst/>
              <a:rect l="l" t="t" r="r" b="b"/>
              <a:pathLst>
                <a:path w="1021079" h="471804">
                  <a:moveTo>
                    <a:pt x="1020539" y="0"/>
                  </a:moveTo>
                  <a:lnTo>
                    <a:pt x="1018202" y="48634"/>
                  </a:lnTo>
                  <a:lnTo>
                    <a:pt x="1011335" y="95263"/>
                  </a:lnTo>
                  <a:lnTo>
                    <a:pt x="1000151" y="139766"/>
                  </a:lnTo>
                  <a:lnTo>
                    <a:pt x="984865" y="182020"/>
                  </a:lnTo>
                  <a:lnTo>
                    <a:pt x="965691" y="221904"/>
                  </a:lnTo>
                  <a:lnTo>
                    <a:pt x="942843" y="259296"/>
                  </a:lnTo>
                  <a:lnTo>
                    <a:pt x="916535" y="294076"/>
                  </a:lnTo>
                  <a:lnTo>
                    <a:pt x="886981" y="326120"/>
                  </a:lnTo>
                  <a:lnTo>
                    <a:pt x="854395" y="355308"/>
                  </a:lnTo>
                  <a:lnTo>
                    <a:pt x="818992" y="381517"/>
                  </a:lnTo>
                  <a:lnTo>
                    <a:pt x="780986" y="404626"/>
                  </a:lnTo>
                  <a:lnTo>
                    <a:pt x="740591" y="424514"/>
                  </a:lnTo>
                  <a:lnTo>
                    <a:pt x="698020" y="441059"/>
                  </a:lnTo>
                  <a:lnTo>
                    <a:pt x="653488" y="454139"/>
                  </a:lnTo>
                  <a:lnTo>
                    <a:pt x="607210" y="463633"/>
                  </a:lnTo>
                  <a:lnTo>
                    <a:pt x="559399" y="469418"/>
                  </a:lnTo>
                  <a:lnTo>
                    <a:pt x="510269" y="471373"/>
                  </a:lnTo>
                  <a:lnTo>
                    <a:pt x="461139" y="469418"/>
                  </a:lnTo>
                  <a:lnTo>
                    <a:pt x="413328" y="463633"/>
                  </a:lnTo>
                  <a:lnTo>
                    <a:pt x="367050" y="454139"/>
                  </a:lnTo>
                  <a:lnTo>
                    <a:pt x="322518" y="441059"/>
                  </a:lnTo>
                  <a:lnTo>
                    <a:pt x="279948" y="424514"/>
                  </a:lnTo>
                  <a:lnTo>
                    <a:pt x="239552" y="404626"/>
                  </a:lnTo>
                  <a:lnTo>
                    <a:pt x="201546" y="381517"/>
                  </a:lnTo>
                  <a:lnTo>
                    <a:pt x="166143" y="355308"/>
                  </a:lnTo>
                  <a:lnTo>
                    <a:pt x="133557" y="326120"/>
                  </a:lnTo>
                  <a:lnTo>
                    <a:pt x="104003" y="294076"/>
                  </a:lnTo>
                  <a:lnTo>
                    <a:pt x="77695" y="259296"/>
                  </a:lnTo>
                  <a:lnTo>
                    <a:pt x="54847" y="221904"/>
                  </a:lnTo>
                  <a:lnTo>
                    <a:pt x="35673" y="182020"/>
                  </a:lnTo>
                  <a:lnTo>
                    <a:pt x="20387" y="139766"/>
                  </a:lnTo>
                  <a:lnTo>
                    <a:pt x="9203" y="95263"/>
                  </a:lnTo>
                  <a:lnTo>
                    <a:pt x="2336" y="48634"/>
                  </a:lnTo>
                  <a:lnTo>
                    <a:pt x="0" y="0"/>
                  </a:lnTo>
                  <a:lnTo>
                    <a:pt x="1020539" y="0"/>
                  </a:lnTo>
                </a:path>
              </a:pathLst>
            </a:custGeom>
            <a:ln w="59317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197255" y="3192479"/>
              <a:ext cx="786130" cy="807085"/>
            </a:xfrm>
            <a:custGeom>
              <a:avLst/>
              <a:gdLst/>
              <a:ahLst/>
              <a:cxnLst/>
              <a:rect l="l" t="t" r="r" b="b"/>
              <a:pathLst>
                <a:path w="786129" h="807085">
                  <a:moveTo>
                    <a:pt x="0" y="806671"/>
                  </a:moveTo>
                  <a:lnTo>
                    <a:pt x="392880" y="0"/>
                  </a:lnTo>
                  <a:lnTo>
                    <a:pt x="786058" y="806671"/>
                  </a:lnTo>
                </a:path>
              </a:pathLst>
            </a:custGeom>
            <a:ln w="59366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591291" y="2834091"/>
              <a:ext cx="1216660" cy="358775"/>
            </a:xfrm>
            <a:custGeom>
              <a:avLst/>
              <a:gdLst/>
              <a:ahLst/>
              <a:cxnLst/>
              <a:rect l="l" t="t" r="r" b="b"/>
              <a:pathLst>
                <a:path w="1216660" h="358775">
                  <a:moveTo>
                    <a:pt x="1216088" y="287830"/>
                  </a:moveTo>
                  <a:lnTo>
                    <a:pt x="1182374" y="308042"/>
                  </a:lnTo>
                  <a:lnTo>
                    <a:pt x="1117630" y="337606"/>
                  </a:lnTo>
                  <a:lnTo>
                    <a:pt x="1056166" y="353907"/>
                  </a:lnTo>
                  <a:lnTo>
                    <a:pt x="997623" y="358405"/>
                  </a:lnTo>
                  <a:lnTo>
                    <a:pt x="969335" y="356684"/>
                  </a:lnTo>
                  <a:lnTo>
                    <a:pt x="914502" y="346217"/>
                  </a:lnTo>
                  <a:lnTo>
                    <a:pt x="861695" y="327598"/>
                  </a:lnTo>
                  <a:lnTo>
                    <a:pt x="810556" y="302288"/>
                  </a:lnTo>
                  <a:lnTo>
                    <a:pt x="760726" y="271749"/>
                  </a:lnTo>
                  <a:lnTo>
                    <a:pt x="711847" y="237439"/>
                  </a:lnTo>
                  <a:lnTo>
                    <a:pt x="663561" y="200821"/>
                  </a:lnTo>
                  <a:lnTo>
                    <a:pt x="615510" y="163353"/>
                  </a:lnTo>
                  <a:lnTo>
                    <a:pt x="591461" y="144758"/>
                  </a:lnTo>
                  <a:lnTo>
                    <a:pt x="543090" y="108756"/>
                  </a:lnTo>
                  <a:lnTo>
                    <a:pt x="494059" y="75557"/>
                  </a:lnTo>
                  <a:lnTo>
                    <a:pt x="444009" y="46622"/>
                  </a:lnTo>
                  <a:lnTo>
                    <a:pt x="392582" y="23410"/>
                  </a:lnTo>
                  <a:lnTo>
                    <a:pt x="339419" y="7382"/>
                  </a:lnTo>
                  <a:lnTo>
                    <a:pt x="284163" y="0"/>
                  </a:lnTo>
                  <a:lnTo>
                    <a:pt x="255638" y="6"/>
                  </a:lnTo>
                  <a:lnTo>
                    <a:pt x="196570" y="8329"/>
                  </a:lnTo>
                  <a:lnTo>
                    <a:pt x="134513" y="28949"/>
                  </a:lnTo>
                  <a:lnTo>
                    <a:pt x="69109" y="63325"/>
                  </a:lnTo>
                  <a:lnTo>
                    <a:pt x="35040" y="86128"/>
                  </a:lnTo>
                  <a:lnTo>
                    <a:pt x="0" y="112918"/>
                  </a:lnTo>
                </a:path>
              </a:pathLst>
            </a:custGeom>
            <a:ln w="59303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462312" y="2467038"/>
              <a:ext cx="258445" cy="257810"/>
            </a:xfrm>
            <a:custGeom>
              <a:avLst/>
              <a:gdLst/>
              <a:ahLst/>
              <a:cxnLst/>
              <a:rect l="l" t="t" r="r" b="b"/>
              <a:pathLst>
                <a:path w="258444" h="257810">
                  <a:moveTo>
                    <a:pt x="257958" y="128664"/>
                  </a:moveTo>
                  <a:lnTo>
                    <a:pt x="247835" y="78543"/>
                  </a:lnTo>
                  <a:lnTo>
                    <a:pt x="220215" y="37650"/>
                  </a:lnTo>
                  <a:lnTo>
                    <a:pt x="179222" y="10098"/>
                  </a:lnTo>
                  <a:lnTo>
                    <a:pt x="128979" y="0"/>
                  </a:lnTo>
                  <a:lnTo>
                    <a:pt x="78735" y="10098"/>
                  </a:lnTo>
                  <a:lnTo>
                    <a:pt x="37742" y="37650"/>
                  </a:lnTo>
                  <a:lnTo>
                    <a:pt x="10122" y="78543"/>
                  </a:lnTo>
                  <a:lnTo>
                    <a:pt x="0" y="128664"/>
                  </a:lnTo>
                  <a:lnTo>
                    <a:pt x="10122" y="178784"/>
                  </a:lnTo>
                  <a:lnTo>
                    <a:pt x="37742" y="219677"/>
                  </a:lnTo>
                  <a:lnTo>
                    <a:pt x="78735" y="247230"/>
                  </a:lnTo>
                  <a:lnTo>
                    <a:pt x="128979" y="257328"/>
                  </a:lnTo>
                  <a:lnTo>
                    <a:pt x="179222" y="247230"/>
                  </a:lnTo>
                  <a:lnTo>
                    <a:pt x="220215" y="219677"/>
                  </a:lnTo>
                  <a:lnTo>
                    <a:pt x="247835" y="178784"/>
                  </a:lnTo>
                  <a:lnTo>
                    <a:pt x="257958" y="128664"/>
                  </a:lnTo>
                </a:path>
              </a:pathLst>
            </a:custGeom>
            <a:ln w="59364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026339" y="3068854"/>
              <a:ext cx="300355" cy="170180"/>
            </a:xfrm>
            <a:custGeom>
              <a:avLst/>
              <a:gdLst/>
              <a:ahLst/>
              <a:cxnLst/>
              <a:rect l="l" t="t" r="r" b="b"/>
              <a:pathLst>
                <a:path w="300355" h="170180">
                  <a:moveTo>
                    <a:pt x="0" y="169872"/>
                  </a:moveTo>
                  <a:lnTo>
                    <a:pt x="41017" y="138121"/>
                  </a:lnTo>
                  <a:lnTo>
                    <a:pt x="82035" y="106376"/>
                  </a:lnTo>
                  <a:lnTo>
                    <a:pt x="123417" y="76129"/>
                  </a:lnTo>
                  <a:lnTo>
                    <a:pt x="165526" y="48874"/>
                  </a:lnTo>
                  <a:lnTo>
                    <a:pt x="208728" y="26105"/>
                  </a:lnTo>
                  <a:lnTo>
                    <a:pt x="253385" y="9316"/>
                  </a:lnTo>
                  <a:lnTo>
                    <a:pt x="299861" y="0"/>
                  </a:lnTo>
                </a:path>
              </a:pathLst>
            </a:custGeom>
            <a:ln w="59327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856382" y="3068854"/>
              <a:ext cx="300355" cy="170180"/>
            </a:xfrm>
            <a:custGeom>
              <a:avLst/>
              <a:gdLst/>
              <a:ahLst/>
              <a:cxnLst/>
              <a:rect l="l" t="t" r="r" b="b"/>
              <a:pathLst>
                <a:path w="300355" h="170180">
                  <a:moveTo>
                    <a:pt x="299861" y="169872"/>
                  </a:moveTo>
                  <a:lnTo>
                    <a:pt x="258843" y="138121"/>
                  </a:lnTo>
                  <a:lnTo>
                    <a:pt x="217825" y="106376"/>
                  </a:lnTo>
                  <a:lnTo>
                    <a:pt x="176443" y="76129"/>
                  </a:lnTo>
                  <a:lnTo>
                    <a:pt x="134334" y="48874"/>
                  </a:lnTo>
                  <a:lnTo>
                    <a:pt x="91133" y="26105"/>
                  </a:lnTo>
                  <a:lnTo>
                    <a:pt x="46476" y="9316"/>
                  </a:lnTo>
                  <a:lnTo>
                    <a:pt x="0" y="0"/>
                  </a:lnTo>
                </a:path>
              </a:pathLst>
            </a:custGeom>
            <a:ln w="59327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76841" y="4077416"/>
              <a:ext cx="153670" cy="243840"/>
            </a:xfrm>
            <a:custGeom>
              <a:avLst/>
              <a:gdLst/>
              <a:ahLst/>
              <a:cxnLst/>
              <a:rect l="l" t="t" r="r" b="b"/>
              <a:pathLst>
                <a:path w="153669" h="243839">
                  <a:moveTo>
                    <a:pt x="147404" y="37947"/>
                  </a:moveTo>
                  <a:lnTo>
                    <a:pt x="136051" y="22470"/>
                  </a:lnTo>
                  <a:lnTo>
                    <a:pt x="119654" y="10413"/>
                  </a:lnTo>
                  <a:lnTo>
                    <a:pt x="99302" y="2635"/>
                  </a:lnTo>
                  <a:lnTo>
                    <a:pt x="76079" y="0"/>
                  </a:lnTo>
                  <a:lnTo>
                    <a:pt x="46388" y="4877"/>
                  </a:lnTo>
                  <a:lnTo>
                    <a:pt x="22214" y="18121"/>
                  </a:lnTo>
                  <a:lnTo>
                    <a:pt x="5953" y="37645"/>
                  </a:lnTo>
                  <a:lnTo>
                    <a:pt x="0" y="61367"/>
                  </a:lnTo>
                  <a:lnTo>
                    <a:pt x="6254" y="89410"/>
                  </a:lnTo>
                  <a:lnTo>
                    <a:pt x="23069" y="106948"/>
                  </a:lnTo>
                  <a:lnTo>
                    <a:pt x="47517" y="116815"/>
                  </a:lnTo>
                  <a:lnTo>
                    <a:pt x="76674" y="121845"/>
                  </a:lnTo>
                  <a:lnTo>
                    <a:pt x="110929" y="129169"/>
                  </a:lnTo>
                  <a:lnTo>
                    <a:pt x="134737" y="141745"/>
                  </a:lnTo>
                  <a:lnTo>
                    <a:pt x="148681" y="159491"/>
                  </a:lnTo>
                  <a:lnTo>
                    <a:pt x="153348" y="182323"/>
                  </a:lnTo>
                  <a:lnTo>
                    <a:pt x="147395" y="206003"/>
                  </a:lnTo>
                  <a:lnTo>
                    <a:pt x="131133" y="225458"/>
                  </a:lnTo>
                  <a:lnTo>
                    <a:pt x="106959" y="238688"/>
                  </a:lnTo>
                  <a:lnTo>
                    <a:pt x="77268" y="243691"/>
                  </a:lnTo>
                  <a:lnTo>
                    <a:pt x="54649" y="241041"/>
                  </a:lnTo>
                  <a:lnTo>
                    <a:pt x="34733" y="233611"/>
                  </a:lnTo>
                  <a:lnTo>
                    <a:pt x="18550" y="222179"/>
                  </a:lnTo>
                  <a:lnTo>
                    <a:pt x="7132" y="207523"/>
                  </a:lnTo>
                </a:path>
              </a:pathLst>
            </a:custGeom>
            <a:ln w="22570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552623" y="4041841"/>
              <a:ext cx="2540" cy="314960"/>
            </a:xfrm>
            <a:custGeom>
              <a:avLst/>
              <a:gdLst/>
              <a:ahLst/>
              <a:cxnLst/>
              <a:rect l="l" t="t" r="r" b="b"/>
              <a:pathLst>
                <a:path w="2540" h="314960">
                  <a:moveTo>
                    <a:pt x="2080" y="314842"/>
                  </a:moveTo>
                  <a:lnTo>
                    <a:pt x="0" y="0"/>
                  </a:lnTo>
                </a:path>
              </a:pathLst>
            </a:custGeom>
            <a:ln w="22586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527726" y="4114770"/>
              <a:ext cx="153670" cy="243840"/>
            </a:xfrm>
            <a:custGeom>
              <a:avLst/>
              <a:gdLst/>
              <a:ahLst/>
              <a:cxnLst/>
              <a:rect l="l" t="t" r="r" b="b"/>
              <a:pathLst>
                <a:path w="153670" h="243839">
                  <a:moveTo>
                    <a:pt x="147404" y="37947"/>
                  </a:moveTo>
                  <a:lnTo>
                    <a:pt x="136051" y="22470"/>
                  </a:lnTo>
                  <a:lnTo>
                    <a:pt x="119654" y="10413"/>
                  </a:lnTo>
                  <a:lnTo>
                    <a:pt x="99302" y="2635"/>
                  </a:lnTo>
                  <a:lnTo>
                    <a:pt x="76079" y="0"/>
                  </a:lnTo>
                  <a:lnTo>
                    <a:pt x="46388" y="4877"/>
                  </a:lnTo>
                  <a:lnTo>
                    <a:pt x="22214" y="18121"/>
                  </a:lnTo>
                  <a:lnTo>
                    <a:pt x="5953" y="37645"/>
                  </a:lnTo>
                  <a:lnTo>
                    <a:pt x="0" y="61367"/>
                  </a:lnTo>
                  <a:lnTo>
                    <a:pt x="6254" y="89410"/>
                  </a:lnTo>
                  <a:lnTo>
                    <a:pt x="23069" y="106948"/>
                  </a:lnTo>
                  <a:lnTo>
                    <a:pt x="47517" y="116815"/>
                  </a:lnTo>
                  <a:lnTo>
                    <a:pt x="76674" y="121845"/>
                  </a:lnTo>
                  <a:lnTo>
                    <a:pt x="110929" y="129169"/>
                  </a:lnTo>
                  <a:lnTo>
                    <a:pt x="134737" y="141745"/>
                  </a:lnTo>
                  <a:lnTo>
                    <a:pt x="148681" y="159491"/>
                  </a:lnTo>
                  <a:lnTo>
                    <a:pt x="153348" y="182323"/>
                  </a:lnTo>
                  <a:lnTo>
                    <a:pt x="147395" y="206003"/>
                  </a:lnTo>
                  <a:lnTo>
                    <a:pt x="131133" y="225458"/>
                  </a:lnTo>
                  <a:lnTo>
                    <a:pt x="106959" y="238688"/>
                  </a:lnTo>
                  <a:lnTo>
                    <a:pt x="77268" y="243691"/>
                  </a:lnTo>
                  <a:lnTo>
                    <a:pt x="54649" y="241041"/>
                  </a:lnTo>
                  <a:lnTo>
                    <a:pt x="34733" y="233611"/>
                  </a:lnTo>
                  <a:lnTo>
                    <a:pt x="18550" y="222179"/>
                  </a:lnTo>
                  <a:lnTo>
                    <a:pt x="7132" y="207523"/>
                  </a:lnTo>
                </a:path>
              </a:pathLst>
            </a:custGeom>
            <a:ln w="22570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603806" y="4079195"/>
              <a:ext cx="1905" cy="314960"/>
            </a:xfrm>
            <a:custGeom>
              <a:avLst/>
              <a:gdLst/>
              <a:ahLst/>
              <a:cxnLst/>
              <a:rect l="l" t="t" r="r" b="b"/>
              <a:pathLst>
                <a:path w="1904" h="314960">
                  <a:moveTo>
                    <a:pt x="1783" y="314545"/>
                  </a:moveTo>
                  <a:lnTo>
                    <a:pt x="0" y="0"/>
                  </a:lnTo>
                </a:path>
              </a:pathLst>
            </a:custGeom>
            <a:ln w="22586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0915" y="5301869"/>
            <a:ext cx="531495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80"/>
              <a:t>We</a:t>
            </a:r>
            <a:r>
              <a:rPr dirty="0" sz="4400" spc="-220"/>
              <a:t> </a:t>
            </a:r>
            <a:r>
              <a:rPr dirty="0" sz="4400" spc="-180"/>
              <a:t>Are</a:t>
            </a:r>
            <a:r>
              <a:rPr dirty="0" sz="4400" spc="-220"/>
              <a:t> Here </a:t>
            </a:r>
            <a:r>
              <a:rPr dirty="0" sz="4400" spc="-204"/>
              <a:t>for</a:t>
            </a:r>
            <a:r>
              <a:rPr dirty="0" sz="4400" spc="-215"/>
              <a:t> </a:t>
            </a:r>
            <a:r>
              <a:rPr dirty="0" sz="4400" spc="-125"/>
              <a:t>You</a:t>
            </a:r>
            <a:endParaRPr sz="4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5458" y="3386264"/>
            <a:ext cx="3354646" cy="216373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453" rIns="0" bIns="0" rtlCol="0" vert="horz">
            <a:spAutoFit/>
          </a:bodyPr>
          <a:lstStyle/>
          <a:p>
            <a:pPr marL="554990">
              <a:lnSpc>
                <a:spcPct val="100000"/>
              </a:lnSpc>
              <a:spcBef>
                <a:spcPts val="100"/>
              </a:spcBef>
            </a:pPr>
            <a:r>
              <a:rPr dirty="0" spc="-240"/>
              <a:t>Committed</a:t>
            </a:r>
            <a:r>
              <a:rPr dirty="0" spc="-135"/>
              <a:t> </a:t>
            </a:r>
            <a:r>
              <a:rPr dirty="0" spc="-180"/>
              <a:t>to</a:t>
            </a:r>
            <a:r>
              <a:rPr dirty="0" spc="-150"/>
              <a:t> </a:t>
            </a:r>
            <a:r>
              <a:rPr dirty="0" spc="-190"/>
              <a:t>Service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983614" y="1917382"/>
            <a:ext cx="3660775" cy="268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190" b="1">
                <a:solidFill>
                  <a:srgbClr val="2A374D"/>
                </a:solidFill>
                <a:latin typeface="Tahoma"/>
                <a:cs typeface="Tahoma"/>
              </a:rPr>
              <a:t>Member</a:t>
            </a:r>
            <a:r>
              <a:rPr dirty="0" sz="3500" spc="-155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500" spc="-95" b="1">
                <a:solidFill>
                  <a:srgbClr val="2A374D"/>
                </a:solidFill>
                <a:latin typeface="Tahoma"/>
                <a:cs typeface="Tahoma"/>
              </a:rPr>
              <a:t>Services</a:t>
            </a:r>
            <a:endParaRPr sz="3500">
              <a:latin typeface="Tahoma"/>
              <a:cs typeface="Tahoma"/>
            </a:endParaRPr>
          </a:p>
          <a:p>
            <a:pPr marL="12700" marR="5080">
              <a:lnSpc>
                <a:spcPts val="8670"/>
              </a:lnSpc>
              <a:spcBef>
                <a:spcPts val="240"/>
              </a:spcBef>
            </a:pPr>
            <a:r>
              <a:rPr dirty="0" sz="3500" spc="-215" b="1">
                <a:solidFill>
                  <a:srgbClr val="2A374D"/>
                </a:solidFill>
                <a:latin typeface="Tahoma"/>
                <a:cs typeface="Tahoma"/>
              </a:rPr>
              <a:t>Employer</a:t>
            </a:r>
            <a:r>
              <a:rPr dirty="0" sz="3500" spc="-19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3500" spc="-210" b="1">
                <a:solidFill>
                  <a:srgbClr val="2A374D"/>
                </a:solidFill>
                <a:latin typeface="Tahoma"/>
                <a:cs typeface="Tahoma"/>
              </a:rPr>
              <a:t>Services </a:t>
            </a:r>
            <a:r>
              <a:rPr dirty="0" sz="3500" spc="-150" b="1">
                <a:solidFill>
                  <a:srgbClr val="2A374D"/>
                </a:solidFill>
                <a:latin typeface="Tahoma"/>
                <a:cs typeface="Tahoma"/>
              </a:rPr>
              <a:t>Resources</a:t>
            </a:r>
            <a:r>
              <a:rPr dirty="0" sz="3600" spc="-150" b="1">
                <a:solidFill>
                  <a:srgbClr val="2A374D"/>
                </a:solidFill>
                <a:latin typeface="Tahoma"/>
                <a:cs typeface="Tahoma"/>
              </a:rPr>
              <a:t>: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440814" y="4661191"/>
            <a:ext cx="3217545" cy="1680845"/>
          </a:xfrm>
          <a:prstGeom prst="rect">
            <a:avLst/>
          </a:prstGeom>
        </p:spPr>
        <p:txBody>
          <a:bodyPr wrap="square" lIns="0" tIns="120650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0"/>
              </a:spcBef>
              <a:buClr>
                <a:srgbClr val="5B8682"/>
              </a:buClr>
              <a:buFont typeface="Times New Roman"/>
              <a:buChar char="–"/>
              <a:tabLst>
                <a:tab pos="240665" algn="l"/>
              </a:tabLst>
            </a:pPr>
            <a:r>
              <a:rPr dirty="0" sz="2000" spc="-10">
                <a:solidFill>
                  <a:srgbClr val="2A374D"/>
                </a:solidFill>
                <a:latin typeface="Tahoma"/>
                <a:cs typeface="Tahoma"/>
              </a:rPr>
              <a:t>Website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850"/>
              </a:spcBef>
              <a:buClr>
                <a:srgbClr val="5B8682"/>
              </a:buClr>
              <a:buFont typeface="Times New Roman"/>
              <a:buChar char="–"/>
              <a:tabLst>
                <a:tab pos="240665" algn="l"/>
              </a:tabLst>
            </a:pP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Educational</a:t>
            </a:r>
            <a:r>
              <a:rPr dirty="0" sz="2000" spc="-10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A374D"/>
                </a:solidFill>
                <a:latin typeface="Tahoma"/>
                <a:cs typeface="Tahoma"/>
              </a:rPr>
              <a:t>videos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lr>
                <a:srgbClr val="5B8682"/>
              </a:buClr>
              <a:buFont typeface="Times New Roman"/>
              <a:buChar char="–"/>
              <a:tabLst>
                <a:tab pos="240665" algn="l"/>
              </a:tabLst>
            </a:pP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Free</a:t>
            </a:r>
            <a:r>
              <a:rPr dirty="0" sz="2000" spc="-12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webinars</a:t>
            </a:r>
            <a:r>
              <a:rPr dirty="0" sz="2000" spc="-12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and</a:t>
            </a:r>
            <a:r>
              <a:rPr dirty="0" sz="2000" spc="-9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A374D"/>
                </a:solidFill>
                <a:latin typeface="Tahoma"/>
                <a:cs typeface="Tahoma"/>
              </a:rPr>
              <a:t>training</a:t>
            </a:r>
            <a:endParaRPr sz="20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865"/>
              </a:spcBef>
              <a:buClr>
                <a:srgbClr val="5B8682"/>
              </a:buClr>
              <a:buFont typeface="Times New Roman"/>
              <a:buChar char="–"/>
              <a:tabLst>
                <a:tab pos="240665" algn="l"/>
              </a:tabLst>
            </a:pP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Annual</a:t>
            </a:r>
            <a:r>
              <a:rPr dirty="0" sz="2000" spc="-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A374D"/>
                </a:solidFill>
                <a:latin typeface="Tahoma"/>
                <a:cs typeface="Tahoma"/>
              </a:rPr>
              <a:t>Conference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019173" y="3505205"/>
            <a:ext cx="7884795" cy="3195955"/>
            <a:chOff x="1019173" y="3505205"/>
            <a:chExt cx="7884795" cy="319595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2143" y="4026407"/>
              <a:ext cx="3764279" cy="267461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5936" y="4091152"/>
              <a:ext cx="3492684" cy="240172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022748" y="4087977"/>
              <a:ext cx="3499485" cy="2408555"/>
            </a:xfrm>
            <a:custGeom>
              <a:avLst/>
              <a:gdLst/>
              <a:ahLst/>
              <a:cxnLst/>
              <a:rect l="l" t="t" r="r" b="b"/>
              <a:pathLst>
                <a:path w="3499484" h="2408554">
                  <a:moveTo>
                    <a:pt x="0" y="0"/>
                  </a:moveTo>
                  <a:lnTo>
                    <a:pt x="3499040" y="0"/>
                  </a:lnTo>
                  <a:lnTo>
                    <a:pt x="3499040" y="2408072"/>
                  </a:lnTo>
                  <a:lnTo>
                    <a:pt x="0" y="240807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019175" y="4638675"/>
              <a:ext cx="4210050" cy="0"/>
            </a:xfrm>
            <a:custGeom>
              <a:avLst/>
              <a:gdLst/>
              <a:ahLst/>
              <a:cxnLst/>
              <a:rect l="l" t="t" r="r" b="b"/>
              <a:pathLst>
                <a:path w="4210050" h="0">
                  <a:moveTo>
                    <a:pt x="0" y="0"/>
                  </a:moveTo>
                  <a:lnTo>
                    <a:pt x="4210050" y="0"/>
                  </a:lnTo>
                </a:path>
              </a:pathLst>
            </a:custGeom>
            <a:ln w="6350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1124" y="4600580"/>
              <a:ext cx="76200" cy="7620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019173" y="3543299"/>
              <a:ext cx="7846695" cy="0"/>
            </a:xfrm>
            <a:custGeom>
              <a:avLst/>
              <a:gdLst/>
              <a:ahLst/>
              <a:cxnLst/>
              <a:rect l="l" t="t" r="r" b="b"/>
              <a:pathLst>
                <a:path w="7846695" h="0">
                  <a:moveTo>
                    <a:pt x="0" y="0"/>
                  </a:moveTo>
                  <a:lnTo>
                    <a:pt x="7846529" y="0"/>
                  </a:lnTo>
                </a:path>
              </a:pathLst>
            </a:custGeom>
            <a:ln w="6350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7604" y="3505205"/>
              <a:ext cx="76200" cy="76200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1019173" y="804672"/>
            <a:ext cx="9203055" cy="2448560"/>
            <a:chOff x="1019173" y="804672"/>
            <a:chExt cx="9203055" cy="2448560"/>
          </a:xfrm>
        </p:grpSpPr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86145" y="804672"/>
              <a:ext cx="4235881" cy="2448521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019173" y="2514600"/>
              <a:ext cx="5001895" cy="0"/>
            </a:xfrm>
            <a:custGeom>
              <a:avLst/>
              <a:gdLst/>
              <a:ahLst/>
              <a:cxnLst/>
              <a:rect l="l" t="t" r="r" b="b"/>
              <a:pathLst>
                <a:path w="5001895" h="0">
                  <a:moveTo>
                    <a:pt x="0" y="0"/>
                  </a:moveTo>
                  <a:lnTo>
                    <a:pt x="5001679" y="0"/>
                  </a:lnTo>
                </a:path>
              </a:pathLst>
            </a:custGeom>
            <a:ln w="6350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82759" y="2476505"/>
              <a:ext cx="76200" cy="76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28678" y="431168"/>
            <a:ext cx="793559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80"/>
              <a:t>Take</a:t>
            </a:r>
            <a:r>
              <a:rPr dirty="0" sz="4400" spc="-215"/>
              <a:t> </a:t>
            </a:r>
            <a:r>
              <a:rPr dirty="0" sz="4400" spc="-265"/>
              <a:t>the</a:t>
            </a:r>
            <a:r>
              <a:rPr dirty="0" sz="4400" spc="-200"/>
              <a:t> </a:t>
            </a:r>
            <a:r>
              <a:rPr dirty="0" sz="4400" spc="-295"/>
              <a:t>next</a:t>
            </a:r>
            <a:r>
              <a:rPr dirty="0" sz="4400" spc="-210"/>
              <a:t> </a:t>
            </a:r>
            <a:r>
              <a:rPr dirty="0" sz="4400" spc="-290"/>
              <a:t>step,</a:t>
            </a:r>
            <a:r>
              <a:rPr dirty="0" sz="4400" spc="-215"/>
              <a:t> </a:t>
            </a:r>
            <a:r>
              <a:rPr dirty="0" sz="4400" spc="-315"/>
              <a:t>join</a:t>
            </a:r>
            <a:r>
              <a:rPr dirty="0" sz="4400" spc="-220"/>
              <a:t> </a:t>
            </a:r>
            <a:r>
              <a:rPr dirty="0" sz="4400" spc="-135"/>
              <a:t>TCDRS!</a:t>
            </a:r>
            <a:endParaRPr sz="4400"/>
          </a:p>
        </p:txBody>
      </p:sp>
      <p:grpSp>
        <p:nvGrpSpPr>
          <p:cNvPr id="3" name="object 3" descr=""/>
          <p:cNvGrpSpPr/>
          <p:nvPr/>
        </p:nvGrpSpPr>
        <p:grpSpPr>
          <a:xfrm>
            <a:off x="2897221" y="1542174"/>
            <a:ext cx="6397625" cy="951865"/>
            <a:chOff x="2897221" y="1542174"/>
            <a:chExt cx="6397625" cy="951865"/>
          </a:xfrm>
        </p:grpSpPr>
        <p:sp>
          <p:nvSpPr>
            <p:cNvPr id="4" name="object 4" descr=""/>
            <p:cNvSpPr/>
            <p:nvPr/>
          </p:nvSpPr>
          <p:spPr>
            <a:xfrm>
              <a:off x="2911509" y="1556462"/>
              <a:ext cx="6369050" cy="923290"/>
            </a:xfrm>
            <a:custGeom>
              <a:avLst/>
              <a:gdLst/>
              <a:ahLst/>
              <a:cxnLst/>
              <a:rect l="l" t="t" r="r" b="b"/>
              <a:pathLst>
                <a:path w="6369050" h="923289">
                  <a:moveTo>
                    <a:pt x="6215151" y="0"/>
                  </a:moveTo>
                  <a:lnTo>
                    <a:pt x="153835" y="0"/>
                  </a:lnTo>
                  <a:lnTo>
                    <a:pt x="105210" y="7842"/>
                  </a:lnTo>
                  <a:lnTo>
                    <a:pt x="62981" y="29680"/>
                  </a:lnTo>
                  <a:lnTo>
                    <a:pt x="29680" y="62981"/>
                  </a:lnTo>
                  <a:lnTo>
                    <a:pt x="7842" y="105210"/>
                  </a:lnTo>
                  <a:lnTo>
                    <a:pt x="0" y="153835"/>
                  </a:lnTo>
                  <a:lnTo>
                    <a:pt x="0" y="769162"/>
                  </a:lnTo>
                  <a:lnTo>
                    <a:pt x="7842" y="817781"/>
                  </a:lnTo>
                  <a:lnTo>
                    <a:pt x="29680" y="860006"/>
                  </a:lnTo>
                  <a:lnTo>
                    <a:pt x="62981" y="893305"/>
                  </a:lnTo>
                  <a:lnTo>
                    <a:pt x="105210" y="915142"/>
                  </a:lnTo>
                  <a:lnTo>
                    <a:pt x="153835" y="922985"/>
                  </a:lnTo>
                  <a:lnTo>
                    <a:pt x="6215151" y="922985"/>
                  </a:lnTo>
                  <a:lnTo>
                    <a:pt x="6263776" y="915142"/>
                  </a:lnTo>
                  <a:lnTo>
                    <a:pt x="6306005" y="893305"/>
                  </a:lnTo>
                  <a:lnTo>
                    <a:pt x="6339305" y="860006"/>
                  </a:lnTo>
                  <a:lnTo>
                    <a:pt x="6361144" y="817781"/>
                  </a:lnTo>
                  <a:lnTo>
                    <a:pt x="6368986" y="769162"/>
                  </a:lnTo>
                  <a:lnTo>
                    <a:pt x="6368986" y="153835"/>
                  </a:lnTo>
                  <a:lnTo>
                    <a:pt x="6361144" y="105210"/>
                  </a:lnTo>
                  <a:lnTo>
                    <a:pt x="6339305" y="62981"/>
                  </a:lnTo>
                  <a:lnTo>
                    <a:pt x="6306005" y="29680"/>
                  </a:lnTo>
                  <a:lnTo>
                    <a:pt x="6263776" y="7842"/>
                  </a:lnTo>
                  <a:lnTo>
                    <a:pt x="6215151" y="0"/>
                  </a:lnTo>
                  <a:close/>
                </a:path>
              </a:pathLst>
            </a:custGeom>
            <a:solidFill>
              <a:srgbClr val="EE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911509" y="1556462"/>
              <a:ext cx="6369050" cy="923290"/>
            </a:xfrm>
            <a:custGeom>
              <a:avLst/>
              <a:gdLst/>
              <a:ahLst/>
              <a:cxnLst/>
              <a:rect l="l" t="t" r="r" b="b"/>
              <a:pathLst>
                <a:path w="6369050" h="923289">
                  <a:moveTo>
                    <a:pt x="0" y="153835"/>
                  </a:moveTo>
                  <a:lnTo>
                    <a:pt x="7842" y="105210"/>
                  </a:lnTo>
                  <a:lnTo>
                    <a:pt x="29680" y="62981"/>
                  </a:lnTo>
                  <a:lnTo>
                    <a:pt x="62981" y="29680"/>
                  </a:lnTo>
                  <a:lnTo>
                    <a:pt x="105210" y="7842"/>
                  </a:lnTo>
                  <a:lnTo>
                    <a:pt x="153835" y="0"/>
                  </a:lnTo>
                  <a:lnTo>
                    <a:pt x="6215151" y="0"/>
                  </a:lnTo>
                  <a:lnTo>
                    <a:pt x="6263776" y="7842"/>
                  </a:lnTo>
                  <a:lnTo>
                    <a:pt x="6306005" y="29680"/>
                  </a:lnTo>
                  <a:lnTo>
                    <a:pt x="6339305" y="62981"/>
                  </a:lnTo>
                  <a:lnTo>
                    <a:pt x="6361144" y="105210"/>
                  </a:lnTo>
                  <a:lnTo>
                    <a:pt x="6368986" y="153835"/>
                  </a:lnTo>
                  <a:lnTo>
                    <a:pt x="6368986" y="769162"/>
                  </a:lnTo>
                  <a:lnTo>
                    <a:pt x="6361144" y="817781"/>
                  </a:lnTo>
                  <a:lnTo>
                    <a:pt x="6339305" y="860006"/>
                  </a:lnTo>
                  <a:lnTo>
                    <a:pt x="6306005" y="893305"/>
                  </a:lnTo>
                  <a:lnTo>
                    <a:pt x="6263776" y="915142"/>
                  </a:lnTo>
                  <a:lnTo>
                    <a:pt x="6215151" y="922985"/>
                  </a:lnTo>
                  <a:lnTo>
                    <a:pt x="153835" y="922985"/>
                  </a:lnTo>
                  <a:lnTo>
                    <a:pt x="105210" y="915142"/>
                  </a:lnTo>
                  <a:lnTo>
                    <a:pt x="62981" y="893305"/>
                  </a:lnTo>
                  <a:lnTo>
                    <a:pt x="29680" y="860006"/>
                  </a:lnTo>
                  <a:lnTo>
                    <a:pt x="7842" y="817781"/>
                  </a:lnTo>
                  <a:lnTo>
                    <a:pt x="0" y="769162"/>
                  </a:lnTo>
                  <a:lnTo>
                    <a:pt x="0" y="153835"/>
                  </a:lnTo>
                  <a:close/>
                </a:path>
              </a:pathLst>
            </a:custGeom>
            <a:ln w="28575">
              <a:solidFill>
                <a:srgbClr val="2A37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2897221" y="2675194"/>
            <a:ext cx="6397625" cy="951865"/>
            <a:chOff x="2897221" y="2675194"/>
            <a:chExt cx="6397625" cy="951865"/>
          </a:xfrm>
        </p:grpSpPr>
        <p:sp>
          <p:nvSpPr>
            <p:cNvPr id="7" name="object 7" descr=""/>
            <p:cNvSpPr/>
            <p:nvPr/>
          </p:nvSpPr>
          <p:spPr>
            <a:xfrm>
              <a:off x="2911509" y="2689481"/>
              <a:ext cx="6369050" cy="923290"/>
            </a:xfrm>
            <a:custGeom>
              <a:avLst/>
              <a:gdLst/>
              <a:ahLst/>
              <a:cxnLst/>
              <a:rect l="l" t="t" r="r" b="b"/>
              <a:pathLst>
                <a:path w="6369050" h="923289">
                  <a:moveTo>
                    <a:pt x="6215151" y="0"/>
                  </a:moveTo>
                  <a:lnTo>
                    <a:pt x="153835" y="0"/>
                  </a:lnTo>
                  <a:lnTo>
                    <a:pt x="105210" y="7842"/>
                  </a:lnTo>
                  <a:lnTo>
                    <a:pt x="62981" y="29680"/>
                  </a:lnTo>
                  <a:lnTo>
                    <a:pt x="29680" y="62981"/>
                  </a:lnTo>
                  <a:lnTo>
                    <a:pt x="7842" y="105210"/>
                  </a:lnTo>
                  <a:lnTo>
                    <a:pt x="0" y="153835"/>
                  </a:lnTo>
                  <a:lnTo>
                    <a:pt x="0" y="769162"/>
                  </a:lnTo>
                  <a:lnTo>
                    <a:pt x="7842" y="817781"/>
                  </a:lnTo>
                  <a:lnTo>
                    <a:pt x="29680" y="860006"/>
                  </a:lnTo>
                  <a:lnTo>
                    <a:pt x="62981" y="893305"/>
                  </a:lnTo>
                  <a:lnTo>
                    <a:pt x="105210" y="915142"/>
                  </a:lnTo>
                  <a:lnTo>
                    <a:pt x="153835" y="922985"/>
                  </a:lnTo>
                  <a:lnTo>
                    <a:pt x="6215151" y="922985"/>
                  </a:lnTo>
                  <a:lnTo>
                    <a:pt x="6263776" y="915142"/>
                  </a:lnTo>
                  <a:lnTo>
                    <a:pt x="6306005" y="893305"/>
                  </a:lnTo>
                  <a:lnTo>
                    <a:pt x="6339305" y="860006"/>
                  </a:lnTo>
                  <a:lnTo>
                    <a:pt x="6361144" y="817781"/>
                  </a:lnTo>
                  <a:lnTo>
                    <a:pt x="6368986" y="769162"/>
                  </a:lnTo>
                  <a:lnTo>
                    <a:pt x="6368986" y="153835"/>
                  </a:lnTo>
                  <a:lnTo>
                    <a:pt x="6361144" y="105210"/>
                  </a:lnTo>
                  <a:lnTo>
                    <a:pt x="6339305" y="62981"/>
                  </a:lnTo>
                  <a:lnTo>
                    <a:pt x="6306005" y="29680"/>
                  </a:lnTo>
                  <a:lnTo>
                    <a:pt x="6263776" y="7842"/>
                  </a:lnTo>
                  <a:lnTo>
                    <a:pt x="6215151" y="0"/>
                  </a:lnTo>
                  <a:close/>
                </a:path>
              </a:pathLst>
            </a:custGeom>
            <a:solidFill>
              <a:srgbClr val="EE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911509" y="2689481"/>
              <a:ext cx="6369050" cy="923290"/>
            </a:xfrm>
            <a:custGeom>
              <a:avLst/>
              <a:gdLst/>
              <a:ahLst/>
              <a:cxnLst/>
              <a:rect l="l" t="t" r="r" b="b"/>
              <a:pathLst>
                <a:path w="6369050" h="923289">
                  <a:moveTo>
                    <a:pt x="0" y="153835"/>
                  </a:moveTo>
                  <a:lnTo>
                    <a:pt x="7842" y="105210"/>
                  </a:lnTo>
                  <a:lnTo>
                    <a:pt x="29680" y="62981"/>
                  </a:lnTo>
                  <a:lnTo>
                    <a:pt x="62981" y="29680"/>
                  </a:lnTo>
                  <a:lnTo>
                    <a:pt x="105210" y="7842"/>
                  </a:lnTo>
                  <a:lnTo>
                    <a:pt x="153835" y="0"/>
                  </a:lnTo>
                  <a:lnTo>
                    <a:pt x="6215151" y="0"/>
                  </a:lnTo>
                  <a:lnTo>
                    <a:pt x="6263776" y="7842"/>
                  </a:lnTo>
                  <a:lnTo>
                    <a:pt x="6306005" y="29680"/>
                  </a:lnTo>
                  <a:lnTo>
                    <a:pt x="6339305" y="62981"/>
                  </a:lnTo>
                  <a:lnTo>
                    <a:pt x="6361144" y="105210"/>
                  </a:lnTo>
                  <a:lnTo>
                    <a:pt x="6368986" y="153835"/>
                  </a:lnTo>
                  <a:lnTo>
                    <a:pt x="6368986" y="769162"/>
                  </a:lnTo>
                  <a:lnTo>
                    <a:pt x="6361144" y="817781"/>
                  </a:lnTo>
                  <a:lnTo>
                    <a:pt x="6339305" y="860006"/>
                  </a:lnTo>
                  <a:lnTo>
                    <a:pt x="6306005" y="893305"/>
                  </a:lnTo>
                  <a:lnTo>
                    <a:pt x="6263776" y="915142"/>
                  </a:lnTo>
                  <a:lnTo>
                    <a:pt x="6215151" y="922985"/>
                  </a:lnTo>
                  <a:lnTo>
                    <a:pt x="153835" y="922985"/>
                  </a:lnTo>
                  <a:lnTo>
                    <a:pt x="105210" y="915142"/>
                  </a:lnTo>
                  <a:lnTo>
                    <a:pt x="62981" y="893305"/>
                  </a:lnTo>
                  <a:lnTo>
                    <a:pt x="29680" y="860006"/>
                  </a:lnTo>
                  <a:lnTo>
                    <a:pt x="7842" y="817781"/>
                  </a:lnTo>
                  <a:lnTo>
                    <a:pt x="0" y="769162"/>
                  </a:lnTo>
                  <a:lnTo>
                    <a:pt x="0" y="153835"/>
                  </a:lnTo>
                  <a:close/>
                </a:path>
              </a:pathLst>
            </a:custGeom>
            <a:ln w="28575">
              <a:solidFill>
                <a:srgbClr val="2A37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2897221" y="3808213"/>
            <a:ext cx="6397625" cy="951865"/>
            <a:chOff x="2897221" y="3808213"/>
            <a:chExt cx="6397625" cy="951865"/>
          </a:xfrm>
        </p:grpSpPr>
        <p:sp>
          <p:nvSpPr>
            <p:cNvPr id="10" name="object 10" descr=""/>
            <p:cNvSpPr/>
            <p:nvPr/>
          </p:nvSpPr>
          <p:spPr>
            <a:xfrm>
              <a:off x="2911509" y="3822500"/>
              <a:ext cx="6369050" cy="923290"/>
            </a:xfrm>
            <a:custGeom>
              <a:avLst/>
              <a:gdLst/>
              <a:ahLst/>
              <a:cxnLst/>
              <a:rect l="l" t="t" r="r" b="b"/>
              <a:pathLst>
                <a:path w="6369050" h="923289">
                  <a:moveTo>
                    <a:pt x="6215151" y="0"/>
                  </a:moveTo>
                  <a:lnTo>
                    <a:pt x="153835" y="0"/>
                  </a:lnTo>
                  <a:lnTo>
                    <a:pt x="105210" y="7842"/>
                  </a:lnTo>
                  <a:lnTo>
                    <a:pt x="62981" y="29680"/>
                  </a:lnTo>
                  <a:lnTo>
                    <a:pt x="29680" y="62981"/>
                  </a:lnTo>
                  <a:lnTo>
                    <a:pt x="7842" y="105210"/>
                  </a:lnTo>
                  <a:lnTo>
                    <a:pt x="0" y="153835"/>
                  </a:lnTo>
                  <a:lnTo>
                    <a:pt x="0" y="769162"/>
                  </a:lnTo>
                  <a:lnTo>
                    <a:pt x="7842" y="817781"/>
                  </a:lnTo>
                  <a:lnTo>
                    <a:pt x="29680" y="860006"/>
                  </a:lnTo>
                  <a:lnTo>
                    <a:pt x="62981" y="893305"/>
                  </a:lnTo>
                  <a:lnTo>
                    <a:pt x="105210" y="915142"/>
                  </a:lnTo>
                  <a:lnTo>
                    <a:pt x="153835" y="922985"/>
                  </a:lnTo>
                  <a:lnTo>
                    <a:pt x="6215151" y="922985"/>
                  </a:lnTo>
                  <a:lnTo>
                    <a:pt x="6263776" y="915142"/>
                  </a:lnTo>
                  <a:lnTo>
                    <a:pt x="6306005" y="893305"/>
                  </a:lnTo>
                  <a:lnTo>
                    <a:pt x="6339305" y="860006"/>
                  </a:lnTo>
                  <a:lnTo>
                    <a:pt x="6361144" y="817781"/>
                  </a:lnTo>
                  <a:lnTo>
                    <a:pt x="6368986" y="769162"/>
                  </a:lnTo>
                  <a:lnTo>
                    <a:pt x="6368986" y="153835"/>
                  </a:lnTo>
                  <a:lnTo>
                    <a:pt x="6361144" y="105210"/>
                  </a:lnTo>
                  <a:lnTo>
                    <a:pt x="6339305" y="62981"/>
                  </a:lnTo>
                  <a:lnTo>
                    <a:pt x="6306005" y="29680"/>
                  </a:lnTo>
                  <a:lnTo>
                    <a:pt x="6263776" y="7842"/>
                  </a:lnTo>
                  <a:lnTo>
                    <a:pt x="6215151" y="0"/>
                  </a:lnTo>
                  <a:close/>
                </a:path>
              </a:pathLst>
            </a:custGeom>
            <a:solidFill>
              <a:srgbClr val="EE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911509" y="3822500"/>
              <a:ext cx="6369050" cy="923290"/>
            </a:xfrm>
            <a:custGeom>
              <a:avLst/>
              <a:gdLst/>
              <a:ahLst/>
              <a:cxnLst/>
              <a:rect l="l" t="t" r="r" b="b"/>
              <a:pathLst>
                <a:path w="6369050" h="923289">
                  <a:moveTo>
                    <a:pt x="0" y="153835"/>
                  </a:moveTo>
                  <a:lnTo>
                    <a:pt x="7842" y="105210"/>
                  </a:lnTo>
                  <a:lnTo>
                    <a:pt x="29680" y="62981"/>
                  </a:lnTo>
                  <a:lnTo>
                    <a:pt x="62981" y="29680"/>
                  </a:lnTo>
                  <a:lnTo>
                    <a:pt x="105210" y="7842"/>
                  </a:lnTo>
                  <a:lnTo>
                    <a:pt x="153835" y="0"/>
                  </a:lnTo>
                  <a:lnTo>
                    <a:pt x="6215151" y="0"/>
                  </a:lnTo>
                  <a:lnTo>
                    <a:pt x="6263776" y="7842"/>
                  </a:lnTo>
                  <a:lnTo>
                    <a:pt x="6306005" y="29680"/>
                  </a:lnTo>
                  <a:lnTo>
                    <a:pt x="6339305" y="62981"/>
                  </a:lnTo>
                  <a:lnTo>
                    <a:pt x="6361144" y="105210"/>
                  </a:lnTo>
                  <a:lnTo>
                    <a:pt x="6368986" y="153835"/>
                  </a:lnTo>
                  <a:lnTo>
                    <a:pt x="6368986" y="769162"/>
                  </a:lnTo>
                  <a:lnTo>
                    <a:pt x="6361144" y="817781"/>
                  </a:lnTo>
                  <a:lnTo>
                    <a:pt x="6339305" y="860006"/>
                  </a:lnTo>
                  <a:lnTo>
                    <a:pt x="6306005" y="893305"/>
                  </a:lnTo>
                  <a:lnTo>
                    <a:pt x="6263776" y="915142"/>
                  </a:lnTo>
                  <a:lnTo>
                    <a:pt x="6215151" y="922985"/>
                  </a:lnTo>
                  <a:lnTo>
                    <a:pt x="153835" y="922985"/>
                  </a:lnTo>
                  <a:lnTo>
                    <a:pt x="105210" y="915142"/>
                  </a:lnTo>
                  <a:lnTo>
                    <a:pt x="62981" y="893305"/>
                  </a:lnTo>
                  <a:lnTo>
                    <a:pt x="29680" y="860006"/>
                  </a:lnTo>
                  <a:lnTo>
                    <a:pt x="7842" y="817781"/>
                  </a:lnTo>
                  <a:lnTo>
                    <a:pt x="0" y="769162"/>
                  </a:lnTo>
                  <a:lnTo>
                    <a:pt x="0" y="153835"/>
                  </a:lnTo>
                  <a:close/>
                </a:path>
              </a:pathLst>
            </a:custGeom>
            <a:ln w="28575">
              <a:solidFill>
                <a:srgbClr val="2A37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2897220" y="4941230"/>
            <a:ext cx="6397625" cy="1686560"/>
            <a:chOff x="2897220" y="4941230"/>
            <a:chExt cx="6397625" cy="1686560"/>
          </a:xfrm>
        </p:grpSpPr>
        <p:sp>
          <p:nvSpPr>
            <p:cNvPr id="13" name="object 13" descr=""/>
            <p:cNvSpPr/>
            <p:nvPr/>
          </p:nvSpPr>
          <p:spPr>
            <a:xfrm>
              <a:off x="2911507" y="4955518"/>
              <a:ext cx="6369050" cy="1657985"/>
            </a:xfrm>
            <a:custGeom>
              <a:avLst/>
              <a:gdLst/>
              <a:ahLst/>
              <a:cxnLst/>
              <a:rect l="l" t="t" r="r" b="b"/>
              <a:pathLst>
                <a:path w="6369050" h="1657984">
                  <a:moveTo>
                    <a:pt x="6092723" y="0"/>
                  </a:moveTo>
                  <a:lnTo>
                    <a:pt x="276263" y="0"/>
                  </a:lnTo>
                  <a:lnTo>
                    <a:pt x="226603" y="4450"/>
                  </a:lnTo>
                  <a:lnTo>
                    <a:pt x="179865" y="17283"/>
                  </a:lnTo>
                  <a:lnTo>
                    <a:pt x="136826" y="37717"/>
                  </a:lnTo>
                  <a:lnTo>
                    <a:pt x="98269" y="64972"/>
                  </a:lnTo>
                  <a:lnTo>
                    <a:pt x="64972" y="98269"/>
                  </a:lnTo>
                  <a:lnTo>
                    <a:pt x="37717" y="136826"/>
                  </a:lnTo>
                  <a:lnTo>
                    <a:pt x="17283" y="179865"/>
                  </a:lnTo>
                  <a:lnTo>
                    <a:pt x="4450" y="226603"/>
                  </a:lnTo>
                  <a:lnTo>
                    <a:pt x="0" y="276263"/>
                  </a:lnTo>
                  <a:lnTo>
                    <a:pt x="0" y="1381290"/>
                  </a:lnTo>
                  <a:lnTo>
                    <a:pt x="4450" y="1430949"/>
                  </a:lnTo>
                  <a:lnTo>
                    <a:pt x="17283" y="1477688"/>
                  </a:lnTo>
                  <a:lnTo>
                    <a:pt x="37717" y="1520726"/>
                  </a:lnTo>
                  <a:lnTo>
                    <a:pt x="64972" y="1559283"/>
                  </a:lnTo>
                  <a:lnTo>
                    <a:pt x="98269" y="1592580"/>
                  </a:lnTo>
                  <a:lnTo>
                    <a:pt x="136826" y="1619835"/>
                  </a:lnTo>
                  <a:lnTo>
                    <a:pt x="179865" y="1640269"/>
                  </a:lnTo>
                  <a:lnTo>
                    <a:pt x="226603" y="1653102"/>
                  </a:lnTo>
                  <a:lnTo>
                    <a:pt x="276263" y="1657553"/>
                  </a:lnTo>
                  <a:lnTo>
                    <a:pt x="6092723" y="1657553"/>
                  </a:lnTo>
                  <a:lnTo>
                    <a:pt x="6142382" y="1653102"/>
                  </a:lnTo>
                  <a:lnTo>
                    <a:pt x="6189121" y="1640269"/>
                  </a:lnTo>
                  <a:lnTo>
                    <a:pt x="6232159" y="1619835"/>
                  </a:lnTo>
                  <a:lnTo>
                    <a:pt x="6270716" y="1592580"/>
                  </a:lnTo>
                  <a:lnTo>
                    <a:pt x="6304013" y="1559283"/>
                  </a:lnTo>
                  <a:lnTo>
                    <a:pt x="6331268" y="1520726"/>
                  </a:lnTo>
                  <a:lnTo>
                    <a:pt x="6351703" y="1477688"/>
                  </a:lnTo>
                  <a:lnTo>
                    <a:pt x="6364535" y="1430949"/>
                  </a:lnTo>
                  <a:lnTo>
                    <a:pt x="6368986" y="1381290"/>
                  </a:lnTo>
                  <a:lnTo>
                    <a:pt x="6368986" y="276263"/>
                  </a:lnTo>
                  <a:lnTo>
                    <a:pt x="6364535" y="226603"/>
                  </a:lnTo>
                  <a:lnTo>
                    <a:pt x="6351703" y="179865"/>
                  </a:lnTo>
                  <a:lnTo>
                    <a:pt x="6331268" y="136826"/>
                  </a:lnTo>
                  <a:lnTo>
                    <a:pt x="6304013" y="98269"/>
                  </a:lnTo>
                  <a:lnTo>
                    <a:pt x="6270716" y="64972"/>
                  </a:lnTo>
                  <a:lnTo>
                    <a:pt x="6232159" y="37717"/>
                  </a:lnTo>
                  <a:lnTo>
                    <a:pt x="6189121" y="17283"/>
                  </a:lnTo>
                  <a:lnTo>
                    <a:pt x="6142382" y="4450"/>
                  </a:lnTo>
                  <a:lnTo>
                    <a:pt x="6092723" y="0"/>
                  </a:lnTo>
                  <a:close/>
                </a:path>
              </a:pathLst>
            </a:custGeom>
            <a:solidFill>
              <a:srgbClr val="EE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911507" y="4955518"/>
              <a:ext cx="6369050" cy="1657985"/>
            </a:xfrm>
            <a:custGeom>
              <a:avLst/>
              <a:gdLst/>
              <a:ahLst/>
              <a:cxnLst/>
              <a:rect l="l" t="t" r="r" b="b"/>
              <a:pathLst>
                <a:path w="6369050" h="1657984">
                  <a:moveTo>
                    <a:pt x="0" y="276263"/>
                  </a:moveTo>
                  <a:lnTo>
                    <a:pt x="4450" y="226603"/>
                  </a:lnTo>
                  <a:lnTo>
                    <a:pt x="17283" y="179865"/>
                  </a:lnTo>
                  <a:lnTo>
                    <a:pt x="37717" y="136826"/>
                  </a:lnTo>
                  <a:lnTo>
                    <a:pt x="64972" y="98269"/>
                  </a:lnTo>
                  <a:lnTo>
                    <a:pt x="98269" y="64972"/>
                  </a:lnTo>
                  <a:lnTo>
                    <a:pt x="136826" y="37717"/>
                  </a:lnTo>
                  <a:lnTo>
                    <a:pt x="179865" y="17283"/>
                  </a:lnTo>
                  <a:lnTo>
                    <a:pt x="226603" y="4450"/>
                  </a:lnTo>
                  <a:lnTo>
                    <a:pt x="276263" y="0"/>
                  </a:lnTo>
                  <a:lnTo>
                    <a:pt x="6092723" y="0"/>
                  </a:lnTo>
                  <a:lnTo>
                    <a:pt x="6142382" y="4450"/>
                  </a:lnTo>
                  <a:lnTo>
                    <a:pt x="6189121" y="17283"/>
                  </a:lnTo>
                  <a:lnTo>
                    <a:pt x="6232159" y="37717"/>
                  </a:lnTo>
                  <a:lnTo>
                    <a:pt x="6270716" y="64972"/>
                  </a:lnTo>
                  <a:lnTo>
                    <a:pt x="6304013" y="98269"/>
                  </a:lnTo>
                  <a:lnTo>
                    <a:pt x="6331268" y="136826"/>
                  </a:lnTo>
                  <a:lnTo>
                    <a:pt x="6351703" y="179865"/>
                  </a:lnTo>
                  <a:lnTo>
                    <a:pt x="6364535" y="226603"/>
                  </a:lnTo>
                  <a:lnTo>
                    <a:pt x="6368986" y="276263"/>
                  </a:lnTo>
                  <a:lnTo>
                    <a:pt x="6368986" y="1381290"/>
                  </a:lnTo>
                  <a:lnTo>
                    <a:pt x="6364535" y="1430949"/>
                  </a:lnTo>
                  <a:lnTo>
                    <a:pt x="6351703" y="1477688"/>
                  </a:lnTo>
                  <a:lnTo>
                    <a:pt x="6331268" y="1520726"/>
                  </a:lnTo>
                  <a:lnTo>
                    <a:pt x="6304013" y="1559283"/>
                  </a:lnTo>
                  <a:lnTo>
                    <a:pt x="6270716" y="1592580"/>
                  </a:lnTo>
                  <a:lnTo>
                    <a:pt x="6232159" y="1619835"/>
                  </a:lnTo>
                  <a:lnTo>
                    <a:pt x="6189121" y="1640269"/>
                  </a:lnTo>
                  <a:lnTo>
                    <a:pt x="6142382" y="1653102"/>
                  </a:lnTo>
                  <a:lnTo>
                    <a:pt x="6092723" y="1657553"/>
                  </a:lnTo>
                  <a:lnTo>
                    <a:pt x="276263" y="1657553"/>
                  </a:lnTo>
                  <a:lnTo>
                    <a:pt x="226603" y="1653102"/>
                  </a:lnTo>
                  <a:lnTo>
                    <a:pt x="179865" y="1640269"/>
                  </a:lnTo>
                  <a:lnTo>
                    <a:pt x="136826" y="1619835"/>
                  </a:lnTo>
                  <a:lnTo>
                    <a:pt x="98269" y="1592580"/>
                  </a:lnTo>
                  <a:lnTo>
                    <a:pt x="64972" y="1559283"/>
                  </a:lnTo>
                  <a:lnTo>
                    <a:pt x="37717" y="1520726"/>
                  </a:lnTo>
                  <a:lnTo>
                    <a:pt x="17283" y="1477688"/>
                  </a:lnTo>
                  <a:lnTo>
                    <a:pt x="4450" y="1430949"/>
                  </a:lnTo>
                  <a:lnTo>
                    <a:pt x="0" y="1381290"/>
                  </a:lnTo>
                  <a:lnTo>
                    <a:pt x="0" y="276263"/>
                  </a:lnTo>
                  <a:close/>
                </a:path>
              </a:pathLst>
            </a:custGeom>
            <a:ln w="28575">
              <a:solidFill>
                <a:srgbClr val="2A37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673142" y="1773610"/>
            <a:ext cx="4885055" cy="46824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8925">
              <a:lnSpc>
                <a:spcPct val="100000"/>
              </a:lnSpc>
              <a:spcBef>
                <a:spcPts val="95"/>
              </a:spcBef>
            </a:pPr>
            <a:r>
              <a:rPr dirty="0" sz="2800" spc="-185" b="1">
                <a:solidFill>
                  <a:srgbClr val="2A374D"/>
                </a:solidFill>
                <a:latin typeface="Tahoma"/>
                <a:cs typeface="Tahoma"/>
              </a:rPr>
              <a:t>Eligible</a:t>
            </a:r>
            <a:r>
              <a:rPr dirty="0" sz="2800" spc="-85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30" b="1">
                <a:solidFill>
                  <a:srgbClr val="2A374D"/>
                </a:solidFill>
                <a:latin typeface="Tahoma"/>
                <a:cs typeface="Tahoma"/>
              </a:rPr>
              <a:t>to</a:t>
            </a:r>
            <a:r>
              <a:rPr dirty="0" sz="2800" spc="-11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80" b="1">
                <a:solidFill>
                  <a:srgbClr val="2A374D"/>
                </a:solidFill>
                <a:latin typeface="Tahoma"/>
                <a:cs typeface="Tahoma"/>
              </a:rPr>
              <a:t>Participate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80"/>
              </a:spcBef>
            </a:pPr>
            <a:endParaRPr sz="2800">
              <a:latin typeface="Tahoma"/>
              <a:cs typeface="Tahoma"/>
            </a:endParaRPr>
          </a:p>
          <a:p>
            <a:pPr marL="288925">
              <a:lnSpc>
                <a:spcPct val="100000"/>
              </a:lnSpc>
            </a:pPr>
            <a:r>
              <a:rPr dirty="0" sz="2800" spc="-140" b="1">
                <a:solidFill>
                  <a:srgbClr val="2A374D"/>
                </a:solidFill>
                <a:latin typeface="Tahoma"/>
                <a:cs typeface="Tahoma"/>
              </a:rPr>
              <a:t>Workforce</a:t>
            </a:r>
            <a:r>
              <a:rPr dirty="0" sz="2800" spc="-40" b="1">
                <a:solidFill>
                  <a:srgbClr val="2A374D"/>
                </a:solidFill>
                <a:latin typeface="Tahoma"/>
                <a:cs typeface="Tahoma"/>
              </a:rPr>
              <a:t> Analysis</a:t>
            </a:r>
            <a:endParaRPr sz="2800">
              <a:latin typeface="Tahoma"/>
              <a:cs typeface="Tahoma"/>
            </a:endParaRPr>
          </a:p>
          <a:p>
            <a:pPr marL="325120" marR="688340" indent="-36195">
              <a:lnSpc>
                <a:spcPct val="246500"/>
              </a:lnSpc>
              <a:spcBef>
                <a:spcPts val="750"/>
              </a:spcBef>
            </a:pPr>
            <a:r>
              <a:rPr dirty="0" sz="2800" spc="-160" b="1">
                <a:solidFill>
                  <a:srgbClr val="2A374D"/>
                </a:solidFill>
                <a:latin typeface="Tahoma"/>
                <a:cs typeface="Tahoma"/>
              </a:rPr>
              <a:t>Benefit</a:t>
            </a:r>
            <a:r>
              <a:rPr dirty="0" sz="2800" spc="-85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229" b="1">
                <a:solidFill>
                  <a:srgbClr val="2A374D"/>
                </a:solidFill>
                <a:latin typeface="Tahoma"/>
                <a:cs typeface="Tahoma"/>
              </a:rPr>
              <a:t>and</a:t>
            </a:r>
            <a:r>
              <a:rPr dirty="0" sz="2800" spc="-114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35" b="1">
                <a:solidFill>
                  <a:srgbClr val="2A374D"/>
                </a:solidFill>
                <a:latin typeface="Tahoma"/>
                <a:cs typeface="Tahoma"/>
              </a:rPr>
              <a:t>Cost</a:t>
            </a:r>
            <a:r>
              <a:rPr dirty="0" sz="2800" spc="-105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80" b="1">
                <a:solidFill>
                  <a:srgbClr val="2A374D"/>
                </a:solidFill>
                <a:latin typeface="Tahoma"/>
                <a:cs typeface="Tahoma"/>
              </a:rPr>
              <a:t>Review </a:t>
            </a:r>
            <a:r>
              <a:rPr dirty="0" sz="2800" spc="-155" b="1">
                <a:solidFill>
                  <a:srgbClr val="2A374D"/>
                </a:solidFill>
                <a:latin typeface="Tahoma"/>
                <a:cs typeface="Tahoma"/>
              </a:rPr>
              <a:t>Decision</a:t>
            </a:r>
            <a:r>
              <a:rPr dirty="0" sz="2800" spc="-9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30" b="1">
                <a:solidFill>
                  <a:srgbClr val="2A374D"/>
                </a:solidFill>
                <a:latin typeface="Tahoma"/>
                <a:cs typeface="Tahoma"/>
              </a:rPr>
              <a:t>to</a:t>
            </a:r>
            <a:r>
              <a:rPr dirty="0" sz="2800" spc="-12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20" b="1">
                <a:solidFill>
                  <a:srgbClr val="2A374D"/>
                </a:solidFill>
                <a:latin typeface="Tahoma"/>
                <a:cs typeface="Tahoma"/>
              </a:rPr>
              <a:t>Join</a:t>
            </a:r>
            <a:endParaRPr sz="2800">
              <a:latin typeface="Tahoma"/>
              <a:cs typeface="Tahoma"/>
            </a:endParaRPr>
          </a:p>
          <a:p>
            <a:pPr marL="337185" indent="-286385">
              <a:lnSpc>
                <a:spcPct val="100000"/>
              </a:lnSpc>
              <a:spcBef>
                <a:spcPts val="1320"/>
              </a:spcBef>
              <a:buClr>
                <a:srgbClr val="5B8682"/>
              </a:buClr>
              <a:buFont typeface="Arial"/>
              <a:buChar char="•"/>
              <a:tabLst>
                <a:tab pos="337185" algn="l"/>
              </a:tabLst>
            </a:pP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Select</a:t>
            </a:r>
            <a:r>
              <a:rPr dirty="0" sz="1600" spc="-4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2A374D"/>
                </a:solidFill>
                <a:latin typeface="Tahoma"/>
                <a:cs typeface="Tahoma"/>
              </a:rPr>
              <a:t>plan</a:t>
            </a:r>
            <a:r>
              <a:rPr dirty="0" sz="1600" spc="-6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2A374D"/>
                </a:solidFill>
                <a:latin typeface="Tahoma"/>
                <a:cs typeface="Tahoma"/>
              </a:rPr>
              <a:t>and</a:t>
            </a:r>
            <a:r>
              <a:rPr dirty="0" sz="1600" spc="-5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 spc="-20">
                <a:solidFill>
                  <a:srgbClr val="2A374D"/>
                </a:solidFill>
                <a:latin typeface="Tahoma"/>
                <a:cs typeface="Tahoma"/>
              </a:rPr>
              <a:t>sign</a:t>
            </a:r>
            <a:r>
              <a:rPr dirty="0" sz="1600" spc="-6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plan/participation</a:t>
            </a:r>
            <a:r>
              <a:rPr dirty="0" sz="1600" spc="-2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2A374D"/>
                </a:solidFill>
                <a:latin typeface="Tahoma"/>
                <a:cs typeface="Tahoma"/>
              </a:rPr>
              <a:t>agreements</a:t>
            </a:r>
            <a:endParaRPr sz="1600">
              <a:latin typeface="Tahoma"/>
              <a:cs typeface="Tahoma"/>
            </a:endParaRPr>
          </a:p>
          <a:p>
            <a:pPr marL="337185" indent="-286385">
              <a:lnSpc>
                <a:spcPct val="100000"/>
              </a:lnSpc>
              <a:buClr>
                <a:srgbClr val="5B8682"/>
              </a:buClr>
              <a:buFont typeface="Arial"/>
              <a:buChar char="•"/>
              <a:tabLst>
                <a:tab pos="337185" algn="l"/>
              </a:tabLst>
            </a:pP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Begin</a:t>
            </a:r>
            <a:r>
              <a:rPr dirty="0" sz="1600" spc="-2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participation</a:t>
            </a:r>
            <a:r>
              <a:rPr dirty="0" sz="1600" spc="-1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1</a:t>
            </a:r>
            <a:r>
              <a:rPr dirty="0" baseline="26455" sz="1575">
                <a:solidFill>
                  <a:srgbClr val="2A374D"/>
                </a:solidFill>
                <a:latin typeface="Tahoma"/>
                <a:cs typeface="Tahoma"/>
              </a:rPr>
              <a:t>st</a:t>
            </a:r>
            <a:r>
              <a:rPr dirty="0" baseline="26455" sz="1575" spc="179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of</a:t>
            </a:r>
            <a:r>
              <a:rPr dirty="0" sz="1600" spc="-4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any</a:t>
            </a:r>
            <a:r>
              <a:rPr dirty="0" sz="1600" spc="-3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 spc="-20">
                <a:solidFill>
                  <a:srgbClr val="2A374D"/>
                </a:solidFill>
                <a:latin typeface="Tahoma"/>
                <a:cs typeface="Tahoma"/>
              </a:rPr>
              <a:t>month</a:t>
            </a:r>
            <a:endParaRPr sz="1600">
              <a:latin typeface="Tahoma"/>
              <a:cs typeface="Tahoma"/>
            </a:endParaRPr>
          </a:p>
          <a:p>
            <a:pPr marL="337185" indent="-286385">
              <a:lnSpc>
                <a:spcPct val="100000"/>
              </a:lnSpc>
              <a:buClr>
                <a:srgbClr val="5B8682"/>
              </a:buClr>
              <a:buFont typeface="Arial"/>
              <a:buChar char="•"/>
              <a:tabLst>
                <a:tab pos="337185" algn="l"/>
              </a:tabLst>
            </a:pP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First</a:t>
            </a:r>
            <a:r>
              <a:rPr dirty="0" sz="1600" spc="-4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payment</a:t>
            </a:r>
            <a:r>
              <a:rPr dirty="0" sz="1600" spc="-1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due</a:t>
            </a:r>
            <a:r>
              <a:rPr dirty="0" sz="1600" spc="-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by</a:t>
            </a:r>
            <a:r>
              <a:rPr dirty="0" sz="1600" spc="-3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15</a:t>
            </a:r>
            <a:r>
              <a:rPr dirty="0" baseline="26455" sz="1575">
                <a:solidFill>
                  <a:srgbClr val="2A374D"/>
                </a:solidFill>
                <a:latin typeface="Tahoma"/>
                <a:cs typeface="Tahoma"/>
              </a:rPr>
              <a:t>th</a:t>
            </a:r>
            <a:r>
              <a:rPr dirty="0" baseline="26455" sz="1575" spc="209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of</a:t>
            </a:r>
            <a:r>
              <a:rPr dirty="0" sz="1600" spc="-3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following</a:t>
            </a:r>
            <a:r>
              <a:rPr dirty="0" sz="1600" spc="1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2A374D"/>
                </a:solidFill>
                <a:latin typeface="Tahoma"/>
                <a:cs typeface="Tahoma"/>
              </a:rPr>
              <a:t>month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3169799" y="1796818"/>
            <a:ext cx="504825" cy="416559"/>
            <a:chOff x="3169799" y="1796818"/>
            <a:chExt cx="504825" cy="416559"/>
          </a:xfrm>
        </p:grpSpPr>
        <p:sp>
          <p:nvSpPr>
            <p:cNvPr id="17" name="object 17" descr=""/>
            <p:cNvSpPr/>
            <p:nvPr/>
          </p:nvSpPr>
          <p:spPr>
            <a:xfrm>
              <a:off x="3184086" y="1811106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5" h="387985">
                  <a:moveTo>
                    <a:pt x="193852" y="0"/>
                  </a:moveTo>
                  <a:lnTo>
                    <a:pt x="149404" y="5119"/>
                  </a:lnTo>
                  <a:lnTo>
                    <a:pt x="108601" y="19703"/>
                  </a:lnTo>
                  <a:lnTo>
                    <a:pt x="72608" y="42587"/>
                  </a:lnTo>
                  <a:lnTo>
                    <a:pt x="42587" y="72608"/>
                  </a:lnTo>
                  <a:lnTo>
                    <a:pt x="19703" y="108601"/>
                  </a:lnTo>
                  <a:lnTo>
                    <a:pt x="5119" y="149404"/>
                  </a:lnTo>
                  <a:lnTo>
                    <a:pt x="0" y="193852"/>
                  </a:lnTo>
                  <a:lnTo>
                    <a:pt x="5119" y="238301"/>
                  </a:lnTo>
                  <a:lnTo>
                    <a:pt x="19703" y="279103"/>
                  </a:lnTo>
                  <a:lnTo>
                    <a:pt x="42587" y="315097"/>
                  </a:lnTo>
                  <a:lnTo>
                    <a:pt x="72608" y="345118"/>
                  </a:lnTo>
                  <a:lnTo>
                    <a:pt x="108601" y="368002"/>
                  </a:lnTo>
                  <a:lnTo>
                    <a:pt x="149404" y="382585"/>
                  </a:lnTo>
                  <a:lnTo>
                    <a:pt x="193852" y="387705"/>
                  </a:lnTo>
                  <a:lnTo>
                    <a:pt x="238305" y="382585"/>
                  </a:lnTo>
                  <a:lnTo>
                    <a:pt x="279112" y="368002"/>
                  </a:lnTo>
                  <a:lnTo>
                    <a:pt x="315107" y="345118"/>
                  </a:lnTo>
                  <a:lnTo>
                    <a:pt x="345129" y="315097"/>
                  </a:lnTo>
                  <a:lnTo>
                    <a:pt x="368014" y="279103"/>
                  </a:lnTo>
                  <a:lnTo>
                    <a:pt x="382598" y="238301"/>
                  </a:lnTo>
                  <a:lnTo>
                    <a:pt x="387718" y="193852"/>
                  </a:lnTo>
                  <a:lnTo>
                    <a:pt x="382598" y="149404"/>
                  </a:lnTo>
                  <a:lnTo>
                    <a:pt x="368014" y="108601"/>
                  </a:lnTo>
                  <a:lnTo>
                    <a:pt x="345129" y="72608"/>
                  </a:lnTo>
                  <a:lnTo>
                    <a:pt x="315107" y="42587"/>
                  </a:lnTo>
                  <a:lnTo>
                    <a:pt x="279112" y="19703"/>
                  </a:lnTo>
                  <a:lnTo>
                    <a:pt x="238305" y="5119"/>
                  </a:lnTo>
                  <a:lnTo>
                    <a:pt x="193852" y="0"/>
                  </a:lnTo>
                  <a:close/>
                </a:path>
              </a:pathLst>
            </a:custGeom>
            <a:solidFill>
              <a:srgbClr val="EE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184086" y="1811106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5" h="387985">
                  <a:moveTo>
                    <a:pt x="0" y="193852"/>
                  </a:moveTo>
                  <a:lnTo>
                    <a:pt x="5119" y="149404"/>
                  </a:lnTo>
                  <a:lnTo>
                    <a:pt x="19703" y="108601"/>
                  </a:lnTo>
                  <a:lnTo>
                    <a:pt x="42587" y="72608"/>
                  </a:lnTo>
                  <a:lnTo>
                    <a:pt x="72608" y="42587"/>
                  </a:lnTo>
                  <a:lnTo>
                    <a:pt x="108601" y="19703"/>
                  </a:lnTo>
                  <a:lnTo>
                    <a:pt x="149404" y="5119"/>
                  </a:lnTo>
                  <a:lnTo>
                    <a:pt x="193852" y="0"/>
                  </a:lnTo>
                  <a:lnTo>
                    <a:pt x="238305" y="5119"/>
                  </a:lnTo>
                  <a:lnTo>
                    <a:pt x="279112" y="19703"/>
                  </a:lnTo>
                  <a:lnTo>
                    <a:pt x="315107" y="42587"/>
                  </a:lnTo>
                  <a:lnTo>
                    <a:pt x="345129" y="72608"/>
                  </a:lnTo>
                  <a:lnTo>
                    <a:pt x="368014" y="108601"/>
                  </a:lnTo>
                  <a:lnTo>
                    <a:pt x="382598" y="149404"/>
                  </a:lnTo>
                  <a:lnTo>
                    <a:pt x="387718" y="193852"/>
                  </a:lnTo>
                  <a:lnTo>
                    <a:pt x="382598" y="238301"/>
                  </a:lnTo>
                  <a:lnTo>
                    <a:pt x="368014" y="279103"/>
                  </a:lnTo>
                  <a:lnTo>
                    <a:pt x="345129" y="315097"/>
                  </a:lnTo>
                  <a:lnTo>
                    <a:pt x="315107" y="345118"/>
                  </a:lnTo>
                  <a:lnTo>
                    <a:pt x="279112" y="368002"/>
                  </a:lnTo>
                  <a:lnTo>
                    <a:pt x="238305" y="382585"/>
                  </a:lnTo>
                  <a:lnTo>
                    <a:pt x="193852" y="387705"/>
                  </a:lnTo>
                  <a:lnTo>
                    <a:pt x="149404" y="382585"/>
                  </a:lnTo>
                  <a:lnTo>
                    <a:pt x="108601" y="368002"/>
                  </a:lnTo>
                  <a:lnTo>
                    <a:pt x="72608" y="345118"/>
                  </a:lnTo>
                  <a:lnTo>
                    <a:pt x="42587" y="315097"/>
                  </a:lnTo>
                  <a:lnTo>
                    <a:pt x="19703" y="279103"/>
                  </a:lnTo>
                  <a:lnTo>
                    <a:pt x="5119" y="238301"/>
                  </a:lnTo>
                  <a:lnTo>
                    <a:pt x="0" y="193852"/>
                  </a:lnTo>
                  <a:close/>
                </a:path>
              </a:pathLst>
            </a:custGeom>
            <a:ln w="28575">
              <a:solidFill>
                <a:srgbClr val="2A37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257547" y="1855486"/>
              <a:ext cx="403225" cy="253365"/>
            </a:xfrm>
            <a:custGeom>
              <a:avLst/>
              <a:gdLst/>
              <a:ahLst/>
              <a:cxnLst/>
              <a:rect l="l" t="t" r="r" b="b"/>
              <a:pathLst>
                <a:path w="403225" h="253364">
                  <a:moveTo>
                    <a:pt x="137647" y="253072"/>
                  </a:moveTo>
                  <a:lnTo>
                    <a:pt x="0" y="115348"/>
                  </a:lnTo>
                  <a:lnTo>
                    <a:pt x="6669" y="108674"/>
                  </a:lnTo>
                  <a:lnTo>
                    <a:pt x="137892" y="239970"/>
                  </a:lnTo>
                  <a:lnTo>
                    <a:pt x="396351" y="0"/>
                  </a:lnTo>
                  <a:lnTo>
                    <a:pt x="402776" y="6919"/>
                  </a:lnTo>
                  <a:lnTo>
                    <a:pt x="137647" y="2530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257548" y="1855487"/>
              <a:ext cx="403225" cy="253365"/>
            </a:xfrm>
            <a:custGeom>
              <a:avLst/>
              <a:gdLst/>
              <a:ahLst/>
              <a:cxnLst/>
              <a:rect l="l" t="t" r="r" b="b"/>
              <a:pathLst>
                <a:path w="403225" h="253364">
                  <a:moveTo>
                    <a:pt x="137892" y="239970"/>
                  </a:moveTo>
                  <a:lnTo>
                    <a:pt x="6669" y="108674"/>
                  </a:lnTo>
                  <a:lnTo>
                    <a:pt x="0" y="115348"/>
                  </a:lnTo>
                  <a:lnTo>
                    <a:pt x="137647" y="253072"/>
                  </a:lnTo>
                  <a:lnTo>
                    <a:pt x="402776" y="6919"/>
                  </a:lnTo>
                  <a:lnTo>
                    <a:pt x="396351" y="0"/>
                  </a:lnTo>
                  <a:lnTo>
                    <a:pt x="137892" y="239970"/>
                  </a:lnTo>
                  <a:close/>
                </a:path>
              </a:pathLst>
            </a:custGeom>
            <a:ln w="28313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3169799" y="2929628"/>
            <a:ext cx="504825" cy="416559"/>
            <a:chOff x="3169799" y="2929628"/>
            <a:chExt cx="504825" cy="416559"/>
          </a:xfrm>
        </p:grpSpPr>
        <p:sp>
          <p:nvSpPr>
            <p:cNvPr id="22" name="object 22" descr=""/>
            <p:cNvSpPr/>
            <p:nvPr/>
          </p:nvSpPr>
          <p:spPr>
            <a:xfrm>
              <a:off x="3184086" y="2943915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5" h="387985">
                  <a:moveTo>
                    <a:pt x="193852" y="0"/>
                  </a:moveTo>
                  <a:lnTo>
                    <a:pt x="149404" y="5119"/>
                  </a:lnTo>
                  <a:lnTo>
                    <a:pt x="108601" y="19703"/>
                  </a:lnTo>
                  <a:lnTo>
                    <a:pt x="72608" y="42587"/>
                  </a:lnTo>
                  <a:lnTo>
                    <a:pt x="42587" y="72608"/>
                  </a:lnTo>
                  <a:lnTo>
                    <a:pt x="19703" y="108601"/>
                  </a:lnTo>
                  <a:lnTo>
                    <a:pt x="5119" y="149404"/>
                  </a:lnTo>
                  <a:lnTo>
                    <a:pt x="0" y="193852"/>
                  </a:lnTo>
                  <a:lnTo>
                    <a:pt x="5119" y="238301"/>
                  </a:lnTo>
                  <a:lnTo>
                    <a:pt x="19703" y="279103"/>
                  </a:lnTo>
                  <a:lnTo>
                    <a:pt x="42587" y="315097"/>
                  </a:lnTo>
                  <a:lnTo>
                    <a:pt x="72608" y="345118"/>
                  </a:lnTo>
                  <a:lnTo>
                    <a:pt x="108601" y="368002"/>
                  </a:lnTo>
                  <a:lnTo>
                    <a:pt x="149404" y="382585"/>
                  </a:lnTo>
                  <a:lnTo>
                    <a:pt x="193852" y="387705"/>
                  </a:lnTo>
                  <a:lnTo>
                    <a:pt x="238305" y="382585"/>
                  </a:lnTo>
                  <a:lnTo>
                    <a:pt x="279112" y="368002"/>
                  </a:lnTo>
                  <a:lnTo>
                    <a:pt x="315107" y="345118"/>
                  </a:lnTo>
                  <a:lnTo>
                    <a:pt x="345129" y="315097"/>
                  </a:lnTo>
                  <a:lnTo>
                    <a:pt x="368014" y="279103"/>
                  </a:lnTo>
                  <a:lnTo>
                    <a:pt x="382598" y="238301"/>
                  </a:lnTo>
                  <a:lnTo>
                    <a:pt x="387718" y="193852"/>
                  </a:lnTo>
                  <a:lnTo>
                    <a:pt x="382598" y="149404"/>
                  </a:lnTo>
                  <a:lnTo>
                    <a:pt x="368014" y="108601"/>
                  </a:lnTo>
                  <a:lnTo>
                    <a:pt x="345129" y="72608"/>
                  </a:lnTo>
                  <a:lnTo>
                    <a:pt x="315107" y="42587"/>
                  </a:lnTo>
                  <a:lnTo>
                    <a:pt x="279112" y="19703"/>
                  </a:lnTo>
                  <a:lnTo>
                    <a:pt x="238305" y="5119"/>
                  </a:lnTo>
                  <a:lnTo>
                    <a:pt x="193852" y="0"/>
                  </a:lnTo>
                  <a:close/>
                </a:path>
              </a:pathLst>
            </a:custGeom>
            <a:solidFill>
              <a:srgbClr val="EE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3184086" y="2943915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5" h="387985">
                  <a:moveTo>
                    <a:pt x="0" y="193852"/>
                  </a:moveTo>
                  <a:lnTo>
                    <a:pt x="5119" y="149404"/>
                  </a:lnTo>
                  <a:lnTo>
                    <a:pt x="19703" y="108601"/>
                  </a:lnTo>
                  <a:lnTo>
                    <a:pt x="42587" y="72608"/>
                  </a:lnTo>
                  <a:lnTo>
                    <a:pt x="72608" y="42587"/>
                  </a:lnTo>
                  <a:lnTo>
                    <a:pt x="108601" y="19703"/>
                  </a:lnTo>
                  <a:lnTo>
                    <a:pt x="149404" y="5119"/>
                  </a:lnTo>
                  <a:lnTo>
                    <a:pt x="193852" y="0"/>
                  </a:lnTo>
                  <a:lnTo>
                    <a:pt x="238305" y="5119"/>
                  </a:lnTo>
                  <a:lnTo>
                    <a:pt x="279112" y="19703"/>
                  </a:lnTo>
                  <a:lnTo>
                    <a:pt x="315107" y="42587"/>
                  </a:lnTo>
                  <a:lnTo>
                    <a:pt x="345129" y="72608"/>
                  </a:lnTo>
                  <a:lnTo>
                    <a:pt x="368014" y="108601"/>
                  </a:lnTo>
                  <a:lnTo>
                    <a:pt x="382598" y="149404"/>
                  </a:lnTo>
                  <a:lnTo>
                    <a:pt x="387718" y="193852"/>
                  </a:lnTo>
                  <a:lnTo>
                    <a:pt x="382598" y="238301"/>
                  </a:lnTo>
                  <a:lnTo>
                    <a:pt x="368014" y="279103"/>
                  </a:lnTo>
                  <a:lnTo>
                    <a:pt x="345129" y="315097"/>
                  </a:lnTo>
                  <a:lnTo>
                    <a:pt x="315107" y="345118"/>
                  </a:lnTo>
                  <a:lnTo>
                    <a:pt x="279112" y="368002"/>
                  </a:lnTo>
                  <a:lnTo>
                    <a:pt x="238305" y="382585"/>
                  </a:lnTo>
                  <a:lnTo>
                    <a:pt x="193852" y="387705"/>
                  </a:lnTo>
                  <a:lnTo>
                    <a:pt x="149404" y="382585"/>
                  </a:lnTo>
                  <a:lnTo>
                    <a:pt x="108601" y="368002"/>
                  </a:lnTo>
                  <a:lnTo>
                    <a:pt x="72608" y="345118"/>
                  </a:lnTo>
                  <a:lnTo>
                    <a:pt x="42587" y="315097"/>
                  </a:lnTo>
                  <a:lnTo>
                    <a:pt x="19703" y="279103"/>
                  </a:lnTo>
                  <a:lnTo>
                    <a:pt x="5119" y="238301"/>
                  </a:lnTo>
                  <a:lnTo>
                    <a:pt x="0" y="193852"/>
                  </a:lnTo>
                  <a:close/>
                </a:path>
              </a:pathLst>
            </a:custGeom>
            <a:ln w="28575">
              <a:solidFill>
                <a:srgbClr val="2A37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257547" y="2988296"/>
              <a:ext cx="403225" cy="253365"/>
            </a:xfrm>
            <a:custGeom>
              <a:avLst/>
              <a:gdLst/>
              <a:ahLst/>
              <a:cxnLst/>
              <a:rect l="l" t="t" r="r" b="b"/>
              <a:pathLst>
                <a:path w="403225" h="253364">
                  <a:moveTo>
                    <a:pt x="137647" y="253072"/>
                  </a:moveTo>
                  <a:lnTo>
                    <a:pt x="0" y="115348"/>
                  </a:lnTo>
                  <a:lnTo>
                    <a:pt x="6669" y="108674"/>
                  </a:lnTo>
                  <a:lnTo>
                    <a:pt x="137892" y="239970"/>
                  </a:lnTo>
                  <a:lnTo>
                    <a:pt x="396351" y="0"/>
                  </a:lnTo>
                  <a:lnTo>
                    <a:pt x="402776" y="6919"/>
                  </a:lnTo>
                  <a:lnTo>
                    <a:pt x="137647" y="2530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257548" y="2988296"/>
              <a:ext cx="403225" cy="253365"/>
            </a:xfrm>
            <a:custGeom>
              <a:avLst/>
              <a:gdLst/>
              <a:ahLst/>
              <a:cxnLst/>
              <a:rect l="l" t="t" r="r" b="b"/>
              <a:pathLst>
                <a:path w="403225" h="253364">
                  <a:moveTo>
                    <a:pt x="137892" y="239970"/>
                  </a:moveTo>
                  <a:lnTo>
                    <a:pt x="6669" y="108674"/>
                  </a:lnTo>
                  <a:lnTo>
                    <a:pt x="0" y="115348"/>
                  </a:lnTo>
                  <a:lnTo>
                    <a:pt x="137647" y="253072"/>
                  </a:lnTo>
                  <a:lnTo>
                    <a:pt x="402776" y="6919"/>
                  </a:lnTo>
                  <a:lnTo>
                    <a:pt x="396351" y="0"/>
                  </a:lnTo>
                  <a:lnTo>
                    <a:pt x="137892" y="239970"/>
                  </a:lnTo>
                  <a:close/>
                </a:path>
              </a:pathLst>
            </a:custGeom>
            <a:ln w="28313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3169799" y="4046317"/>
            <a:ext cx="504825" cy="416559"/>
            <a:chOff x="3169799" y="4046317"/>
            <a:chExt cx="504825" cy="416559"/>
          </a:xfrm>
        </p:grpSpPr>
        <p:sp>
          <p:nvSpPr>
            <p:cNvPr id="27" name="object 27" descr=""/>
            <p:cNvSpPr/>
            <p:nvPr/>
          </p:nvSpPr>
          <p:spPr>
            <a:xfrm>
              <a:off x="3184086" y="4060605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5" h="387985">
                  <a:moveTo>
                    <a:pt x="193852" y="0"/>
                  </a:moveTo>
                  <a:lnTo>
                    <a:pt x="149404" y="5119"/>
                  </a:lnTo>
                  <a:lnTo>
                    <a:pt x="108601" y="19703"/>
                  </a:lnTo>
                  <a:lnTo>
                    <a:pt x="72608" y="42587"/>
                  </a:lnTo>
                  <a:lnTo>
                    <a:pt x="42587" y="72608"/>
                  </a:lnTo>
                  <a:lnTo>
                    <a:pt x="19703" y="108601"/>
                  </a:lnTo>
                  <a:lnTo>
                    <a:pt x="5119" y="149404"/>
                  </a:lnTo>
                  <a:lnTo>
                    <a:pt x="0" y="193852"/>
                  </a:lnTo>
                  <a:lnTo>
                    <a:pt x="5119" y="238301"/>
                  </a:lnTo>
                  <a:lnTo>
                    <a:pt x="19703" y="279103"/>
                  </a:lnTo>
                  <a:lnTo>
                    <a:pt x="42587" y="315097"/>
                  </a:lnTo>
                  <a:lnTo>
                    <a:pt x="72608" y="345118"/>
                  </a:lnTo>
                  <a:lnTo>
                    <a:pt x="108601" y="368002"/>
                  </a:lnTo>
                  <a:lnTo>
                    <a:pt x="149404" y="382585"/>
                  </a:lnTo>
                  <a:lnTo>
                    <a:pt x="193852" y="387705"/>
                  </a:lnTo>
                  <a:lnTo>
                    <a:pt x="238305" y="382585"/>
                  </a:lnTo>
                  <a:lnTo>
                    <a:pt x="279112" y="368002"/>
                  </a:lnTo>
                  <a:lnTo>
                    <a:pt x="315107" y="345118"/>
                  </a:lnTo>
                  <a:lnTo>
                    <a:pt x="345129" y="315097"/>
                  </a:lnTo>
                  <a:lnTo>
                    <a:pt x="368014" y="279103"/>
                  </a:lnTo>
                  <a:lnTo>
                    <a:pt x="382598" y="238301"/>
                  </a:lnTo>
                  <a:lnTo>
                    <a:pt x="387718" y="193852"/>
                  </a:lnTo>
                  <a:lnTo>
                    <a:pt x="382598" y="149404"/>
                  </a:lnTo>
                  <a:lnTo>
                    <a:pt x="368014" y="108601"/>
                  </a:lnTo>
                  <a:lnTo>
                    <a:pt x="345129" y="72608"/>
                  </a:lnTo>
                  <a:lnTo>
                    <a:pt x="315107" y="42587"/>
                  </a:lnTo>
                  <a:lnTo>
                    <a:pt x="279112" y="19703"/>
                  </a:lnTo>
                  <a:lnTo>
                    <a:pt x="238305" y="5119"/>
                  </a:lnTo>
                  <a:lnTo>
                    <a:pt x="193852" y="0"/>
                  </a:lnTo>
                  <a:close/>
                </a:path>
              </a:pathLst>
            </a:custGeom>
            <a:solidFill>
              <a:srgbClr val="EE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184086" y="4060605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5" h="387985">
                  <a:moveTo>
                    <a:pt x="0" y="193852"/>
                  </a:moveTo>
                  <a:lnTo>
                    <a:pt x="5119" y="149404"/>
                  </a:lnTo>
                  <a:lnTo>
                    <a:pt x="19703" y="108601"/>
                  </a:lnTo>
                  <a:lnTo>
                    <a:pt x="42587" y="72608"/>
                  </a:lnTo>
                  <a:lnTo>
                    <a:pt x="72608" y="42587"/>
                  </a:lnTo>
                  <a:lnTo>
                    <a:pt x="108601" y="19703"/>
                  </a:lnTo>
                  <a:lnTo>
                    <a:pt x="149404" y="5119"/>
                  </a:lnTo>
                  <a:lnTo>
                    <a:pt x="193852" y="0"/>
                  </a:lnTo>
                  <a:lnTo>
                    <a:pt x="238305" y="5119"/>
                  </a:lnTo>
                  <a:lnTo>
                    <a:pt x="279112" y="19703"/>
                  </a:lnTo>
                  <a:lnTo>
                    <a:pt x="315107" y="42587"/>
                  </a:lnTo>
                  <a:lnTo>
                    <a:pt x="345129" y="72608"/>
                  </a:lnTo>
                  <a:lnTo>
                    <a:pt x="368014" y="108601"/>
                  </a:lnTo>
                  <a:lnTo>
                    <a:pt x="382598" y="149404"/>
                  </a:lnTo>
                  <a:lnTo>
                    <a:pt x="387718" y="193852"/>
                  </a:lnTo>
                  <a:lnTo>
                    <a:pt x="382598" y="238301"/>
                  </a:lnTo>
                  <a:lnTo>
                    <a:pt x="368014" y="279103"/>
                  </a:lnTo>
                  <a:lnTo>
                    <a:pt x="345129" y="315097"/>
                  </a:lnTo>
                  <a:lnTo>
                    <a:pt x="315107" y="345118"/>
                  </a:lnTo>
                  <a:lnTo>
                    <a:pt x="279112" y="368002"/>
                  </a:lnTo>
                  <a:lnTo>
                    <a:pt x="238305" y="382585"/>
                  </a:lnTo>
                  <a:lnTo>
                    <a:pt x="193852" y="387705"/>
                  </a:lnTo>
                  <a:lnTo>
                    <a:pt x="149404" y="382585"/>
                  </a:lnTo>
                  <a:lnTo>
                    <a:pt x="108601" y="368002"/>
                  </a:lnTo>
                  <a:lnTo>
                    <a:pt x="72608" y="345118"/>
                  </a:lnTo>
                  <a:lnTo>
                    <a:pt x="42587" y="315097"/>
                  </a:lnTo>
                  <a:lnTo>
                    <a:pt x="19703" y="279103"/>
                  </a:lnTo>
                  <a:lnTo>
                    <a:pt x="5119" y="238301"/>
                  </a:lnTo>
                  <a:lnTo>
                    <a:pt x="0" y="193852"/>
                  </a:lnTo>
                  <a:close/>
                </a:path>
              </a:pathLst>
            </a:custGeom>
            <a:ln w="28575">
              <a:solidFill>
                <a:srgbClr val="2A37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257547" y="4104987"/>
              <a:ext cx="403225" cy="253365"/>
            </a:xfrm>
            <a:custGeom>
              <a:avLst/>
              <a:gdLst/>
              <a:ahLst/>
              <a:cxnLst/>
              <a:rect l="l" t="t" r="r" b="b"/>
              <a:pathLst>
                <a:path w="403225" h="253364">
                  <a:moveTo>
                    <a:pt x="137647" y="253072"/>
                  </a:moveTo>
                  <a:lnTo>
                    <a:pt x="0" y="115348"/>
                  </a:lnTo>
                  <a:lnTo>
                    <a:pt x="6669" y="108674"/>
                  </a:lnTo>
                  <a:lnTo>
                    <a:pt x="137892" y="239970"/>
                  </a:lnTo>
                  <a:lnTo>
                    <a:pt x="396351" y="0"/>
                  </a:lnTo>
                  <a:lnTo>
                    <a:pt x="402776" y="6919"/>
                  </a:lnTo>
                  <a:lnTo>
                    <a:pt x="137647" y="2530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3257548" y="4104986"/>
              <a:ext cx="403225" cy="253365"/>
            </a:xfrm>
            <a:custGeom>
              <a:avLst/>
              <a:gdLst/>
              <a:ahLst/>
              <a:cxnLst/>
              <a:rect l="l" t="t" r="r" b="b"/>
              <a:pathLst>
                <a:path w="403225" h="253364">
                  <a:moveTo>
                    <a:pt x="137892" y="239970"/>
                  </a:moveTo>
                  <a:lnTo>
                    <a:pt x="6669" y="108674"/>
                  </a:lnTo>
                  <a:lnTo>
                    <a:pt x="0" y="115348"/>
                  </a:lnTo>
                  <a:lnTo>
                    <a:pt x="137647" y="253072"/>
                  </a:lnTo>
                  <a:lnTo>
                    <a:pt x="402776" y="6919"/>
                  </a:lnTo>
                  <a:lnTo>
                    <a:pt x="396351" y="0"/>
                  </a:lnTo>
                  <a:lnTo>
                    <a:pt x="137892" y="239970"/>
                  </a:lnTo>
                  <a:close/>
                </a:path>
              </a:pathLst>
            </a:custGeom>
            <a:ln w="28313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3169799" y="5076221"/>
            <a:ext cx="416559" cy="416559"/>
            <a:chOff x="3169799" y="5076221"/>
            <a:chExt cx="416559" cy="416559"/>
          </a:xfrm>
        </p:grpSpPr>
        <p:sp>
          <p:nvSpPr>
            <p:cNvPr id="32" name="object 32" descr=""/>
            <p:cNvSpPr/>
            <p:nvPr/>
          </p:nvSpPr>
          <p:spPr>
            <a:xfrm>
              <a:off x="3184086" y="5090509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5" h="387985">
                  <a:moveTo>
                    <a:pt x="193852" y="0"/>
                  </a:moveTo>
                  <a:lnTo>
                    <a:pt x="149404" y="5119"/>
                  </a:lnTo>
                  <a:lnTo>
                    <a:pt x="108601" y="19703"/>
                  </a:lnTo>
                  <a:lnTo>
                    <a:pt x="72608" y="42587"/>
                  </a:lnTo>
                  <a:lnTo>
                    <a:pt x="42587" y="72608"/>
                  </a:lnTo>
                  <a:lnTo>
                    <a:pt x="19703" y="108601"/>
                  </a:lnTo>
                  <a:lnTo>
                    <a:pt x="5119" y="149404"/>
                  </a:lnTo>
                  <a:lnTo>
                    <a:pt x="0" y="193852"/>
                  </a:lnTo>
                  <a:lnTo>
                    <a:pt x="5119" y="238301"/>
                  </a:lnTo>
                  <a:lnTo>
                    <a:pt x="19703" y="279103"/>
                  </a:lnTo>
                  <a:lnTo>
                    <a:pt x="42587" y="315097"/>
                  </a:lnTo>
                  <a:lnTo>
                    <a:pt x="72608" y="345118"/>
                  </a:lnTo>
                  <a:lnTo>
                    <a:pt x="108601" y="368002"/>
                  </a:lnTo>
                  <a:lnTo>
                    <a:pt x="149404" y="382585"/>
                  </a:lnTo>
                  <a:lnTo>
                    <a:pt x="193852" y="387705"/>
                  </a:lnTo>
                  <a:lnTo>
                    <a:pt x="238305" y="382585"/>
                  </a:lnTo>
                  <a:lnTo>
                    <a:pt x="279112" y="368002"/>
                  </a:lnTo>
                  <a:lnTo>
                    <a:pt x="315107" y="345118"/>
                  </a:lnTo>
                  <a:lnTo>
                    <a:pt x="345129" y="315097"/>
                  </a:lnTo>
                  <a:lnTo>
                    <a:pt x="368014" y="279103"/>
                  </a:lnTo>
                  <a:lnTo>
                    <a:pt x="382598" y="238301"/>
                  </a:lnTo>
                  <a:lnTo>
                    <a:pt x="387718" y="193852"/>
                  </a:lnTo>
                  <a:lnTo>
                    <a:pt x="382598" y="149404"/>
                  </a:lnTo>
                  <a:lnTo>
                    <a:pt x="368014" y="108601"/>
                  </a:lnTo>
                  <a:lnTo>
                    <a:pt x="345129" y="72608"/>
                  </a:lnTo>
                  <a:lnTo>
                    <a:pt x="315107" y="42587"/>
                  </a:lnTo>
                  <a:lnTo>
                    <a:pt x="279112" y="19703"/>
                  </a:lnTo>
                  <a:lnTo>
                    <a:pt x="238305" y="5119"/>
                  </a:lnTo>
                  <a:lnTo>
                    <a:pt x="193852" y="0"/>
                  </a:lnTo>
                  <a:close/>
                </a:path>
              </a:pathLst>
            </a:custGeom>
            <a:solidFill>
              <a:srgbClr val="EE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3184086" y="5090509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5" h="387985">
                  <a:moveTo>
                    <a:pt x="0" y="193852"/>
                  </a:moveTo>
                  <a:lnTo>
                    <a:pt x="5119" y="149404"/>
                  </a:lnTo>
                  <a:lnTo>
                    <a:pt x="19703" y="108601"/>
                  </a:lnTo>
                  <a:lnTo>
                    <a:pt x="42587" y="72608"/>
                  </a:lnTo>
                  <a:lnTo>
                    <a:pt x="72608" y="42587"/>
                  </a:lnTo>
                  <a:lnTo>
                    <a:pt x="108601" y="19703"/>
                  </a:lnTo>
                  <a:lnTo>
                    <a:pt x="149404" y="5119"/>
                  </a:lnTo>
                  <a:lnTo>
                    <a:pt x="193852" y="0"/>
                  </a:lnTo>
                  <a:lnTo>
                    <a:pt x="238305" y="5119"/>
                  </a:lnTo>
                  <a:lnTo>
                    <a:pt x="279112" y="19703"/>
                  </a:lnTo>
                  <a:lnTo>
                    <a:pt x="315107" y="42587"/>
                  </a:lnTo>
                  <a:lnTo>
                    <a:pt x="345129" y="72608"/>
                  </a:lnTo>
                  <a:lnTo>
                    <a:pt x="368014" y="108601"/>
                  </a:lnTo>
                  <a:lnTo>
                    <a:pt x="382598" y="149404"/>
                  </a:lnTo>
                  <a:lnTo>
                    <a:pt x="387718" y="193852"/>
                  </a:lnTo>
                  <a:lnTo>
                    <a:pt x="382598" y="238301"/>
                  </a:lnTo>
                  <a:lnTo>
                    <a:pt x="368014" y="279103"/>
                  </a:lnTo>
                  <a:lnTo>
                    <a:pt x="345129" y="315097"/>
                  </a:lnTo>
                  <a:lnTo>
                    <a:pt x="315107" y="345118"/>
                  </a:lnTo>
                  <a:lnTo>
                    <a:pt x="279112" y="368002"/>
                  </a:lnTo>
                  <a:lnTo>
                    <a:pt x="238305" y="382585"/>
                  </a:lnTo>
                  <a:lnTo>
                    <a:pt x="193852" y="387705"/>
                  </a:lnTo>
                  <a:lnTo>
                    <a:pt x="149404" y="382585"/>
                  </a:lnTo>
                  <a:lnTo>
                    <a:pt x="108601" y="368002"/>
                  </a:lnTo>
                  <a:lnTo>
                    <a:pt x="72608" y="345118"/>
                  </a:lnTo>
                  <a:lnTo>
                    <a:pt x="42587" y="315097"/>
                  </a:lnTo>
                  <a:lnTo>
                    <a:pt x="19703" y="279103"/>
                  </a:lnTo>
                  <a:lnTo>
                    <a:pt x="5119" y="238301"/>
                  </a:lnTo>
                  <a:lnTo>
                    <a:pt x="0" y="193852"/>
                  </a:lnTo>
                  <a:close/>
                </a:path>
              </a:pathLst>
            </a:custGeom>
            <a:ln w="28575">
              <a:solidFill>
                <a:srgbClr val="2A374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453" rIns="0" bIns="0" rtlCol="0" vert="horz">
            <a:spAutoFit/>
          </a:bodyPr>
          <a:lstStyle/>
          <a:p>
            <a:pPr marL="2982595">
              <a:lnSpc>
                <a:spcPct val="100000"/>
              </a:lnSpc>
              <a:spcBef>
                <a:spcPts val="100"/>
              </a:spcBef>
            </a:pPr>
            <a:r>
              <a:rPr dirty="0" spc="-155"/>
              <a:t>TCDRS</a:t>
            </a:r>
            <a:r>
              <a:rPr dirty="0" spc="-140"/>
              <a:t> </a:t>
            </a:r>
            <a:r>
              <a:rPr dirty="0" spc="-245"/>
              <a:t>Plan</a:t>
            </a:r>
            <a:r>
              <a:rPr dirty="0" spc="-165"/>
              <a:t> </a:t>
            </a:r>
            <a:r>
              <a:rPr dirty="0" spc="-204"/>
              <a:t>Administration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803553" y="1610109"/>
            <a:ext cx="8949690" cy="4824095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160"/>
              </a:spcBef>
              <a:buClr>
                <a:srgbClr val="5B8682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2400" spc="50">
                <a:solidFill>
                  <a:srgbClr val="2A374D"/>
                </a:solidFill>
                <a:latin typeface="Tahoma"/>
                <a:cs typeface="Tahoma"/>
              </a:rPr>
              <a:t>For</a:t>
            </a:r>
            <a:r>
              <a:rPr dirty="0" sz="2400" spc="-9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initial</a:t>
            </a:r>
            <a:r>
              <a:rPr dirty="0" sz="2400" spc="-12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2A374D"/>
                </a:solidFill>
                <a:latin typeface="Tahoma"/>
                <a:cs typeface="Tahoma"/>
              </a:rPr>
              <a:t>plan</a:t>
            </a:r>
            <a:r>
              <a:rPr dirty="0" sz="2400" spc="-10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setup</a:t>
            </a:r>
            <a:r>
              <a:rPr dirty="0" sz="2400" spc="-1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you</a:t>
            </a:r>
            <a:r>
              <a:rPr dirty="0" sz="2400" spc="-8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will</a:t>
            </a:r>
            <a:r>
              <a:rPr dirty="0" sz="2400" spc="-11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be</a:t>
            </a:r>
            <a:r>
              <a:rPr dirty="0" sz="2400" spc="-114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responsible</a:t>
            </a:r>
            <a:r>
              <a:rPr dirty="0" sz="2400" spc="-12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2A374D"/>
                </a:solidFill>
                <a:latin typeface="Tahoma"/>
                <a:cs typeface="Tahoma"/>
              </a:rPr>
              <a:t>for:</a:t>
            </a:r>
            <a:endParaRPr sz="240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  <a:spcBef>
                <a:spcPts val="894"/>
              </a:spcBef>
            </a:pPr>
            <a:r>
              <a:rPr dirty="0" sz="2000">
                <a:solidFill>
                  <a:srgbClr val="5B8682"/>
                </a:solidFill>
                <a:latin typeface="Calibri"/>
                <a:cs typeface="Calibri"/>
              </a:rPr>
              <a:t>−</a:t>
            </a:r>
            <a:r>
              <a:rPr dirty="0" sz="2000" spc="420">
                <a:solidFill>
                  <a:srgbClr val="5B8682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Adding</a:t>
            </a:r>
            <a:r>
              <a:rPr dirty="0" sz="2000" spc="-10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employer</a:t>
            </a:r>
            <a:r>
              <a:rPr dirty="0" sz="2000" spc="-7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A374D"/>
                </a:solidFill>
                <a:latin typeface="Tahoma"/>
                <a:cs typeface="Tahoma"/>
              </a:rPr>
              <a:t>contacts</a:t>
            </a:r>
            <a:endParaRPr sz="200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  <a:spcBef>
                <a:spcPts val="840"/>
              </a:spcBef>
            </a:pPr>
            <a:r>
              <a:rPr dirty="0" sz="2000">
                <a:solidFill>
                  <a:srgbClr val="5B8682"/>
                </a:solidFill>
                <a:latin typeface="Calibri"/>
                <a:cs typeface="Calibri"/>
              </a:rPr>
              <a:t>−</a:t>
            </a:r>
            <a:r>
              <a:rPr dirty="0" sz="2000" spc="335">
                <a:solidFill>
                  <a:srgbClr val="5B8682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Enrolling</a:t>
            </a:r>
            <a:r>
              <a:rPr dirty="0" sz="2000" spc="-14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A374D"/>
                </a:solidFill>
                <a:latin typeface="Tahoma"/>
                <a:cs typeface="Tahoma"/>
              </a:rPr>
              <a:t>employees</a:t>
            </a:r>
            <a:endParaRPr sz="200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  <a:spcBef>
                <a:spcPts val="840"/>
              </a:spcBef>
            </a:pPr>
            <a:r>
              <a:rPr dirty="0" sz="2000">
                <a:solidFill>
                  <a:srgbClr val="5B8682"/>
                </a:solidFill>
                <a:latin typeface="Calibri"/>
                <a:cs typeface="Calibri"/>
              </a:rPr>
              <a:t>−</a:t>
            </a:r>
            <a:r>
              <a:rPr dirty="0" sz="2000" spc="400">
                <a:solidFill>
                  <a:srgbClr val="5B8682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2A374D"/>
                </a:solidFill>
                <a:latin typeface="Tahoma"/>
                <a:cs typeface="Tahoma"/>
              </a:rPr>
              <a:t>Terminating</a:t>
            </a:r>
            <a:r>
              <a:rPr dirty="0" sz="2000" spc="-12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A374D"/>
                </a:solidFill>
                <a:latin typeface="Tahoma"/>
                <a:cs typeface="Tahoma"/>
              </a:rPr>
              <a:t>employees</a:t>
            </a:r>
            <a:endParaRPr sz="200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  <a:spcBef>
                <a:spcPts val="840"/>
              </a:spcBef>
            </a:pPr>
            <a:r>
              <a:rPr dirty="0" sz="2000">
                <a:solidFill>
                  <a:srgbClr val="5B8682"/>
                </a:solidFill>
                <a:latin typeface="Calibri"/>
                <a:cs typeface="Calibri"/>
              </a:rPr>
              <a:t>−</a:t>
            </a:r>
            <a:r>
              <a:rPr dirty="0" sz="2000" spc="390">
                <a:solidFill>
                  <a:srgbClr val="5B8682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A374D"/>
                </a:solidFill>
                <a:latin typeface="Tahoma"/>
                <a:cs typeface="Tahoma"/>
              </a:rPr>
              <a:t>Submitting</a:t>
            </a:r>
            <a:r>
              <a:rPr dirty="0" sz="2000" spc="-13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A374D"/>
                </a:solidFill>
                <a:latin typeface="Tahoma"/>
                <a:cs typeface="Tahoma"/>
              </a:rPr>
              <a:t>payroll</a:t>
            </a:r>
            <a:endParaRPr sz="2000">
              <a:latin typeface="Tahoma"/>
              <a:cs typeface="Tahoma"/>
            </a:endParaRPr>
          </a:p>
          <a:p>
            <a:pPr marL="1155065" marR="5080" indent="-228600">
              <a:lnSpc>
                <a:spcPct val="110000"/>
              </a:lnSpc>
              <a:spcBef>
                <a:spcPts val="630"/>
              </a:spcBef>
            </a:pPr>
            <a:r>
              <a:rPr dirty="0" sz="1800">
                <a:solidFill>
                  <a:srgbClr val="5B8682"/>
                </a:solidFill>
                <a:latin typeface="Calibri"/>
                <a:cs typeface="Calibri"/>
              </a:rPr>
              <a:t>−</a:t>
            </a:r>
            <a:r>
              <a:rPr dirty="0" sz="1800" spc="95">
                <a:solidFill>
                  <a:srgbClr val="5B8682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You</a:t>
            </a:r>
            <a:r>
              <a:rPr dirty="0" sz="1800" spc="-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 spc="-20">
                <a:solidFill>
                  <a:srgbClr val="2A374D"/>
                </a:solidFill>
                <a:latin typeface="Tahoma"/>
                <a:cs typeface="Tahoma"/>
              </a:rPr>
              <a:t>are</a:t>
            </a:r>
            <a:r>
              <a:rPr dirty="0" sz="1800" spc="-5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responsible</a:t>
            </a:r>
            <a:r>
              <a:rPr dirty="0" sz="1800" spc="-4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for</a:t>
            </a:r>
            <a:r>
              <a:rPr dirty="0" sz="1800" spc="-6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working</a:t>
            </a:r>
            <a:r>
              <a:rPr dirty="0" sz="1800" spc="-5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with</a:t>
            </a:r>
            <a:r>
              <a:rPr dirty="0" sz="1800" spc="-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your</a:t>
            </a:r>
            <a:r>
              <a:rPr dirty="0" sz="1800" spc="-6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2A374D"/>
                </a:solidFill>
                <a:latin typeface="Tahoma"/>
                <a:cs typeface="Tahoma"/>
              </a:rPr>
              <a:t>payroll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provider/bookkeeper/accountant/auditor</a:t>
            </a:r>
            <a:r>
              <a:rPr dirty="0" sz="1800" spc="1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to</a:t>
            </a:r>
            <a:r>
              <a:rPr dirty="0" sz="1800" spc="2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 spc="-25">
                <a:solidFill>
                  <a:srgbClr val="2A374D"/>
                </a:solidFill>
                <a:latin typeface="Tahoma"/>
                <a:cs typeface="Tahoma"/>
              </a:rPr>
              <a:t>make</a:t>
            </a:r>
            <a:r>
              <a:rPr dirty="0" sz="1800" spc="1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2A374D"/>
                </a:solidFill>
                <a:latin typeface="Tahoma"/>
                <a:cs typeface="Tahoma"/>
              </a:rPr>
              <a:t>sure</a:t>
            </a:r>
            <a:r>
              <a:rPr dirty="0" sz="1800" spc="-1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your</a:t>
            </a:r>
            <a:r>
              <a:rPr dirty="0" sz="1800" spc="1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payroll</a:t>
            </a:r>
            <a:r>
              <a:rPr dirty="0" sz="1800" spc="2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2A374D"/>
                </a:solidFill>
                <a:latin typeface="Tahoma"/>
                <a:cs typeface="Tahoma"/>
              </a:rPr>
              <a:t>system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 spc="-25">
                <a:solidFill>
                  <a:srgbClr val="2A374D"/>
                </a:solidFill>
                <a:latin typeface="Tahoma"/>
                <a:cs typeface="Tahoma"/>
              </a:rPr>
              <a:t>is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set</a:t>
            </a:r>
            <a:r>
              <a:rPr dirty="0" sz="1800" spc="-4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up</a:t>
            </a:r>
            <a:r>
              <a:rPr dirty="0" sz="1800" spc="-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properly</a:t>
            </a:r>
            <a:r>
              <a:rPr dirty="0" sz="1800" spc="-5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for</a:t>
            </a:r>
            <a:r>
              <a:rPr dirty="0" sz="1800" spc="-4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TCDRS</a:t>
            </a:r>
            <a:r>
              <a:rPr dirty="0" sz="1800" spc="-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employee</a:t>
            </a:r>
            <a:r>
              <a:rPr dirty="0" sz="1800" spc="-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2A374D"/>
                </a:solidFill>
                <a:latin typeface="Tahoma"/>
                <a:cs typeface="Tahoma"/>
              </a:rPr>
              <a:t>deductions</a:t>
            </a:r>
            <a:endParaRPr sz="1800">
              <a:latin typeface="Tahoma"/>
              <a:cs typeface="Tahoma"/>
            </a:endParaRPr>
          </a:p>
          <a:p>
            <a:pPr marL="926465">
              <a:lnSpc>
                <a:spcPct val="100000"/>
              </a:lnSpc>
              <a:spcBef>
                <a:spcPts val="815"/>
              </a:spcBef>
            </a:pPr>
            <a:r>
              <a:rPr dirty="0" sz="1800">
                <a:solidFill>
                  <a:srgbClr val="5B8682"/>
                </a:solidFill>
                <a:latin typeface="Calibri"/>
                <a:cs typeface="Calibri"/>
              </a:rPr>
              <a:t>−</a:t>
            </a:r>
            <a:r>
              <a:rPr dirty="0" sz="1800" spc="85">
                <a:solidFill>
                  <a:srgbClr val="5B8682"/>
                </a:solidFill>
                <a:latin typeface="Calibri"/>
                <a:cs typeface="Calibri"/>
              </a:rPr>
              <a:t> 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TCDRS</a:t>
            </a:r>
            <a:r>
              <a:rPr dirty="0" sz="1800" spc="-5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provides</a:t>
            </a:r>
            <a:r>
              <a:rPr dirty="0" sz="1800" spc="-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>
                <a:solidFill>
                  <a:srgbClr val="2A374D"/>
                </a:solidFill>
                <a:latin typeface="Tahoma"/>
                <a:cs typeface="Tahoma"/>
              </a:rPr>
              <a:t>basic</a:t>
            </a:r>
            <a:r>
              <a:rPr dirty="0" sz="1800" spc="-4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800" spc="-10">
                <a:solidFill>
                  <a:srgbClr val="2A374D"/>
                </a:solidFill>
                <a:latin typeface="Tahoma"/>
                <a:cs typeface="Tahoma"/>
              </a:rPr>
              <a:t>guidance</a:t>
            </a:r>
            <a:endParaRPr sz="180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  <a:spcBef>
                <a:spcPts val="810"/>
              </a:spcBef>
            </a:pPr>
            <a:r>
              <a:rPr dirty="0" sz="2000">
                <a:solidFill>
                  <a:srgbClr val="5B8682"/>
                </a:solidFill>
                <a:latin typeface="Calibri"/>
                <a:cs typeface="Calibri"/>
              </a:rPr>
              <a:t>−</a:t>
            </a:r>
            <a:r>
              <a:rPr dirty="0" sz="2000" spc="420">
                <a:solidFill>
                  <a:srgbClr val="5B8682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2A374D"/>
                </a:solidFill>
                <a:latin typeface="Tahoma"/>
                <a:cs typeface="Tahoma"/>
              </a:rPr>
              <a:t>Encouraging</a:t>
            </a:r>
            <a:r>
              <a:rPr dirty="0" sz="2000" spc="-114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employees</a:t>
            </a:r>
            <a:r>
              <a:rPr dirty="0" sz="2000" spc="-9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to</a:t>
            </a:r>
            <a:r>
              <a:rPr dirty="0" sz="2000" spc="-7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A374D"/>
                </a:solidFill>
                <a:latin typeface="Tahoma"/>
                <a:cs typeface="Tahoma"/>
              </a:rPr>
              <a:t>register</a:t>
            </a:r>
            <a:r>
              <a:rPr dirty="0" sz="2000" spc="-11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for</a:t>
            </a:r>
            <a:r>
              <a:rPr dirty="0" sz="2000" spc="-9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their</a:t>
            </a:r>
            <a:r>
              <a:rPr dirty="0" sz="2000" spc="-10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55">
                <a:solidFill>
                  <a:srgbClr val="2A374D"/>
                </a:solidFill>
                <a:latin typeface="Tahoma"/>
                <a:cs typeface="Tahoma"/>
              </a:rPr>
              <a:t>TCDRS</a:t>
            </a:r>
            <a:r>
              <a:rPr dirty="0" sz="2000" spc="-9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>
                <a:solidFill>
                  <a:srgbClr val="2A374D"/>
                </a:solidFill>
                <a:latin typeface="Tahoma"/>
                <a:cs typeface="Tahoma"/>
              </a:rPr>
              <a:t>online</a:t>
            </a:r>
            <a:r>
              <a:rPr dirty="0" sz="2000" spc="-7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000" spc="-10">
                <a:solidFill>
                  <a:srgbClr val="2A374D"/>
                </a:solidFill>
                <a:latin typeface="Tahoma"/>
                <a:cs typeface="Tahoma"/>
              </a:rPr>
              <a:t>account</a:t>
            </a:r>
            <a:endParaRPr sz="2000">
              <a:latin typeface="Tahoma"/>
              <a:cs typeface="Tahoma"/>
            </a:endParaRPr>
          </a:p>
          <a:p>
            <a:pPr marL="240029" marR="969010" indent="-227329">
              <a:lnSpc>
                <a:spcPct val="110000"/>
              </a:lnSpc>
              <a:spcBef>
                <a:spcPts val="550"/>
              </a:spcBef>
              <a:buClr>
                <a:srgbClr val="5B8682"/>
              </a:buClr>
              <a:buFont typeface="Arial"/>
              <a:buChar char="•"/>
              <a:tabLst>
                <a:tab pos="241300" algn="l"/>
              </a:tabLst>
            </a:pPr>
            <a:r>
              <a:rPr dirty="0" sz="2400" spc="60">
                <a:solidFill>
                  <a:srgbClr val="2A374D"/>
                </a:solidFill>
                <a:latin typeface="Tahoma"/>
                <a:cs typeface="Tahoma"/>
              </a:rPr>
              <a:t>TCDRS</a:t>
            </a:r>
            <a:r>
              <a:rPr dirty="0" sz="2400" spc="-8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will</a:t>
            </a:r>
            <a:r>
              <a:rPr dirty="0" sz="2400" spc="-5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provide</a:t>
            </a:r>
            <a:r>
              <a:rPr dirty="0" sz="2400" spc="-5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you</a:t>
            </a:r>
            <a:r>
              <a:rPr dirty="0" sz="2400" spc="-5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with</a:t>
            </a:r>
            <a:r>
              <a:rPr dirty="0" sz="2400" spc="-6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step-by-step</a:t>
            </a:r>
            <a:r>
              <a:rPr dirty="0" sz="2400" spc="-8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2A374D"/>
                </a:solidFill>
                <a:latin typeface="Tahoma"/>
                <a:cs typeface="Tahoma"/>
              </a:rPr>
              <a:t>training</a:t>
            </a:r>
            <a:r>
              <a:rPr dirty="0" sz="2400" spc="-9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50">
                <a:solidFill>
                  <a:srgbClr val="2A374D"/>
                </a:solidFill>
                <a:latin typeface="Tahoma"/>
                <a:cs typeface="Tahoma"/>
              </a:rPr>
              <a:t>to</a:t>
            </a:r>
            <a:r>
              <a:rPr dirty="0" sz="2400" spc="-5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2A374D"/>
                </a:solidFill>
                <a:latin typeface="Tahoma"/>
                <a:cs typeface="Tahoma"/>
              </a:rPr>
              <a:t>help </a:t>
            </a:r>
            <a:r>
              <a:rPr dirty="0" sz="2400" spc="-20">
                <a:solidFill>
                  <a:srgbClr val="2A374D"/>
                </a:solidFill>
                <a:latin typeface="Tahoma"/>
                <a:cs typeface="Tahoma"/>
              </a:rPr>
              <a:t>	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you</a:t>
            </a:r>
            <a:r>
              <a:rPr dirty="0" sz="2400" spc="-9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administer</a:t>
            </a:r>
            <a:r>
              <a:rPr dirty="0" sz="2400" spc="-114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your</a:t>
            </a:r>
            <a:r>
              <a:rPr dirty="0" sz="2400" spc="-9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60">
                <a:solidFill>
                  <a:srgbClr val="2A374D"/>
                </a:solidFill>
                <a:latin typeface="Tahoma"/>
                <a:cs typeface="Tahoma"/>
              </a:rPr>
              <a:t>TCDRS</a:t>
            </a:r>
            <a:r>
              <a:rPr dirty="0" sz="2400" spc="-10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2A374D"/>
                </a:solidFill>
                <a:latin typeface="Tahoma"/>
                <a:cs typeface="Tahoma"/>
              </a:rPr>
              <a:t>retirement</a:t>
            </a:r>
            <a:r>
              <a:rPr dirty="0" sz="2400" spc="-13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400" spc="-20">
                <a:solidFill>
                  <a:srgbClr val="2A374D"/>
                </a:solidFill>
                <a:latin typeface="Tahoma"/>
                <a:cs typeface="Tahoma"/>
              </a:rPr>
              <a:t>plan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62527" y="0"/>
              <a:ext cx="8729471" cy="68579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3806190" cy="6858000"/>
            </a:xfrm>
            <a:custGeom>
              <a:avLst/>
              <a:gdLst/>
              <a:ahLst/>
              <a:cxnLst/>
              <a:rect l="l" t="t" r="r" b="b"/>
              <a:pathLst>
                <a:path w="3806190" h="6858000">
                  <a:moveTo>
                    <a:pt x="3806126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806126" y="6858000"/>
                  </a:lnTo>
                  <a:lnTo>
                    <a:pt x="3806126" y="0"/>
                  </a:lnTo>
                  <a:close/>
                </a:path>
              </a:pathLst>
            </a:custGeom>
            <a:solidFill>
              <a:srgbClr val="2A3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68645" y="3908173"/>
              <a:ext cx="3007995" cy="0"/>
            </a:xfrm>
            <a:custGeom>
              <a:avLst/>
              <a:gdLst/>
              <a:ahLst/>
              <a:cxnLst/>
              <a:rect l="l" t="t" r="r" b="b"/>
              <a:pathLst>
                <a:path w="3007995" h="0">
                  <a:moveTo>
                    <a:pt x="0" y="0"/>
                  </a:moveTo>
                  <a:lnTo>
                    <a:pt x="3007601" y="0"/>
                  </a:lnTo>
                </a:path>
              </a:pathLst>
            </a:custGeom>
            <a:ln w="38100">
              <a:solidFill>
                <a:srgbClr val="5B868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8178" y="5907519"/>
              <a:ext cx="662252" cy="66995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25744" y="2014588"/>
            <a:ext cx="3166745" cy="1195070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860"/>
              </a:spcBef>
            </a:pPr>
            <a:r>
              <a:rPr dirty="0" sz="3200" spc="-25" b="1">
                <a:solidFill>
                  <a:srgbClr val="FFFFFF"/>
                </a:solidFill>
                <a:latin typeface="Tahoma"/>
                <a:cs typeface="Tahoma"/>
              </a:rPr>
              <a:t>ANY</a:t>
            </a:r>
            <a:endParaRPr sz="3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dirty="0" sz="3200" spc="120" b="1">
                <a:solidFill>
                  <a:srgbClr val="FFFFFF"/>
                </a:solidFill>
                <a:latin typeface="Tahoma"/>
                <a:cs typeface="Tahoma"/>
              </a:rPr>
              <a:t>Q</a:t>
            </a:r>
            <a:r>
              <a:rPr dirty="0" sz="3200" spc="-4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dirty="0" sz="3200" spc="-4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145" b="1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dirty="0" sz="3200" spc="-4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ahoma"/>
                <a:cs typeface="Tahoma"/>
              </a:rPr>
              <a:t>STI</a:t>
            </a:r>
            <a:r>
              <a:rPr dirty="0" sz="3200" spc="-43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120" b="1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dirty="0" sz="3200" spc="-43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b="1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dirty="0" sz="3200" spc="-434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25" b="1">
                <a:solidFill>
                  <a:srgbClr val="FFFFFF"/>
                </a:solidFill>
                <a:latin typeface="Tahoma"/>
                <a:cs typeface="Tahoma"/>
              </a:rPr>
              <a:t>S? 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453" rIns="0" bIns="0" rtlCol="0" vert="horz">
            <a:spAutoFit/>
          </a:bodyPr>
          <a:lstStyle/>
          <a:p>
            <a:pPr marL="3891279">
              <a:lnSpc>
                <a:spcPct val="100000"/>
              </a:lnSpc>
              <a:spcBef>
                <a:spcPts val="100"/>
              </a:spcBef>
            </a:pPr>
            <a:r>
              <a:rPr dirty="0" spc="-245"/>
              <a:t>Set</a:t>
            </a:r>
            <a:r>
              <a:rPr dirty="0" spc="-175"/>
              <a:t> </a:t>
            </a:r>
            <a:r>
              <a:rPr dirty="0" spc="-120"/>
              <a:t>Up</a:t>
            </a:r>
            <a:r>
              <a:rPr dirty="0" spc="-160"/>
              <a:t> </a:t>
            </a:r>
            <a:r>
              <a:rPr dirty="0" spc="-165"/>
              <a:t>for</a:t>
            </a:r>
            <a:r>
              <a:rPr dirty="0" spc="-170"/>
              <a:t> </a:t>
            </a:r>
            <a:r>
              <a:rPr dirty="0" spc="-265"/>
              <a:t>Success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717039" y="1968436"/>
            <a:ext cx="9076690" cy="3204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Clr>
                <a:srgbClr val="5B8682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Created</a:t>
            </a:r>
            <a:r>
              <a:rPr dirty="0" sz="2800" spc="-75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in</a:t>
            </a:r>
            <a:r>
              <a:rPr dirty="0" sz="2800" spc="-55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A374D"/>
                </a:solidFill>
                <a:latin typeface="Calibri"/>
                <a:cs typeface="Calibri"/>
              </a:rPr>
              <a:t>1967</a:t>
            </a:r>
            <a:r>
              <a:rPr dirty="0" sz="2800" spc="-15" b="1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by</a:t>
            </a:r>
            <a:r>
              <a:rPr dirty="0" sz="2800" spc="-50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the</a:t>
            </a:r>
            <a:r>
              <a:rPr dirty="0" sz="2800" spc="-45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 spc="-60">
                <a:solidFill>
                  <a:srgbClr val="2A374D"/>
                </a:solidFill>
                <a:latin typeface="Calibri"/>
                <a:cs typeface="Calibri"/>
              </a:rPr>
              <a:t>Texas </a:t>
            </a:r>
            <a:r>
              <a:rPr dirty="0" sz="2800" spc="-10">
                <a:solidFill>
                  <a:srgbClr val="2A374D"/>
                </a:solidFill>
                <a:latin typeface="Calibri"/>
                <a:cs typeface="Calibri"/>
              </a:rPr>
              <a:t>Legislature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  <a:buClr>
                <a:srgbClr val="5B8682"/>
              </a:buClr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Clr>
                <a:srgbClr val="5B8682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Receive</a:t>
            </a:r>
            <a:r>
              <a:rPr dirty="0" sz="2800" spc="-70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A374D"/>
                </a:solidFill>
                <a:latin typeface="Calibri"/>
                <a:cs typeface="Calibri"/>
              </a:rPr>
              <a:t>no</a:t>
            </a:r>
            <a:r>
              <a:rPr dirty="0" sz="2800" spc="-60" b="1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A374D"/>
                </a:solidFill>
                <a:latin typeface="Calibri"/>
                <a:cs typeface="Calibri"/>
              </a:rPr>
              <a:t>funding</a:t>
            </a:r>
            <a:r>
              <a:rPr dirty="0" sz="2800" spc="-55" b="1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from</a:t>
            </a:r>
            <a:r>
              <a:rPr dirty="0" sz="2800" spc="-45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the</a:t>
            </a:r>
            <a:r>
              <a:rPr dirty="0" sz="2800" spc="-45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State</a:t>
            </a:r>
            <a:r>
              <a:rPr dirty="0" sz="2800" spc="-70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of</a:t>
            </a:r>
            <a:r>
              <a:rPr dirty="0" sz="2800" spc="215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A374D"/>
                </a:solidFill>
                <a:latin typeface="Calibri"/>
                <a:cs typeface="Calibri"/>
              </a:rPr>
              <a:t>Texas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  <a:buClr>
                <a:srgbClr val="5B8682"/>
              </a:buClr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buClr>
                <a:srgbClr val="5B8682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Operating</a:t>
            </a:r>
            <a:r>
              <a:rPr dirty="0" sz="2800" spc="-80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costs</a:t>
            </a:r>
            <a:r>
              <a:rPr dirty="0" sz="2800" spc="-65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A374D"/>
                </a:solidFill>
                <a:latin typeface="Calibri"/>
                <a:cs typeface="Calibri"/>
              </a:rPr>
              <a:t>average</a:t>
            </a:r>
            <a:r>
              <a:rPr dirty="0" sz="2800" spc="-110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A374D"/>
                </a:solidFill>
                <a:latin typeface="Calibri"/>
                <a:cs typeface="Calibri"/>
              </a:rPr>
              <a:t>0.17%</a:t>
            </a:r>
            <a:r>
              <a:rPr dirty="0" sz="2800" spc="-55" b="1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of</a:t>
            </a:r>
            <a:r>
              <a:rPr dirty="0" sz="2800" spc="-90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A374D"/>
                </a:solidFill>
                <a:latin typeface="Calibri"/>
                <a:cs typeface="Calibri"/>
              </a:rPr>
              <a:t>assets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5"/>
              </a:spcBef>
              <a:buClr>
                <a:srgbClr val="5B8682"/>
              </a:buClr>
              <a:buFont typeface="Arial"/>
              <a:buChar char="•"/>
            </a:pPr>
            <a:endParaRPr sz="280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Clr>
                <a:srgbClr val="5B8682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Managed</a:t>
            </a:r>
            <a:r>
              <a:rPr dirty="0" sz="2800" spc="-60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independently</a:t>
            </a:r>
            <a:r>
              <a:rPr dirty="0" sz="2800" spc="-15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by</a:t>
            </a:r>
            <a:r>
              <a:rPr dirty="0" sz="2800" spc="-60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a</a:t>
            </a:r>
            <a:r>
              <a:rPr dirty="0" sz="2800" spc="-60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2A374D"/>
                </a:solidFill>
                <a:latin typeface="Calibri"/>
                <a:cs typeface="Calibri"/>
              </a:rPr>
              <a:t>nine-</a:t>
            </a: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member</a:t>
            </a:r>
            <a:r>
              <a:rPr dirty="0" sz="2800" spc="-30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board</a:t>
            </a:r>
            <a:r>
              <a:rPr dirty="0" sz="2800" spc="-55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A374D"/>
                </a:solidFill>
                <a:latin typeface="Calibri"/>
                <a:cs typeface="Calibri"/>
              </a:rPr>
              <a:t>of</a:t>
            </a:r>
            <a:r>
              <a:rPr dirty="0" sz="2800" spc="-65">
                <a:solidFill>
                  <a:srgbClr val="2A374D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A374D"/>
                </a:solidFill>
                <a:latin typeface="Calibri"/>
                <a:cs typeface="Calibri"/>
              </a:rPr>
              <a:t>trustees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1646555"/>
            <a:chOff x="0" y="0"/>
            <a:chExt cx="12192000" cy="164655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92000" cy="1640839"/>
            </a:xfrm>
            <a:custGeom>
              <a:avLst/>
              <a:gdLst/>
              <a:ahLst/>
              <a:cxnLst/>
              <a:rect l="l" t="t" r="r" b="b"/>
              <a:pathLst>
                <a:path w="12192000" h="1640839">
                  <a:moveTo>
                    <a:pt x="12192000" y="0"/>
                  </a:moveTo>
                  <a:lnTo>
                    <a:pt x="0" y="0"/>
                  </a:lnTo>
                  <a:lnTo>
                    <a:pt x="0" y="1640598"/>
                  </a:lnTo>
                  <a:lnTo>
                    <a:pt x="12192000" y="164059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608043"/>
              <a:ext cx="12192000" cy="38100"/>
            </a:xfrm>
            <a:custGeom>
              <a:avLst/>
              <a:gdLst/>
              <a:ahLst/>
              <a:cxnLst/>
              <a:rect l="l" t="t" r="r" b="b"/>
              <a:pathLst>
                <a:path w="12192000" h="38100">
                  <a:moveTo>
                    <a:pt x="0" y="38100"/>
                  </a:moveTo>
                  <a:lnTo>
                    <a:pt x="12192000" y="381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7786B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08125" y="6271593"/>
            <a:ext cx="860479" cy="430453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1062756" y="2614801"/>
            <a:ext cx="3135630" cy="3135630"/>
            <a:chOff x="1062756" y="2614801"/>
            <a:chExt cx="3135630" cy="3135630"/>
          </a:xfrm>
        </p:grpSpPr>
        <p:sp>
          <p:nvSpPr>
            <p:cNvPr id="7" name="object 7" descr=""/>
            <p:cNvSpPr/>
            <p:nvPr/>
          </p:nvSpPr>
          <p:spPr>
            <a:xfrm>
              <a:off x="1081806" y="2633851"/>
              <a:ext cx="3097530" cy="3097530"/>
            </a:xfrm>
            <a:custGeom>
              <a:avLst/>
              <a:gdLst/>
              <a:ahLst/>
              <a:cxnLst/>
              <a:rect l="l" t="t" r="r" b="b"/>
              <a:pathLst>
                <a:path w="3097529" h="3097529">
                  <a:moveTo>
                    <a:pt x="1548536" y="0"/>
                  </a:moveTo>
                  <a:lnTo>
                    <a:pt x="1500303" y="736"/>
                  </a:lnTo>
                  <a:lnTo>
                    <a:pt x="1452438" y="2933"/>
                  </a:lnTo>
                  <a:lnTo>
                    <a:pt x="1404961" y="6567"/>
                  </a:lnTo>
                  <a:lnTo>
                    <a:pt x="1357894" y="11618"/>
                  </a:lnTo>
                  <a:lnTo>
                    <a:pt x="1311259" y="18065"/>
                  </a:lnTo>
                  <a:lnTo>
                    <a:pt x="1265077" y="25885"/>
                  </a:lnTo>
                  <a:lnTo>
                    <a:pt x="1219369" y="35057"/>
                  </a:lnTo>
                  <a:lnTo>
                    <a:pt x="1174157" y="45561"/>
                  </a:lnTo>
                  <a:lnTo>
                    <a:pt x="1129462" y="57374"/>
                  </a:lnTo>
                  <a:lnTo>
                    <a:pt x="1085306" y="70475"/>
                  </a:lnTo>
                  <a:lnTo>
                    <a:pt x="1041710" y="84843"/>
                  </a:lnTo>
                  <a:lnTo>
                    <a:pt x="998695" y="100456"/>
                  </a:lnTo>
                  <a:lnTo>
                    <a:pt x="956283" y="117293"/>
                  </a:lnTo>
                  <a:lnTo>
                    <a:pt x="914495" y="135333"/>
                  </a:lnTo>
                  <a:lnTo>
                    <a:pt x="873353" y="154554"/>
                  </a:lnTo>
                  <a:lnTo>
                    <a:pt x="832878" y="174934"/>
                  </a:lnTo>
                  <a:lnTo>
                    <a:pt x="793092" y="196453"/>
                  </a:lnTo>
                  <a:lnTo>
                    <a:pt x="754016" y="219089"/>
                  </a:lnTo>
                  <a:lnTo>
                    <a:pt x="715671" y="242820"/>
                  </a:lnTo>
                  <a:lnTo>
                    <a:pt x="678078" y="267624"/>
                  </a:lnTo>
                  <a:lnTo>
                    <a:pt x="641260" y="293482"/>
                  </a:lnTo>
                  <a:lnTo>
                    <a:pt x="605238" y="320371"/>
                  </a:lnTo>
                  <a:lnTo>
                    <a:pt x="570032" y="348269"/>
                  </a:lnTo>
                  <a:lnTo>
                    <a:pt x="535665" y="377156"/>
                  </a:lnTo>
                  <a:lnTo>
                    <a:pt x="502158" y="407010"/>
                  </a:lnTo>
                  <a:lnTo>
                    <a:pt x="469532" y="437809"/>
                  </a:lnTo>
                  <a:lnTo>
                    <a:pt x="437809" y="469532"/>
                  </a:lnTo>
                  <a:lnTo>
                    <a:pt x="407010" y="502158"/>
                  </a:lnTo>
                  <a:lnTo>
                    <a:pt x="377156" y="535665"/>
                  </a:lnTo>
                  <a:lnTo>
                    <a:pt x="348269" y="570032"/>
                  </a:lnTo>
                  <a:lnTo>
                    <a:pt x="320371" y="605238"/>
                  </a:lnTo>
                  <a:lnTo>
                    <a:pt x="293482" y="641260"/>
                  </a:lnTo>
                  <a:lnTo>
                    <a:pt x="267624" y="678078"/>
                  </a:lnTo>
                  <a:lnTo>
                    <a:pt x="242820" y="715671"/>
                  </a:lnTo>
                  <a:lnTo>
                    <a:pt x="219089" y="754016"/>
                  </a:lnTo>
                  <a:lnTo>
                    <a:pt x="196453" y="793092"/>
                  </a:lnTo>
                  <a:lnTo>
                    <a:pt x="174934" y="832878"/>
                  </a:lnTo>
                  <a:lnTo>
                    <a:pt x="154554" y="873353"/>
                  </a:lnTo>
                  <a:lnTo>
                    <a:pt x="135333" y="914495"/>
                  </a:lnTo>
                  <a:lnTo>
                    <a:pt x="117293" y="956283"/>
                  </a:lnTo>
                  <a:lnTo>
                    <a:pt x="100456" y="998695"/>
                  </a:lnTo>
                  <a:lnTo>
                    <a:pt x="84843" y="1041710"/>
                  </a:lnTo>
                  <a:lnTo>
                    <a:pt x="70475" y="1085306"/>
                  </a:lnTo>
                  <a:lnTo>
                    <a:pt x="57374" y="1129462"/>
                  </a:lnTo>
                  <a:lnTo>
                    <a:pt x="45561" y="1174157"/>
                  </a:lnTo>
                  <a:lnTo>
                    <a:pt x="35057" y="1219369"/>
                  </a:lnTo>
                  <a:lnTo>
                    <a:pt x="25885" y="1265077"/>
                  </a:lnTo>
                  <a:lnTo>
                    <a:pt x="18065" y="1311259"/>
                  </a:lnTo>
                  <a:lnTo>
                    <a:pt x="11618" y="1357894"/>
                  </a:lnTo>
                  <a:lnTo>
                    <a:pt x="6567" y="1404961"/>
                  </a:lnTo>
                  <a:lnTo>
                    <a:pt x="2933" y="1452438"/>
                  </a:lnTo>
                  <a:lnTo>
                    <a:pt x="736" y="1500303"/>
                  </a:lnTo>
                  <a:lnTo>
                    <a:pt x="0" y="1548536"/>
                  </a:lnTo>
                  <a:lnTo>
                    <a:pt x="736" y="1596769"/>
                  </a:lnTo>
                  <a:lnTo>
                    <a:pt x="2933" y="1644634"/>
                  </a:lnTo>
                  <a:lnTo>
                    <a:pt x="6567" y="1692111"/>
                  </a:lnTo>
                  <a:lnTo>
                    <a:pt x="11618" y="1739178"/>
                  </a:lnTo>
                  <a:lnTo>
                    <a:pt x="18065" y="1785813"/>
                  </a:lnTo>
                  <a:lnTo>
                    <a:pt x="25885" y="1831995"/>
                  </a:lnTo>
                  <a:lnTo>
                    <a:pt x="35057" y="1877703"/>
                  </a:lnTo>
                  <a:lnTo>
                    <a:pt x="45561" y="1922915"/>
                  </a:lnTo>
                  <a:lnTo>
                    <a:pt x="57374" y="1967610"/>
                  </a:lnTo>
                  <a:lnTo>
                    <a:pt x="70475" y="2011766"/>
                  </a:lnTo>
                  <a:lnTo>
                    <a:pt x="84843" y="2055362"/>
                  </a:lnTo>
                  <a:lnTo>
                    <a:pt x="100456" y="2098377"/>
                  </a:lnTo>
                  <a:lnTo>
                    <a:pt x="117293" y="2140789"/>
                  </a:lnTo>
                  <a:lnTo>
                    <a:pt x="135333" y="2182577"/>
                  </a:lnTo>
                  <a:lnTo>
                    <a:pt x="154554" y="2223718"/>
                  </a:lnTo>
                  <a:lnTo>
                    <a:pt x="174934" y="2264193"/>
                  </a:lnTo>
                  <a:lnTo>
                    <a:pt x="196453" y="2303980"/>
                  </a:lnTo>
                  <a:lnTo>
                    <a:pt x="219089" y="2343056"/>
                  </a:lnTo>
                  <a:lnTo>
                    <a:pt x="242820" y="2381401"/>
                  </a:lnTo>
                  <a:lnTo>
                    <a:pt x="267624" y="2418993"/>
                  </a:lnTo>
                  <a:lnTo>
                    <a:pt x="293482" y="2455812"/>
                  </a:lnTo>
                  <a:lnTo>
                    <a:pt x="320371" y="2491834"/>
                  </a:lnTo>
                  <a:lnTo>
                    <a:pt x="348269" y="2527040"/>
                  </a:lnTo>
                  <a:lnTo>
                    <a:pt x="377156" y="2561407"/>
                  </a:lnTo>
                  <a:lnTo>
                    <a:pt x="407010" y="2594914"/>
                  </a:lnTo>
                  <a:lnTo>
                    <a:pt x="437809" y="2627540"/>
                  </a:lnTo>
                  <a:lnTo>
                    <a:pt x="469532" y="2659263"/>
                  </a:lnTo>
                  <a:lnTo>
                    <a:pt x="502158" y="2690062"/>
                  </a:lnTo>
                  <a:lnTo>
                    <a:pt x="535665" y="2719916"/>
                  </a:lnTo>
                  <a:lnTo>
                    <a:pt x="570032" y="2748803"/>
                  </a:lnTo>
                  <a:lnTo>
                    <a:pt x="605238" y="2776701"/>
                  </a:lnTo>
                  <a:lnTo>
                    <a:pt x="641260" y="2803590"/>
                  </a:lnTo>
                  <a:lnTo>
                    <a:pt x="678078" y="2829447"/>
                  </a:lnTo>
                  <a:lnTo>
                    <a:pt x="715671" y="2854252"/>
                  </a:lnTo>
                  <a:lnTo>
                    <a:pt x="754016" y="2877983"/>
                  </a:lnTo>
                  <a:lnTo>
                    <a:pt x="793092" y="2900619"/>
                  </a:lnTo>
                  <a:lnTo>
                    <a:pt x="832878" y="2922137"/>
                  </a:lnTo>
                  <a:lnTo>
                    <a:pt x="873353" y="2942518"/>
                  </a:lnTo>
                  <a:lnTo>
                    <a:pt x="914495" y="2961739"/>
                  </a:lnTo>
                  <a:lnTo>
                    <a:pt x="956283" y="2979778"/>
                  </a:lnTo>
                  <a:lnTo>
                    <a:pt x="998695" y="2996616"/>
                  </a:lnTo>
                  <a:lnTo>
                    <a:pt x="1041710" y="3012229"/>
                  </a:lnTo>
                  <a:lnTo>
                    <a:pt x="1085306" y="3026597"/>
                  </a:lnTo>
                  <a:lnTo>
                    <a:pt x="1129462" y="3039698"/>
                  </a:lnTo>
                  <a:lnTo>
                    <a:pt x="1174157" y="3051511"/>
                  </a:lnTo>
                  <a:lnTo>
                    <a:pt x="1219369" y="3062015"/>
                  </a:lnTo>
                  <a:lnTo>
                    <a:pt x="1265077" y="3071187"/>
                  </a:lnTo>
                  <a:lnTo>
                    <a:pt x="1311259" y="3079007"/>
                  </a:lnTo>
                  <a:lnTo>
                    <a:pt x="1357894" y="3085454"/>
                  </a:lnTo>
                  <a:lnTo>
                    <a:pt x="1404961" y="3090505"/>
                  </a:lnTo>
                  <a:lnTo>
                    <a:pt x="1452438" y="3094139"/>
                  </a:lnTo>
                  <a:lnTo>
                    <a:pt x="1500303" y="3096335"/>
                  </a:lnTo>
                  <a:lnTo>
                    <a:pt x="1548536" y="3097072"/>
                  </a:lnTo>
                  <a:lnTo>
                    <a:pt x="1596769" y="3096335"/>
                  </a:lnTo>
                  <a:lnTo>
                    <a:pt x="1644636" y="3094139"/>
                  </a:lnTo>
                  <a:lnTo>
                    <a:pt x="1692113" y="3090505"/>
                  </a:lnTo>
                  <a:lnTo>
                    <a:pt x="1739180" y="3085454"/>
                  </a:lnTo>
                  <a:lnTo>
                    <a:pt x="1785816" y="3079007"/>
                  </a:lnTo>
                  <a:lnTo>
                    <a:pt x="1831999" y="3071187"/>
                  </a:lnTo>
                  <a:lnTo>
                    <a:pt x="1877707" y="3062015"/>
                  </a:lnTo>
                  <a:lnTo>
                    <a:pt x="1922920" y="3051511"/>
                  </a:lnTo>
                  <a:lnTo>
                    <a:pt x="1967615" y="3039698"/>
                  </a:lnTo>
                  <a:lnTo>
                    <a:pt x="2011772" y="3026597"/>
                  </a:lnTo>
                  <a:lnTo>
                    <a:pt x="2055369" y="3012229"/>
                  </a:lnTo>
                  <a:lnTo>
                    <a:pt x="2098384" y="2996616"/>
                  </a:lnTo>
                  <a:lnTo>
                    <a:pt x="2140796" y="2979778"/>
                  </a:lnTo>
                  <a:lnTo>
                    <a:pt x="2182584" y="2961739"/>
                  </a:lnTo>
                  <a:lnTo>
                    <a:pt x="2223727" y="2942518"/>
                  </a:lnTo>
                  <a:lnTo>
                    <a:pt x="2264202" y="2922137"/>
                  </a:lnTo>
                  <a:lnTo>
                    <a:pt x="2303988" y="2900619"/>
                  </a:lnTo>
                  <a:lnTo>
                    <a:pt x="2343065" y="2877983"/>
                  </a:lnTo>
                  <a:lnTo>
                    <a:pt x="2381410" y="2854252"/>
                  </a:lnTo>
                  <a:lnTo>
                    <a:pt x="2419003" y="2829447"/>
                  </a:lnTo>
                  <a:lnTo>
                    <a:pt x="2455821" y="2803590"/>
                  </a:lnTo>
                  <a:lnTo>
                    <a:pt x="2491844" y="2776701"/>
                  </a:lnTo>
                  <a:lnTo>
                    <a:pt x="2527050" y="2748803"/>
                  </a:lnTo>
                  <a:lnTo>
                    <a:pt x="2561417" y="2719916"/>
                  </a:lnTo>
                  <a:lnTo>
                    <a:pt x="2594925" y="2690062"/>
                  </a:lnTo>
                  <a:lnTo>
                    <a:pt x="2627551" y="2659263"/>
                  </a:lnTo>
                  <a:lnTo>
                    <a:pt x="2659274" y="2627540"/>
                  </a:lnTo>
                  <a:lnTo>
                    <a:pt x="2690074" y="2594914"/>
                  </a:lnTo>
                  <a:lnTo>
                    <a:pt x="2719927" y="2561407"/>
                  </a:lnTo>
                  <a:lnTo>
                    <a:pt x="2748814" y="2527040"/>
                  </a:lnTo>
                  <a:lnTo>
                    <a:pt x="2776713" y="2491834"/>
                  </a:lnTo>
                  <a:lnTo>
                    <a:pt x="2803602" y="2455812"/>
                  </a:lnTo>
                  <a:lnTo>
                    <a:pt x="2829459" y="2418993"/>
                  </a:lnTo>
                  <a:lnTo>
                    <a:pt x="2854264" y="2381401"/>
                  </a:lnTo>
                  <a:lnTo>
                    <a:pt x="2877995" y="2343056"/>
                  </a:lnTo>
                  <a:lnTo>
                    <a:pt x="2900631" y="2303980"/>
                  </a:lnTo>
                  <a:lnTo>
                    <a:pt x="2922150" y="2264193"/>
                  </a:lnTo>
                  <a:lnTo>
                    <a:pt x="2942530" y="2223718"/>
                  </a:lnTo>
                  <a:lnTo>
                    <a:pt x="2961751" y="2182577"/>
                  </a:lnTo>
                  <a:lnTo>
                    <a:pt x="2979791" y="2140789"/>
                  </a:lnTo>
                  <a:lnTo>
                    <a:pt x="2996628" y="2098377"/>
                  </a:lnTo>
                  <a:lnTo>
                    <a:pt x="3012241" y="2055362"/>
                  </a:lnTo>
                  <a:lnTo>
                    <a:pt x="3026609" y="2011766"/>
                  </a:lnTo>
                  <a:lnTo>
                    <a:pt x="3039711" y="1967610"/>
                  </a:lnTo>
                  <a:lnTo>
                    <a:pt x="3051524" y="1922915"/>
                  </a:lnTo>
                  <a:lnTo>
                    <a:pt x="3062027" y="1877703"/>
                  </a:lnTo>
                  <a:lnTo>
                    <a:pt x="3071200" y="1831995"/>
                  </a:lnTo>
                  <a:lnTo>
                    <a:pt x="3079020" y="1785813"/>
                  </a:lnTo>
                  <a:lnTo>
                    <a:pt x="3085466" y="1739178"/>
                  </a:lnTo>
                  <a:lnTo>
                    <a:pt x="3090517" y="1692111"/>
                  </a:lnTo>
                  <a:lnTo>
                    <a:pt x="3094152" y="1644634"/>
                  </a:lnTo>
                  <a:lnTo>
                    <a:pt x="3096348" y="1596769"/>
                  </a:lnTo>
                  <a:lnTo>
                    <a:pt x="3097085" y="1548536"/>
                  </a:lnTo>
                  <a:lnTo>
                    <a:pt x="3096348" y="1500303"/>
                  </a:lnTo>
                  <a:lnTo>
                    <a:pt x="3094152" y="1452438"/>
                  </a:lnTo>
                  <a:lnTo>
                    <a:pt x="3090517" y="1404961"/>
                  </a:lnTo>
                  <a:lnTo>
                    <a:pt x="3085466" y="1357894"/>
                  </a:lnTo>
                  <a:lnTo>
                    <a:pt x="3079020" y="1311259"/>
                  </a:lnTo>
                  <a:lnTo>
                    <a:pt x="3071200" y="1265077"/>
                  </a:lnTo>
                  <a:lnTo>
                    <a:pt x="3062027" y="1219369"/>
                  </a:lnTo>
                  <a:lnTo>
                    <a:pt x="3051524" y="1174157"/>
                  </a:lnTo>
                  <a:lnTo>
                    <a:pt x="3039711" y="1129462"/>
                  </a:lnTo>
                  <a:lnTo>
                    <a:pt x="3026609" y="1085306"/>
                  </a:lnTo>
                  <a:lnTo>
                    <a:pt x="3012241" y="1041710"/>
                  </a:lnTo>
                  <a:lnTo>
                    <a:pt x="2996628" y="998695"/>
                  </a:lnTo>
                  <a:lnTo>
                    <a:pt x="2979791" y="956283"/>
                  </a:lnTo>
                  <a:lnTo>
                    <a:pt x="2961751" y="914495"/>
                  </a:lnTo>
                  <a:lnTo>
                    <a:pt x="2942530" y="873353"/>
                  </a:lnTo>
                  <a:lnTo>
                    <a:pt x="2922150" y="832878"/>
                  </a:lnTo>
                  <a:lnTo>
                    <a:pt x="2900631" y="793092"/>
                  </a:lnTo>
                  <a:lnTo>
                    <a:pt x="2877995" y="754016"/>
                  </a:lnTo>
                  <a:lnTo>
                    <a:pt x="2854264" y="715671"/>
                  </a:lnTo>
                  <a:lnTo>
                    <a:pt x="2829459" y="678078"/>
                  </a:lnTo>
                  <a:lnTo>
                    <a:pt x="2803602" y="641260"/>
                  </a:lnTo>
                  <a:lnTo>
                    <a:pt x="2776713" y="605238"/>
                  </a:lnTo>
                  <a:lnTo>
                    <a:pt x="2748814" y="570032"/>
                  </a:lnTo>
                  <a:lnTo>
                    <a:pt x="2719927" y="535665"/>
                  </a:lnTo>
                  <a:lnTo>
                    <a:pt x="2690074" y="502158"/>
                  </a:lnTo>
                  <a:lnTo>
                    <a:pt x="2659274" y="469532"/>
                  </a:lnTo>
                  <a:lnTo>
                    <a:pt x="2627551" y="437809"/>
                  </a:lnTo>
                  <a:lnTo>
                    <a:pt x="2594925" y="407010"/>
                  </a:lnTo>
                  <a:lnTo>
                    <a:pt x="2561417" y="377156"/>
                  </a:lnTo>
                  <a:lnTo>
                    <a:pt x="2527050" y="348269"/>
                  </a:lnTo>
                  <a:lnTo>
                    <a:pt x="2491844" y="320371"/>
                  </a:lnTo>
                  <a:lnTo>
                    <a:pt x="2455821" y="293482"/>
                  </a:lnTo>
                  <a:lnTo>
                    <a:pt x="2419003" y="267624"/>
                  </a:lnTo>
                  <a:lnTo>
                    <a:pt x="2381410" y="242820"/>
                  </a:lnTo>
                  <a:lnTo>
                    <a:pt x="2343065" y="219089"/>
                  </a:lnTo>
                  <a:lnTo>
                    <a:pt x="2303988" y="196453"/>
                  </a:lnTo>
                  <a:lnTo>
                    <a:pt x="2264202" y="174934"/>
                  </a:lnTo>
                  <a:lnTo>
                    <a:pt x="2223727" y="154554"/>
                  </a:lnTo>
                  <a:lnTo>
                    <a:pt x="2182584" y="135333"/>
                  </a:lnTo>
                  <a:lnTo>
                    <a:pt x="2140796" y="117293"/>
                  </a:lnTo>
                  <a:lnTo>
                    <a:pt x="2098384" y="100456"/>
                  </a:lnTo>
                  <a:lnTo>
                    <a:pt x="2055369" y="84843"/>
                  </a:lnTo>
                  <a:lnTo>
                    <a:pt x="2011772" y="70475"/>
                  </a:lnTo>
                  <a:lnTo>
                    <a:pt x="1967615" y="57374"/>
                  </a:lnTo>
                  <a:lnTo>
                    <a:pt x="1922920" y="45561"/>
                  </a:lnTo>
                  <a:lnTo>
                    <a:pt x="1877707" y="35057"/>
                  </a:lnTo>
                  <a:lnTo>
                    <a:pt x="1831999" y="25885"/>
                  </a:lnTo>
                  <a:lnTo>
                    <a:pt x="1785816" y="18065"/>
                  </a:lnTo>
                  <a:lnTo>
                    <a:pt x="1739180" y="11618"/>
                  </a:lnTo>
                  <a:lnTo>
                    <a:pt x="1692113" y="6567"/>
                  </a:lnTo>
                  <a:lnTo>
                    <a:pt x="1644636" y="2933"/>
                  </a:lnTo>
                  <a:lnTo>
                    <a:pt x="1596769" y="736"/>
                  </a:lnTo>
                  <a:lnTo>
                    <a:pt x="1548536" y="0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81806" y="2633851"/>
              <a:ext cx="3097530" cy="3097530"/>
            </a:xfrm>
            <a:custGeom>
              <a:avLst/>
              <a:gdLst/>
              <a:ahLst/>
              <a:cxnLst/>
              <a:rect l="l" t="t" r="r" b="b"/>
              <a:pathLst>
                <a:path w="3097529" h="3097529">
                  <a:moveTo>
                    <a:pt x="0" y="1548536"/>
                  </a:moveTo>
                  <a:lnTo>
                    <a:pt x="736" y="1500303"/>
                  </a:lnTo>
                  <a:lnTo>
                    <a:pt x="2933" y="1452438"/>
                  </a:lnTo>
                  <a:lnTo>
                    <a:pt x="6567" y="1404961"/>
                  </a:lnTo>
                  <a:lnTo>
                    <a:pt x="11618" y="1357894"/>
                  </a:lnTo>
                  <a:lnTo>
                    <a:pt x="18065" y="1311259"/>
                  </a:lnTo>
                  <a:lnTo>
                    <a:pt x="25885" y="1265077"/>
                  </a:lnTo>
                  <a:lnTo>
                    <a:pt x="35057" y="1219369"/>
                  </a:lnTo>
                  <a:lnTo>
                    <a:pt x="45561" y="1174157"/>
                  </a:lnTo>
                  <a:lnTo>
                    <a:pt x="57374" y="1129462"/>
                  </a:lnTo>
                  <a:lnTo>
                    <a:pt x="70475" y="1085306"/>
                  </a:lnTo>
                  <a:lnTo>
                    <a:pt x="84843" y="1041710"/>
                  </a:lnTo>
                  <a:lnTo>
                    <a:pt x="100456" y="998695"/>
                  </a:lnTo>
                  <a:lnTo>
                    <a:pt x="117293" y="956283"/>
                  </a:lnTo>
                  <a:lnTo>
                    <a:pt x="135333" y="914495"/>
                  </a:lnTo>
                  <a:lnTo>
                    <a:pt x="154554" y="873353"/>
                  </a:lnTo>
                  <a:lnTo>
                    <a:pt x="174934" y="832878"/>
                  </a:lnTo>
                  <a:lnTo>
                    <a:pt x="196453" y="793092"/>
                  </a:lnTo>
                  <a:lnTo>
                    <a:pt x="219089" y="754016"/>
                  </a:lnTo>
                  <a:lnTo>
                    <a:pt x="242820" y="715671"/>
                  </a:lnTo>
                  <a:lnTo>
                    <a:pt x="267624" y="678078"/>
                  </a:lnTo>
                  <a:lnTo>
                    <a:pt x="293482" y="641260"/>
                  </a:lnTo>
                  <a:lnTo>
                    <a:pt x="320371" y="605238"/>
                  </a:lnTo>
                  <a:lnTo>
                    <a:pt x="348269" y="570032"/>
                  </a:lnTo>
                  <a:lnTo>
                    <a:pt x="377156" y="535665"/>
                  </a:lnTo>
                  <a:lnTo>
                    <a:pt x="407010" y="502158"/>
                  </a:lnTo>
                  <a:lnTo>
                    <a:pt x="437809" y="469532"/>
                  </a:lnTo>
                  <a:lnTo>
                    <a:pt x="469532" y="437809"/>
                  </a:lnTo>
                  <a:lnTo>
                    <a:pt x="502158" y="407010"/>
                  </a:lnTo>
                  <a:lnTo>
                    <a:pt x="535665" y="377156"/>
                  </a:lnTo>
                  <a:lnTo>
                    <a:pt x="570032" y="348269"/>
                  </a:lnTo>
                  <a:lnTo>
                    <a:pt x="605238" y="320371"/>
                  </a:lnTo>
                  <a:lnTo>
                    <a:pt x="641260" y="293482"/>
                  </a:lnTo>
                  <a:lnTo>
                    <a:pt x="678078" y="267624"/>
                  </a:lnTo>
                  <a:lnTo>
                    <a:pt x="715671" y="242820"/>
                  </a:lnTo>
                  <a:lnTo>
                    <a:pt x="754016" y="219089"/>
                  </a:lnTo>
                  <a:lnTo>
                    <a:pt x="793092" y="196453"/>
                  </a:lnTo>
                  <a:lnTo>
                    <a:pt x="832878" y="174934"/>
                  </a:lnTo>
                  <a:lnTo>
                    <a:pt x="873353" y="154554"/>
                  </a:lnTo>
                  <a:lnTo>
                    <a:pt x="914495" y="135333"/>
                  </a:lnTo>
                  <a:lnTo>
                    <a:pt x="956283" y="117293"/>
                  </a:lnTo>
                  <a:lnTo>
                    <a:pt x="998695" y="100456"/>
                  </a:lnTo>
                  <a:lnTo>
                    <a:pt x="1041710" y="84843"/>
                  </a:lnTo>
                  <a:lnTo>
                    <a:pt x="1085306" y="70475"/>
                  </a:lnTo>
                  <a:lnTo>
                    <a:pt x="1129462" y="57374"/>
                  </a:lnTo>
                  <a:lnTo>
                    <a:pt x="1174157" y="45561"/>
                  </a:lnTo>
                  <a:lnTo>
                    <a:pt x="1219369" y="35057"/>
                  </a:lnTo>
                  <a:lnTo>
                    <a:pt x="1265077" y="25885"/>
                  </a:lnTo>
                  <a:lnTo>
                    <a:pt x="1311259" y="18065"/>
                  </a:lnTo>
                  <a:lnTo>
                    <a:pt x="1357894" y="11618"/>
                  </a:lnTo>
                  <a:lnTo>
                    <a:pt x="1404961" y="6567"/>
                  </a:lnTo>
                  <a:lnTo>
                    <a:pt x="1452438" y="2933"/>
                  </a:lnTo>
                  <a:lnTo>
                    <a:pt x="1500303" y="736"/>
                  </a:lnTo>
                  <a:lnTo>
                    <a:pt x="1548536" y="0"/>
                  </a:lnTo>
                  <a:lnTo>
                    <a:pt x="1596769" y="736"/>
                  </a:lnTo>
                  <a:lnTo>
                    <a:pt x="1644636" y="2933"/>
                  </a:lnTo>
                  <a:lnTo>
                    <a:pt x="1692113" y="6567"/>
                  </a:lnTo>
                  <a:lnTo>
                    <a:pt x="1739180" y="11618"/>
                  </a:lnTo>
                  <a:lnTo>
                    <a:pt x="1785816" y="18065"/>
                  </a:lnTo>
                  <a:lnTo>
                    <a:pt x="1831999" y="25885"/>
                  </a:lnTo>
                  <a:lnTo>
                    <a:pt x="1877707" y="35057"/>
                  </a:lnTo>
                  <a:lnTo>
                    <a:pt x="1922920" y="45561"/>
                  </a:lnTo>
                  <a:lnTo>
                    <a:pt x="1967615" y="57374"/>
                  </a:lnTo>
                  <a:lnTo>
                    <a:pt x="2011772" y="70475"/>
                  </a:lnTo>
                  <a:lnTo>
                    <a:pt x="2055369" y="84843"/>
                  </a:lnTo>
                  <a:lnTo>
                    <a:pt x="2098384" y="100456"/>
                  </a:lnTo>
                  <a:lnTo>
                    <a:pt x="2140796" y="117293"/>
                  </a:lnTo>
                  <a:lnTo>
                    <a:pt x="2182584" y="135333"/>
                  </a:lnTo>
                  <a:lnTo>
                    <a:pt x="2223727" y="154554"/>
                  </a:lnTo>
                  <a:lnTo>
                    <a:pt x="2264202" y="174934"/>
                  </a:lnTo>
                  <a:lnTo>
                    <a:pt x="2303988" y="196453"/>
                  </a:lnTo>
                  <a:lnTo>
                    <a:pt x="2343065" y="219089"/>
                  </a:lnTo>
                  <a:lnTo>
                    <a:pt x="2381410" y="242820"/>
                  </a:lnTo>
                  <a:lnTo>
                    <a:pt x="2419003" y="267624"/>
                  </a:lnTo>
                  <a:lnTo>
                    <a:pt x="2455821" y="293482"/>
                  </a:lnTo>
                  <a:lnTo>
                    <a:pt x="2491844" y="320371"/>
                  </a:lnTo>
                  <a:lnTo>
                    <a:pt x="2527050" y="348269"/>
                  </a:lnTo>
                  <a:lnTo>
                    <a:pt x="2561417" y="377156"/>
                  </a:lnTo>
                  <a:lnTo>
                    <a:pt x="2594925" y="407010"/>
                  </a:lnTo>
                  <a:lnTo>
                    <a:pt x="2627551" y="437809"/>
                  </a:lnTo>
                  <a:lnTo>
                    <a:pt x="2659274" y="469532"/>
                  </a:lnTo>
                  <a:lnTo>
                    <a:pt x="2690074" y="502158"/>
                  </a:lnTo>
                  <a:lnTo>
                    <a:pt x="2719927" y="535665"/>
                  </a:lnTo>
                  <a:lnTo>
                    <a:pt x="2748814" y="570032"/>
                  </a:lnTo>
                  <a:lnTo>
                    <a:pt x="2776713" y="605238"/>
                  </a:lnTo>
                  <a:lnTo>
                    <a:pt x="2803602" y="641260"/>
                  </a:lnTo>
                  <a:lnTo>
                    <a:pt x="2829459" y="678078"/>
                  </a:lnTo>
                  <a:lnTo>
                    <a:pt x="2854264" y="715671"/>
                  </a:lnTo>
                  <a:lnTo>
                    <a:pt x="2877995" y="754016"/>
                  </a:lnTo>
                  <a:lnTo>
                    <a:pt x="2900631" y="793092"/>
                  </a:lnTo>
                  <a:lnTo>
                    <a:pt x="2922150" y="832878"/>
                  </a:lnTo>
                  <a:lnTo>
                    <a:pt x="2942530" y="873353"/>
                  </a:lnTo>
                  <a:lnTo>
                    <a:pt x="2961751" y="914495"/>
                  </a:lnTo>
                  <a:lnTo>
                    <a:pt x="2979791" y="956283"/>
                  </a:lnTo>
                  <a:lnTo>
                    <a:pt x="2996628" y="998695"/>
                  </a:lnTo>
                  <a:lnTo>
                    <a:pt x="3012241" y="1041710"/>
                  </a:lnTo>
                  <a:lnTo>
                    <a:pt x="3026609" y="1085306"/>
                  </a:lnTo>
                  <a:lnTo>
                    <a:pt x="3039711" y="1129462"/>
                  </a:lnTo>
                  <a:lnTo>
                    <a:pt x="3051524" y="1174157"/>
                  </a:lnTo>
                  <a:lnTo>
                    <a:pt x="3062027" y="1219369"/>
                  </a:lnTo>
                  <a:lnTo>
                    <a:pt x="3071200" y="1265077"/>
                  </a:lnTo>
                  <a:lnTo>
                    <a:pt x="3079020" y="1311259"/>
                  </a:lnTo>
                  <a:lnTo>
                    <a:pt x="3085466" y="1357894"/>
                  </a:lnTo>
                  <a:lnTo>
                    <a:pt x="3090517" y="1404961"/>
                  </a:lnTo>
                  <a:lnTo>
                    <a:pt x="3094152" y="1452438"/>
                  </a:lnTo>
                  <a:lnTo>
                    <a:pt x="3096348" y="1500303"/>
                  </a:lnTo>
                  <a:lnTo>
                    <a:pt x="3097085" y="1548536"/>
                  </a:lnTo>
                  <a:lnTo>
                    <a:pt x="3096348" y="1596769"/>
                  </a:lnTo>
                  <a:lnTo>
                    <a:pt x="3094152" y="1644634"/>
                  </a:lnTo>
                  <a:lnTo>
                    <a:pt x="3090517" y="1692111"/>
                  </a:lnTo>
                  <a:lnTo>
                    <a:pt x="3085466" y="1739178"/>
                  </a:lnTo>
                  <a:lnTo>
                    <a:pt x="3079020" y="1785813"/>
                  </a:lnTo>
                  <a:lnTo>
                    <a:pt x="3071200" y="1831995"/>
                  </a:lnTo>
                  <a:lnTo>
                    <a:pt x="3062027" y="1877703"/>
                  </a:lnTo>
                  <a:lnTo>
                    <a:pt x="3051524" y="1922915"/>
                  </a:lnTo>
                  <a:lnTo>
                    <a:pt x="3039711" y="1967610"/>
                  </a:lnTo>
                  <a:lnTo>
                    <a:pt x="3026609" y="2011766"/>
                  </a:lnTo>
                  <a:lnTo>
                    <a:pt x="3012241" y="2055362"/>
                  </a:lnTo>
                  <a:lnTo>
                    <a:pt x="2996628" y="2098377"/>
                  </a:lnTo>
                  <a:lnTo>
                    <a:pt x="2979791" y="2140789"/>
                  </a:lnTo>
                  <a:lnTo>
                    <a:pt x="2961751" y="2182577"/>
                  </a:lnTo>
                  <a:lnTo>
                    <a:pt x="2942530" y="2223718"/>
                  </a:lnTo>
                  <a:lnTo>
                    <a:pt x="2922150" y="2264193"/>
                  </a:lnTo>
                  <a:lnTo>
                    <a:pt x="2900631" y="2303980"/>
                  </a:lnTo>
                  <a:lnTo>
                    <a:pt x="2877995" y="2343056"/>
                  </a:lnTo>
                  <a:lnTo>
                    <a:pt x="2854264" y="2381401"/>
                  </a:lnTo>
                  <a:lnTo>
                    <a:pt x="2829459" y="2418993"/>
                  </a:lnTo>
                  <a:lnTo>
                    <a:pt x="2803602" y="2455812"/>
                  </a:lnTo>
                  <a:lnTo>
                    <a:pt x="2776713" y="2491834"/>
                  </a:lnTo>
                  <a:lnTo>
                    <a:pt x="2748814" y="2527040"/>
                  </a:lnTo>
                  <a:lnTo>
                    <a:pt x="2719927" y="2561407"/>
                  </a:lnTo>
                  <a:lnTo>
                    <a:pt x="2690074" y="2594914"/>
                  </a:lnTo>
                  <a:lnTo>
                    <a:pt x="2659274" y="2627540"/>
                  </a:lnTo>
                  <a:lnTo>
                    <a:pt x="2627551" y="2659263"/>
                  </a:lnTo>
                  <a:lnTo>
                    <a:pt x="2594925" y="2690062"/>
                  </a:lnTo>
                  <a:lnTo>
                    <a:pt x="2561417" y="2719916"/>
                  </a:lnTo>
                  <a:lnTo>
                    <a:pt x="2527050" y="2748803"/>
                  </a:lnTo>
                  <a:lnTo>
                    <a:pt x="2491844" y="2776701"/>
                  </a:lnTo>
                  <a:lnTo>
                    <a:pt x="2455821" y="2803590"/>
                  </a:lnTo>
                  <a:lnTo>
                    <a:pt x="2419003" y="2829447"/>
                  </a:lnTo>
                  <a:lnTo>
                    <a:pt x="2381410" y="2854252"/>
                  </a:lnTo>
                  <a:lnTo>
                    <a:pt x="2343065" y="2877983"/>
                  </a:lnTo>
                  <a:lnTo>
                    <a:pt x="2303988" y="2900619"/>
                  </a:lnTo>
                  <a:lnTo>
                    <a:pt x="2264202" y="2922137"/>
                  </a:lnTo>
                  <a:lnTo>
                    <a:pt x="2223727" y="2942518"/>
                  </a:lnTo>
                  <a:lnTo>
                    <a:pt x="2182584" y="2961739"/>
                  </a:lnTo>
                  <a:lnTo>
                    <a:pt x="2140796" y="2979778"/>
                  </a:lnTo>
                  <a:lnTo>
                    <a:pt x="2098384" y="2996616"/>
                  </a:lnTo>
                  <a:lnTo>
                    <a:pt x="2055369" y="3012229"/>
                  </a:lnTo>
                  <a:lnTo>
                    <a:pt x="2011772" y="3026597"/>
                  </a:lnTo>
                  <a:lnTo>
                    <a:pt x="1967615" y="3039698"/>
                  </a:lnTo>
                  <a:lnTo>
                    <a:pt x="1922920" y="3051511"/>
                  </a:lnTo>
                  <a:lnTo>
                    <a:pt x="1877707" y="3062015"/>
                  </a:lnTo>
                  <a:lnTo>
                    <a:pt x="1831999" y="3071187"/>
                  </a:lnTo>
                  <a:lnTo>
                    <a:pt x="1785816" y="3079007"/>
                  </a:lnTo>
                  <a:lnTo>
                    <a:pt x="1739180" y="3085454"/>
                  </a:lnTo>
                  <a:lnTo>
                    <a:pt x="1692113" y="3090505"/>
                  </a:lnTo>
                  <a:lnTo>
                    <a:pt x="1644636" y="3094139"/>
                  </a:lnTo>
                  <a:lnTo>
                    <a:pt x="1596769" y="3096335"/>
                  </a:lnTo>
                  <a:lnTo>
                    <a:pt x="1548536" y="3097072"/>
                  </a:lnTo>
                  <a:lnTo>
                    <a:pt x="1500303" y="3096335"/>
                  </a:lnTo>
                  <a:lnTo>
                    <a:pt x="1452438" y="3094139"/>
                  </a:lnTo>
                  <a:lnTo>
                    <a:pt x="1404961" y="3090505"/>
                  </a:lnTo>
                  <a:lnTo>
                    <a:pt x="1357894" y="3085454"/>
                  </a:lnTo>
                  <a:lnTo>
                    <a:pt x="1311259" y="3079007"/>
                  </a:lnTo>
                  <a:lnTo>
                    <a:pt x="1265077" y="3071187"/>
                  </a:lnTo>
                  <a:lnTo>
                    <a:pt x="1219369" y="3062015"/>
                  </a:lnTo>
                  <a:lnTo>
                    <a:pt x="1174157" y="3051511"/>
                  </a:lnTo>
                  <a:lnTo>
                    <a:pt x="1129462" y="3039698"/>
                  </a:lnTo>
                  <a:lnTo>
                    <a:pt x="1085306" y="3026597"/>
                  </a:lnTo>
                  <a:lnTo>
                    <a:pt x="1041710" y="3012229"/>
                  </a:lnTo>
                  <a:lnTo>
                    <a:pt x="998695" y="2996616"/>
                  </a:lnTo>
                  <a:lnTo>
                    <a:pt x="956283" y="2979778"/>
                  </a:lnTo>
                  <a:lnTo>
                    <a:pt x="914495" y="2961739"/>
                  </a:lnTo>
                  <a:lnTo>
                    <a:pt x="873353" y="2942518"/>
                  </a:lnTo>
                  <a:lnTo>
                    <a:pt x="832878" y="2922137"/>
                  </a:lnTo>
                  <a:lnTo>
                    <a:pt x="793092" y="2900619"/>
                  </a:lnTo>
                  <a:lnTo>
                    <a:pt x="754016" y="2877983"/>
                  </a:lnTo>
                  <a:lnTo>
                    <a:pt x="715671" y="2854252"/>
                  </a:lnTo>
                  <a:lnTo>
                    <a:pt x="678078" y="2829447"/>
                  </a:lnTo>
                  <a:lnTo>
                    <a:pt x="641260" y="2803590"/>
                  </a:lnTo>
                  <a:lnTo>
                    <a:pt x="605238" y="2776701"/>
                  </a:lnTo>
                  <a:lnTo>
                    <a:pt x="570032" y="2748803"/>
                  </a:lnTo>
                  <a:lnTo>
                    <a:pt x="535665" y="2719916"/>
                  </a:lnTo>
                  <a:lnTo>
                    <a:pt x="502158" y="2690062"/>
                  </a:lnTo>
                  <a:lnTo>
                    <a:pt x="469532" y="2659263"/>
                  </a:lnTo>
                  <a:lnTo>
                    <a:pt x="437809" y="2627540"/>
                  </a:lnTo>
                  <a:lnTo>
                    <a:pt x="407010" y="2594914"/>
                  </a:lnTo>
                  <a:lnTo>
                    <a:pt x="377156" y="2561407"/>
                  </a:lnTo>
                  <a:lnTo>
                    <a:pt x="348269" y="2527040"/>
                  </a:lnTo>
                  <a:lnTo>
                    <a:pt x="320371" y="2491834"/>
                  </a:lnTo>
                  <a:lnTo>
                    <a:pt x="293482" y="2455812"/>
                  </a:lnTo>
                  <a:lnTo>
                    <a:pt x="267624" y="2418993"/>
                  </a:lnTo>
                  <a:lnTo>
                    <a:pt x="242820" y="2381401"/>
                  </a:lnTo>
                  <a:lnTo>
                    <a:pt x="219089" y="2343056"/>
                  </a:lnTo>
                  <a:lnTo>
                    <a:pt x="196453" y="2303980"/>
                  </a:lnTo>
                  <a:lnTo>
                    <a:pt x="174934" y="2264193"/>
                  </a:lnTo>
                  <a:lnTo>
                    <a:pt x="154554" y="2223718"/>
                  </a:lnTo>
                  <a:lnTo>
                    <a:pt x="135333" y="2182577"/>
                  </a:lnTo>
                  <a:lnTo>
                    <a:pt x="117293" y="2140789"/>
                  </a:lnTo>
                  <a:lnTo>
                    <a:pt x="100456" y="2098377"/>
                  </a:lnTo>
                  <a:lnTo>
                    <a:pt x="84843" y="2055362"/>
                  </a:lnTo>
                  <a:lnTo>
                    <a:pt x="70475" y="2011766"/>
                  </a:lnTo>
                  <a:lnTo>
                    <a:pt x="57374" y="1967610"/>
                  </a:lnTo>
                  <a:lnTo>
                    <a:pt x="45561" y="1922915"/>
                  </a:lnTo>
                  <a:lnTo>
                    <a:pt x="35057" y="1877703"/>
                  </a:lnTo>
                  <a:lnTo>
                    <a:pt x="25885" y="1831995"/>
                  </a:lnTo>
                  <a:lnTo>
                    <a:pt x="18065" y="1785813"/>
                  </a:lnTo>
                  <a:lnTo>
                    <a:pt x="11618" y="1739178"/>
                  </a:lnTo>
                  <a:lnTo>
                    <a:pt x="6567" y="1692111"/>
                  </a:lnTo>
                  <a:lnTo>
                    <a:pt x="2933" y="1644634"/>
                  </a:lnTo>
                  <a:lnTo>
                    <a:pt x="736" y="1596769"/>
                  </a:lnTo>
                  <a:lnTo>
                    <a:pt x="0" y="1548536"/>
                  </a:lnTo>
                  <a:close/>
                </a:path>
              </a:pathLst>
            </a:custGeom>
            <a:ln w="38100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4494792" y="2614801"/>
            <a:ext cx="3135630" cy="3135630"/>
            <a:chOff x="4494792" y="2614801"/>
            <a:chExt cx="3135630" cy="3135630"/>
          </a:xfrm>
        </p:grpSpPr>
        <p:sp>
          <p:nvSpPr>
            <p:cNvPr id="10" name="object 10" descr=""/>
            <p:cNvSpPr/>
            <p:nvPr/>
          </p:nvSpPr>
          <p:spPr>
            <a:xfrm>
              <a:off x="4513842" y="2633851"/>
              <a:ext cx="3097530" cy="3097530"/>
            </a:xfrm>
            <a:custGeom>
              <a:avLst/>
              <a:gdLst/>
              <a:ahLst/>
              <a:cxnLst/>
              <a:rect l="l" t="t" r="r" b="b"/>
              <a:pathLst>
                <a:path w="3097529" h="3097529">
                  <a:moveTo>
                    <a:pt x="1548536" y="0"/>
                  </a:moveTo>
                  <a:lnTo>
                    <a:pt x="1500303" y="736"/>
                  </a:lnTo>
                  <a:lnTo>
                    <a:pt x="1452438" y="2933"/>
                  </a:lnTo>
                  <a:lnTo>
                    <a:pt x="1404961" y="6567"/>
                  </a:lnTo>
                  <a:lnTo>
                    <a:pt x="1357894" y="11618"/>
                  </a:lnTo>
                  <a:lnTo>
                    <a:pt x="1311259" y="18065"/>
                  </a:lnTo>
                  <a:lnTo>
                    <a:pt x="1265077" y="25885"/>
                  </a:lnTo>
                  <a:lnTo>
                    <a:pt x="1219369" y="35057"/>
                  </a:lnTo>
                  <a:lnTo>
                    <a:pt x="1174157" y="45561"/>
                  </a:lnTo>
                  <a:lnTo>
                    <a:pt x="1129462" y="57374"/>
                  </a:lnTo>
                  <a:lnTo>
                    <a:pt x="1085306" y="70475"/>
                  </a:lnTo>
                  <a:lnTo>
                    <a:pt x="1041710" y="84843"/>
                  </a:lnTo>
                  <a:lnTo>
                    <a:pt x="998695" y="100456"/>
                  </a:lnTo>
                  <a:lnTo>
                    <a:pt x="956283" y="117293"/>
                  </a:lnTo>
                  <a:lnTo>
                    <a:pt x="914495" y="135333"/>
                  </a:lnTo>
                  <a:lnTo>
                    <a:pt x="873353" y="154554"/>
                  </a:lnTo>
                  <a:lnTo>
                    <a:pt x="832878" y="174934"/>
                  </a:lnTo>
                  <a:lnTo>
                    <a:pt x="793092" y="196453"/>
                  </a:lnTo>
                  <a:lnTo>
                    <a:pt x="754016" y="219089"/>
                  </a:lnTo>
                  <a:lnTo>
                    <a:pt x="715671" y="242820"/>
                  </a:lnTo>
                  <a:lnTo>
                    <a:pt x="678078" y="267624"/>
                  </a:lnTo>
                  <a:lnTo>
                    <a:pt x="641260" y="293482"/>
                  </a:lnTo>
                  <a:lnTo>
                    <a:pt x="605238" y="320371"/>
                  </a:lnTo>
                  <a:lnTo>
                    <a:pt x="570032" y="348269"/>
                  </a:lnTo>
                  <a:lnTo>
                    <a:pt x="535665" y="377156"/>
                  </a:lnTo>
                  <a:lnTo>
                    <a:pt x="502158" y="407010"/>
                  </a:lnTo>
                  <a:lnTo>
                    <a:pt x="469532" y="437809"/>
                  </a:lnTo>
                  <a:lnTo>
                    <a:pt x="437809" y="469532"/>
                  </a:lnTo>
                  <a:lnTo>
                    <a:pt x="407010" y="502158"/>
                  </a:lnTo>
                  <a:lnTo>
                    <a:pt x="377156" y="535665"/>
                  </a:lnTo>
                  <a:lnTo>
                    <a:pt x="348269" y="570032"/>
                  </a:lnTo>
                  <a:lnTo>
                    <a:pt x="320371" y="605238"/>
                  </a:lnTo>
                  <a:lnTo>
                    <a:pt x="293482" y="641260"/>
                  </a:lnTo>
                  <a:lnTo>
                    <a:pt x="267624" y="678078"/>
                  </a:lnTo>
                  <a:lnTo>
                    <a:pt x="242820" y="715671"/>
                  </a:lnTo>
                  <a:lnTo>
                    <a:pt x="219089" y="754016"/>
                  </a:lnTo>
                  <a:lnTo>
                    <a:pt x="196453" y="793092"/>
                  </a:lnTo>
                  <a:lnTo>
                    <a:pt x="174934" y="832878"/>
                  </a:lnTo>
                  <a:lnTo>
                    <a:pt x="154554" y="873353"/>
                  </a:lnTo>
                  <a:lnTo>
                    <a:pt x="135333" y="914495"/>
                  </a:lnTo>
                  <a:lnTo>
                    <a:pt x="117293" y="956283"/>
                  </a:lnTo>
                  <a:lnTo>
                    <a:pt x="100456" y="998695"/>
                  </a:lnTo>
                  <a:lnTo>
                    <a:pt x="84843" y="1041710"/>
                  </a:lnTo>
                  <a:lnTo>
                    <a:pt x="70475" y="1085306"/>
                  </a:lnTo>
                  <a:lnTo>
                    <a:pt x="57374" y="1129462"/>
                  </a:lnTo>
                  <a:lnTo>
                    <a:pt x="45561" y="1174157"/>
                  </a:lnTo>
                  <a:lnTo>
                    <a:pt x="35057" y="1219369"/>
                  </a:lnTo>
                  <a:lnTo>
                    <a:pt x="25885" y="1265077"/>
                  </a:lnTo>
                  <a:lnTo>
                    <a:pt x="18065" y="1311259"/>
                  </a:lnTo>
                  <a:lnTo>
                    <a:pt x="11618" y="1357894"/>
                  </a:lnTo>
                  <a:lnTo>
                    <a:pt x="6567" y="1404961"/>
                  </a:lnTo>
                  <a:lnTo>
                    <a:pt x="2933" y="1452438"/>
                  </a:lnTo>
                  <a:lnTo>
                    <a:pt x="736" y="1500303"/>
                  </a:lnTo>
                  <a:lnTo>
                    <a:pt x="0" y="1548536"/>
                  </a:lnTo>
                  <a:lnTo>
                    <a:pt x="736" y="1596769"/>
                  </a:lnTo>
                  <a:lnTo>
                    <a:pt x="2933" y="1644634"/>
                  </a:lnTo>
                  <a:lnTo>
                    <a:pt x="6567" y="1692111"/>
                  </a:lnTo>
                  <a:lnTo>
                    <a:pt x="11618" y="1739178"/>
                  </a:lnTo>
                  <a:lnTo>
                    <a:pt x="18065" y="1785813"/>
                  </a:lnTo>
                  <a:lnTo>
                    <a:pt x="25885" y="1831995"/>
                  </a:lnTo>
                  <a:lnTo>
                    <a:pt x="35057" y="1877703"/>
                  </a:lnTo>
                  <a:lnTo>
                    <a:pt x="45561" y="1922915"/>
                  </a:lnTo>
                  <a:lnTo>
                    <a:pt x="57374" y="1967610"/>
                  </a:lnTo>
                  <a:lnTo>
                    <a:pt x="70475" y="2011766"/>
                  </a:lnTo>
                  <a:lnTo>
                    <a:pt x="84843" y="2055362"/>
                  </a:lnTo>
                  <a:lnTo>
                    <a:pt x="100456" y="2098377"/>
                  </a:lnTo>
                  <a:lnTo>
                    <a:pt x="117293" y="2140789"/>
                  </a:lnTo>
                  <a:lnTo>
                    <a:pt x="135333" y="2182577"/>
                  </a:lnTo>
                  <a:lnTo>
                    <a:pt x="154554" y="2223718"/>
                  </a:lnTo>
                  <a:lnTo>
                    <a:pt x="174934" y="2264193"/>
                  </a:lnTo>
                  <a:lnTo>
                    <a:pt x="196453" y="2303980"/>
                  </a:lnTo>
                  <a:lnTo>
                    <a:pt x="219089" y="2343056"/>
                  </a:lnTo>
                  <a:lnTo>
                    <a:pt x="242820" y="2381401"/>
                  </a:lnTo>
                  <a:lnTo>
                    <a:pt x="267624" y="2418993"/>
                  </a:lnTo>
                  <a:lnTo>
                    <a:pt x="293482" y="2455812"/>
                  </a:lnTo>
                  <a:lnTo>
                    <a:pt x="320371" y="2491834"/>
                  </a:lnTo>
                  <a:lnTo>
                    <a:pt x="348269" y="2527040"/>
                  </a:lnTo>
                  <a:lnTo>
                    <a:pt x="377156" y="2561407"/>
                  </a:lnTo>
                  <a:lnTo>
                    <a:pt x="407010" y="2594914"/>
                  </a:lnTo>
                  <a:lnTo>
                    <a:pt x="437809" y="2627540"/>
                  </a:lnTo>
                  <a:lnTo>
                    <a:pt x="469532" y="2659263"/>
                  </a:lnTo>
                  <a:lnTo>
                    <a:pt x="502158" y="2690062"/>
                  </a:lnTo>
                  <a:lnTo>
                    <a:pt x="535665" y="2719916"/>
                  </a:lnTo>
                  <a:lnTo>
                    <a:pt x="570032" y="2748803"/>
                  </a:lnTo>
                  <a:lnTo>
                    <a:pt x="605238" y="2776701"/>
                  </a:lnTo>
                  <a:lnTo>
                    <a:pt x="641260" y="2803590"/>
                  </a:lnTo>
                  <a:lnTo>
                    <a:pt x="678078" y="2829447"/>
                  </a:lnTo>
                  <a:lnTo>
                    <a:pt x="715671" y="2854252"/>
                  </a:lnTo>
                  <a:lnTo>
                    <a:pt x="754016" y="2877983"/>
                  </a:lnTo>
                  <a:lnTo>
                    <a:pt x="793092" y="2900619"/>
                  </a:lnTo>
                  <a:lnTo>
                    <a:pt x="832878" y="2922137"/>
                  </a:lnTo>
                  <a:lnTo>
                    <a:pt x="873353" y="2942518"/>
                  </a:lnTo>
                  <a:lnTo>
                    <a:pt x="914495" y="2961739"/>
                  </a:lnTo>
                  <a:lnTo>
                    <a:pt x="956283" y="2979778"/>
                  </a:lnTo>
                  <a:lnTo>
                    <a:pt x="998695" y="2996616"/>
                  </a:lnTo>
                  <a:lnTo>
                    <a:pt x="1041710" y="3012229"/>
                  </a:lnTo>
                  <a:lnTo>
                    <a:pt x="1085306" y="3026597"/>
                  </a:lnTo>
                  <a:lnTo>
                    <a:pt x="1129462" y="3039698"/>
                  </a:lnTo>
                  <a:lnTo>
                    <a:pt x="1174157" y="3051511"/>
                  </a:lnTo>
                  <a:lnTo>
                    <a:pt x="1219369" y="3062015"/>
                  </a:lnTo>
                  <a:lnTo>
                    <a:pt x="1265077" y="3071187"/>
                  </a:lnTo>
                  <a:lnTo>
                    <a:pt x="1311259" y="3079007"/>
                  </a:lnTo>
                  <a:lnTo>
                    <a:pt x="1357894" y="3085454"/>
                  </a:lnTo>
                  <a:lnTo>
                    <a:pt x="1404961" y="3090505"/>
                  </a:lnTo>
                  <a:lnTo>
                    <a:pt x="1452438" y="3094139"/>
                  </a:lnTo>
                  <a:lnTo>
                    <a:pt x="1500303" y="3096335"/>
                  </a:lnTo>
                  <a:lnTo>
                    <a:pt x="1548536" y="3097072"/>
                  </a:lnTo>
                  <a:lnTo>
                    <a:pt x="1596769" y="3096335"/>
                  </a:lnTo>
                  <a:lnTo>
                    <a:pt x="1644636" y="3094139"/>
                  </a:lnTo>
                  <a:lnTo>
                    <a:pt x="1692113" y="3090505"/>
                  </a:lnTo>
                  <a:lnTo>
                    <a:pt x="1739180" y="3085454"/>
                  </a:lnTo>
                  <a:lnTo>
                    <a:pt x="1785816" y="3079007"/>
                  </a:lnTo>
                  <a:lnTo>
                    <a:pt x="1831999" y="3071187"/>
                  </a:lnTo>
                  <a:lnTo>
                    <a:pt x="1877707" y="3062015"/>
                  </a:lnTo>
                  <a:lnTo>
                    <a:pt x="1922920" y="3051511"/>
                  </a:lnTo>
                  <a:lnTo>
                    <a:pt x="1967615" y="3039698"/>
                  </a:lnTo>
                  <a:lnTo>
                    <a:pt x="2011772" y="3026597"/>
                  </a:lnTo>
                  <a:lnTo>
                    <a:pt x="2055369" y="3012229"/>
                  </a:lnTo>
                  <a:lnTo>
                    <a:pt x="2098384" y="2996616"/>
                  </a:lnTo>
                  <a:lnTo>
                    <a:pt x="2140796" y="2979778"/>
                  </a:lnTo>
                  <a:lnTo>
                    <a:pt x="2182584" y="2961739"/>
                  </a:lnTo>
                  <a:lnTo>
                    <a:pt x="2223727" y="2942518"/>
                  </a:lnTo>
                  <a:lnTo>
                    <a:pt x="2264202" y="2922137"/>
                  </a:lnTo>
                  <a:lnTo>
                    <a:pt x="2303988" y="2900619"/>
                  </a:lnTo>
                  <a:lnTo>
                    <a:pt x="2343065" y="2877983"/>
                  </a:lnTo>
                  <a:lnTo>
                    <a:pt x="2381410" y="2854252"/>
                  </a:lnTo>
                  <a:lnTo>
                    <a:pt x="2419003" y="2829447"/>
                  </a:lnTo>
                  <a:lnTo>
                    <a:pt x="2455821" y="2803590"/>
                  </a:lnTo>
                  <a:lnTo>
                    <a:pt x="2491844" y="2776701"/>
                  </a:lnTo>
                  <a:lnTo>
                    <a:pt x="2527050" y="2748803"/>
                  </a:lnTo>
                  <a:lnTo>
                    <a:pt x="2561417" y="2719916"/>
                  </a:lnTo>
                  <a:lnTo>
                    <a:pt x="2594925" y="2690062"/>
                  </a:lnTo>
                  <a:lnTo>
                    <a:pt x="2627551" y="2659263"/>
                  </a:lnTo>
                  <a:lnTo>
                    <a:pt x="2659274" y="2627540"/>
                  </a:lnTo>
                  <a:lnTo>
                    <a:pt x="2690074" y="2594914"/>
                  </a:lnTo>
                  <a:lnTo>
                    <a:pt x="2719927" y="2561407"/>
                  </a:lnTo>
                  <a:lnTo>
                    <a:pt x="2748814" y="2527040"/>
                  </a:lnTo>
                  <a:lnTo>
                    <a:pt x="2776713" y="2491834"/>
                  </a:lnTo>
                  <a:lnTo>
                    <a:pt x="2803602" y="2455812"/>
                  </a:lnTo>
                  <a:lnTo>
                    <a:pt x="2829459" y="2418993"/>
                  </a:lnTo>
                  <a:lnTo>
                    <a:pt x="2854264" y="2381401"/>
                  </a:lnTo>
                  <a:lnTo>
                    <a:pt x="2877995" y="2343056"/>
                  </a:lnTo>
                  <a:lnTo>
                    <a:pt x="2900631" y="2303980"/>
                  </a:lnTo>
                  <a:lnTo>
                    <a:pt x="2922150" y="2264193"/>
                  </a:lnTo>
                  <a:lnTo>
                    <a:pt x="2942530" y="2223718"/>
                  </a:lnTo>
                  <a:lnTo>
                    <a:pt x="2961751" y="2182577"/>
                  </a:lnTo>
                  <a:lnTo>
                    <a:pt x="2979791" y="2140789"/>
                  </a:lnTo>
                  <a:lnTo>
                    <a:pt x="2996628" y="2098377"/>
                  </a:lnTo>
                  <a:lnTo>
                    <a:pt x="3012241" y="2055362"/>
                  </a:lnTo>
                  <a:lnTo>
                    <a:pt x="3026609" y="2011766"/>
                  </a:lnTo>
                  <a:lnTo>
                    <a:pt x="3039711" y="1967610"/>
                  </a:lnTo>
                  <a:lnTo>
                    <a:pt x="3051524" y="1922915"/>
                  </a:lnTo>
                  <a:lnTo>
                    <a:pt x="3062027" y="1877703"/>
                  </a:lnTo>
                  <a:lnTo>
                    <a:pt x="3071200" y="1831995"/>
                  </a:lnTo>
                  <a:lnTo>
                    <a:pt x="3079020" y="1785813"/>
                  </a:lnTo>
                  <a:lnTo>
                    <a:pt x="3085466" y="1739178"/>
                  </a:lnTo>
                  <a:lnTo>
                    <a:pt x="3090517" y="1692111"/>
                  </a:lnTo>
                  <a:lnTo>
                    <a:pt x="3094152" y="1644634"/>
                  </a:lnTo>
                  <a:lnTo>
                    <a:pt x="3096348" y="1596769"/>
                  </a:lnTo>
                  <a:lnTo>
                    <a:pt x="3097085" y="1548536"/>
                  </a:lnTo>
                  <a:lnTo>
                    <a:pt x="3096348" y="1500303"/>
                  </a:lnTo>
                  <a:lnTo>
                    <a:pt x="3094152" y="1452438"/>
                  </a:lnTo>
                  <a:lnTo>
                    <a:pt x="3090517" y="1404961"/>
                  </a:lnTo>
                  <a:lnTo>
                    <a:pt x="3085466" y="1357894"/>
                  </a:lnTo>
                  <a:lnTo>
                    <a:pt x="3079020" y="1311259"/>
                  </a:lnTo>
                  <a:lnTo>
                    <a:pt x="3071200" y="1265077"/>
                  </a:lnTo>
                  <a:lnTo>
                    <a:pt x="3062027" y="1219369"/>
                  </a:lnTo>
                  <a:lnTo>
                    <a:pt x="3051524" y="1174157"/>
                  </a:lnTo>
                  <a:lnTo>
                    <a:pt x="3039711" y="1129462"/>
                  </a:lnTo>
                  <a:lnTo>
                    <a:pt x="3026609" y="1085306"/>
                  </a:lnTo>
                  <a:lnTo>
                    <a:pt x="3012241" y="1041710"/>
                  </a:lnTo>
                  <a:lnTo>
                    <a:pt x="2996628" y="998695"/>
                  </a:lnTo>
                  <a:lnTo>
                    <a:pt x="2979791" y="956283"/>
                  </a:lnTo>
                  <a:lnTo>
                    <a:pt x="2961751" y="914495"/>
                  </a:lnTo>
                  <a:lnTo>
                    <a:pt x="2942530" y="873353"/>
                  </a:lnTo>
                  <a:lnTo>
                    <a:pt x="2922150" y="832878"/>
                  </a:lnTo>
                  <a:lnTo>
                    <a:pt x="2900631" y="793092"/>
                  </a:lnTo>
                  <a:lnTo>
                    <a:pt x="2877995" y="754016"/>
                  </a:lnTo>
                  <a:lnTo>
                    <a:pt x="2854264" y="715671"/>
                  </a:lnTo>
                  <a:lnTo>
                    <a:pt x="2829459" y="678078"/>
                  </a:lnTo>
                  <a:lnTo>
                    <a:pt x="2803602" y="641260"/>
                  </a:lnTo>
                  <a:lnTo>
                    <a:pt x="2776713" y="605238"/>
                  </a:lnTo>
                  <a:lnTo>
                    <a:pt x="2748814" y="570032"/>
                  </a:lnTo>
                  <a:lnTo>
                    <a:pt x="2719927" y="535665"/>
                  </a:lnTo>
                  <a:lnTo>
                    <a:pt x="2690074" y="502158"/>
                  </a:lnTo>
                  <a:lnTo>
                    <a:pt x="2659274" y="469532"/>
                  </a:lnTo>
                  <a:lnTo>
                    <a:pt x="2627551" y="437809"/>
                  </a:lnTo>
                  <a:lnTo>
                    <a:pt x="2594925" y="407010"/>
                  </a:lnTo>
                  <a:lnTo>
                    <a:pt x="2561417" y="377156"/>
                  </a:lnTo>
                  <a:lnTo>
                    <a:pt x="2527050" y="348269"/>
                  </a:lnTo>
                  <a:lnTo>
                    <a:pt x="2491844" y="320371"/>
                  </a:lnTo>
                  <a:lnTo>
                    <a:pt x="2455821" y="293482"/>
                  </a:lnTo>
                  <a:lnTo>
                    <a:pt x="2419003" y="267624"/>
                  </a:lnTo>
                  <a:lnTo>
                    <a:pt x="2381410" y="242820"/>
                  </a:lnTo>
                  <a:lnTo>
                    <a:pt x="2343065" y="219089"/>
                  </a:lnTo>
                  <a:lnTo>
                    <a:pt x="2303988" y="196453"/>
                  </a:lnTo>
                  <a:lnTo>
                    <a:pt x="2264202" y="174934"/>
                  </a:lnTo>
                  <a:lnTo>
                    <a:pt x="2223727" y="154554"/>
                  </a:lnTo>
                  <a:lnTo>
                    <a:pt x="2182584" y="135333"/>
                  </a:lnTo>
                  <a:lnTo>
                    <a:pt x="2140796" y="117293"/>
                  </a:lnTo>
                  <a:lnTo>
                    <a:pt x="2098384" y="100456"/>
                  </a:lnTo>
                  <a:lnTo>
                    <a:pt x="2055369" y="84843"/>
                  </a:lnTo>
                  <a:lnTo>
                    <a:pt x="2011772" y="70475"/>
                  </a:lnTo>
                  <a:lnTo>
                    <a:pt x="1967615" y="57374"/>
                  </a:lnTo>
                  <a:lnTo>
                    <a:pt x="1922920" y="45561"/>
                  </a:lnTo>
                  <a:lnTo>
                    <a:pt x="1877707" y="35057"/>
                  </a:lnTo>
                  <a:lnTo>
                    <a:pt x="1831999" y="25885"/>
                  </a:lnTo>
                  <a:lnTo>
                    <a:pt x="1785816" y="18065"/>
                  </a:lnTo>
                  <a:lnTo>
                    <a:pt x="1739180" y="11618"/>
                  </a:lnTo>
                  <a:lnTo>
                    <a:pt x="1692113" y="6567"/>
                  </a:lnTo>
                  <a:lnTo>
                    <a:pt x="1644636" y="2933"/>
                  </a:lnTo>
                  <a:lnTo>
                    <a:pt x="1596769" y="736"/>
                  </a:lnTo>
                  <a:lnTo>
                    <a:pt x="1548536" y="0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513842" y="2633851"/>
              <a:ext cx="3097530" cy="3097530"/>
            </a:xfrm>
            <a:custGeom>
              <a:avLst/>
              <a:gdLst/>
              <a:ahLst/>
              <a:cxnLst/>
              <a:rect l="l" t="t" r="r" b="b"/>
              <a:pathLst>
                <a:path w="3097529" h="3097529">
                  <a:moveTo>
                    <a:pt x="0" y="1548536"/>
                  </a:moveTo>
                  <a:lnTo>
                    <a:pt x="736" y="1500303"/>
                  </a:lnTo>
                  <a:lnTo>
                    <a:pt x="2933" y="1452438"/>
                  </a:lnTo>
                  <a:lnTo>
                    <a:pt x="6567" y="1404961"/>
                  </a:lnTo>
                  <a:lnTo>
                    <a:pt x="11618" y="1357894"/>
                  </a:lnTo>
                  <a:lnTo>
                    <a:pt x="18065" y="1311259"/>
                  </a:lnTo>
                  <a:lnTo>
                    <a:pt x="25885" y="1265077"/>
                  </a:lnTo>
                  <a:lnTo>
                    <a:pt x="35057" y="1219369"/>
                  </a:lnTo>
                  <a:lnTo>
                    <a:pt x="45561" y="1174157"/>
                  </a:lnTo>
                  <a:lnTo>
                    <a:pt x="57374" y="1129462"/>
                  </a:lnTo>
                  <a:lnTo>
                    <a:pt x="70475" y="1085306"/>
                  </a:lnTo>
                  <a:lnTo>
                    <a:pt x="84843" y="1041710"/>
                  </a:lnTo>
                  <a:lnTo>
                    <a:pt x="100456" y="998695"/>
                  </a:lnTo>
                  <a:lnTo>
                    <a:pt x="117293" y="956283"/>
                  </a:lnTo>
                  <a:lnTo>
                    <a:pt x="135333" y="914495"/>
                  </a:lnTo>
                  <a:lnTo>
                    <a:pt x="154554" y="873353"/>
                  </a:lnTo>
                  <a:lnTo>
                    <a:pt x="174934" y="832878"/>
                  </a:lnTo>
                  <a:lnTo>
                    <a:pt x="196453" y="793092"/>
                  </a:lnTo>
                  <a:lnTo>
                    <a:pt x="219089" y="754016"/>
                  </a:lnTo>
                  <a:lnTo>
                    <a:pt x="242820" y="715671"/>
                  </a:lnTo>
                  <a:lnTo>
                    <a:pt x="267624" y="678078"/>
                  </a:lnTo>
                  <a:lnTo>
                    <a:pt x="293482" y="641260"/>
                  </a:lnTo>
                  <a:lnTo>
                    <a:pt x="320371" y="605238"/>
                  </a:lnTo>
                  <a:lnTo>
                    <a:pt x="348269" y="570032"/>
                  </a:lnTo>
                  <a:lnTo>
                    <a:pt x="377156" y="535665"/>
                  </a:lnTo>
                  <a:lnTo>
                    <a:pt x="407010" y="502158"/>
                  </a:lnTo>
                  <a:lnTo>
                    <a:pt x="437809" y="469532"/>
                  </a:lnTo>
                  <a:lnTo>
                    <a:pt x="469532" y="437809"/>
                  </a:lnTo>
                  <a:lnTo>
                    <a:pt x="502158" y="407010"/>
                  </a:lnTo>
                  <a:lnTo>
                    <a:pt x="535665" y="377156"/>
                  </a:lnTo>
                  <a:lnTo>
                    <a:pt x="570032" y="348269"/>
                  </a:lnTo>
                  <a:lnTo>
                    <a:pt x="605238" y="320371"/>
                  </a:lnTo>
                  <a:lnTo>
                    <a:pt x="641260" y="293482"/>
                  </a:lnTo>
                  <a:lnTo>
                    <a:pt x="678078" y="267624"/>
                  </a:lnTo>
                  <a:lnTo>
                    <a:pt x="715671" y="242820"/>
                  </a:lnTo>
                  <a:lnTo>
                    <a:pt x="754016" y="219089"/>
                  </a:lnTo>
                  <a:lnTo>
                    <a:pt x="793092" y="196453"/>
                  </a:lnTo>
                  <a:lnTo>
                    <a:pt x="832878" y="174934"/>
                  </a:lnTo>
                  <a:lnTo>
                    <a:pt x="873353" y="154554"/>
                  </a:lnTo>
                  <a:lnTo>
                    <a:pt x="914495" y="135333"/>
                  </a:lnTo>
                  <a:lnTo>
                    <a:pt x="956283" y="117293"/>
                  </a:lnTo>
                  <a:lnTo>
                    <a:pt x="998695" y="100456"/>
                  </a:lnTo>
                  <a:lnTo>
                    <a:pt x="1041710" y="84843"/>
                  </a:lnTo>
                  <a:lnTo>
                    <a:pt x="1085306" y="70475"/>
                  </a:lnTo>
                  <a:lnTo>
                    <a:pt x="1129462" y="57374"/>
                  </a:lnTo>
                  <a:lnTo>
                    <a:pt x="1174157" y="45561"/>
                  </a:lnTo>
                  <a:lnTo>
                    <a:pt x="1219369" y="35057"/>
                  </a:lnTo>
                  <a:lnTo>
                    <a:pt x="1265077" y="25885"/>
                  </a:lnTo>
                  <a:lnTo>
                    <a:pt x="1311259" y="18065"/>
                  </a:lnTo>
                  <a:lnTo>
                    <a:pt x="1357894" y="11618"/>
                  </a:lnTo>
                  <a:lnTo>
                    <a:pt x="1404961" y="6567"/>
                  </a:lnTo>
                  <a:lnTo>
                    <a:pt x="1452438" y="2933"/>
                  </a:lnTo>
                  <a:lnTo>
                    <a:pt x="1500303" y="736"/>
                  </a:lnTo>
                  <a:lnTo>
                    <a:pt x="1548536" y="0"/>
                  </a:lnTo>
                  <a:lnTo>
                    <a:pt x="1596769" y="736"/>
                  </a:lnTo>
                  <a:lnTo>
                    <a:pt x="1644636" y="2933"/>
                  </a:lnTo>
                  <a:lnTo>
                    <a:pt x="1692113" y="6567"/>
                  </a:lnTo>
                  <a:lnTo>
                    <a:pt x="1739180" y="11618"/>
                  </a:lnTo>
                  <a:lnTo>
                    <a:pt x="1785816" y="18065"/>
                  </a:lnTo>
                  <a:lnTo>
                    <a:pt x="1831999" y="25885"/>
                  </a:lnTo>
                  <a:lnTo>
                    <a:pt x="1877707" y="35057"/>
                  </a:lnTo>
                  <a:lnTo>
                    <a:pt x="1922920" y="45561"/>
                  </a:lnTo>
                  <a:lnTo>
                    <a:pt x="1967615" y="57374"/>
                  </a:lnTo>
                  <a:lnTo>
                    <a:pt x="2011772" y="70475"/>
                  </a:lnTo>
                  <a:lnTo>
                    <a:pt x="2055369" y="84843"/>
                  </a:lnTo>
                  <a:lnTo>
                    <a:pt x="2098384" y="100456"/>
                  </a:lnTo>
                  <a:lnTo>
                    <a:pt x="2140796" y="117293"/>
                  </a:lnTo>
                  <a:lnTo>
                    <a:pt x="2182584" y="135333"/>
                  </a:lnTo>
                  <a:lnTo>
                    <a:pt x="2223727" y="154554"/>
                  </a:lnTo>
                  <a:lnTo>
                    <a:pt x="2264202" y="174934"/>
                  </a:lnTo>
                  <a:lnTo>
                    <a:pt x="2303988" y="196453"/>
                  </a:lnTo>
                  <a:lnTo>
                    <a:pt x="2343065" y="219089"/>
                  </a:lnTo>
                  <a:lnTo>
                    <a:pt x="2381410" y="242820"/>
                  </a:lnTo>
                  <a:lnTo>
                    <a:pt x="2419003" y="267624"/>
                  </a:lnTo>
                  <a:lnTo>
                    <a:pt x="2455821" y="293482"/>
                  </a:lnTo>
                  <a:lnTo>
                    <a:pt x="2491844" y="320371"/>
                  </a:lnTo>
                  <a:lnTo>
                    <a:pt x="2527050" y="348269"/>
                  </a:lnTo>
                  <a:lnTo>
                    <a:pt x="2561417" y="377156"/>
                  </a:lnTo>
                  <a:lnTo>
                    <a:pt x="2594925" y="407010"/>
                  </a:lnTo>
                  <a:lnTo>
                    <a:pt x="2627551" y="437809"/>
                  </a:lnTo>
                  <a:lnTo>
                    <a:pt x="2659274" y="469532"/>
                  </a:lnTo>
                  <a:lnTo>
                    <a:pt x="2690074" y="502158"/>
                  </a:lnTo>
                  <a:lnTo>
                    <a:pt x="2719927" y="535665"/>
                  </a:lnTo>
                  <a:lnTo>
                    <a:pt x="2748814" y="570032"/>
                  </a:lnTo>
                  <a:lnTo>
                    <a:pt x="2776713" y="605238"/>
                  </a:lnTo>
                  <a:lnTo>
                    <a:pt x="2803602" y="641260"/>
                  </a:lnTo>
                  <a:lnTo>
                    <a:pt x="2829459" y="678078"/>
                  </a:lnTo>
                  <a:lnTo>
                    <a:pt x="2854264" y="715671"/>
                  </a:lnTo>
                  <a:lnTo>
                    <a:pt x="2877995" y="754016"/>
                  </a:lnTo>
                  <a:lnTo>
                    <a:pt x="2900631" y="793092"/>
                  </a:lnTo>
                  <a:lnTo>
                    <a:pt x="2922150" y="832878"/>
                  </a:lnTo>
                  <a:lnTo>
                    <a:pt x="2942530" y="873353"/>
                  </a:lnTo>
                  <a:lnTo>
                    <a:pt x="2961751" y="914495"/>
                  </a:lnTo>
                  <a:lnTo>
                    <a:pt x="2979791" y="956283"/>
                  </a:lnTo>
                  <a:lnTo>
                    <a:pt x="2996628" y="998695"/>
                  </a:lnTo>
                  <a:lnTo>
                    <a:pt x="3012241" y="1041710"/>
                  </a:lnTo>
                  <a:lnTo>
                    <a:pt x="3026609" y="1085306"/>
                  </a:lnTo>
                  <a:lnTo>
                    <a:pt x="3039711" y="1129462"/>
                  </a:lnTo>
                  <a:lnTo>
                    <a:pt x="3051524" y="1174157"/>
                  </a:lnTo>
                  <a:lnTo>
                    <a:pt x="3062027" y="1219369"/>
                  </a:lnTo>
                  <a:lnTo>
                    <a:pt x="3071200" y="1265077"/>
                  </a:lnTo>
                  <a:lnTo>
                    <a:pt x="3079020" y="1311259"/>
                  </a:lnTo>
                  <a:lnTo>
                    <a:pt x="3085466" y="1357894"/>
                  </a:lnTo>
                  <a:lnTo>
                    <a:pt x="3090517" y="1404961"/>
                  </a:lnTo>
                  <a:lnTo>
                    <a:pt x="3094152" y="1452438"/>
                  </a:lnTo>
                  <a:lnTo>
                    <a:pt x="3096348" y="1500303"/>
                  </a:lnTo>
                  <a:lnTo>
                    <a:pt x="3097085" y="1548536"/>
                  </a:lnTo>
                  <a:lnTo>
                    <a:pt x="3096348" y="1596769"/>
                  </a:lnTo>
                  <a:lnTo>
                    <a:pt x="3094152" y="1644634"/>
                  </a:lnTo>
                  <a:lnTo>
                    <a:pt x="3090517" y="1692111"/>
                  </a:lnTo>
                  <a:lnTo>
                    <a:pt x="3085466" y="1739178"/>
                  </a:lnTo>
                  <a:lnTo>
                    <a:pt x="3079020" y="1785813"/>
                  </a:lnTo>
                  <a:lnTo>
                    <a:pt x="3071200" y="1831995"/>
                  </a:lnTo>
                  <a:lnTo>
                    <a:pt x="3062027" y="1877703"/>
                  </a:lnTo>
                  <a:lnTo>
                    <a:pt x="3051524" y="1922915"/>
                  </a:lnTo>
                  <a:lnTo>
                    <a:pt x="3039711" y="1967610"/>
                  </a:lnTo>
                  <a:lnTo>
                    <a:pt x="3026609" y="2011766"/>
                  </a:lnTo>
                  <a:lnTo>
                    <a:pt x="3012241" y="2055362"/>
                  </a:lnTo>
                  <a:lnTo>
                    <a:pt x="2996628" y="2098377"/>
                  </a:lnTo>
                  <a:lnTo>
                    <a:pt x="2979791" y="2140789"/>
                  </a:lnTo>
                  <a:lnTo>
                    <a:pt x="2961751" y="2182577"/>
                  </a:lnTo>
                  <a:lnTo>
                    <a:pt x="2942530" y="2223718"/>
                  </a:lnTo>
                  <a:lnTo>
                    <a:pt x="2922150" y="2264193"/>
                  </a:lnTo>
                  <a:lnTo>
                    <a:pt x="2900631" y="2303980"/>
                  </a:lnTo>
                  <a:lnTo>
                    <a:pt x="2877995" y="2343056"/>
                  </a:lnTo>
                  <a:lnTo>
                    <a:pt x="2854264" y="2381401"/>
                  </a:lnTo>
                  <a:lnTo>
                    <a:pt x="2829459" y="2418993"/>
                  </a:lnTo>
                  <a:lnTo>
                    <a:pt x="2803602" y="2455812"/>
                  </a:lnTo>
                  <a:lnTo>
                    <a:pt x="2776713" y="2491834"/>
                  </a:lnTo>
                  <a:lnTo>
                    <a:pt x="2748814" y="2527040"/>
                  </a:lnTo>
                  <a:lnTo>
                    <a:pt x="2719927" y="2561407"/>
                  </a:lnTo>
                  <a:lnTo>
                    <a:pt x="2690074" y="2594914"/>
                  </a:lnTo>
                  <a:lnTo>
                    <a:pt x="2659274" y="2627540"/>
                  </a:lnTo>
                  <a:lnTo>
                    <a:pt x="2627551" y="2659263"/>
                  </a:lnTo>
                  <a:lnTo>
                    <a:pt x="2594925" y="2690062"/>
                  </a:lnTo>
                  <a:lnTo>
                    <a:pt x="2561417" y="2719916"/>
                  </a:lnTo>
                  <a:lnTo>
                    <a:pt x="2527050" y="2748803"/>
                  </a:lnTo>
                  <a:lnTo>
                    <a:pt x="2491844" y="2776701"/>
                  </a:lnTo>
                  <a:lnTo>
                    <a:pt x="2455821" y="2803590"/>
                  </a:lnTo>
                  <a:lnTo>
                    <a:pt x="2419003" y="2829447"/>
                  </a:lnTo>
                  <a:lnTo>
                    <a:pt x="2381410" y="2854252"/>
                  </a:lnTo>
                  <a:lnTo>
                    <a:pt x="2343065" y="2877983"/>
                  </a:lnTo>
                  <a:lnTo>
                    <a:pt x="2303988" y="2900619"/>
                  </a:lnTo>
                  <a:lnTo>
                    <a:pt x="2264202" y="2922137"/>
                  </a:lnTo>
                  <a:lnTo>
                    <a:pt x="2223727" y="2942518"/>
                  </a:lnTo>
                  <a:lnTo>
                    <a:pt x="2182584" y="2961739"/>
                  </a:lnTo>
                  <a:lnTo>
                    <a:pt x="2140796" y="2979778"/>
                  </a:lnTo>
                  <a:lnTo>
                    <a:pt x="2098384" y="2996616"/>
                  </a:lnTo>
                  <a:lnTo>
                    <a:pt x="2055369" y="3012229"/>
                  </a:lnTo>
                  <a:lnTo>
                    <a:pt x="2011772" y="3026597"/>
                  </a:lnTo>
                  <a:lnTo>
                    <a:pt x="1967615" y="3039698"/>
                  </a:lnTo>
                  <a:lnTo>
                    <a:pt x="1922920" y="3051511"/>
                  </a:lnTo>
                  <a:lnTo>
                    <a:pt x="1877707" y="3062015"/>
                  </a:lnTo>
                  <a:lnTo>
                    <a:pt x="1831999" y="3071187"/>
                  </a:lnTo>
                  <a:lnTo>
                    <a:pt x="1785816" y="3079007"/>
                  </a:lnTo>
                  <a:lnTo>
                    <a:pt x="1739180" y="3085454"/>
                  </a:lnTo>
                  <a:lnTo>
                    <a:pt x="1692113" y="3090505"/>
                  </a:lnTo>
                  <a:lnTo>
                    <a:pt x="1644636" y="3094139"/>
                  </a:lnTo>
                  <a:lnTo>
                    <a:pt x="1596769" y="3096335"/>
                  </a:lnTo>
                  <a:lnTo>
                    <a:pt x="1548536" y="3097072"/>
                  </a:lnTo>
                  <a:lnTo>
                    <a:pt x="1500303" y="3096335"/>
                  </a:lnTo>
                  <a:lnTo>
                    <a:pt x="1452438" y="3094139"/>
                  </a:lnTo>
                  <a:lnTo>
                    <a:pt x="1404961" y="3090505"/>
                  </a:lnTo>
                  <a:lnTo>
                    <a:pt x="1357894" y="3085454"/>
                  </a:lnTo>
                  <a:lnTo>
                    <a:pt x="1311259" y="3079007"/>
                  </a:lnTo>
                  <a:lnTo>
                    <a:pt x="1265077" y="3071187"/>
                  </a:lnTo>
                  <a:lnTo>
                    <a:pt x="1219369" y="3062015"/>
                  </a:lnTo>
                  <a:lnTo>
                    <a:pt x="1174157" y="3051511"/>
                  </a:lnTo>
                  <a:lnTo>
                    <a:pt x="1129462" y="3039698"/>
                  </a:lnTo>
                  <a:lnTo>
                    <a:pt x="1085306" y="3026597"/>
                  </a:lnTo>
                  <a:lnTo>
                    <a:pt x="1041710" y="3012229"/>
                  </a:lnTo>
                  <a:lnTo>
                    <a:pt x="998695" y="2996616"/>
                  </a:lnTo>
                  <a:lnTo>
                    <a:pt x="956283" y="2979778"/>
                  </a:lnTo>
                  <a:lnTo>
                    <a:pt x="914495" y="2961739"/>
                  </a:lnTo>
                  <a:lnTo>
                    <a:pt x="873353" y="2942518"/>
                  </a:lnTo>
                  <a:lnTo>
                    <a:pt x="832878" y="2922137"/>
                  </a:lnTo>
                  <a:lnTo>
                    <a:pt x="793092" y="2900619"/>
                  </a:lnTo>
                  <a:lnTo>
                    <a:pt x="754016" y="2877983"/>
                  </a:lnTo>
                  <a:lnTo>
                    <a:pt x="715671" y="2854252"/>
                  </a:lnTo>
                  <a:lnTo>
                    <a:pt x="678078" y="2829447"/>
                  </a:lnTo>
                  <a:lnTo>
                    <a:pt x="641260" y="2803590"/>
                  </a:lnTo>
                  <a:lnTo>
                    <a:pt x="605238" y="2776701"/>
                  </a:lnTo>
                  <a:lnTo>
                    <a:pt x="570032" y="2748803"/>
                  </a:lnTo>
                  <a:lnTo>
                    <a:pt x="535665" y="2719916"/>
                  </a:lnTo>
                  <a:lnTo>
                    <a:pt x="502158" y="2690062"/>
                  </a:lnTo>
                  <a:lnTo>
                    <a:pt x="469532" y="2659263"/>
                  </a:lnTo>
                  <a:lnTo>
                    <a:pt x="437809" y="2627540"/>
                  </a:lnTo>
                  <a:lnTo>
                    <a:pt x="407010" y="2594914"/>
                  </a:lnTo>
                  <a:lnTo>
                    <a:pt x="377156" y="2561407"/>
                  </a:lnTo>
                  <a:lnTo>
                    <a:pt x="348269" y="2527040"/>
                  </a:lnTo>
                  <a:lnTo>
                    <a:pt x="320371" y="2491834"/>
                  </a:lnTo>
                  <a:lnTo>
                    <a:pt x="293482" y="2455812"/>
                  </a:lnTo>
                  <a:lnTo>
                    <a:pt x="267624" y="2418993"/>
                  </a:lnTo>
                  <a:lnTo>
                    <a:pt x="242820" y="2381401"/>
                  </a:lnTo>
                  <a:lnTo>
                    <a:pt x="219089" y="2343056"/>
                  </a:lnTo>
                  <a:lnTo>
                    <a:pt x="196453" y="2303980"/>
                  </a:lnTo>
                  <a:lnTo>
                    <a:pt x="174934" y="2264193"/>
                  </a:lnTo>
                  <a:lnTo>
                    <a:pt x="154554" y="2223718"/>
                  </a:lnTo>
                  <a:lnTo>
                    <a:pt x="135333" y="2182577"/>
                  </a:lnTo>
                  <a:lnTo>
                    <a:pt x="117293" y="2140789"/>
                  </a:lnTo>
                  <a:lnTo>
                    <a:pt x="100456" y="2098377"/>
                  </a:lnTo>
                  <a:lnTo>
                    <a:pt x="84843" y="2055362"/>
                  </a:lnTo>
                  <a:lnTo>
                    <a:pt x="70475" y="2011766"/>
                  </a:lnTo>
                  <a:lnTo>
                    <a:pt x="57374" y="1967610"/>
                  </a:lnTo>
                  <a:lnTo>
                    <a:pt x="45561" y="1922915"/>
                  </a:lnTo>
                  <a:lnTo>
                    <a:pt x="35057" y="1877703"/>
                  </a:lnTo>
                  <a:lnTo>
                    <a:pt x="25885" y="1831995"/>
                  </a:lnTo>
                  <a:lnTo>
                    <a:pt x="18065" y="1785813"/>
                  </a:lnTo>
                  <a:lnTo>
                    <a:pt x="11618" y="1739178"/>
                  </a:lnTo>
                  <a:lnTo>
                    <a:pt x="6567" y="1692111"/>
                  </a:lnTo>
                  <a:lnTo>
                    <a:pt x="2933" y="1644634"/>
                  </a:lnTo>
                  <a:lnTo>
                    <a:pt x="736" y="1596769"/>
                  </a:lnTo>
                  <a:lnTo>
                    <a:pt x="0" y="1548536"/>
                  </a:lnTo>
                  <a:close/>
                </a:path>
              </a:pathLst>
            </a:custGeom>
            <a:ln w="38100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7926829" y="2614801"/>
            <a:ext cx="3135630" cy="3135630"/>
            <a:chOff x="7926829" y="2614801"/>
            <a:chExt cx="3135630" cy="3135630"/>
          </a:xfrm>
        </p:grpSpPr>
        <p:sp>
          <p:nvSpPr>
            <p:cNvPr id="13" name="object 13" descr=""/>
            <p:cNvSpPr/>
            <p:nvPr/>
          </p:nvSpPr>
          <p:spPr>
            <a:xfrm>
              <a:off x="7945879" y="2633851"/>
              <a:ext cx="3097530" cy="3097530"/>
            </a:xfrm>
            <a:custGeom>
              <a:avLst/>
              <a:gdLst/>
              <a:ahLst/>
              <a:cxnLst/>
              <a:rect l="l" t="t" r="r" b="b"/>
              <a:pathLst>
                <a:path w="3097529" h="3097529">
                  <a:moveTo>
                    <a:pt x="1548536" y="0"/>
                  </a:moveTo>
                  <a:lnTo>
                    <a:pt x="1500303" y="736"/>
                  </a:lnTo>
                  <a:lnTo>
                    <a:pt x="1452438" y="2933"/>
                  </a:lnTo>
                  <a:lnTo>
                    <a:pt x="1404961" y="6567"/>
                  </a:lnTo>
                  <a:lnTo>
                    <a:pt x="1357894" y="11618"/>
                  </a:lnTo>
                  <a:lnTo>
                    <a:pt x="1311259" y="18065"/>
                  </a:lnTo>
                  <a:lnTo>
                    <a:pt x="1265077" y="25885"/>
                  </a:lnTo>
                  <a:lnTo>
                    <a:pt x="1219369" y="35057"/>
                  </a:lnTo>
                  <a:lnTo>
                    <a:pt x="1174157" y="45561"/>
                  </a:lnTo>
                  <a:lnTo>
                    <a:pt x="1129462" y="57374"/>
                  </a:lnTo>
                  <a:lnTo>
                    <a:pt x="1085306" y="70475"/>
                  </a:lnTo>
                  <a:lnTo>
                    <a:pt x="1041710" y="84843"/>
                  </a:lnTo>
                  <a:lnTo>
                    <a:pt x="998695" y="100456"/>
                  </a:lnTo>
                  <a:lnTo>
                    <a:pt x="956283" y="117293"/>
                  </a:lnTo>
                  <a:lnTo>
                    <a:pt x="914495" y="135333"/>
                  </a:lnTo>
                  <a:lnTo>
                    <a:pt x="873353" y="154554"/>
                  </a:lnTo>
                  <a:lnTo>
                    <a:pt x="832878" y="174934"/>
                  </a:lnTo>
                  <a:lnTo>
                    <a:pt x="793092" y="196453"/>
                  </a:lnTo>
                  <a:lnTo>
                    <a:pt x="754016" y="219089"/>
                  </a:lnTo>
                  <a:lnTo>
                    <a:pt x="715671" y="242820"/>
                  </a:lnTo>
                  <a:lnTo>
                    <a:pt x="678078" y="267624"/>
                  </a:lnTo>
                  <a:lnTo>
                    <a:pt x="641260" y="293482"/>
                  </a:lnTo>
                  <a:lnTo>
                    <a:pt x="605238" y="320371"/>
                  </a:lnTo>
                  <a:lnTo>
                    <a:pt x="570032" y="348269"/>
                  </a:lnTo>
                  <a:lnTo>
                    <a:pt x="535665" y="377156"/>
                  </a:lnTo>
                  <a:lnTo>
                    <a:pt x="502158" y="407010"/>
                  </a:lnTo>
                  <a:lnTo>
                    <a:pt x="469532" y="437809"/>
                  </a:lnTo>
                  <a:lnTo>
                    <a:pt x="437809" y="469532"/>
                  </a:lnTo>
                  <a:lnTo>
                    <a:pt x="407010" y="502158"/>
                  </a:lnTo>
                  <a:lnTo>
                    <a:pt x="377156" y="535665"/>
                  </a:lnTo>
                  <a:lnTo>
                    <a:pt x="348269" y="570032"/>
                  </a:lnTo>
                  <a:lnTo>
                    <a:pt x="320371" y="605238"/>
                  </a:lnTo>
                  <a:lnTo>
                    <a:pt x="293482" y="641260"/>
                  </a:lnTo>
                  <a:lnTo>
                    <a:pt x="267624" y="678078"/>
                  </a:lnTo>
                  <a:lnTo>
                    <a:pt x="242820" y="715671"/>
                  </a:lnTo>
                  <a:lnTo>
                    <a:pt x="219089" y="754016"/>
                  </a:lnTo>
                  <a:lnTo>
                    <a:pt x="196453" y="793092"/>
                  </a:lnTo>
                  <a:lnTo>
                    <a:pt x="174934" y="832878"/>
                  </a:lnTo>
                  <a:lnTo>
                    <a:pt x="154554" y="873353"/>
                  </a:lnTo>
                  <a:lnTo>
                    <a:pt x="135333" y="914495"/>
                  </a:lnTo>
                  <a:lnTo>
                    <a:pt x="117293" y="956283"/>
                  </a:lnTo>
                  <a:lnTo>
                    <a:pt x="100456" y="998695"/>
                  </a:lnTo>
                  <a:lnTo>
                    <a:pt x="84843" y="1041710"/>
                  </a:lnTo>
                  <a:lnTo>
                    <a:pt x="70475" y="1085306"/>
                  </a:lnTo>
                  <a:lnTo>
                    <a:pt x="57374" y="1129462"/>
                  </a:lnTo>
                  <a:lnTo>
                    <a:pt x="45561" y="1174157"/>
                  </a:lnTo>
                  <a:lnTo>
                    <a:pt x="35057" y="1219369"/>
                  </a:lnTo>
                  <a:lnTo>
                    <a:pt x="25885" y="1265077"/>
                  </a:lnTo>
                  <a:lnTo>
                    <a:pt x="18065" y="1311259"/>
                  </a:lnTo>
                  <a:lnTo>
                    <a:pt x="11618" y="1357894"/>
                  </a:lnTo>
                  <a:lnTo>
                    <a:pt x="6567" y="1404961"/>
                  </a:lnTo>
                  <a:lnTo>
                    <a:pt x="2933" y="1452438"/>
                  </a:lnTo>
                  <a:lnTo>
                    <a:pt x="736" y="1500303"/>
                  </a:lnTo>
                  <a:lnTo>
                    <a:pt x="0" y="1548536"/>
                  </a:lnTo>
                  <a:lnTo>
                    <a:pt x="736" y="1596769"/>
                  </a:lnTo>
                  <a:lnTo>
                    <a:pt x="2933" y="1644634"/>
                  </a:lnTo>
                  <a:lnTo>
                    <a:pt x="6567" y="1692111"/>
                  </a:lnTo>
                  <a:lnTo>
                    <a:pt x="11618" y="1739178"/>
                  </a:lnTo>
                  <a:lnTo>
                    <a:pt x="18065" y="1785813"/>
                  </a:lnTo>
                  <a:lnTo>
                    <a:pt x="25885" y="1831995"/>
                  </a:lnTo>
                  <a:lnTo>
                    <a:pt x="35057" y="1877703"/>
                  </a:lnTo>
                  <a:lnTo>
                    <a:pt x="45561" y="1922915"/>
                  </a:lnTo>
                  <a:lnTo>
                    <a:pt x="57374" y="1967610"/>
                  </a:lnTo>
                  <a:lnTo>
                    <a:pt x="70475" y="2011766"/>
                  </a:lnTo>
                  <a:lnTo>
                    <a:pt x="84843" y="2055362"/>
                  </a:lnTo>
                  <a:lnTo>
                    <a:pt x="100456" y="2098377"/>
                  </a:lnTo>
                  <a:lnTo>
                    <a:pt x="117293" y="2140789"/>
                  </a:lnTo>
                  <a:lnTo>
                    <a:pt x="135333" y="2182577"/>
                  </a:lnTo>
                  <a:lnTo>
                    <a:pt x="154554" y="2223718"/>
                  </a:lnTo>
                  <a:lnTo>
                    <a:pt x="174934" y="2264193"/>
                  </a:lnTo>
                  <a:lnTo>
                    <a:pt x="196453" y="2303980"/>
                  </a:lnTo>
                  <a:lnTo>
                    <a:pt x="219089" y="2343056"/>
                  </a:lnTo>
                  <a:lnTo>
                    <a:pt x="242820" y="2381401"/>
                  </a:lnTo>
                  <a:lnTo>
                    <a:pt x="267624" y="2418993"/>
                  </a:lnTo>
                  <a:lnTo>
                    <a:pt x="293482" y="2455812"/>
                  </a:lnTo>
                  <a:lnTo>
                    <a:pt x="320371" y="2491834"/>
                  </a:lnTo>
                  <a:lnTo>
                    <a:pt x="348269" y="2527040"/>
                  </a:lnTo>
                  <a:lnTo>
                    <a:pt x="377156" y="2561407"/>
                  </a:lnTo>
                  <a:lnTo>
                    <a:pt x="407010" y="2594914"/>
                  </a:lnTo>
                  <a:lnTo>
                    <a:pt x="437809" y="2627540"/>
                  </a:lnTo>
                  <a:lnTo>
                    <a:pt x="469532" y="2659263"/>
                  </a:lnTo>
                  <a:lnTo>
                    <a:pt x="502158" y="2690062"/>
                  </a:lnTo>
                  <a:lnTo>
                    <a:pt x="535665" y="2719916"/>
                  </a:lnTo>
                  <a:lnTo>
                    <a:pt x="570032" y="2748803"/>
                  </a:lnTo>
                  <a:lnTo>
                    <a:pt x="605238" y="2776701"/>
                  </a:lnTo>
                  <a:lnTo>
                    <a:pt x="641260" y="2803590"/>
                  </a:lnTo>
                  <a:lnTo>
                    <a:pt x="678078" y="2829447"/>
                  </a:lnTo>
                  <a:lnTo>
                    <a:pt x="715671" y="2854252"/>
                  </a:lnTo>
                  <a:lnTo>
                    <a:pt x="754016" y="2877983"/>
                  </a:lnTo>
                  <a:lnTo>
                    <a:pt x="793092" y="2900619"/>
                  </a:lnTo>
                  <a:lnTo>
                    <a:pt x="832878" y="2922137"/>
                  </a:lnTo>
                  <a:lnTo>
                    <a:pt x="873353" y="2942518"/>
                  </a:lnTo>
                  <a:lnTo>
                    <a:pt x="914495" y="2961739"/>
                  </a:lnTo>
                  <a:lnTo>
                    <a:pt x="956283" y="2979778"/>
                  </a:lnTo>
                  <a:lnTo>
                    <a:pt x="998695" y="2996616"/>
                  </a:lnTo>
                  <a:lnTo>
                    <a:pt x="1041710" y="3012229"/>
                  </a:lnTo>
                  <a:lnTo>
                    <a:pt x="1085306" y="3026597"/>
                  </a:lnTo>
                  <a:lnTo>
                    <a:pt x="1129462" y="3039698"/>
                  </a:lnTo>
                  <a:lnTo>
                    <a:pt x="1174157" y="3051511"/>
                  </a:lnTo>
                  <a:lnTo>
                    <a:pt x="1219369" y="3062015"/>
                  </a:lnTo>
                  <a:lnTo>
                    <a:pt x="1265077" y="3071187"/>
                  </a:lnTo>
                  <a:lnTo>
                    <a:pt x="1311259" y="3079007"/>
                  </a:lnTo>
                  <a:lnTo>
                    <a:pt x="1357894" y="3085454"/>
                  </a:lnTo>
                  <a:lnTo>
                    <a:pt x="1404961" y="3090505"/>
                  </a:lnTo>
                  <a:lnTo>
                    <a:pt x="1452438" y="3094139"/>
                  </a:lnTo>
                  <a:lnTo>
                    <a:pt x="1500303" y="3096335"/>
                  </a:lnTo>
                  <a:lnTo>
                    <a:pt x="1548536" y="3097072"/>
                  </a:lnTo>
                  <a:lnTo>
                    <a:pt x="1596769" y="3096335"/>
                  </a:lnTo>
                  <a:lnTo>
                    <a:pt x="1644636" y="3094139"/>
                  </a:lnTo>
                  <a:lnTo>
                    <a:pt x="1692113" y="3090505"/>
                  </a:lnTo>
                  <a:lnTo>
                    <a:pt x="1739180" y="3085454"/>
                  </a:lnTo>
                  <a:lnTo>
                    <a:pt x="1785816" y="3079007"/>
                  </a:lnTo>
                  <a:lnTo>
                    <a:pt x="1831999" y="3071187"/>
                  </a:lnTo>
                  <a:lnTo>
                    <a:pt x="1877707" y="3062015"/>
                  </a:lnTo>
                  <a:lnTo>
                    <a:pt x="1922920" y="3051511"/>
                  </a:lnTo>
                  <a:lnTo>
                    <a:pt x="1967615" y="3039698"/>
                  </a:lnTo>
                  <a:lnTo>
                    <a:pt x="2011772" y="3026597"/>
                  </a:lnTo>
                  <a:lnTo>
                    <a:pt x="2055369" y="3012229"/>
                  </a:lnTo>
                  <a:lnTo>
                    <a:pt x="2098384" y="2996616"/>
                  </a:lnTo>
                  <a:lnTo>
                    <a:pt x="2140796" y="2979778"/>
                  </a:lnTo>
                  <a:lnTo>
                    <a:pt x="2182584" y="2961739"/>
                  </a:lnTo>
                  <a:lnTo>
                    <a:pt x="2223727" y="2942518"/>
                  </a:lnTo>
                  <a:lnTo>
                    <a:pt x="2264202" y="2922137"/>
                  </a:lnTo>
                  <a:lnTo>
                    <a:pt x="2303988" y="2900619"/>
                  </a:lnTo>
                  <a:lnTo>
                    <a:pt x="2343065" y="2877983"/>
                  </a:lnTo>
                  <a:lnTo>
                    <a:pt x="2381410" y="2854252"/>
                  </a:lnTo>
                  <a:lnTo>
                    <a:pt x="2419003" y="2829447"/>
                  </a:lnTo>
                  <a:lnTo>
                    <a:pt x="2455821" y="2803590"/>
                  </a:lnTo>
                  <a:lnTo>
                    <a:pt x="2491844" y="2776701"/>
                  </a:lnTo>
                  <a:lnTo>
                    <a:pt x="2527050" y="2748803"/>
                  </a:lnTo>
                  <a:lnTo>
                    <a:pt x="2561417" y="2719916"/>
                  </a:lnTo>
                  <a:lnTo>
                    <a:pt x="2594925" y="2690062"/>
                  </a:lnTo>
                  <a:lnTo>
                    <a:pt x="2627551" y="2659263"/>
                  </a:lnTo>
                  <a:lnTo>
                    <a:pt x="2659274" y="2627540"/>
                  </a:lnTo>
                  <a:lnTo>
                    <a:pt x="2690074" y="2594914"/>
                  </a:lnTo>
                  <a:lnTo>
                    <a:pt x="2719927" y="2561407"/>
                  </a:lnTo>
                  <a:lnTo>
                    <a:pt x="2748814" y="2527040"/>
                  </a:lnTo>
                  <a:lnTo>
                    <a:pt x="2776713" y="2491834"/>
                  </a:lnTo>
                  <a:lnTo>
                    <a:pt x="2803602" y="2455812"/>
                  </a:lnTo>
                  <a:lnTo>
                    <a:pt x="2829459" y="2418993"/>
                  </a:lnTo>
                  <a:lnTo>
                    <a:pt x="2854264" y="2381401"/>
                  </a:lnTo>
                  <a:lnTo>
                    <a:pt x="2877995" y="2343056"/>
                  </a:lnTo>
                  <a:lnTo>
                    <a:pt x="2900631" y="2303980"/>
                  </a:lnTo>
                  <a:lnTo>
                    <a:pt x="2922150" y="2264193"/>
                  </a:lnTo>
                  <a:lnTo>
                    <a:pt x="2942530" y="2223718"/>
                  </a:lnTo>
                  <a:lnTo>
                    <a:pt x="2961751" y="2182577"/>
                  </a:lnTo>
                  <a:lnTo>
                    <a:pt x="2979791" y="2140789"/>
                  </a:lnTo>
                  <a:lnTo>
                    <a:pt x="2996628" y="2098377"/>
                  </a:lnTo>
                  <a:lnTo>
                    <a:pt x="3012241" y="2055362"/>
                  </a:lnTo>
                  <a:lnTo>
                    <a:pt x="3026609" y="2011766"/>
                  </a:lnTo>
                  <a:lnTo>
                    <a:pt x="3039711" y="1967610"/>
                  </a:lnTo>
                  <a:lnTo>
                    <a:pt x="3051524" y="1922915"/>
                  </a:lnTo>
                  <a:lnTo>
                    <a:pt x="3062027" y="1877703"/>
                  </a:lnTo>
                  <a:lnTo>
                    <a:pt x="3071200" y="1831995"/>
                  </a:lnTo>
                  <a:lnTo>
                    <a:pt x="3079020" y="1785813"/>
                  </a:lnTo>
                  <a:lnTo>
                    <a:pt x="3085466" y="1739178"/>
                  </a:lnTo>
                  <a:lnTo>
                    <a:pt x="3090517" y="1692111"/>
                  </a:lnTo>
                  <a:lnTo>
                    <a:pt x="3094152" y="1644634"/>
                  </a:lnTo>
                  <a:lnTo>
                    <a:pt x="3096348" y="1596769"/>
                  </a:lnTo>
                  <a:lnTo>
                    <a:pt x="3097085" y="1548536"/>
                  </a:lnTo>
                  <a:lnTo>
                    <a:pt x="3096348" y="1500303"/>
                  </a:lnTo>
                  <a:lnTo>
                    <a:pt x="3094152" y="1452438"/>
                  </a:lnTo>
                  <a:lnTo>
                    <a:pt x="3090517" y="1404961"/>
                  </a:lnTo>
                  <a:lnTo>
                    <a:pt x="3085466" y="1357894"/>
                  </a:lnTo>
                  <a:lnTo>
                    <a:pt x="3079020" y="1311259"/>
                  </a:lnTo>
                  <a:lnTo>
                    <a:pt x="3071200" y="1265077"/>
                  </a:lnTo>
                  <a:lnTo>
                    <a:pt x="3062027" y="1219369"/>
                  </a:lnTo>
                  <a:lnTo>
                    <a:pt x="3051524" y="1174157"/>
                  </a:lnTo>
                  <a:lnTo>
                    <a:pt x="3039711" y="1129462"/>
                  </a:lnTo>
                  <a:lnTo>
                    <a:pt x="3026609" y="1085306"/>
                  </a:lnTo>
                  <a:lnTo>
                    <a:pt x="3012241" y="1041710"/>
                  </a:lnTo>
                  <a:lnTo>
                    <a:pt x="2996628" y="998695"/>
                  </a:lnTo>
                  <a:lnTo>
                    <a:pt x="2979791" y="956283"/>
                  </a:lnTo>
                  <a:lnTo>
                    <a:pt x="2961751" y="914495"/>
                  </a:lnTo>
                  <a:lnTo>
                    <a:pt x="2942530" y="873353"/>
                  </a:lnTo>
                  <a:lnTo>
                    <a:pt x="2922150" y="832878"/>
                  </a:lnTo>
                  <a:lnTo>
                    <a:pt x="2900631" y="793092"/>
                  </a:lnTo>
                  <a:lnTo>
                    <a:pt x="2877995" y="754016"/>
                  </a:lnTo>
                  <a:lnTo>
                    <a:pt x="2854264" y="715671"/>
                  </a:lnTo>
                  <a:lnTo>
                    <a:pt x="2829459" y="678078"/>
                  </a:lnTo>
                  <a:lnTo>
                    <a:pt x="2803602" y="641260"/>
                  </a:lnTo>
                  <a:lnTo>
                    <a:pt x="2776713" y="605238"/>
                  </a:lnTo>
                  <a:lnTo>
                    <a:pt x="2748814" y="570032"/>
                  </a:lnTo>
                  <a:lnTo>
                    <a:pt x="2719927" y="535665"/>
                  </a:lnTo>
                  <a:lnTo>
                    <a:pt x="2690074" y="502158"/>
                  </a:lnTo>
                  <a:lnTo>
                    <a:pt x="2659274" y="469532"/>
                  </a:lnTo>
                  <a:lnTo>
                    <a:pt x="2627551" y="437809"/>
                  </a:lnTo>
                  <a:lnTo>
                    <a:pt x="2594925" y="407010"/>
                  </a:lnTo>
                  <a:lnTo>
                    <a:pt x="2561417" y="377156"/>
                  </a:lnTo>
                  <a:lnTo>
                    <a:pt x="2527050" y="348269"/>
                  </a:lnTo>
                  <a:lnTo>
                    <a:pt x="2491844" y="320371"/>
                  </a:lnTo>
                  <a:lnTo>
                    <a:pt x="2455821" y="293482"/>
                  </a:lnTo>
                  <a:lnTo>
                    <a:pt x="2419003" y="267624"/>
                  </a:lnTo>
                  <a:lnTo>
                    <a:pt x="2381410" y="242820"/>
                  </a:lnTo>
                  <a:lnTo>
                    <a:pt x="2343065" y="219089"/>
                  </a:lnTo>
                  <a:lnTo>
                    <a:pt x="2303988" y="196453"/>
                  </a:lnTo>
                  <a:lnTo>
                    <a:pt x="2264202" y="174934"/>
                  </a:lnTo>
                  <a:lnTo>
                    <a:pt x="2223727" y="154554"/>
                  </a:lnTo>
                  <a:lnTo>
                    <a:pt x="2182584" y="135333"/>
                  </a:lnTo>
                  <a:lnTo>
                    <a:pt x="2140796" y="117293"/>
                  </a:lnTo>
                  <a:lnTo>
                    <a:pt x="2098384" y="100456"/>
                  </a:lnTo>
                  <a:lnTo>
                    <a:pt x="2055369" y="84843"/>
                  </a:lnTo>
                  <a:lnTo>
                    <a:pt x="2011772" y="70475"/>
                  </a:lnTo>
                  <a:lnTo>
                    <a:pt x="1967615" y="57374"/>
                  </a:lnTo>
                  <a:lnTo>
                    <a:pt x="1922920" y="45561"/>
                  </a:lnTo>
                  <a:lnTo>
                    <a:pt x="1877707" y="35057"/>
                  </a:lnTo>
                  <a:lnTo>
                    <a:pt x="1831999" y="25885"/>
                  </a:lnTo>
                  <a:lnTo>
                    <a:pt x="1785816" y="18065"/>
                  </a:lnTo>
                  <a:lnTo>
                    <a:pt x="1739180" y="11618"/>
                  </a:lnTo>
                  <a:lnTo>
                    <a:pt x="1692113" y="6567"/>
                  </a:lnTo>
                  <a:lnTo>
                    <a:pt x="1644636" y="2933"/>
                  </a:lnTo>
                  <a:lnTo>
                    <a:pt x="1596769" y="736"/>
                  </a:lnTo>
                  <a:lnTo>
                    <a:pt x="1548536" y="0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945879" y="2633851"/>
              <a:ext cx="3097530" cy="3097530"/>
            </a:xfrm>
            <a:custGeom>
              <a:avLst/>
              <a:gdLst/>
              <a:ahLst/>
              <a:cxnLst/>
              <a:rect l="l" t="t" r="r" b="b"/>
              <a:pathLst>
                <a:path w="3097529" h="3097529">
                  <a:moveTo>
                    <a:pt x="0" y="1548536"/>
                  </a:moveTo>
                  <a:lnTo>
                    <a:pt x="736" y="1500303"/>
                  </a:lnTo>
                  <a:lnTo>
                    <a:pt x="2933" y="1452438"/>
                  </a:lnTo>
                  <a:lnTo>
                    <a:pt x="6567" y="1404961"/>
                  </a:lnTo>
                  <a:lnTo>
                    <a:pt x="11618" y="1357894"/>
                  </a:lnTo>
                  <a:lnTo>
                    <a:pt x="18065" y="1311259"/>
                  </a:lnTo>
                  <a:lnTo>
                    <a:pt x="25885" y="1265077"/>
                  </a:lnTo>
                  <a:lnTo>
                    <a:pt x="35057" y="1219369"/>
                  </a:lnTo>
                  <a:lnTo>
                    <a:pt x="45561" y="1174157"/>
                  </a:lnTo>
                  <a:lnTo>
                    <a:pt x="57374" y="1129462"/>
                  </a:lnTo>
                  <a:lnTo>
                    <a:pt x="70475" y="1085306"/>
                  </a:lnTo>
                  <a:lnTo>
                    <a:pt x="84843" y="1041710"/>
                  </a:lnTo>
                  <a:lnTo>
                    <a:pt x="100456" y="998695"/>
                  </a:lnTo>
                  <a:lnTo>
                    <a:pt x="117293" y="956283"/>
                  </a:lnTo>
                  <a:lnTo>
                    <a:pt x="135333" y="914495"/>
                  </a:lnTo>
                  <a:lnTo>
                    <a:pt x="154554" y="873353"/>
                  </a:lnTo>
                  <a:lnTo>
                    <a:pt x="174934" y="832878"/>
                  </a:lnTo>
                  <a:lnTo>
                    <a:pt x="196453" y="793092"/>
                  </a:lnTo>
                  <a:lnTo>
                    <a:pt x="219089" y="754016"/>
                  </a:lnTo>
                  <a:lnTo>
                    <a:pt x="242820" y="715671"/>
                  </a:lnTo>
                  <a:lnTo>
                    <a:pt x="267624" y="678078"/>
                  </a:lnTo>
                  <a:lnTo>
                    <a:pt x="293482" y="641260"/>
                  </a:lnTo>
                  <a:lnTo>
                    <a:pt x="320371" y="605238"/>
                  </a:lnTo>
                  <a:lnTo>
                    <a:pt x="348269" y="570032"/>
                  </a:lnTo>
                  <a:lnTo>
                    <a:pt x="377156" y="535665"/>
                  </a:lnTo>
                  <a:lnTo>
                    <a:pt x="407010" y="502158"/>
                  </a:lnTo>
                  <a:lnTo>
                    <a:pt x="437809" y="469532"/>
                  </a:lnTo>
                  <a:lnTo>
                    <a:pt x="469532" y="437809"/>
                  </a:lnTo>
                  <a:lnTo>
                    <a:pt x="502158" y="407010"/>
                  </a:lnTo>
                  <a:lnTo>
                    <a:pt x="535665" y="377156"/>
                  </a:lnTo>
                  <a:lnTo>
                    <a:pt x="570032" y="348269"/>
                  </a:lnTo>
                  <a:lnTo>
                    <a:pt x="605238" y="320371"/>
                  </a:lnTo>
                  <a:lnTo>
                    <a:pt x="641260" y="293482"/>
                  </a:lnTo>
                  <a:lnTo>
                    <a:pt x="678078" y="267624"/>
                  </a:lnTo>
                  <a:lnTo>
                    <a:pt x="715671" y="242820"/>
                  </a:lnTo>
                  <a:lnTo>
                    <a:pt x="754016" y="219089"/>
                  </a:lnTo>
                  <a:lnTo>
                    <a:pt x="793092" y="196453"/>
                  </a:lnTo>
                  <a:lnTo>
                    <a:pt x="832878" y="174934"/>
                  </a:lnTo>
                  <a:lnTo>
                    <a:pt x="873353" y="154554"/>
                  </a:lnTo>
                  <a:lnTo>
                    <a:pt x="914495" y="135333"/>
                  </a:lnTo>
                  <a:lnTo>
                    <a:pt x="956283" y="117293"/>
                  </a:lnTo>
                  <a:lnTo>
                    <a:pt x="998695" y="100456"/>
                  </a:lnTo>
                  <a:lnTo>
                    <a:pt x="1041710" y="84843"/>
                  </a:lnTo>
                  <a:lnTo>
                    <a:pt x="1085306" y="70475"/>
                  </a:lnTo>
                  <a:lnTo>
                    <a:pt x="1129462" y="57374"/>
                  </a:lnTo>
                  <a:lnTo>
                    <a:pt x="1174157" y="45561"/>
                  </a:lnTo>
                  <a:lnTo>
                    <a:pt x="1219369" y="35057"/>
                  </a:lnTo>
                  <a:lnTo>
                    <a:pt x="1265077" y="25885"/>
                  </a:lnTo>
                  <a:lnTo>
                    <a:pt x="1311259" y="18065"/>
                  </a:lnTo>
                  <a:lnTo>
                    <a:pt x="1357894" y="11618"/>
                  </a:lnTo>
                  <a:lnTo>
                    <a:pt x="1404961" y="6567"/>
                  </a:lnTo>
                  <a:lnTo>
                    <a:pt x="1452438" y="2933"/>
                  </a:lnTo>
                  <a:lnTo>
                    <a:pt x="1500303" y="736"/>
                  </a:lnTo>
                  <a:lnTo>
                    <a:pt x="1548536" y="0"/>
                  </a:lnTo>
                  <a:lnTo>
                    <a:pt x="1596769" y="736"/>
                  </a:lnTo>
                  <a:lnTo>
                    <a:pt x="1644636" y="2933"/>
                  </a:lnTo>
                  <a:lnTo>
                    <a:pt x="1692113" y="6567"/>
                  </a:lnTo>
                  <a:lnTo>
                    <a:pt x="1739180" y="11618"/>
                  </a:lnTo>
                  <a:lnTo>
                    <a:pt x="1785816" y="18065"/>
                  </a:lnTo>
                  <a:lnTo>
                    <a:pt x="1831999" y="25885"/>
                  </a:lnTo>
                  <a:lnTo>
                    <a:pt x="1877707" y="35057"/>
                  </a:lnTo>
                  <a:lnTo>
                    <a:pt x="1922920" y="45561"/>
                  </a:lnTo>
                  <a:lnTo>
                    <a:pt x="1967615" y="57374"/>
                  </a:lnTo>
                  <a:lnTo>
                    <a:pt x="2011772" y="70475"/>
                  </a:lnTo>
                  <a:lnTo>
                    <a:pt x="2055369" y="84843"/>
                  </a:lnTo>
                  <a:lnTo>
                    <a:pt x="2098384" y="100456"/>
                  </a:lnTo>
                  <a:lnTo>
                    <a:pt x="2140796" y="117293"/>
                  </a:lnTo>
                  <a:lnTo>
                    <a:pt x="2182584" y="135333"/>
                  </a:lnTo>
                  <a:lnTo>
                    <a:pt x="2223727" y="154554"/>
                  </a:lnTo>
                  <a:lnTo>
                    <a:pt x="2264202" y="174934"/>
                  </a:lnTo>
                  <a:lnTo>
                    <a:pt x="2303988" y="196453"/>
                  </a:lnTo>
                  <a:lnTo>
                    <a:pt x="2343065" y="219089"/>
                  </a:lnTo>
                  <a:lnTo>
                    <a:pt x="2381410" y="242820"/>
                  </a:lnTo>
                  <a:lnTo>
                    <a:pt x="2419003" y="267624"/>
                  </a:lnTo>
                  <a:lnTo>
                    <a:pt x="2455821" y="293482"/>
                  </a:lnTo>
                  <a:lnTo>
                    <a:pt x="2491844" y="320371"/>
                  </a:lnTo>
                  <a:lnTo>
                    <a:pt x="2527050" y="348269"/>
                  </a:lnTo>
                  <a:lnTo>
                    <a:pt x="2561417" y="377156"/>
                  </a:lnTo>
                  <a:lnTo>
                    <a:pt x="2594925" y="407010"/>
                  </a:lnTo>
                  <a:lnTo>
                    <a:pt x="2627551" y="437809"/>
                  </a:lnTo>
                  <a:lnTo>
                    <a:pt x="2659274" y="469532"/>
                  </a:lnTo>
                  <a:lnTo>
                    <a:pt x="2690074" y="502158"/>
                  </a:lnTo>
                  <a:lnTo>
                    <a:pt x="2719927" y="535665"/>
                  </a:lnTo>
                  <a:lnTo>
                    <a:pt x="2748814" y="570032"/>
                  </a:lnTo>
                  <a:lnTo>
                    <a:pt x="2776713" y="605238"/>
                  </a:lnTo>
                  <a:lnTo>
                    <a:pt x="2803602" y="641260"/>
                  </a:lnTo>
                  <a:lnTo>
                    <a:pt x="2829459" y="678078"/>
                  </a:lnTo>
                  <a:lnTo>
                    <a:pt x="2854264" y="715671"/>
                  </a:lnTo>
                  <a:lnTo>
                    <a:pt x="2877995" y="754016"/>
                  </a:lnTo>
                  <a:lnTo>
                    <a:pt x="2900631" y="793092"/>
                  </a:lnTo>
                  <a:lnTo>
                    <a:pt x="2922150" y="832878"/>
                  </a:lnTo>
                  <a:lnTo>
                    <a:pt x="2942530" y="873353"/>
                  </a:lnTo>
                  <a:lnTo>
                    <a:pt x="2961751" y="914495"/>
                  </a:lnTo>
                  <a:lnTo>
                    <a:pt x="2979791" y="956283"/>
                  </a:lnTo>
                  <a:lnTo>
                    <a:pt x="2996628" y="998695"/>
                  </a:lnTo>
                  <a:lnTo>
                    <a:pt x="3012241" y="1041710"/>
                  </a:lnTo>
                  <a:lnTo>
                    <a:pt x="3026609" y="1085306"/>
                  </a:lnTo>
                  <a:lnTo>
                    <a:pt x="3039711" y="1129462"/>
                  </a:lnTo>
                  <a:lnTo>
                    <a:pt x="3051524" y="1174157"/>
                  </a:lnTo>
                  <a:lnTo>
                    <a:pt x="3062027" y="1219369"/>
                  </a:lnTo>
                  <a:lnTo>
                    <a:pt x="3071200" y="1265077"/>
                  </a:lnTo>
                  <a:lnTo>
                    <a:pt x="3079020" y="1311259"/>
                  </a:lnTo>
                  <a:lnTo>
                    <a:pt x="3085466" y="1357894"/>
                  </a:lnTo>
                  <a:lnTo>
                    <a:pt x="3090517" y="1404961"/>
                  </a:lnTo>
                  <a:lnTo>
                    <a:pt x="3094152" y="1452438"/>
                  </a:lnTo>
                  <a:lnTo>
                    <a:pt x="3096348" y="1500303"/>
                  </a:lnTo>
                  <a:lnTo>
                    <a:pt x="3097085" y="1548536"/>
                  </a:lnTo>
                  <a:lnTo>
                    <a:pt x="3096348" y="1596769"/>
                  </a:lnTo>
                  <a:lnTo>
                    <a:pt x="3094152" y="1644634"/>
                  </a:lnTo>
                  <a:lnTo>
                    <a:pt x="3090517" y="1692111"/>
                  </a:lnTo>
                  <a:lnTo>
                    <a:pt x="3085466" y="1739178"/>
                  </a:lnTo>
                  <a:lnTo>
                    <a:pt x="3079020" y="1785813"/>
                  </a:lnTo>
                  <a:lnTo>
                    <a:pt x="3071200" y="1831995"/>
                  </a:lnTo>
                  <a:lnTo>
                    <a:pt x="3062027" y="1877703"/>
                  </a:lnTo>
                  <a:lnTo>
                    <a:pt x="3051524" y="1922915"/>
                  </a:lnTo>
                  <a:lnTo>
                    <a:pt x="3039711" y="1967610"/>
                  </a:lnTo>
                  <a:lnTo>
                    <a:pt x="3026609" y="2011766"/>
                  </a:lnTo>
                  <a:lnTo>
                    <a:pt x="3012241" y="2055362"/>
                  </a:lnTo>
                  <a:lnTo>
                    <a:pt x="2996628" y="2098377"/>
                  </a:lnTo>
                  <a:lnTo>
                    <a:pt x="2979791" y="2140789"/>
                  </a:lnTo>
                  <a:lnTo>
                    <a:pt x="2961751" y="2182577"/>
                  </a:lnTo>
                  <a:lnTo>
                    <a:pt x="2942530" y="2223718"/>
                  </a:lnTo>
                  <a:lnTo>
                    <a:pt x="2922150" y="2264193"/>
                  </a:lnTo>
                  <a:lnTo>
                    <a:pt x="2900631" y="2303980"/>
                  </a:lnTo>
                  <a:lnTo>
                    <a:pt x="2877995" y="2343056"/>
                  </a:lnTo>
                  <a:lnTo>
                    <a:pt x="2854264" y="2381401"/>
                  </a:lnTo>
                  <a:lnTo>
                    <a:pt x="2829459" y="2418993"/>
                  </a:lnTo>
                  <a:lnTo>
                    <a:pt x="2803602" y="2455812"/>
                  </a:lnTo>
                  <a:lnTo>
                    <a:pt x="2776713" y="2491834"/>
                  </a:lnTo>
                  <a:lnTo>
                    <a:pt x="2748814" y="2527040"/>
                  </a:lnTo>
                  <a:lnTo>
                    <a:pt x="2719927" y="2561407"/>
                  </a:lnTo>
                  <a:lnTo>
                    <a:pt x="2690074" y="2594914"/>
                  </a:lnTo>
                  <a:lnTo>
                    <a:pt x="2659274" y="2627540"/>
                  </a:lnTo>
                  <a:lnTo>
                    <a:pt x="2627551" y="2659263"/>
                  </a:lnTo>
                  <a:lnTo>
                    <a:pt x="2594925" y="2690062"/>
                  </a:lnTo>
                  <a:lnTo>
                    <a:pt x="2561417" y="2719916"/>
                  </a:lnTo>
                  <a:lnTo>
                    <a:pt x="2527050" y="2748803"/>
                  </a:lnTo>
                  <a:lnTo>
                    <a:pt x="2491844" y="2776701"/>
                  </a:lnTo>
                  <a:lnTo>
                    <a:pt x="2455821" y="2803590"/>
                  </a:lnTo>
                  <a:lnTo>
                    <a:pt x="2419003" y="2829447"/>
                  </a:lnTo>
                  <a:lnTo>
                    <a:pt x="2381410" y="2854252"/>
                  </a:lnTo>
                  <a:lnTo>
                    <a:pt x="2343065" y="2877983"/>
                  </a:lnTo>
                  <a:lnTo>
                    <a:pt x="2303988" y="2900619"/>
                  </a:lnTo>
                  <a:lnTo>
                    <a:pt x="2264202" y="2922137"/>
                  </a:lnTo>
                  <a:lnTo>
                    <a:pt x="2223727" y="2942518"/>
                  </a:lnTo>
                  <a:lnTo>
                    <a:pt x="2182584" y="2961739"/>
                  </a:lnTo>
                  <a:lnTo>
                    <a:pt x="2140796" y="2979778"/>
                  </a:lnTo>
                  <a:lnTo>
                    <a:pt x="2098384" y="2996616"/>
                  </a:lnTo>
                  <a:lnTo>
                    <a:pt x="2055369" y="3012229"/>
                  </a:lnTo>
                  <a:lnTo>
                    <a:pt x="2011772" y="3026597"/>
                  </a:lnTo>
                  <a:lnTo>
                    <a:pt x="1967615" y="3039698"/>
                  </a:lnTo>
                  <a:lnTo>
                    <a:pt x="1922920" y="3051511"/>
                  </a:lnTo>
                  <a:lnTo>
                    <a:pt x="1877707" y="3062015"/>
                  </a:lnTo>
                  <a:lnTo>
                    <a:pt x="1831999" y="3071187"/>
                  </a:lnTo>
                  <a:lnTo>
                    <a:pt x="1785816" y="3079007"/>
                  </a:lnTo>
                  <a:lnTo>
                    <a:pt x="1739180" y="3085454"/>
                  </a:lnTo>
                  <a:lnTo>
                    <a:pt x="1692113" y="3090505"/>
                  </a:lnTo>
                  <a:lnTo>
                    <a:pt x="1644636" y="3094139"/>
                  </a:lnTo>
                  <a:lnTo>
                    <a:pt x="1596769" y="3096335"/>
                  </a:lnTo>
                  <a:lnTo>
                    <a:pt x="1548536" y="3097072"/>
                  </a:lnTo>
                  <a:lnTo>
                    <a:pt x="1500303" y="3096335"/>
                  </a:lnTo>
                  <a:lnTo>
                    <a:pt x="1452438" y="3094139"/>
                  </a:lnTo>
                  <a:lnTo>
                    <a:pt x="1404961" y="3090505"/>
                  </a:lnTo>
                  <a:lnTo>
                    <a:pt x="1357894" y="3085454"/>
                  </a:lnTo>
                  <a:lnTo>
                    <a:pt x="1311259" y="3079007"/>
                  </a:lnTo>
                  <a:lnTo>
                    <a:pt x="1265077" y="3071187"/>
                  </a:lnTo>
                  <a:lnTo>
                    <a:pt x="1219369" y="3062015"/>
                  </a:lnTo>
                  <a:lnTo>
                    <a:pt x="1174157" y="3051511"/>
                  </a:lnTo>
                  <a:lnTo>
                    <a:pt x="1129462" y="3039698"/>
                  </a:lnTo>
                  <a:lnTo>
                    <a:pt x="1085306" y="3026597"/>
                  </a:lnTo>
                  <a:lnTo>
                    <a:pt x="1041710" y="3012229"/>
                  </a:lnTo>
                  <a:lnTo>
                    <a:pt x="998695" y="2996616"/>
                  </a:lnTo>
                  <a:lnTo>
                    <a:pt x="956283" y="2979778"/>
                  </a:lnTo>
                  <a:lnTo>
                    <a:pt x="914495" y="2961739"/>
                  </a:lnTo>
                  <a:lnTo>
                    <a:pt x="873353" y="2942518"/>
                  </a:lnTo>
                  <a:lnTo>
                    <a:pt x="832878" y="2922137"/>
                  </a:lnTo>
                  <a:lnTo>
                    <a:pt x="793092" y="2900619"/>
                  </a:lnTo>
                  <a:lnTo>
                    <a:pt x="754016" y="2877983"/>
                  </a:lnTo>
                  <a:lnTo>
                    <a:pt x="715671" y="2854252"/>
                  </a:lnTo>
                  <a:lnTo>
                    <a:pt x="678078" y="2829447"/>
                  </a:lnTo>
                  <a:lnTo>
                    <a:pt x="641260" y="2803590"/>
                  </a:lnTo>
                  <a:lnTo>
                    <a:pt x="605238" y="2776701"/>
                  </a:lnTo>
                  <a:lnTo>
                    <a:pt x="570032" y="2748803"/>
                  </a:lnTo>
                  <a:lnTo>
                    <a:pt x="535665" y="2719916"/>
                  </a:lnTo>
                  <a:lnTo>
                    <a:pt x="502158" y="2690062"/>
                  </a:lnTo>
                  <a:lnTo>
                    <a:pt x="469532" y="2659263"/>
                  </a:lnTo>
                  <a:lnTo>
                    <a:pt x="437809" y="2627540"/>
                  </a:lnTo>
                  <a:lnTo>
                    <a:pt x="407010" y="2594914"/>
                  </a:lnTo>
                  <a:lnTo>
                    <a:pt x="377156" y="2561407"/>
                  </a:lnTo>
                  <a:lnTo>
                    <a:pt x="348269" y="2527040"/>
                  </a:lnTo>
                  <a:lnTo>
                    <a:pt x="320371" y="2491834"/>
                  </a:lnTo>
                  <a:lnTo>
                    <a:pt x="293482" y="2455812"/>
                  </a:lnTo>
                  <a:lnTo>
                    <a:pt x="267624" y="2418993"/>
                  </a:lnTo>
                  <a:lnTo>
                    <a:pt x="242820" y="2381401"/>
                  </a:lnTo>
                  <a:lnTo>
                    <a:pt x="219089" y="2343056"/>
                  </a:lnTo>
                  <a:lnTo>
                    <a:pt x="196453" y="2303980"/>
                  </a:lnTo>
                  <a:lnTo>
                    <a:pt x="174934" y="2264193"/>
                  </a:lnTo>
                  <a:lnTo>
                    <a:pt x="154554" y="2223718"/>
                  </a:lnTo>
                  <a:lnTo>
                    <a:pt x="135333" y="2182577"/>
                  </a:lnTo>
                  <a:lnTo>
                    <a:pt x="117293" y="2140789"/>
                  </a:lnTo>
                  <a:lnTo>
                    <a:pt x="100456" y="2098377"/>
                  </a:lnTo>
                  <a:lnTo>
                    <a:pt x="84843" y="2055362"/>
                  </a:lnTo>
                  <a:lnTo>
                    <a:pt x="70475" y="2011766"/>
                  </a:lnTo>
                  <a:lnTo>
                    <a:pt x="57374" y="1967610"/>
                  </a:lnTo>
                  <a:lnTo>
                    <a:pt x="45561" y="1922915"/>
                  </a:lnTo>
                  <a:lnTo>
                    <a:pt x="35057" y="1877703"/>
                  </a:lnTo>
                  <a:lnTo>
                    <a:pt x="25885" y="1831995"/>
                  </a:lnTo>
                  <a:lnTo>
                    <a:pt x="18065" y="1785813"/>
                  </a:lnTo>
                  <a:lnTo>
                    <a:pt x="11618" y="1739178"/>
                  </a:lnTo>
                  <a:lnTo>
                    <a:pt x="6567" y="1692111"/>
                  </a:lnTo>
                  <a:lnTo>
                    <a:pt x="2933" y="1644634"/>
                  </a:lnTo>
                  <a:lnTo>
                    <a:pt x="736" y="1596769"/>
                  </a:lnTo>
                  <a:lnTo>
                    <a:pt x="0" y="1548536"/>
                  </a:lnTo>
                  <a:close/>
                </a:path>
              </a:pathLst>
            </a:custGeom>
            <a:ln w="38100">
              <a:solidFill>
                <a:srgbClr val="3778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828678" y="3854961"/>
              <a:ext cx="454659" cy="207645"/>
            </a:xfrm>
            <a:custGeom>
              <a:avLst/>
              <a:gdLst/>
              <a:ahLst/>
              <a:cxnLst/>
              <a:rect l="l" t="t" r="r" b="b"/>
              <a:pathLst>
                <a:path w="454659" h="207645">
                  <a:moveTo>
                    <a:pt x="227071" y="207406"/>
                  </a:moveTo>
                  <a:lnTo>
                    <a:pt x="175017" y="202406"/>
                  </a:lnTo>
                  <a:lnTo>
                    <a:pt x="127227" y="187919"/>
                  </a:lnTo>
                  <a:lnTo>
                    <a:pt x="85065" y="164710"/>
                  </a:lnTo>
                  <a:lnTo>
                    <a:pt x="49896" y="133548"/>
                  </a:lnTo>
                  <a:lnTo>
                    <a:pt x="23086" y="95197"/>
                  </a:lnTo>
                  <a:lnTo>
                    <a:pt x="5999" y="50425"/>
                  </a:lnTo>
                  <a:lnTo>
                    <a:pt x="0" y="0"/>
                  </a:lnTo>
                  <a:lnTo>
                    <a:pt x="454143" y="0"/>
                  </a:lnTo>
                  <a:lnTo>
                    <a:pt x="448144" y="50425"/>
                  </a:lnTo>
                  <a:lnTo>
                    <a:pt x="431057" y="95197"/>
                  </a:lnTo>
                  <a:lnTo>
                    <a:pt x="404247" y="133548"/>
                  </a:lnTo>
                  <a:lnTo>
                    <a:pt x="369078" y="164710"/>
                  </a:lnTo>
                  <a:lnTo>
                    <a:pt x="326916" y="187919"/>
                  </a:lnTo>
                  <a:lnTo>
                    <a:pt x="279126" y="202406"/>
                  </a:lnTo>
                  <a:lnTo>
                    <a:pt x="227071" y="207406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828677" y="3854961"/>
              <a:ext cx="454659" cy="207645"/>
            </a:xfrm>
            <a:custGeom>
              <a:avLst/>
              <a:gdLst/>
              <a:ahLst/>
              <a:cxnLst/>
              <a:rect l="l" t="t" r="r" b="b"/>
              <a:pathLst>
                <a:path w="454659" h="207645">
                  <a:moveTo>
                    <a:pt x="0" y="0"/>
                  </a:moveTo>
                  <a:lnTo>
                    <a:pt x="5999" y="50425"/>
                  </a:lnTo>
                  <a:lnTo>
                    <a:pt x="23086" y="95197"/>
                  </a:lnTo>
                  <a:lnTo>
                    <a:pt x="49896" y="133548"/>
                  </a:lnTo>
                  <a:lnTo>
                    <a:pt x="85065" y="164710"/>
                  </a:lnTo>
                  <a:lnTo>
                    <a:pt x="127227" y="187919"/>
                  </a:lnTo>
                  <a:lnTo>
                    <a:pt x="175017" y="202406"/>
                  </a:lnTo>
                  <a:lnTo>
                    <a:pt x="227071" y="207406"/>
                  </a:lnTo>
                  <a:lnTo>
                    <a:pt x="279126" y="202406"/>
                  </a:lnTo>
                  <a:lnTo>
                    <a:pt x="326916" y="187919"/>
                  </a:lnTo>
                  <a:lnTo>
                    <a:pt x="369078" y="164710"/>
                  </a:lnTo>
                  <a:lnTo>
                    <a:pt x="404247" y="133548"/>
                  </a:lnTo>
                  <a:lnTo>
                    <a:pt x="431057" y="95197"/>
                  </a:lnTo>
                  <a:lnTo>
                    <a:pt x="448144" y="50425"/>
                  </a:lnTo>
                  <a:lnTo>
                    <a:pt x="454143" y="0"/>
                  </a:lnTo>
                  <a:lnTo>
                    <a:pt x="0" y="0"/>
                  </a:lnTo>
                  <a:close/>
                </a:path>
              </a:pathLst>
            </a:custGeom>
            <a:ln w="279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880915" y="3500023"/>
              <a:ext cx="349885" cy="354965"/>
            </a:xfrm>
            <a:custGeom>
              <a:avLst/>
              <a:gdLst/>
              <a:ahLst/>
              <a:cxnLst/>
              <a:rect l="l" t="t" r="r" b="b"/>
              <a:pathLst>
                <a:path w="349884" h="354964">
                  <a:moveTo>
                    <a:pt x="349666" y="354938"/>
                  </a:moveTo>
                  <a:lnTo>
                    <a:pt x="0" y="354938"/>
                  </a:lnTo>
                  <a:lnTo>
                    <a:pt x="174833" y="0"/>
                  </a:lnTo>
                  <a:lnTo>
                    <a:pt x="349666" y="354938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880914" y="3500023"/>
              <a:ext cx="349885" cy="354965"/>
            </a:xfrm>
            <a:custGeom>
              <a:avLst/>
              <a:gdLst/>
              <a:ahLst/>
              <a:cxnLst/>
              <a:rect l="l" t="t" r="r" b="b"/>
              <a:pathLst>
                <a:path w="349884" h="354964">
                  <a:moveTo>
                    <a:pt x="349666" y="354938"/>
                  </a:moveTo>
                  <a:lnTo>
                    <a:pt x="174833" y="0"/>
                  </a:lnTo>
                  <a:lnTo>
                    <a:pt x="0" y="354938"/>
                  </a:lnTo>
                </a:path>
              </a:pathLst>
            </a:custGeom>
            <a:ln w="280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233622" y="4112849"/>
              <a:ext cx="534035" cy="104775"/>
            </a:xfrm>
            <a:custGeom>
              <a:avLst/>
              <a:gdLst/>
              <a:ahLst/>
              <a:cxnLst/>
              <a:rect l="l" t="t" r="r" b="b"/>
              <a:pathLst>
                <a:path w="534034" h="104775">
                  <a:moveTo>
                    <a:pt x="533493" y="104616"/>
                  </a:moveTo>
                  <a:lnTo>
                    <a:pt x="0" y="104616"/>
                  </a:lnTo>
                  <a:lnTo>
                    <a:pt x="0" y="74874"/>
                  </a:lnTo>
                  <a:lnTo>
                    <a:pt x="5965" y="45730"/>
                  </a:lnTo>
                  <a:lnTo>
                    <a:pt x="22234" y="21930"/>
                  </a:lnTo>
                  <a:lnTo>
                    <a:pt x="46363" y="5884"/>
                  </a:lnTo>
                  <a:lnTo>
                    <a:pt x="75911" y="0"/>
                  </a:lnTo>
                  <a:lnTo>
                    <a:pt x="457582" y="0"/>
                  </a:lnTo>
                  <a:lnTo>
                    <a:pt x="487129" y="5884"/>
                  </a:lnTo>
                  <a:lnTo>
                    <a:pt x="511258" y="21930"/>
                  </a:lnTo>
                  <a:lnTo>
                    <a:pt x="527527" y="45730"/>
                  </a:lnTo>
                  <a:lnTo>
                    <a:pt x="533493" y="74874"/>
                  </a:lnTo>
                  <a:lnTo>
                    <a:pt x="533493" y="104616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233621" y="4112849"/>
              <a:ext cx="534035" cy="104775"/>
            </a:xfrm>
            <a:custGeom>
              <a:avLst/>
              <a:gdLst/>
              <a:ahLst/>
              <a:cxnLst/>
              <a:rect l="l" t="t" r="r" b="b"/>
              <a:pathLst>
                <a:path w="534034" h="104775">
                  <a:moveTo>
                    <a:pt x="0" y="104616"/>
                  </a:moveTo>
                  <a:lnTo>
                    <a:pt x="0" y="74874"/>
                  </a:lnTo>
                  <a:lnTo>
                    <a:pt x="5965" y="45730"/>
                  </a:lnTo>
                  <a:lnTo>
                    <a:pt x="22234" y="21930"/>
                  </a:lnTo>
                  <a:lnTo>
                    <a:pt x="46363" y="5884"/>
                  </a:lnTo>
                  <a:lnTo>
                    <a:pt x="75911" y="0"/>
                  </a:lnTo>
                  <a:lnTo>
                    <a:pt x="457582" y="0"/>
                  </a:lnTo>
                  <a:lnTo>
                    <a:pt x="487129" y="5884"/>
                  </a:lnTo>
                  <a:lnTo>
                    <a:pt x="511258" y="21930"/>
                  </a:lnTo>
                  <a:lnTo>
                    <a:pt x="527527" y="45730"/>
                  </a:lnTo>
                  <a:lnTo>
                    <a:pt x="533493" y="74874"/>
                  </a:lnTo>
                  <a:lnTo>
                    <a:pt x="533493" y="104616"/>
                  </a:lnTo>
                </a:path>
              </a:pathLst>
            </a:custGeom>
            <a:ln w="278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144352" y="4217465"/>
              <a:ext cx="711835" cy="104775"/>
            </a:xfrm>
            <a:custGeom>
              <a:avLst/>
              <a:gdLst/>
              <a:ahLst/>
              <a:cxnLst/>
              <a:rect l="l" t="t" r="r" b="b"/>
              <a:pathLst>
                <a:path w="711834" h="104775">
                  <a:moveTo>
                    <a:pt x="711765" y="104616"/>
                  </a:moveTo>
                  <a:lnTo>
                    <a:pt x="0" y="104616"/>
                  </a:lnTo>
                  <a:lnTo>
                    <a:pt x="0" y="82049"/>
                  </a:lnTo>
                  <a:lnTo>
                    <a:pt x="6544" y="50133"/>
                  </a:lnTo>
                  <a:lnTo>
                    <a:pt x="24383" y="24050"/>
                  </a:lnTo>
                  <a:lnTo>
                    <a:pt x="50827" y="6454"/>
                  </a:lnTo>
                  <a:lnTo>
                    <a:pt x="83184" y="0"/>
                  </a:lnTo>
                  <a:lnTo>
                    <a:pt x="628580" y="0"/>
                  </a:lnTo>
                  <a:lnTo>
                    <a:pt x="660938" y="6454"/>
                  </a:lnTo>
                  <a:lnTo>
                    <a:pt x="687381" y="24050"/>
                  </a:lnTo>
                  <a:lnTo>
                    <a:pt x="705220" y="50133"/>
                  </a:lnTo>
                  <a:lnTo>
                    <a:pt x="711765" y="82049"/>
                  </a:lnTo>
                  <a:lnTo>
                    <a:pt x="711765" y="104616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144352" y="4217465"/>
              <a:ext cx="711835" cy="104775"/>
            </a:xfrm>
            <a:custGeom>
              <a:avLst/>
              <a:gdLst/>
              <a:ahLst/>
              <a:cxnLst/>
              <a:rect l="l" t="t" r="r" b="b"/>
              <a:pathLst>
                <a:path w="711834" h="104775">
                  <a:moveTo>
                    <a:pt x="0" y="104616"/>
                  </a:moveTo>
                  <a:lnTo>
                    <a:pt x="0" y="82049"/>
                  </a:lnTo>
                  <a:lnTo>
                    <a:pt x="6544" y="50133"/>
                  </a:lnTo>
                  <a:lnTo>
                    <a:pt x="24383" y="24050"/>
                  </a:lnTo>
                  <a:lnTo>
                    <a:pt x="50827" y="6454"/>
                  </a:lnTo>
                  <a:lnTo>
                    <a:pt x="83184" y="0"/>
                  </a:lnTo>
                  <a:lnTo>
                    <a:pt x="628580" y="0"/>
                  </a:lnTo>
                  <a:lnTo>
                    <a:pt x="660938" y="6454"/>
                  </a:lnTo>
                  <a:lnTo>
                    <a:pt x="687381" y="24050"/>
                  </a:lnTo>
                  <a:lnTo>
                    <a:pt x="705220" y="50133"/>
                  </a:lnTo>
                  <a:lnTo>
                    <a:pt x="711765" y="82049"/>
                  </a:lnTo>
                  <a:lnTo>
                    <a:pt x="711765" y="104616"/>
                  </a:lnTo>
                </a:path>
              </a:pathLst>
            </a:custGeom>
            <a:ln w="2788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500233" y="3294052"/>
              <a:ext cx="0" cy="819150"/>
            </a:xfrm>
            <a:custGeom>
              <a:avLst/>
              <a:gdLst/>
              <a:ahLst/>
              <a:cxnLst/>
              <a:rect l="l" t="t" r="r" b="b"/>
              <a:pathLst>
                <a:path w="0" h="819150">
                  <a:moveTo>
                    <a:pt x="0" y="818927"/>
                  </a:moveTo>
                  <a:lnTo>
                    <a:pt x="0" y="0"/>
                  </a:lnTo>
                </a:path>
              </a:pathLst>
            </a:custGeom>
            <a:ln w="2826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959069" y="3342518"/>
              <a:ext cx="541655" cy="158115"/>
            </a:xfrm>
            <a:custGeom>
              <a:avLst/>
              <a:gdLst/>
              <a:ahLst/>
              <a:cxnLst/>
              <a:rect l="l" t="t" r="r" b="b"/>
              <a:pathLst>
                <a:path w="541654" h="158114">
                  <a:moveTo>
                    <a:pt x="96547" y="157521"/>
                  </a:moveTo>
                  <a:lnTo>
                    <a:pt x="152825" y="145948"/>
                  </a:lnTo>
                  <a:lnTo>
                    <a:pt x="204944" y="117861"/>
                  </a:lnTo>
                  <a:lnTo>
                    <a:pt x="279653" y="62226"/>
                  </a:lnTo>
                  <a:lnTo>
                    <a:pt x="304621" y="44071"/>
                  </a:lnTo>
                  <a:lnTo>
                    <a:pt x="330034" y="27773"/>
                  </a:lnTo>
                  <a:lnTo>
                    <a:pt x="356139" y="14330"/>
                  </a:lnTo>
                  <a:lnTo>
                    <a:pt x="383183" y="4739"/>
                  </a:lnTo>
                  <a:lnTo>
                    <a:pt x="411415" y="0"/>
                  </a:lnTo>
                  <a:lnTo>
                    <a:pt x="441082" y="1108"/>
                  </a:lnTo>
                  <a:lnTo>
                    <a:pt x="472430" y="9062"/>
                  </a:lnTo>
                  <a:lnTo>
                    <a:pt x="505708" y="24859"/>
                  </a:lnTo>
                  <a:lnTo>
                    <a:pt x="541163" y="49497"/>
                  </a:lnTo>
                  <a:lnTo>
                    <a:pt x="0" y="126459"/>
                  </a:lnTo>
                  <a:lnTo>
                    <a:pt x="34129" y="144599"/>
                  </a:lnTo>
                  <a:lnTo>
                    <a:pt x="66229" y="154621"/>
                  </a:lnTo>
                  <a:lnTo>
                    <a:pt x="96547" y="157521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959068" y="3342518"/>
              <a:ext cx="541655" cy="158115"/>
            </a:xfrm>
            <a:custGeom>
              <a:avLst/>
              <a:gdLst/>
              <a:ahLst/>
              <a:cxnLst/>
              <a:rect l="l" t="t" r="r" b="b"/>
              <a:pathLst>
                <a:path w="541654" h="158114">
                  <a:moveTo>
                    <a:pt x="0" y="126459"/>
                  </a:moveTo>
                  <a:lnTo>
                    <a:pt x="34129" y="144599"/>
                  </a:lnTo>
                  <a:lnTo>
                    <a:pt x="66229" y="154621"/>
                  </a:lnTo>
                  <a:lnTo>
                    <a:pt x="96547" y="157521"/>
                  </a:lnTo>
                  <a:lnTo>
                    <a:pt x="125330" y="154297"/>
                  </a:lnTo>
                  <a:lnTo>
                    <a:pt x="179281" y="133470"/>
                  </a:lnTo>
                  <a:lnTo>
                    <a:pt x="230062" y="100119"/>
                  </a:lnTo>
                  <a:lnTo>
                    <a:pt x="279653" y="62226"/>
                  </a:lnTo>
                  <a:lnTo>
                    <a:pt x="304621" y="44071"/>
                  </a:lnTo>
                  <a:lnTo>
                    <a:pt x="330034" y="27773"/>
                  </a:lnTo>
                  <a:lnTo>
                    <a:pt x="356139" y="14330"/>
                  </a:lnTo>
                  <a:lnTo>
                    <a:pt x="383183" y="4739"/>
                  </a:lnTo>
                  <a:lnTo>
                    <a:pt x="411415" y="0"/>
                  </a:lnTo>
                  <a:lnTo>
                    <a:pt x="441082" y="1108"/>
                  </a:lnTo>
                  <a:lnTo>
                    <a:pt x="472430" y="9062"/>
                  </a:lnTo>
                  <a:lnTo>
                    <a:pt x="505708" y="24859"/>
                  </a:lnTo>
                  <a:lnTo>
                    <a:pt x="541163" y="49497"/>
                  </a:lnTo>
                </a:path>
              </a:pathLst>
            </a:custGeom>
            <a:ln w="279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041988" y="4322082"/>
              <a:ext cx="916940" cy="0"/>
            </a:xfrm>
            <a:custGeom>
              <a:avLst/>
              <a:gdLst/>
              <a:ahLst/>
              <a:cxnLst/>
              <a:rect l="l" t="t" r="r" b="b"/>
              <a:pathLst>
                <a:path w="916940" h="0">
                  <a:moveTo>
                    <a:pt x="0" y="0"/>
                  </a:moveTo>
                  <a:lnTo>
                    <a:pt x="916487" y="0"/>
                  </a:lnTo>
                </a:path>
              </a:pathLst>
            </a:custGeom>
            <a:ln w="27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717648" y="3854961"/>
              <a:ext cx="454659" cy="207645"/>
            </a:xfrm>
            <a:custGeom>
              <a:avLst/>
              <a:gdLst/>
              <a:ahLst/>
              <a:cxnLst/>
              <a:rect l="l" t="t" r="r" b="b"/>
              <a:pathLst>
                <a:path w="454659" h="207645">
                  <a:moveTo>
                    <a:pt x="227071" y="207406"/>
                  </a:moveTo>
                  <a:lnTo>
                    <a:pt x="175017" y="202406"/>
                  </a:lnTo>
                  <a:lnTo>
                    <a:pt x="127227" y="187919"/>
                  </a:lnTo>
                  <a:lnTo>
                    <a:pt x="85065" y="164710"/>
                  </a:lnTo>
                  <a:lnTo>
                    <a:pt x="49896" y="133548"/>
                  </a:lnTo>
                  <a:lnTo>
                    <a:pt x="23086" y="95197"/>
                  </a:lnTo>
                  <a:lnTo>
                    <a:pt x="5999" y="50425"/>
                  </a:lnTo>
                  <a:lnTo>
                    <a:pt x="0" y="0"/>
                  </a:lnTo>
                  <a:lnTo>
                    <a:pt x="454143" y="0"/>
                  </a:lnTo>
                  <a:lnTo>
                    <a:pt x="448144" y="50425"/>
                  </a:lnTo>
                  <a:lnTo>
                    <a:pt x="431057" y="95197"/>
                  </a:lnTo>
                  <a:lnTo>
                    <a:pt x="404247" y="133548"/>
                  </a:lnTo>
                  <a:lnTo>
                    <a:pt x="369078" y="164710"/>
                  </a:lnTo>
                  <a:lnTo>
                    <a:pt x="326916" y="187919"/>
                  </a:lnTo>
                  <a:lnTo>
                    <a:pt x="279126" y="202406"/>
                  </a:lnTo>
                  <a:lnTo>
                    <a:pt x="227071" y="207406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717647" y="3854961"/>
              <a:ext cx="454659" cy="207645"/>
            </a:xfrm>
            <a:custGeom>
              <a:avLst/>
              <a:gdLst/>
              <a:ahLst/>
              <a:cxnLst/>
              <a:rect l="l" t="t" r="r" b="b"/>
              <a:pathLst>
                <a:path w="454659" h="207645">
                  <a:moveTo>
                    <a:pt x="454143" y="0"/>
                  </a:moveTo>
                  <a:lnTo>
                    <a:pt x="448144" y="50425"/>
                  </a:lnTo>
                  <a:lnTo>
                    <a:pt x="431057" y="95197"/>
                  </a:lnTo>
                  <a:lnTo>
                    <a:pt x="404247" y="133548"/>
                  </a:lnTo>
                  <a:lnTo>
                    <a:pt x="369078" y="164710"/>
                  </a:lnTo>
                  <a:lnTo>
                    <a:pt x="326916" y="187919"/>
                  </a:lnTo>
                  <a:lnTo>
                    <a:pt x="279126" y="202406"/>
                  </a:lnTo>
                  <a:lnTo>
                    <a:pt x="227071" y="207406"/>
                  </a:lnTo>
                  <a:lnTo>
                    <a:pt x="175017" y="202406"/>
                  </a:lnTo>
                  <a:lnTo>
                    <a:pt x="127227" y="187919"/>
                  </a:lnTo>
                  <a:lnTo>
                    <a:pt x="85065" y="164710"/>
                  </a:lnTo>
                  <a:lnTo>
                    <a:pt x="49896" y="133548"/>
                  </a:lnTo>
                  <a:lnTo>
                    <a:pt x="23086" y="95197"/>
                  </a:lnTo>
                  <a:lnTo>
                    <a:pt x="5999" y="50425"/>
                  </a:lnTo>
                  <a:lnTo>
                    <a:pt x="0" y="0"/>
                  </a:lnTo>
                  <a:lnTo>
                    <a:pt x="454143" y="0"/>
                  </a:lnTo>
                  <a:close/>
                </a:path>
              </a:pathLst>
            </a:custGeom>
            <a:ln w="2794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769885" y="3500023"/>
              <a:ext cx="349885" cy="354965"/>
            </a:xfrm>
            <a:custGeom>
              <a:avLst/>
              <a:gdLst/>
              <a:ahLst/>
              <a:cxnLst/>
              <a:rect l="l" t="t" r="r" b="b"/>
              <a:pathLst>
                <a:path w="349884" h="354964">
                  <a:moveTo>
                    <a:pt x="349799" y="354938"/>
                  </a:moveTo>
                  <a:lnTo>
                    <a:pt x="0" y="354938"/>
                  </a:lnTo>
                  <a:lnTo>
                    <a:pt x="174833" y="0"/>
                  </a:lnTo>
                  <a:lnTo>
                    <a:pt x="349799" y="354938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769884" y="3500023"/>
              <a:ext cx="349885" cy="354965"/>
            </a:xfrm>
            <a:custGeom>
              <a:avLst/>
              <a:gdLst/>
              <a:ahLst/>
              <a:cxnLst/>
              <a:rect l="l" t="t" r="r" b="b"/>
              <a:pathLst>
                <a:path w="349884" h="354964">
                  <a:moveTo>
                    <a:pt x="0" y="354938"/>
                  </a:moveTo>
                  <a:lnTo>
                    <a:pt x="174833" y="0"/>
                  </a:lnTo>
                  <a:lnTo>
                    <a:pt x="349799" y="354938"/>
                  </a:lnTo>
                </a:path>
              </a:pathLst>
            </a:custGeom>
            <a:ln w="2807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500227" y="3342518"/>
              <a:ext cx="541655" cy="158115"/>
            </a:xfrm>
            <a:custGeom>
              <a:avLst/>
              <a:gdLst/>
              <a:ahLst/>
              <a:cxnLst/>
              <a:rect l="l" t="t" r="r" b="b"/>
              <a:pathLst>
                <a:path w="541654" h="158114">
                  <a:moveTo>
                    <a:pt x="444616" y="157521"/>
                  </a:moveTo>
                  <a:lnTo>
                    <a:pt x="474934" y="154621"/>
                  </a:lnTo>
                  <a:lnTo>
                    <a:pt x="507034" y="144599"/>
                  </a:lnTo>
                  <a:lnTo>
                    <a:pt x="541163" y="126459"/>
                  </a:lnTo>
                  <a:lnTo>
                    <a:pt x="0" y="49497"/>
                  </a:lnTo>
                  <a:lnTo>
                    <a:pt x="35455" y="24859"/>
                  </a:lnTo>
                  <a:lnTo>
                    <a:pt x="68733" y="9062"/>
                  </a:lnTo>
                  <a:lnTo>
                    <a:pt x="100081" y="1108"/>
                  </a:lnTo>
                  <a:lnTo>
                    <a:pt x="129748" y="0"/>
                  </a:lnTo>
                  <a:lnTo>
                    <a:pt x="157980" y="4739"/>
                  </a:lnTo>
                  <a:lnTo>
                    <a:pt x="211129" y="27773"/>
                  </a:lnTo>
                  <a:lnTo>
                    <a:pt x="261510" y="62226"/>
                  </a:lnTo>
                  <a:lnTo>
                    <a:pt x="311101" y="100119"/>
                  </a:lnTo>
                  <a:lnTo>
                    <a:pt x="336219" y="117861"/>
                  </a:lnTo>
                  <a:lnTo>
                    <a:pt x="361882" y="133470"/>
                  </a:lnTo>
                  <a:lnTo>
                    <a:pt x="388338" y="145948"/>
                  </a:lnTo>
                  <a:lnTo>
                    <a:pt x="415833" y="154297"/>
                  </a:lnTo>
                  <a:lnTo>
                    <a:pt x="444616" y="157521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500226" y="3342518"/>
              <a:ext cx="541655" cy="158115"/>
            </a:xfrm>
            <a:custGeom>
              <a:avLst/>
              <a:gdLst/>
              <a:ahLst/>
              <a:cxnLst/>
              <a:rect l="l" t="t" r="r" b="b"/>
              <a:pathLst>
                <a:path w="541654" h="158114">
                  <a:moveTo>
                    <a:pt x="541163" y="126459"/>
                  </a:moveTo>
                  <a:lnTo>
                    <a:pt x="507034" y="144599"/>
                  </a:lnTo>
                  <a:lnTo>
                    <a:pt x="474934" y="154621"/>
                  </a:lnTo>
                  <a:lnTo>
                    <a:pt x="444616" y="157521"/>
                  </a:lnTo>
                  <a:lnTo>
                    <a:pt x="415833" y="154297"/>
                  </a:lnTo>
                  <a:lnTo>
                    <a:pt x="361882" y="133470"/>
                  </a:lnTo>
                  <a:lnTo>
                    <a:pt x="311101" y="100119"/>
                  </a:lnTo>
                  <a:lnTo>
                    <a:pt x="261510" y="62226"/>
                  </a:lnTo>
                  <a:lnTo>
                    <a:pt x="236542" y="44071"/>
                  </a:lnTo>
                  <a:lnTo>
                    <a:pt x="211129" y="27773"/>
                  </a:lnTo>
                  <a:lnTo>
                    <a:pt x="185024" y="14330"/>
                  </a:lnTo>
                  <a:lnTo>
                    <a:pt x="157980" y="4739"/>
                  </a:lnTo>
                  <a:lnTo>
                    <a:pt x="129748" y="0"/>
                  </a:lnTo>
                  <a:lnTo>
                    <a:pt x="100081" y="1108"/>
                  </a:lnTo>
                  <a:lnTo>
                    <a:pt x="68733" y="9062"/>
                  </a:lnTo>
                  <a:lnTo>
                    <a:pt x="35455" y="24859"/>
                  </a:lnTo>
                  <a:lnTo>
                    <a:pt x="0" y="49497"/>
                  </a:lnTo>
                </a:path>
              </a:pathLst>
            </a:custGeom>
            <a:ln w="2790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28794" y="3166792"/>
              <a:ext cx="142861" cy="14129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34833" y="3431643"/>
              <a:ext cx="161409" cy="10271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04203" y="3431643"/>
              <a:ext cx="161409" cy="102714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90209" y="3859614"/>
              <a:ext cx="96393" cy="16679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2859" y="3876050"/>
              <a:ext cx="96393" cy="166662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>
            <a:off x="1943801" y="4728673"/>
            <a:ext cx="14992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3215" marR="5080" indent="-311150">
              <a:lnSpc>
                <a:spcPct val="100000"/>
              </a:lnSpc>
              <a:spcBef>
                <a:spcPts val="100"/>
              </a:spcBef>
            </a:pPr>
            <a:r>
              <a:rPr dirty="0" sz="1800" spc="-150" b="1">
                <a:solidFill>
                  <a:srgbClr val="FFFFFF"/>
                </a:solidFill>
                <a:latin typeface="Tahoma"/>
                <a:cs typeface="Tahoma"/>
              </a:rPr>
              <a:t>Savings-</a:t>
            </a:r>
            <a:r>
              <a:rPr dirty="0" sz="1800" spc="-114" b="1">
                <a:solidFill>
                  <a:srgbClr val="FFFFFF"/>
                </a:solidFill>
                <a:latin typeface="Tahoma"/>
                <a:cs typeface="Tahoma"/>
              </a:rPr>
              <a:t>Based </a:t>
            </a:r>
            <a:r>
              <a:rPr dirty="0" sz="1800" spc="-10" b="1">
                <a:solidFill>
                  <a:srgbClr val="FFFFFF"/>
                </a:solidFill>
                <a:latin typeface="Tahoma"/>
                <a:cs typeface="Tahoma"/>
              </a:rPr>
              <a:t>Benefits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2045011" y="3172665"/>
            <a:ext cx="1276350" cy="1229995"/>
            <a:chOff x="2045011" y="3172665"/>
            <a:chExt cx="1276350" cy="1229995"/>
          </a:xfrm>
        </p:grpSpPr>
        <p:sp>
          <p:nvSpPr>
            <p:cNvPr id="40" name="object 40" descr=""/>
            <p:cNvSpPr/>
            <p:nvPr/>
          </p:nvSpPr>
          <p:spPr>
            <a:xfrm>
              <a:off x="2446500" y="3672134"/>
              <a:ext cx="861694" cy="717550"/>
            </a:xfrm>
            <a:custGeom>
              <a:avLst/>
              <a:gdLst/>
              <a:ahLst/>
              <a:cxnLst/>
              <a:rect l="l" t="t" r="r" b="b"/>
              <a:pathLst>
                <a:path w="861695" h="717550">
                  <a:moveTo>
                    <a:pt x="562762" y="0"/>
                  </a:moveTo>
                  <a:lnTo>
                    <a:pt x="610998" y="43392"/>
                  </a:lnTo>
                  <a:lnTo>
                    <a:pt x="645950" y="93586"/>
                  </a:lnTo>
                  <a:lnTo>
                    <a:pt x="660334" y="124151"/>
                  </a:lnTo>
                  <a:lnTo>
                    <a:pt x="678492" y="155518"/>
                  </a:lnTo>
                  <a:lnTo>
                    <a:pt x="706147" y="184259"/>
                  </a:lnTo>
                  <a:lnTo>
                    <a:pt x="749025" y="206950"/>
                  </a:lnTo>
                  <a:lnTo>
                    <a:pt x="812850" y="220165"/>
                  </a:lnTo>
                  <a:lnTo>
                    <a:pt x="850354" y="233068"/>
                  </a:lnTo>
                  <a:lnTo>
                    <a:pt x="861529" y="258191"/>
                  </a:lnTo>
                  <a:lnTo>
                    <a:pt x="853590" y="290536"/>
                  </a:lnTo>
                  <a:lnTo>
                    <a:pt x="833756" y="325104"/>
                  </a:lnTo>
                  <a:lnTo>
                    <a:pt x="809241" y="356898"/>
                  </a:lnTo>
                  <a:lnTo>
                    <a:pt x="781498" y="385862"/>
                  </a:lnTo>
                  <a:lnTo>
                    <a:pt x="732725" y="399598"/>
                  </a:lnTo>
                  <a:lnTo>
                    <a:pt x="695121" y="408965"/>
                  </a:lnTo>
                  <a:lnTo>
                    <a:pt x="652449" y="423532"/>
                  </a:lnTo>
                  <a:lnTo>
                    <a:pt x="609211" y="444274"/>
                  </a:lnTo>
                  <a:lnTo>
                    <a:pt x="563976" y="479993"/>
                  </a:lnTo>
                  <a:lnTo>
                    <a:pt x="530353" y="526951"/>
                  </a:lnTo>
                  <a:lnTo>
                    <a:pt x="508201" y="575032"/>
                  </a:lnTo>
                  <a:lnTo>
                    <a:pt x="491695" y="621770"/>
                  </a:lnTo>
                  <a:lnTo>
                    <a:pt x="480183" y="663160"/>
                  </a:lnTo>
                  <a:lnTo>
                    <a:pt x="473014" y="695196"/>
                  </a:lnTo>
                  <a:lnTo>
                    <a:pt x="469627" y="704005"/>
                  </a:lnTo>
                  <a:lnTo>
                    <a:pt x="463632" y="710953"/>
                  </a:lnTo>
                  <a:lnTo>
                    <a:pt x="455670" y="715510"/>
                  </a:lnTo>
                  <a:lnTo>
                    <a:pt x="446378" y="717147"/>
                  </a:lnTo>
                  <a:lnTo>
                    <a:pt x="375262" y="717147"/>
                  </a:lnTo>
                  <a:lnTo>
                    <a:pt x="315430" y="586494"/>
                  </a:lnTo>
                  <a:lnTo>
                    <a:pt x="313855" y="581236"/>
                  </a:lnTo>
                  <a:lnTo>
                    <a:pt x="308738" y="577950"/>
                  </a:lnTo>
                  <a:lnTo>
                    <a:pt x="252892" y="583651"/>
                  </a:lnTo>
                  <a:lnTo>
                    <a:pt x="199965" y="585311"/>
                  </a:lnTo>
                  <a:lnTo>
                    <a:pt x="147575" y="583658"/>
                  </a:lnTo>
                  <a:lnTo>
                    <a:pt x="96538" y="578690"/>
                  </a:lnTo>
                  <a:lnTo>
                    <a:pt x="47223" y="570394"/>
                  </a:lnTo>
                  <a:lnTo>
                    <a:pt x="0" y="558760"/>
                  </a:lnTo>
                </a:path>
              </a:pathLst>
            </a:custGeom>
            <a:ln w="262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08612" y="3784922"/>
              <a:ext cx="124148" cy="124321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2745412" y="3444121"/>
              <a:ext cx="321310" cy="290195"/>
            </a:xfrm>
            <a:custGeom>
              <a:avLst/>
              <a:gdLst/>
              <a:ahLst/>
              <a:cxnLst/>
              <a:rect l="l" t="t" r="r" b="b"/>
              <a:pathLst>
                <a:path w="321310" h="290195">
                  <a:moveTo>
                    <a:pt x="61261" y="289922"/>
                  </a:moveTo>
                  <a:lnTo>
                    <a:pt x="0" y="106956"/>
                  </a:lnTo>
                  <a:lnTo>
                    <a:pt x="6628" y="18543"/>
                  </a:lnTo>
                  <a:lnTo>
                    <a:pt x="105489" y="0"/>
                  </a:lnTo>
                  <a:lnTo>
                    <a:pt x="320926" y="26643"/>
                  </a:lnTo>
                  <a:lnTo>
                    <a:pt x="258821" y="76690"/>
                  </a:lnTo>
                  <a:lnTo>
                    <a:pt x="223617" y="119441"/>
                  </a:lnTo>
                  <a:lnTo>
                    <a:pt x="202265" y="178360"/>
                  </a:lnTo>
                  <a:lnTo>
                    <a:pt x="181712" y="276909"/>
                  </a:lnTo>
                </a:path>
              </a:pathLst>
            </a:custGeom>
            <a:ln w="262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058141" y="3568426"/>
              <a:ext cx="673100" cy="821055"/>
            </a:xfrm>
            <a:custGeom>
              <a:avLst/>
              <a:gdLst/>
              <a:ahLst/>
              <a:cxnLst/>
              <a:rect l="l" t="t" r="r" b="b"/>
              <a:pathLst>
                <a:path w="673100" h="821054">
                  <a:moveTo>
                    <a:pt x="425753" y="731474"/>
                  </a:moveTo>
                  <a:lnTo>
                    <a:pt x="409482" y="800087"/>
                  </a:lnTo>
                  <a:lnTo>
                    <a:pt x="383109" y="820987"/>
                  </a:lnTo>
                  <a:lnTo>
                    <a:pt x="313961" y="820987"/>
                  </a:lnTo>
                  <a:lnTo>
                    <a:pt x="281860" y="771063"/>
                  </a:lnTo>
                  <a:lnTo>
                    <a:pt x="272863" y="735004"/>
                  </a:lnTo>
                  <a:lnTo>
                    <a:pt x="259427" y="692453"/>
                  </a:lnTo>
                  <a:lnTo>
                    <a:pt x="240644" y="645399"/>
                  </a:lnTo>
                  <a:lnTo>
                    <a:pt x="215606" y="595834"/>
                  </a:lnTo>
                  <a:lnTo>
                    <a:pt x="183406" y="545747"/>
                  </a:lnTo>
                  <a:lnTo>
                    <a:pt x="135004" y="458254"/>
                  </a:lnTo>
                  <a:lnTo>
                    <a:pt x="116407" y="386620"/>
                  </a:lnTo>
                  <a:lnTo>
                    <a:pt x="114712" y="338227"/>
                  </a:lnTo>
                  <a:lnTo>
                    <a:pt x="117014" y="320455"/>
                  </a:lnTo>
                  <a:lnTo>
                    <a:pt x="80140" y="307511"/>
                  </a:lnTo>
                  <a:lnTo>
                    <a:pt x="46743" y="281923"/>
                  </a:lnTo>
                  <a:lnTo>
                    <a:pt x="20082" y="246996"/>
                  </a:lnTo>
                  <a:lnTo>
                    <a:pt x="3415" y="206032"/>
                  </a:lnTo>
                  <a:lnTo>
                    <a:pt x="0" y="162338"/>
                  </a:lnTo>
                  <a:lnTo>
                    <a:pt x="13095" y="119217"/>
                  </a:lnTo>
                  <a:lnTo>
                    <a:pt x="31462" y="158001"/>
                  </a:lnTo>
                  <a:lnTo>
                    <a:pt x="62315" y="188652"/>
                  </a:lnTo>
                  <a:lnTo>
                    <a:pt x="101164" y="208902"/>
                  </a:lnTo>
                  <a:lnTo>
                    <a:pt x="143518" y="216485"/>
                  </a:lnTo>
                  <a:lnTo>
                    <a:pt x="164590" y="181342"/>
                  </a:lnTo>
                  <a:lnTo>
                    <a:pt x="190808" y="148855"/>
                  </a:lnTo>
                  <a:lnTo>
                    <a:pt x="221748" y="119168"/>
                  </a:lnTo>
                  <a:lnTo>
                    <a:pt x="256987" y="92429"/>
                  </a:lnTo>
                  <a:lnTo>
                    <a:pt x="296101" y="68781"/>
                  </a:lnTo>
                  <a:lnTo>
                    <a:pt x="338667" y="48372"/>
                  </a:lnTo>
                  <a:lnTo>
                    <a:pt x="384262" y="31347"/>
                  </a:lnTo>
                  <a:lnTo>
                    <a:pt x="432461" y="17851"/>
                  </a:lnTo>
                  <a:lnTo>
                    <a:pt x="482842" y="8031"/>
                  </a:lnTo>
                  <a:lnTo>
                    <a:pt x="534981" y="2032"/>
                  </a:lnTo>
                  <a:lnTo>
                    <a:pt x="588454" y="0"/>
                  </a:lnTo>
                  <a:lnTo>
                    <a:pt x="610276" y="266"/>
                  </a:lnTo>
                  <a:lnTo>
                    <a:pt x="631655" y="1051"/>
                  </a:lnTo>
                  <a:lnTo>
                    <a:pt x="652591" y="2328"/>
                  </a:lnTo>
                  <a:lnTo>
                    <a:pt x="673085" y="4074"/>
                  </a:lnTo>
                </a:path>
              </a:pathLst>
            </a:custGeom>
            <a:ln w="262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53204" y="3548194"/>
              <a:ext cx="124019" cy="113151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3202272" y="3950265"/>
              <a:ext cx="26034" cy="41275"/>
            </a:xfrm>
            <a:custGeom>
              <a:avLst/>
              <a:gdLst/>
              <a:ahLst/>
              <a:cxnLst/>
              <a:rect l="l" t="t" r="r" b="b"/>
              <a:pathLst>
                <a:path w="26035" h="41275">
                  <a:moveTo>
                    <a:pt x="25454" y="0"/>
                  </a:moveTo>
                  <a:lnTo>
                    <a:pt x="19890" y="10404"/>
                  </a:lnTo>
                  <a:lnTo>
                    <a:pt x="13711" y="20833"/>
                  </a:lnTo>
                  <a:lnTo>
                    <a:pt x="7040" y="31164"/>
                  </a:lnTo>
                  <a:lnTo>
                    <a:pt x="0" y="41272"/>
                  </a:lnTo>
                </a:path>
              </a:pathLst>
            </a:custGeom>
            <a:ln w="262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583876" y="3646782"/>
              <a:ext cx="123189" cy="3175"/>
            </a:xfrm>
            <a:custGeom>
              <a:avLst/>
              <a:gdLst/>
              <a:ahLst/>
              <a:cxnLst/>
              <a:rect l="l" t="t" r="r" b="b"/>
              <a:pathLst>
                <a:path w="123189" h="3175">
                  <a:moveTo>
                    <a:pt x="0" y="2875"/>
                  </a:moveTo>
                  <a:lnTo>
                    <a:pt x="31980" y="926"/>
                  </a:lnTo>
                  <a:lnTo>
                    <a:pt x="63161" y="0"/>
                  </a:lnTo>
                  <a:lnTo>
                    <a:pt x="93530" y="84"/>
                  </a:lnTo>
                  <a:lnTo>
                    <a:pt x="123075" y="1166"/>
                  </a:lnTo>
                </a:path>
              </a:pathLst>
            </a:custGeom>
            <a:ln w="26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497539" y="3185798"/>
              <a:ext cx="302895" cy="303530"/>
            </a:xfrm>
            <a:custGeom>
              <a:avLst/>
              <a:gdLst/>
              <a:ahLst/>
              <a:cxnLst/>
              <a:rect l="l" t="t" r="r" b="b"/>
              <a:pathLst>
                <a:path w="302894" h="303529">
                  <a:moveTo>
                    <a:pt x="302571" y="151552"/>
                  </a:moveTo>
                  <a:lnTo>
                    <a:pt x="294861" y="199465"/>
                  </a:lnTo>
                  <a:lnTo>
                    <a:pt x="273390" y="241069"/>
                  </a:lnTo>
                  <a:lnTo>
                    <a:pt x="240645" y="273872"/>
                  </a:lnTo>
                  <a:lnTo>
                    <a:pt x="199114" y="295381"/>
                  </a:lnTo>
                  <a:lnTo>
                    <a:pt x="151285" y="303105"/>
                  </a:lnTo>
                  <a:lnTo>
                    <a:pt x="103456" y="295381"/>
                  </a:lnTo>
                  <a:lnTo>
                    <a:pt x="61926" y="273872"/>
                  </a:lnTo>
                  <a:lnTo>
                    <a:pt x="29181" y="241069"/>
                  </a:lnTo>
                  <a:lnTo>
                    <a:pt x="7709" y="199465"/>
                  </a:lnTo>
                  <a:lnTo>
                    <a:pt x="0" y="151552"/>
                  </a:lnTo>
                  <a:lnTo>
                    <a:pt x="7696" y="103639"/>
                  </a:lnTo>
                  <a:lnTo>
                    <a:pt x="29135" y="62035"/>
                  </a:lnTo>
                  <a:lnTo>
                    <a:pt x="61841" y="29232"/>
                  </a:lnTo>
                  <a:lnTo>
                    <a:pt x="103339" y="7723"/>
                  </a:lnTo>
                  <a:lnTo>
                    <a:pt x="151154" y="0"/>
                  </a:lnTo>
                  <a:lnTo>
                    <a:pt x="198983" y="7723"/>
                  </a:lnTo>
                  <a:lnTo>
                    <a:pt x="240514" y="29232"/>
                  </a:lnTo>
                  <a:lnTo>
                    <a:pt x="273259" y="62035"/>
                  </a:lnTo>
                  <a:lnTo>
                    <a:pt x="294730" y="103639"/>
                  </a:lnTo>
                  <a:lnTo>
                    <a:pt x="302440" y="151552"/>
                  </a:lnTo>
                  <a:close/>
                </a:path>
              </a:pathLst>
            </a:custGeom>
            <a:ln w="262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608019" y="3268869"/>
              <a:ext cx="43815" cy="129539"/>
            </a:xfrm>
            <a:custGeom>
              <a:avLst/>
              <a:gdLst/>
              <a:ahLst/>
              <a:cxnLst/>
              <a:rect l="l" t="t" r="r" b="b"/>
              <a:pathLst>
                <a:path w="43814" h="129539">
                  <a:moveTo>
                    <a:pt x="0" y="43507"/>
                  </a:moveTo>
                  <a:lnTo>
                    <a:pt x="43430" y="0"/>
                  </a:lnTo>
                  <a:lnTo>
                    <a:pt x="43430" y="128944"/>
                  </a:lnTo>
                </a:path>
              </a:pathLst>
            </a:custGeom>
            <a:ln w="2624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613267" y="3400969"/>
              <a:ext cx="76835" cy="0"/>
            </a:xfrm>
            <a:custGeom>
              <a:avLst/>
              <a:gdLst/>
              <a:ahLst/>
              <a:cxnLst/>
              <a:rect l="l" t="t" r="r" b="b"/>
              <a:pathLst>
                <a:path w="76835" h="0">
                  <a:moveTo>
                    <a:pt x="0" y="0"/>
                  </a:moveTo>
                  <a:lnTo>
                    <a:pt x="76233" y="0"/>
                  </a:lnTo>
                </a:path>
              </a:pathLst>
            </a:custGeom>
            <a:ln w="26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259391" y="345183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14590"/>
                  </a:moveTo>
                  <a:lnTo>
                    <a:pt x="14564" y="0"/>
                  </a:lnTo>
                </a:path>
              </a:pathLst>
            </a:custGeom>
            <a:ln w="262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337986" y="3373234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0" y="14590"/>
                  </a:moveTo>
                  <a:lnTo>
                    <a:pt x="14433" y="0"/>
                  </a:lnTo>
                </a:path>
              </a:pathLst>
            </a:custGeom>
            <a:ln w="262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337986" y="345183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14433" y="14590"/>
                  </a:moveTo>
                  <a:lnTo>
                    <a:pt x="0" y="0"/>
                  </a:lnTo>
                </a:path>
              </a:pathLst>
            </a:custGeom>
            <a:ln w="262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259391" y="3373234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14564" y="14590"/>
                  </a:moveTo>
                  <a:lnTo>
                    <a:pt x="0" y="0"/>
                  </a:lnTo>
                </a:path>
              </a:pathLst>
            </a:custGeom>
            <a:ln w="262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944048" y="326256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3936" y="3943"/>
                  </a:moveTo>
                  <a:lnTo>
                    <a:pt x="0" y="0"/>
                  </a:lnTo>
                </a:path>
              </a:pathLst>
            </a:custGeom>
            <a:ln w="262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999812" y="331842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3805" y="3943"/>
                  </a:moveTo>
                  <a:lnTo>
                    <a:pt x="0" y="0"/>
                  </a:lnTo>
                </a:path>
              </a:pathLst>
            </a:custGeom>
            <a:ln w="262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944048" y="331842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3936" y="0"/>
                  </a:moveTo>
                  <a:lnTo>
                    <a:pt x="0" y="3943"/>
                  </a:lnTo>
                </a:path>
              </a:pathLst>
            </a:custGeom>
            <a:ln w="2626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999812" y="326256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3805" y="0"/>
                  </a:moveTo>
                  <a:lnTo>
                    <a:pt x="0" y="3943"/>
                  </a:lnTo>
                </a:path>
              </a:pathLst>
            </a:custGeom>
            <a:ln w="262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 descr=""/>
          <p:cNvGrpSpPr/>
          <p:nvPr/>
        </p:nvGrpSpPr>
        <p:grpSpPr>
          <a:xfrm>
            <a:off x="5408769" y="3168879"/>
            <a:ext cx="1382395" cy="1149350"/>
            <a:chOff x="5408769" y="3168879"/>
            <a:chExt cx="1382395" cy="1149350"/>
          </a:xfrm>
        </p:grpSpPr>
        <p:sp>
          <p:nvSpPr>
            <p:cNvPr id="59" name="object 59" descr=""/>
            <p:cNvSpPr/>
            <p:nvPr/>
          </p:nvSpPr>
          <p:spPr>
            <a:xfrm>
              <a:off x="6131173" y="3182107"/>
              <a:ext cx="332740" cy="332740"/>
            </a:xfrm>
            <a:custGeom>
              <a:avLst/>
              <a:gdLst/>
              <a:ahLst/>
              <a:cxnLst/>
              <a:rect l="l" t="t" r="r" b="b"/>
              <a:pathLst>
                <a:path w="332739" h="332739">
                  <a:moveTo>
                    <a:pt x="46381" y="304524"/>
                  </a:moveTo>
                  <a:lnTo>
                    <a:pt x="19847" y="275016"/>
                  </a:lnTo>
                  <a:lnTo>
                    <a:pt x="4291" y="239954"/>
                  </a:lnTo>
                  <a:lnTo>
                    <a:pt x="0" y="201751"/>
                  </a:lnTo>
                  <a:lnTo>
                    <a:pt x="7258" y="162817"/>
                  </a:lnTo>
                  <a:lnTo>
                    <a:pt x="25933" y="124997"/>
                  </a:lnTo>
                  <a:lnTo>
                    <a:pt x="52813" y="92706"/>
                  </a:lnTo>
                  <a:lnTo>
                    <a:pt x="85662" y="65981"/>
                  </a:lnTo>
                  <a:lnTo>
                    <a:pt x="122240" y="44860"/>
                  </a:lnTo>
                  <a:lnTo>
                    <a:pt x="172076" y="24658"/>
                  </a:lnTo>
                  <a:lnTo>
                    <a:pt x="224722" y="10604"/>
                  </a:lnTo>
                  <a:lnTo>
                    <a:pt x="278711" y="2463"/>
                  </a:lnTo>
                  <a:lnTo>
                    <a:pt x="332575" y="0"/>
                  </a:lnTo>
                  <a:lnTo>
                    <a:pt x="322668" y="28365"/>
                  </a:lnTo>
                  <a:lnTo>
                    <a:pt x="315981" y="57807"/>
                  </a:lnTo>
                  <a:lnTo>
                    <a:pt x="310960" y="87669"/>
                  </a:lnTo>
                  <a:lnTo>
                    <a:pt x="306051" y="117297"/>
                  </a:lnTo>
                  <a:lnTo>
                    <a:pt x="298811" y="152031"/>
                  </a:lnTo>
                  <a:lnTo>
                    <a:pt x="276324" y="219124"/>
                  </a:lnTo>
                  <a:lnTo>
                    <a:pt x="232639" y="283019"/>
                  </a:lnTo>
                  <a:lnTo>
                    <a:pt x="199985" y="309068"/>
                  </a:lnTo>
                  <a:lnTo>
                    <a:pt x="163153" y="326344"/>
                  </a:lnTo>
                  <a:lnTo>
                    <a:pt x="124023" y="332745"/>
                  </a:lnTo>
                  <a:lnTo>
                    <a:pt x="84473" y="326172"/>
                  </a:lnTo>
                  <a:lnTo>
                    <a:pt x="46381" y="304524"/>
                  </a:lnTo>
                  <a:close/>
                </a:path>
              </a:pathLst>
            </a:custGeom>
            <a:ln w="264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655297" y="3317101"/>
              <a:ext cx="373380" cy="295275"/>
            </a:xfrm>
            <a:custGeom>
              <a:avLst/>
              <a:gdLst/>
              <a:ahLst/>
              <a:cxnLst/>
              <a:rect l="l" t="t" r="r" b="b"/>
              <a:pathLst>
                <a:path w="373379" h="295275">
                  <a:moveTo>
                    <a:pt x="345740" y="248432"/>
                  </a:moveTo>
                  <a:lnTo>
                    <a:pt x="365194" y="213928"/>
                  </a:lnTo>
                  <a:lnTo>
                    <a:pt x="372761" y="176358"/>
                  </a:lnTo>
                  <a:lnTo>
                    <a:pt x="368642" y="138144"/>
                  </a:lnTo>
                  <a:lnTo>
                    <a:pt x="353034" y="101711"/>
                  </a:lnTo>
                  <a:lnTo>
                    <a:pt x="326541" y="68830"/>
                  </a:lnTo>
                  <a:lnTo>
                    <a:pt x="293272" y="43112"/>
                  </a:lnTo>
                  <a:lnTo>
                    <a:pt x="255403" y="24098"/>
                  </a:lnTo>
                  <a:lnTo>
                    <a:pt x="215109" y="11330"/>
                  </a:lnTo>
                  <a:lnTo>
                    <a:pt x="162103" y="2356"/>
                  </a:lnTo>
                  <a:lnTo>
                    <a:pt x="107654" y="0"/>
                  </a:lnTo>
                  <a:lnTo>
                    <a:pt x="53155" y="3704"/>
                  </a:lnTo>
                  <a:lnTo>
                    <a:pt x="0" y="12913"/>
                  </a:lnTo>
                  <a:lnTo>
                    <a:pt x="15817" y="38455"/>
                  </a:lnTo>
                  <a:lnTo>
                    <a:pt x="28761" y="65740"/>
                  </a:lnTo>
                  <a:lnTo>
                    <a:pt x="40190" y="93792"/>
                  </a:lnTo>
                  <a:lnTo>
                    <a:pt x="51456" y="121634"/>
                  </a:lnTo>
                  <a:lnTo>
                    <a:pt x="66106" y="153989"/>
                  </a:lnTo>
                  <a:lnTo>
                    <a:pt x="102668" y="214592"/>
                  </a:lnTo>
                  <a:lnTo>
                    <a:pt x="159215" y="267508"/>
                  </a:lnTo>
                  <a:lnTo>
                    <a:pt x="196759" y="285903"/>
                  </a:lnTo>
                  <a:lnTo>
                    <a:pt x="236461" y="294842"/>
                  </a:lnTo>
                  <a:lnTo>
                    <a:pt x="276031" y="292676"/>
                  </a:lnTo>
                  <a:lnTo>
                    <a:pt x="313177" y="277756"/>
                  </a:lnTo>
                  <a:lnTo>
                    <a:pt x="345607" y="248432"/>
                  </a:lnTo>
                  <a:close/>
                </a:path>
              </a:pathLst>
            </a:custGeom>
            <a:ln w="264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5816829" y="3286474"/>
              <a:ext cx="520700" cy="532130"/>
            </a:xfrm>
            <a:custGeom>
              <a:avLst/>
              <a:gdLst/>
              <a:ahLst/>
              <a:cxnLst/>
              <a:rect l="l" t="t" r="r" b="b"/>
              <a:pathLst>
                <a:path w="520700" h="532129">
                  <a:moveTo>
                    <a:pt x="0" y="125873"/>
                  </a:moveTo>
                  <a:lnTo>
                    <a:pt x="162619" y="242447"/>
                  </a:lnTo>
                  <a:lnTo>
                    <a:pt x="246126" y="376053"/>
                  </a:lnTo>
                  <a:lnTo>
                    <a:pt x="276892" y="486034"/>
                  </a:lnTo>
                  <a:lnTo>
                    <a:pt x="281287" y="531730"/>
                  </a:lnTo>
                  <a:lnTo>
                    <a:pt x="269208" y="326595"/>
                  </a:lnTo>
                  <a:lnTo>
                    <a:pt x="290089" y="202829"/>
                  </a:lnTo>
                  <a:lnTo>
                    <a:pt x="366348" y="110580"/>
                  </a:lnTo>
                  <a:lnTo>
                    <a:pt x="520401" y="0"/>
                  </a:lnTo>
                </a:path>
              </a:pathLst>
            </a:custGeom>
            <a:ln w="2645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585274" y="3893248"/>
              <a:ext cx="1193165" cy="411480"/>
            </a:xfrm>
            <a:custGeom>
              <a:avLst/>
              <a:gdLst/>
              <a:ahLst/>
              <a:cxnLst/>
              <a:rect l="l" t="t" r="r" b="b"/>
              <a:pathLst>
                <a:path w="1193165" h="411479">
                  <a:moveTo>
                    <a:pt x="0" y="263520"/>
                  </a:moveTo>
                  <a:lnTo>
                    <a:pt x="59589" y="269505"/>
                  </a:lnTo>
                  <a:lnTo>
                    <a:pt x="115362" y="278545"/>
                  </a:lnTo>
                  <a:lnTo>
                    <a:pt x="166336" y="291816"/>
                  </a:lnTo>
                  <a:lnTo>
                    <a:pt x="211529" y="310492"/>
                  </a:lnTo>
                  <a:lnTo>
                    <a:pt x="213916" y="311811"/>
                  </a:lnTo>
                  <a:lnTo>
                    <a:pt x="216303" y="312999"/>
                  </a:lnTo>
                  <a:lnTo>
                    <a:pt x="218690" y="314318"/>
                  </a:lnTo>
                  <a:lnTo>
                    <a:pt x="220016" y="314978"/>
                  </a:lnTo>
                  <a:lnTo>
                    <a:pt x="221210" y="315638"/>
                  </a:lnTo>
                  <a:lnTo>
                    <a:pt x="259570" y="335726"/>
                  </a:lnTo>
                  <a:lnTo>
                    <a:pt x="298395" y="354825"/>
                  </a:lnTo>
                  <a:lnTo>
                    <a:pt x="352452" y="378624"/>
                  </a:lnTo>
                  <a:lnTo>
                    <a:pt x="403712" y="395892"/>
                  </a:lnTo>
                  <a:lnTo>
                    <a:pt x="454698" y="406777"/>
                  </a:lnTo>
                  <a:lnTo>
                    <a:pt x="507934" y="411428"/>
                  </a:lnTo>
                  <a:lnTo>
                    <a:pt x="544851" y="408872"/>
                  </a:lnTo>
                  <a:lnTo>
                    <a:pt x="586854" y="400009"/>
                  </a:lnTo>
                  <a:lnTo>
                    <a:pt x="632726" y="385867"/>
                  </a:lnTo>
                  <a:lnTo>
                    <a:pt x="681252" y="367475"/>
                  </a:lnTo>
                  <a:lnTo>
                    <a:pt x="731214" y="345860"/>
                  </a:lnTo>
                  <a:lnTo>
                    <a:pt x="781395" y="322051"/>
                  </a:lnTo>
                  <a:lnTo>
                    <a:pt x="830578" y="297077"/>
                  </a:lnTo>
                  <a:lnTo>
                    <a:pt x="877546" y="271964"/>
                  </a:lnTo>
                  <a:lnTo>
                    <a:pt x="944272" y="235092"/>
                  </a:lnTo>
                  <a:lnTo>
                    <a:pt x="1004278" y="200884"/>
                  </a:lnTo>
                  <a:lnTo>
                    <a:pt x="1057019" y="169241"/>
                  </a:lnTo>
                  <a:lnTo>
                    <a:pt x="1101950" y="140064"/>
                  </a:lnTo>
                  <a:lnTo>
                    <a:pt x="1138526" y="113254"/>
                  </a:lnTo>
                  <a:lnTo>
                    <a:pt x="1184433" y="66339"/>
                  </a:lnTo>
                  <a:lnTo>
                    <a:pt x="1192673" y="46036"/>
                  </a:lnTo>
                  <a:lnTo>
                    <a:pt x="1190378" y="27704"/>
                  </a:lnTo>
                  <a:lnTo>
                    <a:pt x="1177003" y="11245"/>
                  </a:lnTo>
                  <a:lnTo>
                    <a:pt x="1152746" y="536"/>
                  </a:lnTo>
                  <a:lnTo>
                    <a:pt x="1120824" y="0"/>
                  </a:lnTo>
                  <a:lnTo>
                    <a:pt x="1082435" y="8069"/>
                  </a:lnTo>
                  <a:lnTo>
                    <a:pt x="1038773" y="23178"/>
                  </a:lnTo>
                  <a:lnTo>
                    <a:pt x="991035" y="43762"/>
                  </a:lnTo>
                  <a:lnTo>
                    <a:pt x="940418" y="68254"/>
                  </a:lnTo>
                  <a:lnTo>
                    <a:pt x="888118" y="95089"/>
                  </a:lnTo>
                  <a:lnTo>
                    <a:pt x="835331" y="122700"/>
                  </a:lnTo>
                  <a:lnTo>
                    <a:pt x="783254" y="149521"/>
                  </a:lnTo>
                </a:path>
              </a:pathLst>
            </a:custGeom>
            <a:ln w="2640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585275" y="3809921"/>
              <a:ext cx="738505" cy="343535"/>
            </a:xfrm>
            <a:custGeom>
              <a:avLst/>
              <a:gdLst/>
              <a:ahLst/>
              <a:cxnLst/>
              <a:rect l="l" t="t" r="r" b="b"/>
              <a:pathLst>
                <a:path w="738504" h="343535">
                  <a:moveTo>
                    <a:pt x="285928" y="237994"/>
                  </a:moveTo>
                  <a:lnTo>
                    <a:pt x="337636" y="244120"/>
                  </a:lnTo>
                  <a:lnTo>
                    <a:pt x="384662" y="253402"/>
                  </a:lnTo>
                  <a:lnTo>
                    <a:pt x="428777" y="265256"/>
                  </a:lnTo>
                  <a:lnTo>
                    <a:pt x="471754" y="279101"/>
                  </a:lnTo>
                  <a:lnTo>
                    <a:pt x="515364" y="294353"/>
                  </a:lnTo>
                  <a:lnTo>
                    <a:pt x="561380" y="310430"/>
                  </a:lnTo>
                  <a:lnTo>
                    <a:pt x="627999" y="332131"/>
                  </a:lnTo>
                  <a:lnTo>
                    <a:pt x="680357" y="343416"/>
                  </a:lnTo>
                  <a:lnTo>
                    <a:pt x="717422" y="338373"/>
                  </a:lnTo>
                  <a:lnTo>
                    <a:pt x="738163" y="311090"/>
                  </a:lnTo>
                  <a:lnTo>
                    <a:pt x="737652" y="285201"/>
                  </a:lnTo>
                  <a:lnTo>
                    <a:pt x="696311" y="227149"/>
                  </a:lnTo>
                  <a:lnTo>
                    <a:pt x="659972" y="197327"/>
                  </a:lnTo>
                  <a:lnTo>
                    <a:pt x="616181" y="168534"/>
                  </a:lnTo>
                  <a:lnTo>
                    <a:pt x="567185" y="141941"/>
                  </a:lnTo>
                  <a:lnTo>
                    <a:pt x="515228" y="118717"/>
                  </a:lnTo>
                  <a:lnTo>
                    <a:pt x="464813" y="93961"/>
                  </a:lnTo>
                  <a:lnTo>
                    <a:pt x="418414" y="65442"/>
                  </a:lnTo>
                  <a:lnTo>
                    <a:pt x="373842" y="37664"/>
                  </a:lnTo>
                  <a:lnTo>
                    <a:pt x="328907" y="15130"/>
                  </a:lnTo>
                  <a:lnTo>
                    <a:pt x="281419" y="2344"/>
                  </a:lnTo>
                  <a:lnTo>
                    <a:pt x="231917" y="0"/>
                  </a:lnTo>
                  <a:lnTo>
                    <a:pt x="185286" y="4669"/>
                  </a:lnTo>
                  <a:lnTo>
                    <a:pt x="142162" y="14014"/>
                  </a:lnTo>
                  <a:lnTo>
                    <a:pt x="103178" y="25697"/>
                  </a:lnTo>
                  <a:lnTo>
                    <a:pt x="75344" y="34519"/>
                  </a:lnTo>
                  <a:lnTo>
                    <a:pt x="49003" y="42240"/>
                  </a:lnTo>
                  <a:lnTo>
                    <a:pt x="23954" y="48946"/>
                  </a:lnTo>
                  <a:lnTo>
                    <a:pt x="0" y="54725"/>
                  </a:lnTo>
                </a:path>
              </a:pathLst>
            </a:custGeom>
            <a:ln w="264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303280" y="3843404"/>
              <a:ext cx="315595" cy="130175"/>
            </a:xfrm>
            <a:custGeom>
              <a:avLst/>
              <a:gdLst/>
              <a:ahLst/>
              <a:cxnLst/>
              <a:rect l="l" t="t" r="r" b="b"/>
              <a:pathLst>
                <a:path w="315595" h="130175">
                  <a:moveTo>
                    <a:pt x="314972" y="15305"/>
                  </a:moveTo>
                  <a:lnTo>
                    <a:pt x="306754" y="8831"/>
                  </a:lnTo>
                  <a:lnTo>
                    <a:pt x="295477" y="3991"/>
                  </a:lnTo>
                  <a:lnTo>
                    <a:pt x="281216" y="981"/>
                  </a:lnTo>
                  <a:lnTo>
                    <a:pt x="264046" y="0"/>
                  </a:lnTo>
                  <a:lnTo>
                    <a:pt x="227817" y="5492"/>
                  </a:lnTo>
                  <a:lnTo>
                    <a:pt x="186719" y="20456"/>
                  </a:lnTo>
                  <a:lnTo>
                    <a:pt x="142069" y="42617"/>
                  </a:lnTo>
                  <a:lnTo>
                    <a:pt x="95186" y="69704"/>
                  </a:lnTo>
                  <a:lnTo>
                    <a:pt x="47390" y="99445"/>
                  </a:lnTo>
                  <a:lnTo>
                    <a:pt x="0" y="129567"/>
                  </a:lnTo>
                </a:path>
              </a:pathLst>
            </a:custGeom>
            <a:ln w="264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64875" y="3796248"/>
              <a:ext cx="313013" cy="150217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5422021" y="3815035"/>
              <a:ext cx="163830" cy="401320"/>
            </a:xfrm>
            <a:custGeom>
              <a:avLst/>
              <a:gdLst/>
              <a:ahLst/>
              <a:cxnLst/>
              <a:rect l="l" t="t" r="r" b="b"/>
              <a:pathLst>
                <a:path w="163829" h="401320">
                  <a:moveTo>
                    <a:pt x="150125" y="400842"/>
                  </a:moveTo>
                  <a:lnTo>
                    <a:pt x="13129" y="400842"/>
                  </a:lnTo>
                  <a:lnTo>
                    <a:pt x="5835" y="400842"/>
                  </a:lnTo>
                  <a:lnTo>
                    <a:pt x="0" y="395037"/>
                  </a:lnTo>
                  <a:lnTo>
                    <a:pt x="0" y="387780"/>
                  </a:lnTo>
                  <a:lnTo>
                    <a:pt x="0" y="13062"/>
                  </a:lnTo>
                  <a:lnTo>
                    <a:pt x="0" y="5805"/>
                  </a:lnTo>
                  <a:lnTo>
                    <a:pt x="5835" y="0"/>
                  </a:lnTo>
                  <a:lnTo>
                    <a:pt x="13129" y="0"/>
                  </a:lnTo>
                  <a:lnTo>
                    <a:pt x="150125" y="0"/>
                  </a:lnTo>
                  <a:lnTo>
                    <a:pt x="157420" y="0"/>
                  </a:lnTo>
                  <a:lnTo>
                    <a:pt x="163255" y="5805"/>
                  </a:lnTo>
                  <a:lnTo>
                    <a:pt x="163255" y="13062"/>
                  </a:lnTo>
                  <a:lnTo>
                    <a:pt x="163255" y="387780"/>
                  </a:lnTo>
                  <a:lnTo>
                    <a:pt x="163255" y="395037"/>
                  </a:lnTo>
                  <a:lnTo>
                    <a:pt x="157420" y="400842"/>
                  </a:lnTo>
                  <a:lnTo>
                    <a:pt x="150125" y="400842"/>
                  </a:lnTo>
                  <a:close/>
                </a:path>
              </a:pathLst>
            </a:custGeom>
            <a:ln w="2650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 txBox="1"/>
          <p:nvPr/>
        </p:nvSpPr>
        <p:spPr>
          <a:xfrm>
            <a:off x="5216531" y="4705015"/>
            <a:ext cx="17532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3550" marR="5080" indent="-451484">
              <a:lnSpc>
                <a:spcPct val="100000"/>
              </a:lnSpc>
              <a:spcBef>
                <a:spcPts val="100"/>
              </a:spcBef>
            </a:pPr>
            <a:r>
              <a:rPr dirty="0" sz="1800" spc="-125" b="1">
                <a:solidFill>
                  <a:srgbClr val="FFFFFF"/>
                </a:solidFill>
                <a:latin typeface="Tahoma"/>
                <a:cs typeface="Tahoma"/>
              </a:rPr>
              <a:t>Responsible</a:t>
            </a:r>
            <a:r>
              <a:rPr dirty="0" sz="18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110" b="1">
                <a:solidFill>
                  <a:srgbClr val="FFFFFF"/>
                </a:solidFill>
                <a:latin typeface="Tahoma"/>
                <a:cs typeface="Tahoma"/>
              </a:rPr>
              <a:t>Plan </a:t>
            </a:r>
            <a:r>
              <a:rPr dirty="0" sz="1800" spc="-10" b="1">
                <a:solidFill>
                  <a:srgbClr val="FFFFFF"/>
                </a:solidFill>
                <a:latin typeface="Tahoma"/>
                <a:cs typeface="Tahoma"/>
              </a:rPr>
              <a:t>Funding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8802430" y="4571786"/>
            <a:ext cx="138366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8580">
              <a:lnSpc>
                <a:spcPct val="100000"/>
              </a:lnSpc>
              <a:spcBef>
                <a:spcPts val="100"/>
              </a:spcBef>
            </a:pPr>
            <a:r>
              <a:rPr dirty="0" sz="1800" spc="-100" b="1">
                <a:solidFill>
                  <a:srgbClr val="FFFFFF"/>
                </a:solidFill>
                <a:latin typeface="Tahoma"/>
                <a:cs typeface="Tahoma"/>
              </a:rPr>
              <a:t>Flexibility</a:t>
            </a:r>
            <a:r>
              <a:rPr dirty="0" sz="1800" spc="-4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50" b="1">
                <a:solidFill>
                  <a:srgbClr val="FFFFFF"/>
                </a:solidFill>
                <a:latin typeface="Tahoma"/>
                <a:cs typeface="Tahoma"/>
              </a:rPr>
              <a:t>&amp; </a:t>
            </a:r>
            <a:r>
              <a:rPr dirty="0" sz="1800" spc="-114" b="1">
                <a:solidFill>
                  <a:srgbClr val="FFFFFF"/>
                </a:solidFill>
                <a:latin typeface="Tahoma"/>
                <a:cs typeface="Tahoma"/>
              </a:rPr>
              <a:t>Local</a:t>
            </a:r>
            <a:r>
              <a:rPr dirty="0" sz="1800" spc="-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90" b="1">
                <a:solidFill>
                  <a:srgbClr val="FFFFFF"/>
                </a:solidFill>
                <a:latin typeface="Tahoma"/>
                <a:cs typeface="Tahoma"/>
              </a:rPr>
              <a:t>Control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1558" rIns="0" bIns="0" rtlCol="0" vert="horz">
            <a:spAutoFit/>
          </a:bodyPr>
          <a:lstStyle/>
          <a:p>
            <a:pPr algn="ctr" marL="1536700">
              <a:lnSpc>
                <a:spcPct val="100000"/>
              </a:lnSpc>
              <a:spcBef>
                <a:spcPts val="100"/>
              </a:spcBef>
            </a:pPr>
            <a:r>
              <a:rPr dirty="0" spc="50" b="0">
                <a:latin typeface="Tahoma"/>
                <a:cs typeface="Tahoma"/>
              </a:rPr>
              <a:t>Unique</a:t>
            </a:r>
            <a:r>
              <a:rPr dirty="0" spc="-190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Features</a:t>
            </a:r>
            <a:r>
              <a:rPr dirty="0" spc="-185" b="0">
                <a:latin typeface="Tahoma"/>
                <a:cs typeface="Tahoma"/>
              </a:rPr>
              <a:t> </a:t>
            </a:r>
            <a:r>
              <a:rPr dirty="0" b="0">
                <a:latin typeface="Tahoma"/>
                <a:cs typeface="Tahoma"/>
              </a:rPr>
              <a:t>That</a:t>
            </a:r>
            <a:r>
              <a:rPr dirty="0" spc="-190" b="0">
                <a:latin typeface="Tahoma"/>
                <a:cs typeface="Tahoma"/>
              </a:rPr>
              <a:t> </a:t>
            </a:r>
            <a:r>
              <a:rPr dirty="0" spc="114" b="0">
                <a:latin typeface="Tahoma"/>
                <a:cs typeface="Tahoma"/>
              </a:rPr>
              <a:t>Make</a:t>
            </a:r>
            <a:r>
              <a:rPr dirty="0" spc="-200" b="0">
                <a:latin typeface="Tahoma"/>
                <a:cs typeface="Tahoma"/>
              </a:rPr>
              <a:t> </a:t>
            </a:r>
            <a:r>
              <a:rPr dirty="0" spc="75" b="0">
                <a:latin typeface="Tahoma"/>
                <a:cs typeface="Tahoma"/>
              </a:rPr>
              <a:t>TCDRS</a:t>
            </a:r>
          </a:p>
          <a:p>
            <a:pPr algn="ctr" marL="1651635">
              <a:lnSpc>
                <a:spcPct val="100000"/>
              </a:lnSpc>
            </a:pPr>
            <a:r>
              <a:rPr dirty="0" spc="-229"/>
              <a:t>Financially</a:t>
            </a:r>
            <a:r>
              <a:rPr dirty="0" spc="-90"/>
              <a:t> </a:t>
            </a:r>
            <a:r>
              <a:rPr dirty="0" spc="-270"/>
              <a:t>Strong</a:t>
            </a:r>
          </a:p>
        </p:txBody>
      </p:sp>
    </p:spTree>
  </p:cSld>
  <p:clrMapOvr>
    <a:masterClrMapping/>
  </p:clrMapOvr>
  <p:transition spd="med">
    <p:fade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1190" y="430657"/>
            <a:ext cx="52031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spc="-200"/>
              <a:t>How</a:t>
            </a:r>
            <a:r>
              <a:rPr dirty="0" sz="4400" spc="-235"/>
              <a:t> </a:t>
            </a:r>
            <a:r>
              <a:rPr dirty="0" sz="4400" spc="-265"/>
              <a:t>the</a:t>
            </a:r>
            <a:r>
              <a:rPr dirty="0" sz="4400" spc="-215"/>
              <a:t> </a:t>
            </a:r>
            <a:r>
              <a:rPr dirty="0" sz="4400" spc="-300"/>
              <a:t>Plan</a:t>
            </a:r>
            <a:r>
              <a:rPr dirty="0" sz="4400" spc="-200"/>
              <a:t> </a:t>
            </a:r>
            <a:r>
              <a:rPr dirty="0" sz="4400" spc="-160"/>
              <a:t>Works</a:t>
            </a:r>
            <a:endParaRPr sz="4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6870" y="499748"/>
            <a:ext cx="33369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Our</a:t>
            </a:r>
            <a:r>
              <a:rPr dirty="0" spc="-160"/>
              <a:t> </a:t>
            </a:r>
            <a:r>
              <a:rPr dirty="0" spc="-245"/>
              <a:t>Plan</a:t>
            </a:r>
            <a:r>
              <a:rPr dirty="0" spc="-170"/>
              <a:t> </a:t>
            </a:r>
            <a:r>
              <a:rPr dirty="0" spc="-195"/>
              <a:t>Design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828800" y="1820176"/>
          <a:ext cx="8686800" cy="3809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"/>
                <a:gridCol w="2286000"/>
                <a:gridCol w="685800"/>
                <a:gridCol w="2286000"/>
                <a:gridCol w="685800"/>
                <a:gridCol w="2286000"/>
                <a:gridCol w="228600"/>
              </a:tblGrid>
              <a:tr h="9925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66725" marR="461009" indent="-6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Defined </a:t>
                      </a:r>
                      <a:r>
                        <a:rPr dirty="0" sz="1800" spc="-10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Benefit</a:t>
                      </a:r>
                      <a:r>
                        <a:rPr dirty="0" sz="1800" spc="-2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12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Plans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4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Traditional</a:t>
                      </a:r>
                      <a:r>
                        <a:rPr dirty="0" sz="1400" spc="-3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Pension</a:t>
                      </a:r>
                      <a:r>
                        <a:rPr dirty="0" sz="1400" spc="-4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400" spc="-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Plans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445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A37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315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dirty="0" sz="320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TCDRS</a:t>
                      </a:r>
                      <a:endParaRPr sz="3200">
                        <a:latin typeface="Tahoma"/>
                        <a:cs typeface="Tahoma"/>
                      </a:endParaRPr>
                    </a:p>
                  </a:txBody>
                  <a:tcPr marL="0" marR="0" marB="0" marT="19431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A37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5895" marR="196850" indent="-6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Defined </a:t>
                      </a:r>
                      <a:r>
                        <a:rPr dirty="0" sz="1800" spc="-100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Contribution</a:t>
                      </a:r>
                      <a:r>
                        <a:rPr dirty="0" sz="1800" spc="-65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800" spc="-114" b="1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Plans</a:t>
                      </a:r>
                      <a:endParaRPr sz="1800">
                        <a:latin typeface="Tahoma"/>
                        <a:cs typeface="Tahoma"/>
                      </a:endParaRPr>
                    </a:p>
                    <a:p>
                      <a:pPr algn="ctr" marR="3810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dirty="0" sz="14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401(k)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B="0" marT="4445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A37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12192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 marR="52260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Benefit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based 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on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employee</a:t>
                      </a:r>
                      <a:r>
                        <a:rPr dirty="0" sz="1600" spc="-5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final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salary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8669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A37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2415" marR="29718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Benefit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based 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on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employee</a:t>
                      </a:r>
                      <a:r>
                        <a:rPr dirty="0" sz="1600" spc="-5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account balance</a:t>
                      </a:r>
                      <a:r>
                        <a:rPr dirty="0" sz="1600" spc="-9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and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employer</a:t>
                      </a:r>
                      <a:r>
                        <a:rPr dirty="0" sz="1600" spc="-5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matching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83185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A37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840" marR="8064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Benefit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based 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on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employee</a:t>
                      </a:r>
                      <a:r>
                        <a:rPr dirty="0" sz="1600" spc="-4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savings</a:t>
                      </a:r>
                      <a:r>
                        <a:rPr dirty="0" sz="1600" spc="-7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and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employer</a:t>
                      </a:r>
                      <a:r>
                        <a:rPr dirty="0" sz="1600" spc="-5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matching,</a:t>
                      </a:r>
                      <a:r>
                        <a:rPr dirty="0" sz="1600" spc="-6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if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provided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0922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A374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7620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3204" marR="59499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Monthly</a:t>
                      </a:r>
                      <a:r>
                        <a:rPr dirty="0" sz="1600" spc="2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benefit lasts</a:t>
                      </a:r>
                      <a:r>
                        <a:rPr dirty="0" sz="1600" spc="-10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6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600" spc="-8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lifetime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4478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A37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 marR="61785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Monthly</a:t>
                      </a:r>
                      <a:r>
                        <a:rPr dirty="0" sz="1600" spc="2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benefit lasts</a:t>
                      </a:r>
                      <a:r>
                        <a:rPr dirty="0" sz="1600" spc="-10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6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600" spc="-8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lifetime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4478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A37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840" marR="240029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Benefit</a:t>
                      </a:r>
                      <a:r>
                        <a:rPr dirty="0" sz="1600" spc="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may</a:t>
                      </a:r>
                      <a:r>
                        <a:rPr dirty="0" sz="1600" spc="-1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not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last </a:t>
                      </a:r>
                      <a:r>
                        <a:rPr dirty="0" sz="1600" spc="-6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</a:t>
                      </a:r>
                      <a:r>
                        <a:rPr dirty="0" sz="1600" spc="-8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lifetime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4478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2A374D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356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3204" marR="381635">
                        <a:lnSpc>
                          <a:spcPct val="100000"/>
                        </a:lnSpc>
                        <a:spcBef>
                          <a:spcPts val="1140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Employer</a:t>
                      </a:r>
                      <a:r>
                        <a:rPr dirty="0" sz="1600" spc="-3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assumes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investment</a:t>
                      </a:r>
                      <a:r>
                        <a:rPr dirty="0" sz="1600" spc="-9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risk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4478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2A37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20345" marR="499109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600" spc="-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Investment</a:t>
                      </a:r>
                      <a:r>
                        <a:rPr dirty="0" sz="1600" spc="-6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risk</a:t>
                      </a:r>
                      <a:r>
                        <a:rPr dirty="0" sz="1600" spc="-8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is </a:t>
                      </a:r>
                      <a:r>
                        <a:rPr dirty="0" sz="16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shared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44145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2A37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43840" marR="347980">
                        <a:lnSpc>
                          <a:spcPct val="100000"/>
                        </a:lnSpc>
                        <a:spcBef>
                          <a:spcPts val="1135"/>
                        </a:spcBef>
                      </a:pP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Employee</a:t>
                      </a:r>
                      <a:r>
                        <a:rPr dirty="0" sz="1600" spc="-3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assumes </a:t>
                      </a:r>
                      <a:r>
                        <a:rPr dirty="0" sz="160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investment</a:t>
                      </a:r>
                      <a:r>
                        <a:rPr dirty="0" sz="1600" spc="-9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dirty="0" sz="1600" spc="-2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risk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B="0" marT="144145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2A374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3048006" y="5883018"/>
            <a:ext cx="6096000" cy="266700"/>
            <a:chOff x="3048006" y="5883018"/>
            <a:chExt cx="6096000" cy="266700"/>
          </a:xfrm>
        </p:grpSpPr>
        <p:sp>
          <p:nvSpPr>
            <p:cNvPr id="5" name="object 5" descr=""/>
            <p:cNvSpPr/>
            <p:nvPr/>
          </p:nvSpPr>
          <p:spPr>
            <a:xfrm>
              <a:off x="3270250" y="6016381"/>
              <a:ext cx="5651500" cy="0"/>
            </a:xfrm>
            <a:custGeom>
              <a:avLst/>
              <a:gdLst/>
              <a:ahLst/>
              <a:cxnLst/>
              <a:rect l="l" t="t" r="r" b="b"/>
              <a:pathLst>
                <a:path w="5651500" h="0">
                  <a:moveTo>
                    <a:pt x="0" y="0"/>
                  </a:moveTo>
                  <a:lnTo>
                    <a:pt x="5651500" y="0"/>
                  </a:lnTo>
                </a:path>
              </a:pathLst>
            </a:custGeom>
            <a:ln w="88900">
              <a:solidFill>
                <a:srgbClr val="2A37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048000" y="5883020"/>
              <a:ext cx="6096000" cy="266700"/>
            </a:xfrm>
            <a:custGeom>
              <a:avLst/>
              <a:gdLst/>
              <a:ahLst/>
              <a:cxnLst/>
              <a:rect l="l" t="t" r="r" b="b"/>
              <a:pathLst>
                <a:path w="6096000" h="266700">
                  <a:moveTo>
                    <a:pt x="266700" y="266700"/>
                  </a:moveTo>
                  <a:lnTo>
                    <a:pt x="266687" y="0"/>
                  </a:lnTo>
                  <a:lnTo>
                    <a:pt x="0" y="133362"/>
                  </a:lnTo>
                  <a:lnTo>
                    <a:pt x="266700" y="266700"/>
                  </a:lnTo>
                  <a:close/>
                </a:path>
                <a:path w="6096000" h="266700">
                  <a:moveTo>
                    <a:pt x="6096000" y="133362"/>
                  </a:moveTo>
                  <a:lnTo>
                    <a:pt x="5829300" y="0"/>
                  </a:lnTo>
                  <a:lnTo>
                    <a:pt x="5829287" y="266700"/>
                  </a:lnTo>
                  <a:lnTo>
                    <a:pt x="6096000" y="133362"/>
                  </a:lnTo>
                  <a:close/>
                </a:path>
              </a:pathLst>
            </a:custGeom>
            <a:solidFill>
              <a:srgbClr val="2A374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409346" y="6131280"/>
            <a:ext cx="14103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1334" marR="5080" indent="-509270">
              <a:lnSpc>
                <a:spcPct val="100000"/>
              </a:lnSpc>
              <a:spcBef>
                <a:spcPts val="95"/>
              </a:spcBef>
            </a:pPr>
            <a:r>
              <a:rPr dirty="0" sz="1600" spc="65">
                <a:solidFill>
                  <a:srgbClr val="2A374D"/>
                </a:solidFill>
                <a:latin typeface="Tahoma"/>
                <a:cs typeface="Tahoma"/>
              </a:rPr>
              <a:t>More</a:t>
            </a:r>
            <a:r>
              <a:rPr dirty="0" sz="1600" spc="-4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 spc="-10">
                <a:solidFill>
                  <a:srgbClr val="2A374D"/>
                </a:solidFill>
                <a:latin typeface="Tahoma"/>
                <a:cs typeface="Tahoma"/>
              </a:rPr>
              <a:t>Employer </a:t>
            </a:r>
            <a:r>
              <a:rPr dirty="0" sz="1600" spc="-20">
                <a:solidFill>
                  <a:srgbClr val="2A374D"/>
                </a:solidFill>
                <a:latin typeface="Tahoma"/>
                <a:cs typeface="Tahoma"/>
              </a:rPr>
              <a:t>Risk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459133" y="6131280"/>
            <a:ext cx="132778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09575">
              <a:lnSpc>
                <a:spcPct val="100000"/>
              </a:lnSpc>
              <a:spcBef>
                <a:spcPts val="95"/>
              </a:spcBef>
            </a:pPr>
            <a:r>
              <a:rPr dirty="0" sz="1600" spc="45">
                <a:solidFill>
                  <a:srgbClr val="2A374D"/>
                </a:solidFill>
                <a:latin typeface="Tahoma"/>
                <a:cs typeface="Tahoma"/>
              </a:rPr>
              <a:t>More </a:t>
            </a:r>
            <a:r>
              <a:rPr dirty="0" sz="1600">
                <a:solidFill>
                  <a:srgbClr val="2A374D"/>
                </a:solidFill>
                <a:latin typeface="Tahoma"/>
                <a:cs typeface="Tahoma"/>
              </a:rPr>
              <a:t>Employee</a:t>
            </a:r>
            <a:r>
              <a:rPr dirty="0" sz="1600" spc="-4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 spc="-20">
                <a:solidFill>
                  <a:srgbClr val="2A374D"/>
                </a:solidFill>
                <a:latin typeface="Tahoma"/>
                <a:cs typeface="Tahoma"/>
              </a:rPr>
              <a:t>Risk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562543" y="6131280"/>
            <a:ext cx="10661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2A374D"/>
                </a:solidFill>
                <a:latin typeface="Tahoma"/>
                <a:cs typeface="Tahoma"/>
              </a:rPr>
              <a:t>Shared</a:t>
            </a:r>
            <a:r>
              <a:rPr dirty="0" sz="1600" spc="-9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1600" spc="-20">
                <a:solidFill>
                  <a:srgbClr val="2A374D"/>
                </a:solidFill>
                <a:latin typeface="Tahoma"/>
                <a:cs typeface="Tahoma"/>
              </a:rPr>
              <a:t>Risk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453" rIns="0" bIns="0" rtlCol="0" vert="horz">
            <a:spAutoFit/>
          </a:bodyPr>
          <a:lstStyle/>
          <a:p>
            <a:pPr marL="2760345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dirty="0" spc="-165"/>
              <a:t> </a:t>
            </a:r>
            <a:r>
              <a:rPr dirty="0" spc="-190"/>
              <a:t>Benefit</a:t>
            </a:r>
            <a:r>
              <a:rPr dirty="0" spc="-165"/>
              <a:t> for </a:t>
            </a:r>
            <a:r>
              <a:rPr dirty="0" spc="-195"/>
              <a:t>Your</a:t>
            </a:r>
            <a:r>
              <a:rPr dirty="0" spc="-160"/>
              <a:t> </a:t>
            </a:r>
            <a:r>
              <a:rPr dirty="0" spc="-210"/>
              <a:t>Employees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712526" y="2247061"/>
            <a:ext cx="5178425" cy="343979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 marR="1560830">
              <a:lnSpc>
                <a:spcPts val="3030"/>
              </a:lnSpc>
              <a:spcBef>
                <a:spcPts val="470"/>
              </a:spcBef>
            </a:pPr>
            <a:r>
              <a:rPr dirty="0" sz="2800" spc="-190" b="1">
                <a:solidFill>
                  <a:srgbClr val="2A374D"/>
                </a:solidFill>
                <a:latin typeface="Tahoma"/>
                <a:cs typeface="Tahoma"/>
              </a:rPr>
              <a:t>Employee</a:t>
            </a:r>
            <a:r>
              <a:rPr dirty="0" sz="2800" spc="-65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225" b="1">
                <a:solidFill>
                  <a:srgbClr val="2A374D"/>
                </a:solidFill>
                <a:latin typeface="Tahoma"/>
                <a:cs typeface="Tahoma"/>
              </a:rPr>
              <a:t>savings</a:t>
            </a:r>
            <a:r>
              <a:rPr dirty="0" sz="2800" spc="-85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85" b="1">
                <a:solidFill>
                  <a:srgbClr val="2A374D"/>
                </a:solidFill>
                <a:latin typeface="Tahoma"/>
                <a:cs typeface="Tahoma"/>
              </a:rPr>
              <a:t>earn </a:t>
            </a:r>
            <a:r>
              <a:rPr dirty="0" sz="2800" spc="-630" b="1">
                <a:solidFill>
                  <a:srgbClr val="2A374D"/>
                </a:solidFill>
                <a:latin typeface="Tahoma"/>
                <a:cs typeface="Tahoma"/>
              </a:rPr>
              <a:t>7%</a:t>
            </a:r>
            <a:r>
              <a:rPr dirty="0" sz="2800" spc="-114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204" b="1">
                <a:solidFill>
                  <a:srgbClr val="2A374D"/>
                </a:solidFill>
                <a:latin typeface="Tahoma"/>
                <a:cs typeface="Tahoma"/>
              </a:rPr>
              <a:t>compound</a:t>
            </a:r>
            <a:r>
              <a:rPr dirty="0" sz="2800" spc="-85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40" b="1">
                <a:solidFill>
                  <a:srgbClr val="2A374D"/>
                </a:solidFill>
                <a:latin typeface="Tahoma"/>
                <a:cs typeface="Tahoma"/>
              </a:rPr>
              <a:t>interest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2800">
              <a:latin typeface="Tahoma"/>
              <a:cs typeface="Tahoma"/>
            </a:endParaRPr>
          </a:p>
          <a:p>
            <a:pPr marL="12700" marR="5080">
              <a:lnSpc>
                <a:spcPts val="3030"/>
              </a:lnSpc>
            </a:pPr>
            <a:r>
              <a:rPr dirty="0" sz="2800" spc="-180" b="1">
                <a:solidFill>
                  <a:srgbClr val="2A374D"/>
                </a:solidFill>
                <a:latin typeface="Tahoma"/>
                <a:cs typeface="Tahoma"/>
              </a:rPr>
              <a:t>Lifetime</a:t>
            </a:r>
            <a:r>
              <a:rPr dirty="0" sz="2800" spc="-95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75" b="1">
                <a:solidFill>
                  <a:srgbClr val="2A374D"/>
                </a:solidFill>
                <a:latin typeface="Tahoma"/>
                <a:cs typeface="Tahoma"/>
              </a:rPr>
              <a:t>benefit</a:t>
            </a:r>
            <a:r>
              <a:rPr dirty="0" sz="2800" spc="-9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210" b="1">
                <a:solidFill>
                  <a:srgbClr val="2A374D"/>
                </a:solidFill>
                <a:latin typeface="Tahoma"/>
                <a:cs typeface="Tahoma"/>
              </a:rPr>
              <a:t>at</a:t>
            </a:r>
            <a:r>
              <a:rPr dirty="0" sz="2800" spc="-95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80" b="1">
                <a:solidFill>
                  <a:srgbClr val="2A374D"/>
                </a:solidFill>
                <a:latin typeface="Tahoma"/>
                <a:cs typeface="Tahoma"/>
              </a:rPr>
              <a:t>retirement </a:t>
            </a:r>
            <a:r>
              <a:rPr dirty="0" sz="2800" spc="-195" b="1">
                <a:solidFill>
                  <a:srgbClr val="2A374D"/>
                </a:solidFill>
                <a:latin typeface="Tahoma"/>
                <a:cs typeface="Tahoma"/>
              </a:rPr>
              <a:t>that</a:t>
            </a:r>
            <a:r>
              <a:rPr dirty="0" sz="2800" spc="-10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95" b="1">
                <a:solidFill>
                  <a:srgbClr val="2A374D"/>
                </a:solidFill>
                <a:latin typeface="Tahoma"/>
                <a:cs typeface="Tahoma"/>
              </a:rPr>
              <a:t>includes</a:t>
            </a:r>
            <a:r>
              <a:rPr dirty="0" sz="2800" spc="-5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95" b="1">
                <a:solidFill>
                  <a:srgbClr val="2A374D"/>
                </a:solidFill>
                <a:latin typeface="Tahoma"/>
                <a:cs typeface="Tahoma"/>
              </a:rPr>
              <a:t>employer</a:t>
            </a:r>
            <a:r>
              <a:rPr dirty="0" sz="2800" spc="-5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204" b="1">
                <a:solidFill>
                  <a:srgbClr val="2A374D"/>
                </a:solidFill>
                <a:latin typeface="Tahoma"/>
                <a:cs typeface="Tahoma"/>
              </a:rPr>
              <a:t>matching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2800">
              <a:latin typeface="Tahoma"/>
              <a:cs typeface="Tahoma"/>
            </a:endParaRPr>
          </a:p>
          <a:p>
            <a:pPr marL="12700">
              <a:lnSpc>
                <a:spcPts val="3195"/>
              </a:lnSpc>
            </a:pPr>
            <a:r>
              <a:rPr dirty="0" sz="2800" spc="-145" b="1">
                <a:solidFill>
                  <a:srgbClr val="2A374D"/>
                </a:solidFill>
                <a:latin typeface="Tahoma"/>
                <a:cs typeface="Tahoma"/>
              </a:rPr>
              <a:t>Account</a:t>
            </a:r>
            <a:r>
              <a:rPr dirty="0" sz="2800" spc="-6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25" b="1">
                <a:solidFill>
                  <a:srgbClr val="2A374D"/>
                </a:solidFill>
                <a:latin typeface="Tahoma"/>
                <a:cs typeface="Tahoma"/>
              </a:rPr>
              <a:t>options</a:t>
            </a:r>
            <a:endParaRPr sz="2800">
              <a:latin typeface="Tahoma"/>
              <a:cs typeface="Tahoma"/>
            </a:endParaRPr>
          </a:p>
          <a:p>
            <a:pPr marL="12700">
              <a:lnSpc>
                <a:spcPts val="3195"/>
              </a:lnSpc>
            </a:pPr>
            <a:r>
              <a:rPr dirty="0" sz="2800" spc="-229" b="1">
                <a:solidFill>
                  <a:srgbClr val="2A374D"/>
                </a:solidFill>
                <a:latin typeface="Tahoma"/>
                <a:cs typeface="Tahoma"/>
              </a:rPr>
              <a:t>when</a:t>
            </a:r>
            <a:r>
              <a:rPr dirty="0" sz="2800" spc="-9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200" b="1">
                <a:solidFill>
                  <a:srgbClr val="2A374D"/>
                </a:solidFill>
                <a:latin typeface="Tahoma"/>
                <a:cs typeface="Tahoma"/>
              </a:rPr>
              <a:t>employees</a:t>
            </a:r>
            <a:r>
              <a:rPr dirty="0" sz="2800" spc="-50" b="1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0" b="1">
                <a:solidFill>
                  <a:srgbClr val="2A374D"/>
                </a:solidFill>
                <a:latin typeface="Tahoma"/>
                <a:cs typeface="Tahoma"/>
              </a:rPr>
              <a:t>leave</a:t>
            </a:r>
            <a:endParaRPr sz="28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6823" y="2023008"/>
            <a:ext cx="1093044" cy="122929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865348" y="3599497"/>
            <a:ext cx="673100" cy="1087120"/>
            <a:chOff x="2865348" y="3599497"/>
            <a:chExt cx="673100" cy="1087120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5348" y="3696741"/>
              <a:ext cx="599897" cy="87520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521994" y="3599497"/>
              <a:ext cx="0" cy="1087120"/>
            </a:xfrm>
            <a:custGeom>
              <a:avLst/>
              <a:gdLst/>
              <a:ahLst/>
              <a:cxnLst/>
              <a:rect l="l" t="t" r="r" b="b"/>
              <a:pathLst>
                <a:path w="0" h="1087120">
                  <a:moveTo>
                    <a:pt x="0" y="0"/>
                  </a:moveTo>
                  <a:lnTo>
                    <a:pt x="0" y="1086739"/>
                  </a:lnTo>
                </a:path>
              </a:pathLst>
            </a:custGeom>
            <a:ln w="32426">
              <a:solidFill>
                <a:srgbClr val="0534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4955" y="3696741"/>
            <a:ext cx="599899" cy="875207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3018043" y="4996570"/>
            <a:ext cx="1001394" cy="980440"/>
            <a:chOff x="3018043" y="4996570"/>
            <a:chExt cx="1001394" cy="980440"/>
          </a:xfrm>
        </p:grpSpPr>
        <p:sp>
          <p:nvSpPr>
            <p:cNvPr id="10" name="object 10" descr=""/>
            <p:cNvSpPr/>
            <p:nvPr/>
          </p:nvSpPr>
          <p:spPr>
            <a:xfrm>
              <a:off x="3350741" y="5272818"/>
              <a:ext cx="353695" cy="687705"/>
            </a:xfrm>
            <a:custGeom>
              <a:avLst/>
              <a:gdLst/>
              <a:ahLst/>
              <a:cxnLst/>
              <a:rect l="l" t="t" r="r" b="b"/>
              <a:pathLst>
                <a:path w="353695" h="687704">
                  <a:moveTo>
                    <a:pt x="0" y="687681"/>
                  </a:moveTo>
                  <a:lnTo>
                    <a:pt x="0" y="352656"/>
                  </a:lnTo>
                  <a:lnTo>
                    <a:pt x="4252" y="305702"/>
                  </a:lnTo>
                  <a:lnTo>
                    <a:pt x="16356" y="260615"/>
                  </a:lnTo>
                  <a:lnTo>
                    <a:pt x="35330" y="217793"/>
                  </a:lnTo>
                  <a:lnTo>
                    <a:pt x="60193" y="177634"/>
                  </a:lnTo>
                  <a:lnTo>
                    <a:pt x="89962" y="140537"/>
                  </a:lnTo>
                  <a:lnTo>
                    <a:pt x="123657" y="106899"/>
                  </a:lnTo>
                  <a:lnTo>
                    <a:pt x="160297" y="77118"/>
                  </a:lnTo>
                  <a:lnTo>
                    <a:pt x="198899" y="51592"/>
                  </a:lnTo>
                  <a:lnTo>
                    <a:pt x="238482" y="30719"/>
                  </a:lnTo>
                  <a:lnTo>
                    <a:pt x="278066" y="14898"/>
                  </a:lnTo>
                  <a:lnTo>
                    <a:pt x="316668" y="4525"/>
                  </a:lnTo>
                  <a:lnTo>
                    <a:pt x="353308" y="0"/>
                  </a:lnTo>
                </a:path>
              </a:pathLst>
            </a:custGeom>
            <a:ln w="32638">
              <a:solidFill>
                <a:srgbClr val="7E13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677551" y="5172899"/>
              <a:ext cx="173990" cy="200025"/>
            </a:xfrm>
            <a:custGeom>
              <a:avLst/>
              <a:gdLst/>
              <a:ahLst/>
              <a:cxnLst/>
              <a:rect l="l" t="t" r="r" b="b"/>
              <a:pathLst>
                <a:path w="173989" h="200025">
                  <a:moveTo>
                    <a:pt x="0" y="199838"/>
                  </a:moveTo>
                  <a:lnTo>
                    <a:pt x="0" y="0"/>
                  </a:lnTo>
                  <a:lnTo>
                    <a:pt x="173709" y="99919"/>
                  </a:lnTo>
                  <a:lnTo>
                    <a:pt x="0" y="199838"/>
                  </a:lnTo>
                  <a:close/>
                </a:path>
              </a:pathLst>
            </a:custGeom>
            <a:solidFill>
              <a:srgbClr val="7E13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341909" y="5096490"/>
              <a:ext cx="186055" cy="864235"/>
            </a:xfrm>
            <a:custGeom>
              <a:avLst/>
              <a:gdLst/>
              <a:ahLst/>
              <a:cxnLst/>
              <a:rect l="l" t="t" r="r" b="b"/>
              <a:pathLst>
                <a:path w="186054" h="864235">
                  <a:moveTo>
                    <a:pt x="185486" y="864009"/>
                  </a:moveTo>
                  <a:lnTo>
                    <a:pt x="185486" y="249798"/>
                  </a:lnTo>
                  <a:lnTo>
                    <a:pt x="182830" y="196997"/>
                  </a:lnTo>
                  <a:lnTo>
                    <a:pt x="174721" y="149190"/>
                  </a:lnTo>
                  <a:lnTo>
                    <a:pt x="160955" y="106962"/>
                  </a:lnTo>
                  <a:lnTo>
                    <a:pt x="141323" y="70898"/>
                  </a:lnTo>
                  <a:lnTo>
                    <a:pt x="115618" y="41585"/>
                  </a:lnTo>
                  <a:lnTo>
                    <a:pt x="83634" y="19607"/>
                  </a:lnTo>
                  <a:lnTo>
                    <a:pt x="45164" y="5550"/>
                  </a:lnTo>
                  <a:lnTo>
                    <a:pt x="0" y="0"/>
                  </a:lnTo>
                </a:path>
              </a:pathLst>
            </a:custGeom>
            <a:ln w="32648">
              <a:solidFill>
                <a:srgbClr val="23397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197641" y="4996570"/>
              <a:ext cx="173990" cy="200025"/>
            </a:xfrm>
            <a:custGeom>
              <a:avLst/>
              <a:gdLst/>
              <a:ahLst/>
              <a:cxnLst/>
              <a:rect l="l" t="t" r="r" b="b"/>
              <a:pathLst>
                <a:path w="173989" h="200025">
                  <a:moveTo>
                    <a:pt x="173709" y="199838"/>
                  </a:moveTo>
                  <a:lnTo>
                    <a:pt x="0" y="99919"/>
                  </a:lnTo>
                  <a:lnTo>
                    <a:pt x="173709" y="0"/>
                  </a:lnTo>
                  <a:lnTo>
                    <a:pt x="173709" y="199838"/>
                  </a:lnTo>
                  <a:close/>
                </a:path>
              </a:pathLst>
            </a:custGeom>
            <a:solidFill>
              <a:srgbClr val="2339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118147" y="5372738"/>
              <a:ext cx="568325" cy="588010"/>
            </a:xfrm>
            <a:custGeom>
              <a:avLst/>
              <a:gdLst/>
              <a:ahLst/>
              <a:cxnLst/>
              <a:rect l="l" t="t" r="r" b="b"/>
              <a:pathLst>
                <a:path w="568325" h="588010">
                  <a:moveTo>
                    <a:pt x="568237" y="587761"/>
                  </a:moveTo>
                  <a:lnTo>
                    <a:pt x="568237" y="446698"/>
                  </a:lnTo>
                  <a:lnTo>
                    <a:pt x="566575" y="423716"/>
                  </a:lnTo>
                  <a:lnTo>
                    <a:pt x="548208" y="364251"/>
                  </a:lnTo>
                  <a:lnTo>
                    <a:pt x="528122" y="331350"/>
                  </a:lnTo>
                  <a:lnTo>
                    <a:pt x="498512" y="298725"/>
                  </a:lnTo>
                  <a:lnTo>
                    <a:pt x="457690" y="268166"/>
                  </a:lnTo>
                  <a:lnTo>
                    <a:pt x="403963" y="241464"/>
                  </a:lnTo>
                  <a:lnTo>
                    <a:pt x="335642" y="220410"/>
                  </a:lnTo>
                  <a:lnTo>
                    <a:pt x="270627" y="203467"/>
                  </a:lnTo>
                  <a:lnTo>
                    <a:pt x="211354" y="184129"/>
                  </a:lnTo>
                  <a:lnTo>
                    <a:pt x="158334" y="162614"/>
                  </a:lnTo>
                  <a:lnTo>
                    <a:pt x="112074" y="139139"/>
                  </a:lnTo>
                  <a:lnTo>
                    <a:pt x="73084" y="113924"/>
                  </a:lnTo>
                  <a:lnTo>
                    <a:pt x="41873" y="87184"/>
                  </a:lnTo>
                  <a:lnTo>
                    <a:pt x="4822" y="30004"/>
                  </a:lnTo>
                  <a:lnTo>
                    <a:pt x="0" y="0"/>
                  </a:lnTo>
                </a:path>
              </a:pathLst>
            </a:custGeom>
            <a:ln w="32622">
              <a:solidFill>
                <a:srgbClr val="7E13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018043" y="5216981"/>
              <a:ext cx="200660" cy="173990"/>
            </a:xfrm>
            <a:custGeom>
              <a:avLst/>
              <a:gdLst/>
              <a:ahLst/>
              <a:cxnLst/>
              <a:rect l="l" t="t" r="r" b="b"/>
              <a:pathLst>
                <a:path w="200660" h="173989">
                  <a:moveTo>
                    <a:pt x="200207" y="173389"/>
                  </a:moveTo>
                  <a:lnTo>
                    <a:pt x="0" y="173389"/>
                  </a:lnTo>
                  <a:lnTo>
                    <a:pt x="100103" y="0"/>
                  </a:lnTo>
                  <a:lnTo>
                    <a:pt x="200207" y="173389"/>
                  </a:lnTo>
                  <a:close/>
                </a:path>
              </a:pathLst>
            </a:custGeom>
            <a:solidFill>
              <a:srgbClr val="7E13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833596" y="5543188"/>
              <a:ext cx="85725" cy="417830"/>
            </a:xfrm>
            <a:custGeom>
              <a:avLst/>
              <a:gdLst/>
              <a:ahLst/>
              <a:cxnLst/>
              <a:rect l="l" t="t" r="r" b="b"/>
              <a:pathLst>
                <a:path w="85725" h="417829">
                  <a:moveTo>
                    <a:pt x="0" y="417310"/>
                  </a:moveTo>
                  <a:lnTo>
                    <a:pt x="0" y="226288"/>
                  </a:lnTo>
                  <a:lnTo>
                    <a:pt x="1531" y="194854"/>
                  </a:lnTo>
                  <a:lnTo>
                    <a:pt x="8008" y="154675"/>
                  </a:lnTo>
                  <a:lnTo>
                    <a:pt x="22258" y="107583"/>
                  </a:lnTo>
                  <a:lnTo>
                    <a:pt x="47107" y="55414"/>
                  </a:lnTo>
                  <a:lnTo>
                    <a:pt x="85382" y="0"/>
                  </a:lnTo>
                </a:path>
              </a:pathLst>
            </a:custGeom>
            <a:ln w="32649">
              <a:solidFill>
                <a:srgbClr val="7E13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821819" y="5457963"/>
              <a:ext cx="197485" cy="191135"/>
            </a:xfrm>
            <a:custGeom>
              <a:avLst/>
              <a:gdLst/>
              <a:ahLst/>
              <a:cxnLst/>
              <a:rect l="l" t="t" r="r" b="b"/>
              <a:pathLst>
                <a:path w="197485" h="191135">
                  <a:moveTo>
                    <a:pt x="135434" y="191022"/>
                  </a:moveTo>
                  <a:lnTo>
                    <a:pt x="0" y="41143"/>
                  </a:lnTo>
                  <a:lnTo>
                    <a:pt x="197263" y="0"/>
                  </a:lnTo>
                  <a:lnTo>
                    <a:pt x="135434" y="191022"/>
                  </a:lnTo>
                  <a:close/>
                </a:path>
              </a:pathLst>
            </a:custGeom>
            <a:solidFill>
              <a:srgbClr val="7E131E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218432" y="5282184"/>
            <a:ext cx="948055" cy="24765"/>
          </a:xfrm>
          <a:custGeom>
            <a:avLst/>
            <a:gdLst/>
            <a:ahLst/>
            <a:cxnLst/>
            <a:rect l="l" t="t" r="r" b="b"/>
            <a:pathLst>
              <a:path w="948054" h="24764">
                <a:moveTo>
                  <a:pt x="947927" y="0"/>
                </a:moveTo>
                <a:lnTo>
                  <a:pt x="0" y="0"/>
                </a:lnTo>
                <a:lnTo>
                  <a:pt x="0" y="24383"/>
                </a:lnTo>
                <a:lnTo>
                  <a:pt x="947927" y="24383"/>
                </a:lnTo>
                <a:lnTo>
                  <a:pt x="947927" y="0"/>
                </a:lnTo>
                <a:close/>
              </a:path>
            </a:pathLst>
          </a:custGeom>
          <a:solidFill>
            <a:srgbClr val="AAB3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109999" y="1970403"/>
            <a:ext cx="5829935" cy="3505200"/>
          </a:xfrm>
          <a:custGeom>
            <a:avLst/>
            <a:gdLst/>
            <a:ahLst/>
            <a:cxnLst/>
            <a:rect l="l" t="t" r="r" b="b"/>
            <a:pathLst>
              <a:path w="5829934" h="3505200">
                <a:moveTo>
                  <a:pt x="0" y="3504730"/>
                </a:moveTo>
                <a:lnTo>
                  <a:pt x="0" y="0"/>
                </a:lnTo>
              </a:path>
              <a:path w="5829934" h="3505200">
                <a:moveTo>
                  <a:pt x="0" y="3504730"/>
                </a:moveTo>
                <a:lnTo>
                  <a:pt x="5829401" y="3504730"/>
                </a:lnTo>
              </a:path>
            </a:pathLst>
          </a:custGeom>
          <a:ln w="6350">
            <a:solidFill>
              <a:srgbClr val="8888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218432" y="5306580"/>
            <a:ext cx="948055" cy="168910"/>
          </a:xfrm>
          <a:prstGeom prst="rect">
            <a:avLst/>
          </a:prstGeom>
          <a:solidFill>
            <a:srgbClr val="717D95"/>
          </a:solidFill>
        </p:spPr>
        <p:txBody>
          <a:bodyPr wrap="square" lIns="0" tIns="0" rIns="0" bIns="0" rtlCol="0" vert="horz">
            <a:spAutoFit/>
          </a:bodyPr>
          <a:lstStyle/>
          <a:p>
            <a:pPr marL="193675">
              <a:lnSpc>
                <a:spcPts val="1325"/>
              </a:lnSpc>
            </a:pPr>
            <a:r>
              <a:rPr dirty="0" sz="1400" spc="-10" b="1">
                <a:latin typeface="Tahoma"/>
                <a:cs typeface="Tahoma"/>
              </a:rPr>
              <a:t>$5,774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84291" y="5084064"/>
            <a:ext cx="948055" cy="391160"/>
          </a:xfrm>
          <a:prstGeom prst="rect">
            <a:avLst/>
          </a:prstGeom>
          <a:solidFill>
            <a:srgbClr val="717D95"/>
          </a:solidFill>
        </p:spPr>
        <p:txBody>
          <a:bodyPr wrap="square" lIns="0" tIns="86360" rIns="0" bIns="0" rtlCol="0" vert="horz">
            <a:spAutoFit/>
          </a:bodyPr>
          <a:lstStyle/>
          <a:p>
            <a:pPr marL="142240">
              <a:lnSpc>
                <a:spcPct val="100000"/>
              </a:lnSpc>
              <a:spcBef>
                <a:spcPts val="680"/>
              </a:spcBef>
            </a:pPr>
            <a:r>
              <a:rPr dirty="0" sz="1400" spc="-10" b="1">
                <a:latin typeface="Tahoma"/>
                <a:cs typeface="Tahoma"/>
              </a:rPr>
              <a:t>$13,395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550152" y="4806696"/>
            <a:ext cx="948055" cy="668655"/>
          </a:xfrm>
          <a:prstGeom prst="rect">
            <a:avLst/>
          </a:prstGeom>
          <a:solidFill>
            <a:srgbClr val="717D95"/>
          </a:solidFill>
        </p:spPr>
        <p:txBody>
          <a:bodyPr wrap="square" lIns="0" tIns="203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endParaRPr sz="140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</a:pPr>
            <a:r>
              <a:rPr dirty="0" sz="1400" spc="-10" b="1">
                <a:latin typeface="Tahoma"/>
                <a:cs typeface="Tahoma"/>
              </a:rPr>
              <a:t>$22,893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16011" y="4468367"/>
            <a:ext cx="948055" cy="1007110"/>
          </a:xfrm>
          <a:prstGeom prst="rect">
            <a:avLst/>
          </a:prstGeom>
          <a:solidFill>
            <a:srgbClr val="717D95"/>
          </a:solidFill>
        </p:spPr>
        <p:txBody>
          <a:bodyPr wrap="square" lIns="0" tIns="1898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495"/>
              </a:spcBef>
            </a:pPr>
            <a:endParaRPr sz="140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</a:pPr>
            <a:r>
              <a:rPr dirty="0" sz="1400" spc="-10" b="1">
                <a:latin typeface="Tahoma"/>
                <a:cs typeface="Tahoma"/>
              </a:rPr>
              <a:t>$34,461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881871" y="4059935"/>
            <a:ext cx="948055" cy="1415415"/>
          </a:xfrm>
          <a:prstGeom prst="rect">
            <a:avLst/>
          </a:prstGeom>
          <a:solidFill>
            <a:srgbClr val="717D95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85"/>
              </a:spcBef>
            </a:pPr>
            <a:endParaRPr sz="140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  <a:spcBef>
                <a:spcPts val="5"/>
              </a:spcBef>
            </a:pPr>
            <a:r>
              <a:rPr dirty="0" sz="1400" spc="-10" b="1">
                <a:latin typeface="Tahoma"/>
                <a:cs typeface="Tahoma"/>
              </a:rPr>
              <a:t>$48,474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498574" y="5056379"/>
            <a:ext cx="44005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5" b="1">
                <a:solidFill>
                  <a:srgbClr val="34485F"/>
                </a:solidFill>
                <a:latin typeface="Tahoma"/>
                <a:cs typeface="Tahoma"/>
              </a:rPr>
              <a:t>$807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384291" y="4951476"/>
            <a:ext cx="948055" cy="132715"/>
          </a:xfrm>
          <a:prstGeom prst="rect">
            <a:avLst/>
          </a:prstGeom>
          <a:solidFill>
            <a:srgbClr val="AAB3C4"/>
          </a:solidFill>
        </p:spPr>
        <p:txBody>
          <a:bodyPr wrap="square" lIns="0" tIns="0" rIns="0" bIns="0" rtlCol="0" vert="horz">
            <a:spAutoFit/>
          </a:bodyPr>
          <a:lstStyle/>
          <a:p>
            <a:pPr marL="194310">
              <a:lnSpc>
                <a:spcPts val="1045"/>
              </a:lnSpc>
            </a:pPr>
            <a:r>
              <a:rPr dirty="0" sz="1400" spc="-10" b="1">
                <a:latin typeface="Tahoma"/>
                <a:cs typeface="Tahoma"/>
              </a:rPr>
              <a:t>$4,545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550152" y="4445508"/>
            <a:ext cx="948055" cy="361315"/>
          </a:xfrm>
          <a:prstGeom prst="rect">
            <a:avLst/>
          </a:prstGeom>
          <a:solidFill>
            <a:srgbClr val="AAB3C4"/>
          </a:solidFill>
        </p:spPr>
        <p:txBody>
          <a:bodyPr wrap="square" lIns="0" tIns="59690" rIns="0" bIns="0" rtlCol="0" vert="horz">
            <a:spAutoFit/>
          </a:bodyPr>
          <a:lstStyle/>
          <a:p>
            <a:pPr marL="142240">
              <a:lnSpc>
                <a:spcPct val="100000"/>
              </a:lnSpc>
              <a:spcBef>
                <a:spcPts val="470"/>
              </a:spcBef>
            </a:pPr>
            <a:r>
              <a:rPr dirty="0" sz="1400" spc="-10" b="1">
                <a:latin typeface="Tahoma"/>
                <a:cs typeface="Tahoma"/>
              </a:rPr>
              <a:t>$13,131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716011" y="3613403"/>
            <a:ext cx="948055" cy="832485"/>
          </a:xfrm>
          <a:prstGeom prst="rect">
            <a:avLst/>
          </a:prstGeom>
          <a:solidFill>
            <a:srgbClr val="AAB3C4"/>
          </a:solidFill>
        </p:spPr>
        <p:txBody>
          <a:bodyPr wrap="square" lIns="0" tIns="1130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90"/>
              </a:spcBef>
            </a:pPr>
            <a:endParaRPr sz="140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  <a:spcBef>
                <a:spcPts val="5"/>
              </a:spcBef>
            </a:pPr>
            <a:r>
              <a:rPr dirty="0" sz="1400" spc="-10" b="1">
                <a:latin typeface="Tahoma"/>
                <a:cs typeface="Tahoma"/>
              </a:rPr>
              <a:t>$29,301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881871" y="2394204"/>
            <a:ext cx="948055" cy="1666239"/>
          </a:xfrm>
          <a:prstGeom prst="rect">
            <a:avLst/>
          </a:prstGeom>
          <a:solidFill>
            <a:srgbClr val="AAB3C4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1400">
              <a:latin typeface="Times New Roman"/>
              <a:cs typeface="Times New Roman"/>
            </a:endParaRPr>
          </a:p>
          <a:p>
            <a:pPr marL="142240">
              <a:lnSpc>
                <a:spcPct val="100000"/>
              </a:lnSpc>
            </a:pPr>
            <a:r>
              <a:rPr dirty="0" sz="1400" spc="-10" b="1">
                <a:latin typeface="Tahoma"/>
                <a:cs typeface="Tahoma"/>
              </a:rPr>
              <a:t>$56,990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726322" y="5343633"/>
            <a:ext cx="23304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5" b="1">
                <a:latin typeface="Tahoma"/>
                <a:cs typeface="Tahoma"/>
              </a:rPr>
              <a:t>$0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272171" y="4759497"/>
            <a:ext cx="6870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 b="1">
                <a:latin typeface="Tahoma"/>
                <a:cs typeface="Tahoma"/>
              </a:rPr>
              <a:t>$20,000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272171" y="4175359"/>
            <a:ext cx="6870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 b="1">
                <a:latin typeface="Tahoma"/>
                <a:cs typeface="Tahoma"/>
              </a:rPr>
              <a:t>$40,000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272171" y="3591223"/>
            <a:ext cx="6870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80" b="1">
                <a:latin typeface="Tahoma"/>
                <a:cs typeface="Tahoma"/>
              </a:rPr>
              <a:t>$60,000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272171" y="3007086"/>
            <a:ext cx="6870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80" b="1">
                <a:latin typeface="Tahoma"/>
                <a:cs typeface="Tahoma"/>
              </a:rPr>
              <a:t>$80,000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169110" y="2422949"/>
            <a:ext cx="7886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80" b="1">
                <a:latin typeface="Tahoma"/>
                <a:cs typeface="Tahoma"/>
              </a:rPr>
              <a:t>$100,000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169110" y="1838811"/>
            <a:ext cx="78867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80" b="1">
                <a:latin typeface="Tahoma"/>
                <a:cs typeface="Tahoma"/>
              </a:rPr>
              <a:t>$120,000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2474" y="4730000"/>
            <a:ext cx="1024009" cy="932686"/>
          </a:xfrm>
          <a:prstGeom prst="rect">
            <a:avLst/>
          </a:prstGeom>
        </p:spPr>
      </p:pic>
      <p:sp>
        <p:nvSpPr>
          <p:cNvPr id="22" name="object 22" descr=""/>
          <p:cNvSpPr txBox="1"/>
          <p:nvPr/>
        </p:nvSpPr>
        <p:spPr>
          <a:xfrm>
            <a:off x="1982016" y="5576147"/>
            <a:ext cx="7884159" cy="981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58085">
              <a:lnSpc>
                <a:spcPct val="100000"/>
              </a:lnSpc>
              <a:spcBef>
                <a:spcPts val="100"/>
              </a:spcBef>
              <a:tabLst>
                <a:tab pos="3571875" algn="l"/>
                <a:tab pos="4714875" algn="l"/>
                <a:tab pos="5903595" algn="l"/>
                <a:tab pos="7069455" algn="l"/>
              </a:tabLst>
            </a:pPr>
            <a:r>
              <a:rPr dirty="0" sz="1400">
                <a:latin typeface="Tahoma"/>
                <a:cs typeface="Tahoma"/>
              </a:rPr>
              <a:t>Year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-50">
                <a:latin typeface="Tahoma"/>
                <a:cs typeface="Tahoma"/>
              </a:rPr>
              <a:t>5</a:t>
            </a:r>
            <a:r>
              <a:rPr dirty="0" sz="1400">
                <a:latin typeface="Tahoma"/>
                <a:cs typeface="Tahoma"/>
              </a:rPr>
              <a:t>	Year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10</a:t>
            </a:r>
            <a:r>
              <a:rPr dirty="0" sz="1400">
                <a:latin typeface="Tahoma"/>
                <a:cs typeface="Tahoma"/>
              </a:rPr>
              <a:t>	Year</a:t>
            </a:r>
            <a:r>
              <a:rPr dirty="0" sz="1400" spc="280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15</a:t>
            </a:r>
            <a:r>
              <a:rPr dirty="0" sz="1400">
                <a:latin typeface="Tahoma"/>
                <a:cs typeface="Tahoma"/>
              </a:rPr>
              <a:t>	Year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20</a:t>
            </a:r>
            <a:r>
              <a:rPr dirty="0" sz="1400">
                <a:latin typeface="Tahoma"/>
                <a:cs typeface="Tahoma"/>
              </a:rPr>
              <a:t>	Year</a:t>
            </a:r>
            <a:r>
              <a:rPr dirty="0" sz="1400" spc="-7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25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500" spc="-125" b="1">
                <a:solidFill>
                  <a:srgbClr val="34485F"/>
                </a:solidFill>
                <a:latin typeface="Tahoma"/>
                <a:cs typeface="Tahoma"/>
              </a:rPr>
              <a:t>Example</a:t>
            </a:r>
            <a:r>
              <a:rPr dirty="0" sz="1500" spc="-30" b="1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 spc="-95" b="1">
                <a:solidFill>
                  <a:srgbClr val="34485F"/>
                </a:solidFill>
                <a:latin typeface="Tahoma"/>
                <a:cs typeface="Tahoma"/>
              </a:rPr>
              <a:t>only</a:t>
            </a:r>
            <a:r>
              <a:rPr dirty="0" sz="1500" spc="-45" b="1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34485F"/>
                </a:solidFill>
                <a:latin typeface="Tahoma"/>
                <a:cs typeface="Tahoma"/>
              </a:rPr>
              <a:t>–</a:t>
            </a:r>
            <a:r>
              <a:rPr dirty="0" sz="1500" spc="-40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34485F"/>
                </a:solidFill>
                <a:latin typeface="Tahoma"/>
                <a:cs typeface="Tahoma"/>
              </a:rPr>
              <a:t>Projected</a:t>
            </a:r>
            <a:r>
              <a:rPr dirty="0" sz="1500" spc="-60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 spc="-10">
                <a:solidFill>
                  <a:srgbClr val="34485F"/>
                </a:solidFill>
                <a:latin typeface="Tahoma"/>
                <a:cs typeface="Tahoma"/>
              </a:rPr>
              <a:t>amounts</a:t>
            </a:r>
            <a:r>
              <a:rPr dirty="0" sz="1500" spc="-50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 spc="-10">
                <a:solidFill>
                  <a:srgbClr val="34485F"/>
                </a:solidFill>
                <a:latin typeface="Tahoma"/>
                <a:cs typeface="Tahoma"/>
              </a:rPr>
              <a:t>based</a:t>
            </a:r>
            <a:r>
              <a:rPr dirty="0" sz="1500" spc="-45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34485F"/>
                </a:solidFill>
                <a:latin typeface="Tahoma"/>
                <a:cs typeface="Tahoma"/>
              </a:rPr>
              <a:t>on</a:t>
            </a:r>
            <a:r>
              <a:rPr dirty="0" sz="1500" spc="-45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34485F"/>
                </a:solidFill>
                <a:latin typeface="Tahoma"/>
                <a:cs typeface="Tahoma"/>
              </a:rPr>
              <a:t>employee</a:t>
            </a:r>
            <a:r>
              <a:rPr dirty="0" sz="1500" spc="-65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34485F"/>
                </a:solidFill>
                <a:latin typeface="Tahoma"/>
                <a:cs typeface="Tahoma"/>
              </a:rPr>
              <a:t>deposit</a:t>
            </a:r>
            <a:r>
              <a:rPr dirty="0" sz="1500" spc="-55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34485F"/>
                </a:solidFill>
                <a:latin typeface="Tahoma"/>
                <a:cs typeface="Tahoma"/>
              </a:rPr>
              <a:t>of</a:t>
            </a:r>
            <a:r>
              <a:rPr dirty="0" sz="1500" spc="-45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34485F"/>
                </a:solidFill>
                <a:latin typeface="Tahoma"/>
                <a:cs typeface="Tahoma"/>
              </a:rPr>
              <a:t>$1,000</a:t>
            </a:r>
            <a:r>
              <a:rPr dirty="0" sz="1500" spc="-40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34485F"/>
                </a:solidFill>
                <a:latin typeface="Tahoma"/>
                <a:cs typeface="Tahoma"/>
              </a:rPr>
              <a:t>in</a:t>
            </a:r>
            <a:r>
              <a:rPr dirty="0" sz="1500" spc="-45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34485F"/>
                </a:solidFill>
                <a:latin typeface="Tahoma"/>
                <a:cs typeface="Tahoma"/>
              </a:rPr>
              <a:t>year</a:t>
            </a:r>
            <a:r>
              <a:rPr dirty="0" sz="1500" spc="-30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34485F"/>
                </a:solidFill>
                <a:latin typeface="Tahoma"/>
                <a:cs typeface="Tahoma"/>
              </a:rPr>
              <a:t>1</a:t>
            </a:r>
            <a:r>
              <a:rPr dirty="0" sz="1500" spc="-40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 spc="-10">
                <a:solidFill>
                  <a:srgbClr val="34485F"/>
                </a:solidFill>
                <a:latin typeface="Tahoma"/>
                <a:cs typeface="Tahoma"/>
              </a:rPr>
              <a:t>and</a:t>
            </a:r>
            <a:r>
              <a:rPr dirty="0" sz="1500" spc="-35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 spc="-10">
                <a:solidFill>
                  <a:srgbClr val="34485F"/>
                </a:solidFill>
                <a:latin typeface="Tahoma"/>
                <a:cs typeface="Tahoma"/>
              </a:rPr>
              <a:t>annual salary</a:t>
            </a:r>
            <a:r>
              <a:rPr dirty="0" sz="1500" spc="-50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 spc="-10">
                <a:solidFill>
                  <a:srgbClr val="34485F"/>
                </a:solidFill>
                <a:latin typeface="Tahoma"/>
                <a:cs typeface="Tahoma"/>
              </a:rPr>
              <a:t>increases</a:t>
            </a:r>
            <a:r>
              <a:rPr dirty="0" sz="1500" spc="-55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 spc="-20">
                <a:solidFill>
                  <a:srgbClr val="34485F"/>
                </a:solidFill>
                <a:latin typeface="Tahoma"/>
                <a:cs typeface="Tahoma"/>
              </a:rPr>
              <a:t>using</a:t>
            </a:r>
            <a:r>
              <a:rPr dirty="0" sz="1500" spc="-70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34485F"/>
                </a:solidFill>
                <a:latin typeface="Tahoma"/>
                <a:cs typeface="Tahoma"/>
              </a:rPr>
              <a:t>the</a:t>
            </a:r>
            <a:r>
              <a:rPr dirty="0" sz="1500" spc="-50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34485F"/>
                </a:solidFill>
                <a:latin typeface="Tahoma"/>
                <a:cs typeface="Tahoma"/>
              </a:rPr>
              <a:t>TCDRS</a:t>
            </a:r>
            <a:r>
              <a:rPr dirty="0" sz="1500" spc="-65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 spc="-10">
                <a:solidFill>
                  <a:srgbClr val="34485F"/>
                </a:solidFill>
                <a:latin typeface="Tahoma"/>
                <a:cs typeface="Tahoma"/>
              </a:rPr>
              <a:t>graded</a:t>
            </a:r>
            <a:r>
              <a:rPr dirty="0" sz="1500" spc="-55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34485F"/>
                </a:solidFill>
                <a:latin typeface="Tahoma"/>
                <a:cs typeface="Tahoma"/>
              </a:rPr>
              <a:t>valuation</a:t>
            </a:r>
            <a:r>
              <a:rPr dirty="0" sz="1500" spc="-60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 spc="-10">
                <a:solidFill>
                  <a:srgbClr val="34485F"/>
                </a:solidFill>
                <a:latin typeface="Tahoma"/>
                <a:cs typeface="Tahoma"/>
              </a:rPr>
              <a:t>salary</a:t>
            </a:r>
            <a:r>
              <a:rPr dirty="0" sz="1500" spc="-45">
                <a:solidFill>
                  <a:srgbClr val="34485F"/>
                </a:solidFill>
                <a:latin typeface="Tahoma"/>
                <a:cs typeface="Tahoma"/>
              </a:rPr>
              <a:t> </a:t>
            </a:r>
            <a:r>
              <a:rPr dirty="0" sz="1500" spc="-10">
                <a:solidFill>
                  <a:srgbClr val="34485F"/>
                </a:solidFill>
                <a:latin typeface="Tahoma"/>
                <a:cs typeface="Tahoma"/>
              </a:rPr>
              <a:t>scale.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982386" y="2375368"/>
            <a:ext cx="103441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34485F"/>
                </a:solidFill>
                <a:latin typeface="Tahoma"/>
                <a:cs typeface="Tahoma"/>
              </a:rPr>
              <a:t>Cumulative Interest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982386" y="3106883"/>
            <a:ext cx="103441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34485F"/>
                </a:solidFill>
                <a:latin typeface="Tahoma"/>
                <a:cs typeface="Tahoma"/>
              </a:rPr>
              <a:t>Cumulative Employee Deposits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1802091" y="3193567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20">
                <a:moveTo>
                  <a:pt x="121577" y="0"/>
                </a:moveTo>
                <a:lnTo>
                  <a:pt x="0" y="0"/>
                </a:lnTo>
                <a:lnTo>
                  <a:pt x="0" y="121589"/>
                </a:lnTo>
                <a:lnTo>
                  <a:pt x="121577" y="121589"/>
                </a:lnTo>
                <a:lnTo>
                  <a:pt x="121577" y="0"/>
                </a:lnTo>
                <a:close/>
              </a:path>
            </a:pathLst>
          </a:custGeom>
          <a:solidFill>
            <a:srgbClr val="717D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802091" y="2471420"/>
            <a:ext cx="121920" cy="121920"/>
          </a:xfrm>
          <a:custGeom>
            <a:avLst/>
            <a:gdLst/>
            <a:ahLst/>
            <a:cxnLst/>
            <a:rect l="l" t="t" r="r" b="b"/>
            <a:pathLst>
              <a:path w="121919" h="121919">
                <a:moveTo>
                  <a:pt x="121589" y="0"/>
                </a:moveTo>
                <a:lnTo>
                  <a:pt x="0" y="0"/>
                </a:lnTo>
                <a:lnTo>
                  <a:pt x="0" y="121589"/>
                </a:lnTo>
                <a:lnTo>
                  <a:pt x="121589" y="121589"/>
                </a:lnTo>
                <a:lnTo>
                  <a:pt x="121589" y="0"/>
                </a:lnTo>
                <a:close/>
              </a:path>
            </a:pathLst>
          </a:custGeom>
          <a:solidFill>
            <a:srgbClr val="AAB3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453" rIns="0" bIns="0" rtlCol="0" vert="horz">
            <a:spAutoFit/>
          </a:bodyPr>
          <a:lstStyle/>
          <a:p>
            <a:pPr marL="2874645">
              <a:lnSpc>
                <a:spcPct val="100000"/>
              </a:lnSpc>
              <a:spcBef>
                <a:spcPts val="100"/>
              </a:spcBef>
            </a:pPr>
            <a:r>
              <a:rPr dirty="0" spc="-240"/>
              <a:t>Compound</a:t>
            </a:r>
            <a:r>
              <a:rPr dirty="0" spc="-135"/>
              <a:t> </a:t>
            </a:r>
            <a:r>
              <a:rPr dirty="0" spc="-290"/>
              <a:t>Interest</a:t>
            </a:r>
            <a:r>
              <a:rPr dirty="0" spc="-150"/>
              <a:t> </a:t>
            </a:r>
            <a:r>
              <a:rPr dirty="0" spc="-240"/>
              <a:t>Pays</a:t>
            </a:r>
            <a:r>
              <a:rPr dirty="0" spc="-145"/>
              <a:t> </a:t>
            </a:r>
            <a:r>
              <a:rPr dirty="0" spc="-25"/>
              <a:t>Off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47453" rIns="0" bIns="0" rtlCol="0" vert="horz">
            <a:spAutoFit/>
          </a:bodyPr>
          <a:lstStyle/>
          <a:p>
            <a:pPr marL="3422015">
              <a:lnSpc>
                <a:spcPct val="100000"/>
              </a:lnSpc>
              <a:spcBef>
                <a:spcPts val="100"/>
              </a:spcBef>
            </a:pPr>
            <a:r>
              <a:rPr dirty="0" spc="-240"/>
              <a:t>Employee</a:t>
            </a:r>
            <a:r>
              <a:rPr dirty="0" spc="-120"/>
              <a:t> </a:t>
            </a:r>
            <a:r>
              <a:rPr dirty="0" spc="-200"/>
              <a:t>Participation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63580" y="2086423"/>
            <a:ext cx="8515985" cy="3204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Clr>
                <a:srgbClr val="5B8682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2800" spc="85">
                <a:solidFill>
                  <a:srgbClr val="2A374D"/>
                </a:solidFill>
                <a:latin typeface="Tahoma"/>
                <a:cs typeface="Tahoma"/>
              </a:rPr>
              <a:t>All</a:t>
            </a:r>
            <a:r>
              <a:rPr dirty="0" sz="2800" spc="-1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2A374D"/>
                </a:solidFill>
                <a:latin typeface="Tahoma"/>
                <a:cs typeface="Tahoma"/>
              </a:rPr>
              <a:t>permanent</a:t>
            </a:r>
            <a:r>
              <a:rPr dirty="0" sz="2800" spc="-15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employees</a:t>
            </a:r>
            <a:r>
              <a:rPr dirty="0" sz="2800" spc="-16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2A374D"/>
                </a:solidFill>
                <a:latin typeface="Tahoma"/>
                <a:cs typeface="Tahoma"/>
              </a:rPr>
              <a:t>must</a:t>
            </a:r>
            <a:r>
              <a:rPr dirty="0" sz="2800" spc="-15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be</a:t>
            </a:r>
            <a:r>
              <a:rPr dirty="0" sz="2800" spc="-14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enrolled</a:t>
            </a:r>
            <a:r>
              <a:rPr dirty="0" sz="2800" spc="-15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in</a:t>
            </a:r>
            <a:r>
              <a:rPr dirty="0" sz="2800" spc="-14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55">
                <a:solidFill>
                  <a:srgbClr val="2A374D"/>
                </a:solidFill>
                <a:latin typeface="Tahoma"/>
                <a:cs typeface="Tahoma"/>
              </a:rPr>
              <a:t>TCDRS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84"/>
              </a:spcBef>
              <a:buClr>
                <a:srgbClr val="5B8682"/>
              </a:buClr>
              <a:buFont typeface="Arial"/>
              <a:buChar char="•"/>
            </a:pPr>
            <a:endParaRPr sz="2800">
              <a:latin typeface="Tahoma"/>
              <a:cs typeface="Tahoma"/>
            </a:endParaRPr>
          </a:p>
          <a:p>
            <a:pPr marL="240029" indent="-227329">
              <a:lnSpc>
                <a:spcPct val="100000"/>
              </a:lnSpc>
              <a:buClr>
                <a:srgbClr val="5B8682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2800" spc="70">
                <a:solidFill>
                  <a:srgbClr val="2A374D"/>
                </a:solidFill>
                <a:latin typeface="Tahoma"/>
                <a:cs typeface="Tahoma"/>
              </a:rPr>
              <a:t>Only</a:t>
            </a:r>
            <a:r>
              <a:rPr dirty="0" sz="2800" spc="-17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temporary</a:t>
            </a:r>
            <a:r>
              <a:rPr dirty="0" sz="2800" spc="-16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employees</a:t>
            </a:r>
            <a:r>
              <a:rPr dirty="0" sz="2800" spc="-15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50">
                <a:solidFill>
                  <a:srgbClr val="2A374D"/>
                </a:solidFill>
                <a:latin typeface="Tahoma"/>
                <a:cs typeface="Tahoma"/>
              </a:rPr>
              <a:t>may</a:t>
            </a:r>
            <a:r>
              <a:rPr dirty="0" sz="2800" spc="-18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be</a:t>
            </a:r>
            <a:r>
              <a:rPr dirty="0" sz="2800" spc="-17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2A374D"/>
                </a:solidFill>
                <a:latin typeface="Tahoma"/>
                <a:cs typeface="Tahoma"/>
              </a:rPr>
              <a:t>excluded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80"/>
              </a:spcBef>
              <a:buClr>
                <a:srgbClr val="5B8682"/>
              </a:buClr>
              <a:buFont typeface="Arial"/>
              <a:buChar char="•"/>
            </a:pPr>
            <a:endParaRPr sz="2800">
              <a:latin typeface="Tahoma"/>
              <a:cs typeface="Tahoma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Clr>
                <a:srgbClr val="5B8682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2800" spc="65">
                <a:solidFill>
                  <a:srgbClr val="2A374D"/>
                </a:solidFill>
                <a:latin typeface="Tahoma"/>
                <a:cs typeface="Tahoma"/>
              </a:rPr>
              <a:t>Good</a:t>
            </a:r>
            <a:r>
              <a:rPr dirty="0" sz="2800" spc="-12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2A374D"/>
                </a:solidFill>
                <a:latin typeface="Tahoma"/>
                <a:cs typeface="Tahoma"/>
              </a:rPr>
              <a:t>idea</a:t>
            </a:r>
            <a:r>
              <a:rPr dirty="0" sz="2800" spc="-14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50">
                <a:solidFill>
                  <a:srgbClr val="2A374D"/>
                </a:solidFill>
                <a:latin typeface="Tahoma"/>
                <a:cs typeface="Tahoma"/>
              </a:rPr>
              <a:t>to</a:t>
            </a:r>
            <a:r>
              <a:rPr dirty="0" sz="2800" spc="-14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review</a:t>
            </a:r>
            <a:r>
              <a:rPr dirty="0" sz="2800" spc="-114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enrollment</a:t>
            </a:r>
            <a:r>
              <a:rPr dirty="0" sz="2800" spc="-114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2A374D"/>
                </a:solidFill>
                <a:latin typeface="Tahoma"/>
                <a:cs typeface="Tahoma"/>
              </a:rPr>
              <a:t>periodically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80"/>
              </a:spcBef>
              <a:buClr>
                <a:srgbClr val="5B8682"/>
              </a:buClr>
              <a:buFont typeface="Arial"/>
              <a:buChar char="•"/>
            </a:pPr>
            <a:endParaRPr sz="2800">
              <a:latin typeface="Tahoma"/>
              <a:cs typeface="Tahoma"/>
            </a:endParaRPr>
          </a:p>
          <a:p>
            <a:pPr marL="240029" indent="-227329">
              <a:lnSpc>
                <a:spcPct val="100000"/>
              </a:lnSpc>
              <a:buClr>
                <a:srgbClr val="5B8682"/>
              </a:buClr>
              <a:buFont typeface="Arial"/>
              <a:buChar char="•"/>
              <a:tabLst>
                <a:tab pos="240029" algn="l"/>
              </a:tabLst>
            </a:pPr>
            <a:r>
              <a:rPr dirty="0" sz="2800" spc="140">
                <a:solidFill>
                  <a:srgbClr val="2A374D"/>
                </a:solidFill>
                <a:latin typeface="Tahoma"/>
                <a:cs typeface="Tahoma"/>
              </a:rPr>
              <a:t>No</a:t>
            </a:r>
            <a:r>
              <a:rPr dirty="0" sz="2800" spc="-10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probationary</a:t>
            </a:r>
            <a:r>
              <a:rPr dirty="0" sz="2800" spc="-10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periods</a:t>
            </a:r>
            <a:r>
              <a:rPr dirty="0" sz="2800" spc="-90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2A374D"/>
                </a:solidFill>
                <a:latin typeface="Tahoma"/>
                <a:cs typeface="Tahoma"/>
              </a:rPr>
              <a:t>for</a:t>
            </a:r>
            <a:r>
              <a:rPr dirty="0" sz="2800" spc="-95">
                <a:solidFill>
                  <a:srgbClr val="2A374D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2A374D"/>
                </a:solidFill>
                <a:latin typeface="Tahoma"/>
                <a:cs typeface="Tahoma"/>
              </a:rPr>
              <a:t>participation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Rob Bishop</dc:creator>
  <dc:title>PowerPoint Presentation</dc:title>
  <dcterms:created xsi:type="dcterms:W3CDTF">2025-09-02T21:08:57Z</dcterms:created>
  <dcterms:modified xsi:type="dcterms:W3CDTF">2025-09-02T21:08:57Z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0x01010074CB9021FDF4A74D9F4DA2CEC75AF7EE</vt:lpwstr>
  </property>
  <property fmtid="{D5CDD505-2E9C-101B-9397-08002B2CF9AE}" pid="3" name="Created">
    <vt:filetime>2025-06-26T00:00:00Z</vt:filetime>
  </property>
  <property fmtid="{D5CDD505-2E9C-101B-9397-08002B2CF9AE}" pid="4" name="Creator">
    <vt:lpwstr>Acrobat PDFMaker 25 for PowerPoint</vt:lpwstr>
  </property>
  <property fmtid="{D5CDD505-2E9C-101B-9397-08002B2CF9AE}" pid="5" name="LastSaved">
    <vt:filetime>2025-09-02T00:00:00Z</vt:filetime>
  </property>
  <property fmtid="{D5CDD505-2E9C-101B-9397-08002B2CF9AE}" pid="6" name="Producer">
    <vt:lpwstr>Adobe PDF Library 25.1.51</vt:lpwstr>
  </property>
  <property fmtid="{D5CDD505-2E9C-101B-9397-08002B2CF9AE}" pid="7" name="TemplafyFromBlank">
    <vt:lpwstr>No</vt:lpwstr>
  </property>
  <property fmtid="{D5CDD505-2E9C-101B-9397-08002B2CF9AE}" pid="8" name="TemplafyTemplateId">
    <vt:lpwstr>638101076023499555</vt:lpwstr>
  </property>
  <property fmtid="{D5CDD505-2E9C-101B-9397-08002B2CF9AE}" pid="9" name="TemplafyTenantId">
    <vt:lpwstr>tcdrs</vt:lpwstr>
  </property>
  <property fmtid="{D5CDD505-2E9C-101B-9397-08002B2CF9AE}" pid="10" name="TemplafyTimeStamp">
    <vt:lpwstr>2023-04-25T15:57:25</vt:lpwstr>
  </property>
  <property fmtid="{D5CDD505-2E9C-101B-9397-08002B2CF9AE}" pid="11" name="TemplafyUserProfileId">
    <vt:lpwstr>638100988007645746</vt:lpwstr>
  </property>
</Properties>
</file>