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76" r:id="rId14"/>
    <p:sldId id="283" r:id="rId15"/>
    <p:sldId id="277" r:id="rId16"/>
    <p:sldId id="278" r:id="rId17"/>
    <p:sldId id="267" r:id="rId18"/>
    <p:sldId id="268" r:id="rId19"/>
    <p:sldId id="269" r:id="rId20"/>
    <p:sldId id="270" r:id="rId21"/>
    <p:sldId id="271" r:id="rId22"/>
    <p:sldId id="272" r:id="rId23"/>
    <p:sldId id="273" r:id="rId24"/>
    <p:sldId id="274" r:id="rId25"/>
    <p:sldId id="275" r:id="rId26"/>
    <p:sldId id="279" r:id="rId27"/>
    <p:sldId id="280" r:id="rId28"/>
    <p:sldId id="281" r:id="rId2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91DBC-1411-472E-8D64-37FDCE740514}" v="3" dt="2026-01-06T22:16:38.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2"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Harris" userId="b0c305e26d9df805" providerId="LiveId" clId="{9F508038-7B92-46C4-8F5D-CF93A72D51CF}"/>
    <pc:docChg chg="undo custSel addSld delSld modSld sldOrd">
      <pc:chgData name="Cathy Harris" userId="b0c305e26d9df805" providerId="LiveId" clId="{9F508038-7B92-46C4-8F5D-CF93A72D51CF}" dt="2026-01-08T02:35:21.737" v="162" actId="6549"/>
      <pc:docMkLst>
        <pc:docMk/>
      </pc:docMkLst>
      <pc:sldChg chg="modSp mod">
        <pc:chgData name="Cathy Harris" userId="b0c305e26d9df805" providerId="LiveId" clId="{9F508038-7B92-46C4-8F5D-CF93A72D51CF}" dt="2025-12-18T02:47:57.178" v="2" actId="20577"/>
        <pc:sldMkLst>
          <pc:docMk/>
          <pc:sldMk cId="0" sldId="256"/>
        </pc:sldMkLst>
        <pc:spChg chg="mod">
          <ac:chgData name="Cathy Harris" userId="b0c305e26d9df805" providerId="LiveId" clId="{9F508038-7B92-46C4-8F5D-CF93A72D51CF}" dt="2025-12-18T02:47:57.178" v="2" actId="20577"/>
          <ac:spMkLst>
            <pc:docMk/>
            <pc:sldMk cId="0" sldId="256"/>
            <ac:spMk id="225" creationId="{00000000-0000-0000-0000-000000000000}"/>
          </ac:spMkLst>
        </pc:spChg>
      </pc:sldChg>
      <pc:sldChg chg="modSp mod">
        <pc:chgData name="Cathy Harris" userId="b0c305e26d9df805" providerId="LiveId" clId="{9F508038-7B92-46C4-8F5D-CF93A72D51CF}" dt="2025-12-18T02:48:22.902" v="9" actId="20577"/>
        <pc:sldMkLst>
          <pc:docMk/>
          <pc:sldMk cId="0" sldId="257"/>
        </pc:sldMkLst>
        <pc:spChg chg="mod">
          <ac:chgData name="Cathy Harris" userId="b0c305e26d9df805" providerId="LiveId" clId="{9F508038-7B92-46C4-8F5D-CF93A72D51CF}" dt="2025-12-18T02:48:22.902" v="9" actId="20577"/>
          <ac:spMkLst>
            <pc:docMk/>
            <pc:sldMk cId="0" sldId="257"/>
            <ac:spMk id="232" creationId="{00000000-0000-0000-0000-000000000000}"/>
          </ac:spMkLst>
        </pc:spChg>
      </pc:sldChg>
      <pc:sldChg chg="modSp mod">
        <pc:chgData name="Cathy Harris" userId="b0c305e26d9df805" providerId="LiveId" clId="{9F508038-7B92-46C4-8F5D-CF93A72D51CF}" dt="2025-12-18T02:48:31.718" v="11" actId="20577"/>
        <pc:sldMkLst>
          <pc:docMk/>
          <pc:sldMk cId="0" sldId="259"/>
        </pc:sldMkLst>
        <pc:spChg chg="mod">
          <ac:chgData name="Cathy Harris" userId="b0c305e26d9df805" providerId="LiveId" clId="{9F508038-7B92-46C4-8F5D-CF93A72D51CF}" dt="2025-12-18T02:48:31.718" v="11" actId="20577"/>
          <ac:spMkLst>
            <pc:docMk/>
            <pc:sldMk cId="0" sldId="259"/>
            <ac:spMk id="246" creationId="{00000000-0000-0000-0000-000000000000}"/>
          </ac:spMkLst>
        </pc:spChg>
      </pc:sldChg>
      <pc:sldChg chg="addSp delSp modSp mod">
        <pc:chgData name="Cathy Harris" userId="b0c305e26d9df805" providerId="LiveId" clId="{9F508038-7B92-46C4-8F5D-CF93A72D51CF}" dt="2025-12-18T03:01:10.421" v="68" actId="22"/>
        <pc:sldMkLst>
          <pc:docMk/>
          <pc:sldMk cId="0" sldId="263"/>
        </pc:sldMkLst>
        <pc:picChg chg="mod">
          <ac:chgData name="Cathy Harris" userId="b0c305e26d9df805" providerId="LiveId" clId="{9F508038-7B92-46C4-8F5D-CF93A72D51CF}" dt="2025-12-18T03:00:37.707" v="66"/>
          <ac:picMkLst>
            <pc:docMk/>
            <pc:sldMk cId="0" sldId="263"/>
            <ac:picMk id="272" creationId="{00000000-0000-0000-0000-000000000000}"/>
          </ac:picMkLst>
        </pc:picChg>
      </pc:sldChg>
      <pc:sldChg chg="modSp mod">
        <pc:chgData name="Cathy Harris" userId="b0c305e26d9df805" providerId="LiveId" clId="{9F508038-7B92-46C4-8F5D-CF93A72D51CF}" dt="2025-12-18T02:49:31.209" v="17" actId="20577"/>
        <pc:sldMkLst>
          <pc:docMk/>
          <pc:sldMk cId="0" sldId="265"/>
        </pc:sldMkLst>
        <pc:spChg chg="mod">
          <ac:chgData name="Cathy Harris" userId="b0c305e26d9df805" providerId="LiveId" clId="{9F508038-7B92-46C4-8F5D-CF93A72D51CF}" dt="2025-12-18T02:49:31.209" v="17" actId="20577"/>
          <ac:spMkLst>
            <pc:docMk/>
            <pc:sldMk cId="0" sldId="265"/>
            <ac:spMk id="285" creationId="{00000000-0000-0000-0000-000000000000}"/>
          </ac:spMkLst>
        </pc:spChg>
      </pc:sldChg>
      <pc:sldChg chg="modSp mod">
        <pc:chgData name="Cathy Harris" userId="b0c305e26d9df805" providerId="LiveId" clId="{9F508038-7B92-46C4-8F5D-CF93A72D51CF}" dt="2025-12-18T02:49:49.083" v="20" actId="20577"/>
        <pc:sldMkLst>
          <pc:docMk/>
          <pc:sldMk cId="0" sldId="266"/>
        </pc:sldMkLst>
        <pc:spChg chg="mod">
          <ac:chgData name="Cathy Harris" userId="b0c305e26d9df805" providerId="LiveId" clId="{9F508038-7B92-46C4-8F5D-CF93A72D51CF}" dt="2025-12-18T02:49:49.083" v="20" actId="20577"/>
          <ac:spMkLst>
            <pc:docMk/>
            <pc:sldMk cId="0" sldId="266"/>
            <ac:spMk id="292" creationId="{00000000-0000-0000-0000-000000000000}"/>
          </ac:spMkLst>
        </pc:spChg>
      </pc:sldChg>
      <pc:sldChg chg="modSp mod">
        <pc:chgData name="Cathy Harris" userId="b0c305e26d9df805" providerId="LiveId" clId="{9F508038-7B92-46C4-8F5D-CF93A72D51CF}" dt="2025-12-18T02:52:23.092" v="25" actId="20577"/>
        <pc:sldMkLst>
          <pc:docMk/>
          <pc:sldMk cId="0" sldId="267"/>
        </pc:sldMkLst>
        <pc:spChg chg="mod">
          <ac:chgData name="Cathy Harris" userId="b0c305e26d9df805" providerId="LiveId" clId="{9F508038-7B92-46C4-8F5D-CF93A72D51CF}" dt="2025-12-18T02:52:23.092" v="25" actId="20577"/>
          <ac:spMkLst>
            <pc:docMk/>
            <pc:sldMk cId="0" sldId="267"/>
            <ac:spMk id="299" creationId="{00000000-0000-0000-0000-000000000000}"/>
          </ac:spMkLst>
        </pc:spChg>
      </pc:sldChg>
      <pc:sldChg chg="modSp mod">
        <pc:chgData name="Cathy Harris" userId="b0c305e26d9df805" providerId="LiveId" clId="{9F508038-7B92-46C4-8F5D-CF93A72D51CF}" dt="2026-01-06T01:12:35.321" v="69" actId="6549"/>
        <pc:sldMkLst>
          <pc:docMk/>
          <pc:sldMk cId="0" sldId="268"/>
        </pc:sldMkLst>
        <pc:spChg chg="mod">
          <ac:chgData name="Cathy Harris" userId="b0c305e26d9df805" providerId="LiveId" clId="{9F508038-7B92-46C4-8F5D-CF93A72D51CF}" dt="2026-01-06T01:12:35.321" v="69" actId="6549"/>
          <ac:spMkLst>
            <pc:docMk/>
            <pc:sldMk cId="0" sldId="268"/>
            <ac:spMk id="306" creationId="{00000000-0000-0000-0000-000000000000}"/>
          </ac:spMkLst>
        </pc:spChg>
      </pc:sldChg>
      <pc:sldChg chg="modSp mod">
        <pc:chgData name="Cathy Harris" userId="b0c305e26d9df805" providerId="LiveId" clId="{9F508038-7B92-46C4-8F5D-CF93A72D51CF}" dt="2025-12-18T02:53:35.943" v="51" actId="20577"/>
        <pc:sldMkLst>
          <pc:docMk/>
          <pc:sldMk cId="0" sldId="269"/>
        </pc:sldMkLst>
        <pc:spChg chg="mod">
          <ac:chgData name="Cathy Harris" userId="b0c305e26d9df805" providerId="LiveId" clId="{9F508038-7B92-46C4-8F5D-CF93A72D51CF}" dt="2025-12-18T02:53:35.943" v="51" actId="20577"/>
          <ac:spMkLst>
            <pc:docMk/>
            <pc:sldMk cId="0" sldId="269"/>
            <ac:spMk id="313" creationId="{00000000-0000-0000-0000-000000000000}"/>
          </ac:spMkLst>
        </pc:spChg>
      </pc:sldChg>
      <pc:sldChg chg="modSp mod">
        <pc:chgData name="Cathy Harris" userId="b0c305e26d9df805" providerId="LiveId" clId="{9F508038-7B92-46C4-8F5D-CF93A72D51CF}" dt="2025-12-18T02:54:18.930" v="60" actId="20577"/>
        <pc:sldMkLst>
          <pc:docMk/>
          <pc:sldMk cId="0" sldId="270"/>
        </pc:sldMkLst>
        <pc:spChg chg="mod">
          <ac:chgData name="Cathy Harris" userId="b0c305e26d9df805" providerId="LiveId" clId="{9F508038-7B92-46C4-8F5D-CF93A72D51CF}" dt="2025-12-18T02:54:18.930" v="60" actId="20577"/>
          <ac:spMkLst>
            <pc:docMk/>
            <pc:sldMk cId="0" sldId="270"/>
            <ac:spMk id="320" creationId="{00000000-0000-0000-0000-000000000000}"/>
          </ac:spMkLst>
        </pc:spChg>
      </pc:sldChg>
      <pc:sldChg chg="modSp mod">
        <pc:chgData name="Cathy Harris" userId="b0c305e26d9df805" providerId="LiveId" clId="{9F508038-7B92-46C4-8F5D-CF93A72D51CF}" dt="2025-12-18T02:54:29.649" v="62" actId="20577"/>
        <pc:sldMkLst>
          <pc:docMk/>
          <pc:sldMk cId="0" sldId="271"/>
        </pc:sldMkLst>
        <pc:spChg chg="mod">
          <ac:chgData name="Cathy Harris" userId="b0c305e26d9df805" providerId="LiveId" clId="{9F508038-7B92-46C4-8F5D-CF93A72D51CF}" dt="2025-12-18T02:54:29.649" v="62" actId="20577"/>
          <ac:spMkLst>
            <pc:docMk/>
            <pc:sldMk cId="0" sldId="271"/>
            <ac:spMk id="327" creationId="{00000000-0000-0000-0000-000000000000}"/>
          </ac:spMkLst>
        </pc:spChg>
      </pc:sldChg>
      <pc:sldChg chg="modSp mod">
        <pc:chgData name="Cathy Harris" userId="b0c305e26d9df805" providerId="LiveId" clId="{9F508038-7B92-46C4-8F5D-CF93A72D51CF}" dt="2025-12-18T02:54:56.081" v="65" actId="20577"/>
        <pc:sldMkLst>
          <pc:docMk/>
          <pc:sldMk cId="0" sldId="273"/>
        </pc:sldMkLst>
        <pc:spChg chg="mod">
          <ac:chgData name="Cathy Harris" userId="b0c305e26d9df805" providerId="LiveId" clId="{9F508038-7B92-46C4-8F5D-CF93A72D51CF}" dt="2025-12-18T02:54:56.081" v="65" actId="20577"/>
          <ac:spMkLst>
            <pc:docMk/>
            <pc:sldMk cId="0" sldId="273"/>
            <ac:spMk id="340" creationId="{00000000-0000-0000-0000-000000000000}"/>
          </ac:spMkLst>
        </pc:spChg>
      </pc:sldChg>
      <pc:sldChg chg="modSp mod ord">
        <pc:chgData name="Cathy Harris" userId="b0c305e26d9df805" providerId="LiveId" clId="{9F508038-7B92-46C4-8F5D-CF93A72D51CF}" dt="2026-01-06T22:22:08.267" v="155"/>
        <pc:sldMkLst>
          <pc:docMk/>
          <pc:sldMk cId="0" sldId="276"/>
        </pc:sldMkLst>
        <pc:spChg chg="mod">
          <ac:chgData name="Cathy Harris" userId="b0c305e26d9df805" providerId="LiveId" clId="{9F508038-7B92-46C4-8F5D-CF93A72D51CF}" dt="2026-01-06T01:14:51.722" v="70" actId="20577"/>
          <ac:spMkLst>
            <pc:docMk/>
            <pc:sldMk cId="0" sldId="276"/>
            <ac:spMk id="361" creationId="{00000000-0000-0000-0000-000000000000}"/>
          </ac:spMkLst>
        </pc:spChg>
      </pc:sldChg>
      <pc:sldChg chg="ord">
        <pc:chgData name="Cathy Harris" userId="b0c305e26d9df805" providerId="LiveId" clId="{9F508038-7B92-46C4-8F5D-CF93A72D51CF}" dt="2026-01-06T22:22:08.267" v="155"/>
        <pc:sldMkLst>
          <pc:docMk/>
          <pc:sldMk cId="0" sldId="277"/>
        </pc:sldMkLst>
      </pc:sldChg>
      <pc:sldChg chg="ord">
        <pc:chgData name="Cathy Harris" userId="b0c305e26d9df805" providerId="LiveId" clId="{9F508038-7B92-46C4-8F5D-CF93A72D51CF}" dt="2026-01-06T22:22:08.267" v="155"/>
        <pc:sldMkLst>
          <pc:docMk/>
          <pc:sldMk cId="0" sldId="278"/>
        </pc:sldMkLst>
      </pc:sldChg>
      <pc:sldChg chg="modSp add mod ord">
        <pc:chgData name="Cathy Harris" userId="b0c305e26d9df805" providerId="LiveId" clId="{9F508038-7B92-46C4-8F5D-CF93A72D51CF}" dt="2026-01-08T02:35:21.737" v="162" actId="6549"/>
        <pc:sldMkLst>
          <pc:docMk/>
          <pc:sldMk cId="1570300458" sldId="283"/>
        </pc:sldMkLst>
        <pc:spChg chg="mod">
          <ac:chgData name="Cathy Harris" userId="b0c305e26d9df805" providerId="LiveId" clId="{9F508038-7B92-46C4-8F5D-CF93A72D51CF}" dt="2026-01-08T02:35:21.737" v="162" actId="6549"/>
          <ac:spMkLst>
            <pc:docMk/>
            <pc:sldMk cId="1570300458" sldId="283"/>
            <ac:spMk id="354" creationId="{281224AA-EB1B-DE33-5B60-72414DBD0B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Be sure to update us with new email addresses so we get the RFPs to you in a timely manner. We get a lot of mailer daemons!</a:t>
            </a:r>
            <a:endParaRPr/>
          </a:p>
        </p:txBody>
      </p:sp>
      <p:sp>
        <p:nvSpPr>
          <p:cNvPr id="283" name="Google Shape;283;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Editing and spelling can’t be looked at too much. Only the grant’s committee sees the entire ballot. Be specific and informative in this section. Read and reread for all of your pertinent information to be seen.</a:t>
            </a:r>
            <a:endParaRPr/>
          </a:p>
        </p:txBody>
      </p:sp>
      <p:sp>
        <p:nvSpPr>
          <p:cNvPr id="359" name="Google Shape;359;p2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2F6E8F38-2AAA-07AE-651D-7E9C37E26236}"/>
            </a:ext>
          </a:extLst>
        </p:cNvPr>
        <p:cNvGrpSpPr/>
        <p:nvPr/>
      </p:nvGrpSpPr>
      <p:grpSpPr>
        <a:xfrm>
          <a:off x="0" y="0"/>
          <a:ext cx="0" cy="0"/>
          <a:chOff x="0" y="0"/>
          <a:chExt cx="0" cy="0"/>
        </a:xfrm>
      </p:grpSpPr>
      <p:sp>
        <p:nvSpPr>
          <p:cNvPr id="350" name="Google Shape;350;p20:notes">
            <a:extLst>
              <a:ext uri="{FF2B5EF4-FFF2-40B4-BE49-F238E27FC236}">
                <a16:creationId xmlns:a16="http://schemas.microsoft.com/office/drawing/2014/main" id="{609AD60F-4D14-DD75-0814-C10DC3327DC2}"/>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0:notes">
            <a:extLst>
              <a:ext uri="{FF2B5EF4-FFF2-40B4-BE49-F238E27FC236}">
                <a16:creationId xmlns:a16="http://schemas.microsoft.com/office/drawing/2014/main" id="{4D8049FB-B13F-EB46-768B-694559D418B6}"/>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Emogene </a:t>
            </a:r>
            <a:endParaRPr/>
          </a:p>
        </p:txBody>
      </p:sp>
      <p:sp>
        <p:nvSpPr>
          <p:cNvPr id="352" name="Google Shape;352;p20:notes">
            <a:extLst>
              <a:ext uri="{FF2B5EF4-FFF2-40B4-BE49-F238E27FC236}">
                <a16:creationId xmlns:a16="http://schemas.microsoft.com/office/drawing/2014/main" id="{4DA9765E-5031-9060-26C8-D8981B1AB968}"/>
              </a:ext>
            </a:extLst>
          </p:cNvPr>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extLst>
      <p:ext uri="{BB962C8B-B14F-4D97-AF65-F5344CB8AC3E}">
        <p14:creationId xmlns:p14="http://schemas.microsoft.com/office/powerpoint/2010/main" val="103534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EX: If there is another pandemic? A funding loss from another source? Do you have plans for sustainability?</a:t>
            </a:r>
            <a:endParaRPr/>
          </a:p>
        </p:txBody>
      </p:sp>
      <p:sp>
        <p:nvSpPr>
          <p:cNvPr id="366" name="Google Shape;36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This is just a reinforcement page of things already mentioned. They are important points</a:t>
            </a:r>
            <a:endParaRPr/>
          </a:p>
        </p:txBody>
      </p:sp>
      <p:sp>
        <p:nvSpPr>
          <p:cNvPr id="372" name="Google Shape;37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When you hover over the question blanks, more in depth questions appear that we use to score each section. This includes a point value for each question.</a:t>
            </a:r>
            <a:endParaRPr/>
          </a:p>
        </p:txBody>
      </p:sp>
      <p:sp>
        <p:nvSpPr>
          <p:cNvPr id="297" name="Google Shape;297;p12: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Probably virtual event. Pre-taped for later viewing - information will be shared upon grant acceptance.</a:t>
            </a:r>
            <a:endParaRPr/>
          </a:p>
        </p:txBody>
      </p:sp>
      <p:sp>
        <p:nvSpPr>
          <p:cNvPr id="304" name="Google Shape;304;p13: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If your nonprofit is chosen for a grant award, an invitation will be extended for you to attend our Grants Gala and receive your award.</a:t>
            </a:r>
            <a:endParaRPr/>
          </a:p>
        </p:txBody>
      </p:sp>
      <p:sp>
        <p:nvSpPr>
          <p:cNvPr id="325" name="Google Shape;325;p16: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31" name="Google Shape;33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8:notes"/>
          <p:cNvSpPr txBox="1">
            <a:spLocks noGrp="1"/>
          </p:cNvSpPr>
          <p:nvPr>
            <p:ph type="sldNum" idx="12"/>
          </p:nvPr>
        </p:nvSpPr>
        <p:spPr>
          <a:xfrm>
            <a:off x="3970939" y="8829966"/>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Emogene</a:t>
            </a:r>
            <a:endParaRPr/>
          </a:p>
        </p:txBody>
      </p:sp>
      <p:sp>
        <p:nvSpPr>
          <p:cNvPr id="345" name="Google Shape;345;p19: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Emogene </a:t>
            </a:r>
            <a:endParaRPr/>
          </a:p>
        </p:txBody>
      </p:sp>
      <p:sp>
        <p:nvSpPr>
          <p:cNvPr id="352" name="Google Shape;352;p2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May apply two times, two years in a row or skip a year and apply again?</a:t>
            </a:r>
            <a:endParaRPr/>
          </a:p>
        </p:txBody>
      </p:sp>
      <p:sp>
        <p:nvSpPr>
          <p:cNvPr id="237" name="Google Shape;237;p3: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COVID grants do not count</a:t>
            </a:r>
            <a:endParaRPr/>
          </a:p>
        </p:txBody>
      </p:sp>
      <p:sp>
        <p:nvSpPr>
          <p:cNvPr id="244" name="Google Shape;244;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Plan to apply for a grant that fits your project and that fits within the scope of the budget outlined. Ie- 8,000 or less apply for an Impact or Acorn</a:t>
            </a:r>
            <a:endParaRPr/>
          </a:p>
          <a:p>
            <a:pPr marL="0" lvl="0" indent="0" algn="l" rtl="0">
              <a:lnSpc>
                <a:spcPct val="100000"/>
              </a:lnSpc>
              <a:spcBef>
                <a:spcPts val="0"/>
              </a:spcBef>
              <a:spcAft>
                <a:spcPts val="0"/>
              </a:spcAft>
              <a:buSzPts val="1400"/>
              <a:buNone/>
            </a:pPr>
            <a:endParaRPr/>
          </a:p>
        </p:txBody>
      </p:sp>
      <p:sp>
        <p:nvSpPr>
          <p:cNvPr id="251" name="Google Shape;251;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Non profits may partner but the program must take place on the Western Slope of EDC. </a:t>
            </a:r>
            <a:endParaRPr/>
          </a:p>
        </p:txBody>
      </p:sp>
      <p:sp>
        <p:nvSpPr>
          <p:cNvPr id="257" name="Google Shape;25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3" name="Google Shape;26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9" name="Google Shape;26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6" name="Google Shape;27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5"/>
        <p:cNvGrpSpPr/>
        <p:nvPr/>
      </p:nvGrpSpPr>
      <p:grpSpPr>
        <a:xfrm>
          <a:off x="0" y="0"/>
          <a:ext cx="0" cy="0"/>
          <a:chOff x="0" y="0"/>
          <a:chExt cx="0" cy="0"/>
        </a:xfrm>
      </p:grpSpPr>
      <p:grpSp>
        <p:nvGrpSpPr>
          <p:cNvPr id="106" name="Google Shape;106;p15"/>
          <p:cNvGrpSpPr/>
          <p:nvPr/>
        </p:nvGrpSpPr>
        <p:grpSpPr>
          <a:xfrm>
            <a:off x="-8466" y="-8468"/>
            <a:ext cx="9171316" cy="6874935"/>
            <a:chOff x="-8466" y="-8468"/>
            <a:chExt cx="9171316" cy="6874935"/>
          </a:xfrm>
        </p:grpSpPr>
        <p:cxnSp>
          <p:nvCxnSpPr>
            <p:cNvPr id="107" name="Google Shape;107;p15"/>
            <p:cNvCxnSpPr/>
            <p:nvPr/>
          </p:nvCxnSpPr>
          <p:spPr>
            <a:xfrm rot="10800000" flipH="1">
              <a:off x="5130830" y="4175605"/>
              <a:ext cx="4022475" cy="2682396"/>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08" name="Google Shape;108;p15"/>
            <p:cNvCxnSpPr/>
            <p:nvPr/>
          </p:nvCxnSpPr>
          <p:spPr>
            <a:xfrm>
              <a:off x="7042707"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09" name="Google Shape;109;p1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16B0E3">
                <a:alpha val="49803"/>
              </a:srgbClr>
            </a:solidFill>
            <a:ln>
              <a:noFill/>
            </a:ln>
          </p:spPr>
        </p:sp>
        <p:sp>
          <p:nvSpPr>
            <p:cNvPr id="113" name="Google Shape;113;p1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8094165"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8068764"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117" name="Google Shape;117;p15"/>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9" name="Google Shape;119;p1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5" name="Google Shape;125;p1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1" name="Google Shape;131;p1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7" name="Google Shape;137;p18"/>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8" name="Google Shape;138;p1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44" name="Google Shape;144;p19"/>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19"/>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46" name="Google Shape;146;p19"/>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7" name="Google Shape;147;p1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8" name="Google Shape;158;p21"/>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59" name="Google Shape;159;p2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2"/>
          <p:cNvSpPr>
            <a:spLocks noGrp="1"/>
          </p:cNvSpPr>
          <p:nvPr>
            <p:ph type="pic" idx="2"/>
          </p:nvPr>
        </p:nvSpPr>
        <p:spPr>
          <a:xfrm>
            <a:off x="609599" y="609600"/>
            <a:ext cx="6347714" cy="3845718"/>
          </a:xfrm>
          <a:prstGeom prst="rect">
            <a:avLst/>
          </a:prstGeom>
          <a:noFill/>
          <a:ln>
            <a:noFill/>
          </a:ln>
        </p:spPr>
      </p:sp>
      <p:sp>
        <p:nvSpPr>
          <p:cNvPr id="165" name="Google Shape;165;p22"/>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6" name="Google Shape;166;p2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3"/>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2" name="Google Shape;172;p2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4"/>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8" name="Google Shape;178;p24"/>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9" name="Google Shape;179;p2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4"/>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
        <p:nvSpPr>
          <p:cNvPr id="183" name="Google Shape;183;p24"/>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5"/>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7" name="Google Shape;187;p2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3" name="Google Shape;193;p2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4" name="Google Shape;194;p2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6"/>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
        <p:nvSpPr>
          <p:cNvPr id="198" name="Google Shape;198;p26"/>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27"/>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2" name="Google Shape;202;p27"/>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3" name="Google Shape;203;p2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2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2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8"/>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9" name="Google Shape;209;p2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2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9"/>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5" name="Google Shape;215;p2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8467" y="-8468"/>
            <a:ext cx="9171317" cy="6874935"/>
            <a:chOff x="-8467" y="-8468"/>
            <a:chExt cx="9171317" cy="6874935"/>
          </a:xfrm>
        </p:grpSpPr>
        <p:sp>
          <p:nvSpPr>
            <p:cNvPr id="86" name="Google Shape;86;p13"/>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3"/>
            <p:cNvCxnSpPr/>
            <p:nvPr/>
          </p:nvCxnSpPr>
          <p:spPr>
            <a:xfrm rot="10800000" flipH="1">
              <a:off x="5130830" y="4175605"/>
              <a:ext cx="4022475" cy="2682396"/>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8" name="Google Shape;88;p13"/>
            <p:cNvCxnSpPr/>
            <p:nvPr/>
          </p:nvCxnSpPr>
          <p:spPr>
            <a:xfrm>
              <a:off x="7042707"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89" name="Google Shape;89;p13"/>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16B0E3">
                <a:alpha val="49803"/>
              </a:srgbClr>
            </a:solidFill>
            <a:ln>
              <a:noFill/>
            </a:ln>
          </p:spPr>
          <p:txBody>
            <a:bodyPr/>
            <a:lstStyle/>
            <a:p>
              <a:endParaRPr lang="en-US"/>
            </a:p>
          </p:txBody>
        </p:sp>
        <p:sp>
          <p:nvSpPr>
            <p:cNvPr id="93" name="Google Shape;93;p13"/>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94165"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68764"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3"/>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8" name="Google Shape;98;p1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1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0" name="Google Shape;100;p1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charities-and-nonprofi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rct.doj.ca.gov/Verification/Web/Search.aspx?facility=Y" TargetMode="External"/><Relationship Id="rId4" Type="http://schemas.openxmlformats.org/officeDocument/2006/relationships/hyperlink" Target="https://bizfileonline.sos.ca.gov/search/busin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ldoradocf.org/grants-catalog/" TargetMode="External"/><Relationship Id="rId5" Type="http://schemas.openxmlformats.org/officeDocument/2006/relationships/image" Target="../media/image2.png"/><Relationship Id="rId4" Type="http://schemas.openxmlformats.org/officeDocument/2006/relationships/hyperlink" Target="https://www.youtube.com/watch?v=am0-UPGowpY&amp;t=14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0"/>
          <p:cNvSpPr/>
          <p:nvPr/>
        </p:nvSpPr>
        <p:spPr>
          <a:xfrm>
            <a:off x="-83127" y="4572457"/>
            <a:ext cx="9141714" cy="2285543"/>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cxnSp>
        <p:nvCxnSpPr>
          <p:cNvPr id="224" name="Google Shape;224;p30"/>
          <p:cNvCxnSpPr/>
          <p:nvPr/>
        </p:nvCxnSpPr>
        <p:spPr>
          <a:xfrm rot="10800000">
            <a:off x="3479748" y="5097939"/>
            <a:ext cx="0" cy="914400"/>
          </a:xfrm>
          <a:prstGeom prst="straightConnector1">
            <a:avLst/>
          </a:prstGeom>
          <a:noFill/>
          <a:ln w="19050" cap="flat" cmpd="sng">
            <a:solidFill>
              <a:schemeClr val="lt1">
                <a:alpha val="69411"/>
              </a:schemeClr>
            </a:solidFill>
            <a:prstDash val="solid"/>
            <a:miter lim="800000"/>
            <a:headEnd type="none" w="sm" len="sm"/>
            <a:tailEnd type="none" w="sm" len="sm"/>
          </a:ln>
        </p:spPr>
      </p:cxnSp>
      <p:sp>
        <p:nvSpPr>
          <p:cNvPr id="225" name="Google Shape;225;p30"/>
          <p:cNvSpPr txBox="1">
            <a:spLocks noGrp="1"/>
          </p:cNvSpPr>
          <p:nvPr>
            <p:ph type="body" idx="1"/>
          </p:nvPr>
        </p:nvSpPr>
        <p:spPr>
          <a:xfrm>
            <a:off x="3659088" y="4824249"/>
            <a:ext cx="5004852" cy="1461780"/>
          </a:xfrm>
          <a:prstGeom prst="rect">
            <a:avLst/>
          </a:prstGeom>
          <a:noFill/>
          <a:ln>
            <a:noFill/>
          </a:ln>
        </p:spPr>
        <p:txBody>
          <a:bodyPr spcFirstLastPara="1" wrap="square" lIns="91425" tIns="45700" rIns="91425" bIns="45700" anchor="ctr" anchorCtr="0">
            <a:noAutofit/>
          </a:bodyPr>
          <a:lstStyle/>
          <a:p>
            <a:pPr marL="136525" lvl="0" indent="0" algn="l" rtl="0">
              <a:lnSpc>
                <a:spcPct val="90000"/>
              </a:lnSpc>
              <a:spcBef>
                <a:spcPts val="0"/>
              </a:spcBef>
              <a:spcAft>
                <a:spcPts val="0"/>
              </a:spcAft>
              <a:buClr>
                <a:schemeClr val="lt1"/>
              </a:buClr>
              <a:buSzPts val="6000"/>
              <a:buNone/>
            </a:pPr>
            <a:r>
              <a:rPr lang="en-US" sz="1600" dirty="0">
                <a:solidFill>
                  <a:schemeClr val="lt1"/>
                </a:solidFill>
              </a:rPr>
              <a:t>Grant Applicant’s </a:t>
            </a:r>
            <a:endParaRPr dirty="0"/>
          </a:p>
          <a:p>
            <a:pPr marL="136525" lvl="0" indent="0" algn="l" rtl="0">
              <a:lnSpc>
                <a:spcPct val="90000"/>
              </a:lnSpc>
              <a:spcBef>
                <a:spcPts val="1200"/>
              </a:spcBef>
              <a:spcAft>
                <a:spcPts val="0"/>
              </a:spcAft>
              <a:buClr>
                <a:schemeClr val="lt1"/>
              </a:buClr>
              <a:buSzPts val="6000"/>
              <a:buNone/>
            </a:pPr>
            <a:r>
              <a:rPr lang="en-US" sz="1600" dirty="0">
                <a:solidFill>
                  <a:schemeClr val="lt1"/>
                </a:solidFill>
              </a:rPr>
              <a:t>Workshop</a:t>
            </a:r>
            <a:endParaRPr dirty="0"/>
          </a:p>
          <a:p>
            <a:pPr marL="136525" lvl="0" indent="0" algn="l" rtl="0">
              <a:lnSpc>
                <a:spcPct val="90000"/>
              </a:lnSpc>
              <a:spcBef>
                <a:spcPts val="1200"/>
              </a:spcBef>
              <a:spcAft>
                <a:spcPts val="0"/>
              </a:spcAft>
              <a:buClr>
                <a:schemeClr val="lt1"/>
              </a:buClr>
              <a:buSzPts val="6000"/>
              <a:buNone/>
            </a:pPr>
            <a:r>
              <a:rPr lang="en-US" sz="1600" dirty="0">
                <a:solidFill>
                  <a:schemeClr val="lt1"/>
                </a:solidFill>
              </a:rPr>
              <a:t>January 8</a:t>
            </a:r>
            <a:r>
              <a:rPr lang="en-US" sz="1600" baseline="30000" dirty="0">
                <a:solidFill>
                  <a:schemeClr val="lt1"/>
                </a:solidFill>
              </a:rPr>
              <a:t>th</a:t>
            </a:r>
            <a:r>
              <a:rPr lang="en-US" sz="1600" dirty="0">
                <a:solidFill>
                  <a:schemeClr val="lt1"/>
                </a:solidFill>
              </a:rPr>
              <a:t>, 2026</a:t>
            </a:r>
            <a:endParaRPr dirty="0"/>
          </a:p>
          <a:p>
            <a:pPr marL="365760" lvl="0" indent="-213358" algn="l" rtl="0">
              <a:lnSpc>
                <a:spcPct val="90000"/>
              </a:lnSpc>
              <a:spcBef>
                <a:spcPts val="480"/>
              </a:spcBef>
              <a:spcAft>
                <a:spcPts val="0"/>
              </a:spcAft>
              <a:buClr>
                <a:schemeClr val="dk1"/>
              </a:buClr>
              <a:buSzPts val="2400"/>
              <a:buNone/>
            </a:pPr>
            <a:endParaRPr sz="1600" dirty="0">
              <a:solidFill>
                <a:schemeClr val="lt1"/>
              </a:solidFill>
            </a:endParaRPr>
          </a:p>
        </p:txBody>
      </p:sp>
      <p:pic>
        <p:nvPicPr>
          <p:cNvPr id="226" name="Google Shape;226;p30" descr="A close up of a logo&#10;&#10;Description automatically generated"/>
          <p:cNvPicPr preferRelativeResize="0"/>
          <p:nvPr/>
        </p:nvPicPr>
        <p:blipFill rotWithShape="1">
          <a:blip r:embed="rId3">
            <a:alphaModFix/>
          </a:blip>
          <a:srcRect/>
          <a:stretch/>
        </p:blipFill>
        <p:spPr>
          <a:xfrm>
            <a:off x="1572631" y="1303542"/>
            <a:ext cx="5998737" cy="145399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65"/>
              <a:buNone/>
            </a:pPr>
            <a:endParaRPr sz="1665" dirty="0"/>
          </a:p>
          <a:p>
            <a:pPr marL="365760" lvl="0" indent="-365760" algn="l" rtl="0">
              <a:lnSpc>
                <a:spcPct val="90000"/>
              </a:lnSpc>
              <a:spcBef>
                <a:spcPts val="610"/>
              </a:spcBef>
              <a:spcAft>
                <a:spcPts val="0"/>
              </a:spcAft>
              <a:buClr>
                <a:schemeClr val="dk1"/>
              </a:buClr>
              <a:buSzPts val="3052"/>
              <a:buFont typeface="Arial"/>
              <a:buChar char="•"/>
            </a:pPr>
            <a:r>
              <a:rPr lang="en-US" sz="3052" dirty="0"/>
              <a:t>RFPs released </a:t>
            </a:r>
            <a:r>
              <a:rPr lang="en-US" sz="3052" dirty="0">
                <a:solidFill>
                  <a:schemeClr val="dk1"/>
                </a:solidFill>
              </a:rPr>
              <a:t>January 5th, 2026.</a:t>
            </a:r>
            <a:endParaRPr sz="3052" dirty="0">
              <a:solidFill>
                <a:schemeClr val="dk1"/>
              </a:solidFill>
            </a:endParaRPr>
          </a:p>
          <a:p>
            <a:pPr marL="365760" lvl="0" indent="-365760" algn="l" rtl="0">
              <a:lnSpc>
                <a:spcPct val="90000"/>
              </a:lnSpc>
              <a:spcBef>
                <a:spcPts val="610"/>
              </a:spcBef>
              <a:spcAft>
                <a:spcPts val="0"/>
              </a:spcAft>
              <a:buClr>
                <a:schemeClr val="dk1"/>
              </a:buClr>
              <a:buSzPts val="3052"/>
              <a:buFont typeface="Arial"/>
              <a:buChar char="•"/>
            </a:pPr>
            <a:r>
              <a:rPr lang="en-US" sz="3052" dirty="0"/>
              <a:t>Notification emailed to nonprofits on the Western Slope of EDC by Women’s Fund El Dorado</a:t>
            </a:r>
            <a:endParaRPr dirty="0"/>
          </a:p>
          <a:p>
            <a:pPr marL="365760" lvl="0" indent="-365760" algn="l" rtl="0">
              <a:lnSpc>
                <a:spcPct val="90000"/>
              </a:lnSpc>
              <a:spcBef>
                <a:spcPts val="610"/>
              </a:spcBef>
              <a:spcAft>
                <a:spcPts val="0"/>
              </a:spcAft>
              <a:buClr>
                <a:schemeClr val="dk1"/>
              </a:buClr>
              <a:buSzPts val="3052"/>
              <a:buFont typeface="Arial"/>
              <a:buChar char="•"/>
            </a:pPr>
            <a:r>
              <a:rPr lang="en-US" sz="3052" dirty="0"/>
              <a:t>Grant Applicant’s Workshop is held.  </a:t>
            </a:r>
            <a:endParaRPr dirty="0"/>
          </a:p>
          <a:p>
            <a:pPr marL="777240" lvl="1" indent="-365760" algn="l" rtl="0">
              <a:lnSpc>
                <a:spcPct val="90000"/>
              </a:lnSpc>
              <a:spcBef>
                <a:spcPts val="573"/>
              </a:spcBef>
              <a:spcAft>
                <a:spcPts val="0"/>
              </a:spcAft>
              <a:buClr>
                <a:schemeClr val="dk1"/>
              </a:buClr>
              <a:buSzPts val="2867"/>
              <a:buFont typeface="Arial"/>
              <a:buChar char="•"/>
            </a:pPr>
            <a:r>
              <a:rPr lang="en-US" sz="2867" dirty="0"/>
              <a:t>Application is reviewed and nonprofits are able to ask questions and review process. </a:t>
            </a:r>
            <a:endParaRPr dirty="0"/>
          </a:p>
        </p:txBody>
      </p:sp>
      <p:pic>
        <p:nvPicPr>
          <p:cNvPr id="286" name="Google Shape;286;p39" descr="A close up of a logo&#10;&#10;Description automatically generated"/>
          <p:cNvPicPr preferRelativeResize="0"/>
          <p:nvPr/>
        </p:nvPicPr>
        <p:blipFill rotWithShape="1">
          <a:blip r:embed="rId3">
            <a:alphaModFix/>
          </a:blip>
          <a:srcRect/>
          <a:stretch/>
        </p:blipFill>
        <p:spPr>
          <a:xfrm>
            <a:off x="1430735" y="368360"/>
            <a:ext cx="6282530" cy="1522786"/>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body" idx="1"/>
          </p:nvPr>
        </p:nvSpPr>
        <p:spPr>
          <a:xfrm>
            <a:off x="457199" y="2088573"/>
            <a:ext cx="8229600" cy="4038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712"/>
              <a:buNone/>
            </a:pPr>
            <a:r>
              <a:rPr lang="en-US" sz="2712" b="1" dirty="0"/>
              <a:t>APPLICATIONS ARE DUE!!!</a:t>
            </a:r>
            <a:endParaRPr dirty="0"/>
          </a:p>
          <a:p>
            <a:pPr marL="0" lvl="0" indent="0" algn="ctr" rtl="0">
              <a:lnSpc>
                <a:spcPct val="80000"/>
              </a:lnSpc>
              <a:spcBef>
                <a:spcPts val="496"/>
              </a:spcBef>
              <a:spcAft>
                <a:spcPts val="0"/>
              </a:spcAft>
              <a:buClr>
                <a:schemeClr val="dk1"/>
              </a:buClr>
              <a:buSzPts val="2480"/>
              <a:buNone/>
            </a:pPr>
            <a:endParaRPr sz="2480" b="1" dirty="0"/>
          </a:p>
          <a:p>
            <a:pPr marL="365760" lvl="0" indent="-365760" algn="l" rtl="0">
              <a:lnSpc>
                <a:spcPct val="80000"/>
              </a:lnSpc>
              <a:spcBef>
                <a:spcPts val="542"/>
              </a:spcBef>
              <a:spcAft>
                <a:spcPts val="0"/>
              </a:spcAft>
              <a:buClr>
                <a:schemeClr val="dk1"/>
              </a:buClr>
              <a:buSzPts val="2712"/>
              <a:buFont typeface="Arial"/>
              <a:buChar char="•"/>
            </a:pPr>
            <a:r>
              <a:rPr lang="en-US" sz="2712" dirty="0"/>
              <a:t>All grant applications are due to the Women’s Fund El Dorado no later than </a:t>
            </a:r>
            <a:r>
              <a:rPr lang="en-US" sz="2712" b="1" dirty="0"/>
              <a:t>11:59 p.m. on January 29, 2026 </a:t>
            </a:r>
            <a:r>
              <a:rPr lang="en-US" sz="2712" dirty="0"/>
              <a:t>via the online system. Paper applications are not accepted</a:t>
            </a:r>
            <a:endParaRPr sz="2712" dirty="0"/>
          </a:p>
          <a:p>
            <a:pPr marL="365760" lvl="0" indent="-365760" algn="l" rtl="0">
              <a:lnSpc>
                <a:spcPct val="80000"/>
              </a:lnSpc>
              <a:spcBef>
                <a:spcPts val="542"/>
              </a:spcBef>
              <a:spcAft>
                <a:spcPts val="0"/>
              </a:spcAft>
              <a:buClr>
                <a:schemeClr val="dk1"/>
              </a:buClr>
              <a:buSzPts val="2712"/>
              <a:buFont typeface="Arial"/>
              <a:buChar char="•"/>
            </a:pPr>
            <a:r>
              <a:rPr lang="en-US" sz="2712" dirty="0"/>
              <a:t>Late applications will not be accepted.</a:t>
            </a:r>
            <a:endParaRPr sz="2712" dirty="0"/>
          </a:p>
          <a:p>
            <a:pPr marL="365760" lvl="0" indent="-365760" algn="l" rtl="0">
              <a:lnSpc>
                <a:spcPct val="80000"/>
              </a:lnSpc>
              <a:spcBef>
                <a:spcPts val="542"/>
              </a:spcBef>
              <a:spcAft>
                <a:spcPts val="0"/>
              </a:spcAft>
              <a:buClr>
                <a:schemeClr val="dk1"/>
              </a:buClr>
              <a:buSzPts val="2713"/>
              <a:buChar char="•"/>
            </a:pPr>
            <a:r>
              <a:rPr lang="en-US" sz="2712" dirty="0"/>
              <a:t>Applications may not be accessed after the deadline. </a:t>
            </a:r>
            <a:endParaRPr sz="2712" dirty="0"/>
          </a:p>
          <a:p>
            <a:pPr marL="365760" lvl="0" indent="-365696" algn="l" rtl="0">
              <a:lnSpc>
                <a:spcPct val="80000"/>
              </a:lnSpc>
              <a:spcBef>
                <a:spcPts val="542"/>
              </a:spcBef>
              <a:spcAft>
                <a:spcPts val="0"/>
              </a:spcAft>
              <a:buSzPts val="2712"/>
              <a:buChar char="•"/>
            </a:pPr>
            <a:r>
              <a:rPr lang="en-US" sz="2712" dirty="0"/>
              <a:t>All fiscal sponsorship letters &amp; nonprofit verification documentation are due on this date or the application will not be accepted. </a:t>
            </a:r>
            <a:endParaRPr sz="2712" dirty="0"/>
          </a:p>
          <a:p>
            <a:pPr marL="365760" lvl="0" indent="0" algn="l" rtl="0">
              <a:lnSpc>
                <a:spcPct val="80000"/>
              </a:lnSpc>
              <a:spcBef>
                <a:spcPts val="542"/>
              </a:spcBef>
              <a:spcAft>
                <a:spcPts val="0"/>
              </a:spcAft>
              <a:buClr>
                <a:schemeClr val="dk1"/>
              </a:buClr>
              <a:buSzPts val="2100"/>
              <a:buNone/>
            </a:pPr>
            <a:endParaRPr dirty="0"/>
          </a:p>
        </p:txBody>
      </p:sp>
      <p:pic>
        <p:nvPicPr>
          <p:cNvPr id="293" name="Google Shape;293;p40" descr="A close up of a logo&#10;&#10;Description automatically generated"/>
          <p:cNvPicPr preferRelativeResize="0"/>
          <p:nvPr/>
        </p:nvPicPr>
        <p:blipFill rotWithShape="1">
          <a:blip r:embed="rId3">
            <a:alphaModFix/>
          </a:blip>
          <a:srcRect/>
          <a:stretch/>
        </p:blipFill>
        <p:spPr>
          <a:xfrm>
            <a:off x="1094508" y="202106"/>
            <a:ext cx="6496877" cy="1574740"/>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0"/>
          <p:cNvSpPr txBox="1">
            <a:spLocks noGrp="1"/>
          </p:cNvSpPr>
          <p:nvPr>
            <p:ph type="body" idx="4294967295"/>
          </p:nvPr>
        </p:nvSpPr>
        <p:spPr>
          <a:xfrm>
            <a:off x="0" y="1457971"/>
            <a:ext cx="8229600" cy="4419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800"/>
              <a:buNone/>
            </a:pPr>
            <a:r>
              <a:rPr lang="en-US" sz="3800" b="1" dirty="0"/>
              <a:t>Tips and FAQs</a:t>
            </a:r>
            <a:endParaRPr dirty="0"/>
          </a:p>
          <a:p>
            <a:pPr marL="365760" lvl="0" indent="-353060" algn="l" rtl="0">
              <a:lnSpc>
                <a:spcPct val="90000"/>
              </a:lnSpc>
              <a:spcBef>
                <a:spcPts val="660"/>
              </a:spcBef>
              <a:spcAft>
                <a:spcPts val="0"/>
              </a:spcAft>
              <a:buClr>
                <a:schemeClr val="dk1"/>
              </a:buClr>
              <a:buSzPts val="2200"/>
              <a:buChar char="•"/>
            </a:pPr>
            <a:r>
              <a:rPr lang="en-US" sz="2200" dirty="0"/>
              <a:t>The Program/Project Summary and Title </a:t>
            </a:r>
            <a:r>
              <a:rPr lang="en-US" sz="2200" b="1" dirty="0"/>
              <a:t>is all the members will see to inform their vote.</a:t>
            </a:r>
            <a:endParaRPr sz="2200" b="1" dirty="0"/>
          </a:p>
          <a:p>
            <a:pPr marL="777240" lvl="1" indent="-314960" algn="l" rtl="0">
              <a:lnSpc>
                <a:spcPct val="90000"/>
              </a:lnSpc>
              <a:spcBef>
                <a:spcPts val="600"/>
              </a:spcBef>
              <a:spcAft>
                <a:spcPts val="0"/>
              </a:spcAft>
              <a:buClr>
                <a:schemeClr val="dk1"/>
              </a:buClr>
              <a:buSzPts val="2200"/>
              <a:buFont typeface="Arial"/>
              <a:buChar char="•"/>
            </a:pPr>
            <a:r>
              <a:rPr lang="en-US" dirty="0"/>
              <a:t>Inspiration Grants: 300 words</a:t>
            </a:r>
            <a:endParaRPr dirty="0"/>
          </a:p>
          <a:p>
            <a:pPr marL="777240" lvl="1" indent="-314960" algn="l" rtl="0">
              <a:lnSpc>
                <a:spcPct val="90000"/>
              </a:lnSpc>
              <a:spcBef>
                <a:spcPts val="600"/>
              </a:spcBef>
              <a:spcAft>
                <a:spcPts val="0"/>
              </a:spcAft>
              <a:buClr>
                <a:schemeClr val="dk1"/>
              </a:buClr>
              <a:buSzPts val="2200"/>
              <a:buFont typeface="Arial"/>
              <a:buChar char="•"/>
            </a:pPr>
            <a:r>
              <a:rPr lang="en-US" dirty="0"/>
              <a:t>Impact/ Acorn Grants: 300 words</a:t>
            </a:r>
            <a:endParaRPr dirty="0"/>
          </a:p>
          <a:p>
            <a:pPr marL="365760" lvl="0" indent="-162559" algn="l" rtl="0">
              <a:lnSpc>
                <a:spcPct val="90000"/>
              </a:lnSpc>
              <a:spcBef>
                <a:spcPts val="640"/>
              </a:spcBef>
              <a:spcAft>
                <a:spcPts val="0"/>
              </a:spcAft>
              <a:buClr>
                <a:schemeClr val="dk1"/>
              </a:buClr>
              <a:buSzPts val="3200"/>
              <a:buFont typeface="Arial"/>
              <a:buNone/>
            </a:pPr>
            <a:endParaRPr sz="3200" dirty="0"/>
          </a:p>
        </p:txBody>
      </p:sp>
      <p:pic>
        <p:nvPicPr>
          <p:cNvPr id="362" name="Google Shape;362;p50"/>
          <p:cNvPicPr preferRelativeResize="0"/>
          <p:nvPr/>
        </p:nvPicPr>
        <p:blipFill rotWithShape="1">
          <a:blip r:embed="rId3">
            <a:alphaModFix/>
          </a:blip>
          <a:srcRect/>
          <a:stretch/>
        </p:blipFill>
        <p:spPr>
          <a:xfrm>
            <a:off x="807561" y="3615275"/>
            <a:ext cx="7460499" cy="3242725"/>
          </a:xfrm>
          <a:prstGeom prst="rect">
            <a:avLst/>
          </a:prstGeom>
          <a:noFill/>
          <a:ln>
            <a:noFill/>
          </a:ln>
        </p:spPr>
      </p:pic>
      <p:pic>
        <p:nvPicPr>
          <p:cNvPr id="363" name="Google Shape;363;p50" descr="A close up of a logo&#10;&#10;Description automatically generated"/>
          <p:cNvPicPr preferRelativeResize="0"/>
          <p:nvPr/>
        </p:nvPicPr>
        <p:blipFill rotWithShape="1">
          <a:blip r:embed="rId4">
            <a:alphaModFix/>
          </a:blip>
          <a:srcRect/>
          <a:stretch/>
        </p:blipFill>
        <p:spPr>
          <a:xfrm>
            <a:off x="1932708" y="210469"/>
            <a:ext cx="4775637" cy="1157539"/>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CCC080DD-6B7B-9BC0-5D05-FF23382472D2}"/>
            </a:ext>
          </a:extLst>
        </p:cNvPr>
        <p:cNvGrpSpPr/>
        <p:nvPr/>
      </p:nvGrpSpPr>
      <p:grpSpPr>
        <a:xfrm>
          <a:off x="0" y="0"/>
          <a:ext cx="0" cy="0"/>
          <a:chOff x="0" y="0"/>
          <a:chExt cx="0" cy="0"/>
        </a:xfrm>
      </p:grpSpPr>
      <p:sp>
        <p:nvSpPr>
          <p:cNvPr id="354" name="Google Shape;354;p49">
            <a:extLst>
              <a:ext uri="{FF2B5EF4-FFF2-40B4-BE49-F238E27FC236}">
                <a16:creationId xmlns:a16="http://schemas.microsoft.com/office/drawing/2014/main" id="{281224AA-EB1B-DE33-5B60-72414DBD0B5D}"/>
              </a:ext>
            </a:extLst>
          </p:cNvPr>
          <p:cNvSpPr txBox="1">
            <a:spLocks noGrp="1"/>
          </p:cNvSpPr>
          <p:nvPr>
            <p:ph type="body" idx="1"/>
          </p:nvPr>
        </p:nvSpPr>
        <p:spPr>
          <a:xfrm>
            <a:off x="304799" y="2362200"/>
            <a:ext cx="8624047" cy="3733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3600"/>
              <a:buNone/>
            </a:pPr>
            <a:r>
              <a:rPr lang="en-US" sz="2800" b="1" dirty="0"/>
              <a:t>Budget Information</a:t>
            </a:r>
            <a:endParaRPr sz="2800" dirty="0"/>
          </a:p>
          <a:p>
            <a:pPr marL="365760" lvl="0" indent="-213358" algn="l" rtl="0">
              <a:lnSpc>
                <a:spcPct val="80000"/>
              </a:lnSpc>
              <a:spcBef>
                <a:spcPts val="520"/>
              </a:spcBef>
              <a:spcAft>
                <a:spcPts val="0"/>
              </a:spcAft>
              <a:buClr>
                <a:schemeClr val="dk1"/>
              </a:buClr>
              <a:buSzPts val="2400"/>
              <a:buFont typeface="Arial"/>
              <a:buNone/>
            </a:pPr>
            <a:endParaRPr sz="1942" dirty="0"/>
          </a:p>
          <a:p>
            <a:r>
              <a:rPr lang="en-US" sz="2000" dirty="0"/>
              <a:t>Upload your organizational budget</a:t>
            </a:r>
          </a:p>
          <a:p>
            <a:r>
              <a:rPr lang="en-US" sz="2000" dirty="0"/>
              <a:t>Can be in Excel or PDF format</a:t>
            </a:r>
          </a:p>
          <a:p>
            <a:r>
              <a:rPr lang="en-US" sz="2000" dirty="0"/>
              <a:t>Add the dollar amounts in red, in a separate column to show where WFED funding would be used</a:t>
            </a:r>
          </a:p>
          <a:p>
            <a:r>
              <a:rPr lang="en-US" sz="2000"/>
              <a:t>Budget </a:t>
            </a:r>
            <a:r>
              <a:rPr lang="en-US" sz="2000" dirty="0"/>
              <a:t>narrative question should include the detailed explanations of how the costs and expenses of your project were formulated. </a:t>
            </a:r>
          </a:p>
          <a:p>
            <a:pPr marL="114300" indent="0">
              <a:buNone/>
            </a:pPr>
            <a:br>
              <a:rPr lang="en-US" sz="2000" dirty="0"/>
            </a:br>
            <a:endParaRPr sz="1942" dirty="0"/>
          </a:p>
          <a:p>
            <a:pPr marL="0" lvl="0" indent="0" algn="l" rtl="0">
              <a:lnSpc>
                <a:spcPct val="70000"/>
              </a:lnSpc>
              <a:spcBef>
                <a:spcPts val="640"/>
              </a:spcBef>
              <a:spcAft>
                <a:spcPts val="0"/>
              </a:spcAft>
              <a:buClr>
                <a:schemeClr val="dk1"/>
              </a:buClr>
              <a:buSzPts val="3200"/>
              <a:buNone/>
            </a:pPr>
            <a:endParaRPr sz="1942" dirty="0"/>
          </a:p>
          <a:p>
            <a:pPr marL="0" lvl="0" indent="0" algn="l" rtl="0">
              <a:lnSpc>
                <a:spcPct val="70000"/>
              </a:lnSpc>
              <a:spcBef>
                <a:spcPts val="480"/>
              </a:spcBef>
              <a:spcAft>
                <a:spcPts val="0"/>
              </a:spcAft>
              <a:buClr>
                <a:schemeClr val="dk1"/>
              </a:buClr>
              <a:buSzPts val="2400"/>
              <a:buNone/>
            </a:pPr>
            <a:endParaRPr sz="1942" dirty="0"/>
          </a:p>
          <a:p>
            <a:pPr marL="0" lvl="0" indent="0" algn="ctr" rtl="0">
              <a:lnSpc>
                <a:spcPct val="70000"/>
              </a:lnSpc>
              <a:spcBef>
                <a:spcPts val="220"/>
              </a:spcBef>
              <a:spcAft>
                <a:spcPts val="0"/>
              </a:spcAft>
              <a:buClr>
                <a:schemeClr val="dk1"/>
              </a:buClr>
              <a:buSzPts val="1100"/>
              <a:buNone/>
            </a:pPr>
            <a:endParaRPr sz="1942" dirty="0"/>
          </a:p>
          <a:p>
            <a:pPr marL="136525" lvl="0" indent="0" algn="l" rtl="0">
              <a:lnSpc>
                <a:spcPct val="70000"/>
              </a:lnSpc>
              <a:spcBef>
                <a:spcPts val="160"/>
              </a:spcBef>
              <a:spcAft>
                <a:spcPts val="0"/>
              </a:spcAft>
              <a:buClr>
                <a:schemeClr val="dk1"/>
              </a:buClr>
              <a:buSzPts val="800"/>
              <a:buNone/>
            </a:pPr>
            <a:r>
              <a:rPr lang="en-US" sz="1942" dirty="0"/>
              <a:t>	</a:t>
            </a:r>
            <a:endParaRPr sz="1942" dirty="0"/>
          </a:p>
          <a:p>
            <a:pPr marL="0" lvl="0" indent="0" algn="l" rtl="0">
              <a:lnSpc>
                <a:spcPct val="70000"/>
              </a:lnSpc>
              <a:spcBef>
                <a:spcPts val="160"/>
              </a:spcBef>
              <a:spcAft>
                <a:spcPts val="0"/>
              </a:spcAft>
              <a:buClr>
                <a:schemeClr val="dk1"/>
              </a:buClr>
              <a:buSzPts val="800"/>
              <a:buNone/>
            </a:pPr>
            <a:endParaRPr sz="1942" dirty="0"/>
          </a:p>
          <a:p>
            <a:pPr marL="365760" lvl="0" indent="-314960" algn="l" rtl="0">
              <a:lnSpc>
                <a:spcPct val="70000"/>
              </a:lnSpc>
              <a:spcBef>
                <a:spcPts val="160"/>
              </a:spcBef>
              <a:spcAft>
                <a:spcPts val="0"/>
              </a:spcAft>
              <a:buClr>
                <a:schemeClr val="dk1"/>
              </a:buClr>
              <a:buSzPts val="800"/>
              <a:buNone/>
            </a:pPr>
            <a:endParaRPr sz="1942" dirty="0"/>
          </a:p>
        </p:txBody>
      </p:sp>
      <p:pic>
        <p:nvPicPr>
          <p:cNvPr id="355" name="Google Shape;355;p49" descr="A close up of a logo&#10;&#10;Description automatically generated">
            <a:extLst>
              <a:ext uri="{FF2B5EF4-FFF2-40B4-BE49-F238E27FC236}">
                <a16:creationId xmlns:a16="http://schemas.microsoft.com/office/drawing/2014/main" id="{32CD04BE-BA2A-EBE3-B617-2AE882755DFF}"/>
              </a:ext>
            </a:extLst>
          </p:cNvPr>
          <p:cNvPicPr preferRelativeResize="0"/>
          <p:nvPr/>
        </p:nvPicPr>
        <p:blipFill rotWithShape="1">
          <a:blip r:embed="rId3">
            <a:alphaModFix/>
          </a:blip>
          <a:srcRect/>
          <a:stretch/>
        </p:blipFill>
        <p:spPr>
          <a:xfrm>
            <a:off x="930591" y="150151"/>
            <a:ext cx="7282818" cy="1765240"/>
          </a:xfrm>
          <a:prstGeom prst="rect">
            <a:avLst/>
          </a:prstGeom>
          <a:noFill/>
          <a:ln>
            <a:noFill/>
          </a:ln>
        </p:spPr>
      </p:pic>
    </p:spTree>
    <p:extLst>
      <p:ext uri="{BB962C8B-B14F-4D97-AF65-F5344CB8AC3E}">
        <p14:creationId xmlns:p14="http://schemas.microsoft.com/office/powerpoint/2010/main" val="157030045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65760" lvl="0" indent="-365760" algn="l" rtl="0">
              <a:lnSpc>
                <a:spcPct val="90000"/>
              </a:lnSpc>
              <a:spcBef>
                <a:spcPts val="480"/>
              </a:spcBef>
              <a:spcAft>
                <a:spcPts val="0"/>
              </a:spcAft>
              <a:buClr>
                <a:schemeClr val="dk1"/>
              </a:buClr>
              <a:buSzPts val="2400"/>
              <a:buFont typeface="Arial"/>
              <a:buChar char="•"/>
            </a:pPr>
            <a:r>
              <a:rPr lang="en-US" sz="2400"/>
              <a:t>A one year “sit out” period applies for any nonprofit that has been funded two years in a row.</a:t>
            </a:r>
            <a:endParaRPr sz="2400"/>
          </a:p>
          <a:p>
            <a:pPr marL="365760" lvl="0" indent="-365760" algn="l" rtl="0">
              <a:lnSpc>
                <a:spcPct val="90000"/>
              </a:lnSpc>
              <a:spcBef>
                <a:spcPts val="480"/>
              </a:spcBef>
              <a:spcAft>
                <a:spcPts val="0"/>
              </a:spcAft>
              <a:buClr>
                <a:schemeClr val="dk1"/>
              </a:buClr>
              <a:buSzPts val="2400"/>
              <a:buFont typeface="Arial"/>
              <a:buChar char="•"/>
            </a:pPr>
            <a:r>
              <a:rPr lang="en-US" sz="2400"/>
              <a:t>When writing your application, try to be as specific as possible, don’t assume the readers “know what you mean.”</a:t>
            </a:r>
            <a:endParaRPr sz="2400"/>
          </a:p>
          <a:p>
            <a:pPr marL="365760" lvl="0" indent="-365760" algn="l" rtl="0">
              <a:lnSpc>
                <a:spcPct val="90000"/>
              </a:lnSpc>
              <a:spcBef>
                <a:spcPts val="480"/>
              </a:spcBef>
              <a:spcAft>
                <a:spcPts val="0"/>
              </a:spcAft>
              <a:buClr>
                <a:schemeClr val="dk1"/>
              </a:buClr>
              <a:buSzPts val="2400"/>
              <a:buFont typeface="Arial"/>
              <a:buChar char="•"/>
            </a:pPr>
            <a:r>
              <a:rPr lang="en-US" sz="2400"/>
              <a:t>Share experiences that illustrate your ability to be successful in your project. Use your own history and data as much as possible. </a:t>
            </a:r>
            <a:endParaRPr sz="2400"/>
          </a:p>
          <a:p>
            <a:pPr marL="365760" lvl="0" indent="-365760" algn="l" rtl="0">
              <a:lnSpc>
                <a:spcPct val="90000"/>
              </a:lnSpc>
              <a:spcBef>
                <a:spcPts val="480"/>
              </a:spcBef>
              <a:spcAft>
                <a:spcPts val="0"/>
              </a:spcAft>
              <a:buClr>
                <a:schemeClr val="dk1"/>
              </a:buClr>
              <a:buSzPts val="2400"/>
              <a:buFont typeface="Arial"/>
              <a:buChar char="•"/>
            </a:pPr>
            <a:r>
              <a:rPr lang="en-US" sz="2400"/>
              <a:t>Be specific in your outcomes and goals, even if the questions seem repetitive. </a:t>
            </a:r>
            <a:endParaRPr sz="2400"/>
          </a:p>
          <a:p>
            <a:pPr marL="365760" lvl="0" indent="-365760" algn="l" rtl="0">
              <a:lnSpc>
                <a:spcPct val="90000"/>
              </a:lnSpc>
              <a:spcBef>
                <a:spcPts val="480"/>
              </a:spcBef>
              <a:spcAft>
                <a:spcPts val="0"/>
              </a:spcAft>
              <a:buClr>
                <a:schemeClr val="dk1"/>
              </a:buClr>
              <a:buSzPts val="2400"/>
              <a:buFont typeface="Arial"/>
              <a:buChar char="•"/>
            </a:pPr>
            <a:r>
              <a:rPr lang="en-US" sz="2400"/>
              <a:t>If your application is chosen, you need to make sure to contact WFED if anything changes during the course of the grant. </a:t>
            </a:r>
            <a:endParaRPr sz="2400"/>
          </a:p>
          <a:p>
            <a:pPr marL="0" lvl="0" indent="0" algn="l" rtl="0">
              <a:lnSpc>
                <a:spcPct val="90000"/>
              </a:lnSpc>
              <a:spcBef>
                <a:spcPts val="480"/>
              </a:spcBef>
              <a:spcAft>
                <a:spcPts val="0"/>
              </a:spcAft>
              <a:buClr>
                <a:schemeClr val="dk1"/>
              </a:buClr>
              <a:buSzPts val="2400"/>
              <a:buNone/>
            </a:pPr>
            <a:endParaRPr/>
          </a:p>
          <a:p>
            <a:pPr marL="365760" lvl="0" indent="-213358" algn="l" rtl="0">
              <a:lnSpc>
                <a:spcPct val="90000"/>
              </a:lnSpc>
              <a:spcBef>
                <a:spcPts val="480"/>
              </a:spcBef>
              <a:spcAft>
                <a:spcPts val="0"/>
              </a:spcAft>
              <a:buClr>
                <a:schemeClr val="dk1"/>
              </a:buClr>
              <a:buSzPts val="2400"/>
              <a:buFont typeface="Arial"/>
              <a:buNone/>
            </a:pPr>
            <a:endParaRPr/>
          </a:p>
        </p:txBody>
      </p:sp>
      <p:pic>
        <p:nvPicPr>
          <p:cNvPr id="369" name="Google Shape;369;p51" descr="A close up of a logo&#10;&#10;Description automatically generated"/>
          <p:cNvPicPr preferRelativeResize="0"/>
          <p:nvPr/>
        </p:nvPicPr>
        <p:blipFill rotWithShape="1">
          <a:blip r:embed="rId3">
            <a:alphaModFix/>
          </a:blip>
          <a:srcRect/>
          <a:stretch/>
        </p:blipFill>
        <p:spPr>
          <a:xfrm>
            <a:off x="1697181" y="264452"/>
            <a:ext cx="5682351" cy="1377312"/>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65760" lvl="0" indent="-365760" algn="l" rtl="0">
              <a:lnSpc>
                <a:spcPct val="90000"/>
              </a:lnSpc>
              <a:spcBef>
                <a:spcPts val="480"/>
              </a:spcBef>
              <a:spcAft>
                <a:spcPts val="0"/>
              </a:spcAft>
              <a:buClr>
                <a:schemeClr val="dk1"/>
              </a:buClr>
              <a:buSzPts val="2400"/>
              <a:buFont typeface="Arial"/>
              <a:buChar char="•"/>
            </a:pPr>
            <a:r>
              <a:rPr lang="en-US" sz="2500"/>
              <a:t>Write your proposal to best describe your project, not what you think the members want to hear. </a:t>
            </a:r>
            <a:endParaRPr sz="2500"/>
          </a:p>
          <a:p>
            <a:pPr marL="365760" lvl="0" indent="-365760" algn="l" rtl="0">
              <a:lnSpc>
                <a:spcPct val="90000"/>
              </a:lnSpc>
              <a:spcBef>
                <a:spcPts val="480"/>
              </a:spcBef>
              <a:spcAft>
                <a:spcPts val="0"/>
              </a:spcAft>
              <a:buClr>
                <a:schemeClr val="dk1"/>
              </a:buClr>
              <a:buSzPts val="2400"/>
              <a:buFont typeface="Arial"/>
              <a:buChar char="•"/>
            </a:pPr>
            <a:r>
              <a:rPr lang="en-US" sz="2500"/>
              <a:t>If your application is chosen, you need to make sure to contact WFED if anything changes during the course of the grant. </a:t>
            </a:r>
            <a:endParaRPr sz="2500"/>
          </a:p>
          <a:p>
            <a:pPr marL="365760" lvl="0" indent="-365760" algn="l" rtl="0">
              <a:lnSpc>
                <a:spcPct val="90000"/>
              </a:lnSpc>
              <a:spcBef>
                <a:spcPts val="480"/>
              </a:spcBef>
              <a:spcAft>
                <a:spcPts val="0"/>
              </a:spcAft>
              <a:buClr>
                <a:schemeClr val="dk1"/>
              </a:buClr>
              <a:buSzPts val="2400"/>
              <a:buFont typeface="Arial"/>
              <a:buChar char="•"/>
            </a:pPr>
            <a:r>
              <a:rPr lang="en-US" sz="2500"/>
              <a:t>Allow yourself time to have your application read by other people and yourself! </a:t>
            </a:r>
            <a:endParaRPr sz="2500"/>
          </a:p>
          <a:p>
            <a:pPr marL="365760" lvl="0" indent="-365760" algn="l" rtl="0">
              <a:lnSpc>
                <a:spcPct val="90000"/>
              </a:lnSpc>
              <a:spcBef>
                <a:spcPts val="480"/>
              </a:spcBef>
              <a:spcAft>
                <a:spcPts val="0"/>
              </a:spcAft>
              <a:buClr>
                <a:schemeClr val="dk1"/>
              </a:buClr>
              <a:buSzPts val="2400"/>
              <a:buFont typeface="Arial"/>
              <a:buChar char="•"/>
            </a:pPr>
            <a:r>
              <a:rPr lang="en-US" sz="2500" b="1"/>
              <a:t>Don’t rush it and use spell check.</a:t>
            </a:r>
            <a:endParaRPr sz="2500" b="1"/>
          </a:p>
        </p:txBody>
      </p:sp>
      <p:pic>
        <p:nvPicPr>
          <p:cNvPr id="375" name="Google Shape;375;p52" descr="A close up of a logo&#10;&#10;Description automatically generated"/>
          <p:cNvPicPr preferRelativeResize="0"/>
          <p:nvPr/>
        </p:nvPicPr>
        <p:blipFill rotWithShape="1">
          <a:blip r:embed="rId3">
            <a:alphaModFix/>
          </a:blip>
          <a:srcRect/>
          <a:stretch/>
        </p:blipFill>
        <p:spPr>
          <a:xfrm>
            <a:off x="1844782" y="382040"/>
            <a:ext cx="5454436" cy="1322069"/>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body" idx="1"/>
          </p:nvPr>
        </p:nvSpPr>
        <p:spPr>
          <a:xfrm>
            <a:off x="304800" y="2133600"/>
            <a:ext cx="8229600" cy="39624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000"/>
              <a:buNone/>
            </a:pPr>
            <a:r>
              <a:rPr lang="en-US" sz="3000" b="1" dirty="0"/>
              <a:t>THE READING BEGINS !!</a:t>
            </a:r>
            <a:endParaRPr dirty="0"/>
          </a:p>
          <a:p>
            <a:pPr marL="0" lvl="0" indent="0" algn="ctr" rtl="0">
              <a:lnSpc>
                <a:spcPct val="80000"/>
              </a:lnSpc>
              <a:spcBef>
                <a:spcPts val="240"/>
              </a:spcBef>
              <a:spcAft>
                <a:spcPts val="0"/>
              </a:spcAft>
              <a:buClr>
                <a:schemeClr val="dk1"/>
              </a:buClr>
              <a:buSzPts val="1200"/>
              <a:buNone/>
            </a:pPr>
            <a:endParaRPr sz="1200" dirty="0"/>
          </a:p>
          <a:p>
            <a:pPr marL="0" lvl="0" indent="0" algn="ctr" rtl="0">
              <a:lnSpc>
                <a:spcPct val="80000"/>
              </a:lnSpc>
              <a:spcBef>
                <a:spcPts val="160"/>
              </a:spcBef>
              <a:spcAft>
                <a:spcPts val="0"/>
              </a:spcAft>
              <a:buClr>
                <a:schemeClr val="dk1"/>
              </a:buClr>
              <a:buSzPts val="800"/>
              <a:buNone/>
            </a:pPr>
            <a:endParaRPr sz="800" dirty="0"/>
          </a:p>
          <a:p>
            <a:pPr marL="365760" lvl="0" indent="-365760" algn="l" rtl="0">
              <a:lnSpc>
                <a:spcPct val="80000"/>
              </a:lnSpc>
              <a:spcBef>
                <a:spcPts val="480"/>
              </a:spcBef>
              <a:spcAft>
                <a:spcPts val="0"/>
              </a:spcAft>
              <a:buClr>
                <a:schemeClr val="dk1"/>
              </a:buClr>
              <a:buSzPts val="2400"/>
              <a:buFont typeface="Arial"/>
              <a:buChar char="•"/>
            </a:pPr>
            <a:r>
              <a:rPr lang="en-US" sz="2400" dirty="0"/>
              <a:t>Grants Committee members receive the online applications February 5, 2026</a:t>
            </a:r>
            <a:r>
              <a:rPr lang="en-US" dirty="0"/>
              <a:t>.</a:t>
            </a:r>
            <a:endParaRPr sz="2400" dirty="0"/>
          </a:p>
          <a:p>
            <a:pPr marL="365760" lvl="0" indent="-365760" algn="l" rtl="0">
              <a:lnSpc>
                <a:spcPct val="80000"/>
              </a:lnSpc>
              <a:spcBef>
                <a:spcPts val="480"/>
              </a:spcBef>
              <a:spcAft>
                <a:spcPts val="0"/>
              </a:spcAft>
              <a:buClr>
                <a:schemeClr val="dk1"/>
              </a:buClr>
              <a:buSzPts val="2400"/>
              <a:buFont typeface="Arial"/>
              <a:buChar char="•"/>
            </a:pPr>
            <a:r>
              <a:rPr lang="en-US" sz="2400" dirty="0"/>
              <a:t>Proposals are carefully read and scored individually by the Grants Committee.</a:t>
            </a:r>
            <a:endParaRPr sz="2400" dirty="0"/>
          </a:p>
          <a:p>
            <a:pPr marL="365760" lvl="0" indent="-365760" algn="l" rtl="0">
              <a:lnSpc>
                <a:spcPct val="80000"/>
              </a:lnSpc>
              <a:spcBef>
                <a:spcPts val="480"/>
              </a:spcBef>
              <a:spcAft>
                <a:spcPts val="0"/>
              </a:spcAft>
              <a:buClr>
                <a:schemeClr val="dk1"/>
              </a:buClr>
              <a:buSzPts val="2400"/>
              <a:buFont typeface="Arial"/>
              <a:buChar char="•"/>
            </a:pPr>
            <a:r>
              <a:rPr lang="en-US" sz="2400" dirty="0"/>
              <a:t>A rubric, or scoring guide based on a point system, is used to score each proposal.</a:t>
            </a:r>
            <a:endParaRPr sz="2400" dirty="0"/>
          </a:p>
          <a:p>
            <a:pPr marL="365760" lvl="0" indent="-365760" algn="l" rtl="0">
              <a:lnSpc>
                <a:spcPct val="80000"/>
              </a:lnSpc>
              <a:spcBef>
                <a:spcPts val="480"/>
              </a:spcBef>
              <a:spcAft>
                <a:spcPts val="0"/>
              </a:spcAft>
              <a:buClr>
                <a:schemeClr val="dk1"/>
              </a:buClr>
              <a:buSzPts val="2400"/>
              <a:buFont typeface="Arial"/>
              <a:buChar char="•"/>
            </a:pPr>
            <a:r>
              <a:rPr lang="en-US" sz="2400" dirty="0"/>
              <a:t>Grants Committee meets March 9, 2026 to compile scores and set the ballot. N</a:t>
            </a:r>
            <a:r>
              <a:rPr lang="en-US" dirty="0"/>
              <a:t>onprofits are notified the week of March 13</a:t>
            </a:r>
            <a:r>
              <a:rPr lang="en-US" baseline="30000" dirty="0"/>
              <a:t>th</a:t>
            </a:r>
            <a:r>
              <a:rPr lang="en-US" dirty="0"/>
              <a:t> if they were chosen for the ballot. </a:t>
            </a:r>
            <a:endParaRPr dirty="0"/>
          </a:p>
          <a:p>
            <a:pPr marL="365760" lvl="0" indent="-187957" algn="l" rtl="0">
              <a:lnSpc>
                <a:spcPct val="80000"/>
              </a:lnSpc>
              <a:spcBef>
                <a:spcPts val="560"/>
              </a:spcBef>
              <a:spcAft>
                <a:spcPts val="0"/>
              </a:spcAft>
              <a:buClr>
                <a:schemeClr val="dk1"/>
              </a:buClr>
              <a:buSzPts val="2800"/>
              <a:buFont typeface="Arial"/>
              <a:buNone/>
            </a:pPr>
            <a:endParaRPr sz="2800" dirty="0"/>
          </a:p>
          <a:p>
            <a:pPr marL="0" lvl="0" indent="0" algn="l" rtl="0">
              <a:lnSpc>
                <a:spcPct val="80000"/>
              </a:lnSpc>
              <a:spcBef>
                <a:spcPts val="160"/>
              </a:spcBef>
              <a:spcAft>
                <a:spcPts val="0"/>
              </a:spcAft>
              <a:buClr>
                <a:schemeClr val="dk1"/>
              </a:buClr>
              <a:buSzPts val="800"/>
              <a:buNone/>
            </a:pPr>
            <a:endParaRPr sz="800" dirty="0"/>
          </a:p>
          <a:p>
            <a:pPr marL="0" lvl="0" indent="0" algn="l" rtl="0">
              <a:lnSpc>
                <a:spcPct val="80000"/>
              </a:lnSpc>
              <a:spcBef>
                <a:spcPts val="160"/>
              </a:spcBef>
              <a:spcAft>
                <a:spcPts val="0"/>
              </a:spcAft>
              <a:buClr>
                <a:schemeClr val="dk1"/>
              </a:buClr>
              <a:buSzPts val="800"/>
              <a:buNone/>
            </a:pPr>
            <a:endParaRPr sz="800" dirty="0"/>
          </a:p>
          <a:p>
            <a:pPr marL="365760" lvl="0" indent="-314960" algn="l" rtl="0">
              <a:lnSpc>
                <a:spcPct val="80000"/>
              </a:lnSpc>
              <a:spcBef>
                <a:spcPts val="160"/>
              </a:spcBef>
              <a:spcAft>
                <a:spcPts val="0"/>
              </a:spcAft>
              <a:buClr>
                <a:schemeClr val="dk1"/>
              </a:buClr>
              <a:buSzPts val="800"/>
              <a:buNone/>
            </a:pPr>
            <a:endParaRPr sz="800" dirty="0"/>
          </a:p>
        </p:txBody>
      </p:sp>
      <p:pic>
        <p:nvPicPr>
          <p:cNvPr id="300" name="Google Shape;300;p41" descr="A close up of a logo&#10;&#10;Description automatically generated"/>
          <p:cNvPicPr preferRelativeResize="0"/>
          <p:nvPr/>
        </p:nvPicPr>
        <p:blipFill rotWithShape="1">
          <a:blip r:embed="rId3">
            <a:alphaModFix/>
          </a:blip>
          <a:srcRect/>
          <a:stretch/>
        </p:blipFill>
        <p:spPr>
          <a:xfrm>
            <a:off x="1658740" y="347579"/>
            <a:ext cx="6025311" cy="1460440"/>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body" idx="1"/>
          </p:nvPr>
        </p:nvSpPr>
        <p:spPr>
          <a:xfrm>
            <a:off x="361700" y="1847925"/>
            <a:ext cx="8600400" cy="4662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1520"/>
              <a:buNone/>
            </a:pPr>
            <a:endParaRPr sz="1406" dirty="0"/>
          </a:p>
          <a:p>
            <a:pPr marL="365760" lvl="0" indent="-365760" algn="l" rtl="0">
              <a:lnSpc>
                <a:spcPct val="80000"/>
              </a:lnSpc>
              <a:spcBef>
                <a:spcPts val="437"/>
              </a:spcBef>
              <a:spcAft>
                <a:spcPts val="0"/>
              </a:spcAft>
              <a:buClr>
                <a:schemeClr val="dk1"/>
              </a:buClr>
              <a:buSzPts val="2185"/>
              <a:buFont typeface="Arial"/>
              <a:buChar char="•"/>
            </a:pPr>
            <a:r>
              <a:rPr lang="en-US" sz="2020" dirty="0"/>
              <a:t>Ballot Showcase: April 2nd, 2026. </a:t>
            </a:r>
            <a:endParaRPr sz="1942" dirty="0"/>
          </a:p>
          <a:p>
            <a:pPr marL="777240" lvl="1" indent="-365760" algn="l" rtl="0">
              <a:lnSpc>
                <a:spcPct val="80000"/>
              </a:lnSpc>
              <a:spcBef>
                <a:spcPts val="418"/>
              </a:spcBef>
              <a:spcAft>
                <a:spcPts val="0"/>
              </a:spcAft>
              <a:buClr>
                <a:schemeClr val="dk1"/>
              </a:buClr>
              <a:buSzPts val="2090"/>
              <a:buFont typeface="Arial"/>
              <a:buChar char="•"/>
            </a:pPr>
            <a:r>
              <a:rPr lang="en-US" sz="1933" dirty="0"/>
              <a:t>ALL finalists will have the opportunity to share their project with members.  </a:t>
            </a:r>
            <a:endParaRPr sz="1933" dirty="0"/>
          </a:p>
          <a:p>
            <a:pPr marL="777240" lvl="1" indent="-365760" algn="l" rtl="0">
              <a:lnSpc>
                <a:spcPct val="80000"/>
              </a:lnSpc>
              <a:spcBef>
                <a:spcPts val="418"/>
              </a:spcBef>
              <a:spcAft>
                <a:spcPts val="0"/>
              </a:spcAft>
              <a:buClr>
                <a:schemeClr val="dk1"/>
              </a:buClr>
              <a:buSzPts val="2090"/>
              <a:buFont typeface="Arial"/>
              <a:buChar char="•"/>
            </a:pPr>
            <a:r>
              <a:rPr lang="en-US" sz="1933" dirty="0"/>
              <a:t>Have other people able to speak to the members about the project.  Think about involving some of the people you serve to speak to members.</a:t>
            </a:r>
            <a:endParaRPr sz="1933" dirty="0"/>
          </a:p>
          <a:p>
            <a:pPr marL="777240" lvl="1" indent="-365760" algn="l" rtl="0">
              <a:lnSpc>
                <a:spcPct val="80000"/>
              </a:lnSpc>
              <a:spcBef>
                <a:spcPts val="418"/>
              </a:spcBef>
              <a:spcAft>
                <a:spcPts val="0"/>
              </a:spcAft>
              <a:buClr>
                <a:schemeClr val="dk1"/>
              </a:buClr>
              <a:buSzPts val="2090"/>
              <a:buChar char="•"/>
            </a:pPr>
            <a:r>
              <a:rPr lang="en-US" sz="1933" dirty="0"/>
              <a:t>Visual aids are helpful.</a:t>
            </a:r>
            <a:endParaRPr sz="1933" dirty="0"/>
          </a:p>
          <a:p>
            <a:pPr marL="777240" lvl="1" indent="-355806" algn="l" rtl="0">
              <a:lnSpc>
                <a:spcPct val="80000"/>
              </a:lnSpc>
              <a:spcBef>
                <a:spcPts val="418"/>
              </a:spcBef>
              <a:spcAft>
                <a:spcPts val="0"/>
              </a:spcAft>
              <a:buSzPts val="1933"/>
              <a:buChar char="•"/>
            </a:pPr>
            <a:r>
              <a:rPr lang="en-US" sz="1933" dirty="0"/>
              <a:t>Event format will be determined closer to the date and finalists will be given more details. </a:t>
            </a:r>
            <a:endParaRPr sz="1933" dirty="0"/>
          </a:p>
          <a:p>
            <a:pPr marL="421434" lvl="1" indent="0" algn="l" rtl="0">
              <a:lnSpc>
                <a:spcPct val="80000"/>
              </a:lnSpc>
              <a:spcBef>
                <a:spcPts val="418"/>
              </a:spcBef>
              <a:spcAft>
                <a:spcPts val="0"/>
              </a:spcAft>
              <a:buSzPts val="1933"/>
              <a:buNone/>
            </a:pPr>
            <a:endParaRPr sz="2020" dirty="0"/>
          </a:p>
          <a:p>
            <a:pPr marL="365760" lvl="0" indent="-365760" algn="l" rtl="0">
              <a:lnSpc>
                <a:spcPct val="80000"/>
              </a:lnSpc>
              <a:spcBef>
                <a:spcPts val="437"/>
              </a:spcBef>
              <a:spcAft>
                <a:spcPts val="0"/>
              </a:spcAft>
              <a:buClr>
                <a:schemeClr val="dk1"/>
              </a:buClr>
              <a:buSzPts val="2185"/>
              <a:buFont typeface="Arial"/>
              <a:buChar char="•"/>
            </a:pPr>
            <a:r>
              <a:rPr lang="en-US" sz="2020" dirty="0"/>
              <a:t>Inspiration Grants: A max of  5 will be moved forward to attend the showcase and the members will vote for 2.</a:t>
            </a:r>
            <a:endParaRPr sz="1942" dirty="0"/>
          </a:p>
          <a:p>
            <a:pPr marL="365760" lvl="0" indent="-227011" algn="l" rtl="0">
              <a:lnSpc>
                <a:spcPct val="80000"/>
              </a:lnSpc>
              <a:spcBef>
                <a:spcPts val="437"/>
              </a:spcBef>
              <a:spcAft>
                <a:spcPts val="0"/>
              </a:spcAft>
              <a:buClr>
                <a:schemeClr val="dk1"/>
              </a:buClr>
              <a:buSzPts val="2185"/>
              <a:buFont typeface="Arial"/>
              <a:buNone/>
            </a:pPr>
            <a:endParaRPr sz="2020" dirty="0"/>
          </a:p>
          <a:p>
            <a:pPr marL="365760" lvl="0" indent="-365760" algn="l" rtl="0">
              <a:lnSpc>
                <a:spcPct val="80000"/>
              </a:lnSpc>
              <a:spcBef>
                <a:spcPts val="437"/>
              </a:spcBef>
              <a:spcAft>
                <a:spcPts val="0"/>
              </a:spcAft>
              <a:buClr>
                <a:schemeClr val="dk1"/>
              </a:buClr>
              <a:buSzPts val="2185"/>
              <a:buFont typeface="Arial"/>
              <a:buChar char="•"/>
            </a:pPr>
            <a:r>
              <a:rPr lang="en-US" sz="2020" dirty="0"/>
              <a:t>Acorn and Impact Grants: 6 from each category will be moved forward to attend the showcase and members will vote for 3 in each category.</a:t>
            </a:r>
            <a:endParaRPr sz="1942" dirty="0"/>
          </a:p>
          <a:p>
            <a:pPr marL="136525" lvl="0" indent="0" algn="l" rtl="0">
              <a:lnSpc>
                <a:spcPct val="80000"/>
              </a:lnSpc>
              <a:spcBef>
                <a:spcPts val="304"/>
              </a:spcBef>
              <a:spcAft>
                <a:spcPts val="0"/>
              </a:spcAft>
              <a:buClr>
                <a:schemeClr val="dk1"/>
              </a:buClr>
              <a:buSzPts val="1520"/>
              <a:buNone/>
            </a:pPr>
            <a:r>
              <a:rPr lang="en-US" sz="1406" dirty="0"/>
              <a:t>	</a:t>
            </a:r>
            <a:endParaRPr sz="1942" dirty="0"/>
          </a:p>
          <a:p>
            <a:pPr marL="0" lvl="0" indent="0" algn="l" rtl="0">
              <a:lnSpc>
                <a:spcPct val="80000"/>
              </a:lnSpc>
              <a:spcBef>
                <a:spcPts val="304"/>
              </a:spcBef>
              <a:spcAft>
                <a:spcPts val="0"/>
              </a:spcAft>
              <a:buClr>
                <a:schemeClr val="dk1"/>
              </a:buClr>
              <a:buSzPts val="1520"/>
              <a:buNone/>
            </a:pPr>
            <a:endParaRPr sz="1406" dirty="0"/>
          </a:p>
          <a:p>
            <a:pPr marL="365760" lvl="0" indent="-269240" algn="l" rtl="0">
              <a:lnSpc>
                <a:spcPct val="80000"/>
              </a:lnSpc>
              <a:spcBef>
                <a:spcPts val="304"/>
              </a:spcBef>
              <a:spcAft>
                <a:spcPts val="0"/>
              </a:spcAft>
              <a:buClr>
                <a:schemeClr val="dk1"/>
              </a:buClr>
              <a:buSzPts val="1520"/>
              <a:buNone/>
            </a:pPr>
            <a:endParaRPr sz="1406" dirty="0"/>
          </a:p>
        </p:txBody>
      </p:sp>
      <p:pic>
        <p:nvPicPr>
          <p:cNvPr id="307" name="Google Shape;307;p42" descr="A close up of a logo&#10;&#10;Description automatically generated"/>
          <p:cNvPicPr preferRelativeResize="0"/>
          <p:nvPr/>
        </p:nvPicPr>
        <p:blipFill rotWithShape="1">
          <a:blip r:embed="rId3">
            <a:alphaModFix/>
          </a:blip>
          <a:srcRect/>
          <a:stretch/>
        </p:blipFill>
        <p:spPr>
          <a:xfrm>
            <a:off x="1894608" y="348075"/>
            <a:ext cx="5294477" cy="1283298"/>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515"/>
              <a:buNone/>
            </a:pPr>
            <a:r>
              <a:rPr lang="en-US" sz="3515" b="1" dirty="0"/>
              <a:t>Voting Begins!</a:t>
            </a:r>
            <a:endParaRPr dirty="0"/>
          </a:p>
          <a:p>
            <a:pPr marL="0" lvl="0" indent="0" algn="ctr" rtl="0">
              <a:lnSpc>
                <a:spcPct val="80000"/>
              </a:lnSpc>
              <a:spcBef>
                <a:spcPts val="592"/>
              </a:spcBef>
              <a:spcAft>
                <a:spcPts val="0"/>
              </a:spcAft>
              <a:buClr>
                <a:schemeClr val="dk1"/>
              </a:buClr>
              <a:buSzPts val="2960"/>
              <a:buNone/>
            </a:pPr>
            <a:endParaRPr sz="2960" b="1" dirty="0"/>
          </a:p>
          <a:p>
            <a:pPr marL="365760" lvl="0" indent="-365760" algn="l" rtl="0">
              <a:lnSpc>
                <a:spcPct val="80000"/>
              </a:lnSpc>
              <a:spcBef>
                <a:spcPts val="610"/>
              </a:spcBef>
              <a:spcAft>
                <a:spcPts val="0"/>
              </a:spcAft>
              <a:buClr>
                <a:schemeClr val="dk1"/>
              </a:buClr>
              <a:buSzPts val="3052"/>
              <a:buFont typeface="Arial"/>
              <a:buChar char="•"/>
            </a:pPr>
            <a:r>
              <a:rPr lang="en-US" sz="3052" dirty="0"/>
              <a:t>Ballots are sent to our members via email, immediately following the Ballot Showcase.</a:t>
            </a:r>
            <a:endParaRPr dirty="0"/>
          </a:p>
          <a:p>
            <a:pPr marL="365760" lvl="0" indent="-171957" algn="l" rtl="0">
              <a:lnSpc>
                <a:spcPct val="80000"/>
              </a:lnSpc>
              <a:spcBef>
                <a:spcPts val="610"/>
              </a:spcBef>
              <a:spcAft>
                <a:spcPts val="0"/>
              </a:spcAft>
              <a:buClr>
                <a:schemeClr val="dk1"/>
              </a:buClr>
              <a:buSzPts val="3052"/>
              <a:buNone/>
            </a:pPr>
            <a:endParaRPr sz="3052" dirty="0"/>
          </a:p>
          <a:p>
            <a:pPr marL="365760" lvl="0" indent="-365760" algn="l" rtl="0">
              <a:lnSpc>
                <a:spcPct val="80000"/>
              </a:lnSpc>
              <a:spcBef>
                <a:spcPts val="610"/>
              </a:spcBef>
              <a:spcAft>
                <a:spcPts val="0"/>
              </a:spcAft>
              <a:buClr>
                <a:schemeClr val="dk1"/>
              </a:buClr>
              <a:buSzPts val="3052"/>
              <a:buFont typeface="Arial"/>
              <a:buChar char="•"/>
            </a:pPr>
            <a:r>
              <a:rPr lang="en-US" sz="3052" dirty="0"/>
              <a:t>Member voting closes at midnight on April 17</a:t>
            </a:r>
            <a:r>
              <a:rPr lang="en-US" sz="3052" baseline="30000" dirty="0"/>
              <a:t>th</a:t>
            </a:r>
            <a:r>
              <a:rPr lang="en-US" sz="3052" dirty="0"/>
              <a:t>, 2026</a:t>
            </a:r>
            <a:endParaRPr dirty="0"/>
          </a:p>
          <a:p>
            <a:pPr marL="136525" lvl="0" indent="0" algn="l" rtl="0">
              <a:lnSpc>
                <a:spcPct val="80000"/>
              </a:lnSpc>
              <a:spcBef>
                <a:spcPts val="592"/>
              </a:spcBef>
              <a:spcAft>
                <a:spcPts val="0"/>
              </a:spcAft>
              <a:buClr>
                <a:schemeClr val="dk1"/>
              </a:buClr>
              <a:buSzPts val="2960"/>
              <a:buNone/>
            </a:pPr>
            <a:r>
              <a:rPr lang="en-US" sz="2960" dirty="0"/>
              <a:t>	</a:t>
            </a:r>
            <a:endParaRPr dirty="0"/>
          </a:p>
          <a:p>
            <a:pPr marL="0" lvl="0" indent="0" algn="l" rtl="0">
              <a:lnSpc>
                <a:spcPct val="80000"/>
              </a:lnSpc>
              <a:spcBef>
                <a:spcPts val="592"/>
              </a:spcBef>
              <a:spcAft>
                <a:spcPts val="0"/>
              </a:spcAft>
              <a:buClr>
                <a:schemeClr val="dk1"/>
              </a:buClr>
              <a:buSzPts val="2960"/>
              <a:buNone/>
            </a:pPr>
            <a:endParaRPr sz="2960" dirty="0"/>
          </a:p>
          <a:p>
            <a:pPr marL="365760" lvl="0" indent="-177799" algn="l" rtl="0">
              <a:lnSpc>
                <a:spcPct val="80000"/>
              </a:lnSpc>
              <a:spcBef>
                <a:spcPts val="592"/>
              </a:spcBef>
              <a:spcAft>
                <a:spcPts val="0"/>
              </a:spcAft>
              <a:buClr>
                <a:schemeClr val="dk1"/>
              </a:buClr>
              <a:buSzPts val="2960"/>
              <a:buNone/>
            </a:pPr>
            <a:endParaRPr sz="2960" dirty="0"/>
          </a:p>
        </p:txBody>
      </p:sp>
      <p:pic>
        <p:nvPicPr>
          <p:cNvPr id="314" name="Google Shape;314;p43" descr="A close up of a logo&#10;&#10;Description automatically generated"/>
          <p:cNvPicPr preferRelativeResize="0"/>
          <p:nvPr/>
        </p:nvPicPr>
        <p:blipFill rotWithShape="1">
          <a:blip r:embed="rId3">
            <a:alphaModFix/>
          </a:blip>
          <a:srcRect/>
          <a:stretch/>
        </p:blipFill>
        <p:spPr>
          <a:xfrm>
            <a:off x="1366432" y="285233"/>
            <a:ext cx="6411136" cy="1553958"/>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3200"/>
              <a:buNone/>
            </a:pPr>
            <a:r>
              <a:rPr lang="en-US" sz="2960" b="1" dirty="0"/>
              <a:t>BALLOT RESULTS</a:t>
            </a:r>
            <a:endParaRPr sz="1942" dirty="0"/>
          </a:p>
          <a:p>
            <a:pPr marL="0" lvl="0" indent="0" algn="ctr" rtl="0">
              <a:lnSpc>
                <a:spcPct val="70000"/>
              </a:lnSpc>
              <a:spcBef>
                <a:spcPts val="640"/>
              </a:spcBef>
              <a:spcAft>
                <a:spcPts val="0"/>
              </a:spcAft>
              <a:buClr>
                <a:schemeClr val="dk1"/>
              </a:buClr>
              <a:buSzPts val="3200"/>
              <a:buNone/>
            </a:pPr>
            <a:endParaRPr sz="2960" dirty="0"/>
          </a:p>
          <a:p>
            <a:pPr marL="365760" lvl="0" indent="-365760" algn="l" rtl="0">
              <a:lnSpc>
                <a:spcPct val="70000"/>
              </a:lnSpc>
              <a:spcBef>
                <a:spcPts val="560"/>
              </a:spcBef>
              <a:spcAft>
                <a:spcPts val="0"/>
              </a:spcAft>
              <a:buClr>
                <a:schemeClr val="dk1"/>
              </a:buClr>
              <a:buSzPts val="2800"/>
              <a:buFont typeface="Arial"/>
              <a:buChar char="•"/>
            </a:pPr>
            <a:r>
              <a:rPr lang="en-US" sz="2590" dirty="0"/>
              <a:t>Reviewed by the WFED Cabinet.</a:t>
            </a:r>
            <a:endParaRPr sz="1942" dirty="0"/>
          </a:p>
          <a:p>
            <a:pPr marL="365760" lvl="0" indent="-187957" algn="l" rtl="0">
              <a:lnSpc>
                <a:spcPct val="70000"/>
              </a:lnSpc>
              <a:spcBef>
                <a:spcPts val="560"/>
              </a:spcBef>
              <a:spcAft>
                <a:spcPts val="0"/>
              </a:spcAft>
              <a:buClr>
                <a:schemeClr val="dk1"/>
              </a:buClr>
              <a:buSzPts val="2800"/>
              <a:buNone/>
            </a:pPr>
            <a:endParaRPr sz="2590" dirty="0"/>
          </a:p>
          <a:p>
            <a:pPr marL="365760" lvl="0" indent="-365760" algn="l" rtl="0">
              <a:lnSpc>
                <a:spcPct val="70000"/>
              </a:lnSpc>
              <a:spcBef>
                <a:spcPts val="560"/>
              </a:spcBef>
              <a:spcAft>
                <a:spcPts val="0"/>
              </a:spcAft>
              <a:buClr>
                <a:schemeClr val="dk1"/>
              </a:buClr>
              <a:buSzPts val="2800"/>
              <a:buFont typeface="Arial"/>
              <a:buChar char="•"/>
            </a:pPr>
            <a:r>
              <a:rPr lang="en-US" sz="2590" dirty="0"/>
              <a:t>Reviewed by the El Dorado Community Foundation Board.</a:t>
            </a:r>
            <a:endParaRPr sz="1942" dirty="0"/>
          </a:p>
          <a:p>
            <a:pPr marL="365760" lvl="0" indent="-187957" algn="l" rtl="0">
              <a:lnSpc>
                <a:spcPct val="70000"/>
              </a:lnSpc>
              <a:spcBef>
                <a:spcPts val="560"/>
              </a:spcBef>
              <a:spcAft>
                <a:spcPts val="0"/>
              </a:spcAft>
              <a:buClr>
                <a:schemeClr val="dk1"/>
              </a:buClr>
              <a:buSzPts val="2800"/>
              <a:buNone/>
            </a:pPr>
            <a:endParaRPr sz="2590" dirty="0"/>
          </a:p>
          <a:p>
            <a:pPr marL="365760" lvl="0" indent="-365760" algn="l" rtl="0">
              <a:lnSpc>
                <a:spcPct val="70000"/>
              </a:lnSpc>
              <a:spcBef>
                <a:spcPts val="560"/>
              </a:spcBef>
              <a:spcAft>
                <a:spcPts val="0"/>
              </a:spcAft>
              <a:buClr>
                <a:schemeClr val="dk1"/>
              </a:buClr>
              <a:buSzPts val="2800"/>
              <a:buFont typeface="Arial"/>
              <a:buChar char="•"/>
            </a:pPr>
            <a:r>
              <a:rPr lang="en-US" sz="2590" dirty="0"/>
              <a:t>Grant Recipients will be notified via email the week of April 23, 2026.</a:t>
            </a:r>
            <a:endParaRPr sz="1942" dirty="0"/>
          </a:p>
          <a:p>
            <a:pPr marL="365760" lvl="0" indent="-187957" algn="l" rtl="0">
              <a:lnSpc>
                <a:spcPct val="70000"/>
              </a:lnSpc>
              <a:spcBef>
                <a:spcPts val="560"/>
              </a:spcBef>
              <a:spcAft>
                <a:spcPts val="0"/>
              </a:spcAft>
              <a:buClr>
                <a:schemeClr val="dk1"/>
              </a:buClr>
              <a:buSzPts val="2800"/>
              <a:buFont typeface="Arial"/>
              <a:buNone/>
            </a:pPr>
            <a:endParaRPr sz="2590" dirty="0"/>
          </a:p>
          <a:p>
            <a:pPr marL="365760" lvl="0" indent="-305435" algn="l" rtl="0">
              <a:lnSpc>
                <a:spcPct val="70000"/>
              </a:lnSpc>
              <a:spcBef>
                <a:spcPts val="190"/>
              </a:spcBef>
              <a:spcAft>
                <a:spcPts val="0"/>
              </a:spcAft>
              <a:buClr>
                <a:schemeClr val="dk1"/>
              </a:buClr>
              <a:buSzPts val="950"/>
              <a:buNone/>
            </a:pPr>
            <a:endParaRPr sz="878" dirty="0"/>
          </a:p>
          <a:p>
            <a:pPr marL="0" lvl="0" indent="0" algn="l" rtl="0">
              <a:lnSpc>
                <a:spcPct val="70000"/>
              </a:lnSpc>
              <a:spcBef>
                <a:spcPts val="190"/>
              </a:spcBef>
              <a:spcAft>
                <a:spcPts val="0"/>
              </a:spcAft>
              <a:buClr>
                <a:schemeClr val="dk1"/>
              </a:buClr>
              <a:buSzPts val="950"/>
              <a:buNone/>
            </a:pPr>
            <a:r>
              <a:rPr lang="en-US" sz="878" dirty="0"/>
              <a:t>	</a:t>
            </a:r>
            <a:endParaRPr sz="1942" dirty="0"/>
          </a:p>
          <a:p>
            <a:pPr marL="0" lvl="0" indent="0" algn="l" rtl="0">
              <a:lnSpc>
                <a:spcPct val="70000"/>
              </a:lnSpc>
              <a:spcBef>
                <a:spcPts val="160"/>
              </a:spcBef>
              <a:spcAft>
                <a:spcPts val="0"/>
              </a:spcAft>
              <a:buClr>
                <a:schemeClr val="dk1"/>
              </a:buClr>
              <a:buSzPts val="800"/>
              <a:buNone/>
            </a:pPr>
            <a:endParaRPr sz="740" dirty="0"/>
          </a:p>
          <a:p>
            <a:pPr marL="365760" lvl="0" indent="-314960" algn="l" rtl="0">
              <a:lnSpc>
                <a:spcPct val="70000"/>
              </a:lnSpc>
              <a:spcBef>
                <a:spcPts val="160"/>
              </a:spcBef>
              <a:spcAft>
                <a:spcPts val="0"/>
              </a:spcAft>
              <a:buClr>
                <a:schemeClr val="dk1"/>
              </a:buClr>
              <a:buSzPts val="800"/>
              <a:buNone/>
            </a:pPr>
            <a:endParaRPr sz="740" dirty="0"/>
          </a:p>
        </p:txBody>
      </p:sp>
      <p:pic>
        <p:nvPicPr>
          <p:cNvPr id="321" name="Google Shape;321;p44" descr="A close up of a logo&#10;&#10;Description automatically generated"/>
          <p:cNvPicPr preferRelativeResize="0"/>
          <p:nvPr/>
        </p:nvPicPr>
        <p:blipFill rotWithShape="1">
          <a:blip r:embed="rId3">
            <a:alphaModFix/>
          </a:blip>
          <a:srcRect/>
          <a:stretch/>
        </p:blipFill>
        <p:spPr>
          <a:xfrm>
            <a:off x="1271042" y="263236"/>
            <a:ext cx="6601916" cy="16002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b="1" dirty="0"/>
              <a:t>Monies Available to Grant in 2026</a:t>
            </a:r>
            <a:endParaRPr dirty="0"/>
          </a:p>
          <a:p>
            <a:pPr marL="0" lvl="0" indent="0" algn="ctr" rtl="0">
              <a:lnSpc>
                <a:spcPct val="90000"/>
              </a:lnSpc>
              <a:spcBef>
                <a:spcPts val="640"/>
              </a:spcBef>
              <a:spcAft>
                <a:spcPts val="0"/>
              </a:spcAft>
              <a:buClr>
                <a:schemeClr val="dk1"/>
              </a:buClr>
              <a:buSzPts val="3200"/>
              <a:buNone/>
            </a:pPr>
            <a:endParaRPr sz="3200" b="1" dirty="0">
              <a:highlight>
                <a:srgbClr val="FFFF00"/>
              </a:highlight>
            </a:endParaRPr>
          </a:p>
          <a:p>
            <a:pPr marL="365760" lvl="0" indent="-365760" algn="l" rtl="0">
              <a:lnSpc>
                <a:spcPct val="90000"/>
              </a:lnSpc>
              <a:spcBef>
                <a:spcPts val="560"/>
              </a:spcBef>
              <a:spcAft>
                <a:spcPts val="0"/>
              </a:spcAft>
              <a:buClr>
                <a:schemeClr val="dk1"/>
              </a:buClr>
              <a:buSzPts val="2800"/>
              <a:buFont typeface="Arial"/>
              <a:buChar char="•"/>
            </a:pPr>
            <a:r>
              <a:rPr lang="en-US" sz="2800" dirty="0"/>
              <a:t>$112,000 Total</a:t>
            </a:r>
            <a:endParaRPr sz="2800" dirty="0"/>
          </a:p>
          <a:p>
            <a:pPr marL="365760" lvl="0" indent="-365760" algn="l" rtl="0">
              <a:lnSpc>
                <a:spcPct val="90000"/>
              </a:lnSpc>
              <a:spcBef>
                <a:spcPts val="560"/>
              </a:spcBef>
              <a:spcAft>
                <a:spcPts val="0"/>
              </a:spcAft>
              <a:buClr>
                <a:schemeClr val="dk1"/>
              </a:buClr>
              <a:buSzPts val="2800"/>
              <a:buFont typeface="Arial"/>
              <a:buChar char="•"/>
            </a:pPr>
            <a:r>
              <a:rPr lang="en-US" sz="2800" dirty="0"/>
              <a:t>3 Impact Grants- $10,000 each</a:t>
            </a:r>
            <a:endParaRPr sz="2800" dirty="0"/>
          </a:p>
          <a:p>
            <a:pPr marL="365760" lvl="0" indent="-365760" algn="l" rtl="0">
              <a:lnSpc>
                <a:spcPct val="90000"/>
              </a:lnSpc>
              <a:spcBef>
                <a:spcPts val="560"/>
              </a:spcBef>
              <a:spcAft>
                <a:spcPts val="0"/>
              </a:spcAft>
              <a:buClr>
                <a:schemeClr val="dk1"/>
              </a:buClr>
              <a:buSzPts val="2800"/>
              <a:buChar char="•"/>
            </a:pPr>
            <a:r>
              <a:rPr lang="en-US" sz="2800" dirty="0"/>
              <a:t>3 Acorn Grants- $10,000 each</a:t>
            </a:r>
            <a:endParaRPr sz="2800" dirty="0"/>
          </a:p>
          <a:p>
            <a:pPr marL="365760" lvl="0" indent="-365760" algn="l" rtl="0">
              <a:lnSpc>
                <a:spcPct val="90000"/>
              </a:lnSpc>
              <a:spcBef>
                <a:spcPts val="560"/>
              </a:spcBef>
              <a:spcAft>
                <a:spcPts val="0"/>
              </a:spcAft>
              <a:buClr>
                <a:schemeClr val="dk1"/>
              </a:buClr>
              <a:buSzPts val="2800"/>
              <a:buFont typeface="Arial"/>
              <a:buChar char="•"/>
            </a:pPr>
            <a:r>
              <a:rPr lang="en-US" sz="2800" dirty="0"/>
              <a:t>2 Inspiration Grants- $26,000 each</a:t>
            </a:r>
            <a:endParaRPr dirty="0"/>
          </a:p>
        </p:txBody>
      </p:sp>
      <p:pic>
        <p:nvPicPr>
          <p:cNvPr id="233" name="Google Shape;233;p31" descr="A close up of a logo&#10;&#10;Description automatically generated"/>
          <p:cNvPicPr preferRelativeResize="0"/>
          <p:nvPr/>
        </p:nvPicPr>
        <p:blipFill rotWithShape="1">
          <a:blip r:embed="rId3">
            <a:alphaModFix/>
          </a:blip>
          <a:srcRect/>
          <a:stretch/>
        </p:blipFill>
        <p:spPr>
          <a:xfrm>
            <a:off x="2078182" y="502227"/>
            <a:ext cx="4987636" cy="1069562"/>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US" sz="4400" dirty="0"/>
              <a:t>Let’s Celebrate!</a:t>
            </a:r>
            <a:endParaRPr dirty="0"/>
          </a:p>
          <a:p>
            <a:pPr marL="0" lvl="0" indent="0" algn="ctr" rtl="0">
              <a:lnSpc>
                <a:spcPct val="90000"/>
              </a:lnSpc>
              <a:spcBef>
                <a:spcPts val="640"/>
              </a:spcBef>
              <a:spcAft>
                <a:spcPts val="0"/>
              </a:spcAft>
              <a:buClr>
                <a:schemeClr val="dk1"/>
              </a:buClr>
              <a:buSzPts val="3200"/>
              <a:buNone/>
            </a:pPr>
            <a:endParaRPr sz="3200" dirty="0"/>
          </a:p>
          <a:p>
            <a:pPr marL="136525" lvl="0" indent="0" algn="ctr" rtl="0">
              <a:lnSpc>
                <a:spcPct val="90000"/>
              </a:lnSpc>
              <a:spcBef>
                <a:spcPts val="640"/>
              </a:spcBef>
              <a:spcAft>
                <a:spcPts val="0"/>
              </a:spcAft>
              <a:buClr>
                <a:schemeClr val="dk1"/>
              </a:buClr>
              <a:buSzPts val="3200"/>
              <a:buNone/>
            </a:pPr>
            <a:r>
              <a:rPr lang="en-US" sz="3200" dirty="0"/>
              <a:t>Grants Gala: May 14, 2026	</a:t>
            </a:r>
            <a:endParaRPr dirty="0"/>
          </a:p>
          <a:p>
            <a:pPr marL="0" lvl="0" indent="0" algn="l" rtl="0">
              <a:lnSpc>
                <a:spcPct val="90000"/>
              </a:lnSpc>
              <a:spcBef>
                <a:spcPts val="640"/>
              </a:spcBef>
              <a:spcAft>
                <a:spcPts val="0"/>
              </a:spcAft>
              <a:buClr>
                <a:schemeClr val="dk1"/>
              </a:buClr>
              <a:buSzPts val="3200"/>
              <a:buNone/>
            </a:pPr>
            <a:endParaRPr sz="3200" dirty="0"/>
          </a:p>
          <a:p>
            <a:pPr marL="365760" lvl="0" indent="-162559" algn="l" rtl="0">
              <a:lnSpc>
                <a:spcPct val="90000"/>
              </a:lnSpc>
              <a:spcBef>
                <a:spcPts val="640"/>
              </a:spcBef>
              <a:spcAft>
                <a:spcPts val="0"/>
              </a:spcAft>
              <a:buClr>
                <a:schemeClr val="dk1"/>
              </a:buClr>
              <a:buSzPts val="3200"/>
              <a:buNone/>
            </a:pPr>
            <a:endParaRPr sz="3200" dirty="0"/>
          </a:p>
        </p:txBody>
      </p:sp>
      <p:pic>
        <p:nvPicPr>
          <p:cNvPr id="328" name="Google Shape;328;p45" descr="A close up of a logo&#10;&#10;Description automatically generated"/>
          <p:cNvPicPr preferRelativeResize="0"/>
          <p:nvPr/>
        </p:nvPicPr>
        <p:blipFill rotWithShape="1">
          <a:blip r:embed="rId3">
            <a:alphaModFix/>
          </a:blip>
          <a:srcRect/>
          <a:stretch/>
        </p:blipFill>
        <p:spPr>
          <a:xfrm>
            <a:off x="1142434" y="221673"/>
            <a:ext cx="6859131" cy="1662545"/>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p:nvPr/>
        </p:nvSpPr>
        <p:spPr>
          <a:xfrm>
            <a:off x="955964" y="2109355"/>
            <a:ext cx="5652654"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What’s Next?</a:t>
            </a:r>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Steps for after the </a:t>
            </a:r>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Grants are awarded.</a:t>
            </a:r>
            <a:endParaRPr/>
          </a:p>
        </p:txBody>
      </p:sp>
      <p:pic>
        <p:nvPicPr>
          <p:cNvPr id="334" name="Google Shape;334;p46" descr="A blue and white logo&#10;&#10;Description automatically generated"/>
          <p:cNvPicPr preferRelativeResize="0"/>
          <p:nvPr/>
        </p:nvPicPr>
        <p:blipFill rotWithShape="1">
          <a:blip r:embed="rId3">
            <a:alphaModFix/>
          </a:blip>
          <a:srcRect/>
          <a:stretch/>
        </p:blipFill>
        <p:spPr>
          <a:xfrm>
            <a:off x="105249" y="94858"/>
            <a:ext cx="1327355" cy="1327355"/>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7"/>
          <p:cNvSpPr txBox="1">
            <a:spLocks noGrp="1"/>
          </p:cNvSpPr>
          <p:nvPr>
            <p:ph type="body" idx="1"/>
          </p:nvPr>
        </p:nvSpPr>
        <p:spPr>
          <a:xfrm>
            <a:off x="699247" y="2248347"/>
            <a:ext cx="7745400" cy="387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360"/>
              </a:spcBef>
              <a:spcAft>
                <a:spcPts val="0"/>
              </a:spcAft>
              <a:buClr>
                <a:schemeClr val="dk1"/>
              </a:buClr>
              <a:buSzPts val="4800"/>
              <a:buNone/>
            </a:pPr>
            <a:r>
              <a:rPr lang="en-US" sz="4800" b="1" dirty="0"/>
              <a:t>Receiving Funds</a:t>
            </a:r>
            <a:endParaRPr dirty="0"/>
          </a:p>
          <a:p>
            <a:pPr marL="0" lvl="0" indent="0" algn="ctr" rtl="0">
              <a:lnSpc>
                <a:spcPct val="90000"/>
              </a:lnSpc>
              <a:spcBef>
                <a:spcPts val="360"/>
              </a:spcBef>
              <a:spcAft>
                <a:spcPts val="0"/>
              </a:spcAft>
              <a:buClr>
                <a:schemeClr val="dk1"/>
              </a:buClr>
              <a:buSzPts val="4800"/>
              <a:buNone/>
            </a:pPr>
            <a:endParaRPr sz="4800" b="1" dirty="0"/>
          </a:p>
          <a:p>
            <a:pPr marL="457200" lvl="0" indent="-342900" algn="l" rtl="0">
              <a:lnSpc>
                <a:spcPct val="90000"/>
              </a:lnSpc>
              <a:spcBef>
                <a:spcPts val="360"/>
              </a:spcBef>
              <a:spcAft>
                <a:spcPts val="0"/>
              </a:spcAft>
              <a:buClr>
                <a:schemeClr val="dk1"/>
              </a:buClr>
              <a:buSzPts val="1800"/>
              <a:buChar char="●"/>
            </a:pPr>
            <a:r>
              <a:rPr lang="en-US" dirty="0"/>
              <a:t>All grant recipients will receive funds and sign agreements at the Funding Meeting.</a:t>
            </a:r>
            <a:endParaRPr dirty="0"/>
          </a:p>
          <a:p>
            <a:pPr marL="457200" lvl="0" indent="-342900" algn="l" rtl="0">
              <a:lnSpc>
                <a:spcPct val="90000"/>
              </a:lnSpc>
              <a:spcBef>
                <a:spcPts val="0"/>
              </a:spcBef>
              <a:spcAft>
                <a:spcPts val="0"/>
              </a:spcAft>
              <a:buClr>
                <a:schemeClr val="dk1"/>
              </a:buClr>
              <a:buSzPts val="1800"/>
              <a:buChar char="●"/>
            </a:pPr>
            <a:r>
              <a:rPr lang="en-US" dirty="0"/>
              <a:t>Meeting will be scheduled May 29, 2026.</a:t>
            </a:r>
            <a:endParaRPr dirty="0"/>
          </a:p>
          <a:p>
            <a:pPr marL="457200" lvl="0" indent="-342900" algn="l" rtl="0">
              <a:lnSpc>
                <a:spcPct val="90000"/>
              </a:lnSpc>
              <a:spcBef>
                <a:spcPts val="0"/>
              </a:spcBef>
              <a:spcAft>
                <a:spcPts val="0"/>
              </a:spcAft>
              <a:buClr>
                <a:schemeClr val="dk1"/>
              </a:buClr>
              <a:buSzPts val="1800"/>
              <a:buChar char="●"/>
            </a:pPr>
            <a:r>
              <a:rPr lang="en-US" dirty="0"/>
              <a:t>Site Visit Committee then takes over as the grant’s liaison. </a:t>
            </a:r>
            <a:endParaRPr dirty="0"/>
          </a:p>
        </p:txBody>
      </p:sp>
      <p:pic>
        <p:nvPicPr>
          <p:cNvPr id="341" name="Google Shape;341;p47" descr="A close up of a logo&#10;&#10;Description automatically generated"/>
          <p:cNvPicPr preferRelativeResize="0"/>
          <p:nvPr/>
        </p:nvPicPr>
        <p:blipFill rotWithShape="1">
          <a:blip r:embed="rId3">
            <a:alphaModFix/>
          </a:blip>
          <a:srcRect/>
          <a:stretch/>
        </p:blipFill>
        <p:spPr>
          <a:xfrm>
            <a:off x="1884217" y="461880"/>
            <a:ext cx="5768087" cy="13980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8"/>
          <p:cNvSpPr txBox="1">
            <a:spLocks noGrp="1"/>
          </p:cNvSpPr>
          <p:nvPr>
            <p:ph type="body" idx="1"/>
          </p:nvPr>
        </p:nvSpPr>
        <p:spPr>
          <a:xfrm>
            <a:off x="304800" y="1769175"/>
            <a:ext cx="8229600" cy="460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600"/>
              <a:buNone/>
            </a:pPr>
            <a:r>
              <a:rPr lang="en-US" sz="4600" b="1"/>
              <a:t>Reporting Requirements</a:t>
            </a:r>
            <a:endParaRPr/>
          </a:p>
          <a:p>
            <a:pPr marL="0" lvl="0" indent="0" algn="l" rtl="0">
              <a:lnSpc>
                <a:spcPct val="90000"/>
              </a:lnSpc>
              <a:spcBef>
                <a:spcPts val="720"/>
              </a:spcBef>
              <a:spcAft>
                <a:spcPts val="0"/>
              </a:spcAft>
              <a:buClr>
                <a:schemeClr val="dk1"/>
              </a:buClr>
              <a:buSzPts val="3600"/>
              <a:buNone/>
            </a:pPr>
            <a:endParaRPr/>
          </a:p>
          <a:p>
            <a:pPr marL="365760" lvl="0" indent="-365760" algn="l" rtl="0">
              <a:lnSpc>
                <a:spcPct val="90000"/>
              </a:lnSpc>
              <a:spcBef>
                <a:spcPts val="640"/>
              </a:spcBef>
              <a:spcAft>
                <a:spcPts val="0"/>
              </a:spcAft>
              <a:buClr>
                <a:schemeClr val="dk1"/>
              </a:buClr>
              <a:buSzPts val="3200"/>
              <a:buFont typeface="Arial"/>
              <a:buChar char="•"/>
            </a:pPr>
            <a:r>
              <a:rPr lang="en-US" sz="3200"/>
              <a:t>All grant recipients will submit interim and final grant reports that include a budget. </a:t>
            </a:r>
            <a:endParaRPr/>
          </a:p>
          <a:p>
            <a:pPr marL="457200" lvl="0" indent="0" algn="l" rtl="0">
              <a:lnSpc>
                <a:spcPct val="90000"/>
              </a:lnSpc>
              <a:spcBef>
                <a:spcPts val="640"/>
              </a:spcBef>
              <a:spcAft>
                <a:spcPts val="0"/>
              </a:spcAft>
              <a:buNone/>
            </a:pPr>
            <a:r>
              <a:rPr lang="en-US" sz="3200"/>
              <a:t> </a:t>
            </a:r>
            <a:endParaRPr sz="3200"/>
          </a:p>
          <a:p>
            <a:pPr marL="365760" lvl="0" indent="-365760" algn="l" rtl="0">
              <a:lnSpc>
                <a:spcPct val="90000"/>
              </a:lnSpc>
              <a:spcBef>
                <a:spcPts val="640"/>
              </a:spcBef>
              <a:spcAft>
                <a:spcPts val="0"/>
              </a:spcAft>
              <a:buSzPts val="3200"/>
              <a:buChar char="•"/>
            </a:pPr>
            <a:r>
              <a:rPr lang="en-US" sz="3200"/>
              <a:t>Site Visit Committee will be responsible for all follow up activities from funding forward.</a:t>
            </a:r>
            <a:endParaRPr sz="3200"/>
          </a:p>
          <a:p>
            <a:pPr marL="0" lvl="0" indent="0" algn="l" rtl="0">
              <a:lnSpc>
                <a:spcPct val="90000"/>
              </a:lnSpc>
              <a:spcBef>
                <a:spcPts val="700"/>
              </a:spcBef>
              <a:spcAft>
                <a:spcPts val="0"/>
              </a:spcAft>
              <a:buClr>
                <a:schemeClr val="dk1"/>
              </a:buClr>
              <a:buSzPts val="3500"/>
              <a:buNone/>
            </a:pPr>
            <a:endParaRPr sz="3500"/>
          </a:p>
          <a:p>
            <a:pPr marL="0" lvl="0" indent="0" algn="l" rtl="0">
              <a:lnSpc>
                <a:spcPct val="90000"/>
              </a:lnSpc>
              <a:spcBef>
                <a:spcPts val="640"/>
              </a:spcBef>
              <a:spcAft>
                <a:spcPts val="0"/>
              </a:spcAft>
              <a:buClr>
                <a:schemeClr val="dk1"/>
              </a:buClr>
              <a:buSzPts val="3200"/>
              <a:buNone/>
            </a:pPr>
            <a:endParaRPr sz="3200"/>
          </a:p>
          <a:p>
            <a:pPr marL="0" lvl="0" indent="0" algn="l" rtl="0">
              <a:lnSpc>
                <a:spcPct val="90000"/>
              </a:lnSpc>
              <a:spcBef>
                <a:spcPts val="640"/>
              </a:spcBef>
              <a:spcAft>
                <a:spcPts val="0"/>
              </a:spcAft>
              <a:buClr>
                <a:schemeClr val="dk1"/>
              </a:buClr>
              <a:buSzPts val="3200"/>
              <a:buNone/>
            </a:pPr>
            <a:endParaRPr sz="3200"/>
          </a:p>
          <a:p>
            <a:pPr marL="365760" lvl="0" indent="-162559" algn="l" rtl="0">
              <a:lnSpc>
                <a:spcPct val="90000"/>
              </a:lnSpc>
              <a:spcBef>
                <a:spcPts val="640"/>
              </a:spcBef>
              <a:spcAft>
                <a:spcPts val="0"/>
              </a:spcAft>
              <a:buClr>
                <a:schemeClr val="dk1"/>
              </a:buClr>
              <a:buSzPts val="3200"/>
              <a:buNone/>
            </a:pPr>
            <a:endParaRPr sz="3200"/>
          </a:p>
        </p:txBody>
      </p:sp>
      <p:pic>
        <p:nvPicPr>
          <p:cNvPr id="348" name="Google Shape;348;p48" descr="A close up of a logo&#10;&#10;Description automatically generated"/>
          <p:cNvPicPr preferRelativeResize="0"/>
          <p:nvPr/>
        </p:nvPicPr>
        <p:blipFill rotWithShape="1">
          <a:blip r:embed="rId3">
            <a:alphaModFix/>
          </a:blip>
          <a:srcRect/>
          <a:stretch/>
        </p:blipFill>
        <p:spPr>
          <a:xfrm>
            <a:off x="1926097" y="289098"/>
            <a:ext cx="5291806" cy="1282650"/>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9"/>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3600"/>
              <a:buNone/>
            </a:pPr>
            <a:r>
              <a:rPr lang="en-US" sz="1942" b="1"/>
              <a:t>Site Visit Committee</a:t>
            </a:r>
            <a:endParaRPr sz="1942"/>
          </a:p>
          <a:p>
            <a:pPr marL="365760" lvl="0" indent="-213358" algn="l" rtl="0">
              <a:lnSpc>
                <a:spcPct val="80000"/>
              </a:lnSpc>
              <a:spcBef>
                <a:spcPts val="520"/>
              </a:spcBef>
              <a:spcAft>
                <a:spcPts val="0"/>
              </a:spcAft>
              <a:buClr>
                <a:schemeClr val="dk1"/>
              </a:buClr>
              <a:buSzPts val="2400"/>
              <a:buFont typeface="Arial"/>
              <a:buNone/>
            </a:pPr>
            <a:endParaRPr sz="1942"/>
          </a:p>
          <a:p>
            <a:pPr marL="365760" lvl="0" indent="-365760" algn="l" rtl="0">
              <a:lnSpc>
                <a:spcPct val="80000"/>
              </a:lnSpc>
              <a:spcBef>
                <a:spcPts val="520"/>
              </a:spcBef>
              <a:spcAft>
                <a:spcPts val="0"/>
              </a:spcAft>
              <a:buClr>
                <a:schemeClr val="dk1"/>
              </a:buClr>
              <a:buSzPts val="2400"/>
              <a:buFont typeface="Arial"/>
              <a:buChar char="•"/>
            </a:pPr>
            <a:r>
              <a:rPr lang="en-US" sz="1942"/>
              <a:t>In the summer, the Site Visit Committee will contact the past year’s Inspiration, Acorn and Impact Grant recipients.</a:t>
            </a:r>
            <a:endParaRPr sz="1942"/>
          </a:p>
          <a:p>
            <a:pPr marL="365760" lvl="0" indent="-336708" algn="l" rtl="0">
              <a:lnSpc>
                <a:spcPct val="80000"/>
              </a:lnSpc>
              <a:spcBef>
                <a:spcPts val="520"/>
              </a:spcBef>
              <a:spcAft>
                <a:spcPts val="0"/>
              </a:spcAft>
              <a:buSzPts val="1942"/>
              <a:buChar char="•"/>
            </a:pPr>
            <a:r>
              <a:rPr lang="en-US" sz="1942"/>
              <a:t>Each grant recipient will have one main point of contact on the Site Visit Committee. This will be the first person to contact regarding any questions or issues which arise, and who will arrange for a site visit based on the project timeline.</a:t>
            </a:r>
            <a:endParaRPr sz="1942"/>
          </a:p>
          <a:p>
            <a:pPr marL="365760" lvl="0" indent="-365760" algn="l" rtl="0">
              <a:lnSpc>
                <a:spcPct val="80000"/>
              </a:lnSpc>
              <a:spcBef>
                <a:spcPts val="520"/>
              </a:spcBef>
              <a:spcAft>
                <a:spcPts val="0"/>
              </a:spcAft>
              <a:buClr>
                <a:schemeClr val="dk1"/>
              </a:buClr>
              <a:buSzPts val="2400"/>
              <a:buFont typeface="Arial"/>
              <a:buChar char="•"/>
            </a:pPr>
            <a:r>
              <a:rPr lang="en-US" sz="1942"/>
              <a:t>Reviews the progress made towards goals and outcomes as defined in the nonprofit’s award proposal</a:t>
            </a:r>
            <a:endParaRPr sz="1942"/>
          </a:p>
          <a:p>
            <a:pPr marL="365760" lvl="0" indent="-365760" algn="l" rtl="0">
              <a:lnSpc>
                <a:spcPct val="80000"/>
              </a:lnSpc>
              <a:spcBef>
                <a:spcPts val="520"/>
              </a:spcBef>
              <a:spcAft>
                <a:spcPts val="0"/>
              </a:spcAft>
              <a:buClr>
                <a:schemeClr val="dk1"/>
              </a:buClr>
              <a:buSzPts val="2400"/>
              <a:buFont typeface="Arial"/>
              <a:buChar char="•"/>
            </a:pPr>
            <a:r>
              <a:rPr lang="en-US" sz="1942"/>
              <a:t>Experiences firsthand the programs or projects in action </a:t>
            </a:r>
            <a:endParaRPr sz="1942"/>
          </a:p>
          <a:p>
            <a:pPr marL="0" lvl="0" indent="0" algn="l" rtl="0">
              <a:lnSpc>
                <a:spcPct val="80000"/>
              </a:lnSpc>
              <a:spcBef>
                <a:spcPts val="520"/>
              </a:spcBef>
              <a:spcAft>
                <a:spcPts val="0"/>
              </a:spcAft>
              <a:buNone/>
            </a:pPr>
            <a:endParaRPr sz="1942"/>
          </a:p>
          <a:p>
            <a:pPr marL="0" lvl="0" indent="0" algn="l" rtl="0">
              <a:lnSpc>
                <a:spcPct val="70000"/>
              </a:lnSpc>
              <a:spcBef>
                <a:spcPts val="640"/>
              </a:spcBef>
              <a:spcAft>
                <a:spcPts val="0"/>
              </a:spcAft>
              <a:buClr>
                <a:schemeClr val="dk1"/>
              </a:buClr>
              <a:buSzPts val="3200"/>
              <a:buNone/>
            </a:pPr>
            <a:endParaRPr sz="1942"/>
          </a:p>
          <a:p>
            <a:pPr marL="0" lvl="0" indent="0" algn="l" rtl="0">
              <a:lnSpc>
                <a:spcPct val="70000"/>
              </a:lnSpc>
              <a:spcBef>
                <a:spcPts val="480"/>
              </a:spcBef>
              <a:spcAft>
                <a:spcPts val="0"/>
              </a:spcAft>
              <a:buClr>
                <a:schemeClr val="dk1"/>
              </a:buClr>
              <a:buSzPts val="2400"/>
              <a:buNone/>
            </a:pPr>
            <a:endParaRPr sz="1942"/>
          </a:p>
          <a:p>
            <a:pPr marL="0" lvl="0" indent="0" algn="ctr" rtl="0">
              <a:lnSpc>
                <a:spcPct val="70000"/>
              </a:lnSpc>
              <a:spcBef>
                <a:spcPts val="220"/>
              </a:spcBef>
              <a:spcAft>
                <a:spcPts val="0"/>
              </a:spcAft>
              <a:buClr>
                <a:schemeClr val="dk1"/>
              </a:buClr>
              <a:buSzPts val="1100"/>
              <a:buNone/>
            </a:pPr>
            <a:endParaRPr sz="1942"/>
          </a:p>
          <a:p>
            <a:pPr marL="136525" lvl="0" indent="0" algn="l" rtl="0">
              <a:lnSpc>
                <a:spcPct val="70000"/>
              </a:lnSpc>
              <a:spcBef>
                <a:spcPts val="160"/>
              </a:spcBef>
              <a:spcAft>
                <a:spcPts val="0"/>
              </a:spcAft>
              <a:buClr>
                <a:schemeClr val="dk1"/>
              </a:buClr>
              <a:buSzPts val="800"/>
              <a:buNone/>
            </a:pPr>
            <a:r>
              <a:rPr lang="en-US" sz="1942"/>
              <a:t>	</a:t>
            </a:r>
            <a:endParaRPr sz="1942"/>
          </a:p>
          <a:p>
            <a:pPr marL="0" lvl="0" indent="0" algn="l" rtl="0">
              <a:lnSpc>
                <a:spcPct val="70000"/>
              </a:lnSpc>
              <a:spcBef>
                <a:spcPts val="160"/>
              </a:spcBef>
              <a:spcAft>
                <a:spcPts val="0"/>
              </a:spcAft>
              <a:buClr>
                <a:schemeClr val="dk1"/>
              </a:buClr>
              <a:buSzPts val="800"/>
              <a:buNone/>
            </a:pPr>
            <a:endParaRPr sz="1942"/>
          </a:p>
          <a:p>
            <a:pPr marL="365760" lvl="0" indent="-314960" algn="l" rtl="0">
              <a:lnSpc>
                <a:spcPct val="70000"/>
              </a:lnSpc>
              <a:spcBef>
                <a:spcPts val="160"/>
              </a:spcBef>
              <a:spcAft>
                <a:spcPts val="0"/>
              </a:spcAft>
              <a:buClr>
                <a:schemeClr val="dk1"/>
              </a:buClr>
              <a:buSzPts val="800"/>
              <a:buNone/>
            </a:pPr>
            <a:endParaRPr sz="1942"/>
          </a:p>
        </p:txBody>
      </p:sp>
      <p:pic>
        <p:nvPicPr>
          <p:cNvPr id="355" name="Google Shape;355;p49" descr="A close up of a logo&#10;&#10;Description automatically generated"/>
          <p:cNvPicPr preferRelativeResize="0"/>
          <p:nvPr/>
        </p:nvPicPr>
        <p:blipFill rotWithShape="1">
          <a:blip r:embed="rId3">
            <a:alphaModFix/>
          </a:blip>
          <a:srcRect/>
          <a:stretch/>
        </p:blipFill>
        <p:spPr>
          <a:xfrm>
            <a:off x="930591" y="150151"/>
            <a:ext cx="7282818" cy="1765240"/>
          </a:xfrm>
          <a:prstGeom prst="rect">
            <a:avLst/>
          </a:prstGeom>
          <a:noFill/>
          <a:ln>
            <a:noFill/>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53"/>
          <p:cNvSpPr/>
          <p:nvPr/>
        </p:nvSpPr>
        <p:spPr>
          <a:xfrm>
            <a:off x="0" y="4572457"/>
            <a:ext cx="9141714" cy="2285543"/>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cxnSp>
        <p:nvCxnSpPr>
          <p:cNvPr id="381" name="Google Shape;381;p53"/>
          <p:cNvCxnSpPr/>
          <p:nvPr/>
        </p:nvCxnSpPr>
        <p:spPr>
          <a:xfrm rot="10800000">
            <a:off x="3479748" y="5097939"/>
            <a:ext cx="0" cy="914400"/>
          </a:xfrm>
          <a:prstGeom prst="straightConnector1">
            <a:avLst/>
          </a:prstGeom>
          <a:noFill/>
          <a:ln w="19050" cap="flat" cmpd="sng">
            <a:solidFill>
              <a:schemeClr val="lt1">
                <a:alpha val="69411"/>
              </a:schemeClr>
            </a:solidFill>
            <a:prstDash val="solid"/>
            <a:miter lim="800000"/>
            <a:headEnd type="none" w="sm" len="sm"/>
            <a:tailEnd type="none" w="sm" len="sm"/>
          </a:ln>
        </p:spPr>
      </p:cxnSp>
      <p:sp>
        <p:nvSpPr>
          <p:cNvPr id="382" name="Google Shape;382;p53"/>
          <p:cNvSpPr txBox="1">
            <a:spLocks noGrp="1"/>
          </p:cNvSpPr>
          <p:nvPr>
            <p:ph type="body" idx="1"/>
          </p:nvPr>
        </p:nvSpPr>
        <p:spPr>
          <a:xfrm>
            <a:off x="3659088" y="4824249"/>
            <a:ext cx="5004852" cy="14617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None/>
            </a:pPr>
            <a:r>
              <a:rPr lang="en-US" sz="1600">
                <a:solidFill>
                  <a:schemeClr val="lt1"/>
                </a:solidFill>
              </a:rPr>
              <a:t>For any questions please contact us at:</a:t>
            </a:r>
            <a:endParaRPr/>
          </a:p>
          <a:p>
            <a:pPr marL="365760" lvl="0" indent="-213358" algn="l" rtl="0">
              <a:lnSpc>
                <a:spcPct val="90000"/>
              </a:lnSpc>
              <a:spcBef>
                <a:spcPts val="480"/>
              </a:spcBef>
              <a:spcAft>
                <a:spcPts val="0"/>
              </a:spcAft>
              <a:buClr>
                <a:schemeClr val="dk1"/>
              </a:buClr>
              <a:buSzPts val="2400"/>
              <a:buFont typeface="Arial"/>
              <a:buNone/>
            </a:pPr>
            <a:endParaRPr sz="1600">
              <a:solidFill>
                <a:schemeClr val="lt1"/>
              </a:solidFill>
            </a:endParaRPr>
          </a:p>
          <a:p>
            <a:pPr marL="0" lvl="0" indent="0" algn="l" rtl="0">
              <a:lnSpc>
                <a:spcPct val="90000"/>
              </a:lnSpc>
              <a:spcBef>
                <a:spcPts val="480"/>
              </a:spcBef>
              <a:spcAft>
                <a:spcPts val="0"/>
              </a:spcAft>
              <a:buClr>
                <a:schemeClr val="lt1"/>
              </a:buClr>
              <a:buSzPts val="2400"/>
              <a:buNone/>
            </a:pPr>
            <a:r>
              <a:rPr lang="en-US" sz="1600">
                <a:solidFill>
                  <a:schemeClr val="lt1"/>
                </a:solidFill>
              </a:rPr>
              <a:t>grants@womensfundeldorado.org</a:t>
            </a:r>
            <a:endParaRPr/>
          </a:p>
        </p:txBody>
      </p:sp>
      <p:pic>
        <p:nvPicPr>
          <p:cNvPr id="383" name="Google Shape;383;p53" descr="A close up of a logo&#10;&#10;Description automatically generated"/>
          <p:cNvPicPr preferRelativeResize="0"/>
          <p:nvPr/>
        </p:nvPicPr>
        <p:blipFill rotWithShape="1">
          <a:blip r:embed="rId3">
            <a:alphaModFix/>
          </a:blip>
          <a:srcRect/>
          <a:stretch/>
        </p:blipFill>
        <p:spPr>
          <a:xfrm>
            <a:off x="1030760" y="1228767"/>
            <a:ext cx="7344314" cy="1780146"/>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4"/>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060"/>
              <a:buNone/>
            </a:pPr>
            <a:r>
              <a:rPr lang="en-US" sz="3060"/>
              <a:t>The Women’s Fund El Dorado harnesses the power of collective giving to support community philanthropy.  By pooling our funds, we enhance the quality of life on the western slope of El Dorado County and cultivate future philanthropists.</a:t>
            </a:r>
            <a:endParaRPr/>
          </a:p>
          <a:p>
            <a:pPr marL="0" lvl="0" indent="0" algn="ctr" rtl="0">
              <a:lnSpc>
                <a:spcPct val="80000"/>
              </a:lnSpc>
              <a:spcBef>
                <a:spcPts val="612"/>
              </a:spcBef>
              <a:spcAft>
                <a:spcPts val="0"/>
              </a:spcAft>
              <a:buClr>
                <a:schemeClr val="dk1"/>
              </a:buClr>
              <a:buSzPts val="3060"/>
              <a:buNone/>
            </a:pPr>
            <a:endParaRPr sz="3060"/>
          </a:p>
          <a:p>
            <a:pPr marL="0" lvl="0" indent="0" algn="ctr" rtl="0">
              <a:lnSpc>
                <a:spcPct val="80000"/>
              </a:lnSpc>
              <a:spcBef>
                <a:spcPts val="612"/>
              </a:spcBef>
              <a:spcAft>
                <a:spcPts val="0"/>
              </a:spcAft>
              <a:buClr>
                <a:schemeClr val="dk1"/>
              </a:buClr>
              <a:buSzPts val="3060"/>
              <a:buNone/>
            </a:pPr>
            <a:r>
              <a:rPr lang="en-US" sz="3060"/>
              <a:t>So…</a:t>
            </a:r>
            <a:endParaRPr sz="3060"/>
          </a:p>
          <a:p>
            <a:pPr marL="136525" lvl="0" indent="0" algn="l" rtl="0">
              <a:lnSpc>
                <a:spcPct val="80000"/>
              </a:lnSpc>
              <a:spcBef>
                <a:spcPts val="544"/>
              </a:spcBef>
              <a:spcAft>
                <a:spcPts val="0"/>
              </a:spcAft>
              <a:buClr>
                <a:schemeClr val="dk1"/>
              </a:buClr>
              <a:buSzPts val="2720"/>
              <a:buNone/>
            </a:pPr>
            <a:r>
              <a:rPr lang="en-US" sz="2720"/>
              <a:t>	</a:t>
            </a:r>
            <a:endParaRPr/>
          </a:p>
          <a:p>
            <a:pPr marL="0" lvl="0" indent="0" algn="l" rtl="0">
              <a:lnSpc>
                <a:spcPct val="80000"/>
              </a:lnSpc>
              <a:spcBef>
                <a:spcPts val="544"/>
              </a:spcBef>
              <a:spcAft>
                <a:spcPts val="0"/>
              </a:spcAft>
              <a:buClr>
                <a:schemeClr val="dk1"/>
              </a:buClr>
              <a:buSzPts val="2720"/>
              <a:buNone/>
            </a:pPr>
            <a:endParaRPr sz="2720"/>
          </a:p>
          <a:p>
            <a:pPr marL="365760" lvl="0" indent="-193039" algn="l" rtl="0">
              <a:lnSpc>
                <a:spcPct val="80000"/>
              </a:lnSpc>
              <a:spcBef>
                <a:spcPts val="544"/>
              </a:spcBef>
              <a:spcAft>
                <a:spcPts val="0"/>
              </a:spcAft>
              <a:buClr>
                <a:schemeClr val="dk1"/>
              </a:buClr>
              <a:buSzPts val="2720"/>
              <a:buNone/>
            </a:pPr>
            <a:endParaRPr sz="2720"/>
          </a:p>
        </p:txBody>
      </p:sp>
      <p:pic>
        <p:nvPicPr>
          <p:cNvPr id="390" name="Google Shape;390;p54" descr="A close up of a logo&#10;&#10;Description automatically generated"/>
          <p:cNvPicPr preferRelativeResize="0"/>
          <p:nvPr/>
        </p:nvPicPr>
        <p:blipFill rotWithShape="1">
          <a:blip r:embed="rId3">
            <a:alphaModFix/>
          </a:blip>
          <a:srcRect/>
          <a:stretch/>
        </p:blipFill>
        <p:spPr>
          <a:xfrm>
            <a:off x="2268681" y="439882"/>
            <a:ext cx="4787103" cy="1160318"/>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body" idx="1"/>
          </p:nvPr>
        </p:nvSpPr>
        <p:spPr>
          <a:xfrm>
            <a:off x="699247" y="2248347"/>
            <a:ext cx="7745505" cy="45334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a:t>Join us!</a:t>
            </a:r>
            <a:endParaRPr/>
          </a:p>
          <a:p>
            <a:pPr marL="0" lvl="0" indent="0" algn="ctr" rtl="0">
              <a:lnSpc>
                <a:spcPct val="90000"/>
              </a:lnSpc>
              <a:spcBef>
                <a:spcPts val="480"/>
              </a:spcBef>
              <a:spcAft>
                <a:spcPts val="0"/>
              </a:spcAft>
              <a:buClr>
                <a:schemeClr val="dk1"/>
              </a:buClr>
              <a:buSzPts val="2400"/>
              <a:buNone/>
            </a:pPr>
            <a:r>
              <a:rPr lang="en-US"/>
              <a:t> All nonprofit members are invited to join WFED and help make a difference in our county</a:t>
            </a:r>
            <a:endParaRPr/>
          </a:p>
          <a:p>
            <a:pPr marL="0" lvl="0" indent="0" algn="ctr" rtl="0">
              <a:lnSpc>
                <a:spcPct val="90000"/>
              </a:lnSpc>
              <a:spcBef>
                <a:spcPts val="480"/>
              </a:spcBef>
              <a:spcAft>
                <a:spcPts val="0"/>
              </a:spcAft>
              <a:buClr>
                <a:schemeClr val="dk1"/>
              </a:buClr>
              <a:buSzPts val="2400"/>
              <a:buNone/>
            </a:pPr>
            <a:endParaRPr/>
          </a:p>
          <a:p>
            <a:pPr marL="0" lvl="0" indent="0" algn="ctr" rtl="0">
              <a:lnSpc>
                <a:spcPct val="90000"/>
              </a:lnSpc>
              <a:spcBef>
                <a:spcPts val="480"/>
              </a:spcBef>
              <a:spcAft>
                <a:spcPts val="0"/>
              </a:spcAft>
              <a:buClr>
                <a:schemeClr val="dk1"/>
              </a:buClr>
              <a:buSzPts val="2400"/>
              <a:buNone/>
            </a:pPr>
            <a:r>
              <a:rPr lang="en-US"/>
              <a:t>(yes, you can vote for yourself)</a:t>
            </a:r>
            <a:endParaRPr/>
          </a:p>
          <a:p>
            <a:pPr marL="0" lvl="0" indent="0" algn="ctr" rtl="0">
              <a:lnSpc>
                <a:spcPct val="90000"/>
              </a:lnSpc>
              <a:spcBef>
                <a:spcPts val="480"/>
              </a:spcBef>
              <a:spcAft>
                <a:spcPts val="0"/>
              </a:spcAft>
              <a:buClr>
                <a:schemeClr val="dk1"/>
              </a:buClr>
              <a:buSzPts val="2400"/>
              <a:buNone/>
            </a:pPr>
            <a:r>
              <a:rPr lang="en-US"/>
              <a:t>Head to:</a:t>
            </a:r>
            <a:endParaRPr/>
          </a:p>
          <a:p>
            <a:pPr marL="0" lvl="0" indent="0" algn="ctr" rtl="0">
              <a:lnSpc>
                <a:spcPct val="90000"/>
              </a:lnSpc>
              <a:spcBef>
                <a:spcPts val="480"/>
              </a:spcBef>
              <a:spcAft>
                <a:spcPts val="0"/>
              </a:spcAft>
              <a:buClr>
                <a:schemeClr val="hlink"/>
              </a:buClr>
              <a:buSzPts val="2400"/>
              <a:buNone/>
            </a:pPr>
            <a:r>
              <a:rPr lang="en-US" u="sng">
                <a:solidFill>
                  <a:schemeClr val="hlink"/>
                </a:solidFill>
                <a:hlinkClick r:id="rId3"/>
              </a:rPr>
              <a:t>womensfundeldorado.org</a:t>
            </a:r>
            <a:r>
              <a:rPr lang="en-US" u="sng">
                <a:solidFill>
                  <a:schemeClr val="hlink"/>
                </a:solidFill>
              </a:rPr>
              <a:t>/joinus</a:t>
            </a:r>
            <a:endParaRPr/>
          </a:p>
          <a:p>
            <a:pPr marL="0" lvl="0" indent="0" algn="ctr" rtl="0">
              <a:lnSpc>
                <a:spcPct val="90000"/>
              </a:lnSpc>
              <a:spcBef>
                <a:spcPts val="480"/>
              </a:spcBef>
              <a:spcAft>
                <a:spcPts val="0"/>
              </a:spcAft>
              <a:buClr>
                <a:schemeClr val="dk1"/>
              </a:buClr>
              <a:buSzPts val="2400"/>
              <a:buNone/>
            </a:pPr>
            <a:r>
              <a:rPr lang="en-US"/>
              <a:t>to sign up</a:t>
            </a:r>
            <a:endParaRPr/>
          </a:p>
          <a:p>
            <a:pPr marL="0" lvl="0" indent="0" algn="ctr" rtl="0">
              <a:lnSpc>
                <a:spcPct val="90000"/>
              </a:lnSpc>
              <a:spcBef>
                <a:spcPts val="480"/>
              </a:spcBef>
              <a:spcAft>
                <a:spcPts val="0"/>
              </a:spcAft>
              <a:buClr>
                <a:schemeClr val="dk1"/>
              </a:buClr>
              <a:buSzPts val="2400"/>
              <a:buNone/>
            </a:pPr>
            <a:r>
              <a:rPr lang="en-US"/>
              <a:t>Thank you for attending </a:t>
            </a:r>
            <a:endParaRPr/>
          </a:p>
          <a:p>
            <a:pPr marL="0" lvl="0" indent="0" algn="ctr" rtl="0">
              <a:lnSpc>
                <a:spcPct val="90000"/>
              </a:lnSpc>
              <a:spcBef>
                <a:spcPts val="480"/>
              </a:spcBef>
              <a:spcAft>
                <a:spcPts val="0"/>
              </a:spcAft>
              <a:buClr>
                <a:schemeClr val="dk1"/>
              </a:buClr>
              <a:buSzPts val="2400"/>
              <a:buNone/>
            </a:pPr>
            <a:endParaRPr/>
          </a:p>
        </p:txBody>
      </p:sp>
      <p:pic>
        <p:nvPicPr>
          <p:cNvPr id="396" name="Google Shape;396;p55" descr="A close up of a logo&#10;&#10;Description automatically generated"/>
          <p:cNvPicPr preferRelativeResize="0"/>
          <p:nvPr/>
        </p:nvPicPr>
        <p:blipFill rotWithShape="1">
          <a:blip r:embed="rId4">
            <a:alphaModFix/>
          </a:blip>
          <a:srcRect/>
          <a:stretch/>
        </p:blipFill>
        <p:spPr>
          <a:xfrm>
            <a:off x="1478972" y="295624"/>
            <a:ext cx="6454006" cy="1564349"/>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body" idx="1"/>
          </p:nvPr>
        </p:nvSpPr>
        <p:spPr>
          <a:xfrm>
            <a:off x="457200" y="2209800"/>
            <a:ext cx="8229600" cy="4038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700"/>
              <a:buNone/>
            </a:pPr>
            <a:r>
              <a:rPr lang="en-US" sz="3700"/>
              <a:t>Inspiration Grant</a:t>
            </a:r>
            <a:endParaRPr/>
          </a:p>
          <a:p>
            <a:pPr marL="0" lvl="0" indent="0" algn="ctr" rtl="0">
              <a:lnSpc>
                <a:spcPct val="80000"/>
              </a:lnSpc>
              <a:spcBef>
                <a:spcPts val="240"/>
              </a:spcBef>
              <a:spcAft>
                <a:spcPts val="0"/>
              </a:spcAft>
              <a:buClr>
                <a:schemeClr val="dk1"/>
              </a:buClr>
              <a:buSzPts val="1202"/>
              <a:buNone/>
            </a:pPr>
            <a:endParaRPr sz="1202"/>
          </a:p>
          <a:p>
            <a:pPr marL="365760" lvl="0" indent="-365760" algn="l" rtl="0">
              <a:lnSpc>
                <a:spcPct val="80000"/>
              </a:lnSpc>
              <a:spcBef>
                <a:spcPts val="518"/>
              </a:spcBef>
              <a:spcAft>
                <a:spcPts val="0"/>
              </a:spcAft>
              <a:buClr>
                <a:schemeClr val="dk1"/>
              </a:buClr>
              <a:buSzPts val="2590"/>
              <a:buFont typeface="Arial"/>
              <a:buChar char="•"/>
            </a:pPr>
            <a:r>
              <a:rPr lang="en-US" sz="2590"/>
              <a:t>Inspiration Grants do not have a specific focus,  inspiring nonprofits to identify and address our community’s most pressing needs. </a:t>
            </a:r>
            <a:endParaRPr/>
          </a:p>
          <a:p>
            <a:pPr marL="365760" lvl="0" indent="-365760" algn="l" rtl="0">
              <a:lnSpc>
                <a:spcPct val="80000"/>
              </a:lnSpc>
              <a:spcBef>
                <a:spcPts val="518"/>
              </a:spcBef>
              <a:spcAft>
                <a:spcPts val="0"/>
              </a:spcAft>
              <a:buClr>
                <a:schemeClr val="dk1"/>
              </a:buClr>
              <a:buSzPts val="2590"/>
              <a:buFont typeface="Arial"/>
              <a:buChar char="•"/>
            </a:pPr>
            <a:r>
              <a:rPr lang="en-US" sz="2590"/>
              <a:t>No Inspiration Grant will be awarded for more than 50% </a:t>
            </a:r>
            <a:r>
              <a:rPr lang="en-US" sz="2590">
                <a:solidFill>
                  <a:schemeClr val="dk1"/>
                </a:solidFill>
              </a:rPr>
              <a:t>of $52,000 = $26,000</a:t>
            </a:r>
            <a:endParaRPr sz="2590">
              <a:solidFill>
                <a:schemeClr val="dk1"/>
              </a:solidFill>
            </a:endParaRPr>
          </a:p>
          <a:p>
            <a:pPr marL="365760" lvl="0" indent="-365760" algn="l" rtl="0">
              <a:lnSpc>
                <a:spcPct val="80000"/>
              </a:lnSpc>
              <a:spcBef>
                <a:spcPts val="518"/>
              </a:spcBef>
              <a:spcAft>
                <a:spcPts val="0"/>
              </a:spcAft>
              <a:buClr>
                <a:schemeClr val="dk1"/>
              </a:buClr>
              <a:buSzPts val="2590"/>
              <a:buFont typeface="Arial"/>
              <a:buChar char="•"/>
            </a:pPr>
            <a:r>
              <a:rPr lang="en-US" sz="2590"/>
              <a:t>A minimum of 2 grants will be awarded in this category.</a:t>
            </a:r>
            <a:endParaRPr/>
          </a:p>
          <a:p>
            <a:pPr marL="365760" lvl="0" indent="0" algn="l" rtl="0">
              <a:lnSpc>
                <a:spcPct val="80000"/>
              </a:lnSpc>
              <a:spcBef>
                <a:spcPts val="518"/>
              </a:spcBef>
              <a:spcAft>
                <a:spcPts val="0"/>
              </a:spcAft>
              <a:buClr>
                <a:schemeClr val="dk1"/>
              </a:buClr>
              <a:buSzPts val="2590"/>
              <a:buNone/>
            </a:pPr>
            <a:endParaRPr sz="2590"/>
          </a:p>
          <a:p>
            <a:pPr marL="0" lvl="0" indent="0" algn="l" rtl="0">
              <a:lnSpc>
                <a:spcPct val="80000"/>
              </a:lnSpc>
              <a:spcBef>
                <a:spcPts val="592"/>
              </a:spcBef>
              <a:spcAft>
                <a:spcPts val="0"/>
              </a:spcAft>
              <a:buClr>
                <a:schemeClr val="dk1"/>
              </a:buClr>
              <a:buSzPts val="2960"/>
              <a:buNone/>
            </a:pPr>
            <a:endParaRPr sz="2960"/>
          </a:p>
        </p:txBody>
      </p:sp>
      <p:pic>
        <p:nvPicPr>
          <p:cNvPr id="240" name="Google Shape;240;p32" descr="A close up of a logo&#10;&#10;Description automatically generated"/>
          <p:cNvPicPr preferRelativeResize="0"/>
          <p:nvPr/>
        </p:nvPicPr>
        <p:blipFill rotWithShape="1">
          <a:blip r:embed="rId3">
            <a:alphaModFix/>
          </a:blip>
          <a:srcRect/>
          <a:stretch/>
        </p:blipFill>
        <p:spPr>
          <a:xfrm>
            <a:off x="1205345" y="337187"/>
            <a:ext cx="6584962" cy="1596091"/>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body" idx="1"/>
          </p:nvPr>
        </p:nvSpPr>
        <p:spPr>
          <a:xfrm>
            <a:off x="304800" y="2133600"/>
            <a:ext cx="8229600" cy="4495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400"/>
              <a:buNone/>
            </a:pPr>
            <a:r>
              <a:rPr lang="en-US" sz="3400" dirty="0"/>
              <a:t>Impact and Acorn Grants</a:t>
            </a:r>
            <a:endParaRPr dirty="0"/>
          </a:p>
          <a:p>
            <a:pPr marL="0" lvl="0" indent="0" algn="ctr" rtl="0">
              <a:lnSpc>
                <a:spcPct val="80000"/>
              </a:lnSpc>
              <a:spcBef>
                <a:spcPts val="204"/>
              </a:spcBef>
              <a:spcAft>
                <a:spcPts val="0"/>
              </a:spcAft>
              <a:buClr>
                <a:schemeClr val="dk1"/>
              </a:buClr>
              <a:buSzPts val="1020"/>
              <a:buNone/>
            </a:pPr>
            <a:endParaRPr sz="1020" dirty="0"/>
          </a:p>
          <a:p>
            <a:pPr marL="365760" lvl="0" indent="-365760" algn="l" rtl="0">
              <a:lnSpc>
                <a:spcPct val="80000"/>
              </a:lnSpc>
              <a:spcBef>
                <a:spcPts val="374"/>
              </a:spcBef>
              <a:spcAft>
                <a:spcPts val="0"/>
              </a:spcAft>
              <a:buClr>
                <a:schemeClr val="dk1"/>
              </a:buClr>
              <a:buSzPts val="1900"/>
              <a:buFont typeface="Arial"/>
              <a:buChar char="•"/>
            </a:pPr>
            <a:r>
              <a:rPr lang="en-US" sz="1900" b="1" dirty="0"/>
              <a:t>6 total- $10,000 each</a:t>
            </a:r>
            <a:endParaRPr sz="1900" dirty="0"/>
          </a:p>
          <a:p>
            <a:pPr marL="365760" lvl="0" indent="-247014" algn="l" rtl="0">
              <a:lnSpc>
                <a:spcPct val="80000"/>
              </a:lnSpc>
              <a:spcBef>
                <a:spcPts val="374"/>
              </a:spcBef>
              <a:spcAft>
                <a:spcPts val="0"/>
              </a:spcAft>
              <a:buClr>
                <a:schemeClr val="dk1"/>
              </a:buClr>
              <a:buSzPts val="1870"/>
              <a:buFont typeface="Arial"/>
              <a:buNone/>
            </a:pPr>
            <a:endParaRPr sz="1900" b="1" dirty="0"/>
          </a:p>
          <a:p>
            <a:pPr marL="365760" lvl="0" indent="-365760" algn="l" rtl="0">
              <a:lnSpc>
                <a:spcPct val="80000"/>
              </a:lnSpc>
              <a:spcBef>
                <a:spcPts val="374"/>
              </a:spcBef>
              <a:spcAft>
                <a:spcPts val="0"/>
              </a:spcAft>
              <a:buClr>
                <a:schemeClr val="dk1"/>
              </a:buClr>
              <a:buSzPts val="1900"/>
              <a:buFont typeface="Arial"/>
              <a:buChar char="•"/>
            </a:pPr>
            <a:r>
              <a:rPr lang="en-US" sz="1900" b="1" dirty="0"/>
              <a:t>Acorn Grant</a:t>
            </a:r>
            <a:r>
              <a:rPr lang="en-US" sz="1900" dirty="0"/>
              <a:t>- Open to new community organizations and programs  who have never been FUNDED by WFED. If you have a fiscal agency sponsoring you and they have received funding from the WFED you can not apply for an Acorn grant. </a:t>
            </a:r>
            <a:r>
              <a:rPr lang="en-US" sz="1900" b="1" dirty="0"/>
              <a:t> 3 grants available.</a:t>
            </a:r>
            <a:endParaRPr sz="1900" dirty="0"/>
          </a:p>
          <a:p>
            <a:pPr marL="365760" lvl="0" indent="-247014" algn="l" rtl="0">
              <a:lnSpc>
                <a:spcPct val="80000"/>
              </a:lnSpc>
              <a:spcBef>
                <a:spcPts val="374"/>
              </a:spcBef>
              <a:spcAft>
                <a:spcPts val="0"/>
              </a:spcAft>
              <a:buClr>
                <a:schemeClr val="dk1"/>
              </a:buClr>
              <a:buSzPts val="1870"/>
              <a:buFont typeface="Arial"/>
              <a:buNone/>
            </a:pPr>
            <a:endParaRPr sz="1900" b="1" dirty="0"/>
          </a:p>
          <a:p>
            <a:pPr marL="365760" lvl="0" indent="-365760" algn="l" rtl="0">
              <a:lnSpc>
                <a:spcPct val="80000"/>
              </a:lnSpc>
              <a:spcBef>
                <a:spcPts val="374"/>
              </a:spcBef>
              <a:spcAft>
                <a:spcPts val="0"/>
              </a:spcAft>
              <a:buClr>
                <a:schemeClr val="dk1"/>
              </a:buClr>
              <a:buSzPts val="1900"/>
              <a:buFont typeface="Arial"/>
              <a:buChar char="•"/>
            </a:pPr>
            <a:r>
              <a:rPr lang="en-US" sz="1900" b="1" dirty="0"/>
              <a:t>Impact Grant- </a:t>
            </a:r>
            <a:r>
              <a:rPr lang="en-US" sz="1900" dirty="0">
                <a:solidFill>
                  <a:schemeClr val="dk1"/>
                </a:solidFill>
              </a:rPr>
              <a:t>Formerly Community Benefit and Human Services categories, will be awarded to nonprofit organizations offering direct impacts on the western slope of El Dorado County. This includes but is not limited to human services, such as those pertaining to mental or physical health, education, youth development, or services to children, families or seniors, arts, community beautification, animal welfare, or community development. </a:t>
            </a:r>
            <a:r>
              <a:rPr lang="en-US" sz="1900" b="1" dirty="0">
                <a:solidFill>
                  <a:schemeClr val="dk1"/>
                </a:solidFill>
              </a:rPr>
              <a:t>3 grants available.</a:t>
            </a:r>
            <a:endParaRPr sz="1900" b="1" dirty="0"/>
          </a:p>
          <a:p>
            <a:pPr marL="0" lvl="0" indent="0" algn="ctr" rtl="0">
              <a:lnSpc>
                <a:spcPct val="80000"/>
              </a:lnSpc>
              <a:spcBef>
                <a:spcPts val="680"/>
              </a:spcBef>
              <a:spcAft>
                <a:spcPts val="0"/>
              </a:spcAft>
              <a:buClr>
                <a:schemeClr val="dk1"/>
              </a:buClr>
              <a:buSzPts val="3400"/>
              <a:buNone/>
            </a:pPr>
            <a:endParaRPr sz="3400" dirty="0"/>
          </a:p>
          <a:p>
            <a:pPr marL="0" lvl="0" indent="0" algn="l" rtl="0">
              <a:lnSpc>
                <a:spcPct val="80000"/>
              </a:lnSpc>
              <a:spcBef>
                <a:spcPts val="544"/>
              </a:spcBef>
              <a:spcAft>
                <a:spcPts val="0"/>
              </a:spcAft>
              <a:buClr>
                <a:schemeClr val="dk1"/>
              </a:buClr>
              <a:buSzPts val="2720"/>
              <a:buNone/>
            </a:pPr>
            <a:endParaRPr sz="2720" dirty="0"/>
          </a:p>
        </p:txBody>
      </p:sp>
      <p:pic>
        <p:nvPicPr>
          <p:cNvPr id="247" name="Google Shape;247;p33" descr="A close up of a logo&#10;&#10;Description automatically generated"/>
          <p:cNvPicPr preferRelativeResize="0"/>
          <p:nvPr/>
        </p:nvPicPr>
        <p:blipFill rotWithShape="1">
          <a:blip r:embed="rId3">
            <a:alphaModFix/>
          </a:blip>
          <a:srcRect/>
          <a:stretch/>
        </p:blipFill>
        <p:spPr>
          <a:xfrm>
            <a:off x="1641763" y="481987"/>
            <a:ext cx="5685133" cy="1377986"/>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body" idx="1"/>
          </p:nvPr>
        </p:nvSpPr>
        <p:spPr>
          <a:xfrm>
            <a:off x="304800" y="2362200"/>
            <a:ext cx="8229600" cy="3733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b="1"/>
              <a:t>Can an organization apply for more than one grant type? </a:t>
            </a:r>
            <a:endParaRPr sz="3000"/>
          </a:p>
          <a:p>
            <a:pPr marL="365760" lvl="0" indent="-365760" algn="l" rtl="0">
              <a:lnSpc>
                <a:spcPct val="90000"/>
              </a:lnSpc>
              <a:spcBef>
                <a:spcPts val="560"/>
              </a:spcBef>
              <a:spcAft>
                <a:spcPts val="0"/>
              </a:spcAft>
              <a:buClr>
                <a:schemeClr val="dk1"/>
              </a:buClr>
              <a:buSzPts val="2800"/>
              <a:buFont typeface="Arial"/>
              <a:buChar char="•"/>
            </a:pPr>
            <a:r>
              <a:rPr lang="en-US" sz="2800"/>
              <a:t>No, an organization must choose to apply for an Inspiration, Acorn or Impact Grant. </a:t>
            </a:r>
            <a:endParaRPr/>
          </a:p>
          <a:p>
            <a:pPr marL="365760" lvl="0" indent="-365760" algn="l" rtl="0">
              <a:lnSpc>
                <a:spcPct val="90000"/>
              </a:lnSpc>
              <a:spcBef>
                <a:spcPts val="560"/>
              </a:spcBef>
              <a:spcAft>
                <a:spcPts val="0"/>
              </a:spcAft>
              <a:buClr>
                <a:schemeClr val="dk1"/>
              </a:buClr>
              <a:buSzPts val="2800"/>
              <a:buChar char="•"/>
            </a:pPr>
            <a:r>
              <a:rPr lang="en-US" sz="2800"/>
              <a:t>Each organization must make a determination which category to apply for.</a:t>
            </a:r>
            <a:endParaRPr sz="2800"/>
          </a:p>
        </p:txBody>
      </p:sp>
      <p:pic>
        <p:nvPicPr>
          <p:cNvPr id="254" name="Google Shape;254;p34" descr="A close up of a logo&#10;&#10;Description automatically generated"/>
          <p:cNvPicPr preferRelativeResize="0"/>
          <p:nvPr/>
        </p:nvPicPr>
        <p:blipFill rotWithShape="1">
          <a:blip r:embed="rId3">
            <a:alphaModFix/>
          </a:blip>
          <a:srcRect/>
          <a:stretch/>
        </p:blipFill>
        <p:spPr>
          <a:xfrm>
            <a:off x="1705407" y="512618"/>
            <a:ext cx="5733186" cy="1274618"/>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endParaRPr sz="3200" b="1"/>
          </a:p>
          <a:p>
            <a:pPr marL="0" lvl="0" indent="0" algn="ctr" rtl="0">
              <a:lnSpc>
                <a:spcPct val="90000"/>
              </a:lnSpc>
              <a:spcBef>
                <a:spcPts val="0"/>
              </a:spcBef>
              <a:spcAft>
                <a:spcPts val="0"/>
              </a:spcAft>
              <a:buClr>
                <a:schemeClr val="dk1"/>
              </a:buClr>
              <a:buSzPts val="3200"/>
              <a:buNone/>
            </a:pPr>
            <a:endParaRPr sz="3200" b="1"/>
          </a:p>
          <a:p>
            <a:pPr marL="0" lvl="0" indent="0" algn="ctr" rtl="0">
              <a:lnSpc>
                <a:spcPct val="90000"/>
              </a:lnSpc>
              <a:spcBef>
                <a:spcPts val="0"/>
              </a:spcBef>
              <a:spcAft>
                <a:spcPts val="0"/>
              </a:spcAft>
              <a:buClr>
                <a:schemeClr val="dk1"/>
              </a:buClr>
              <a:buSzPts val="3200"/>
              <a:buNone/>
            </a:pPr>
            <a:r>
              <a:rPr lang="en-US" sz="3200" b="1"/>
              <a:t>Who is eligible to apply?</a:t>
            </a:r>
            <a:endParaRPr/>
          </a:p>
          <a:p>
            <a:pPr marL="0" lvl="0" indent="0" algn="ctr" rtl="0">
              <a:lnSpc>
                <a:spcPct val="90000"/>
              </a:lnSpc>
              <a:spcBef>
                <a:spcPts val="480"/>
              </a:spcBef>
              <a:spcAft>
                <a:spcPts val="0"/>
              </a:spcAft>
              <a:buClr>
                <a:schemeClr val="dk1"/>
              </a:buClr>
              <a:buSzPts val="2400"/>
              <a:buNone/>
            </a:pPr>
            <a:endParaRPr b="1"/>
          </a:p>
          <a:p>
            <a:pPr marL="365760" lvl="0" indent="-365760" algn="l" rtl="0">
              <a:lnSpc>
                <a:spcPct val="90000"/>
              </a:lnSpc>
              <a:spcBef>
                <a:spcPts val="480"/>
              </a:spcBef>
              <a:spcAft>
                <a:spcPts val="0"/>
              </a:spcAft>
              <a:buClr>
                <a:schemeClr val="dk1"/>
              </a:buClr>
              <a:buSzPts val="2800"/>
              <a:buFont typeface="Arial"/>
              <a:buChar char="•"/>
            </a:pPr>
            <a:r>
              <a:rPr lang="en-US" sz="2800"/>
              <a:t>Any nonprofit, or sponsoring agency, serving the residents and communities on the Western Slope of El Dorado County. </a:t>
            </a:r>
            <a:endParaRPr sz="2800"/>
          </a:p>
          <a:p>
            <a:pPr marL="171450" lvl="0" indent="0" algn="l" rtl="0">
              <a:lnSpc>
                <a:spcPct val="90000"/>
              </a:lnSpc>
              <a:spcBef>
                <a:spcPts val="480"/>
              </a:spcBef>
              <a:spcAft>
                <a:spcPts val="0"/>
              </a:spcAft>
              <a:buSzPts val="1800"/>
              <a:buNone/>
            </a:pPr>
            <a:endParaRPr sz="2800"/>
          </a:p>
        </p:txBody>
      </p:sp>
      <p:pic>
        <p:nvPicPr>
          <p:cNvPr id="260" name="Google Shape;260;p35" descr="A close up of a logo&#10;&#10;Description automatically generated"/>
          <p:cNvPicPr preferRelativeResize="0"/>
          <p:nvPr/>
        </p:nvPicPr>
        <p:blipFill rotWithShape="1">
          <a:blip r:embed="rId3">
            <a:alphaModFix/>
          </a:blip>
          <a:srcRect/>
          <a:stretch/>
        </p:blipFill>
        <p:spPr>
          <a:xfrm>
            <a:off x="727363" y="546556"/>
            <a:ext cx="7519355" cy="1822572"/>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p:nvPr/>
        </p:nvSpPr>
        <p:spPr>
          <a:xfrm>
            <a:off x="1226128" y="2369128"/>
            <a:ext cx="6858000" cy="440116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Nonprofit organizations are welcome to apply for grants so long as:</a:t>
            </a:r>
            <a:endParaRPr dirty="0"/>
          </a:p>
          <a:p>
            <a:pPr marL="0" marR="0" lvl="0" indent="0"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The non-profit is in good standing with the IRS, SOS, and DOJ (AG)</a:t>
            </a:r>
            <a:endParaRPr dirty="0"/>
          </a:p>
          <a:p>
            <a:pPr marL="0" marR="0" lvl="0" indent="0"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  </a:t>
            </a:r>
            <a:r>
              <a:rPr lang="en-US" sz="2000" b="0" i="0" u="sng" strike="noStrike" cap="none" dirty="0">
                <a:solidFill>
                  <a:srgbClr val="94B377"/>
                </a:solidFill>
                <a:latin typeface="Arial"/>
                <a:ea typeface="Arial"/>
                <a:cs typeface="Arial"/>
                <a:sym typeface="Arial"/>
                <a:hlinkClick r:id="rId3">
                  <a:extLst>
                    <a:ext uri="{A12FA001-AC4F-418D-AE19-62706E023703}">
                      <ahyp:hlinkClr xmlns:ahyp="http://schemas.microsoft.com/office/drawing/2018/hyperlinkcolor" val="tx"/>
                    </a:ext>
                  </a:extLst>
                </a:hlinkClick>
              </a:rPr>
              <a:t>IRS database </a:t>
            </a:r>
            <a:r>
              <a:rPr lang="en-US" sz="2000" b="0" i="0" u="none" strike="noStrike" cap="none" dirty="0">
                <a:solidFill>
                  <a:srgbClr val="000000"/>
                </a:solidFill>
                <a:latin typeface="Arial"/>
                <a:ea typeface="Arial"/>
                <a:cs typeface="Arial"/>
                <a:sym typeface="Arial"/>
              </a:rPr>
              <a:t>shows IRS filings for the past year(s).</a:t>
            </a:r>
            <a:endParaRPr dirty="0"/>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2)  </a:t>
            </a:r>
            <a:r>
              <a:rPr lang="en-US" sz="2000" b="0" i="0" u="sng" strike="noStrike" cap="none" dirty="0">
                <a:solidFill>
                  <a:srgbClr val="94B377"/>
                </a:solidFill>
                <a:latin typeface="Arial"/>
                <a:ea typeface="Arial"/>
                <a:cs typeface="Arial"/>
                <a:sym typeface="Arial"/>
                <a:hlinkClick r:id="rId4">
                  <a:extLst>
                    <a:ext uri="{A12FA001-AC4F-418D-AE19-62706E023703}">
                      <ahyp:hlinkClr xmlns:ahyp="http://schemas.microsoft.com/office/drawing/2018/hyperlinkcolor" val="tx"/>
                    </a:ext>
                  </a:extLst>
                </a:hlinkClick>
              </a:rPr>
              <a:t>CA Secretary of State website </a:t>
            </a:r>
            <a:r>
              <a:rPr lang="en-US" sz="2000" b="0" i="0" u="none" strike="noStrike" cap="none" dirty="0">
                <a:solidFill>
                  <a:srgbClr val="000000"/>
                </a:solidFill>
                <a:latin typeface="Arial"/>
                <a:ea typeface="Arial"/>
                <a:cs typeface="Arial"/>
                <a:sym typeface="Arial"/>
              </a:rPr>
              <a:t>will show “active and up-to-date” when in compliance.</a:t>
            </a:r>
            <a:endParaRPr dirty="0"/>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3)  </a:t>
            </a:r>
            <a:r>
              <a:rPr lang="en-US" sz="2000" b="0" i="0" u="sng" strike="noStrike" cap="none" dirty="0">
                <a:solidFill>
                  <a:srgbClr val="94B377"/>
                </a:solidFill>
                <a:latin typeface="Arial"/>
                <a:ea typeface="Arial"/>
                <a:cs typeface="Arial"/>
                <a:sym typeface="Arial"/>
                <a:hlinkClick r:id="rId5">
                  <a:extLst>
                    <a:ext uri="{A12FA001-AC4F-418D-AE19-62706E023703}">
                      <ahyp:hlinkClr xmlns:ahyp="http://schemas.microsoft.com/office/drawing/2018/hyperlinkcolor" val="tx"/>
                    </a:ext>
                  </a:extLst>
                </a:hlinkClick>
              </a:rPr>
              <a:t>CA Department of Justice website</a:t>
            </a:r>
            <a:r>
              <a:rPr lang="en-US" sz="2000" b="0" i="0" u="none" strike="noStrike" cap="none" dirty="0">
                <a:solidFill>
                  <a:srgbClr val="000000"/>
                </a:solidFill>
                <a:latin typeface="Arial"/>
                <a:ea typeface="Arial"/>
                <a:cs typeface="Arial"/>
                <a:sym typeface="Arial"/>
              </a:rPr>
              <a:t> to verify registration is current.</a:t>
            </a:r>
            <a:endParaRPr dirty="0"/>
          </a:p>
          <a:p>
            <a:pPr marL="0" marR="0" lvl="0" indent="0"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a:t>
            </a:r>
            <a:endParaRPr dirty="0"/>
          </a:p>
          <a:p>
            <a:pPr marL="0" marR="0" lvl="0" indent="0"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266" name="Google Shape;266;p36" descr="A close up of a logo&#10;&#10;Description automatically generated"/>
          <p:cNvPicPr preferRelativeResize="0"/>
          <p:nvPr/>
        </p:nvPicPr>
        <p:blipFill rotWithShape="1">
          <a:blip r:embed="rId6">
            <a:alphaModFix/>
          </a:blip>
          <a:srcRect/>
          <a:stretch/>
        </p:blipFill>
        <p:spPr>
          <a:xfrm>
            <a:off x="727363" y="546556"/>
            <a:ext cx="7519355" cy="1822572"/>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7" descr="A close up of a logo"/>
          <p:cNvPicPr preferRelativeResize="0"/>
          <p:nvPr/>
        </p:nvPicPr>
        <p:blipFill rotWithShape="1">
          <a:blip r:embed="rId3">
            <a:alphaModFix/>
          </a:blip>
          <a:srcRect/>
          <a:stretch/>
        </p:blipFill>
        <p:spPr>
          <a:xfrm>
            <a:off x="812322" y="255611"/>
            <a:ext cx="7519355" cy="1570014"/>
          </a:xfrm>
          <a:prstGeom prst="rect">
            <a:avLst/>
          </a:prstGeom>
          <a:noFill/>
          <a:ln>
            <a:noFill/>
          </a:ln>
        </p:spPr>
      </p:pic>
      <p:pic>
        <p:nvPicPr>
          <p:cNvPr id="272" name="Google Shape;272;p37" descr="A paper with a note&#10;&#10;Description automatically generated with medium confidence">
            <a:hlinkClick r:id="rId4"/>
          </p:cNvPr>
          <p:cNvPicPr preferRelativeResize="0"/>
          <p:nvPr/>
        </p:nvPicPr>
        <p:blipFill rotWithShape="1">
          <a:blip r:embed="rId5">
            <a:alphaModFix/>
          </a:blip>
          <a:srcRect/>
          <a:stretch/>
        </p:blipFill>
        <p:spPr>
          <a:xfrm>
            <a:off x="997527" y="2535381"/>
            <a:ext cx="7334150" cy="3782291"/>
          </a:xfrm>
          <a:prstGeom prst="rect">
            <a:avLst/>
          </a:prstGeom>
          <a:noFill/>
          <a:ln>
            <a:noFill/>
          </a:ln>
        </p:spPr>
      </p:pic>
      <p:sp>
        <p:nvSpPr>
          <p:cNvPr id="273" name="Google Shape;273;p37"/>
          <p:cNvSpPr txBox="1"/>
          <p:nvPr/>
        </p:nvSpPr>
        <p:spPr>
          <a:xfrm>
            <a:off x="945572" y="1825625"/>
            <a:ext cx="72528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Be Sure to look at this </a:t>
            </a:r>
            <a:r>
              <a:rPr lang="en-US" sz="14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Grant Writing 101 </a:t>
            </a:r>
            <a:r>
              <a:rPr lang="en-US" sz="1400" b="0" i="0" u="none" strike="noStrike" cap="none" dirty="0">
                <a:solidFill>
                  <a:srgbClr val="000000"/>
                </a:solidFill>
                <a:latin typeface="Arial"/>
                <a:ea typeface="Arial"/>
                <a:cs typeface="Arial"/>
                <a:sym typeface="Arial"/>
              </a:rPr>
              <a:t>video on YouTube created by the El Dorado Community Foundation.  It will provide you with a lot of valuable information.</a:t>
            </a:r>
            <a:endParaRPr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872836" y="2545772"/>
            <a:ext cx="5652654"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The *RFP Process</a:t>
            </a:r>
            <a:endParaRPr/>
          </a:p>
          <a:p>
            <a:pPr marL="0" marR="0" lvl="0" indent="0" algn="l" rtl="0">
              <a:lnSpc>
                <a:spcPct val="100000"/>
              </a:lnSpc>
              <a:spcBef>
                <a:spcPts val="0"/>
              </a:spcBef>
              <a:spcAft>
                <a:spcPts val="0"/>
              </a:spcAft>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*Request for Proposal</a:t>
            </a:r>
            <a:endParaRPr/>
          </a:p>
        </p:txBody>
      </p:sp>
      <p:pic>
        <p:nvPicPr>
          <p:cNvPr id="279" name="Google Shape;279;p38" descr="A blue and white logo&#10;&#10;Description automatically generated"/>
          <p:cNvPicPr preferRelativeResize="0"/>
          <p:nvPr/>
        </p:nvPicPr>
        <p:blipFill rotWithShape="1">
          <a:blip r:embed="rId3">
            <a:alphaModFix/>
          </a:blip>
          <a:srcRect/>
          <a:stretch/>
        </p:blipFill>
        <p:spPr>
          <a:xfrm>
            <a:off x="105249" y="94858"/>
            <a:ext cx="1327355" cy="132735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1595</Words>
  <Application>Microsoft Office PowerPoint</Application>
  <PresentationFormat>On-screen Show (4:3)</PresentationFormat>
  <Paragraphs>192</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Noto Sans Symbols</vt:lpstr>
      <vt:lpstr>Trebuchet MS</vt:lpstr>
      <vt:lpstr>Twentieth Century</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Cathy Harris</cp:lastModifiedBy>
  <cp:revision>1</cp:revision>
  <dcterms:modified xsi:type="dcterms:W3CDTF">2026-01-08T02:35:22Z</dcterms:modified>
</cp:coreProperties>
</file>