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7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8CE"/>
    <a:srgbClr val="FFEFD6"/>
    <a:srgbClr val="6F97A8"/>
    <a:srgbClr val="FBE993"/>
    <a:srgbClr val="F7C792"/>
    <a:srgbClr val="CB6B78"/>
    <a:srgbClr val="E7E7E7"/>
    <a:srgbClr val="F79926"/>
    <a:srgbClr val="A5BACB"/>
    <a:srgbClr val="6C8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84075-082C-4872-BB3D-82A21CC4BBA8}" v="367" dt="2025-08-26T01:55:21.613"/>
    <p1510:client id="{481E2774-3D9C-4D6E-912C-C53AA3EC6AF5}" v="387" dt="2025-08-25T22:56:34.425"/>
    <p1510:client id="{98DB1B42-DD0F-411A-9F52-340CCD6DCFEE}" v="29" dt="2025-08-26T02:01:11.119"/>
    <p1510:client id="{9FD470F1-44ED-4A79-B528-45F462FCF9D1}" v="4" dt="2025-08-25T20:17:01.420"/>
    <p1510:client id="{E65A971A-4754-43C1-881B-0FE451ABC154}" v="72" dt="2025-08-26T01:58:24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76"/>
  </p:normalViewPr>
  <p:slideViewPr>
    <p:cSldViewPr snapToGrid="0">
      <p:cViewPr>
        <p:scale>
          <a:sx n="131" d="100"/>
          <a:sy n="131" d="100"/>
        </p:scale>
        <p:origin x="1552" y="1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8/31/25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4DE93-6E9B-324F-964A-3B8DE7C062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8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844F7-D557-FE69-A170-034C3FBD6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CC18C-4C10-8335-A98A-ED40A4677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62E71-9EAA-BCD8-363E-4C8C636C9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F44E2-E987-6321-BE36-69C38681B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8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58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3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4107"/>
            </a:lvl1pPr>
            <a:lvl2pPr>
              <a:defRPr sz="3520"/>
            </a:lvl2pPr>
            <a:lvl3pPr>
              <a:defRPr sz="2933"/>
            </a:lvl3pPr>
            <a:lvl4pPr>
              <a:defRPr sz="2640"/>
            </a:lvl4pPr>
            <a:lvl5pPr>
              <a:defRPr sz="2640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3520"/>
            </a:lvl1pPr>
            <a:lvl2pPr>
              <a:defRPr sz="2933"/>
            </a:lvl2pPr>
            <a:lvl3pPr>
              <a:defRPr sz="2640"/>
            </a:lvl3pPr>
            <a:lvl4pPr>
              <a:defRPr sz="2347"/>
            </a:lvl4pPr>
            <a:lvl5pPr>
              <a:defRPr sz="2347"/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3520"/>
            </a:lvl1pPr>
            <a:lvl2pPr>
              <a:defRPr sz="2933"/>
            </a:lvl2pPr>
            <a:lvl3pPr>
              <a:defRPr sz="2640"/>
            </a:lvl3pPr>
            <a:lvl4pPr>
              <a:defRPr sz="2347"/>
            </a:lvl4pPr>
            <a:lvl5pPr>
              <a:defRPr sz="2347"/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9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9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8/31/25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8/31/25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41150" rtl="0" eaLnBrk="1" latinLnBrk="0" hangingPunct="1"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31" indent="-502931" algn="l" defTabSz="1341150" rtl="0" eaLnBrk="1" latinLnBrk="0" hangingPunct="1">
        <a:spcBef>
          <a:spcPct val="20000"/>
        </a:spcBef>
        <a:buFont typeface="Arial" pitchFamily="34" charset="0"/>
        <a:buChar char="•"/>
        <a:defRPr sz="4693" kern="1200">
          <a:solidFill>
            <a:schemeClr val="tx1"/>
          </a:solidFill>
          <a:latin typeface="+mn-lt"/>
          <a:ea typeface="+mn-ea"/>
          <a:cs typeface="+mn-cs"/>
        </a:defRPr>
      </a:lvl1pPr>
      <a:lvl2pPr marL="1089685" indent="-419110" algn="l" defTabSz="1341150" rtl="0" eaLnBrk="1" latinLnBrk="0" hangingPunct="1">
        <a:spcBef>
          <a:spcPct val="20000"/>
        </a:spcBef>
        <a:buFont typeface="Arial" pitchFamily="34" charset="0"/>
        <a:buChar char="–"/>
        <a:defRPr sz="4107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spcBef>
          <a:spcPct val="20000"/>
        </a:spcBef>
        <a:buFont typeface="Arial" pitchFamily="34" charset="0"/>
        <a:buChar char="–"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spcBef>
          <a:spcPct val="20000"/>
        </a:spcBef>
        <a:buFont typeface="Arial" pitchFamily="34" charset="0"/>
        <a:buChar char="»"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spcBef>
          <a:spcPct val="20000"/>
        </a:spcBef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spcBef>
          <a:spcPct val="20000"/>
        </a:spcBef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spcBef>
          <a:spcPct val="20000"/>
        </a:spcBef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spcBef>
          <a:spcPct val="20000"/>
        </a:spcBef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hyperlink" Target="http://www.thesunbus.org/" TargetMode="External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unbus.org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9A9597-EA5B-63DD-8A3A-5B93C24D1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32" y="7048177"/>
            <a:ext cx="7623891" cy="2138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A59C5B-E6B4-2D42-E89F-9771550ED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33" y="4017822"/>
            <a:ext cx="7772400" cy="2950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EE3B2D-67C8-FFE1-3D48-5F3737065D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40782"/>
          <a:stretch>
            <a:fillRect/>
          </a:stretch>
        </p:blipFill>
        <p:spPr>
          <a:xfrm>
            <a:off x="0" y="1839900"/>
            <a:ext cx="7772400" cy="2161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73" name="Rectangle 1072">
            <a:extLst>
              <a:ext uri="{FF2B5EF4-FFF2-40B4-BE49-F238E27FC236}">
                <a16:creationId xmlns:a16="http://schemas.microsoft.com/office/drawing/2014/main" id="{4014A591-CC85-80E1-0DE8-6D91E9E1A6E3}"/>
              </a:ext>
            </a:extLst>
          </p:cNvPr>
          <p:cNvSpPr/>
          <p:nvPr/>
        </p:nvSpPr>
        <p:spPr>
          <a:xfrm>
            <a:off x="0" y="1845909"/>
            <a:ext cx="7772400" cy="1266528"/>
          </a:xfrm>
          <a:prstGeom prst="rect">
            <a:avLst/>
          </a:prstGeom>
          <a:gradFill>
            <a:gsLst>
              <a:gs pos="23000">
                <a:schemeClr val="bg1">
                  <a:alpha val="7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7D3845-08FB-190E-8B3D-72D11A7EAEF8}"/>
              </a:ext>
            </a:extLst>
          </p:cNvPr>
          <p:cNvSpPr/>
          <p:nvPr/>
        </p:nvSpPr>
        <p:spPr>
          <a:xfrm>
            <a:off x="191729" y="1"/>
            <a:ext cx="1598185" cy="1685642"/>
          </a:xfrm>
          <a:prstGeom prst="rect">
            <a:avLst/>
          </a:prstGeom>
          <a:solidFill>
            <a:srgbClr val="F8D925"/>
          </a:solidFill>
          <a:ln>
            <a:noFill/>
          </a:ln>
          <a:effectLst>
            <a:outerShdw blurRad="152400" dist="38100" dir="5400000" sx="99000" sy="99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37FF2D2-787F-669F-2738-77A6F6BDD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946" y="121167"/>
            <a:ext cx="33759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B41E3B"/>
                </a:solidFill>
                <a:latin typeface="Arial" panose="020B0604020202020204" pitchFamily="34" charset="0"/>
              </a:rPr>
              <a:t>The Sun Bus 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latin typeface="Arial" panose="020B0604020202020204" pitchFamily="34" charset="0"/>
              </a:rPr>
              <a:t>Skin Savvy Monthly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B41E3B"/>
                </a:solidFill>
                <a:latin typeface="Arial" panose="020B0604020202020204" pitchFamily="34" charset="0"/>
              </a:rPr>
              <a:t>August 2025</a:t>
            </a:r>
            <a:endParaRPr lang="en-US" altLang="en-US" sz="1400" b="1">
              <a:solidFill>
                <a:srgbClr val="B41E3B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6377FB4-C6E9-9114-1C00-4B3146EE7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94" y="-1929597"/>
            <a:ext cx="2353097" cy="23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logo of a bus&#10;&#10;Description automatically generated">
            <a:extLst>
              <a:ext uri="{FF2B5EF4-FFF2-40B4-BE49-F238E27FC236}">
                <a16:creationId xmlns:a16="http://schemas.microsoft.com/office/drawing/2014/main" id="{0557CF4D-1A70-985B-3384-34C7063F4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25" y="589674"/>
            <a:ext cx="4974554" cy="7311562"/>
          </a:xfrm>
          <a:prstGeom prst="rect">
            <a:avLst/>
          </a:prstGeom>
        </p:spPr>
      </p:pic>
      <p:pic>
        <p:nvPicPr>
          <p:cNvPr id="14" name="Picture 13" descr="A logo of a bus&#10;&#10;Description automatically generated">
            <a:extLst>
              <a:ext uri="{FF2B5EF4-FFF2-40B4-BE49-F238E27FC236}">
                <a16:creationId xmlns:a16="http://schemas.microsoft.com/office/drawing/2014/main" id="{7522EE89-E2EA-12F9-A3F1-BFBEB7F809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7" r="25515" b="64564"/>
          <a:stretch/>
        </p:blipFill>
        <p:spPr>
          <a:xfrm>
            <a:off x="266674" y="144858"/>
            <a:ext cx="1487966" cy="1395928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883E637-3030-9977-FB6D-4726F4B48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999" y="1316311"/>
            <a:ext cx="51723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>
                <a:latin typeface="Arial" panose="020B0604020202020204" pitchFamily="34" charset="0"/>
              </a:rPr>
              <a:t>Your monthly guide to sun safety, expert skin health insights, and the latest updates from The Sun Bus's community outreach initiatives.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689FEC-35F8-23F6-735C-E443604419EF}"/>
              </a:ext>
            </a:extLst>
          </p:cNvPr>
          <p:cNvSpPr/>
          <p:nvPr/>
        </p:nvSpPr>
        <p:spPr>
          <a:xfrm>
            <a:off x="141633" y="9645735"/>
            <a:ext cx="7466825" cy="351379"/>
          </a:xfrm>
          <a:prstGeom prst="rect">
            <a:avLst/>
          </a:prstGeom>
          <a:solidFill>
            <a:srgbClr val="F8D925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8EE96FE-614A-0E9D-F473-C1D5461BC2BE}"/>
              </a:ext>
            </a:extLst>
          </p:cNvPr>
          <p:cNvSpPr/>
          <p:nvPr/>
        </p:nvSpPr>
        <p:spPr>
          <a:xfrm>
            <a:off x="135407" y="1828800"/>
            <a:ext cx="7388942" cy="0"/>
          </a:xfrm>
          <a:custGeom>
            <a:avLst/>
            <a:gdLst>
              <a:gd name="connsiteX0" fmla="*/ 0 w 7388942"/>
              <a:gd name="connsiteY0" fmla="*/ 0 h 0"/>
              <a:gd name="connsiteX1" fmla="*/ 7388942 w 738894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88942">
                <a:moveTo>
                  <a:pt x="0" y="0"/>
                </a:moveTo>
                <a:lnTo>
                  <a:pt x="7388942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8135110F-8E9D-2C87-167D-BEB6B1C8C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07" y="8602672"/>
            <a:ext cx="7466825" cy="100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Abbreviations: MS= </a:t>
            </a: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Medical Student</a:t>
            </a:r>
            <a:r>
              <a:rPr lang="en-US" alt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, UV= </a:t>
            </a: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Ultraviolet</a:t>
            </a:r>
            <a:r>
              <a:rPr lang="en-US" alt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, SPF= </a:t>
            </a: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Sun Protective Factor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Occupational Exposures and Skin Cancer: A Brief Report. </a:t>
            </a:r>
            <a:r>
              <a:rPr lang="en-US" sz="600" i="1" dirty="0">
                <a:latin typeface="Arial" panose="020B0604020202020204" pitchFamily="34" charset="0"/>
                <a:cs typeface="Arial" panose="020B0604020202020204" pitchFamily="34" charset="0"/>
              </a:rPr>
              <a:t>Skin Res Technol, 2024. </a:t>
            </a:r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Solar ultraviolet radiation exposure in workers with outdoor occupations: a systematic review and call to action. </a:t>
            </a:r>
            <a:r>
              <a:rPr lang="en-US" sz="600" i="1" dirty="0">
                <a:latin typeface="Arial" panose="020B0604020202020204" pitchFamily="34" charset="0"/>
                <a:cs typeface="Arial" panose="020B0604020202020204" pitchFamily="34" charset="0"/>
              </a:rPr>
              <a:t>Int J Dermatol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. 2024. </a:t>
            </a:r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Skin Pearls For Kids: Evaluation of a Youth Skin Health Education Program. </a:t>
            </a:r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U.S. Food and Drug Administration. Sunscreen: How to help protect your skin from the sun, 2025.</a:t>
            </a:r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American Academy of Dermatology Association. Sunscreen FAQs, 2025.</a:t>
            </a:r>
            <a:endParaRPr lang="en-US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89A94E6A-CAFD-B1A6-EF18-A2A2CC92AAC9}"/>
              </a:ext>
            </a:extLst>
          </p:cNvPr>
          <p:cNvSpPr txBox="1"/>
          <p:nvPr/>
        </p:nvSpPr>
        <p:spPr>
          <a:xfrm>
            <a:off x="7025335" y="9670369"/>
            <a:ext cx="600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Pg 1</a:t>
            </a:r>
          </a:p>
        </p:txBody>
      </p:sp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CBE0B1AC-144F-D550-07F8-BE9F2C7FBAFD}"/>
              </a:ext>
            </a:extLst>
          </p:cNvPr>
          <p:cNvSpPr/>
          <p:nvPr/>
        </p:nvSpPr>
        <p:spPr>
          <a:xfrm>
            <a:off x="6870928" y="9708848"/>
            <a:ext cx="0" cy="215900"/>
          </a:xfrm>
          <a:custGeom>
            <a:avLst/>
            <a:gdLst>
              <a:gd name="connsiteX0" fmla="*/ 0 w 0"/>
              <a:gd name="connsiteY0" fmla="*/ 0 h 215900"/>
              <a:gd name="connsiteX1" fmla="*/ 0 w 0"/>
              <a:gd name="connsiteY1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67" name="Table 1066">
            <a:extLst>
              <a:ext uri="{FF2B5EF4-FFF2-40B4-BE49-F238E27FC236}">
                <a16:creationId xmlns:a16="http://schemas.microsoft.com/office/drawing/2014/main" id="{EADA20F8-9B40-AD06-9CE5-4CECEE13A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01058"/>
              </p:ext>
            </p:extLst>
          </p:nvPr>
        </p:nvGraphicFramePr>
        <p:xfrm>
          <a:off x="118848" y="9690837"/>
          <a:ext cx="6717816" cy="44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90">
                  <a:extLst>
                    <a:ext uri="{9D8B030D-6E8A-4147-A177-3AD203B41FA5}">
                      <a16:colId xmlns:a16="http://schemas.microsoft.com/office/drawing/2014/main" val="2258730338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2511337798"/>
                    </a:ext>
                  </a:extLst>
                </a:gridCol>
                <a:gridCol w="1819175">
                  <a:extLst>
                    <a:ext uri="{9D8B030D-6E8A-4147-A177-3AD203B41FA5}">
                      <a16:colId xmlns:a16="http://schemas.microsoft.com/office/drawing/2014/main" val="2752152164"/>
                    </a:ext>
                  </a:extLst>
                </a:gridCol>
                <a:gridCol w="1028393">
                  <a:extLst>
                    <a:ext uri="{9D8B030D-6E8A-4147-A177-3AD203B41FA5}">
                      <a16:colId xmlns:a16="http://schemas.microsoft.com/office/drawing/2014/main" val="2758586541"/>
                    </a:ext>
                  </a:extLst>
                </a:gridCol>
              </a:tblGrid>
              <a:tr h="3513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Editor: Aliya Rogers, MD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Graphics: Aaron Szymonik, MS1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Director: Darren Lynn, MD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rgbClr val="1155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www.thesunbus.org</a:t>
                      </a:r>
                      <a:endParaRPr lang="en-US" sz="700" b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358686"/>
                  </a:ext>
                </a:extLst>
              </a:tr>
            </a:tbl>
          </a:graphicData>
        </a:graphic>
      </p:graphicFrame>
      <p:sp>
        <p:nvSpPr>
          <p:cNvPr id="1069" name="Freeform: Shape 1063">
            <a:extLst>
              <a:ext uri="{FF2B5EF4-FFF2-40B4-BE49-F238E27FC236}">
                <a16:creationId xmlns:a16="http://schemas.microsoft.com/office/drawing/2014/main" id="{87481706-F797-E2AE-0866-D0CCBB4BF351}"/>
              </a:ext>
            </a:extLst>
          </p:cNvPr>
          <p:cNvSpPr/>
          <p:nvPr/>
        </p:nvSpPr>
        <p:spPr>
          <a:xfrm>
            <a:off x="5754234" y="9708848"/>
            <a:ext cx="0" cy="215900"/>
          </a:xfrm>
          <a:custGeom>
            <a:avLst/>
            <a:gdLst>
              <a:gd name="connsiteX0" fmla="*/ 0 w 0"/>
              <a:gd name="connsiteY0" fmla="*/ 0 h 215900"/>
              <a:gd name="connsiteX1" fmla="*/ 0 w 0"/>
              <a:gd name="connsiteY1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Freeform: Shape 1063">
            <a:extLst>
              <a:ext uri="{FF2B5EF4-FFF2-40B4-BE49-F238E27FC236}">
                <a16:creationId xmlns:a16="http://schemas.microsoft.com/office/drawing/2014/main" id="{C780E119-C9BB-A352-191D-5242E0C86AC6}"/>
              </a:ext>
            </a:extLst>
          </p:cNvPr>
          <p:cNvSpPr/>
          <p:nvPr/>
        </p:nvSpPr>
        <p:spPr>
          <a:xfrm>
            <a:off x="3965292" y="9708848"/>
            <a:ext cx="0" cy="215900"/>
          </a:xfrm>
          <a:custGeom>
            <a:avLst/>
            <a:gdLst>
              <a:gd name="connsiteX0" fmla="*/ 0 w 0"/>
              <a:gd name="connsiteY0" fmla="*/ 0 h 215900"/>
              <a:gd name="connsiteX1" fmla="*/ 0 w 0"/>
              <a:gd name="connsiteY1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Freeform: Shape 1063">
            <a:extLst>
              <a:ext uri="{FF2B5EF4-FFF2-40B4-BE49-F238E27FC236}">
                <a16:creationId xmlns:a16="http://schemas.microsoft.com/office/drawing/2014/main" id="{4039A237-8D83-217E-D1BD-206243FEAD2C}"/>
              </a:ext>
            </a:extLst>
          </p:cNvPr>
          <p:cNvSpPr/>
          <p:nvPr/>
        </p:nvSpPr>
        <p:spPr>
          <a:xfrm>
            <a:off x="1859828" y="9708848"/>
            <a:ext cx="0" cy="215900"/>
          </a:xfrm>
          <a:custGeom>
            <a:avLst/>
            <a:gdLst>
              <a:gd name="connsiteX0" fmla="*/ 0 w 0"/>
              <a:gd name="connsiteY0" fmla="*/ 0 h 215900"/>
              <a:gd name="connsiteX1" fmla="*/ 0 w 0"/>
              <a:gd name="connsiteY1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C138A-2AED-1A5D-B453-3716DBECB7C5}"/>
              </a:ext>
            </a:extLst>
          </p:cNvPr>
          <p:cNvSpPr txBox="1"/>
          <p:nvPr/>
        </p:nvSpPr>
        <p:spPr>
          <a:xfrm>
            <a:off x="266674" y="4139474"/>
            <a:ext cx="47871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SPF: The 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uper 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ower 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ormula for Kids!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Keana Khodadad, Predoctoral Research Fellow</a:t>
            </a:r>
          </a:p>
          <a:p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924F9-E0AD-2D25-C23A-74827AEFDDE6}"/>
              </a:ext>
            </a:extLst>
          </p:cNvPr>
          <p:cNvSpPr txBox="1"/>
          <p:nvPr/>
        </p:nvSpPr>
        <p:spPr>
          <a:xfrm>
            <a:off x="266674" y="4849971"/>
            <a:ext cx="4149610" cy="195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 that sunburns during childhood significantly increase the risk of skin cancer later in life?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Kids should apply SPF 30+ sunscreen, wear a hat and sunglasses, and seek shade to protect their skin during outdoor play so the fun never ends.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Sun-safe kids are happy kids, all summer long!</a:t>
            </a:r>
          </a:p>
          <a:p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u="none" strike="noStrike" baseline="30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0D373D-D510-1D3F-2B21-8F9DA354151F}"/>
              </a:ext>
            </a:extLst>
          </p:cNvPr>
          <p:cNvSpPr/>
          <p:nvPr/>
        </p:nvSpPr>
        <p:spPr>
          <a:xfrm>
            <a:off x="19378" y="1806399"/>
            <a:ext cx="7772400" cy="1816295"/>
          </a:xfrm>
          <a:prstGeom prst="rect">
            <a:avLst/>
          </a:prstGeom>
          <a:gradFill>
            <a:gsLst>
              <a:gs pos="23000">
                <a:schemeClr val="bg1">
                  <a:alpha val="7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0D34F2-24F0-134B-B583-F5A1328CC876}"/>
              </a:ext>
            </a:extLst>
          </p:cNvPr>
          <p:cNvSpPr txBox="1"/>
          <p:nvPr/>
        </p:nvSpPr>
        <p:spPr>
          <a:xfrm>
            <a:off x="2923082" y="-3252866"/>
            <a:ext cx="184731" cy="369332"/>
          </a:xfrm>
          <a:prstGeom prst="rect">
            <a:avLst/>
          </a:prstGeom>
          <a:solidFill>
            <a:srgbClr val="F9D924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E578C6-8307-7E24-9BE9-4BEDE6DA83D9}"/>
              </a:ext>
            </a:extLst>
          </p:cNvPr>
          <p:cNvSpPr txBox="1"/>
          <p:nvPr/>
        </p:nvSpPr>
        <p:spPr>
          <a:xfrm>
            <a:off x="191729" y="2514537"/>
            <a:ext cx="7495151" cy="174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Outdoor occupations: agriculture, construction, maritime industries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Military Personnel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Postal Workers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Knowing your risk is important in taking the proper precautions for UV protection. If you or a loved one has a high-risk occupation, prioritize sun protection and consult a dermatologist for regular skin checks. </a:t>
            </a:r>
          </a:p>
          <a:p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u="none" strike="noStrike" baseline="30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529741-CB3F-49A4-A29E-5428CACF27BB}"/>
              </a:ext>
            </a:extLst>
          </p:cNvPr>
          <p:cNvSpPr txBox="1"/>
          <p:nvPr/>
        </p:nvSpPr>
        <p:spPr>
          <a:xfrm>
            <a:off x="195144" y="1879144"/>
            <a:ext cx="4787155" cy="602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Occupations at High Risk for UV Skin Damage</a:t>
            </a:r>
          </a:p>
          <a:p>
            <a:pPr>
              <a:lnSpc>
                <a:spcPct val="115000"/>
              </a:lnSpc>
            </a:pP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Bianca Patel, MS3</a:t>
            </a:r>
          </a:p>
        </p:txBody>
      </p:sp>
      <p:sp>
        <p:nvSpPr>
          <p:cNvPr id="22" name="AutoShape 2" descr="A person and a child on the beach&#10;&#10;AI-generated content may be incorrect.">
            <a:extLst>
              <a:ext uri="{FF2B5EF4-FFF2-40B4-BE49-F238E27FC236}">
                <a16:creationId xmlns:a16="http://schemas.microsoft.com/office/drawing/2014/main" id="{1050DEE0-B0C1-3570-C5D4-D0F8AE4371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9500" y="3175000"/>
            <a:ext cx="56134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4" descr="A person and a child on the beach&#10;&#10;AI-generated content may be incorrect.">
            <a:extLst>
              <a:ext uri="{FF2B5EF4-FFF2-40B4-BE49-F238E27FC236}">
                <a16:creationId xmlns:a16="http://schemas.microsoft.com/office/drawing/2014/main" id="{866E1DC8-9A49-F3B2-7AFD-3C65C0A104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1900" y="3327400"/>
            <a:ext cx="56134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6" descr="A person and a child on the beach&#10;&#10;AI-generated content may be incorrect.">
            <a:extLst>
              <a:ext uri="{FF2B5EF4-FFF2-40B4-BE49-F238E27FC236}">
                <a16:creationId xmlns:a16="http://schemas.microsoft.com/office/drawing/2014/main" id="{E890033B-5736-B3FA-3938-2399A3C6DC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4300" y="3479800"/>
            <a:ext cx="56134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1D7FC2F-B42B-C74E-B6C1-7BCE522EA6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5563" y="4720373"/>
            <a:ext cx="3031936" cy="1996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34C1637-B515-0A0B-FE16-90F5C5D7BB5B}"/>
              </a:ext>
            </a:extLst>
          </p:cNvPr>
          <p:cNvSpPr/>
          <p:nvPr/>
        </p:nvSpPr>
        <p:spPr>
          <a:xfrm>
            <a:off x="6046" y="6979801"/>
            <a:ext cx="7772400" cy="1143598"/>
          </a:xfrm>
          <a:prstGeom prst="rect">
            <a:avLst/>
          </a:prstGeom>
          <a:gradFill>
            <a:gsLst>
              <a:gs pos="23000">
                <a:schemeClr val="bg1">
                  <a:alpha val="7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C0158C-3DBA-CB96-0B9A-493E12210DA3}"/>
              </a:ext>
            </a:extLst>
          </p:cNvPr>
          <p:cNvSpPr txBox="1"/>
          <p:nvPr/>
        </p:nvSpPr>
        <p:spPr>
          <a:xfrm>
            <a:off x="1384300" y="7612692"/>
            <a:ext cx="619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1. It’s past the expiration date.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Sunscreen degrades and loses potency over time.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2. The texture has changed.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Separation or clumping = time to toss.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3. It smells off.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sour or rancid odor means it’s unstable.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4. It’s been stored in heat.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Storage in hot, humid places reduces SPF effectiveness.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400" u="none" strike="noStrike" baseline="30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F67EA5-5376-AF04-46FE-A600DE400421}"/>
              </a:ext>
            </a:extLst>
          </p:cNvPr>
          <p:cNvSpPr txBox="1"/>
          <p:nvPr/>
        </p:nvSpPr>
        <p:spPr>
          <a:xfrm>
            <a:off x="1382843" y="7060947"/>
            <a:ext cx="57641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Has Your Sunscreen Gone Bad? Four Signs to Watch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By Lola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Oladinni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MS4</a:t>
            </a:r>
            <a:endParaRPr lang="en-US" sz="14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215814-6D59-7245-4FC7-7BB14FCE77FD}"/>
              </a:ext>
            </a:extLst>
          </p:cNvPr>
          <p:cNvSpPr txBox="1"/>
          <p:nvPr/>
        </p:nvSpPr>
        <p:spPr>
          <a:xfrm>
            <a:off x="5892320" y="81859"/>
            <a:ext cx="1888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 Sponsored By</a:t>
            </a:r>
          </a:p>
        </p:txBody>
      </p:sp>
    </p:spTree>
    <p:extLst>
      <p:ext uri="{BB962C8B-B14F-4D97-AF65-F5344CB8AC3E}">
        <p14:creationId xmlns:p14="http://schemas.microsoft.com/office/powerpoint/2010/main" val="296815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DAF79-0BBB-56AC-3A1C-74804333D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3;p2">
            <a:extLst>
              <a:ext uri="{FF2B5EF4-FFF2-40B4-BE49-F238E27FC236}">
                <a16:creationId xmlns:a16="http://schemas.microsoft.com/office/drawing/2014/main" id="{0211E8B7-C09F-A294-9ECF-9E62CDF6B9FD}"/>
              </a:ext>
            </a:extLst>
          </p:cNvPr>
          <p:cNvSpPr/>
          <p:nvPr/>
        </p:nvSpPr>
        <p:spPr>
          <a:xfrm>
            <a:off x="116182" y="9701784"/>
            <a:ext cx="7540037" cy="357140"/>
          </a:xfrm>
          <a:prstGeom prst="rect">
            <a:avLst/>
          </a:prstGeom>
          <a:solidFill>
            <a:srgbClr val="F8D925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7;p2">
            <a:extLst>
              <a:ext uri="{FF2B5EF4-FFF2-40B4-BE49-F238E27FC236}">
                <a16:creationId xmlns:a16="http://schemas.microsoft.com/office/drawing/2014/main" id="{52450428-CD27-64E8-8180-070B3FF5A6A7}"/>
              </a:ext>
            </a:extLst>
          </p:cNvPr>
          <p:cNvSpPr txBox="1"/>
          <p:nvPr/>
        </p:nvSpPr>
        <p:spPr>
          <a:xfrm>
            <a:off x="5977268" y="9770634"/>
            <a:ext cx="1209544" cy="42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800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www.thesunbus.org</a:t>
            </a:r>
            <a:endParaRPr lang="en-US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4;p2">
            <a:extLst>
              <a:ext uri="{FF2B5EF4-FFF2-40B4-BE49-F238E27FC236}">
                <a16:creationId xmlns:a16="http://schemas.microsoft.com/office/drawing/2014/main" id="{57118D68-C346-3FE4-07E1-48AF8C5B5A7B}"/>
              </a:ext>
            </a:extLst>
          </p:cNvPr>
          <p:cNvSpPr txBox="1"/>
          <p:nvPr/>
        </p:nvSpPr>
        <p:spPr>
          <a:xfrm>
            <a:off x="146088" y="9734521"/>
            <a:ext cx="1737714" cy="29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Editor: Aliya Rogers, MD</a:t>
            </a:r>
            <a:endParaRPr sz="1200" i="1"/>
          </a:p>
        </p:txBody>
      </p:sp>
      <p:sp>
        <p:nvSpPr>
          <p:cNvPr id="10" name="Google Shape;145;p2">
            <a:extLst>
              <a:ext uri="{FF2B5EF4-FFF2-40B4-BE49-F238E27FC236}">
                <a16:creationId xmlns:a16="http://schemas.microsoft.com/office/drawing/2014/main" id="{C8B55EE1-D5EA-195A-558E-1C715479D18B}"/>
              </a:ext>
            </a:extLst>
          </p:cNvPr>
          <p:cNvSpPr txBox="1"/>
          <p:nvPr/>
        </p:nvSpPr>
        <p:spPr>
          <a:xfrm>
            <a:off x="7147236" y="9739584"/>
            <a:ext cx="508980" cy="28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Pg 2</a:t>
            </a:r>
            <a:endParaRPr/>
          </a:p>
        </p:txBody>
      </p:sp>
      <p:sp>
        <p:nvSpPr>
          <p:cNvPr id="11" name="Google Shape;146;p2">
            <a:extLst>
              <a:ext uri="{FF2B5EF4-FFF2-40B4-BE49-F238E27FC236}">
                <a16:creationId xmlns:a16="http://schemas.microsoft.com/office/drawing/2014/main" id="{ADA423F8-AF6B-168D-CA25-919159FF5787}"/>
              </a:ext>
            </a:extLst>
          </p:cNvPr>
          <p:cNvSpPr txBox="1"/>
          <p:nvPr/>
        </p:nvSpPr>
        <p:spPr>
          <a:xfrm>
            <a:off x="4166854" y="9734521"/>
            <a:ext cx="1849990" cy="29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Director: Darren Lynn, MD</a:t>
            </a:r>
            <a:endParaRPr sz="1200" dirty="0"/>
          </a:p>
        </p:txBody>
      </p:sp>
      <p:sp>
        <p:nvSpPr>
          <p:cNvPr id="12" name="Google Shape;148;p2">
            <a:extLst>
              <a:ext uri="{FF2B5EF4-FFF2-40B4-BE49-F238E27FC236}">
                <a16:creationId xmlns:a16="http://schemas.microsoft.com/office/drawing/2014/main" id="{55BCF5BF-B617-6671-7EE6-6C49D50D4F2D}"/>
              </a:ext>
            </a:extLst>
          </p:cNvPr>
          <p:cNvSpPr/>
          <p:nvPr/>
        </p:nvSpPr>
        <p:spPr>
          <a:xfrm>
            <a:off x="1864015" y="9770634"/>
            <a:ext cx="0" cy="219440"/>
          </a:xfrm>
          <a:custGeom>
            <a:avLst/>
            <a:gdLst/>
            <a:ahLst/>
            <a:cxnLst/>
            <a:rect l="l" t="t" r="r" b="b"/>
            <a:pathLst>
              <a:path w="120000" h="215900" extrusionOk="0">
                <a:moveTo>
                  <a:pt x="0" y="0"/>
                </a:moveTo>
                <a:lnTo>
                  <a:pt x="0" y="215900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49;p2">
            <a:extLst>
              <a:ext uri="{FF2B5EF4-FFF2-40B4-BE49-F238E27FC236}">
                <a16:creationId xmlns:a16="http://schemas.microsoft.com/office/drawing/2014/main" id="{7F29CDD1-178A-3A0F-22F7-4684C16F06CC}"/>
              </a:ext>
            </a:extLst>
          </p:cNvPr>
          <p:cNvSpPr/>
          <p:nvPr/>
        </p:nvSpPr>
        <p:spPr>
          <a:xfrm>
            <a:off x="5997057" y="9770634"/>
            <a:ext cx="0" cy="219440"/>
          </a:xfrm>
          <a:custGeom>
            <a:avLst/>
            <a:gdLst/>
            <a:ahLst/>
            <a:cxnLst/>
            <a:rect l="l" t="t" r="r" b="b"/>
            <a:pathLst>
              <a:path w="120000" h="215900" extrusionOk="0">
                <a:moveTo>
                  <a:pt x="0" y="0"/>
                </a:moveTo>
                <a:lnTo>
                  <a:pt x="0" y="215900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50;p2">
            <a:extLst>
              <a:ext uri="{FF2B5EF4-FFF2-40B4-BE49-F238E27FC236}">
                <a16:creationId xmlns:a16="http://schemas.microsoft.com/office/drawing/2014/main" id="{6B2CBE8B-3B21-95C1-B96A-97205E43D10A}"/>
              </a:ext>
            </a:extLst>
          </p:cNvPr>
          <p:cNvSpPr/>
          <p:nvPr/>
        </p:nvSpPr>
        <p:spPr>
          <a:xfrm>
            <a:off x="7167027" y="9770634"/>
            <a:ext cx="0" cy="219440"/>
          </a:xfrm>
          <a:custGeom>
            <a:avLst/>
            <a:gdLst/>
            <a:ahLst/>
            <a:cxnLst/>
            <a:rect l="l" t="t" r="r" b="b"/>
            <a:pathLst>
              <a:path w="120000" h="215900" extrusionOk="0">
                <a:moveTo>
                  <a:pt x="0" y="0"/>
                </a:moveTo>
                <a:lnTo>
                  <a:pt x="0" y="215900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46;p2">
            <a:extLst>
              <a:ext uri="{FF2B5EF4-FFF2-40B4-BE49-F238E27FC236}">
                <a16:creationId xmlns:a16="http://schemas.microsoft.com/office/drawing/2014/main" id="{94369666-9268-43DE-DECE-D8DF4B126A6F}"/>
              </a:ext>
            </a:extLst>
          </p:cNvPr>
          <p:cNvSpPr txBox="1"/>
          <p:nvPr/>
        </p:nvSpPr>
        <p:spPr>
          <a:xfrm>
            <a:off x="1844228" y="9734521"/>
            <a:ext cx="2362200" cy="29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1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Graphics: Edwine Coulanges, MS4</a:t>
            </a:r>
            <a:endParaRPr lang="en-US" sz="1100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16" name="Google Shape;148;p2">
            <a:extLst>
              <a:ext uri="{FF2B5EF4-FFF2-40B4-BE49-F238E27FC236}">
                <a16:creationId xmlns:a16="http://schemas.microsoft.com/office/drawing/2014/main" id="{1277CCF5-CD07-9E2B-23B2-D30496C2E9F3}"/>
              </a:ext>
            </a:extLst>
          </p:cNvPr>
          <p:cNvSpPr/>
          <p:nvPr/>
        </p:nvSpPr>
        <p:spPr>
          <a:xfrm>
            <a:off x="4186641" y="9770634"/>
            <a:ext cx="0" cy="219440"/>
          </a:xfrm>
          <a:custGeom>
            <a:avLst/>
            <a:gdLst/>
            <a:ahLst/>
            <a:cxnLst/>
            <a:rect l="l" t="t" r="r" b="b"/>
            <a:pathLst>
              <a:path w="120000" h="215900" extrusionOk="0">
                <a:moveTo>
                  <a:pt x="0" y="0"/>
                </a:moveTo>
                <a:lnTo>
                  <a:pt x="0" y="215900"/>
                </a:lnTo>
              </a:path>
            </a:pathLst>
          </a:cu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56C996-0025-2078-9A53-9339AF3BC661}"/>
              </a:ext>
            </a:extLst>
          </p:cNvPr>
          <p:cNvSpPr txBox="1"/>
          <p:nvPr/>
        </p:nvSpPr>
        <p:spPr>
          <a:xfrm>
            <a:off x="83275" y="9301401"/>
            <a:ext cx="76021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Abbreviations: MS= </a:t>
            </a:r>
            <a:r>
              <a:rPr lang="en-US" sz="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Medical Student, </a:t>
            </a:r>
            <a:r>
              <a:rPr lang="en-US" sz="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OMS=</a:t>
            </a:r>
            <a:r>
              <a:rPr lang="en-US" sz="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Osteopathic medical student</a:t>
            </a:r>
            <a:r>
              <a:rPr lang="en-US" sz="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kern="100" dirty="0">
                <a:latin typeface="Arial" panose="020B0604020202020204" pitchFamily="34" charset="0"/>
                <a:cs typeface="Arial" panose="020B0604020202020204" pitchFamily="34" charset="0"/>
              </a:rPr>
              <a:t>SCC</a:t>
            </a:r>
            <a:r>
              <a:rPr lang="en-US" alt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Squamous Cell Carcinoma</a:t>
            </a:r>
            <a:endParaRPr lang="en-US" altLang="en-US" sz="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References. 6. </a:t>
            </a:r>
            <a:r>
              <a:rPr lang="en-US" sz="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Reinehr CPH, Bakos RM. Actinic keratoses: review of clinical, </a:t>
            </a:r>
            <a:r>
              <a:rPr lang="en-US" sz="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dermoscopic</a:t>
            </a:r>
            <a:r>
              <a:rPr lang="en-US" sz="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and therapeutic aspects. </a:t>
            </a:r>
            <a:r>
              <a:rPr lang="en-US" sz="6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 Bras Dermatol.</a:t>
            </a:r>
            <a:r>
              <a:rPr lang="en-US" sz="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2019. </a:t>
            </a:r>
            <a:r>
              <a:rPr lang="en-US" sz="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7.</a:t>
            </a:r>
            <a:r>
              <a:rPr lang="en-US" sz="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Linares MA, Zakaria A, </a:t>
            </a:r>
            <a:r>
              <a:rPr lang="en-US" sz="6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Nizran</a:t>
            </a:r>
            <a:r>
              <a:rPr lang="en-US" sz="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P. Skin Cancer. </a:t>
            </a:r>
            <a:r>
              <a:rPr lang="en-US" sz="6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Prim Care</a:t>
            </a:r>
            <a:r>
              <a:rPr lang="en-US" sz="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2015. </a:t>
            </a:r>
            <a:r>
              <a:rPr lang="en-US" sz="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8.</a:t>
            </a:r>
            <a:r>
              <a:rPr lang="en-US" sz="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Skin cancer types: Squamous cell carcinoma overview. 2023. </a:t>
            </a:r>
            <a:r>
              <a:rPr lang="en-US" sz="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9.</a:t>
            </a:r>
            <a:r>
              <a:rPr lang="en-US" sz="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“Find skin cancer: How to perform a skin self-exam”. </a:t>
            </a:r>
            <a:r>
              <a:rPr lang="en-US" sz="6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American Academy of Dermatology. 2023.</a:t>
            </a:r>
            <a:endParaRPr lang="en-US" sz="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44C68-EF46-5927-B4D0-77C43DA93D04}"/>
              </a:ext>
            </a:extLst>
          </p:cNvPr>
          <p:cNvSpPr/>
          <p:nvPr/>
        </p:nvSpPr>
        <p:spPr>
          <a:xfrm>
            <a:off x="1" y="0"/>
            <a:ext cx="7772400" cy="2735870"/>
          </a:xfrm>
          <a:prstGeom prst="rect">
            <a:avLst/>
          </a:prstGeom>
          <a:solidFill>
            <a:srgbClr val="F795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34;p2">
            <a:extLst>
              <a:ext uri="{FF2B5EF4-FFF2-40B4-BE49-F238E27FC236}">
                <a16:creationId xmlns:a16="http://schemas.microsoft.com/office/drawing/2014/main" id="{1467E80B-5A8E-A11B-A0BD-0CCF411A8A5D}"/>
              </a:ext>
            </a:extLst>
          </p:cNvPr>
          <p:cNvSpPr/>
          <p:nvPr/>
        </p:nvSpPr>
        <p:spPr>
          <a:xfrm>
            <a:off x="-22515" y="-16176"/>
            <a:ext cx="7794915" cy="2745907"/>
          </a:xfrm>
          <a:prstGeom prst="rect">
            <a:avLst/>
          </a:prstGeom>
          <a:solidFill>
            <a:srgbClr val="FFEF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34;p2">
            <a:extLst>
              <a:ext uri="{FF2B5EF4-FFF2-40B4-BE49-F238E27FC236}">
                <a16:creationId xmlns:a16="http://schemas.microsoft.com/office/drawing/2014/main" id="{A3A06350-DF2D-C6E4-509A-47F412490578}"/>
              </a:ext>
            </a:extLst>
          </p:cNvPr>
          <p:cNvSpPr/>
          <p:nvPr/>
        </p:nvSpPr>
        <p:spPr>
          <a:xfrm>
            <a:off x="-34535" y="-3033"/>
            <a:ext cx="7779332" cy="20574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34000">
                <a:srgbClr val="FFFFFF">
                  <a:alpha val="72941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E4E3EA-9BC9-33B1-8313-07EECDC6457E}"/>
              </a:ext>
            </a:extLst>
          </p:cNvPr>
          <p:cNvSpPr txBox="1"/>
          <p:nvPr/>
        </p:nvSpPr>
        <p:spPr>
          <a:xfrm>
            <a:off x="-137789" y="42500"/>
            <a:ext cx="6087850" cy="590931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4999"/>
              </a:lnSpc>
            </a:pPr>
            <a:r>
              <a:rPr lang="en-US" sz="1600" b="1" dirty="0">
                <a:latin typeface="Arial"/>
                <a:cs typeface="Arial"/>
              </a:rPr>
              <a:t>Actinic Keratosis: A Precancerous Lesion</a:t>
            </a:r>
            <a:endParaRPr lang="en-US" dirty="0"/>
          </a:p>
          <a:p>
            <a:pPr algn="ctr"/>
            <a:r>
              <a:rPr lang="en-US" sz="1400" i="1" dirty="0">
                <a:latin typeface="Arial"/>
                <a:ea typeface="+mn-lt"/>
                <a:cs typeface="+mn-lt"/>
              </a:rPr>
              <a:t>Benazir Merchant, MS2</a:t>
            </a:r>
            <a:endParaRPr lang="en-US" i="1" dirty="0">
              <a:latin typeface="Arial"/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5F369-D686-5E72-1340-D68DF7C6A757}"/>
              </a:ext>
            </a:extLst>
          </p:cNvPr>
          <p:cNvSpPr txBox="1"/>
          <p:nvPr/>
        </p:nvSpPr>
        <p:spPr>
          <a:xfrm>
            <a:off x="197658" y="675931"/>
            <a:ext cx="521684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Actinic keratoses are precancerous skin lesions that typically appear as rough, dry, scaly patches or bumps in sun-exposed areas of the body.</a:t>
            </a:r>
            <a:r>
              <a:rPr lang="en-US" sz="1400" baseline="30000" dirty="0">
                <a:latin typeface="Arial"/>
                <a:cs typeface="Arial"/>
              </a:rPr>
              <a:t>6</a:t>
            </a:r>
            <a:r>
              <a:rPr lang="en-US" sz="1400" dirty="0">
                <a:latin typeface="Arial"/>
                <a:cs typeface="Arial"/>
              </a:rPr>
              <a:t> </a:t>
            </a:r>
            <a:endParaRPr lang="en-US" sz="1400" dirty="0">
              <a:latin typeface="Arial"/>
              <a:ea typeface="Calibri"/>
              <a:cs typeface="Calibri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They are caused by prolonged sun exposure and are more common with age or a history of skin cancer.</a:t>
            </a:r>
            <a:r>
              <a:rPr lang="en-US" sz="1400" baseline="30000" dirty="0">
                <a:latin typeface="Arial"/>
                <a:cs typeface="Arial"/>
              </a:rPr>
              <a:t> 6</a:t>
            </a:r>
            <a:r>
              <a:rPr lang="en-US" sz="1400" dirty="0">
                <a:latin typeface="Arial"/>
                <a:cs typeface="Arial"/>
              </a:rPr>
              <a:t>  </a:t>
            </a:r>
            <a:endParaRPr lang="en-US" sz="1400" dirty="0">
              <a:latin typeface="Arial"/>
              <a:ea typeface="Calibri"/>
              <a:cs typeface="Calibri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Without treatment, they may progress to a type of skin cancer called squamous cell carcinoma.</a:t>
            </a:r>
            <a:r>
              <a:rPr lang="en-US" sz="1400" baseline="30000" dirty="0">
                <a:latin typeface="Arial"/>
                <a:cs typeface="Arial"/>
              </a:rPr>
              <a:t>6</a:t>
            </a:r>
            <a:endParaRPr lang="en-US" sz="1400" dirty="0">
              <a:latin typeface="Arial"/>
              <a:ea typeface="Calibri"/>
              <a:cs typeface="Calibri"/>
            </a:endParaRPr>
          </a:p>
        </p:txBody>
      </p:sp>
      <p:sp>
        <p:nvSpPr>
          <p:cNvPr id="17" name="Google Shape;135;p2">
            <a:extLst>
              <a:ext uri="{FF2B5EF4-FFF2-40B4-BE49-F238E27FC236}">
                <a16:creationId xmlns:a16="http://schemas.microsoft.com/office/drawing/2014/main" id="{388DB8DA-8ACB-8B4B-7018-FC846B841461}"/>
              </a:ext>
            </a:extLst>
          </p:cNvPr>
          <p:cNvSpPr/>
          <p:nvPr/>
        </p:nvSpPr>
        <p:spPr>
          <a:xfrm>
            <a:off x="-1841" y="2735871"/>
            <a:ext cx="7772400" cy="3209421"/>
          </a:xfrm>
          <a:prstGeom prst="rect">
            <a:avLst/>
          </a:prstGeom>
          <a:solidFill>
            <a:srgbClr val="B41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D2E956BB-21CB-1A40-9E8B-92C57DD9BB13}"/>
              </a:ext>
            </a:extLst>
          </p:cNvPr>
          <p:cNvSpPr txBox="1"/>
          <p:nvPr/>
        </p:nvSpPr>
        <p:spPr>
          <a:xfrm>
            <a:off x="1952899" y="2882142"/>
            <a:ext cx="5824537" cy="565219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dirty="0">
                <a:solidFill>
                  <a:srgbClr val="FCE8CE"/>
                </a:solidFill>
                <a:latin typeface="Arial"/>
                <a:ea typeface="+mn-lt"/>
                <a:cs typeface="+mn-lt"/>
              </a:rPr>
              <a:t>What You Need to Know About Squamous Cell Carcinoma</a:t>
            </a:r>
            <a:endParaRPr lang="en-US" b="1" dirty="0">
              <a:solidFill>
                <a:srgbClr val="FCE8CE"/>
              </a:solidFill>
              <a:latin typeface="Arial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</a:pPr>
            <a:r>
              <a:rPr lang="en-US" sz="1400" i="1" dirty="0">
                <a:solidFill>
                  <a:srgbClr val="FCE8CE"/>
                </a:solidFill>
                <a:latin typeface="Arial"/>
                <a:cs typeface="Arial"/>
              </a:rPr>
              <a:t>By </a:t>
            </a:r>
            <a:r>
              <a:rPr lang="en-US" sz="1400" i="1" dirty="0">
                <a:solidFill>
                  <a:srgbClr val="FCE8CE"/>
                </a:solidFill>
                <a:latin typeface="Arial"/>
                <a:ea typeface="+mn-lt"/>
                <a:cs typeface="+mn-lt"/>
              </a:rPr>
              <a:t>Kiley Hassevoort, MS3</a:t>
            </a:r>
            <a:endParaRPr lang="en-US" sz="1400" i="1" dirty="0">
              <a:solidFill>
                <a:srgbClr val="FCE8CE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651CC-B416-A56B-2326-7FBEA07058C7}"/>
              </a:ext>
            </a:extLst>
          </p:cNvPr>
          <p:cNvSpPr txBox="1"/>
          <p:nvPr/>
        </p:nvSpPr>
        <p:spPr>
          <a:xfrm>
            <a:off x="2232004" y="3519357"/>
            <a:ext cx="464240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CE8CE"/>
                </a:solidFill>
                <a:latin typeface="Arial"/>
                <a:cs typeface="Arial"/>
              </a:rPr>
              <a:t>Squamous cell carcinoma (SCC), the second most common skin cancer, often affects fair-skinned individuals with sun or tanning bed exposure.</a:t>
            </a:r>
            <a:r>
              <a:rPr lang="en-US" sz="1400" baseline="30000" dirty="0">
                <a:solidFill>
                  <a:srgbClr val="FCE8CE"/>
                </a:solidFill>
                <a:latin typeface="Arial"/>
                <a:cs typeface="Arial"/>
              </a:rPr>
              <a:t>7.8</a:t>
            </a:r>
            <a:r>
              <a:rPr lang="en-US" sz="1400" dirty="0">
                <a:solidFill>
                  <a:srgbClr val="FCE8CE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9" name="Picture 18" descr="A close-up of a skin with a blister&#10;&#10;AI-generated content may be incorrect.">
            <a:extLst>
              <a:ext uri="{FF2B5EF4-FFF2-40B4-BE49-F238E27FC236}">
                <a16:creationId xmlns:a16="http://schemas.microsoft.com/office/drawing/2014/main" id="{6EF099CC-1A2D-EC9F-C187-CA2CFF823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982" y="504478"/>
            <a:ext cx="1892876" cy="135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Google Shape;134;p2">
            <a:extLst>
              <a:ext uri="{FF2B5EF4-FFF2-40B4-BE49-F238E27FC236}">
                <a16:creationId xmlns:a16="http://schemas.microsoft.com/office/drawing/2014/main" id="{788B813E-4664-4742-6A3D-3D731163DEBC}"/>
              </a:ext>
            </a:extLst>
          </p:cNvPr>
          <p:cNvSpPr/>
          <p:nvPr/>
        </p:nvSpPr>
        <p:spPr>
          <a:xfrm>
            <a:off x="-8718" y="5934298"/>
            <a:ext cx="7788037" cy="3303178"/>
          </a:xfrm>
          <a:prstGeom prst="rect">
            <a:avLst/>
          </a:prstGeom>
          <a:solidFill>
            <a:srgbClr val="6F97A8">
              <a:alpha val="47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1C414B-5C9C-47E5-A60B-F8D86D33F36B}"/>
              </a:ext>
            </a:extLst>
          </p:cNvPr>
          <p:cNvSpPr txBox="1"/>
          <p:nvPr/>
        </p:nvSpPr>
        <p:spPr>
          <a:xfrm>
            <a:off x="-751750" y="5984989"/>
            <a:ext cx="7463757" cy="565219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dirty="0">
                <a:latin typeface="Arial"/>
                <a:ea typeface="+mn-lt"/>
                <a:cs typeface="+mn-lt"/>
              </a:rPr>
              <a:t>Stay One Step Ahead: Your Skin Self-Check Survival Guide</a:t>
            </a:r>
            <a:endParaRPr lang="en-US" b="1" dirty="0">
              <a:latin typeface="Arial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</a:pPr>
            <a:r>
              <a:rPr lang="en-US" sz="1400" i="1" dirty="0">
                <a:effectLst/>
                <a:latin typeface="Arial"/>
                <a:ea typeface="Calibri"/>
                <a:cs typeface="Arial"/>
              </a:rPr>
              <a:t>By </a:t>
            </a:r>
            <a:r>
              <a:rPr lang="en-US" sz="1400" i="1" dirty="0">
                <a:latin typeface="Arial"/>
                <a:ea typeface="+mn-lt"/>
                <a:cs typeface="+mn-lt"/>
              </a:rPr>
              <a:t>Jonique Depina, OMS3</a:t>
            </a:r>
            <a:endParaRPr lang="en-US" sz="1400" i="1" dirty="0">
              <a:effectLst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77CA4-8F5D-BBA3-817F-BE1634246F26}"/>
              </a:ext>
            </a:extLst>
          </p:cNvPr>
          <p:cNvSpPr txBox="1"/>
          <p:nvPr/>
        </p:nvSpPr>
        <p:spPr>
          <a:xfrm>
            <a:off x="3049767" y="6575093"/>
            <a:ext cx="469503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ctr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Use a full-length mirror to check the front, back, and sides of your body for any unusual spots including the head, neck, torso, arms, and legs.</a:t>
            </a:r>
            <a:r>
              <a:rPr lang="en-US" sz="1400" baseline="30000" dirty="0">
                <a:solidFill>
                  <a:srgbClr val="000000"/>
                </a:solidFill>
                <a:latin typeface="Arial"/>
                <a:cs typeface="Arial"/>
              </a:rPr>
              <a:t>9</a:t>
            </a:r>
            <a:endParaRPr lang="en-US" sz="1400" baseline="300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228600" indent="-228600" algn="ctr">
              <a:buAutoNum type="arabicPeriod"/>
            </a:pP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ctr">
              <a:buFont typeface="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Don’t forget to check nails, spaces between toes, palms, and soles of feet.</a:t>
            </a:r>
            <a:r>
              <a:rPr lang="en-US" sz="1400" baseline="30000" dirty="0">
                <a:solidFill>
                  <a:srgbClr val="000000"/>
                </a:solidFill>
                <a:latin typeface="Arial"/>
                <a:cs typeface="Arial"/>
              </a:rPr>
              <a:t>9</a:t>
            </a:r>
          </a:p>
          <a:p>
            <a:pPr marL="228600" indent="-228600" algn="ctr">
              <a:buFontTx/>
              <a:buAutoNum type="arabicPeriod"/>
            </a:pP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ctr">
              <a:buFont typeface="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Use a handheld mirror or a partner to check hard-to-see areas like the scalp, back of the neck, back, and buttocks.</a:t>
            </a:r>
            <a:r>
              <a:rPr lang="en-US" sz="1400" baseline="30000" dirty="0">
                <a:solidFill>
                  <a:srgbClr val="000000"/>
                </a:solidFill>
                <a:latin typeface="Arial"/>
                <a:cs typeface="Arial"/>
              </a:rPr>
              <a:t>9</a:t>
            </a:r>
          </a:p>
          <a:p>
            <a:pPr marL="228600" indent="-228600" algn="ctr">
              <a:buAutoNum type="arabicPeriod"/>
            </a:pP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algn="ctr">
              <a:buFont typeface="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Repeat monthly and track any changes!</a:t>
            </a:r>
            <a:r>
              <a:rPr lang="en-US" sz="1400" baseline="30000" dirty="0">
                <a:solidFill>
                  <a:srgbClr val="000000"/>
                </a:solidFill>
                <a:latin typeface="Arial"/>
                <a:cs typeface="Arial"/>
              </a:rPr>
              <a:t>9</a:t>
            </a:r>
          </a:p>
        </p:txBody>
      </p:sp>
      <p:pic>
        <p:nvPicPr>
          <p:cNvPr id="20" name="Picture 19" descr="110,800+ Person Looking In Mirror Stock Photos, Pictures &amp; Royalty-Free  Images - iStock | Business person looking in mirror, Happy person looking  in mirror, Old person looking in mirror">
            <a:extLst>
              <a:ext uri="{FF2B5EF4-FFF2-40B4-BE49-F238E27FC236}">
                <a16:creationId xmlns:a16="http://schemas.microsoft.com/office/drawing/2014/main" id="{A31DF8EB-9902-B6E9-0C15-78C66FE10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25" y="7027379"/>
            <a:ext cx="2718276" cy="18008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0CE54E-5F48-7298-F611-08F598CAC2C3}"/>
              </a:ext>
            </a:extLst>
          </p:cNvPr>
          <p:cNvSpPr txBox="1"/>
          <p:nvPr/>
        </p:nvSpPr>
        <p:spPr>
          <a:xfrm>
            <a:off x="6048392" y="1939293"/>
            <a:ext cx="106251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 i="1" dirty="0">
                <a:latin typeface="Arial"/>
                <a:ea typeface="Calibri"/>
                <a:cs typeface="Calibri"/>
              </a:rPr>
              <a:t>Source: The Skin Doctor</a:t>
            </a:r>
            <a:endParaRPr lang="en-US" sz="600" dirty="0">
              <a:latin typeface="Arial"/>
              <a:cs typeface="Arial"/>
            </a:endParaRPr>
          </a:p>
        </p:txBody>
      </p:sp>
      <p:pic>
        <p:nvPicPr>
          <p:cNvPr id="27" name="Picture 26" descr="A close-up of a wound&#10;&#10;AI-generated content may be incorrect.">
            <a:extLst>
              <a:ext uri="{FF2B5EF4-FFF2-40B4-BE49-F238E27FC236}">
                <a16:creationId xmlns:a16="http://schemas.microsoft.com/office/drawing/2014/main" id="{5BA94C77-ED3F-C4DC-EB9C-80BEF7F23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3" y="2882142"/>
            <a:ext cx="1817965" cy="1450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 descr="A close-up of a skin with a red circle&#10;&#10;AI-generated content may be incorrect.">
            <a:extLst>
              <a:ext uri="{FF2B5EF4-FFF2-40B4-BE49-F238E27FC236}">
                <a16:creationId xmlns:a16="http://schemas.microsoft.com/office/drawing/2014/main" id="{C8F2E092-E20E-BD8C-DE69-19FDF0828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7333" y="4314317"/>
            <a:ext cx="1789348" cy="1433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07C5B71-C955-9881-C3DC-CE5CBA049DFB}"/>
              </a:ext>
            </a:extLst>
          </p:cNvPr>
          <p:cNvSpPr txBox="1"/>
          <p:nvPr/>
        </p:nvSpPr>
        <p:spPr>
          <a:xfrm>
            <a:off x="1003365" y="4655697"/>
            <a:ext cx="480363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rgbClr val="FCE8CE"/>
                </a:solidFill>
                <a:latin typeface="Arial"/>
                <a:cs typeface="Segoe UI"/>
              </a:rPr>
              <a:t>It can look like a red, scaly patch or bump, sore, wart-like growth, or horn, and can be tender.</a:t>
            </a:r>
            <a:r>
              <a:rPr lang="en-US" sz="1400" baseline="30000" dirty="0">
                <a:solidFill>
                  <a:srgbClr val="FCE8CE"/>
                </a:solidFill>
                <a:latin typeface="Arial"/>
                <a:cs typeface="Segoe UI"/>
              </a:rPr>
              <a:t>8</a:t>
            </a:r>
            <a:endParaRPr lang="en-US" sz="1400" dirty="0">
              <a:latin typeface="Arial"/>
              <a:cs typeface="Segoe U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0DB9E4-A1D5-B04D-F165-060A1896E223}"/>
              </a:ext>
            </a:extLst>
          </p:cNvPr>
          <p:cNvSpPr txBox="1"/>
          <p:nvPr/>
        </p:nvSpPr>
        <p:spPr>
          <a:xfrm>
            <a:off x="105363" y="5122448"/>
            <a:ext cx="5278673" cy="5730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Arial"/>
                <a:cs typeface="Segoe UI"/>
              </a:rPr>
              <a:t>​</a:t>
            </a:r>
          </a:p>
          <a:p>
            <a:pPr algn="ctr">
              <a:lnSpc>
                <a:spcPts val="999"/>
              </a:lnSpc>
            </a:pPr>
            <a:r>
              <a:rPr lang="en-US" sz="1400" dirty="0">
                <a:solidFill>
                  <a:srgbClr val="FCE8CE"/>
                </a:solidFill>
                <a:latin typeface="Arial"/>
                <a:cs typeface="Segoe UI"/>
              </a:rPr>
              <a:t>SCC is commonly found on sun-exposed areas like the face, hands, or lips</a:t>
            </a:r>
            <a:r>
              <a:rPr lang="en-US" sz="1200" dirty="0">
                <a:solidFill>
                  <a:srgbClr val="FCE8CE"/>
                </a:solidFill>
                <a:latin typeface="Arial"/>
                <a:cs typeface="Segoe UI"/>
              </a:rPr>
              <a:t>.</a:t>
            </a:r>
            <a:r>
              <a:rPr lang="en-US" sz="1200" dirty="0">
                <a:latin typeface="Arial"/>
                <a:cs typeface="Segoe UI"/>
              </a:rPr>
              <a:t>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4BB442-8D1A-C5DC-A26B-D98DA98F9BD8}"/>
              </a:ext>
            </a:extLst>
          </p:cNvPr>
          <p:cNvSpPr txBox="1"/>
          <p:nvPr/>
        </p:nvSpPr>
        <p:spPr>
          <a:xfrm>
            <a:off x="483145" y="4340051"/>
            <a:ext cx="106251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 i="1" dirty="0">
                <a:solidFill>
                  <a:srgbClr val="FCE8CE"/>
                </a:solidFill>
                <a:latin typeface="Arial"/>
                <a:ea typeface="Calibri"/>
                <a:cs typeface="Calibri"/>
              </a:rPr>
              <a:t>Source: VisualDx</a:t>
            </a:r>
            <a:endParaRPr lang="en-US" sz="600" dirty="0">
              <a:solidFill>
                <a:srgbClr val="FCE8CE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AC409A-AED0-2849-ADD6-1FF22BB13A44}"/>
              </a:ext>
            </a:extLst>
          </p:cNvPr>
          <p:cNvSpPr txBox="1"/>
          <p:nvPr/>
        </p:nvSpPr>
        <p:spPr>
          <a:xfrm>
            <a:off x="6183102" y="5726507"/>
            <a:ext cx="1062517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 i="1">
                <a:solidFill>
                  <a:srgbClr val="FCE8CE"/>
                </a:solidFill>
                <a:latin typeface="Arial"/>
                <a:ea typeface="Calibri"/>
                <a:cs typeface="Calibri"/>
              </a:rPr>
              <a:t>Source: VisualDx</a:t>
            </a:r>
            <a:endParaRPr lang="en-US" sz="600">
              <a:solidFill>
                <a:srgbClr val="FCE8C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01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798</Words>
  <Application>Microsoft Macintosh PowerPoint</Application>
  <PresentationFormat>Custom</PresentationFormat>
  <Paragraphs>65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Aliya Rodriguez</cp:lastModifiedBy>
  <cp:revision>224</cp:revision>
  <dcterms:created xsi:type="dcterms:W3CDTF">2012-08-24T00:53:15Z</dcterms:created>
  <dcterms:modified xsi:type="dcterms:W3CDTF">2025-08-31T22:53:10Z</dcterms:modified>
</cp:coreProperties>
</file>