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67" r:id="rId4"/>
    <p:sldId id="257" r:id="rId5"/>
    <p:sldId id="258" r:id="rId6"/>
    <p:sldId id="259" r:id="rId7"/>
    <p:sldId id="266" r:id="rId8"/>
    <p:sldId id="260" r:id="rId9"/>
    <p:sldId id="261" r:id="rId10"/>
    <p:sldId id="262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6A6CEC-4B27-466A-94D8-11938620FF19}" v="11" dt="2026-03-07T17:15:27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260"/>
  </p:normalViewPr>
  <p:slideViewPr>
    <p:cSldViewPr snapToGrid="0" snapToObjects="1">
      <p:cViewPr varScale="1">
        <p:scale>
          <a:sx n="136" d="100"/>
          <a:sy n="136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698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16EF0-BFC7-69E8-5334-7E68D3F88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3B9333-CBE0-B507-FCA1-3BDAAB7FB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6212B4-40FA-6675-7954-41145BF2E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5A439-239B-4A11-9A75-709079E6FE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66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1EA07-8B5D-1947-DFC1-039E8FC08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31B6E1-A8EB-7682-FE27-B46DB84962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F4DB5E-FC54-A8CB-3AE7-494B668B9B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CB3A3-1A1B-17AD-A0E6-2701AA0694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07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7B578-3C65-5C18-A350-A22B1513E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7D9EFA-3259-499C-905B-E22FB5D945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5A8755-0504-1AB1-56F6-BAE2575690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3C04E-5196-37D4-1833-2D76D40953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9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OUR                   4TH CENTURY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i="1" dirty="0">
                <a:solidFill>
                  <a:srgbClr val="C4A7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Foundation for our Future Together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7F7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Celebrating 300 Years (1726-2026) | Envisioning the Next 100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5636"/>
            <a:ext cx="8167255" cy="11388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Shaping Our Future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Fulfilling our Mission</a:t>
            </a:r>
          </a:p>
        </p:txBody>
      </p:sp>
      <p:sp>
        <p:nvSpPr>
          <p:cNvPr id="3" name="Text 1"/>
          <p:cNvSpPr/>
          <p:nvPr/>
        </p:nvSpPr>
        <p:spPr>
          <a:xfrm>
            <a:off x="1298863" y="1932709"/>
            <a:ext cx="6920346" cy="19846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investment is about more than buildings and staff.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about creating a spiritual home for generations to come.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Together, we can ensure Wilton Congregational Church continues to be a beacon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faith, community, and hope for the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100 years</a:t>
            </a:r>
            <a:r>
              <a:rPr lang="en-US" sz="2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644236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7F7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your prayerful consideration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4E2ED-F508-132A-1D57-46D7FB04A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54F9253-685D-C917-6782-520133D1FA3C}"/>
              </a:ext>
            </a:extLst>
          </p:cNvPr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History </a:t>
            </a:r>
            <a:endParaRPr lang="en-US" sz="4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46CD328-FD9B-23C3-3EEF-3C45A0E20C2A}"/>
              </a:ext>
            </a:extLst>
          </p:cNvPr>
          <p:cNvSpPr/>
          <p:nvPr/>
        </p:nvSpPr>
        <p:spPr>
          <a:xfrm>
            <a:off x="457199" y="1188720"/>
            <a:ext cx="5112327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sanctuary was built in 1790. The 3</a:t>
            </a:r>
            <a:r>
              <a:rPr lang="en-US" sz="1800" baseline="30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rd</a:t>
            </a: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Century </a:t>
            </a:r>
            <a:r>
              <a:rPr lang="en-US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 was generously established by our congregation in 1990 to care for our building. We stand on their shoulders – and now take our turn in passing on the legacy for the next generation. </a:t>
            </a:r>
          </a:p>
          <a:p>
            <a:pPr marL="0" indent="0" algn="l">
              <a:buNone/>
            </a:pPr>
            <a:endParaRPr lang="en-US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congregation’s fourth century, we honor those who came before and those who will come after.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800" dirty="0"/>
          </a:p>
          <a:p>
            <a:pPr marL="0" indent="0" algn="l">
              <a:buNone/>
            </a:pPr>
            <a:endParaRPr lang="en-US" sz="18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FCEF82D-15A8-49F0-B4C0-1E9B96C08796}"/>
              </a:ext>
            </a:extLst>
          </p:cNvPr>
          <p:cNvSpPr/>
          <p:nvPr/>
        </p:nvSpPr>
        <p:spPr>
          <a:xfrm>
            <a:off x="1640519" y="3264822"/>
            <a:ext cx="23774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 Years of Faith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Years Ahead</a:t>
            </a:r>
            <a:endParaRPr lang="en-US" sz="2200" dirty="0"/>
          </a:p>
        </p:txBody>
      </p:sp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ED4D3B65-9202-5FFE-DB44-7701AC788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2982" y="357446"/>
            <a:ext cx="2493818" cy="8312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5DA8E6D-BBC6-757B-4FAF-D6746AEE71E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316"/>
          <a:stretch>
            <a:fillRect/>
          </a:stretch>
        </p:blipFill>
        <p:spPr>
          <a:xfrm>
            <a:off x="6314762" y="1303020"/>
            <a:ext cx="2095258" cy="351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551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92932E-6A93-42BC-8188-A19289E35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EAD8B907-DBA8-A0B7-89A1-362FBC03C7DA}"/>
              </a:ext>
            </a:extLst>
          </p:cNvPr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Vision</a:t>
            </a:r>
            <a:endParaRPr lang="en-US" sz="4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D42BE33-1E59-F4AA-4625-B96E25F238E0}"/>
              </a:ext>
            </a:extLst>
          </p:cNvPr>
          <p:cNvSpPr/>
          <p:nvPr/>
        </p:nvSpPr>
        <p:spPr>
          <a:xfrm>
            <a:off x="1892105" y="1429629"/>
            <a:ext cx="5029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you want our church to look like for </a:t>
            </a:r>
            <a:r>
              <a:rPr lang="en-US" sz="18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children, grandchildren, and our community?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envision a place that meets not only the physical demands of family and community, but most importantly </a:t>
            </a:r>
            <a:r>
              <a:rPr lang="en-US" sz="1800" b="1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spiritual needs</a:t>
            </a: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even if they don't realize it yet.</a:t>
            </a:r>
            <a:endParaRPr lang="en-US" sz="1800" dirty="0"/>
          </a:p>
        </p:txBody>
      </p:sp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216A4EE8-2FFE-F5FB-609D-F76E7C493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326" y="378228"/>
            <a:ext cx="2431473" cy="8104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844C053-A001-4B74-6F57-00783313BB0A}"/>
              </a:ext>
            </a:extLst>
          </p:cNvPr>
          <p:cNvSpPr txBox="1"/>
          <p:nvPr/>
        </p:nvSpPr>
        <p:spPr>
          <a:xfrm>
            <a:off x="5642264" y="4008299"/>
            <a:ext cx="35017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300 Years of Faith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100 Years Ahead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606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Mission: The 4</a:t>
            </a:r>
            <a:r>
              <a:rPr lang="en-US" sz="3600" b="1" baseline="300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</a:t>
            </a:r>
            <a:r>
              <a:rPr lang="en-US" sz="3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Century Fund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30459" y="1112766"/>
            <a:ext cx="8512097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r>
              <a:rPr lang="en-US" b="1" baseline="300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Corinthians 5:20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ambassadors for Christ, since God is making his appeal through us</a:t>
            </a:r>
            <a:r>
              <a:rPr lang="en-US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mplore you on behalf of </a:t>
            </a:r>
            <a:r>
              <a:rPr lang="en-US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hrist, be reconciled to God.</a:t>
            </a:r>
          </a:p>
          <a:p>
            <a:pPr marL="0" indent="0" algn="l">
              <a:buNone/>
            </a:pPr>
            <a:endParaRPr lang="en-US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8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to fund operations and short-term fixes.</a:t>
            </a:r>
          </a:p>
          <a:p>
            <a:pPr marL="0" indent="0" algn="l">
              <a:buNone/>
            </a:pPr>
            <a:endParaRPr lang="en-US" sz="8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endParaRPr lang="en-US" sz="8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It’s to accomplish WCC’s mission! </a:t>
            </a:r>
          </a:p>
          <a:p>
            <a:pPr marL="0" indent="0" algn="l">
              <a:buNone/>
            </a:pPr>
            <a:endParaRPr lang="en-US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WCC’s mission is to help people find a community of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safety, peace and spiritual worship!</a:t>
            </a:r>
          </a:p>
          <a:p>
            <a:pPr marL="0" indent="0" algn="l">
              <a:buNone/>
            </a:pPr>
            <a:endParaRPr lang="en-US" sz="18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endParaRPr lang="en-US" sz="1800" dirty="0"/>
          </a:p>
        </p:txBody>
      </p:sp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409C2DC3-20E1-D2A9-66BD-9E3FD1F90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326" y="378228"/>
            <a:ext cx="2431473" cy="8104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FE5465-521A-9165-84D7-FEB06EDAF6BC}"/>
              </a:ext>
            </a:extLst>
          </p:cNvPr>
          <p:cNvSpPr txBox="1"/>
          <p:nvPr/>
        </p:nvSpPr>
        <p:spPr>
          <a:xfrm>
            <a:off x="6255326" y="4405090"/>
            <a:ext cx="35017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300 Years of Faith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100 Years Ahead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58662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will help our Mission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7594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4A7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at least three critical needs for us to be successful with our mission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42503" y="1464897"/>
            <a:ext cx="2584627" cy="2511988"/>
          </a:xfrm>
          <a:prstGeom prst="rect">
            <a:avLst/>
          </a:prstGeom>
          <a:solidFill>
            <a:srgbClr val="F7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42503" y="15503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E3A5F"/>
                </a:solidFill>
                <a:latin typeface="+mj-lt"/>
                <a:ea typeface="Calibri" pitchFamily="34" charset="-122"/>
                <a:cs typeface="Calibri" pitchFamily="34" charset="-120"/>
              </a:rPr>
              <a:t>1</a:t>
            </a:r>
            <a:endParaRPr lang="en-US" sz="3200" dirty="0">
              <a:latin typeface="+mj-lt"/>
            </a:endParaRPr>
          </a:p>
        </p:txBody>
      </p:sp>
      <p:sp>
        <p:nvSpPr>
          <p:cNvPr id="7" name="Text 5"/>
          <p:cNvSpPr/>
          <p:nvPr/>
        </p:nvSpPr>
        <p:spPr>
          <a:xfrm>
            <a:off x="644348" y="1580608"/>
            <a:ext cx="226771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enhancements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35622" y="2354580"/>
            <a:ext cx="2391508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Enhanced spaces for worship, celebrations, education, youth and community gathering</a:t>
            </a:r>
          </a:p>
          <a:p>
            <a:pPr marL="0" indent="0">
              <a:buNone/>
            </a:pPr>
            <a:endParaRPr lang="en-US" sz="14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814270" y="1471406"/>
            <a:ext cx="2906901" cy="2511988"/>
          </a:xfrm>
          <a:prstGeom prst="rect">
            <a:avLst/>
          </a:prstGeom>
          <a:solidFill>
            <a:srgbClr val="F7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826036" y="1506683"/>
            <a:ext cx="457200" cy="54448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E3A5F"/>
                </a:solidFill>
                <a:latin typeface="+mj-lt"/>
                <a:ea typeface="Calibri" pitchFamily="34" charset="-122"/>
                <a:cs typeface="Calibri" pitchFamily="34" charset="-120"/>
              </a:rPr>
              <a:t>2</a:t>
            </a:r>
            <a:endParaRPr lang="en-US" sz="3200" dirty="0">
              <a:latin typeface="+mj-lt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3297080" y="1778924"/>
            <a:ext cx="212236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Outreach and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982491" y="2503430"/>
            <a:ext cx="2649881" cy="12355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Intentionally funding our effort to grow our community through outreach, programming, and new member engagement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305253-4627-2113-63A4-977A2A375CFB}"/>
              </a:ext>
            </a:extLst>
          </p:cNvPr>
          <p:cNvSpPr txBox="1"/>
          <p:nvPr/>
        </p:nvSpPr>
        <p:spPr>
          <a:xfrm>
            <a:off x="6442364" y="4094560"/>
            <a:ext cx="26742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300 Years of Faith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100 Years Ahead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9946AF-453C-6E49-A2A6-F87183F0A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2364" y="471217"/>
            <a:ext cx="2421576" cy="808943"/>
          </a:xfrm>
          <a:prstGeom prst="rect">
            <a:avLst/>
          </a:prstGeom>
        </p:spPr>
      </p:pic>
      <p:sp>
        <p:nvSpPr>
          <p:cNvPr id="22" name="Shape 2">
            <a:extLst>
              <a:ext uri="{FF2B5EF4-FFF2-40B4-BE49-F238E27FC236}">
                <a16:creationId xmlns:a16="http://schemas.microsoft.com/office/drawing/2014/main" id="{6686CAED-DB3E-68EB-6472-EDBDC0B8F05E}"/>
              </a:ext>
            </a:extLst>
          </p:cNvPr>
          <p:cNvSpPr/>
          <p:nvPr/>
        </p:nvSpPr>
        <p:spPr>
          <a:xfrm>
            <a:off x="5732937" y="1459346"/>
            <a:ext cx="2584627" cy="2531508"/>
          </a:xfrm>
          <a:prstGeom prst="rect">
            <a:avLst/>
          </a:prstGeom>
          <a:solidFill>
            <a:srgbClr val="F7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E30B8B-99EA-8344-A486-465FCB69F854}"/>
              </a:ext>
            </a:extLst>
          </p:cNvPr>
          <p:cNvSpPr txBox="1"/>
          <p:nvPr/>
        </p:nvSpPr>
        <p:spPr>
          <a:xfrm>
            <a:off x="5787593" y="1473927"/>
            <a:ext cx="376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+mj-lt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82A5A7-8D35-A56B-44A4-D8E10D0037F8}"/>
              </a:ext>
            </a:extLst>
          </p:cNvPr>
          <p:cNvSpPr txBox="1"/>
          <p:nvPr/>
        </p:nvSpPr>
        <p:spPr>
          <a:xfrm>
            <a:off x="6106191" y="1524862"/>
            <a:ext cx="20791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Long-term capital improvements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1995194-87D6-5B0D-156A-AE798ACCDF43}"/>
              </a:ext>
            </a:extLst>
          </p:cNvPr>
          <p:cNvCxnSpPr/>
          <p:nvPr/>
        </p:nvCxnSpPr>
        <p:spPr>
          <a:xfrm>
            <a:off x="242503" y="1464897"/>
            <a:ext cx="0" cy="252595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3C56B2-C3E5-59A0-9070-4F9F3861DA55}"/>
              </a:ext>
            </a:extLst>
          </p:cNvPr>
          <p:cNvCxnSpPr>
            <a:cxnSpLocks/>
          </p:cNvCxnSpPr>
          <p:nvPr/>
        </p:nvCxnSpPr>
        <p:spPr>
          <a:xfrm>
            <a:off x="2814270" y="1464897"/>
            <a:ext cx="0" cy="25119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>
            <a:extLst>
              <a:ext uri="{FF2B5EF4-FFF2-40B4-BE49-F238E27FC236}">
                <a16:creationId xmlns:a16="http://schemas.microsoft.com/office/drawing/2014/main" id="{3B412685-09AE-4A0D-1A14-7272EFB16E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338" y="1464897"/>
            <a:ext cx="6097" cy="252396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58FD737-563C-3EC6-AA2B-247766AFDAD7}"/>
              </a:ext>
            </a:extLst>
          </p:cNvPr>
          <p:cNvSpPr txBox="1"/>
          <p:nvPr/>
        </p:nvSpPr>
        <p:spPr>
          <a:xfrm>
            <a:off x="6013945" y="2649143"/>
            <a:ext cx="208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Setting us for long-term maintenance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0591" y="358755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Enhancement Priorities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4A7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Team: Pam Brown, Angela Lowy, Jerry Sprole, Carol Boehly, Giff Broderick, Fred Kaoud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45720"/>
          </a:xfrm>
          <a:prstGeom prst="rect">
            <a:avLst/>
          </a:prstGeom>
          <a:solidFill>
            <a:srgbClr val="8B3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467465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Colonial Room &amp; Library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700997"/>
            <a:ext cx="8503919" cy="129016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larger space with better lighting and furniture</a:t>
            </a: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rooms into versatile multi-use space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calm, conducive setting for weddings, funerals and family gatherings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flexible space for various community uses</a:t>
            </a:r>
          </a:p>
          <a:p>
            <a:pPr>
              <a:buSzPct val="100000"/>
            </a:pPr>
            <a:endParaRPr lang="en-US" sz="14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r>
              <a:rPr lang="en-US" sz="20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Youth</a:t>
            </a: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unused choir room into a dedicated space for our future members</a:t>
            </a:r>
          </a:p>
          <a:p>
            <a:pPr>
              <a:buSzPct val="100000"/>
            </a:pPr>
            <a:endParaRPr lang="en-US" sz="10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r>
              <a:rPr lang="en-US" sz="2000" b="1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Needs:</a:t>
            </a:r>
          </a:p>
          <a:p>
            <a:pPr>
              <a:buSzPct val="100000"/>
            </a:pPr>
            <a:endParaRPr lang="en-US" sz="14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SzPct val="100000"/>
              <a:buChar char="•"/>
            </a:pPr>
            <a:endParaRPr lang="en-US" sz="14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endParaRPr lang="en-US" sz="14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endParaRPr lang="en-US" sz="1400" dirty="0">
              <a:solidFill>
                <a:srgbClr val="2C2C2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3812878"/>
            <a:ext cx="840886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 meeting rooms with modern sound and IT systems</a:t>
            </a: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Reconfigure basement for efficient space utilization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flooring and furniture in offices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endParaRPr lang="en-US" sz="1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360CA8C-666B-A3FD-60C7-53D9A0821F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8618" y="334618"/>
            <a:ext cx="2319650" cy="7748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F61724-8F90-469D-CF90-605AA3C3A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02175256-C757-CDAB-62DE-9135F0AAA049}"/>
              </a:ext>
            </a:extLst>
          </p:cNvPr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</a:t>
            </a:r>
            <a:r>
              <a:rPr lang="en-US" sz="4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Enhancements</a:t>
            </a:r>
            <a:endParaRPr lang="en-US" sz="4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9B4EA28-6798-1BF0-4064-ED46F826A229}"/>
              </a:ext>
            </a:extLst>
          </p:cNvPr>
          <p:cNvSpPr/>
          <p:nvPr/>
        </p:nvSpPr>
        <p:spPr>
          <a:xfrm>
            <a:off x="6656495" y="1353935"/>
            <a:ext cx="2215741" cy="12323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4A7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Team: Pam Brown, Angela Lowy, Jerry Sprole, Carol Boehly, Giff Broderick, Fred Kaoud</a:t>
            </a:r>
            <a:endParaRPr lang="en-US" sz="1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91A39F-A986-6AC3-FD09-3FE4A3AA91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902" y="383334"/>
            <a:ext cx="2410929" cy="8053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8DC20C-40BA-74DC-062C-E46E725AB5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1582" y="3901583"/>
            <a:ext cx="2676376" cy="9327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C61D95D-9454-D973-1B02-4CC0A5045A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310" y="965083"/>
            <a:ext cx="6046272" cy="409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17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Outreach and Engagement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reasons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779563"/>
            <a:ext cx="4114800" cy="14104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staff at capacity with existing responsibilities </a:t>
            </a:r>
            <a:endParaRPr lang="en-US" sz="1400" dirty="0"/>
          </a:p>
          <a:p>
            <a:pPr marL="342900" indent="-342900">
              <a:buSzPct val="100000"/>
              <a:buFontTx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 to engage community in meaningful worship, education and programming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need for social media presence and digital outreach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846320" y="15087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Goals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846320" y="1654233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FontTx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attracting and engaging people seeking worship community</a:t>
            </a:r>
            <a:endParaRPr lang="en-US" sz="1400" dirty="0"/>
          </a:p>
          <a:p>
            <a:pPr marL="342900" indent="-342900">
              <a:buSzPct val="100000"/>
              <a:buFontTx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and coordinate community events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compelling social media presence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clergy and youth programming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6036" y="3262746"/>
            <a:ext cx="8180764" cy="1097280"/>
          </a:xfrm>
          <a:prstGeom prst="rect">
            <a:avLst/>
          </a:prstGeom>
          <a:solidFill>
            <a:srgbClr val="F7F7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31520" y="334154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3659845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funding for 3-4 years to establish position while building sustainable membership base. Ultimate goal: position will self fund out of operating budget.</a:t>
            </a:r>
            <a:endParaRPr lang="en-US" sz="13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824F40F-3777-E0F4-3559-E20B5DDAF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4744" y="451052"/>
            <a:ext cx="2503006" cy="8361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C599DA0-C4A7-A4AD-2E26-8E95A10FEF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4744" y="4271834"/>
            <a:ext cx="2676376" cy="93276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41939" y="1652036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Need for our 4</a:t>
            </a:r>
            <a:r>
              <a:rPr lang="en-US" sz="3200" b="1" baseline="300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</a:t>
            </a:r>
            <a:r>
              <a:rPr lang="en-US" sz="3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Century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1290470" y="2813146"/>
            <a:ext cx="6400800" cy="64008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111347" y="2904586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CAMPAIGN GOAL:  $1Million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CC604B7-FE74-E586-ECBE-88740724D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020" y="170647"/>
            <a:ext cx="2810500" cy="93886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4632E91-279B-8D53-09B8-5F8E9E5048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4212" y="4311355"/>
            <a:ext cx="2676376" cy="9327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14521</TotalTime>
  <Words>593</Words>
  <Application>Microsoft Office PowerPoint</Application>
  <PresentationFormat>On-screen Show (16:9)</PresentationFormat>
  <Paragraphs>95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WCC 4th Century Vision</dc:title>
  <dc:subject>PptxGenJS Presentation</dc:subject>
  <dc:creator>WCC Leadership Team</dc:creator>
  <cp:lastModifiedBy>Lyle Himebaugh</cp:lastModifiedBy>
  <cp:revision>10</cp:revision>
  <dcterms:created xsi:type="dcterms:W3CDTF">2026-01-29T20:27:14Z</dcterms:created>
  <dcterms:modified xsi:type="dcterms:W3CDTF">2026-03-07T17:24:13Z</dcterms:modified>
</cp:coreProperties>
</file>