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2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868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BEEWISE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Partnership Proof of Concept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25603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Multi-Partner Go-to-Market Strategy</a:t>
            </a: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AI-Powered Pollinator Conservation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3657600"/>
            <a:ext cx="1828800" cy="22860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39319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to Beewise Senior Leadership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45720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Beewise  |  Databricks  |  AWS  |  ClubCorp  |  Municipality</a:t>
            </a:r>
            <a:endParaRPr lang="en-US" sz="11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376A662-EAD9-4444-0641-B129D7B9F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5420" y="3680459"/>
            <a:ext cx="3147059" cy="10019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OPPORTUNITY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Matters Now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246888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822960" y="242316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food crops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 on pollinators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74720" y="1645920"/>
            <a:ext cx="246888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74720" y="17830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$577B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657600" y="242316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value of crops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 worldwide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309360" y="1645920"/>
            <a:ext cx="2468880" cy="150876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09360" y="17830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92240" y="242316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insect pollinators</a:t>
            </a:r>
            <a:endParaRPr lang="en-US" sz="1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facing extinction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52044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Beewise's AI-powered beehomes provide a data-driven solution that municipalities, golf course operators, hyperscaler partners, and cloud providers can rally around — combining environmental impact with ESG reporting, brand differentiation, and new revenue channels.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4709160"/>
            <a:ext cx="7863840" cy="18288"/>
          </a:xfrm>
          <a:prstGeom prst="rect">
            <a:avLst/>
          </a:prstGeom>
          <a:solidFill>
            <a:srgbClr val="EDEAE4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PARTNER ECOSYSTEM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Five Partners, One Mission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1600200"/>
            <a:ext cx="1554480" cy="2926080"/>
          </a:xfrm>
          <a:prstGeom prst="roundRect">
            <a:avLst>
              <a:gd name="adj" fmla="val 5882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22960" y="1783080"/>
            <a:ext cx="548640" cy="548640"/>
          </a:xfrm>
          <a:prstGeom prst="ellipse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783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25146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Municipality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324612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057400" y="1600200"/>
            <a:ext cx="1554480" cy="2926080"/>
          </a:xfrm>
          <a:prstGeom prst="roundRect">
            <a:avLst>
              <a:gd name="adj" fmla="val 5882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60320" y="1783080"/>
            <a:ext cx="548640" cy="548640"/>
          </a:xfrm>
          <a:prstGeom prst="ellipse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560320" y="1783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148840" y="25146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Golf Club</a:t>
            </a:r>
            <a:endParaRPr lang="en-US" sz="13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Operator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148840" y="324612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94760" y="1600200"/>
            <a:ext cx="1554480" cy="2926080"/>
          </a:xfrm>
          <a:prstGeom prst="roundRect">
            <a:avLst>
              <a:gd name="adj" fmla="val 5882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297680" y="1783080"/>
            <a:ext cx="548640" cy="548640"/>
          </a:xfrm>
          <a:prstGeom prst="ellipse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297680" y="1783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3886200" y="25146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Platform</a:t>
            </a:r>
            <a:endParaRPr lang="en-US" sz="13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Partner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886200" y="324612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532120" y="1600200"/>
            <a:ext cx="1554480" cy="2926080"/>
          </a:xfrm>
          <a:prstGeom prst="roundRect">
            <a:avLst>
              <a:gd name="adj" fmla="val 5882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035040" y="1783080"/>
            <a:ext cx="548640" cy="548640"/>
          </a:xfrm>
          <a:prstGeom prst="ellipse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783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623560" y="25146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</a:t>
            </a:r>
            <a:endParaRPr lang="en-US" sz="13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Hyperscaler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623560" y="324612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269480" y="1600200"/>
            <a:ext cx="1554480" cy="2926080"/>
          </a:xfrm>
          <a:prstGeom prst="roundRect">
            <a:avLst>
              <a:gd name="adj" fmla="val 5882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7772400" y="1783080"/>
            <a:ext cx="548640" cy="548640"/>
          </a:xfrm>
          <a:prstGeom prst="ellipse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772400" y="1783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360920" y="25146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Beewise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360920" y="324612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STAKEHOLDER TARGETS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 We Engage at Each Partner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82296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Municipality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926080" y="1554480"/>
            <a:ext cx="5669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Sustainability Officer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304288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Golf Club Operator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926080" y="2304288"/>
            <a:ext cx="5669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 Sustainability / Social Impact, SVP Operations,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Agronomy, Corporate Marketing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3008376"/>
            <a:ext cx="82296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3054096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Platform Partner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926080" y="3054096"/>
            <a:ext cx="5669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3803904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Hyperscaler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926080" y="3803904"/>
            <a:ext cx="5669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Sustainability Officer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457200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Engaging the right decision-makers ensures alignment across sustainability, operations, and technology.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 EXCHANGE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 Ask — What They Get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 Ask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846320" y="1554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They Get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965960"/>
            <a:ext cx="7863840" cy="18288"/>
          </a:xfrm>
          <a:prstGeom prst="rect">
            <a:avLst/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incentives &amp; green stormwater credits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6060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at 5 golf courses + executive building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30632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ingestion from AI beehomes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35204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Discounted/complementary cloud hosting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39776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sharing (MDF + marketing dollars)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443484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sponsorship with bi-weekly meetings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0" y="21488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First-ever Beewise Pollinator Index score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26060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Branded AI environmental story for ESG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3063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branding with marquee logos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35204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recognition on sustainability index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39776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USDA NRCS funding + EPA grants pipeline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44348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Scalable, repeatable revenue model(Beewise only)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63440" y="2103120"/>
            <a:ext cx="18288" cy="2743200"/>
          </a:xfrm>
          <a:prstGeom prst="rect">
            <a:avLst/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BEEWISE POLLINATOR INDEX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Global Standard for</a:t>
            </a:r>
            <a:endParaRPr lang="en-US" sz="3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Pollinator Stewardship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96596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composite score quantifying the real-world impact of Beewise hives and surrounding habitat on pollination, biodiversity, and climate goals. It translates technical data into a single, trackable number — doing for pollinators what the Michelin Guide did for restaurants.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760720" y="914400"/>
            <a:ext cx="292608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760720" y="914400"/>
            <a:ext cx="73152" cy="1051560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035040" y="1005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Gold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035040" y="13716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Top-tier stewardship,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data transparency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760720" y="2194560"/>
            <a:ext cx="292608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760720" y="2194560"/>
            <a:ext cx="73152" cy="1051560"/>
          </a:xfrm>
          <a:prstGeom prst="rect">
            <a:avLst/>
          </a:prstGeom>
          <a:solidFill>
            <a:srgbClr val="7A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035040" y="22860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7A7A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Silver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03504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commitment,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monitoring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760720" y="3474720"/>
            <a:ext cx="2926080" cy="1051560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760720" y="3474720"/>
            <a:ext cx="73152" cy="1051560"/>
          </a:xfrm>
          <a:prstGeom prst="rect">
            <a:avLst/>
          </a:prstGeom>
          <a:solidFill>
            <a:srgbClr val="B87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35040" y="356616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733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Bronze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035040" y="39319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Entry-level,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663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beginning the journey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" y="31546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Index aims to: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2960" y="3474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universal standard for pollinator health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76732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trusted quality signal for ESG reporting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405993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a race to the top among municipalities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4352544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comparable, open metrics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464515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Beewise a globally recognized brand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90-DAY ROADMAP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Alignment to Implementation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651760" cy="3200400"/>
          </a:xfrm>
          <a:prstGeom prst="roundRect">
            <a:avLst>
              <a:gd name="adj" fmla="val 3448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7373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1-30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20116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Alignment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85800" y="2468880"/>
            <a:ext cx="1828800" cy="18288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651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stakeholders at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partner organization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33375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and select principals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00" dirty="0">
              <a:solidFill>
                <a:srgbClr val="9A989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partners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85800" y="40233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kickoff meeting in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municipality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37560" y="1554480"/>
            <a:ext cx="2651760" cy="3200400"/>
          </a:xfrm>
          <a:prstGeom prst="roundRect">
            <a:avLst>
              <a:gd name="adj" fmla="val 3448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566160" y="17373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31-60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66160" y="20116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Foundation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3566160" y="2468880"/>
            <a:ext cx="1828800" cy="18288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566160" y="2651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on next steps , Statement of Engagement, and payment terms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566160" y="33375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success criteria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00" dirty="0">
              <a:solidFill>
                <a:srgbClr val="9A989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Executive stakeholders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566160" y="40233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collaboration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all partner teams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17920" y="1554480"/>
            <a:ext cx="2651760" cy="3200400"/>
          </a:xfrm>
          <a:prstGeom prst="roundRect">
            <a:avLst>
              <a:gd name="adj" fmla="val 3448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46520" y="17373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61-90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46520" y="201168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Execution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446520" y="2468880"/>
            <a:ext cx="1828800" cy="18288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46520" y="2651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beehome installation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implementation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46520" y="33375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Pollinator Index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46520" y="40233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review and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 decision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Ready to Lead the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Pollinator Revolution?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274320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9A9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POC represents more than a sustainability initiative — it is a scalable, revenue-generating, AI-powered platform that positions Beewise as the global standard in pollinator stewardship. With the right partners aligned, we can move from concept to measurable impact in 90 days.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4023360"/>
            <a:ext cx="1828800" cy="22860"/>
          </a:xfrm>
          <a:prstGeom prst="rect">
            <a:avLst/>
          </a:prstGeom>
          <a:solidFill>
            <a:srgbClr val="E8A8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42519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Next Step: </a:t>
            </a:r>
            <a:r>
              <a:rPr lang="en-US" sz="1400" dirty="0">
                <a:solidFill>
                  <a:srgbClr val="F5F3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leadership alignment meeting to select partners and launch the 90-day POC.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47091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A81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BEEWISE</a:t>
            </a:r>
            <a:endParaRPr lang="en-US" sz="1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6E79C2-2A33-B1E0-74ED-B145588C1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7975" y="456395"/>
            <a:ext cx="3145809" cy="9998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524</Words>
  <Application>Microsoft Office PowerPoint</Application>
  <PresentationFormat>On-screen Show (16:9)</PresentationFormat>
  <Paragraphs>120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Beewise Partnership POC</dc:subject>
  <dc:creator>Beewise</dc:creator>
  <cp:lastModifiedBy>Barlas yuce</cp:lastModifiedBy>
  <cp:revision>3</cp:revision>
  <dcterms:created xsi:type="dcterms:W3CDTF">2026-03-16T23:36:07Z</dcterms:created>
  <dcterms:modified xsi:type="dcterms:W3CDTF">2026-03-19T17:26:01Z</dcterms:modified>
</cp:coreProperties>
</file>