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2" r:id="rId1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55596D-4FE9-42EF-9DBB-405E2CB66A0E}" v="6" dt="2026-06-15T15:38:55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8" d="100"/>
          <a:sy n="108" d="100"/>
        </p:scale>
        <p:origin x="1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McAlister" userId="00f1822267ccb43a" providerId="LiveId" clId="{B1FCC60E-6835-4AC1-AB5F-46BD7F11E83B}"/>
    <pc:docChg chg="undo custSel addSld delSld modSld">
      <pc:chgData name="Phil McAlister" userId="00f1822267ccb43a" providerId="LiveId" clId="{B1FCC60E-6835-4AC1-AB5F-46BD7F11E83B}" dt="2026-06-15T15:40:23.719" v="169" actId="47"/>
      <pc:docMkLst>
        <pc:docMk/>
      </pc:docMkLst>
      <pc:sldChg chg="modSp mod">
        <pc:chgData name="Phil McAlister" userId="00f1822267ccb43a" providerId="LiveId" clId="{B1FCC60E-6835-4AC1-AB5F-46BD7F11E83B}" dt="2026-05-29T10:52:04.909" v="120" actId="20577"/>
        <pc:sldMkLst>
          <pc:docMk/>
          <pc:sldMk cId="0" sldId="259"/>
        </pc:sldMkLst>
        <pc:spChg chg="mod">
          <ac:chgData name="Phil McAlister" userId="00f1822267ccb43a" providerId="LiveId" clId="{B1FCC60E-6835-4AC1-AB5F-46BD7F11E83B}" dt="2026-05-29T10:52:04.909" v="120" actId="20577"/>
          <ac:spMkLst>
            <pc:docMk/>
            <pc:sldMk cId="0" sldId="259"/>
            <ac:spMk id="23" creationId="{00000000-0000-0000-0000-000000000000}"/>
          </ac:spMkLst>
        </pc:spChg>
      </pc:sldChg>
      <pc:sldChg chg="modSp mod">
        <pc:chgData name="Phil McAlister" userId="00f1822267ccb43a" providerId="LiveId" clId="{B1FCC60E-6835-4AC1-AB5F-46BD7F11E83B}" dt="2026-05-29T10:51:54.897" v="103" actId="20577"/>
        <pc:sldMkLst>
          <pc:docMk/>
          <pc:sldMk cId="0" sldId="260"/>
        </pc:sldMkLst>
        <pc:spChg chg="mod">
          <ac:chgData name="Phil McAlister" userId="00f1822267ccb43a" providerId="LiveId" clId="{B1FCC60E-6835-4AC1-AB5F-46BD7F11E83B}" dt="2026-05-29T10:51:54.897" v="103" actId="20577"/>
          <ac:spMkLst>
            <pc:docMk/>
            <pc:sldMk cId="0" sldId="260"/>
            <ac:spMk id="23" creationId="{00000000-0000-0000-0000-000000000000}"/>
          </ac:spMkLst>
        </pc:spChg>
      </pc:sldChg>
      <pc:sldChg chg="modSp mod">
        <pc:chgData name="Phil McAlister" userId="00f1822267ccb43a" providerId="LiveId" clId="{B1FCC60E-6835-4AC1-AB5F-46BD7F11E83B}" dt="2026-05-29T10:51:00.950" v="24" actId="20577"/>
        <pc:sldMkLst>
          <pc:docMk/>
          <pc:sldMk cId="0" sldId="261"/>
        </pc:sldMkLst>
        <pc:spChg chg="mod">
          <ac:chgData name="Phil McAlister" userId="00f1822267ccb43a" providerId="LiveId" clId="{B1FCC60E-6835-4AC1-AB5F-46BD7F11E83B}" dt="2026-05-29T10:50:16.607" v="6" actId="20577"/>
          <ac:spMkLst>
            <pc:docMk/>
            <pc:sldMk cId="0" sldId="261"/>
            <ac:spMk id="5" creationId="{00000000-0000-0000-0000-000000000000}"/>
          </ac:spMkLst>
        </pc:spChg>
        <pc:spChg chg="mod">
          <ac:chgData name="Phil McAlister" userId="00f1822267ccb43a" providerId="LiveId" clId="{B1FCC60E-6835-4AC1-AB5F-46BD7F11E83B}" dt="2026-05-29T10:50:33.909" v="7" actId="20577"/>
          <ac:spMkLst>
            <pc:docMk/>
            <pc:sldMk cId="0" sldId="261"/>
            <ac:spMk id="9" creationId="{00000000-0000-0000-0000-000000000000}"/>
          </ac:spMkLst>
        </pc:spChg>
        <pc:spChg chg="mod">
          <ac:chgData name="Phil McAlister" userId="00f1822267ccb43a" providerId="LiveId" clId="{B1FCC60E-6835-4AC1-AB5F-46BD7F11E83B}" dt="2026-05-29T10:51:00.950" v="24" actId="20577"/>
          <ac:spMkLst>
            <pc:docMk/>
            <pc:sldMk cId="0" sldId="261"/>
            <ac:spMk id="23" creationId="{00000000-0000-0000-0000-000000000000}"/>
          </ac:spMkLst>
        </pc:spChg>
      </pc:sldChg>
      <pc:sldChg chg="modSp mod">
        <pc:chgData name="Phil McAlister" userId="00f1822267ccb43a" providerId="LiveId" clId="{B1FCC60E-6835-4AC1-AB5F-46BD7F11E83B}" dt="2026-05-29T10:51:36.826" v="86" actId="20577"/>
        <pc:sldMkLst>
          <pc:docMk/>
          <pc:sldMk cId="0" sldId="262"/>
        </pc:sldMkLst>
        <pc:spChg chg="mod">
          <ac:chgData name="Phil McAlister" userId="00f1822267ccb43a" providerId="LiveId" clId="{B1FCC60E-6835-4AC1-AB5F-46BD7F11E83B}" dt="2026-05-29T10:51:17.953" v="62" actId="20577"/>
          <ac:spMkLst>
            <pc:docMk/>
            <pc:sldMk cId="0" sldId="262"/>
            <ac:spMk id="4" creationId="{00000000-0000-0000-0000-000000000000}"/>
          </ac:spMkLst>
        </pc:spChg>
        <pc:spChg chg="mod">
          <ac:chgData name="Phil McAlister" userId="00f1822267ccb43a" providerId="LiveId" clId="{B1FCC60E-6835-4AC1-AB5F-46BD7F11E83B}" dt="2026-05-29T10:51:25.950" v="78" actId="205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Phil McAlister" userId="00f1822267ccb43a" providerId="LiveId" clId="{B1FCC60E-6835-4AC1-AB5F-46BD7F11E83B}" dt="2026-05-29T10:51:36.826" v="86" actId="20577"/>
          <ac:spMkLst>
            <pc:docMk/>
            <pc:sldMk cId="0" sldId="262"/>
            <ac:spMk id="13" creationId="{00000000-0000-0000-0000-000000000000}"/>
          </ac:spMkLst>
        </pc:spChg>
      </pc:sldChg>
      <pc:sldChg chg="addSp delSp modSp mod">
        <pc:chgData name="Phil McAlister" userId="00f1822267ccb43a" providerId="LiveId" clId="{B1FCC60E-6835-4AC1-AB5F-46BD7F11E83B}" dt="2026-06-15T15:34:59.738" v="138" actId="732"/>
        <pc:sldMkLst>
          <pc:docMk/>
          <pc:sldMk cId="3431372128" sldId="263"/>
        </pc:sldMkLst>
        <pc:spChg chg="mod">
          <ac:chgData name="Phil McAlister" userId="00f1822267ccb43a" providerId="LiveId" clId="{B1FCC60E-6835-4AC1-AB5F-46BD7F11E83B}" dt="2026-05-29T10:51:10.704" v="43" actId="20577"/>
          <ac:spMkLst>
            <pc:docMk/>
            <pc:sldMk cId="3431372128" sldId="263"/>
            <ac:spMk id="23" creationId="{233831BB-2B1A-C074-C0AE-BAD0AD41F0CD}"/>
          </ac:spMkLst>
        </pc:spChg>
        <pc:picChg chg="add mod modCrop">
          <ac:chgData name="Phil McAlister" userId="00f1822267ccb43a" providerId="LiveId" clId="{B1FCC60E-6835-4AC1-AB5F-46BD7F11E83B}" dt="2026-06-15T15:34:59.738" v="138" actId="732"/>
          <ac:picMkLst>
            <pc:docMk/>
            <pc:sldMk cId="3431372128" sldId="263"/>
            <ac:picMk id="6" creationId="{7B9540AE-F5AC-69DC-8C8A-5DE90E735A32}"/>
          </ac:picMkLst>
        </pc:picChg>
        <pc:picChg chg="del">
          <ac:chgData name="Phil McAlister" userId="00f1822267ccb43a" providerId="LiveId" clId="{B1FCC60E-6835-4AC1-AB5F-46BD7F11E83B}" dt="2026-06-15T15:34:20.265" v="133" actId="478"/>
          <ac:picMkLst>
            <pc:docMk/>
            <pc:sldMk cId="3431372128" sldId="263"/>
            <ac:picMk id="29" creationId="{8C96CD54-D72B-368F-4386-161E783557FF}"/>
          </ac:picMkLst>
        </pc:picChg>
      </pc:sldChg>
      <pc:sldChg chg="addSp delSp modSp add mod">
        <pc:chgData name="Phil McAlister" userId="00f1822267ccb43a" providerId="LiveId" clId="{B1FCC60E-6835-4AC1-AB5F-46BD7F11E83B}" dt="2026-06-15T15:33:45.668" v="130" actId="22"/>
        <pc:sldMkLst>
          <pc:docMk/>
          <pc:sldMk cId="40309612" sldId="264"/>
        </pc:sldMkLst>
        <pc:spChg chg="mod">
          <ac:chgData name="Phil McAlister" userId="00f1822267ccb43a" providerId="LiveId" clId="{B1FCC60E-6835-4AC1-AB5F-46BD7F11E83B}" dt="2026-06-15T15:33:09.179" v="124" actId="20577"/>
          <ac:spMkLst>
            <pc:docMk/>
            <pc:sldMk cId="40309612" sldId="264"/>
            <ac:spMk id="4" creationId="{611FDB21-F3E7-9EAC-7EBF-CBA19CE4B917}"/>
          </ac:spMkLst>
        </pc:spChg>
        <pc:picChg chg="add mod">
          <ac:chgData name="Phil McAlister" userId="00f1822267ccb43a" providerId="LiveId" clId="{B1FCC60E-6835-4AC1-AB5F-46BD7F11E83B}" dt="2026-06-15T15:33:39.469" v="128" actId="14100"/>
          <ac:picMkLst>
            <pc:docMk/>
            <pc:sldMk cId="40309612" sldId="264"/>
            <ac:picMk id="6" creationId="{9AF436FE-2254-9168-3894-86D246F23371}"/>
          </ac:picMkLst>
        </pc:picChg>
        <pc:picChg chg="add del">
          <ac:chgData name="Phil McAlister" userId="00f1822267ccb43a" providerId="LiveId" clId="{B1FCC60E-6835-4AC1-AB5F-46BD7F11E83B}" dt="2026-06-15T15:33:45.668" v="130" actId="22"/>
          <ac:picMkLst>
            <pc:docMk/>
            <pc:sldMk cId="40309612" sldId="264"/>
            <ac:picMk id="8" creationId="{91579086-43FE-6030-64E8-EEF680D22C8C}"/>
          </ac:picMkLst>
        </pc:picChg>
        <pc:picChg chg="del">
          <ac:chgData name="Phil McAlister" userId="00f1822267ccb43a" providerId="LiveId" clId="{B1FCC60E-6835-4AC1-AB5F-46BD7F11E83B}" dt="2026-06-15T15:33:10.739" v="125" actId="478"/>
          <ac:picMkLst>
            <pc:docMk/>
            <pc:sldMk cId="40309612" sldId="264"/>
            <ac:picMk id="27" creationId="{B6E90E50-77E9-15EC-67A6-374EC3FC1B81}"/>
          </ac:picMkLst>
        </pc:picChg>
        <pc:picChg chg="del">
          <ac:chgData name="Phil McAlister" userId="00f1822267ccb43a" providerId="LiveId" clId="{B1FCC60E-6835-4AC1-AB5F-46BD7F11E83B}" dt="2026-06-15T15:33:11.467" v="126" actId="478"/>
          <ac:picMkLst>
            <pc:docMk/>
            <pc:sldMk cId="40309612" sldId="264"/>
            <ac:picMk id="29" creationId="{2ACAA98A-7645-2F2F-E3A5-41B27A3FDDB0}"/>
          </ac:picMkLst>
        </pc:picChg>
      </pc:sldChg>
      <pc:sldChg chg="add del setBg">
        <pc:chgData name="Phil McAlister" userId="00f1822267ccb43a" providerId="LiveId" clId="{B1FCC60E-6835-4AC1-AB5F-46BD7F11E83B}" dt="2026-06-15T15:32:44.985" v="122" actId="47"/>
        <pc:sldMkLst>
          <pc:docMk/>
          <pc:sldMk cId="4050838075" sldId="264"/>
        </pc:sldMkLst>
      </pc:sldChg>
      <pc:sldChg chg="addSp delSp modSp add mod">
        <pc:chgData name="Phil McAlister" userId="00f1822267ccb43a" providerId="LiveId" clId="{B1FCC60E-6835-4AC1-AB5F-46BD7F11E83B}" dt="2026-06-15T15:36:40.282" v="145" actId="1076"/>
        <pc:sldMkLst>
          <pc:docMk/>
          <pc:sldMk cId="1641908218" sldId="265"/>
        </pc:sldMkLst>
        <pc:picChg chg="del">
          <ac:chgData name="Phil McAlister" userId="00f1822267ccb43a" providerId="LiveId" clId="{B1FCC60E-6835-4AC1-AB5F-46BD7F11E83B}" dt="2026-06-15T15:33:51.343" v="132" actId="478"/>
          <ac:picMkLst>
            <pc:docMk/>
            <pc:sldMk cId="1641908218" sldId="265"/>
            <ac:picMk id="6" creationId="{07FC7A90-3A81-D9D9-7DBD-57CD6D5873C5}"/>
          </ac:picMkLst>
        </pc:picChg>
        <pc:picChg chg="add mod">
          <ac:chgData name="Phil McAlister" userId="00f1822267ccb43a" providerId="LiveId" clId="{B1FCC60E-6835-4AC1-AB5F-46BD7F11E83B}" dt="2026-06-15T15:36:09.957" v="142" actId="14100"/>
          <ac:picMkLst>
            <pc:docMk/>
            <pc:sldMk cId="1641908218" sldId="265"/>
            <ac:picMk id="7" creationId="{87937400-562C-CA6B-12AA-1272EDCF9384}"/>
          </ac:picMkLst>
        </pc:picChg>
        <pc:picChg chg="add mod">
          <ac:chgData name="Phil McAlister" userId="00f1822267ccb43a" providerId="LiveId" clId="{B1FCC60E-6835-4AC1-AB5F-46BD7F11E83B}" dt="2026-06-15T15:36:40.282" v="145" actId="1076"/>
          <ac:picMkLst>
            <pc:docMk/>
            <pc:sldMk cId="1641908218" sldId="265"/>
            <ac:picMk id="9" creationId="{69352ABB-517E-C3C7-FB6F-8D72E8D5236E}"/>
          </ac:picMkLst>
        </pc:picChg>
      </pc:sldChg>
      <pc:sldChg chg="addSp delSp modSp add mod">
        <pc:chgData name="Phil McAlister" userId="00f1822267ccb43a" providerId="LiveId" clId="{B1FCC60E-6835-4AC1-AB5F-46BD7F11E83B}" dt="2026-06-15T15:38:16.662" v="154" actId="1076"/>
        <pc:sldMkLst>
          <pc:docMk/>
          <pc:sldMk cId="3206455914" sldId="266"/>
        </pc:sldMkLst>
        <pc:picChg chg="add mod">
          <ac:chgData name="Phil McAlister" userId="00f1822267ccb43a" providerId="LiveId" clId="{B1FCC60E-6835-4AC1-AB5F-46BD7F11E83B}" dt="2026-06-15T15:37:43.868" v="152" actId="1076"/>
          <ac:picMkLst>
            <pc:docMk/>
            <pc:sldMk cId="3206455914" sldId="266"/>
            <ac:picMk id="6" creationId="{06DE1A58-22F9-D1EE-3757-308DC63A05DE}"/>
          </ac:picMkLst>
        </pc:picChg>
        <pc:picChg chg="del">
          <ac:chgData name="Phil McAlister" userId="00f1822267ccb43a" providerId="LiveId" clId="{B1FCC60E-6835-4AC1-AB5F-46BD7F11E83B}" dt="2026-06-15T15:36:51.423" v="147" actId="478"/>
          <ac:picMkLst>
            <pc:docMk/>
            <pc:sldMk cId="3206455914" sldId="266"/>
            <ac:picMk id="7" creationId="{2FAA583B-3014-4C97-3C19-CD99CA0FE6F4}"/>
          </ac:picMkLst>
        </pc:picChg>
        <pc:picChg chg="del">
          <ac:chgData name="Phil McAlister" userId="00f1822267ccb43a" providerId="LiveId" clId="{B1FCC60E-6835-4AC1-AB5F-46BD7F11E83B}" dt="2026-06-15T15:36:52.487" v="148" actId="478"/>
          <ac:picMkLst>
            <pc:docMk/>
            <pc:sldMk cId="3206455914" sldId="266"/>
            <ac:picMk id="9" creationId="{13A442FF-77BE-6D3F-5A74-07C703669B81}"/>
          </ac:picMkLst>
        </pc:picChg>
        <pc:picChg chg="add mod">
          <ac:chgData name="Phil McAlister" userId="00f1822267ccb43a" providerId="LiveId" clId="{B1FCC60E-6835-4AC1-AB5F-46BD7F11E83B}" dt="2026-06-15T15:38:16.662" v="154" actId="1076"/>
          <ac:picMkLst>
            <pc:docMk/>
            <pc:sldMk cId="3206455914" sldId="266"/>
            <ac:picMk id="10" creationId="{475ED5A0-B211-C5C1-F1B6-7E19CD606EF5}"/>
          </ac:picMkLst>
        </pc:picChg>
      </pc:sldChg>
      <pc:sldChg chg="addSp delSp modSp add mod">
        <pc:chgData name="Phil McAlister" userId="00f1822267ccb43a" providerId="LiveId" clId="{B1FCC60E-6835-4AC1-AB5F-46BD7F11E83B}" dt="2026-06-15T15:40:18.317" v="168" actId="1076"/>
        <pc:sldMkLst>
          <pc:docMk/>
          <pc:sldMk cId="2236814657" sldId="267"/>
        </pc:sldMkLst>
        <pc:picChg chg="del">
          <ac:chgData name="Phil McAlister" userId="00f1822267ccb43a" providerId="LiveId" clId="{B1FCC60E-6835-4AC1-AB5F-46BD7F11E83B}" dt="2026-06-15T15:38:54.338" v="156" actId="478"/>
          <ac:picMkLst>
            <pc:docMk/>
            <pc:sldMk cId="2236814657" sldId="267"/>
            <ac:picMk id="6" creationId="{92B50DC4-2B03-A04D-1F93-52DA7C36D344}"/>
          </ac:picMkLst>
        </pc:picChg>
        <pc:picChg chg="add mod">
          <ac:chgData name="Phil McAlister" userId="00f1822267ccb43a" providerId="LiveId" clId="{B1FCC60E-6835-4AC1-AB5F-46BD7F11E83B}" dt="2026-06-15T15:39:36.504" v="163" actId="1076"/>
          <ac:picMkLst>
            <pc:docMk/>
            <pc:sldMk cId="2236814657" sldId="267"/>
            <ac:picMk id="7" creationId="{5CD5D389-044F-9949-5261-B7DBD9C7A848}"/>
          </ac:picMkLst>
        </pc:picChg>
        <pc:picChg chg="add mod">
          <ac:chgData name="Phil McAlister" userId="00f1822267ccb43a" providerId="LiveId" clId="{B1FCC60E-6835-4AC1-AB5F-46BD7F11E83B}" dt="2026-06-15T15:40:18.317" v="168" actId="1076"/>
          <ac:picMkLst>
            <pc:docMk/>
            <pc:sldMk cId="2236814657" sldId="267"/>
            <ac:picMk id="9" creationId="{03FFB14A-42FE-6DE9-BA40-F04E7E9310E9}"/>
          </ac:picMkLst>
        </pc:picChg>
        <pc:picChg chg="del">
          <ac:chgData name="Phil McAlister" userId="00f1822267ccb43a" providerId="LiveId" clId="{B1FCC60E-6835-4AC1-AB5F-46BD7F11E83B}" dt="2026-06-15T15:39:07.645" v="160" actId="478"/>
          <ac:picMkLst>
            <pc:docMk/>
            <pc:sldMk cId="2236814657" sldId="267"/>
            <ac:picMk id="10" creationId="{FE170D81-CB11-2A20-FCFF-EE0CC9D0A60C}"/>
          </ac:picMkLst>
        </pc:picChg>
      </pc:sldChg>
      <pc:sldChg chg="delSp add del mod">
        <pc:chgData name="Phil McAlister" userId="00f1822267ccb43a" providerId="LiveId" clId="{B1FCC60E-6835-4AC1-AB5F-46BD7F11E83B}" dt="2026-06-15T15:40:23.719" v="169" actId="47"/>
        <pc:sldMkLst>
          <pc:docMk/>
          <pc:sldMk cId="2032231987" sldId="268"/>
        </pc:sldMkLst>
        <pc:picChg chg="del">
          <ac:chgData name="Phil McAlister" userId="00f1822267ccb43a" providerId="LiveId" clId="{B1FCC60E-6835-4AC1-AB5F-46BD7F11E83B}" dt="2026-06-15T15:38:58.094" v="158" actId="478"/>
          <ac:picMkLst>
            <pc:docMk/>
            <pc:sldMk cId="2032231987" sldId="268"/>
            <ac:picMk id="6" creationId="{B2A2F4F4-E77D-9620-D1D3-D4C7EAF8094A}"/>
          </ac:picMkLst>
        </pc:picChg>
        <pc:picChg chg="del">
          <ac:chgData name="Phil McAlister" userId="00f1822267ccb43a" providerId="LiveId" clId="{B1FCC60E-6835-4AC1-AB5F-46BD7F11E83B}" dt="2026-06-15T15:38:59.619" v="159" actId="478"/>
          <ac:picMkLst>
            <pc:docMk/>
            <pc:sldMk cId="2032231987" sldId="268"/>
            <ac:picMk id="10" creationId="{A91B8216-E5C6-28A6-1E63-485BD9DD8B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06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9DF25-015E-832B-B8F2-81E52118E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5466D-1B04-C2AE-D9FB-D1A5EDE9F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9C7B6-5272-C8BE-C8D9-D02B18B99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223C3-744C-5374-4AB9-848BFA482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AE166-DB9F-23A3-BD55-D8190E206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35781-053F-9877-E7D8-9B5FAED5D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52C1E6-155B-4A4F-1CBC-00983A259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BB2EE-3472-19CE-B1A5-B15A71263F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5413-088D-B707-6106-B7F63809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8E2DBB-C084-D884-1EEA-D97186572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929DB-6B78-8B28-6C1C-D73A992F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0DD2F-EAD8-5987-99D4-D5FEBB1F3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0BAD-CEDF-7BF6-395B-45A6A15F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9821A-9D5A-CB83-9633-AAF4905D5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BB286-23F9-C01D-D79F-5DC0ADBD6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89050-6EB5-5F29-6AB7-6484F48F5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7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764FF-C376-73E5-15F9-30F15207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429EB-4BC1-2262-45C1-BF7619248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71F628-C520-7826-381D-154DB8F05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8383B-D9CC-9253-7919-96CC10B1F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B2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97280" y="2103120"/>
            <a:ext cx="1005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PROPOSAL TO THE VILLAGE OF SUGAR GROVE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097280" y="2606040"/>
            <a:ext cx="10058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Sugar Grove Self-Storage</a:t>
            </a:r>
            <a:endParaRPr lang="en-US" sz="6000" dirty="0"/>
          </a:p>
        </p:txBody>
      </p:sp>
      <p:sp>
        <p:nvSpPr>
          <p:cNvPr id="5" name="Text 3"/>
          <p:cNvSpPr/>
          <p:nvPr/>
        </p:nvSpPr>
        <p:spPr>
          <a:xfrm>
            <a:off x="1097280" y="3794760"/>
            <a:ext cx="10058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i="1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Modern, Needed, and Community-Friendly Use for a Long-Vacant Site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1097280" y="4572000"/>
            <a:ext cx="2743200" cy="0"/>
          </a:xfrm>
          <a:prstGeom prst="line">
            <a:avLst/>
          </a:prstGeom>
          <a:noFill/>
          <a:ln w="254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097280" y="470916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Presented by PMC Investment Partners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B72EB-1694-3CB2-1A7F-9E7B8DBA5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864C8F6-BE57-9DC0-661D-57117D7ECEF8}"/>
              </a:ext>
            </a:extLst>
          </p:cNvPr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39A200CD-FD77-5236-AD35-B63ED6A81772}"/>
              </a:ext>
            </a:extLst>
          </p:cNvPr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FACILITY</a:t>
            </a:r>
            <a:endParaRPr lang="en-US" sz="11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CAEF8CA-3DB2-E518-48F2-C3D41902271D}"/>
              </a:ext>
            </a:extLst>
          </p:cNvPr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34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E654D483-D550-11B6-1848-7C501F90295C}"/>
              </a:ext>
            </a:extLst>
          </p:cNvPr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7873EAD1-B524-CE8F-71BE-3F17A9C6521D}"/>
              </a:ext>
            </a:extLst>
          </p:cNvPr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EB29E5EC-DD58-CB34-F59F-0FF97EAA0384}"/>
              </a:ext>
            </a:extLst>
          </p:cNvPr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071784F7-79D0-9486-CD2B-735293C5B0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555310" cy="25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E1A58-22F9-D1EE-3757-308DC63A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38" y="1026473"/>
            <a:ext cx="5341291" cy="3885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ED5A0-B211-C5C1-F1B6-7E19CD606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285" y="384048"/>
            <a:ext cx="6248721" cy="61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5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28A1-8959-39D8-BD49-6F9AF52E4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2A1AED5-73A6-CF5A-5A93-A9B47A0506E9}"/>
              </a:ext>
            </a:extLst>
          </p:cNvPr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C29B3CB-C2D6-092E-C54F-B64DB324E664}"/>
              </a:ext>
            </a:extLst>
          </p:cNvPr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FACILITY</a:t>
            </a:r>
            <a:endParaRPr lang="en-US" sz="11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4939B7D-FF08-5A8E-62C0-825B1D4E2030}"/>
              </a:ext>
            </a:extLst>
          </p:cNvPr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34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D2A553DB-7DD6-4C17-8813-EC8245BDFA6D}"/>
              </a:ext>
            </a:extLst>
          </p:cNvPr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8D052ACD-31D0-C9FC-31F5-0EDBDAA5026B}"/>
              </a:ext>
            </a:extLst>
          </p:cNvPr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DF2B1911-A490-FA98-7F88-A5117E665B82}"/>
              </a:ext>
            </a:extLst>
          </p:cNvPr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88DE0F8F-E8D0-BC4B-1822-150BFC89DC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555310" cy="25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5D389-044F-9949-5261-B7DBD9C7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7" y="777240"/>
            <a:ext cx="4617660" cy="5058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FB14A-42FE-6DE9-BA40-F04E7E931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695" y="704088"/>
            <a:ext cx="5266150" cy="54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14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97280" y="1280160"/>
            <a:ext cx="1005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BOTTOM LINE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097280" y="1783080"/>
            <a:ext cx="100584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Win for Sugar Grove.</a:t>
            </a:r>
            <a:endParaRPr lang="en-US" sz="4800" dirty="0"/>
          </a:p>
        </p:txBody>
      </p:sp>
      <p:sp>
        <p:nvSpPr>
          <p:cNvPr id="5" name="Shape 3"/>
          <p:cNvSpPr/>
          <p:nvPr/>
        </p:nvSpPr>
        <p:spPr>
          <a:xfrm>
            <a:off x="1097280" y="3154680"/>
            <a:ext cx="164592" cy="164592"/>
          </a:xfrm>
          <a:prstGeom prst="ellipse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417320" y="3017520"/>
            <a:ext cx="3840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Real Need Met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303520" y="3017520"/>
            <a:ext cx="6583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Closing an 80,000+ sf storage gap for residents who genuinely need it.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1097280" y="3886200"/>
            <a:ext cx="164592" cy="164592"/>
          </a:xfrm>
          <a:prstGeom prst="ellipse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417320" y="3749040"/>
            <a:ext cx="3840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Recurring School Funding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303520" y="3749040"/>
            <a:ext cx="6583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$80K–$90K per year in property taxes — with zero new students.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1097280" y="4617720"/>
            <a:ext cx="164592" cy="164592"/>
          </a:xfrm>
          <a:prstGeom prst="ellipse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417320" y="4480560"/>
            <a:ext cx="3840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Vacant Parcel Activated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303520" y="4480560"/>
            <a:ext cx="6583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Putting idle land to productive, tax-generating use.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1097280" y="5349240"/>
            <a:ext cx="164592" cy="164592"/>
          </a:xfrm>
          <a:prstGeom prst="ellipse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417320" y="5212080"/>
            <a:ext cx="3840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Quality Commercial Neighbor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303520" y="5212080"/>
            <a:ext cx="6583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Modern, secure, landscaped — built to enhance the corridor, not detract from it.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1097280" y="6172200"/>
            <a:ext cx="10058400" cy="0"/>
          </a:xfrm>
          <a:prstGeom prst="line">
            <a:avLst/>
          </a:prstGeom>
          <a:noFill/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097280" y="626364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Thank you. PMC Investment Partners welcomes the Village's questions and feedback.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This Project, Why This Site</a:t>
            </a:r>
            <a:endParaRPr lang="en-US" sz="3400" dirty="0"/>
          </a:p>
        </p:txBody>
      </p:sp>
      <p:sp>
        <p:nvSpPr>
          <p:cNvPr id="5" name="Shape 3"/>
          <p:cNvSpPr/>
          <p:nvPr/>
        </p:nvSpPr>
        <p:spPr>
          <a:xfrm>
            <a:off x="731520" y="1828800"/>
            <a:ext cx="777240" cy="777240"/>
          </a:xfrm>
          <a:prstGeom prst="ellipse">
            <a:avLst/>
          </a:prstGeom>
          <a:solidFill>
            <a:srgbClr val="1B2A4E"/>
          </a:solidFill>
          <a:ln w="12700">
            <a:solidFill>
              <a:srgbClr val="1B2A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31520" y="182880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783080" y="187452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Real Market Need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783080" y="224028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Sugar Grove is under-supplied for self-storage relative to a balanced market.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31520" y="2880360"/>
            <a:ext cx="777240" cy="777240"/>
          </a:xfrm>
          <a:prstGeom prst="ellipse">
            <a:avLst/>
          </a:prstGeom>
          <a:solidFill>
            <a:srgbClr val="1B2A4E"/>
          </a:solidFill>
          <a:ln w="12700">
            <a:solidFill>
              <a:srgbClr val="1B2A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31520" y="288036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783080" y="292608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Benefit to the Village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1783080" y="329184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$80K–$90K in annual property tax revenue funding local schools — with zero new students.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731520" y="3931920"/>
            <a:ext cx="777240" cy="777240"/>
          </a:xfrm>
          <a:prstGeom prst="ellipse">
            <a:avLst/>
          </a:prstGeom>
          <a:solidFill>
            <a:srgbClr val="1B2A4E"/>
          </a:solidFill>
          <a:ln w="12700">
            <a:solidFill>
              <a:srgbClr val="1B2A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31520" y="393192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1783080" y="397764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Productive Use of Vacant Land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1783080" y="434340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site that has sat empty for years and is poorly suited for modern retail.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731520" y="4983480"/>
            <a:ext cx="777240" cy="777240"/>
          </a:xfrm>
          <a:prstGeom prst="ellipse">
            <a:avLst/>
          </a:prstGeom>
          <a:solidFill>
            <a:srgbClr val="1B2A4E"/>
          </a:solidFill>
          <a:ln w="12700">
            <a:solidFill>
              <a:srgbClr val="1B2A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31520" y="4983480"/>
            <a:ext cx="77724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1783080" y="502920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Modern, Attractive Facility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1783080" y="539496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Today's self-storage is secure, well-landscaped, and fits seamlessly.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NEED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Sugar Grove Has a Storage Shortage</a:t>
            </a:r>
            <a:endParaRPr lang="en-US" sz="3400" dirty="0"/>
          </a:p>
        </p:txBody>
      </p:sp>
      <p:sp>
        <p:nvSpPr>
          <p:cNvPr id="5" name="Shape 3"/>
          <p:cNvSpPr/>
          <p:nvPr/>
        </p:nvSpPr>
        <p:spPr>
          <a:xfrm>
            <a:off x="457200" y="1828800"/>
            <a:ext cx="5303520" cy="4389120"/>
          </a:xfrm>
          <a:prstGeom prst="rect">
            <a:avLst/>
          </a:prstGeom>
          <a:solidFill>
            <a:srgbClr val="1B2A4E"/>
          </a:solidFill>
          <a:ln w="12700">
            <a:solidFill>
              <a:srgbClr val="1B2A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57200" y="1828800"/>
            <a:ext cx="5303520" cy="109728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31520" y="2148840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GAP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31520" y="2606040"/>
            <a:ext cx="47548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80,000+</a:t>
            </a:r>
            <a:endParaRPr lang="en-US" sz="6400" dirty="0"/>
          </a:p>
        </p:txBody>
      </p:sp>
      <p:sp>
        <p:nvSpPr>
          <p:cNvPr id="9" name="Text 7"/>
          <p:cNvSpPr/>
          <p:nvPr/>
        </p:nvSpPr>
        <p:spPr>
          <a:xfrm>
            <a:off x="731520" y="3886200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square feet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731520" y="4434840"/>
            <a:ext cx="1371600" cy="0"/>
          </a:xfrm>
          <a:prstGeom prst="line">
            <a:avLst/>
          </a:prstGeom>
          <a:noFill/>
          <a:ln w="254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31520" y="4572000"/>
            <a:ext cx="4754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self-storage shortage in the trade area, based on supply ratio analysis.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6126480" y="1828800"/>
            <a:ext cx="5760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Supply Ratio: Oswego vs. a Balanced Market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6126480" y="2286000"/>
            <a:ext cx="5760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Self-storage square feet per capita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126480" y="2834640"/>
            <a:ext cx="5760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SSUGAR GROVE TODAY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6126479" y="3154680"/>
            <a:ext cx="1321456" cy="457200"/>
          </a:xfrm>
          <a:prstGeom prst="rect">
            <a:avLst/>
          </a:prstGeom>
          <a:solidFill>
            <a:srgbClr val="B23A48"/>
          </a:solidFill>
          <a:ln w="12700">
            <a:solidFill>
              <a:srgbClr val="B23A4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813695" y="3108960"/>
            <a:ext cx="1828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2.53 sf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126480" y="3886200"/>
            <a:ext cx="5760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BALANCED MARKET</a:t>
            </a:r>
            <a:endParaRPr lang="en-US" sz="1100" dirty="0"/>
          </a:p>
        </p:txBody>
      </p:sp>
      <p:sp>
        <p:nvSpPr>
          <p:cNvPr id="18" name="Shape 16"/>
          <p:cNvSpPr/>
          <p:nvPr/>
        </p:nvSpPr>
        <p:spPr>
          <a:xfrm>
            <a:off x="6126480" y="4206240"/>
            <a:ext cx="4937760" cy="457200"/>
          </a:xfrm>
          <a:prstGeom prst="rect">
            <a:avLst/>
          </a:prstGeom>
          <a:solidFill>
            <a:srgbClr val="4A7C59"/>
          </a:solidFill>
          <a:ln w="12700">
            <a:solidFill>
              <a:srgbClr val="4A7C5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1155680" y="4206240"/>
            <a:ext cx="914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8.0 sf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126480" y="5029200"/>
            <a:ext cx="576072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263640" y="512064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3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 NEEDS IT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6263640" y="5394960"/>
            <a:ext cx="5486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200"/>
              </a:spcAft>
              <a:buSzPct val="100000"/>
              <a:buChar char="•"/>
            </a:pPr>
            <a:r>
              <a:rPr lang="en-US" sz="1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Senior housing residents</a:t>
            </a:r>
            <a:endParaRPr lang="en-US" sz="1200" dirty="0"/>
          </a:p>
          <a:p>
            <a:pPr marL="342900" indent="-342900">
              <a:spcAft>
                <a:spcPts val="200"/>
              </a:spcAft>
              <a:buSzPct val="100000"/>
              <a:buChar char="•"/>
            </a:pPr>
            <a:r>
              <a:rPr lang="en-US" sz="1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households as the city grows</a:t>
            </a:r>
            <a:endParaRPr lang="en-US" sz="1200" dirty="0"/>
          </a:p>
          <a:p>
            <a:pPr marL="342900" indent="-342900">
              <a:spcAft>
                <a:spcPts val="200"/>
              </a:spcAft>
              <a:buSzPct val="100000"/>
              <a:buChar char="•"/>
            </a:pPr>
            <a:r>
              <a:rPr lang="en-US" sz="1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Small businesses</a:t>
            </a:r>
            <a:endParaRPr lang="en-US" sz="1200" dirty="0"/>
          </a:p>
        </p:txBody>
      </p:sp>
      <p:sp>
        <p:nvSpPr>
          <p:cNvPr id="23" name="Shape 21"/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VILLAGE BENEFIT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"Free Money" for Local Schools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457200" y="1783080"/>
            <a:ext cx="112471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6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$80,000 – $90,000</a:t>
            </a:r>
            <a:endParaRPr lang="en-US" sz="5600" dirty="0"/>
          </a:p>
        </p:txBody>
      </p:sp>
      <p:sp>
        <p:nvSpPr>
          <p:cNvPr id="6" name="Text 4"/>
          <p:cNvSpPr/>
          <p:nvPr/>
        </p:nvSpPr>
        <p:spPr>
          <a:xfrm>
            <a:off x="457200" y="2697480"/>
            <a:ext cx="11247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estimated annual property tax revenue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57200" y="3383280"/>
            <a:ext cx="365760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457200" y="3383280"/>
            <a:ext cx="3657600" cy="109728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31520" y="3611880"/>
            <a:ext cx="914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31520" y="4023360"/>
            <a:ext cx="3108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Funds Local Schools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31520" y="4754880"/>
            <a:ext cx="31089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vast majority of property tax revenue from this site flows directly to the school district.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389120" y="3383280"/>
            <a:ext cx="365760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4389120" y="3383280"/>
            <a:ext cx="3657600" cy="109728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663440" y="3611880"/>
            <a:ext cx="914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4663440" y="4023360"/>
            <a:ext cx="3108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Zero New Students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4663440" y="4754880"/>
            <a:ext cx="31089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Unlike housing or mixed-use, a storage facility generates no additional enrollment burden — pure upside for per-pupil funding.</a:t>
            </a:r>
            <a:endParaRPr lang="en-US" sz="1300" dirty="0"/>
          </a:p>
        </p:txBody>
      </p:sp>
      <p:sp>
        <p:nvSpPr>
          <p:cNvPr id="17" name="Shape 15"/>
          <p:cNvSpPr/>
          <p:nvPr/>
        </p:nvSpPr>
        <p:spPr>
          <a:xfrm>
            <a:off x="8321040" y="3383280"/>
            <a:ext cx="3657600" cy="274320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8321040" y="3383280"/>
            <a:ext cx="3657600" cy="109728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8595360" y="3611880"/>
            <a:ext cx="914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C9A24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8595360" y="4023360"/>
            <a:ext cx="3108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Stronger Village</a:t>
            </a:r>
            <a:endParaRPr lang="en-US" sz="2000" dirty="0"/>
          </a:p>
        </p:txBody>
      </p:sp>
      <p:sp>
        <p:nvSpPr>
          <p:cNvPr id="21" name="Text 19"/>
          <p:cNvSpPr/>
          <p:nvPr/>
        </p:nvSpPr>
        <p:spPr>
          <a:xfrm>
            <a:off x="8595360" y="4754880"/>
            <a:ext cx="31089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Better-funded schools attract higher-income families, raising home values and the overall vitality of Sugar Grove.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SITE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Productive Use for Long-Vacant Land</a:t>
            </a:r>
            <a:endParaRPr lang="en-US" sz="3400" dirty="0"/>
          </a:p>
        </p:txBody>
      </p:sp>
      <p:sp>
        <p:nvSpPr>
          <p:cNvPr id="5" name="Shape 3"/>
          <p:cNvSpPr/>
          <p:nvPr/>
        </p:nvSpPr>
        <p:spPr>
          <a:xfrm>
            <a:off x="457200" y="1828800"/>
            <a:ext cx="5486400" cy="4389120"/>
          </a:xfrm>
          <a:prstGeom prst="rect">
            <a:avLst/>
          </a:prstGeom>
          <a:solidFill>
            <a:srgbClr val="1B2A4E"/>
          </a:solidFill>
          <a:ln w="12700">
            <a:solidFill>
              <a:srgbClr val="1B2A4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57200" y="1828800"/>
            <a:ext cx="5486400" cy="109728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31520" y="2148840"/>
            <a:ext cx="4937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REALITY OF THIS PARCEL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731520" y="2560320"/>
            <a:ext cx="49377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Years</a:t>
            </a:r>
            <a:endParaRPr lang="en-US" sz="5600" dirty="0"/>
          </a:p>
        </p:txBody>
      </p:sp>
      <p:sp>
        <p:nvSpPr>
          <p:cNvPr id="9" name="Text 7"/>
          <p:cNvSpPr/>
          <p:nvPr/>
        </p:nvSpPr>
        <p:spPr>
          <a:xfrm>
            <a:off x="731520" y="3520440"/>
            <a:ext cx="4937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i="1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sitting vacant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731520" y="4023360"/>
            <a:ext cx="1371600" cy="0"/>
          </a:xfrm>
          <a:prstGeom prst="line">
            <a:avLst/>
          </a:prstGeom>
          <a:noFill/>
          <a:ln w="254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31520" y="4160520"/>
            <a:ext cx="493776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Despite sitting along an established commercial corridor, this parcel has not attracted a viable retail or commercial user.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6309360" y="182880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It Hasn't Worked for Retail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6309360" y="2468880"/>
            <a:ext cx="73152" cy="105156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537960" y="2468880"/>
            <a:ext cx="5303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Set Back from the Corridor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6537960" y="2834640"/>
            <a:ext cx="53035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parcel lacks the direct visibility and frontage that modern retailers require.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6309360" y="3749040"/>
            <a:ext cx="73152" cy="105156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537960" y="3749040"/>
            <a:ext cx="5303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Better Retail Sites Exist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6537960" y="4114800"/>
            <a:ext cx="53035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Sugar Grove offers far more attractive, prominent locations that retailers consistently choose first.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6309360" y="5029200"/>
            <a:ext cx="73152" cy="105156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537960" y="5029200"/>
            <a:ext cx="5303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Changed Retail Climate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6537960" y="5394960"/>
            <a:ext cx="53035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Today's retail market is contracting in physical footprint — secondary sites like this are no longer competitive.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FACILITY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This Isn't Your Father's Self-Storage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457200" y="1691640"/>
            <a:ext cx="11247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i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PMC's facility will be designed as a quality commercial neighbor — not the dated, rusting metal sheds of decades past.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457200" y="2331720"/>
            <a:ext cx="57607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57200" y="2331720"/>
            <a:ext cx="109728" cy="178308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77240" y="2514600"/>
            <a:ext cx="5303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Modern Architecture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77240" y="3017520"/>
            <a:ext cx="53035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Contemporary materials and design that reads as quality commercial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6309360" y="2331720"/>
            <a:ext cx="57607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309360" y="2331720"/>
            <a:ext cx="109728" cy="178308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629400" y="2514600"/>
            <a:ext cx="5303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Professional Landscaping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6629400" y="3017520"/>
            <a:ext cx="53035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Buffered, planted edges and well-maintained grounds that enhance the surrounding corridor.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457200" y="4297680"/>
            <a:ext cx="57607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457200" y="4297680"/>
            <a:ext cx="109728" cy="178308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77240" y="4480560"/>
            <a:ext cx="5303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Secure &amp; Well-Lit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777240" y="4983480"/>
            <a:ext cx="53035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Perimeter fencing, controlled access, full lighting, and surveillance — a safer site than a vacant lot by every measure.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6309360" y="4297680"/>
            <a:ext cx="5760720" cy="1783080"/>
          </a:xfrm>
          <a:prstGeom prst="rect">
            <a:avLst/>
          </a:prstGeom>
          <a:solidFill>
            <a:srgbClr val="FFFFFF"/>
          </a:solidFill>
          <a:ln w="6350">
            <a:solidFill>
              <a:srgbClr val="1B2A4E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6309360" y="4297680"/>
            <a:ext cx="109728" cy="1783080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629400" y="4480560"/>
            <a:ext cx="5303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Quiet Neighbor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6629400" y="4983480"/>
            <a:ext cx="53035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Minimal traffic, no noise, no late-night activity, no signage clutter. Among the lowest-impact commercial uses available.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D834E-05F1-5767-F917-23687C702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86913D6-4639-1F89-D670-39C832EE7DBD}"/>
              </a:ext>
            </a:extLst>
          </p:cNvPr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E5C9AFA-E883-2F3E-6923-8DF73C1ED3C3}"/>
              </a:ext>
            </a:extLst>
          </p:cNvPr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FACILITY</a:t>
            </a:r>
            <a:endParaRPr lang="en-US" sz="11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6B497A6-BBB8-26EE-394A-EA7FD6FB102B}"/>
              </a:ext>
            </a:extLst>
          </p:cNvPr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B2A4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This Isn't Your Father's Self-Storage</a:t>
            </a:r>
            <a:endParaRPr lang="en-US" sz="34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4283144D-2EB3-C0A0-B094-22877B6AD935}"/>
              </a:ext>
            </a:extLst>
          </p:cNvPr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233831BB-2B1A-C074-C0AE-BAD0AD41F0CD}"/>
              </a:ext>
            </a:extLst>
          </p:cNvPr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41D4A428-5EE4-DE7A-90EA-224F9A2DD2EF}"/>
              </a:ext>
            </a:extLst>
          </p:cNvPr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67B1F8E1-8089-265A-A316-265176EFF5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555310" cy="25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7E64D07-D6C4-5121-DC87-2BB97864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20" y="1419757"/>
            <a:ext cx="5821304" cy="2400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540AE-F5AC-69DC-8C8A-5DE90E735A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970"/>
          <a:stretch>
            <a:fillRect/>
          </a:stretch>
        </p:blipFill>
        <p:spPr>
          <a:xfrm>
            <a:off x="6408422" y="1506609"/>
            <a:ext cx="4559161" cy="49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7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09A77-9389-E6A1-F775-5FC48CF7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9360A3A-41B1-01F1-A4F8-312C685AFD80}"/>
              </a:ext>
            </a:extLst>
          </p:cNvPr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46DC553-6D69-5DA8-BC5E-24F2494D4FCB}"/>
              </a:ext>
            </a:extLst>
          </p:cNvPr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FACILITY</a:t>
            </a:r>
            <a:endParaRPr lang="en-US" sz="11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11FDB21-F3E7-9EAC-7EBF-CBA19CE4B917}"/>
              </a:ext>
            </a:extLst>
          </p:cNvPr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34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458380F4-AA01-55A8-7C9C-4700DBF8CF60}"/>
              </a:ext>
            </a:extLst>
          </p:cNvPr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C4A41A00-C553-E9E1-3575-1ED6E1E39199}"/>
              </a:ext>
            </a:extLst>
          </p:cNvPr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62A6F345-FBF5-416D-4EBD-FBDC8AEB956B}"/>
              </a:ext>
            </a:extLst>
          </p:cNvPr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258BF3DD-56A9-7D41-3F9E-EF23FAF7B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555310" cy="25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436FE-2254-9168-3894-86D246F2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777996"/>
            <a:ext cx="10230133" cy="57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1726-D624-31AE-21C2-71B6A79A7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7ED1770-D012-49B0-E074-85195B91EFE3}"/>
              </a:ext>
            </a:extLst>
          </p:cNvPr>
          <p:cNvSpPr/>
          <p:nvPr/>
        </p:nvSpPr>
        <p:spPr>
          <a:xfrm>
            <a:off x="457200" y="502920"/>
            <a:ext cx="457200" cy="73152"/>
          </a:xfrm>
          <a:prstGeom prst="rect">
            <a:avLst/>
          </a:prstGeom>
          <a:solidFill>
            <a:srgbClr val="C9A24A"/>
          </a:solidFill>
          <a:ln w="12700">
            <a:solidFill>
              <a:srgbClr val="C9A24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FA79570-2DAE-2045-7A68-102C1438A9B8}"/>
              </a:ext>
            </a:extLst>
          </p:cNvPr>
          <p:cNvSpPr/>
          <p:nvPr/>
        </p:nvSpPr>
        <p:spPr>
          <a:xfrm>
            <a:off x="1005840" y="384048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FACILITY</a:t>
            </a:r>
            <a:endParaRPr lang="en-US" sz="11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8FD8459-B56D-8B79-4228-A7F9B89F07B5}"/>
              </a:ext>
            </a:extLst>
          </p:cNvPr>
          <p:cNvSpPr/>
          <p:nvPr/>
        </p:nvSpPr>
        <p:spPr>
          <a:xfrm>
            <a:off x="457200" y="777240"/>
            <a:ext cx="112471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34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86CF0AD9-A10A-5C95-4A23-5914DF574681}"/>
              </a:ext>
            </a:extLst>
          </p:cNvPr>
          <p:cNvSpPr/>
          <p:nvPr/>
        </p:nvSpPr>
        <p:spPr>
          <a:xfrm>
            <a:off x="0" y="6537960"/>
            <a:ext cx="12161520" cy="320040"/>
          </a:xfrm>
          <a:prstGeom prst="rect">
            <a:avLst/>
          </a:prstGeom>
          <a:solidFill>
            <a:srgbClr val="0F1A33"/>
          </a:solidFill>
          <a:ln w="12700">
            <a:solidFill>
              <a:srgbClr val="0F1A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3C502835-E261-1006-B660-A8EE339D77C0}"/>
              </a:ext>
            </a:extLst>
          </p:cNvPr>
          <p:cNvSpPr/>
          <p:nvPr/>
        </p:nvSpPr>
        <p:spPr>
          <a:xfrm>
            <a:off x="457200" y="653796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5F1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PMC Investment Partners  |  Sugar Grove Self-Storage</a:t>
            </a:r>
            <a:endParaRPr lang="en-US" sz="9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952D6541-3964-9D71-26CE-F666831BBF5B}"/>
              </a:ext>
            </a:extLst>
          </p:cNvPr>
          <p:cNvSpPr/>
          <p:nvPr/>
        </p:nvSpPr>
        <p:spPr>
          <a:xfrm>
            <a:off x="11247120" y="6537960"/>
            <a:ext cx="457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C9A2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900" dirty="0"/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68C36027-1317-07D2-AC03-901FE5232C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555310" cy="25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37400-562C-CA6B-12AA-1272EDCF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4" y="1077478"/>
            <a:ext cx="5613471" cy="4754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52ABB-517E-C3C7-FB6F-8D72E8D52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61" y="959310"/>
            <a:ext cx="5719439" cy="52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08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672</Words>
  <Application>Microsoft Office PowerPoint</Application>
  <PresentationFormat>Widescreen</PresentationFormat>
  <Paragraphs>120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Oswego Self-Storage Project</dc:title>
  <dc:subject>PptxGenJS Presentation</dc:subject>
  <dc:creator>PMC Investment Partners</dc:creator>
  <cp:lastModifiedBy>Phil McAlister</cp:lastModifiedBy>
  <cp:revision>3</cp:revision>
  <dcterms:created xsi:type="dcterms:W3CDTF">2026-04-07T14:24:51Z</dcterms:created>
  <dcterms:modified xsi:type="dcterms:W3CDTF">2026-06-15T15:40:29Z</dcterms:modified>
</cp:coreProperties>
</file>