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0" r:id="rId3"/>
    <p:sldId id="258" r:id="rId4"/>
    <p:sldId id="262"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CF9601-5815-21F4-8C66-D8C38C68FD77}" name="Dean Clydesdale" initials="DC" userId="S::d.clydesdale@bluebricks.nl::f05fc009-23ec-4c85-8010-a2287b3dd2b6" providerId="AD"/>
  <p188:author id="{C0F75AFA-ABD4-8D97-FEA2-8B658F462BBF}" name="Miriam Kop" initials="MK" userId="a571392f99362c0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3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48670D-99D3-466C-9F13-3F8C513270C9}" v="10" dt="2025-10-01T16:33:05.8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76" autoAdjust="0"/>
    <p:restoredTop sz="93211" autoAdjust="0"/>
  </p:normalViewPr>
  <p:slideViewPr>
    <p:cSldViewPr snapToGrid="0">
      <p:cViewPr varScale="1">
        <p:scale>
          <a:sx n="91" d="100"/>
          <a:sy n="91" d="100"/>
        </p:scale>
        <p:origin x="104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van Rouwendaal" userId="ed6f2fc2978f7c48" providerId="LiveId" clId="{00CB0258-224E-420D-851D-F0E16D002ABB}"/>
    <pc:docChg chg="modSld">
      <pc:chgData name="John van Rouwendaal" userId="ed6f2fc2978f7c48" providerId="LiveId" clId="{00CB0258-224E-420D-851D-F0E16D002ABB}" dt="2025-10-01T16:33:05.858" v="8"/>
      <pc:docMkLst>
        <pc:docMk/>
      </pc:docMkLst>
      <pc:sldChg chg="addSp delSp modSp">
        <pc:chgData name="John van Rouwendaal" userId="ed6f2fc2978f7c48" providerId="LiveId" clId="{00CB0258-224E-420D-851D-F0E16D002ABB}" dt="2025-10-01T16:32:55.162" v="5"/>
        <pc:sldMkLst>
          <pc:docMk/>
          <pc:sldMk cId="949292960" sldId="256"/>
        </pc:sldMkLst>
        <pc:spChg chg="add mod">
          <ac:chgData name="John van Rouwendaal" userId="ed6f2fc2978f7c48" providerId="LiveId" clId="{00CB0258-224E-420D-851D-F0E16D002ABB}" dt="2025-10-01T16:32:52.321" v="4"/>
          <ac:spMkLst>
            <pc:docMk/>
            <pc:sldMk cId="949292960" sldId="256"/>
            <ac:spMk id="4" creationId="{383BDF01-3E2F-6A6D-2CFD-17E6E0091F67}"/>
          </ac:spMkLst>
        </pc:spChg>
        <pc:spChg chg="add mod">
          <ac:chgData name="John van Rouwendaal" userId="ed6f2fc2978f7c48" providerId="LiveId" clId="{00CB0258-224E-420D-851D-F0E16D002ABB}" dt="2025-10-01T16:32:55.162" v="5"/>
          <ac:spMkLst>
            <pc:docMk/>
            <pc:sldMk cId="949292960" sldId="256"/>
            <ac:spMk id="6" creationId="{6616E3A7-F53C-2F18-E59A-B45F570912E4}"/>
          </ac:spMkLst>
        </pc:spChg>
        <pc:picChg chg="add mod">
          <ac:chgData name="John van Rouwendaal" userId="ed6f2fc2978f7c48" providerId="LiveId" clId="{00CB0258-224E-420D-851D-F0E16D002ABB}" dt="2025-10-01T16:32:52.321" v="4"/>
          <ac:picMkLst>
            <pc:docMk/>
            <pc:sldMk cId="949292960" sldId="256"/>
            <ac:picMk id="3" creationId="{3575DEE4-6588-627A-F14C-6EA10B517D1E}"/>
          </ac:picMkLst>
        </pc:picChg>
        <pc:picChg chg="add mod">
          <ac:chgData name="John van Rouwendaal" userId="ed6f2fc2978f7c48" providerId="LiveId" clId="{00CB0258-224E-420D-851D-F0E16D002ABB}" dt="2025-10-01T16:32:55.162" v="5"/>
          <ac:picMkLst>
            <pc:docMk/>
            <pc:sldMk cId="949292960" sldId="256"/>
            <ac:picMk id="5" creationId="{52E1BCE9-AE54-3D05-9994-ECFBED1A43C8}"/>
          </ac:picMkLst>
        </pc:picChg>
        <pc:picChg chg="del">
          <ac:chgData name="John van Rouwendaal" userId="ed6f2fc2978f7c48" providerId="LiveId" clId="{00CB0258-224E-420D-851D-F0E16D002ABB}" dt="2025-10-01T16:32:40.174" v="0" actId="478"/>
          <ac:picMkLst>
            <pc:docMk/>
            <pc:sldMk cId="949292960" sldId="256"/>
            <ac:picMk id="32" creationId="{00000000-0000-0000-0000-000000000000}"/>
          </ac:picMkLst>
        </pc:picChg>
        <pc:picChg chg="del">
          <ac:chgData name="John van Rouwendaal" userId="ed6f2fc2978f7c48" providerId="LiveId" clId="{00CB0258-224E-420D-851D-F0E16D002ABB}" dt="2025-10-01T16:32:40.174" v="0" actId="478"/>
          <ac:picMkLst>
            <pc:docMk/>
            <pc:sldMk cId="949292960" sldId="256"/>
            <ac:picMk id="44" creationId="{00000000-0000-0000-0000-000000000000}"/>
          </ac:picMkLst>
        </pc:picChg>
      </pc:sldChg>
      <pc:sldChg chg="addSp delSp modSp">
        <pc:chgData name="John van Rouwendaal" userId="ed6f2fc2978f7c48" providerId="LiveId" clId="{00CB0258-224E-420D-851D-F0E16D002ABB}" dt="2025-10-01T16:33:00.934" v="7"/>
        <pc:sldMkLst>
          <pc:docMk/>
          <pc:sldMk cId="2251790078" sldId="258"/>
        </pc:sldMkLst>
        <pc:spChg chg="add mod">
          <ac:chgData name="John van Rouwendaal" userId="ed6f2fc2978f7c48" providerId="LiveId" clId="{00CB0258-224E-420D-851D-F0E16D002ABB}" dt="2025-10-01T16:33:00.934" v="7"/>
          <ac:spMkLst>
            <pc:docMk/>
            <pc:sldMk cId="2251790078" sldId="258"/>
            <ac:spMk id="4" creationId="{CECC18A1-49D2-3039-6CC8-2E46A8918BEC}"/>
          </ac:spMkLst>
        </pc:spChg>
        <pc:picChg chg="add mod">
          <ac:chgData name="John van Rouwendaal" userId="ed6f2fc2978f7c48" providerId="LiveId" clId="{00CB0258-224E-420D-851D-F0E16D002ABB}" dt="2025-10-01T16:33:00.934" v="7"/>
          <ac:picMkLst>
            <pc:docMk/>
            <pc:sldMk cId="2251790078" sldId="258"/>
            <ac:picMk id="3" creationId="{41EB42B3-6564-E39E-A37B-0377EB2EEBDF}"/>
          </ac:picMkLst>
        </pc:picChg>
        <pc:picChg chg="del">
          <ac:chgData name="John van Rouwendaal" userId="ed6f2fc2978f7c48" providerId="LiveId" clId="{00CB0258-224E-420D-851D-F0E16D002ABB}" dt="2025-10-01T16:32:46.495" v="2" actId="478"/>
          <ac:picMkLst>
            <pc:docMk/>
            <pc:sldMk cId="2251790078" sldId="258"/>
            <ac:picMk id="65" creationId="{00000000-0000-0000-0000-000000000000}"/>
          </ac:picMkLst>
        </pc:picChg>
        <pc:picChg chg="del">
          <ac:chgData name="John van Rouwendaal" userId="ed6f2fc2978f7c48" providerId="LiveId" clId="{00CB0258-224E-420D-851D-F0E16D002ABB}" dt="2025-10-01T16:32:46.495" v="2" actId="478"/>
          <ac:picMkLst>
            <pc:docMk/>
            <pc:sldMk cId="2251790078" sldId="258"/>
            <ac:picMk id="66" creationId="{00000000-0000-0000-0000-000000000000}"/>
          </ac:picMkLst>
        </pc:picChg>
      </pc:sldChg>
      <pc:sldChg chg="addSp delSp modSp">
        <pc:chgData name="John van Rouwendaal" userId="ed6f2fc2978f7c48" providerId="LiveId" clId="{00CB0258-224E-420D-851D-F0E16D002ABB}" dt="2025-10-01T16:32:58.432" v="6"/>
        <pc:sldMkLst>
          <pc:docMk/>
          <pc:sldMk cId="2483841048" sldId="260"/>
        </pc:sldMkLst>
        <pc:spChg chg="add mod">
          <ac:chgData name="John van Rouwendaal" userId="ed6f2fc2978f7c48" providerId="LiveId" clId="{00CB0258-224E-420D-851D-F0E16D002ABB}" dt="2025-10-01T16:32:58.432" v="6"/>
          <ac:spMkLst>
            <pc:docMk/>
            <pc:sldMk cId="2483841048" sldId="260"/>
            <ac:spMk id="7" creationId="{A319F3BD-DD30-C0DB-FB0B-DB65765092FE}"/>
          </ac:spMkLst>
        </pc:spChg>
        <pc:picChg chg="del">
          <ac:chgData name="John van Rouwendaal" userId="ed6f2fc2978f7c48" providerId="LiveId" clId="{00CB0258-224E-420D-851D-F0E16D002ABB}" dt="2025-10-01T16:32:43.375" v="1" actId="478"/>
          <ac:picMkLst>
            <pc:docMk/>
            <pc:sldMk cId="2483841048" sldId="260"/>
            <ac:picMk id="4" creationId="{00000000-0000-0000-0000-000000000000}"/>
          </ac:picMkLst>
        </pc:picChg>
        <pc:picChg chg="del">
          <ac:chgData name="John van Rouwendaal" userId="ed6f2fc2978f7c48" providerId="LiveId" clId="{00CB0258-224E-420D-851D-F0E16D002ABB}" dt="2025-10-01T16:32:43.375" v="1" actId="478"/>
          <ac:picMkLst>
            <pc:docMk/>
            <pc:sldMk cId="2483841048" sldId="260"/>
            <ac:picMk id="5" creationId="{00000000-0000-0000-0000-000000000000}"/>
          </ac:picMkLst>
        </pc:picChg>
        <pc:picChg chg="add mod">
          <ac:chgData name="John van Rouwendaal" userId="ed6f2fc2978f7c48" providerId="LiveId" clId="{00CB0258-224E-420D-851D-F0E16D002ABB}" dt="2025-10-01T16:32:58.432" v="6"/>
          <ac:picMkLst>
            <pc:docMk/>
            <pc:sldMk cId="2483841048" sldId="260"/>
            <ac:picMk id="6" creationId="{AB7025FF-1996-CBCC-5D46-39CA31ED8109}"/>
          </ac:picMkLst>
        </pc:picChg>
      </pc:sldChg>
      <pc:sldChg chg="addSp delSp modSp">
        <pc:chgData name="John van Rouwendaal" userId="ed6f2fc2978f7c48" providerId="LiveId" clId="{00CB0258-224E-420D-851D-F0E16D002ABB}" dt="2025-10-01T16:33:05.858" v="8"/>
        <pc:sldMkLst>
          <pc:docMk/>
          <pc:sldMk cId="4242134596" sldId="262"/>
        </pc:sldMkLst>
        <pc:spChg chg="add mod">
          <ac:chgData name="John van Rouwendaal" userId="ed6f2fc2978f7c48" providerId="LiveId" clId="{00CB0258-224E-420D-851D-F0E16D002ABB}" dt="2025-10-01T16:33:05.858" v="8"/>
          <ac:spMkLst>
            <pc:docMk/>
            <pc:sldMk cId="4242134596" sldId="262"/>
            <ac:spMk id="6" creationId="{850C9D39-46A9-2E84-9924-4921FFEC90C3}"/>
          </ac:spMkLst>
        </pc:spChg>
        <pc:picChg chg="add mod">
          <ac:chgData name="John van Rouwendaal" userId="ed6f2fc2978f7c48" providerId="LiveId" clId="{00CB0258-224E-420D-851D-F0E16D002ABB}" dt="2025-10-01T16:33:05.858" v="8"/>
          <ac:picMkLst>
            <pc:docMk/>
            <pc:sldMk cId="4242134596" sldId="262"/>
            <ac:picMk id="5" creationId="{12073124-D5E0-95F5-6404-3E372EEAAE97}"/>
          </ac:picMkLst>
        </pc:picChg>
        <pc:picChg chg="del">
          <ac:chgData name="John van Rouwendaal" userId="ed6f2fc2978f7c48" providerId="LiveId" clId="{00CB0258-224E-420D-851D-F0E16D002ABB}" dt="2025-10-01T16:32:49.919" v="3" actId="478"/>
          <ac:picMkLst>
            <pc:docMk/>
            <pc:sldMk cId="4242134596" sldId="262"/>
            <ac:picMk id="25" creationId="{00000000-0000-0000-0000-000000000000}"/>
          </ac:picMkLst>
        </pc:picChg>
        <pc:picChg chg="del">
          <ac:chgData name="John van Rouwendaal" userId="ed6f2fc2978f7c48" providerId="LiveId" clId="{00CB0258-224E-420D-851D-F0E16D002ABB}" dt="2025-10-01T16:32:49.919" v="3" actId="478"/>
          <ac:picMkLst>
            <pc:docMk/>
            <pc:sldMk cId="4242134596" sldId="262"/>
            <ac:picMk id="2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48F57E-AE6D-4407-8B41-381EEC24D595}"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7959AD-60C4-4FAA-B475-FBF0C10FAB28}" type="slidenum">
              <a:rPr lang="nl-NL" smtClean="0"/>
              <a:t>‹nr.›</a:t>
            </a:fld>
            <a:endParaRPr lang="nl-NL"/>
          </a:p>
        </p:txBody>
      </p:sp>
    </p:spTree>
    <p:extLst>
      <p:ext uri="{BB962C8B-B14F-4D97-AF65-F5344CB8AC3E}">
        <p14:creationId xmlns:p14="http://schemas.microsoft.com/office/powerpoint/2010/main" val="201699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F7959AD-60C4-4FAA-B475-FBF0C10FAB28}" type="slidenum">
              <a:rPr lang="nl-NL" smtClean="0"/>
              <a:t>1</a:t>
            </a:fld>
            <a:endParaRPr lang="nl-NL"/>
          </a:p>
        </p:txBody>
      </p:sp>
    </p:spTree>
    <p:extLst>
      <p:ext uri="{BB962C8B-B14F-4D97-AF65-F5344CB8AC3E}">
        <p14:creationId xmlns:p14="http://schemas.microsoft.com/office/powerpoint/2010/main" val="3787079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37E69B2-1DB0-4931-9F37-98CB1787FF98}" type="slidenum">
              <a:rPr lang="nl-NL" smtClean="0"/>
              <a:t>3</a:t>
            </a:fld>
            <a:endParaRPr lang="nl-NL"/>
          </a:p>
        </p:txBody>
      </p:sp>
    </p:spTree>
    <p:extLst>
      <p:ext uri="{BB962C8B-B14F-4D97-AF65-F5344CB8AC3E}">
        <p14:creationId xmlns:p14="http://schemas.microsoft.com/office/powerpoint/2010/main" val="1928517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37E69B2-1DB0-4931-9F37-98CB1787FF98}" type="slidenum">
              <a:rPr lang="nl-NL" smtClean="0"/>
              <a:t>4</a:t>
            </a:fld>
            <a:endParaRPr lang="nl-NL"/>
          </a:p>
        </p:txBody>
      </p:sp>
    </p:spTree>
    <p:extLst>
      <p:ext uri="{BB962C8B-B14F-4D97-AF65-F5344CB8AC3E}">
        <p14:creationId xmlns:p14="http://schemas.microsoft.com/office/powerpoint/2010/main" val="621916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4040878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220837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6384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6690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29022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472654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291DD3C-13FF-424A-9332-60DE88925993}" type="datetimeFigureOut">
              <a:rPr lang="nl-NL" smtClean="0"/>
              <a:t>1-10-2025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94316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291DD3C-13FF-424A-9332-60DE88925993}" type="datetimeFigureOut">
              <a:rPr lang="nl-NL" smtClean="0"/>
              <a:t>1-10-2025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72601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291DD3C-13FF-424A-9332-60DE88925993}" type="datetimeFigureOut">
              <a:rPr lang="nl-NL" smtClean="0"/>
              <a:t>1-10-2025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1786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2560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126963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03AA2-2A3B-4843-8F6D-0A2D9D594ADB}" type="slidenum">
              <a:rPr lang="nl-NL" smtClean="0"/>
              <a:t>‹nr.›</a:t>
            </a:fld>
            <a:endParaRPr lang="nl-NL"/>
          </a:p>
        </p:txBody>
      </p:sp>
    </p:spTree>
    <p:extLst>
      <p:ext uri="{BB962C8B-B14F-4D97-AF65-F5344CB8AC3E}">
        <p14:creationId xmlns:p14="http://schemas.microsoft.com/office/powerpoint/2010/main" val="2908016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Boog 1029"/>
          <p:cNvSpPr/>
          <p:nvPr/>
        </p:nvSpPr>
        <p:spPr>
          <a:xfrm rot="18825500">
            <a:off x="2365485" y="1852471"/>
            <a:ext cx="7461031" cy="7767288"/>
          </a:xfrm>
          <a:prstGeom prst="arc">
            <a:avLst>
              <a:gd name="adj1" fmla="val 13917123"/>
              <a:gd name="adj2" fmla="val 2452512"/>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 name="Titel 1"/>
          <p:cNvSpPr>
            <a:spLocks noGrp="1"/>
          </p:cNvSpPr>
          <p:nvPr>
            <p:ph type="title"/>
          </p:nvPr>
        </p:nvSpPr>
        <p:spPr/>
        <p:txBody>
          <a:bodyPr>
            <a:normAutofit/>
          </a:bodyPr>
          <a:lstStyle/>
          <a:p>
            <a:r>
              <a:rPr lang="nl-NL" dirty="0">
                <a:solidFill>
                  <a:srgbClr val="0783B6"/>
                </a:solidFill>
                <a:latin typeface="Trebuchet MS" panose="020B0603020202020204" pitchFamily="34" charset="0"/>
              </a:rPr>
              <a:t>Waardewaaier</a:t>
            </a:r>
          </a:p>
        </p:txBody>
      </p:sp>
      <p:sp>
        <p:nvSpPr>
          <p:cNvPr id="14" name="Ovaal 13"/>
          <p:cNvSpPr/>
          <p:nvPr/>
        </p:nvSpPr>
        <p:spPr>
          <a:xfrm>
            <a:off x="5880000" y="5993062"/>
            <a:ext cx="432000" cy="433137"/>
          </a:xfrm>
          <a:prstGeom prst="ellipse">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Trebuchet MS" panose="020B0603020202020204" pitchFamily="34" charset="0"/>
            </a:endParaRPr>
          </a:p>
        </p:txBody>
      </p:sp>
      <p:cxnSp>
        <p:nvCxnSpPr>
          <p:cNvPr id="18" name="Rechte verbindingslijn 17"/>
          <p:cNvCxnSpPr>
            <a:endCxn id="14" idx="0"/>
          </p:cNvCxnSpPr>
          <p:nvPr/>
        </p:nvCxnSpPr>
        <p:spPr>
          <a:xfrm flipH="1">
            <a:off x="6096000" y="2456276"/>
            <a:ext cx="1803706" cy="3536786"/>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Rechte verbindingslijn 19"/>
          <p:cNvCxnSpPr>
            <a:endCxn id="14" idx="0"/>
          </p:cNvCxnSpPr>
          <p:nvPr/>
        </p:nvCxnSpPr>
        <p:spPr>
          <a:xfrm flipH="1">
            <a:off x="6096000" y="3276600"/>
            <a:ext cx="2806700" cy="2716462"/>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a:endCxn id="14" idx="0"/>
          </p:cNvCxnSpPr>
          <p:nvPr/>
        </p:nvCxnSpPr>
        <p:spPr>
          <a:xfrm flipH="1">
            <a:off x="6096000" y="4284133"/>
            <a:ext cx="3456517" cy="1708929"/>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a:endCxn id="14" idx="0"/>
          </p:cNvCxnSpPr>
          <p:nvPr/>
        </p:nvCxnSpPr>
        <p:spPr>
          <a:xfrm>
            <a:off x="5353340" y="1978025"/>
            <a:ext cx="742660" cy="4015037"/>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a:endCxn id="14" idx="0"/>
          </p:cNvCxnSpPr>
          <p:nvPr/>
        </p:nvCxnSpPr>
        <p:spPr>
          <a:xfrm flipH="1">
            <a:off x="6096000" y="2025650"/>
            <a:ext cx="701265" cy="3967412"/>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1" name="Rechte verbindingslijn 40"/>
          <p:cNvCxnSpPr>
            <a:endCxn id="14" idx="0"/>
          </p:cNvCxnSpPr>
          <p:nvPr/>
        </p:nvCxnSpPr>
        <p:spPr>
          <a:xfrm>
            <a:off x="4025043" y="2468563"/>
            <a:ext cx="2070957" cy="3524499"/>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3" name="Rechte verbindingslijn 42"/>
          <p:cNvCxnSpPr>
            <a:endCxn id="14" idx="0"/>
          </p:cNvCxnSpPr>
          <p:nvPr/>
        </p:nvCxnSpPr>
        <p:spPr>
          <a:xfrm>
            <a:off x="3107723" y="3265895"/>
            <a:ext cx="2988277" cy="2727167"/>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0" name="Rechte verbindingslijn 49"/>
          <p:cNvCxnSpPr>
            <a:endCxn id="14" idx="0"/>
          </p:cNvCxnSpPr>
          <p:nvPr/>
        </p:nvCxnSpPr>
        <p:spPr>
          <a:xfrm>
            <a:off x="2514600" y="4284133"/>
            <a:ext cx="3581400" cy="1708929"/>
          </a:xfrm>
          <a:prstGeom prst="line">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2" name="Rechte verbindingslijn 71"/>
          <p:cNvCxnSpPr>
            <a:endCxn id="14" idx="0"/>
          </p:cNvCxnSpPr>
          <p:nvPr/>
        </p:nvCxnSpPr>
        <p:spPr>
          <a:xfrm>
            <a:off x="2308100" y="5369582"/>
            <a:ext cx="3787900" cy="623480"/>
          </a:xfrm>
          <a:prstGeom prst="line">
            <a:avLst/>
          </a:prstGeom>
          <a:ln w="571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5" name="Rechte verbindingslijn 74"/>
          <p:cNvCxnSpPr>
            <a:stCxn id="14" idx="0"/>
          </p:cNvCxnSpPr>
          <p:nvPr/>
        </p:nvCxnSpPr>
        <p:spPr>
          <a:xfrm flipV="1">
            <a:off x="6096000" y="5369582"/>
            <a:ext cx="3778400" cy="623480"/>
          </a:xfrm>
          <a:prstGeom prst="line">
            <a:avLst/>
          </a:prstGeom>
          <a:ln w="57150">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05" name="Tekstvak 104"/>
          <p:cNvSpPr txBox="1"/>
          <p:nvPr/>
        </p:nvSpPr>
        <p:spPr>
          <a:xfrm>
            <a:off x="5426459" y="2160295"/>
            <a:ext cx="1400173" cy="923330"/>
          </a:xfrm>
          <a:prstGeom prst="rect">
            <a:avLst/>
          </a:prstGeom>
          <a:noFill/>
        </p:spPr>
        <p:txBody>
          <a:bodyPr wrap="square" rtlCol="0">
            <a:spAutoFit/>
          </a:bodyPr>
          <a:lstStyle/>
          <a:p>
            <a:pPr algn="ctr"/>
            <a:r>
              <a:rPr lang="nl-NL" dirty="0">
                <a:latin typeface="Trebuchet MS" panose="020B0603020202020204" pitchFamily="34" charset="0"/>
              </a:rPr>
              <a:t>Patiënten </a:t>
            </a:r>
          </a:p>
          <a:p>
            <a:pPr algn="ctr"/>
            <a:r>
              <a:rPr lang="nl-NL" dirty="0">
                <a:latin typeface="Trebuchet MS" panose="020B0603020202020204" pitchFamily="34" charset="0"/>
              </a:rPr>
              <a:t>&amp; </a:t>
            </a:r>
          </a:p>
          <a:p>
            <a:pPr algn="ctr"/>
            <a:r>
              <a:rPr lang="nl-NL" dirty="0">
                <a:latin typeface="Trebuchet MS" panose="020B0603020202020204" pitchFamily="34" charset="0"/>
              </a:rPr>
              <a:t>Cliënten</a:t>
            </a:r>
          </a:p>
        </p:txBody>
      </p:sp>
      <p:sp>
        <p:nvSpPr>
          <p:cNvPr id="106" name="Tekstvak 105"/>
          <p:cNvSpPr txBox="1"/>
          <p:nvPr/>
        </p:nvSpPr>
        <p:spPr>
          <a:xfrm rot="18190559">
            <a:off x="6689260" y="3500032"/>
            <a:ext cx="2115727" cy="369332"/>
          </a:xfrm>
          <a:prstGeom prst="rect">
            <a:avLst/>
          </a:prstGeom>
          <a:noFill/>
        </p:spPr>
        <p:txBody>
          <a:bodyPr wrap="square" rtlCol="0">
            <a:spAutoFit/>
          </a:bodyPr>
          <a:lstStyle/>
          <a:p>
            <a:pPr algn="ctr"/>
            <a:r>
              <a:rPr lang="nl-NL" dirty="0">
                <a:latin typeface="Trebuchet MS" panose="020B0603020202020204" pitchFamily="34" charset="0"/>
              </a:rPr>
              <a:t>Omgeving</a:t>
            </a:r>
          </a:p>
        </p:txBody>
      </p:sp>
      <p:sp>
        <p:nvSpPr>
          <p:cNvPr id="107" name="Tekstvak 106"/>
          <p:cNvSpPr txBox="1"/>
          <p:nvPr/>
        </p:nvSpPr>
        <p:spPr>
          <a:xfrm rot="2111887">
            <a:off x="2845218" y="4197779"/>
            <a:ext cx="1802916" cy="369332"/>
          </a:xfrm>
          <a:prstGeom prst="rect">
            <a:avLst/>
          </a:prstGeom>
          <a:noFill/>
        </p:spPr>
        <p:txBody>
          <a:bodyPr wrap="square" rtlCol="0">
            <a:spAutoFit/>
          </a:bodyPr>
          <a:lstStyle/>
          <a:p>
            <a:pPr algn="ctr"/>
            <a:r>
              <a:rPr lang="nl-NL" dirty="0">
                <a:latin typeface="Trebuchet MS" panose="020B0603020202020204" pitchFamily="34" charset="0"/>
              </a:rPr>
              <a:t>Organisatie</a:t>
            </a:r>
          </a:p>
        </p:txBody>
      </p:sp>
      <p:sp>
        <p:nvSpPr>
          <p:cNvPr id="108" name="Tekstvak 107"/>
          <p:cNvSpPr txBox="1"/>
          <p:nvPr/>
        </p:nvSpPr>
        <p:spPr>
          <a:xfrm rot="1169207">
            <a:off x="2773662" y="4886935"/>
            <a:ext cx="907270" cy="369332"/>
          </a:xfrm>
          <a:prstGeom prst="rect">
            <a:avLst/>
          </a:prstGeom>
          <a:noFill/>
        </p:spPr>
        <p:txBody>
          <a:bodyPr wrap="square" rtlCol="0">
            <a:spAutoFit/>
          </a:bodyPr>
          <a:lstStyle/>
          <a:p>
            <a:pPr algn="ctr"/>
            <a:r>
              <a:rPr lang="nl-NL" dirty="0">
                <a:latin typeface="Trebuchet MS" panose="020B0603020202020204" pitchFamily="34" charset="0"/>
              </a:rPr>
              <a:t>Keten</a:t>
            </a:r>
          </a:p>
        </p:txBody>
      </p:sp>
      <p:sp>
        <p:nvSpPr>
          <p:cNvPr id="109" name="Tekstvak 108"/>
          <p:cNvSpPr txBox="1"/>
          <p:nvPr/>
        </p:nvSpPr>
        <p:spPr>
          <a:xfrm rot="4224747">
            <a:off x="3731086" y="3127923"/>
            <a:ext cx="2774027" cy="369332"/>
          </a:xfrm>
          <a:prstGeom prst="rect">
            <a:avLst/>
          </a:prstGeom>
          <a:noFill/>
        </p:spPr>
        <p:txBody>
          <a:bodyPr wrap="square" rtlCol="0">
            <a:spAutoFit/>
          </a:bodyPr>
          <a:lstStyle/>
          <a:p>
            <a:pPr algn="ctr"/>
            <a:r>
              <a:rPr lang="nl-NL" dirty="0">
                <a:latin typeface="Trebuchet MS" panose="020B0603020202020204" pitchFamily="34" charset="0"/>
              </a:rPr>
              <a:t>Zorg-professionals</a:t>
            </a:r>
          </a:p>
        </p:txBody>
      </p:sp>
      <p:sp>
        <p:nvSpPr>
          <p:cNvPr id="110" name="Tekstvak 109"/>
          <p:cNvSpPr txBox="1"/>
          <p:nvPr/>
        </p:nvSpPr>
        <p:spPr>
          <a:xfrm rot="2937617">
            <a:off x="2832723" y="3388773"/>
            <a:ext cx="2766911" cy="646331"/>
          </a:xfrm>
          <a:prstGeom prst="rect">
            <a:avLst/>
          </a:prstGeom>
          <a:noFill/>
        </p:spPr>
        <p:txBody>
          <a:bodyPr wrap="square" rtlCol="0">
            <a:spAutoFit/>
          </a:bodyPr>
          <a:lstStyle/>
          <a:p>
            <a:pPr algn="ctr"/>
            <a:r>
              <a:rPr lang="nl-NL" dirty="0">
                <a:latin typeface="Trebuchet MS" panose="020B0603020202020204" pitchFamily="34" charset="0"/>
              </a:rPr>
              <a:t>Ondersteunende</a:t>
            </a:r>
          </a:p>
          <a:p>
            <a:pPr algn="ctr"/>
            <a:r>
              <a:rPr lang="nl-NL" dirty="0">
                <a:latin typeface="Trebuchet MS" panose="020B0603020202020204" pitchFamily="34" charset="0"/>
              </a:rPr>
              <a:t>diensten</a:t>
            </a:r>
          </a:p>
        </p:txBody>
      </p:sp>
      <p:sp>
        <p:nvSpPr>
          <p:cNvPr id="111" name="Tekstvak 110"/>
          <p:cNvSpPr txBox="1"/>
          <p:nvPr/>
        </p:nvSpPr>
        <p:spPr>
          <a:xfrm rot="17226418">
            <a:off x="5762822" y="3184340"/>
            <a:ext cx="2353765" cy="369332"/>
          </a:xfrm>
          <a:prstGeom prst="rect">
            <a:avLst/>
          </a:prstGeom>
          <a:noFill/>
        </p:spPr>
        <p:txBody>
          <a:bodyPr wrap="square" rtlCol="0">
            <a:spAutoFit/>
          </a:bodyPr>
          <a:lstStyle/>
          <a:p>
            <a:pPr algn="ctr"/>
            <a:r>
              <a:rPr lang="nl-NL" dirty="0">
                <a:latin typeface="Trebuchet MS" panose="020B0603020202020204" pitchFamily="34" charset="0"/>
              </a:rPr>
              <a:t>Familie &amp; Naasten</a:t>
            </a:r>
          </a:p>
        </p:txBody>
      </p:sp>
      <p:sp>
        <p:nvSpPr>
          <p:cNvPr id="112" name="Tekstvak 111"/>
          <p:cNvSpPr txBox="1"/>
          <p:nvPr/>
        </p:nvSpPr>
        <p:spPr>
          <a:xfrm rot="19238887">
            <a:off x="7183065" y="4180565"/>
            <a:ext cx="2259961" cy="369332"/>
          </a:xfrm>
          <a:prstGeom prst="rect">
            <a:avLst/>
          </a:prstGeom>
          <a:noFill/>
        </p:spPr>
        <p:txBody>
          <a:bodyPr wrap="square" rtlCol="0">
            <a:spAutoFit/>
          </a:bodyPr>
          <a:lstStyle/>
          <a:p>
            <a:pPr algn="ctr"/>
            <a:r>
              <a:rPr lang="nl-NL" dirty="0">
                <a:latin typeface="Trebuchet MS" panose="020B0603020202020204" pitchFamily="34" charset="0"/>
              </a:rPr>
              <a:t>Verzekeraars</a:t>
            </a:r>
          </a:p>
        </p:txBody>
      </p:sp>
      <p:sp>
        <p:nvSpPr>
          <p:cNvPr id="113" name="Tekstvak 112"/>
          <p:cNvSpPr txBox="1"/>
          <p:nvPr/>
        </p:nvSpPr>
        <p:spPr>
          <a:xfrm rot="20542359">
            <a:off x="7474248" y="4986896"/>
            <a:ext cx="2366663" cy="369332"/>
          </a:xfrm>
          <a:prstGeom prst="rect">
            <a:avLst/>
          </a:prstGeom>
          <a:noFill/>
        </p:spPr>
        <p:txBody>
          <a:bodyPr wrap="square" rtlCol="0">
            <a:spAutoFit/>
          </a:bodyPr>
          <a:lstStyle/>
          <a:p>
            <a:pPr algn="ctr"/>
            <a:r>
              <a:rPr lang="nl-NL" dirty="0">
                <a:latin typeface="Trebuchet MS" panose="020B0603020202020204" pitchFamily="34" charset="0"/>
              </a:rPr>
              <a:t>Maatschappij</a:t>
            </a:r>
          </a:p>
        </p:txBody>
      </p:sp>
      <p:grpSp>
        <p:nvGrpSpPr>
          <p:cNvPr id="34" name="Groep 33"/>
          <p:cNvGrpSpPr/>
          <p:nvPr/>
        </p:nvGrpSpPr>
        <p:grpSpPr>
          <a:xfrm>
            <a:off x="8902700" y="1087944"/>
            <a:ext cx="2880000" cy="1383769"/>
            <a:chOff x="838200" y="1689174"/>
            <a:chExt cx="2880000" cy="1383769"/>
          </a:xfrm>
        </p:grpSpPr>
        <p:sp>
          <p:nvSpPr>
            <p:cNvPr id="37" name="Afgeronde rechthoek 36"/>
            <p:cNvSpPr/>
            <p:nvPr/>
          </p:nvSpPr>
          <p:spPr>
            <a:xfrm>
              <a:off x="838200" y="1929836"/>
              <a:ext cx="2880000" cy="1143107"/>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38" name="Rechthoek 37"/>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bg1"/>
                  </a:solidFill>
                  <a:latin typeface="Trebuchet MS" panose="020B0603020202020204" pitchFamily="34" charset="0"/>
                </a:rPr>
                <a:t>KERNVRAGEN</a:t>
              </a:r>
            </a:p>
          </p:txBody>
        </p:sp>
      </p:grpSp>
      <p:sp>
        <p:nvSpPr>
          <p:cNvPr id="36" name="Tekstvak 35"/>
          <p:cNvSpPr txBox="1"/>
          <p:nvPr/>
        </p:nvSpPr>
        <p:spPr>
          <a:xfrm>
            <a:off x="8900462" y="1462856"/>
            <a:ext cx="2880000" cy="1200329"/>
          </a:xfrm>
          <a:prstGeom prst="rect">
            <a:avLst/>
          </a:prstGeom>
          <a:noFill/>
        </p:spPr>
        <p:txBody>
          <a:bodyPr wrap="square" rtlCol="0">
            <a:spAutoFit/>
          </a:bodyPr>
          <a:lstStyle/>
          <a:p>
            <a:pPr algn="ctr"/>
            <a:r>
              <a:rPr lang="nl-NL" sz="1200" dirty="0">
                <a:latin typeface="Trebuchet MS" panose="020B0603020202020204" pitchFamily="34" charset="0"/>
              </a:rPr>
              <a:t>Wat is de waarde van dit project?</a:t>
            </a:r>
          </a:p>
          <a:p>
            <a:pPr algn="ctr"/>
            <a:endParaRPr lang="nl-NL" sz="1200" dirty="0">
              <a:latin typeface="Trebuchet MS" panose="020B0603020202020204" pitchFamily="34" charset="0"/>
            </a:endParaRPr>
          </a:p>
          <a:p>
            <a:pPr algn="ctr"/>
            <a:r>
              <a:rPr lang="nl-NL" sz="1200" dirty="0">
                <a:latin typeface="Trebuchet MS" panose="020B0603020202020204" pitchFamily="34" charset="0"/>
              </a:rPr>
              <a:t>Voor wie is dit project van waarde?</a:t>
            </a:r>
          </a:p>
          <a:p>
            <a:pPr algn="ctr"/>
            <a:endParaRPr lang="nl-NL" sz="1200" dirty="0">
              <a:latin typeface="Trebuchet MS" panose="020B0603020202020204" pitchFamily="34" charset="0"/>
            </a:endParaRPr>
          </a:p>
          <a:p>
            <a:pPr algn="ctr"/>
            <a:r>
              <a:rPr lang="nl-NL" sz="1200" dirty="0">
                <a:latin typeface="Trebuchet MS" panose="020B0603020202020204" pitchFamily="34" charset="0"/>
              </a:rPr>
              <a:t>Wie is ons straks dankbaar?</a:t>
            </a:r>
          </a:p>
        </p:txBody>
      </p:sp>
      <p:grpSp>
        <p:nvGrpSpPr>
          <p:cNvPr id="39" name="Groep 38">
            <a:extLst>
              <a:ext uri="{FF2B5EF4-FFF2-40B4-BE49-F238E27FC236}">
                <a16:creationId xmlns:a16="http://schemas.microsoft.com/office/drawing/2014/main" id="{14F28EBD-E97F-1645-BB8B-7DF99E47DC3F}"/>
              </a:ext>
            </a:extLst>
          </p:cNvPr>
          <p:cNvGrpSpPr>
            <a:grpSpLocks noChangeAspect="1"/>
          </p:cNvGrpSpPr>
          <p:nvPr/>
        </p:nvGrpSpPr>
        <p:grpSpPr>
          <a:xfrm>
            <a:off x="5614594" y="3109042"/>
            <a:ext cx="459583" cy="455654"/>
            <a:chOff x="4211960" y="3933056"/>
            <a:chExt cx="149376" cy="148099"/>
          </a:xfrm>
        </p:grpSpPr>
        <p:pic>
          <p:nvPicPr>
            <p:cNvPr id="40"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211960" y="3933056"/>
              <a:ext cx="149376" cy="148099"/>
            </a:xfrm>
            <a:prstGeom prst="rect">
              <a:avLst/>
            </a:prstGeom>
            <a:noFill/>
            <a:extLst>
              <a:ext uri="{909E8E84-426E-40DD-AFC4-6F175D3DCCD1}">
                <a14:hiddenFill xmlns:a14="http://schemas.microsoft.com/office/drawing/2010/main">
                  <a:solidFill>
                    <a:srgbClr val="FFFFFF"/>
                  </a:solidFill>
                </a14:hiddenFill>
              </a:ext>
            </a:extLst>
          </p:spPr>
        </p:pic>
        <p:sp>
          <p:nvSpPr>
            <p:cNvPr id="42" name="Tekstvak 41">
              <a:extLst>
                <a:ext uri="{FF2B5EF4-FFF2-40B4-BE49-F238E27FC236}">
                  <a16:creationId xmlns:a16="http://schemas.microsoft.com/office/drawing/2014/main" id="{365ED58E-58D8-324F-A28E-E285C3B16867}"/>
                </a:ext>
              </a:extLst>
            </p:cNvPr>
            <p:cNvSpPr txBox="1"/>
            <p:nvPr/>
          </p:nvSpPr>
          <p:spPr>
            <a:xfrm>
              <a:off x="4211960" y="3959862"/>
              <a:ext cx="139421" cy="70852"/>
            </a:xfrm>
            <a:prstGeom prst="rect">
              <a:avLst/>
            </a:prstGeom>
            <a:noFill/>
          </p:spPr>
          <p:txBody>
            <a:bodyPr wrap="square" rtlCol="0">
              <a:spAutoFit/>
            </a:bodyPr>
            <a:lstStyle/>
            <a:p>
              <a:pPr algn="ctr"/>
              <a:r>
                <a:rPr lang="nl-NL" sz="800" dirty="0"/>
                <a:t>...</a:t>
              </a:r>
            </a:p>
          </p:txBody>
        </p:sp>
      </p:grpSp>
      <p:pic>
        <p:nvPicPr>
          <p:cNvPr id="5" name="Afbeelding 4">
            <a:extLst>
              <a:ext uri="{FF2B5EF4-FFF2-40B4-BE49-F238E27FC236}">
                <a16:creationId xmlns:a16="http://schemas.microsoft.com/office/drawing/2014/main" id="{52E1BCE9-AE54-3D05-9994-ECFBED1A43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6" name="Tijdelijke aanduiding voor voettekst 4">
            <a:extLst>
              <a:ext uri="{FF2B5EF4-FFF2-40B4-BE49-F238E27FC236}">
                <a16:creationId xmlns:a16="http://schemas.microsoft.com/office/drawing/2014/main" id="{6616E3A7-F53C-2F18-E59A-B45F570912E4}"/>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94929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solidFill>
                  <a:srgbClr val="0783B6"/>
                </a:solidFill>
                <a:latin typeface="Trebuchet MS" panose="020B0603020202020204" pitchFamily="34" charset="0"/>
              </a:rPr>
              <a:t>Waardewaaier - Toelichting</a:t>
            </a:r>
          </a:p>
        </p:txBody>
      </p:sp>
      <p:sp>
        <p:nvSpPr>
          <p:cNvPr id="3" name="Tijdelijke aanduiding voor inhoud 2"/>
          <p:cNvSpPr>
            <a:spLocks noGrp="1"/>
          </p:cNvSpPr>
          <p:nvPr>
            <p:ph idx="1"/>
          </p:nvPr>
        </p:nvSpPr>
        <p:spPr/>
        <p:txBody>
          <a:bodyPr>
            <a:noAutofit/>
          </a:bodyPr>
          <a:lstStyle/>
          <a:p>
            <a:pPr algn="just"/>
            <a:r>
              <a:rPr lang="nl-NL" sz="1600" dirty="0">
                <a:latin typeface="Trebuchet MS" panose="020B0603020202020204" pitchFamily="34" charset="0"/>
              </a:rPr>
              <a:t>De Waardewaaier helpt om de Waaromvraag te beantwoorden. Die vraag staat centraal bij elk project: Waarom doen we dit project? Met andere woorden: Wat is (uiteindelijk) de waarde van dit project? </a:t>
            </a:r>
          </a:p>
          <a:p>
            <a:pPr algn="just"/>
            <a:r>
              <a:rPr lang="nl-NL" sz="1600" dirty="0">
                <a:latin typeface="Trebuchet MS" panose="020B0603020202020204" pitchFamily="34" charset="0"/>
              </a:rPr>
              <a:t>De waarde is niet hetzelfde als het projectresultaat, want dat is wat je daadwerkelijk realiseert in een project, bijvoorbeeld een aangepast formulier. De waarde is ook niet de projectdoelstelling die je met het projectresultaat wilt behalen, bijvoorbeeld een completere patiënten intake. Waarde betreft wat men met de projectdoelstelling beoogd te bereiken, bijvoorbeeld tijdsbesparing door minder vaak vragen stellen aan patiënten. In projectmanagementtermen heet dit ook wel: de projectopbrengst.</a:t>
            </a:r>
          </a:p>
          <a:p>
            <a:pPr algn="just"/>
            <a:r>
              <a:rPr lang="nl-NL" sz="1600" dirty="0">
                <a:latin typeface="Trebuchet MS" panose="020B0603020202020204" pitchFamily="34" charset="0"/>
              </a:rPr>
              <a:t>De waarde van een project is onder meer van belang om:</a:t>
            </a:r>
          </a:p>
          <a:p>
            <a:pPr lvl="1" algn="just"/>
            <a:r>
              <a:rPr lang="nl-NL" sz="1200" dirty="0">
                <a:latin typeface="Trebuchet MS" panose="020B0603020202020204" pitchFamily="34" charset="0"/>
              </a:rPr>
              <a:t>Zelf te weten waarvoor je het project doet</a:t>
            </a:r>
          </a:p>
          <a:p>
            <a:pPr lvl="1" algn="just"/>
            <a:r>
              <a:rPr lang="nl-NL" sz="1200" dirty="0">
                <a:latin typeface="Trebuchet MS" panose="020B0603020202020204" pitchFamily="34" charset="0"/>
              </a:rPr>
              <a:t>Met anderen te communiceren over waarom het project bestaat</a:t>
            </a:r>
          </a:p>
          <a:p>
            <a:pPr lvl="1" algn="just"/>
            <a:r>
              <a:rPr lang="nl-NL" sz="1200" dirty="0">
                <a:latin typeface="Trebuchet MS" panose="020B0603020202020204" pitchFamily="34" charset="0"/>
              </a:rPr>
              <a:t>Opbrengsten af te wegen tegen kosten en te vergelijken met andere projecten</a:t>
            </a:r>
          </a:p>
          <a:p>
            <a:pPr algn="just"/>
            <a:r>
              <a:rPr lang="nl-NL" sz="1600" dirty="0">
                <a:latin typeface="Trebuchet MS" panose="020B0603020202020204" pitchFamily="34" charset="0"/>
              </a:rPr>
              <a:t>De Waardewaaier stimuleert om de Waaromvraag vanuit verschillende perspectieven te beantwoorden. Een project is immers meestal voor de diverse betrokkenen op verschillende wijzen waardevol.</a:t>
            </a:r>
          </a:p>
          <a:p>
            <a:pPr algn="just"/>
            <a:r>
              <a:rPr lang="nl-NL" sz="1600" dirty="0">
                <a:latin typeface="Trebuchet MS" panose="020B0603020202020204" pitchFamily="34" charset="0"/>
              </a:rPr>
              <a:t>Vorm met een brainstorm op de Waardewaaier een eerste beeld </a:t>
            </a:r>
            <a:r>
              <a:rPr lang="nl-NL" sz="1600" i="1" dirty="0">
                <a:latin typeface="Trebuchet MS" panose="020B0603020202020204" pitchFamily="34" charset="0"/>
              </a:rPr>
              <a:t>wat voor wie waarde </a:t>
            </a:r>
            <a:r>
              <a:rPr lang="nl-NL" sz="1600" dirty="0">
                <a:latin typeface="Trebuchet MS" panose="020B0603020202020204" pitchFamily="34" charset="0"/>
              </a:rPr>
              <a:t>heeft. Gebruik ter inspiratie eventueel de voorbeelden. Bepaal uiteindelijk de voornaamste waarden en, indien van toepassing, bepaal daarvan hoe deze worden gemeten (indicator), wat het huidige niveau en het gewenste niveau is. U kunt het overzicht op pagina 4 gebruiken om dit overzichtelijk weer te geven.</a:t>
            </a:r>
          </a:p>
        </p:txBody>
      </p:sp>
      <p:pic>
        <p:nvPicPr>
          <p:cNvPr id="6" name="Afbeelding 5">
            <a:extLst>
              <a:ext uri="{FF2B5EF4-FFF2-40B4-BE49-F238E27FC236}">
                <a16:creationId xmlns:a16="http://schemas.microsoft.com/office/drawing/2014/main" id="{AB7025FF-1996-CBCC-5D46-39CA31ED81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7" name="Tijdelijke aanduiding voor voettekst 4">
            <a:extLst>
              <a:ext uri="{FF2B5EF4-FFF2-40B4-BE49-F238E27FC236}">
                <a16:creationId xmlns:a16="http://schemas.microsoft.com/office/drawing/2014/main" id="{A319F3BD-DD30-C0DB-FB0B-DB65765092FE}"/>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2483841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0783B6"/>
                </a:solidFill>
                <a:latin typeface="Trebuchet MS" panose="020B0603020202020204" pitchFamily="34" charset="0"/>
              </a:rPr>
              <a:t>Voorbeelden van Waarde</a:t>
            </a:r>
          </a:p>
        </p:txBody>
      </p:sp>
      <p:grpSp>
        <p:nvGrpSpPr>
          <p:cNvPr id="9" name="Groep 8"/>
          <p:cNvGrpSpPr/>
          <p:nvPr/>
        </p:nvGrpSpPr>
        <p:grpSpPr>
          <a:xfrm>
            <a:off x="4836000" y="1690688"/>
            <a:ext cx="2520000" cy="1383769"/>
            <a:chOff x="838200" y="1594925"/>
            <a:chExt cx="2520000" cy="1383769"/>
          </a:xfrm>
        </p:grpSpPr>
        <p:grpSp>
          <p:nvGrpSpPr>
            <p:cNvPr id="5" name="Groep 4"/>
            <p:cNvGrpSpPr/>
            <p:nvPr/>
          </p:nvGrpSpPr>
          <p:grpSpPr>
            <a:xfrm>
              <a:off x="838200" y="1594925"/>
              <a:ext cx="2520000" cy="1383769"/>
              <a:chOff x="838200" y="1689174"/>
              <a:chExt cx="2880000" cy="1383769"/>
            </a:xfrm>
          </p:grpSpPr>
          <p:sp>
            <p:nvSpPr>
              <p:cNvPr id="47" name="Afgeronde rechthoek 46"/>
              <p:cNvSpPr/>
              <p:nvPr/>
            </p:nvSpPr>
            <p:spPr>
              <a:xfrm>
                <a:off x="838200" y="1929836"/>
                <a:ext cx="2880000" cy="1143107"/>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49" name="Rechthoek 48"/>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patiënten / cliënten</a:t>
                </a:r>
              </a:p>
            </p:txBody>
          </p:sp>
        </p:grpSp>
        <p:sp>
          <p:nvSpPr>
            <p:cNvPr id="8" name="Tekstvak 7"/>
            <p:cNvSpPr txBox="1"/>
            <p:nvPr/>
          </p:nvSpPr>
          <p:spPr>
            <a:xfrm>
              <a:off x="838200" y="1958978"/>
              <a:ext cx="2520000" cy="1015663"/>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Pijnreductie</a:t>
              </a:r>
            </a:p>
            <a:p>
              <a:pPr marL="285750" indent="-285750">
                <a:buFont typeface="Arial" panose="020B0604020202020204" pitchFamily="34" charset="0"/>
                <a:buChar char="•"/>
              </a:pPr>
              <a:r>
                <a:rPr lang="nl-NL" sz="1200" dirty="0">
                  <a:latin typeface="Trebuchet MS" panose="020B0603020202020204" pitchFamily="34" charset="0"/>
                </a:rPr>
                <a:t>Korte wachttijden</a:t>
              </a:r>
            </a:p>
            <a:p>
              <a:pPr marL="285750" indent="-285750">
                <a:buFont typeface="Arial" panose="020B0604020202020204" pitchFamily="34" charset="0"/>
                <a:buChar char="•"/>
              </a:pPr>
              <a:r>
                <a:rPr lang="nl-NL" sz="1200" dirty="0">
                  <a:latin typeface="Trebuchet MS" panose="020B0603020202020204" pitchFamily="34" charset="0"/>
                </a:rPr>
                <a:t>Minder complicaties</a:t>
              </a:r>
            </a:p>
            <a:p>
              <a:pPr marL="285750" indent="-285750">
                <a:buFont typeface="Arial" panose="020B0604020202020204" pitchFamily="34" charset="0"/>
                <a:buChar char="•"/>
              </a:pPr>
              <a:r>
                <a:rPr lang="nl-NL" sz="1200" dirty="0">
                  <a:latin typeface="Trebuchet MS" panose="020B0603020202020204" pitchFamily="34" charset="0"/>
                </a:rPr>
                <a:t>Grotere zelfzorgkennis</a:t>
              </a:r>
            </a:p>
            <a:p>
              <a:pPr marL="285750" indent="-285750">
                <a:buFont typeface="Arial" panose="020B0604020202020204" pitchFamily="34" charset="0"/>
                <a:buChar char="•"/>
              </a:pPr>
              <a:r>
                <a:rPr lang="nl-NL" sz="1200" dirty="0">
                  <a:latin typeface="Trebuchet MS" panose="020B0603020202020204" pitchFamily="34" charset="0"/>
                </a:rPr>
                <a:t>Grotere mobiliteit</a:t>
              </a:r>
            </a:p>
          </p:txBody>
        </p:sp>
      </p:grpSp>
      <p:grpSp>
        <p:nvGrpSpPr>
          <p:cNvPr id="46" name="Groep 45"/>
          <p:cNvGrpSpPr/>
          <p:nvPr/>
        </p:nvGrpSpPr>
        <p:grpSpPr>
          <a:xfrm>
            <a:off x="581500" y="3522878"/>
            <a:ext cx="2520000" cy="960662"/>
            <a:chOff x="838200" y="1594925"/>
            <a:chExt cx="2520000" cy="960662"/>
          </a:xfrm>
        </p:grpSpPr>
        <p:grpSp>
          <p:nvGrpSpPr>
            <p:cNvPr id="48" name="Groep 47"/>
            <p:cNvGrpSpPr/>
            <p:nvPr/>
          </p:nvGrpSpPr>
          <p:grpSpPr>
            <a:xfrm>
              <a:off x="838200" y="1594925"/>
              <a:ext cx="2520000" cy="960662"/>
              <a:chOff x="838200" y="1689174"/>
              <a:chExt cx="2880000" cy="960662"/>
            </a:xfrm>
          </p:grpSpPr>
          <p:sp>
            <p:nvSpPr>
              <p:cNvPr id="51" name="Afgeronde rechthoek 50"/>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52" name="Rechthoek 51"/>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Familie &amp; Naasten</a:t>
                </a:r>
              </a:p>
            </p:txBody>
          </p:sp>
        </p:grpSp>
        <p:sp>
          <p:nvSpPr>
            <p:cNvPr id="50" name="Tekstvak 49"/>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Minder afhankelijkheid</a:t>
              </a:r>
            </a:p>
            <a:p>
              <a:pPr marL="285750" indent="-285750">
                <a:buFont typeface="Arial" panose="020B0604020202020204" pitchFamily="34" charset="0"/>
                <a:buChar char="•"/>
              </a:pPr>
              <a:r>
                <a:rPr lang="nl-NL" sz="1200" dirty="0">
                  <a:latin typeface="Trebuchet MS" panose="020B0603020202020204" pitchFamily="34" charset="0"/>
                </a:rPr>
                <a:t>Meer zekerheid</a:t>
              </a:r>
            </a:p>
          </p:txBody>
        </p:sp>
      </p:grpSp>
      <p:grpSp>
        <p:nvGrpSpPr>
          <p:cNvPr id="53" name="Groep 52"/>
          <p:cNvGrpSpPr/>
          <p:nvPr/>
        </p:nvGrpSpPr>
        <p:grpSpPr>
          <a:xfrm>
            <a:off x="581500" y="4939550"/>
            <a:ext cx="2520000" cy="960662"/>
            <a:chOff x="838200" y="1594925"/>
            <a:chExt cx="2520000" cy="960662"/>
          </a:xfrm>
        </p:grpSpPr>
        <p:grpSp>
          <p:nvGrpSpPr>
            <p:cNvPr id="54" name="Groep 53"/>
            <p:cNvGrpSpPr/>
            <p:nvPr/>
          </p:nvGrpSpPr>
          <p:grpSpPr>
            <a:xfrm>
              <a:off x="838200" y="1594925"/>
              <a:ext cx="2520000" cy="960662"/>
              <a:chOff x="838200" y="1689174"/>
              <a:chExt cx="2880000" cy="960662"/>
            </a:xfrm>
          </p:grpSpPr>
          <p:sp>
            <p:nvSpPr>
              <p:cNvPr id="56" name="Afgeronde rechthoek 55"/>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57" name="Rechthoek 56"/>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Zorgprofessionals</a:t>
                </a:r>
              </a:p>
            </p:txBody>
          </p:sp>
        </p:grpSp>
        <p:sp>
          <p:nvSpPr>
            <p:cNvPr id="55" name="Tekstvak 54"/>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Prettigere werksfeer</a:t>
              </a:r>
            </a:p>
            <a:p>
              <a:pPr marL="285750" indent="-285750">
                <a:buFont typeface="Arial" panose="020B0604020202020204" pitchFamily="34" charset="0"/>
                <a:buChar char="•"/>
              </a:pPr>
              <a:r>
                <a:rPr lang="nl-NL" sz="1200" dirty="0">
                  <a:latin typeface="Trebuchet MS" panose="020B0603020202020204" pitchFamily="34" charset="0"/>
                </a:rPr>
                <a:t>Minder klachten</a:t>
              </a:r>
            </a:p>
          </p:txBody>
        </p:sp>
      </p:grpSp>
      <p:grpSp>
        <p:nvGrpSpPr>
          <p:cNvPr id="58" name="Groep 57"/>
          <p:cNvGrpSpPr/>
          <p:nvPr/>
        </p:nvGrpSpPr>
        <p:grpSpPr>
          <a:xfrm>
            <a:off x="3416500" y="3519341"/>
            <a:ext cx="2520000" cy="960662"/>
            <a:chOff x="838200" y="1594925"/>
            <a:chExt cx="2520000" cy="960662"/>
          </a:xfrm>
        </p:grpSpPr>
        <p:grpSp>
          <p:nvGrpSpPr>
            <p:cNvPr id="59" name="Groep 58"/>
            <p:cNvGrpSpPr/>
            <p:nvPr/>
          </p:nvGrpSpPr>
          <p:grpSpPr>
            <a:xfrm>
              <a:off x="838200" y="1594925"/>
              <a:ext cx="2520000" cy="960662"/>
              <a:chOff x="838200" y="1689174"/>
              <a:chExt cx="2880000" cy="960662"/>
            </a:xfrm>
          </p:grpSpPr>
          <p:sp>
            <p:nvSpPr>
              <p:cNvPr id="61" name="Afgeronde rechthoek 60"/>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62" name="Rechthoek 61"/>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de Omgeving</a:t>
                </a:r>
              </a:p>
            </p:txBody>
          </p:sp>
        </p:grpSp>
        <p:sp>
          <p:nvSpPr>
            <p:cNvPr id="60" name="Tekstvak 59"/>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Minder parkeeroverlast</a:t>
              </a:r>
            </a:p>
            <a:p>
              <a:pPr marL="285750" indent="-285750">
                <a:buFont typeface="Arial" panose="020B0604020202020204" pitchFamily="34" charset="0"/>
                <a:buChar char="•"/>
              </a:pPr>
              <a:r>
                <a:rPr lang="nl-NL" sz="1200" dirty="0">
                  <a:latin typeface="Trebuchet MS" panose="020B0603020202020204" pitchFamily="34" charset="0"/>
                </a:rPr>
                <a:t>Meer betrokkenheid inwoners</a:t>
              </a:r>
            </a:p>
          </p:txBody>
        </p:sp>
      </p:grpSp>
      <p:grpSp>
        <p:nvGrpSpPr>
          <p:cNvPr id="63" name="Groep 62"/>
          <p:cNvGrpSpPr/>
          <p:nvPr/>
        </p:nvGrpSpPr>
        <p:grpSpPr>
          <a:xfrm>
            <a:off x="3416500" y="4936013"/>
            <a:ext cx="2520000" cy="960662"/>
            <a:chOff x="838200" y="1594925"/>
            <a:chExt cx="2520000" cy="960662"/>
          </a:xfrm>
        </p:grpSpPr>
        <p:grpSp>
          <p:nvGrpSpPr>
            <p:cNvPr id="64" name="Groep 63"/>
            <p:cNvGrpSpPr/>
            <p:nvPr/>
          </p:nvGrpSpPr>
          <p:grpSpPr>
            <a:xfrm>
              <a:off x="838200" y="1594925"/>
              <a:ext cx="2520000" cy="960662"/>
              <a:chOff x="838200" y="1689174"/>
              <a:chExt cx="2880000" cy="960662"/>
            </a:xfrm>
          </p:grpSpPr>
          <p:sp>
            <p:nvSpPr>
              <p:cNvPr id="81" name="Afgeronde rechthoek 80"/>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82" name="Rechthoek 81"/>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Staf &amp; Ondersteuning</a:t>
                </a:r>
              </a:p>
            </p:txBody>
          </p:sp>
        </p:grpSp>
        <p:sp>
          <p:nvSpPr>
            <p:cNvPr id="80" name="Tekstvak 79"/>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Minder administratie</a:t>
              </a:r>
            </a:p>
            <a:p>
              <a:pPr marL="285750" indent="-285750">
                <a:buFont typeface="Arial" panose="020B0604020202020204" pitchFamily="34" charset="0"/>
                <a:buChar char="•"/>
              </a:pPr>
              <a:r>
                <a:rPr lang="nl-NL" sz="1200" dirty="0">
                  <a:latin typeface="Trebuchet MS" panose="020B0603020202020204" pitchFamily="34" charset="0"/>
                </a:rPr>
                <a:t>Betere communicatie</a:t>
              </a:r>
            </a:p>
          </p:txBody>
        </p:sp>
      </p:grpSp>
      <p:grpSp>
        <p:nvGrpSpPr>
          <p:cNvPr id="83" name="Groep 82"/>
          <p:cNvGrpSpPr/>
          <p:nvPr/>
        </p:nvGrpSpPr>
        <p:grpSpPr>
          <a:xfrm>
            <a:off x="6251500" y="3522878"/>
            <a:ext cx="2520000" cy="960662"/>
            <a:chOff x="838200" y="1594925"/>
            <a:chExt cx="2520000" cy="960662"/>
          </a:xfrm>
        </p:grpSpPr>
        <p:grpSp>
          <p:nvGrpSpPr>
            <p:cNvPr id="84" name="Groep 83"/>
            <p:cNvGrpSpPr/>
            <p:nvPr/>
          </p:nvGrpSpPr>
          <p:grpSpPr>
            <a:xfrm>
              <a:off x="838200" y="1594925"/>
              <a:ext cx="2520000" cy="960662"/>
              <a:chOff x="838200" y="1689174"/>
              <a:chExt cx="2880000" cy="960662"/>
            </a:xfrm>
          </p:grpSpPr>
          <p:sp>
            <p:nvSpPr>
              <p:cNvPr id="86" name="Afgeronde rechthoek 85"/>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a:t>
                </a:r>
              </a:p>
            </p:txBody>
          </p:sp>
          <p:sp>
            <p:nvSpPr>
              <p:cNvPr id="87" name="Rechthoek 86"/>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Verzekeraars</a:t>
                </a:r>
              </a:p>
            </p:txBody>
          </p:sp>
        </p:grpSp>
        <p:sp>
          <p:nvSpPr>
            <p:cNvPr id="85" name="Tekstvak 84"/>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Korte verpleegduur</a:t>
              </a:r>
            </a:p>
            <a:p>
              <a:pPr marL="285750" indent="-285750">
                <a:buFont typeface="Arial" panose="020B0604020202020204" pitchFamily="34" charset="0"/>
                <a:buChar char="•"/>
              </a:pPr>
              <a:r>
                <a:rPr lang="nl-NL" sz="1200" dirty="0">
                  <a:latin typeface="Trebuchet MS" panose="020B0603020202020204" pitchFamily="34" charset="0"/>
                </a:rPr>
                <a:t>Goedkopere medicatie</a:t>
              </a:r>
            </a:p>
          </p:txBody>
        </p:sp>
      </p:grpSp>
      <p:grpSp>
        <p:nvGrpSpPr>
          <p:cNvPr id="88" name="Groep 87"/>
          <p:cNvGrpSpPr/>
          <p:nvPr/>
        </p:nvGrpSpPr>
        <p:grpSpPr>
          <a:xfrm>
            <a:off x="6251500" y="4939550"/>
            <a:ext cx="2520000" cy="960662"/>
            <a:chOff x="838200" y="1594925"/>
            <a:chExt cx="2520000" cy="960662"/>
          </a:xfrm>
        </p:grpSpPr>
        <p:grpSp>
          <p:nvGrpSpPr>
            <p:cNvPr id="89" name="Groep 88"/>
            <p:cNvGrpSpPr/>
            <p:nvPr/>
          </p:nvGrpSpPr>
          <p:grpSpPr>
            <a:xfrm>
              <a:off x="838200" y="1594925"/>
              <a:ext cx="2520000" cy="960662"/>
              <a:chOff x="838200" y="1689174"/>
              <a:chExt cx="2880000" cy="960662"/>
            </a:xfrm>
          </p:grpSpPr>
          <p:sp>
            <p:nvSpPr>
              <p:cNvPr id="91" name="Afgeronde rechthoek 90"/>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92" name="Rechthoek 91"/>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de Organisatie</a:t>
                </a:r>
              </a:p>
            </p:txBody>
          </p:sp>
        </p:grpSp>
        <p:sp>
          <p:nvSpPr>
            <p:cNvPr id="90" name="Tekstvak 89"/>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Minder personeelsverloop</a:t>
              </a:r>
            </a:p>
            <a:p>
              <a:pPr marL="285750" indent="-285750">
                <a:buFont typeface="Arial" panose="020B0604020202020204" pitchFamily="34" charset="0"/>
                <a:buChar char="•"/>
              </a:pPr>
              <a:r>
                <a:rPr lang="nl-NL" sz="1200" dirty="0">
                  <a:latin typeface="Trebuchet MS" panose="020B0603020202020204" pitchFamily="34" charset="0"/>
                </a:rPr>
                <a:t>Aantrekkelijkere werkgever</a:t>
              </a:r>
            </a:p>
          </p:txBody>
        </p:sp>
      </p:grpSp>
      <p:grpSp>
        <p:nvGrpSpPr>
          <p:cNvPr id="93" name="Groep 92"/>
          <p:cNvGrpSpPr/>
          <p:nvPr/>
        </p:nvGrpSpPr>
        <p:grpSpPr>
          <a:xfrm>
            <a:off x="9086500" y="3522878"/>
            <a:ext cx="2520000" cy="960662"/>
            <a:chOff x="838200" y="1594925"/>
            <a:chExt cx="2520000" cy="960662"/>
          </a:xfrm>
        </p:grpSpPr>
        <p:grpSp>
          <p:nvGrpSpPr>
            <p:cNvPr id="94" name="Groep 93"/>
            <p:cNvGrpSpPr/>
            <p:nvPr/>
          </p:nvGrpSpPr>
          <p:grpSpPr>
            <a:xfrm>
              <a:off x="838200" y="1594925"/>
              <a:ext cx="2520000" cy="960662"/>
              <a:chOff x="838200" y="1689174"/>
              <a:chExt cx="2880000" cy="960662"/>
            </a:xfrm>
          </p:grpSpPr>
          <p:sp>
            <p:nvSpPr>
              <p:cNvPr id="96" name="Afgeronde rechthoek 95"/>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97" name="Rechthoek 96"/>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de Maatschappij</a:t>
                </a:r>
              </a:p>
            </p:txBody>
          </p:sp>
        </p:grpSp>
        <p:sp>
          <p:nvSpPr>
            <p:cNvPr id="95" name="Tekstvak 94"/>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Mensen worden zelfstandiger</a:t>
              </a:r>
            </a:p>
            <a:p>
              <a:pPr marL="285750" indent="-285750">
                <a:buFont typeface="Arial" panose="020B0604020202020204" pitchFamily="34" charset="0"/>
                <a:buChar char="•"/>
              </a:pPr>
              <a:r>
                <a:rPr lang="nl-NL" sz="1200" dirty="0">
                  <a:latin typeface="Trebuchet MS" panose="020B0603020202020204" pitchFamily="34" charset="0"/>
                </a:rPr>
                <a:t>Meer participatie mogelijk</a:t>
              </a:r>
            </a:p>
          </p:txBody>
        </p:sp>
      </p:grpSp>
      <p:grpSp>
        <p:nvGrpSpPr>
          <p:cNvPr id="98" name="Groep 97"/>
          <p:cNvGrpSpPr/>
          <p:nvPr/>
        </p:nvGrpSpPr>
        <p:grpSpPr>
          <a:xfrm>
            <a:off x="9086500" y="4939550"/>
            <a:ext cx="2520000" cy="960662"/>
            <a:chOff x="838200" y="1594925"/>
            <a:chExt cx="2520000" cy="960662"/>
          </a:xfrm>
        </p:grpSpPr>
        <p:grpSp>
          <p:nvGrpSpPr>
            <p:cNvPr id="99" name="Groep 98"/>
            <p:cNvGrpSpPr/>
            <p:nvPr/>
          </p:nvGrpSpPr>
          <p:grpSpPr>
            <a:xfrm>
              <a:off x="838200" y="1594925"/>
              <a:ext cx="2520000" cy="960662"/>
              <a:chOff x="838200" y="1689174"/>
              <a:chExt cx="2880000" cy="960662"/>
            </a:xfrm>
          </p:grpSpPr>
          <p:sp>
            <p:nvSpPr>
              <p:cNvPr id="121" name="Afgeronde rechthoek 120"/>
              <p:cNvSpPr/>
              <p:nvPr/>
            </p:nvSpPr>
            <p:spPr>
              <a:xfrm>
                <a:off x="838200" y="1929836"/>
                <a:ext cx="288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122" name="Rechthoek 121"/>
              <p:cNvSpPr/>
              <p:nvPr/>
            </p:nvSpPr>
            <p:spPr>
              <a:xfrm>
                <a:off x="1198200" y="1689174"/>
                <a:ext cx="21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Voor </a:t>
                </a:r>
              </a:p>
              <a:p>
                <a:pPr algn="ctr"/>
                <a:r>
                  <a:rPr lang="nl-NL" sz="1200" dirty="0">
                    <a:latin typeface="Trebuchet MS" panose="020B0603020202020204" pitchFamily="34" charset="0"/>
                  </a:rPr>
                  <a:t>de Keten</a:t>
                </a:r>
              </a:p>
            </p:txBody>
          </p:sp>
        </p:grpSp>
        <p:sp>
          <p:nvSpPr>
            <p:cNvPr id="120" name="Tekstvak 119"/>
            <p:cNvSpPr txBox="1"/>
            <p:nvPr/>
          </p:nvSpPr>
          <p:spPr>
            <a:xfrm>
              <a:off x="838200" y="1958978"/>
              <a:ext cx="2520000" cy="461665"/>
            </a:xfrm>
            <a:prstGeom prst="rect">
              <a:avLst/>
            </a:prstGeom>
            <a:noFill/>
          </p:spPr>
          <p:txBody>
            <a:bodyPr wrap="square" rtlCol="0">
              <a:spAutoFit/>
            </a:bodyPr>
            <a:lstStyle/>
            <a:p>
              <a:pPr marL="285750" indent="-285750">
                <a:buFont typeface="Arial" panose="020B0604020202020204" pitchFamily="34" charset="0"/>
                <a:buChar char="•"/>
              </a:pPr>
              <a:r>
                <a:rPr lang="nl-NL" sz="1200" dirty="0">
                  <a:latin typeface="Trebuchet MS" panose="020B0603020202020204" pitchFamily="34" charset="0"/>
                </a:rPr>
                <a:t>Structurele samenwerking</a:t>
              </a:r>
            </a:p>
            <a:p>
              <a:pPr marL="285750" indent="-285750">
                <a:buFont typeface="Arial" panose="020B0604020202020204" pitchFamily="34" charset="0"/>
                <a:buChar char="•"/>
              </a:pPr>
              <a:r>
                <a:rPr lang="nl-NL" sz="1200" dirty="0">
                  <a:latin typeface="Trebuchet MS" panose="020B0603020202020204" pitchFamily="34" charset="0"/>
                </a:rPr>
                <a:t>Meer transparantie</a:t>
              </a:r>
            </a:p>
          </p:txBody>
        </p:sp>
      </p:grpSp>
      <p:pic>
        <p:nvPicPr>
          <p:cNvPr id="3" name="Afbeelding 2">
            <a:extLst>
              <a:ext uri="{FF2B5EF4-FFF2-40B4-BE49-F238E27FC236}">
                <a16:creationId xmlns:a16="http://schemas.microsoft.com/office/drawing/2014/main" id="{41EB42B3-6564-E39E-A37B-0377EB2EEB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4" name="Tijdelijke aanduiding voor voettekst 4">
            <a:extLst>
              <a:ext uri="{FF2B5EF4-FFF2-40B4-BE49-F238E27FC236}">
                <a16:creationId xmlns:a16="http://schemas.microsoft.com/office/drawing/2014/main" id="{CECC18A1-49D2-3039-6CC8-2E46A8918BEC}"/>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2251790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0783B6"/>
                </a:solidFill>
                <a:latin typeface="Trebuchet MS" panose="020B0603020202020204" pitchFamily="34" charset="0"/>
              </a:rPr>
              <a:t>Waarde</a:t>
            </a:r>
          </a:p>
        </p:txBody>
      </p:sp>
      <p:sp>
        <p:nvSpPr>
          <p:cNvPr id="56" name="Afgeronde rechthoek 55"/>
          <p:cNvSpPr/>
          <p:nvPr/>
        </p:nvSpPr>
        <p:spPr>
          <a:xfrm>
            <a:off x="1207752" y="1874225"/>
            <a:ext cx="2520000" cy="4632631"/>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57" name="Rechthoek 56"/>
          <p:cNvSpPr/>
          <p:nvPr/>
        </p:nvSpPr>
        <p:spPr>
          <a:xfrm>
            <a:off x="1522752" y="1690688"/>
            <a:ext cx="189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Waarde</a:t>
            </a:r>
          </a:p>
        </p:txBody>
      </p:sp>
      <p:sp>
        <p:nvSpPr>
          <p:cNvPr id="81" name="Afgeronde rechthoek 80"/>
          <p:cNvSpPr/>
          <p:nvPr/>
        </p:nvSpPr>
        <p:spPr>
          <a:xfrm>
            <a:off x="3727752" y="1874224"/>
            <a:ext cx="2520000" cy="4632631"/>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82" name="Rechthoek 81"/>
          <p:cNvSpPr/>
          <p:nvPr/>
        </p:nvSpPr>
        <p:spPr>
          <a:xfrm>
            <a:off x="4042752" y="1690688"/>
            <a:ext cx="189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Indicator</a:t>
            </a:r>
          </a:p>
        </p:txBody>
      </p:sp>
      <p:sp>
        <p:nvSpPr>
          <p:cNvPr id="91" name="Afgeronde rechthoek 90"/>
          <p:cNvSpPr/>
          <p:nvPr/>
        </p:nvSpPr>
        <p:spPr>
          <a:xfrm>
            <a:off x="6247752" y="1874224"/>
            <a:ext cx="2520000" cy="4632631"/>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92" name="Rechthoek 91"/>
          <p:cNvSpPr/>
          <p:nvPr/>
        </p:nvSpPr>
        <p:spPr>
          <a:xfrm>
            <a:off x="6562752" y="1690688"/>
            <a:ext cx="189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Huidig niveau</a:t>
            </a:r>
          </a:p>
        </p:txBody>
      </p:sp>
      <p:sp>
        <p:nvSpPr>
          <p:cNvPr id="121" name="Afgeronde rechthoek 120"/>
          <p:cNvSpPr/>
          <p:nvPr/>
        </p:nvSpPr>
        <p:spPr>
          <a:xfrm>
            <a:off x="8767752" y="1874224"/>
            <a:ext cx="2520000" cy="4632631"/>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latin typeface="Trebuchet MS" panose="020B0603020202020204" pitchFamily="34" charset="0"/>
            </a:endParaRPr>
          </a:p>
        </p:txBody>
      </p:sp>
      <p:sp>
        <p:nvSpPr>
          <p:cNvPr id="122" name="Rechthoek 121"/>
          <p:cNvSpPr/>
          <p:nvPr/>
        </p:nvSpPr>
        <p:spPr>
          <a:xfrm>
            <a:off x="9082752" y="1690688"/>
            <a:ext cx="189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Gewenst niveau</a:t>
            </a:r>
          </a:p>
        </p:txBody>
      </p:sp>
      <p:sp>
        <p:nvSpPr>
          <p:cNvPr id="3" name="Rechthoek 2"/>
          <p:cNvSpPr/>
          <p:nvPr/>
        </p:nvSpPr>
        <p:spPr>
          <a:xfrm>
            <a:off x="1207752" y="2200072"/>
            <a:ext cx="10080000" cy="720000"/>
          </a:xfrm>
          <a:prstGeom prst="rect">
            <a:avLst/>
          </a:prstGeom>
          <a:noFill/>
          <a:ln>
            <a:solidFill>
              <a:srgbClr val="0783B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p:cNvSpPr/>
          <p:nvPr/>
        </p:nvSpPr>
        <p:spPr>
          <a:xfrm>
            <a:off x="1207752" y="3009295"/>
            <a:ext cx="10080000" cy="720000"/>
          </a:xfrm>
          <a:prstGeom prst="rect">
            <a:avLst/>
          </a:prstGeom>
          <a:noFill/>
          <a:ln>
            <a:solidFill>
              <a:srgbClr val="0783B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p:cNvSpPr/>
          <p:nvPr/>
        </p:nvSpPr>
        <p:spPr>
          <a:xfrm>
            <a:off x="1207752" y="3819315"/>
            <a:ext cx="10080000" cy="720000"/>
          </a:xfrm>
          <a:prstGeom prst="rect">
            <a:avLst/>
          </a:prstGeom>
          <a:noFill/>
          <a:ln>
            <a:solidFill>
              <a:srgbClr val="0783B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p:cNvSpPr/>
          <p:nvPr/>
        </p:nvSpPr>
        <p:spPr>
          <a:xfrm>
            <a:off x="1207752" y="4659618"/>
            <a:ext cx="10080000" cy="720000"/>
          </a:xfrm>
          <a:prstGeom prst="rect">
            <a:avLst/>
          </a:prstGeom>
          <a:noFill/>
          <a:ln>
            <a:solidFill>
              <a:srgbClr val="0783B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p:cNvSpPr/>
          <p:nvPr/>
        </p:nvSpPr>
        <p:spPr>
          <a:xfrm>
            <a:off x="1207752" y="5495938"/>
            <a:ext cx="10080000" cy="720000"/>
          </a:xfrm>
          <a:prstGeom prst="rect">
            <a:avLst/>
          </a:prstGeom>
          <a:noFill/>
          <a:ln>
            <a:solidFill>
              <a:srgbClr val="0783B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p:cNvSpPr/>
          <p:nvPr/>
        </p:nvSpPr>
        <p:spPr>
          <a:xfrm>
            <a:off x="840984" y="2380072"/>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1</a:t>
            </a:r>
          </a:p>
        </p:txBody>
      </p:sp>
      <p:sp>
        <p:nvSpPr>
          <p:cNvPr id="21" name="Rechthoek 20"/>
          <p:cNvSpPr/>
          <p:nvPr/>
        </p:nvSpPr>
        <p:spPr>
          <a:xfrm>
            <a:off x="847752" y="3189295"/>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2</a:t>
            </a:r>
          </a:p>
        </p:txBody>
      </p:sp>
      <p:sp>
        <p:nvSpPr>
          <p:cNvPr id="22" name="Rechthoek 21"/>
          <p:cNvSpPr/>
          <p:nvPr/>
        </p:nvSpPr>
        <p:spPr>
          <a:xfrm>
            <a:off x="840984" y="4010539"/>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3</a:t>
            </a:r>
          </a:p>
        </p:txBody>
      </p:sp>
      <p:sp>
        <p:nvSpPr>
          <p:cNvPr id="23" name="Rechthoek 22"/>
          <p:cNvSpPr/>
          <p:nvPr/>
        </p:nvSpPr>
        <p:spPr>
          <a:xfrm>
            <a:off x="840984" y="4864365"/>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4</a:t>
            </a:r>
          </a:p>
        </p:txBody>
      </p:sp>
      <p:sp>
        <p:nvSpPr>
          <p:cNvPr id="24" name="Rechthoek 23"/>
          <p:cNvSpPr/>
          <p:nvPr/>
        </p:nvSpPr>
        <p:spPr>
          <a:xfrm>
            <a:off x="838200" y="5675938"/>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5</a:t>
            </a:r>
          </a:p>
        </p:txBody>
      </p:sp>
      <p:sp>
        <p:nvSpPr>
          <p:cNvPr id="4" name="Rechthoek 3"/>
          <p:cNvSpPr/>
          <p:nvPr/>
        </p:nvSpPr>
        <p:spPr>
          <a:xfrm>
            <a:off x="1542017" y="6230626"/>
            <a:ext cx="1851469" cy="276999"/>
          </a:xfrm>
          <a:prstGeom prst="rect">
            <a:avLst/>
          </a:prstGeom>
        </p:spPr>
        <p:txBody>
          <a:bodyPr wrap="none">
            <a:spAutoFit/>
          </a:bodyPr>
          <a:lstStyle/>
          <a:p>
            <a:r>
              <a:rPr lang="nl-NL" sz="1200" i="1" dirty="0">
                <a:solidFill>
                  <a:srgbClr val="000000"/>
                </a:solidFill>
                <a:latin typeface="Trebuchet MS" panose="020B0603020202020204" pitchFamily="34" charset="0"/>
              </a:rPr>
              <a:t>Welke waarde voor wie?</a:t>
            </a:r>
            <a:endParaRPr lang="nl-NL" sz="1200" i="1" dirty="0">
              <a:latin typeface="Trebuchet MS" panose="020B0603020202020204" pitchFamily="34" charset="0"/>
            </a:endParaRPr>
          </a:p>
        </p:txBody>
      </p:sp>
      <p:sp>
        <p:nvSpPr>
          <p:cNvPr id="27" name="Rechthoek 26"/>
          <p:cNvSpPr/>
          <p:nvPr/>
        </p:nvSpPr>
        <p:spPr>
          <a:xfrm>
            <a:off x="4062017" y="6229856"/>
            <a:ext cx="1867819" cy="276999"/>
          </a:xfrm>
          <a:prstGeom prst="rect">
            <a:avLst/>
          </a:prstGeom>
        </p:spPr>
        <p:txBody>
          <a:bodyPr wrap="none">
            <a:spAutoFit/>
          </a:bodyPr>
          <a:lstStyle/>
          <a:p>
            <a:r>
              <a:rPr lang="nl-NL" sz="1200" i="1" dirty="0">
                <a:solidFill>
                  <a:srgbClr val="000000"/>
                </a:solidFill>
                <a:latin typeface="Trebuchet MS" panose="020B0603020202020204" pitchFamily="34" charset="0"/>
              </a:rPr>
              <a:t>Hoe meet je de waarde?</a:t>
            </a:r>
            <a:endParaRPr lang="nl-NL" sz="1200" i="1" dirty="0">
              <a:latin typeface="Trebuchet MS" panose="020B0603020202020204" pitchFamily="34" charset="0"/>
            </a:endParaRPr>
          </a:p>
        </p:txBody>
      </p:sp>
      <p:sp>
        <p:nvSpPr>
          <p:cNvPr id="28" name="Rechthoek 27"/>
          <p:cNvSpPr/>
          <p:nvPr/>
        </p:nvSpPr>
        <p:spPr>
          <a:xfrm>
            <a:off x="6508600" y="6229854"/>
            <a:ext cx="1998304" cy="276999"/>
          </a:xfrm>
          <a:prstGeom prst="rect">
            <a:avLst/>
          </a:prstGeom>
        </p:spPr>
        <p:txBody>
          <a:bodyPr wrap="none">
            <a:spAutoFit/>
          </a:bodyPr>
          <a:lstStyle/>
          <a:p>
            <a:r>
              <a:rPr lang="nl-NL" sz="1200" i="1" dirty="0">
                <a:solidFill>
                  <a:srgbClr val="000000"/>
                </a:solidFill>
                <a:latin typeface="Trebuchet MS" panose="020B0603020202020204" pitchFamily="34" charset="0"/>
              </a:rPr>
              <a:t>Wat is het huidige niveau?</a:t>
            </a:r>
            <a:endParaRPr lang="nl-NL" sz="1200" i="1" dirty="0">
              <a:latin typeface="Trebuchet MS" panose="020B0603020202020204" pitchFamily="34" charset="0"/>
            </a:endParaRPr>
          </a:p>
        </p:txBody>
      </p:sp>
      <p:sp>
        <p:nvSpPr>
          <p:cNvPr id="29" name="Rechthoek 28"/>
          <p:cNvSpPr/>
          <p:nvPr/>
        </p:nvSpPr>
        <p:spPr>
          <a:xfrm>
            <a:off x="8957266" y="6229854"/>
            <a:ext cx="2140971" cy="276999"/>
          </a:xfrm>
          <a:prstGeom prst="rect">
            <a:avLst/>
          </a:prstGeom>
        </p:spPr>
        <p:txBody>
          <a:bodyPr wrap="none">
            <a:spAutoFit/>
          </a:bodyPr>
          <a:lstStyle/>
          <a:p>
            <a:r>
              <a:rPr lang="nl-NL" sz="1200" i="1" dirty="0">
                <a:solidFill>
                  <a:srgbClr val="000000"/>
                </a:solidFill>
                <a:latin typeface="Trebuchet MS" panose="020B0603020202020204" pitchFamily="34" charset="0"/>
              </a:rPr>
              <a:t>Wat is het gewenste niveau?</a:t>
            </a:r>
            <a:endParaRPr lang="nl-NL" sz="1200" i="1" dirty="0">
              <a:latin typeface="Trebuchet MS" panose="020B0603020202020204" pitchFamily="34" charset="0"/>
            </a:endParaRPr>
          </a:p>
        </p:txBody>
      </p:sp>
      <p:pic>
        <p:nvPicPr>
          <p:cNvPr id="5" name="Afbeelding 4">
            <a:extLst>
              <a:ext uri="{FF2B5EF4-FFF2-40B4-BE49-F238E27FC236}">
                <a16:creationId xmlns:a16="http://schemas.microsoft.com/office/drawing/2014/main" id="{12073124-D5E0-95F5-6404-3E372EEAAE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6" name="Tijdelijke aanduiding voor voettekst 4">
            <a:extLst>
              <a:ext uri="{FF2B5EF4-FFF2-40B4-BE49-F238E27FC236}">
                <a16:creationId xmlns:a16="http://schemas.microsoft.com/office/drawing/2014/main" id="{850C9D39-46A9-2E84-9924-4921FFEC90C3}"/>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424213459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426</Words>
  <Application>Microsoft Office PowerPoint</Application>
  <PresentationFormat>Breedbeeld</PresentationFormat>
  <Paragraphs>91</Paragraphs>
  <Slides>4</Slides>
  <Notes>3</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4</vt:i4>
      </vt:variant>
    </vt:vector>
  </HeadingPairs>
  <TitlesOfParts>
    <vt:vector size="10" baseType="lpstr">
      <vt:lpstr>Aptos</vt:lpstr>
      <vt:lpstr>Arial</vt:lpstr>
      <vt:lpstr>Calibri</vt:lpstr>
      <vt:lpstr>Calibri Light</vt:lpstr>
      <vt:lpstr>Trebuchet MS</vt:lpstr>
      <vt:lpstr>Kantoorthema</vt:lpstr>
      <vt:lpstr>Waardewaaier</vt:lpstr>
      <vt:lpstr>Waardewaaier - Toelichting</vt:lpstr>
      <vt:lpstr>Voorbeelden van Waarde</vt:lpstr>
      <vt:lpstr>Waarde</vt:lpstr>
    </vt:vector>
  </TitlesOfParts>
  <Company>VUmc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Rouwendaal, J.C.A. van (John)</dc:creator>
  <cp:lastModifiedBy>John van Rouwendaal</cp:lastModifiedBy>
  <cp:revision>40</cp:revision>
  <dcterms:created xsi:type="dcterms:W3CDTF">2022-07-07T13:35:53Z</dcterms:created>
  <dcterms:modified xsi:type="dcterms:W3CDTF">2025-10-01T16:33:06Z</dcterms:modified>
</cp:coreProperties>
</file>