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60" r:id="rId3"/>
    <p:sldId id="263" r:id="rId4"/>
    <p:sldId id="258" r:id="rId5"/>
    <p:sldId id="264" r:id="rId6"/>
    <p:sldId id="262" r:id="rId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2CF9601-5815-21F4-8C66-D8C38C68FD77}" name="Dean Clydesdale" initials="DC" userId="S::d.clydesdale@bluebricks.nl::f05fc009-23ec-4c85-8010-a2287b3dd2b6" providerId="AD"/>
  <p188:author id="{C0F75AFA-ABD4-8D97-FEA2-8B658F462BBF}" name="Miriam Kop" initials="MK" userId="a571392f99362c08"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83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D52EB9-7904-4C79-B6E5-DA85ADDD27CC}" v="12" dt="2025-10-01T16:31:23.894"/>
  </p1510:revLst>
</p1510:revInfo>
</file>

<file path=ppt/tableStyles.xml><?xml version="1.0" encoding="utf-8"?>
<a:tblStyleLst xmlns:a="http://schemas.openxmlformats.org/drawingml/2006/main" def="{5C22544A-7EE6-4342-B048-85BDC9FD1C3A}">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76" autoAdjust="0"/>
    <p:restoredTop sz="93211" autoAdjust="0"/>
  </p:normalViewPr>
  <p:slideViewPr>
    <p:cSldViewPr snapToGrid="0">
      <p:cViewPr varScale="1">
        <p:scale>
          <a:sx n="91" d="100"/>
          <a:sy n="91" d="100"/>
        </p:scale>
        <p:origin x="104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van Rouwendaal" userId="ed6f2fc2978f7c48" providerId="LiveId" clId="{00CB0258-224E-420D-851D-F0E16D002ABB}"/>
    <pc:docChg chg="modSld">
      <pc:chgData name="John van Rouwendaal" userId="ed6f2fc2978f7c48" providerId="LiveId" clId="{00CB0258-224E-420D-851D-F0E16D002ABB}" dt="2025-10-01T16:31:23.894" v="11"/>
      <pc:docMkLst>
        <pc:docMk/>
      </pc:docMkLst>
      <pc:sldChg chg="addSp delSp modSp">
        <pc:chgData name="John van Rouwendaal" userId="ed6f2fc2978f7c48" providerId="LiveId" clId="{00CB0258-224E-420D-851D-F0E16D002ABB}" dt="2025-10-01T16:31:23.894" v="11"/>
        <pc:sldMkLst>
          <pc:docMk/>
          <pc:sldMk cId="949292960" sldId="256"/>
        </pc:sldMkLst>
        <pc:spChg chg="add mod">
          <ac:chgData name="John van Rouwendaal" userId="ed6f2fc2978f7c48" providerId="LiveId" clId="{00CB0258-224E-420D-851D-F0E16D002ABB}" dt="2025-10-01T16:31:23.894" v="11"/>
          <ac:spMkLst>
            <pc:docMk/>
            <pc:sldMk cId="949292960" sldId="256"/>
            <ac:spMk id="4" creationId="{36565F03-FA53-6FD6-DF31-2E80CC8AA51F}"/>
          </ac:spMkLst>
        </pc:spChg>
        <pc:picChg chg="add mod">
          <ac:chgData name="John van Rouwendaal" userId="ed6f2fc2978f7c48" providerId="LiveId" clId="{00CB0258-224E-420D-851D-F0E16D002ABB}" dt="2025-10-01T16:31:23.894" v="11"/>
          <ac:picMkLst>
            <pc:docMk/>
            <pc:sldMk cId="949292960" sldId="256"/>
            <ac:picMk id="3" creationId="{7C9BA7A0-A37C-3FBE-AECD-5994D3589893}"/>
          </ac:picMkLst>
        </pc:picChg>
        <pc:picChg chg="del">
          <ac:chgData name="John van Rouwendaal" userId="ed6f2fc2978f7c48" providerId="LiveId" clId="{00CB0258-224E-420D-851D-F0E16D002ABB}" dt="2025-10-01T16:30:45.228" v="0" actId="478"/>
          <ac:picMkLst>
            <pc:docMk/>
            <pc:sldMk cId="949292960" sldId="256"/>
            <ac:picMk id="32" creationId="{00000000-0000-0000-0000-000000000000}"/>
          </ac:picMkLst>
        </pc:picChg>
        <pc:picChg chg="del">
          <ac:chgData name="John van Rouwendaal" userId="ed6f2fc2978f7c48" providerId="LiveId" clId="{00CB0258-224E-420D-851D-F0E16D002ABB}" dt="2025-10-01T16:30:45.228" v="0" actId="478"/>
          <ac:picMkLst>
            <pc:docMk/>
            <pc:sldMk cId="949292960" sldId="256"/>
            <ac:picMk id="44" creationId="{00000000-0000-0000-0000-000000000000}"/>
          </ac:picMkLst>
        </pc:picChg>
      </pc:sldChg>
      <pc:sldChg chg="addSp delSp modSp">
        <pc:chgData name="John van Rouwendaal" userId="ed6f2fc2978f7c48" providerId="LiveId" clId="{00CB0258-224E-420D-851D-F0E16D002ABB}" dt="2025-10-01T16:31:14.694" v="8"/>
        <pc:sldMkLst>
          <pc:docMk/>
          <pc:sldMk cId="2251790078" sldId="258"/>
        </pc:sldMkLst>
        <pc:spChg chg="add mod">
          <ac:chgData name="John van Rouwendaal" userId="ed6f2fc2978f7c48" providerId="LiveId" clId="{00CB0258-224E-420D-851D-F0E16D002ABB}" dt="2025-10-01T16:31:14.694" v="8"/>
          <ac:spMkLst>
            <pc:docMk/>
            <pc:sldMk cId="2251790078" sldId="258"/>
            <ac:spMk id="4" creationId="{FD448543-C984-2A89-46A4-46730A35C51A}"/>
          </ac:spMkLst>
        </pc:spChg>
        <pc:picChg chg="add mod">
          <ac:chgData name="John van Rouwendaal" userId="ed6f2fc2978f7c48" providerId="LiveId" clId="{00CB0258-224E-420D-851D-F0E16D002ABB}" dt="2025-10-01T16:31:14.694" v="8"/>
          <ac:picMkLst>
            <pc:docMk/>
            <pc:sldMk cId="2251790078" sldId="258"/>
            <ac:picMk id="3" creationId="{5FD0A513-DD44-74F8-117D-DC2700FC8D5D}"/>
          </ac:picMkLst>
        </pc:picChg>
        <pc:picChg chg="del">
          <ac:chgData name="John van Rouwendaal" userId="ed6f2fc2978f7c48" providerId="LiveId" clId="{00CB0258-224E-420D-851D-F0E16D002ABB}" dt="2025-10-01T16:30:56.895" v="3" actId="478"/>
          <ac:picMkLst>
            <pc:docMk/>
            <pc:sldMk cId="2251790078" sldId="258"/>
            <ac:picMk id="65" creationId="{00000000-0000-0000-0000-000000000000}"/>
          </ac:picMkLst>
        </pc:picChg>
        <pc:picChg chg="del">
          <ac:chgData name="John van Rouwendaal" userId="ed6f2fc2978f7c48" providerId="LiveId" clId="{00CB0258-224E-420D-851D-F0E16D002ABB}" dt="2025-10-01T16:30:56.895" v="3" actId="478"/>
          <ac:picMkLst>
            <pc:docMk/>
            <pc:sldMk cId="2251790078" sldId="258"/>
            <ac:picMk id="66" creationId="{00000000-0000-0000-0000-000000000000}"/>
          </ac:picMkLst>
        </pc:picChg>
      </pc:sldChg>
      <pc:sldChg chg="addSp delSp modSp">
        <pc:chgData name="John van Rouwendaal" userId="ed6f2fc2978f7c48" providerId="LiveId" clId="{00CB0258-224E-420D-851D-F0E16D002ABB}" dt="2025-10-01T16:31:21.300" v="10"/>
        <pc:sldMkLst>
          <pc:docMk/>
          <pc:sldMk cId="2483841048" sldId="260"/>
        </pc:sldMkLst>
        <pc:spChg chg="add mod">
          <ac:chgData name="John van Rouwendaal" userId="ed6f2fc2978f7c48" providerId="LiveId" clId="{00CB0258-224E-420D-851D-F0E16D002ABB}" dt="2025-10-01T16:31:21.300" v="10"/>
          <ac:spMkLst>
            <pc:docMk/>
            <pc:sldMk cId="2483841048" sldId="260"/>
            <ac:spMk id="7" creationId="{4C42A9AB-B185-7DDD-761C-B35771C6B998}"/>
          </ac:spMkLst>
        </pc:spChg>
        <pc:picChg chg="del">
          <ac:chgData name="John van Rouwendaal" userId="ed6f2fc2978f7c48" providerId="LiveId" clId="{00CB0258-224E-420D-851D-F0E16D002ABB}" dt="2025-10-01T16:30:48.646" v="1" actId="478"/>
          <ac:picMkLst>
            <pc:docMk/>
            <pc:sldMk cId="2483841048" sldId="260"/>
            <ac:picMk id="4" creationId="{00000000-0000-0000-0000-000000000000}"/>
          </ac:picMkLst>
        </pc:picChg>
        <pc:picChg chg="del">
          <ac:chgData name="John van Rouwendaal" userId="ed6f2fc2978f7c48" providerId="LiveId" clId="{00CB0258-224E-420D-851D-F0E16D002ABB}" dt="2025-10-01T16:30:48.646" v="1" actId="478"/>
          <ac:picMkLst>
            <pc:docMk/>
            <pc:sldMk cId="2483841048" sldId="260"/>
            <ac:picMk id="5" creationId="{00000000-0000-0000-0000-000000000000}"/>
          </ac:picMkLst>
        </pc:picChg>
        <pc:picChg chg="add mod">
          <ac:chgData name="John van Rouwendaal" userId="ed6f2fc2978f7c48" providerId="LiveId" clId="{00CB0258-224E-420D-851D-F0E16D002ABB}" dt="2025-10-01T16:31:21.300" v="10"/>
          <ac:picMkLst>
            <pc:docMk/>
            <pc:sldMk cId="2483841048" sldId="260"/>
            <ac:picMk id="6" creationId="{D5392B9A-C805-09C1-78BC-0B75341E635E}"/>
          </ac:picMkLst>
        </pc:picChg>
      </pc:sldChg>
      <pc:sldChg chg="addSp delSp modSp">
        <pc:chgData name="John van Rouwendaal" userId="ed6f2fc2978f7c48" providerId="LiveId" clId="{00CB0258-224E-420D-851D-F0E16D002ABB}" dt="2025-10-01T16:31:08.244" v="6"/>
        <pc:sldMkLst>
          <pc:docMk/>
          <pc:sldMk cId="4242134596" sldId="262"/>
        </pc:sldMkLst>
        <pc:spChg chg="add mod">
          <ac:chgData name="John van Rouwendaal" userId="ed6f2fc2978f7c48" providerId="LiveId" clId="{00CB0258-224E-420D-851D-F0E16D002ABB}" dt="2025-10-01T16:31:08.244" v="6"/>
          <ac:spMkLst>
            <pc:docMk/>
            <pc:sldMk cId="4242134596" sldId="262"/>
            <ac:spMk id="3" creationId="{13A43EC8-46DF-E6CC-C2C3-FE616A92312F}"/>
          </ac:spMkLst>
        </pc:spChg>
        <pc:picChg chg="add mod">
          <ac:chgData name="John van Rouwendaal" userId="ed6f2fc2978f7c48" providerId="LiveId" clId="{00CB0258-224E-420D-851D-F0E16D002ABB}" dt="2025-10-01T16:31:08.244" v="6"/>
          <ac:picMkLst>
            <pc:docMk/>
            <pc:sldMk cId="4242134596" sldId="262"/>
            <ac:picMk id="2" creationId="{4786F955-5C60-E5EA-110E-6C898FEF7740}"/>
          </ac:picMkLst>
        </pc:picChg>
        <pc:picChg chg="del">
          <ac:chgData name="John van Rouwendaal" userId="ed6f2fc2978f7c48" providerId="LiveId" clId="{00CB0258-224E-420D-851D-F0E16D002ABB}" dt="2025-10-01T16:31:05.503" v="5" actId="478"/>
          <ac:picMkLst>
            <pc:docMk/>
            <pc:sldMk cId="4242134596" sldId="262"/>
            <ac:picMk id="25" creationId="{00000000-0000-0000-0000-000000000000}"/>
          </ac:picMkLst>
        </pc:picChg>
        <pc:picChg chg="del">
          <ac:chgData name="John van Rouwendaal" userId="ed6f2fc2978f7c48" providerId="LiveId" clId="{00CB0258-224E-420D-851D-F0E16D002ABB}" dt="2025-10-01T16:31:05.503" v="5" actId="478"/>
          <ac:picMkLst>
            <pc:docMk/>
            <pc:sldMk cId="4242134596" sldId="262"/>
            <ac:picMk id="26" creationId="{00000000-0000-0000-0000-000000000000}"/>
          </ac:picMkLst>
        </pc:picChg>
      </pc:sldChg>
      <pc:sldChg chg="addSp delSp modSp">
        <pc:chgData name="John van Rouwendaal" userId="ed6f2fc2978f7c48" providerId="LiveId" clId="{00CB0258-224E-420D-851D-F0E16D002ABB}" dt="2025-10-01T16:31:17.706" v="9"/>
        <pc:sldMkLst>
          <pc:docMk/>
          <pc:sldMk cId="3866885337" sldId="263"/>
        </pc:sldMkLst>
        <pc:spChg chg="add mod">
          <ac:chgData name="John van Rouwendaal" userId="ed6f2fc2978f7c48" providerId="LiveId" clId="{00CB0258-224E-420D-851D-F0E16D002ABB}" dt="2025-10-01T16:31:17.706" v="9"/>
          <ac:spMkLst>
            <pc:docMk/>
            <pc:sldMk cId="3866885337" sldId="263"/>
            <ac:spMk id="4" creationId="{8AC4F02D-58AD-E946-3638-D4161125C9B0}"/>
          </ac:spMkLst>
        </pc:spChg>
        <pc:picChg chg="add mod">
          <ac:chgData name="John van Rouwendaal" userId="ed6f2fc2978f7c48" providerId="LiveId" clId="{00CB0258-224E-420D-851D-F0E16D002ABB}" dt="2025-10-01T16:31:17.706" v="9"/>
          <ac:picMkLst>
            <pc:docMk/>
            <pc:sldMk cId="3866885337" sldId="263"/>
            <ac:picMk id="3" creationId="{F00C35F2-8C8A-BA33-3C29-E7175DA09ADC}"/>
          </ac:picMkLst>
        </pc:picChg>
        <pc:picChg chg="del">
          <ac:chgData name="John van Rouwendaal" userId="ed6f2fc2978f7c48" providerId="LiveId" clId="{00CB0258-224E-420D-851D-F0E16D002ABB}" dt="2025-10-01T16:30:52.406" v="2" actId="478"/>
          <ac:picMkLst>
            <pc:docMk/>
            <pc:sldMk cId="3866885337" sldId="263"/>
            <ac:picMk id="65" creationId="{00000000-0000-0000-0000-000000000000}"/>
          </ac:picMkLst>
        </pc:picChg>
        <pc:picChg chg="del">
          <ac:chgData name="John van Rouwendaal" userId="ed6f2fc2978f7c48" providerId="LiveId" clId="{00CB0258-224E-420D-851D-F0E16D002ABB}" dt="2025-10-01T16:30:52.406" v="2" actId="478"/>
          <ac:picMkLst>
            <pc:docMk/>
            <pc:sldMk cId="3866885337" sldId="263"/>
            <ac:picMk id="66" creationId="{00000000-0000-0000-0000-000000000000}"/>
          </ac:picMkLst>
        </pc:picChg>
      </pc:sldChg>
      <pc:sldChg chg="addSp delSp modSp">
        <pc:chgData name="John van Rouwendaal" userId="ed6f2fc2978f7c48" providerId="LiveId" clId="{00CB0258-224E-420D-851D-F0E16D002ABB}" dt="2025-10-01T16:31:12.517" v="7"/>
        <pc:sldMkLst>
          <pc:docMk/>
          <pc:sldMk cId="3445583478" sldId="264"/>
        </pc:sldMkLst>
        <pc:spChg chg="add mod">
          <ac:chgData name="John van Rouwendaal" userId="ed6f2fc2978f7c48" providerId="LiveId" clId="{00CB0258-224E-420D-851D-F0E16D002ABB}" dt="2025-10-01T16:31:12.517" v="7"/>
          <ac:spMkLst>
            <pc:docMk/>
            <pc:sldMk cId="3445583478" sldId="264"/>
            <ac:spMk id="4" creationId="{C7BEFFEB-EDD8-9BA6-A8D6-7A699A2DA96D}"/>
          </ac:spMkLst>
        </pc:spChg>
        <pc:picChg chg="add mod">
          <ac:chgData name="John van Rouwendaal" userId="ed6f2fc2978f7c48" providerId="LiveId" clId="{00CB0258-224E-420D-851D-F0E16D002ABB}" dt="2025-10-01T16:31:12.517" v="7"/>
          <ac:picMkLst>
            <pc:docMk/>
            <pc:sldMk cId="3445583478" sldId="264"/>
            <ac:picMk id="3" creationId="{6C06CA61-A5D4-8618-D129-895DE88108A3}"/>
          </ac:picMkLst>
        </pc:picChg>
        <pc:picChg chg="del">
          <ac:chgData name="John van Rouwendaal" userId="ed6f2fc2978f7c48" providerId="LiveId" clId="{00CB0258-224E-420D-851D-F0E16D002ABB}" dt="2025-10-01T16:31:01.911" v="4" actId="478"/>
          <ac:picMkLst>
            <pc:docMk/>
            <pc:sldMk cId="3445583478" sldId="264"/>
            <ac:picMk id="65" creationId="{00000000-0000-0000-0000-000000000000}"/>
          </ac:picMkLst>
        </pc:picChg>
        <pc:picChg chg="del">
          <ac:chgData name="John van Rouwendaal" userId="ed6f2fc2978f7c48" providerId="LiveId" clId="{00CB0258-224E-420D-851D-F0E16D002ABB}" dt="2025-10-01T16:31:01.911" v="4" actId="478"/>
          <ac:picMkLst>
            <pc:docMk/>
            <pc:sldMk cId="3445583478" sldId="264"/>
            <ac:picMk id="66"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48F57E-AE6D-4407-8B41-381EEC24D595}" type="datetimeFigureOut">
              <a:rPr lang="nl-NL" smtClean="0"/>
              <a:t>1-10-2025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7959AD-60C4-4FAA-B475-FBF0C10FAB28}" type="slidenum">
              <a:rPr lang="nl-NL" smtClean="0"/>
              <a:t>‹nr.›</a:t>
            </a:fld>
            <a:endParaRPr lang="nl-NL"/>
          </a:p>
        </p:txBody>
      </p:sp>
    </p:spTree>
    <p:extLst>
      <p:ext uri="{BB962C8B-B14F-4D97-AF65-F5344CB8AC3E}">
        <p14:creationId xmlns:p14="http://schemas.microsoft.com/office/powerpoint/2010/main" val="2016992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F7959AD-60C4-4FAA-B475-FBF0C10FAB28}" type="slidenum">
              <a:rPr lang="nl-NL" smtClean="0"/>
              <a:t>1</a:t>
            </a:fld>
            <a:endParaRPr lang="nl-NL"/>
          </a:p>
        </p:txBody>
      </p:sp>
    </p:spTree>
    <p:extLst>
      <p:ext uri="{BB962C8B-B14F-4D97-AF65-F5344CB8AC3E}">
        <p14:creationId xmlns:p14="http://schemas.microsoft.com/office/powerpoint/2010/main" val="3787079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37E69B2-1DB0-4931-9F37-98CB1787FF98}" type="slidenum">
              <a:rPr lang="nl-NL" smtClean="0"/>
              <a:t>3</a:t>
            </a:fld>
            <a:endParaRPr lang="nl-NL"/>
          </a:p>
        </p:txBody>
      </p:sp>
    </p:spTree>
    <p:extLst>
      <p:ext uri="{BB962C8B-B14F-4D97-AF65-F5344CB8AC3E}">
        <p14:creationId xmlns:p14="http://schemas.microsoft.com/office/powerpoint/2010/main" val="229418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37E69B2-1DB0-4931-9F37-98CB1787FF98}" type="slidenum">
              <a:rPr lang="nl-NL" smtClean="0"/>
              <a:t>4</a:t>
            </a:fld>
            <a:endParaRPr lang="nl-NL"/>
          </a:p>
        </p:txBody>
      </p:sp>
    </p:spTree>
    <p:extLst>
      <p:ext uri="{BB962C8B-B14F-4D97-AF65-F5344CB8AC3E}">
        <p14:creationId xmlns:p14="http://schemas.microsoft.com/office/powerpoint/2010/main" val="1928517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37E69B2-1DB0-4931-9F37-98CB1787FF98}" type="slidenum">
              <a:rPr lang="nl-NL" smtClean="0"/>
              <a:t>5</a:t>
            </a:fld>
            <a:endParaRPr lang="nl-NL"/>
          </a:p>
        </p:txBody>
      </p:sp>
    </p:spTree>
    <p:extLst>
      <p:ext uri="{BB962C8B-B14F-4D97-AF65-F5344CB8AC3E}">
        <p14:creationId xmlns:p14="http://schemas.microsoft.com/office/powerpoint/2010/main" val="594926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37E69B2-1DB0-4931-9F37-98CB1787FF98}" type="slidenum">
              <a:rPr lang="nl-NL" smtClean="0"/>
              <a:t>6</a:t>
            </a:fld>
            <a:endParaRPr lang="nl-NL"/>
          </a:p>
        </p:txBody>
      </p:sp>
    </p:spTree>
    <p:extLst>
      <p:ext uri="{BB962C8B-B14F-4D97-AF65-F5344CB8AC3E}">
        <p14:creationId xmlns:p14="http://schemas.microsoft.com/office/powerpoint/2010/main" val="621916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4040878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2220837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663840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2066906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929022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B291DD3C-13FF-424A-9332-60DE88925993}" type="datetimeFigureOut">
              <a:rPr lang="nl-NL" smtClean="0"/>
              <a:t>1-10-2025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472654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B291DD3C-13FF-424A-9332-60DE88925993}" type="datetimeFigureOut">
              <a:rPr lang="nl-NL" smtClean="0"/>
              <a:t>1-10-2025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2094316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B291DD3C-13FF-424A-9332-60DE88925993}" type="datetimeFigureOut">
              <a:rPr lang="nl-NL" smtClean="0"/>
              <a:t>1-10-2025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726016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291DD3C-13FF-424A-9332-60DE88925993}" type="datetimeFigureOut">
              <a:rPr lang="nl-NL" smtClean="0"/>
              <a:t>1-10-2025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917869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291DD3C-13FF-424A-9332-60DE88925993}" type="datetimeFigureOut">
              <a:rPr lang="nl-NL" smtClean="0"/>
              <a:t>1-10-2025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625604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291DD3C-13FF-424A-9332-60DE88925993}" type="datetimeFigureOut">
              <a:rPr lang="nl-NL" smtClean="0"/>
              <a:t>1-10-2025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1269634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A03AA2-2A3B-4843-8F6D-0A2D9D594ADB}" type="slidenum">
              <a:rPr lang="nl-NL" smtClean="0"/>
              <a:t>‹nr.›</a:t>
            </a:fld>
            <a:endParaRPr lang="nl-NL"/>
          </a:p>
        </p:txBody>
      </p:sp>
    </p:spTree>
    <p:extLst>
      <p:ext uri="{BB962C8B-B14F-4D97-AF65-F5344CB8AC3E}">
        <p14:creationId xmlns:p14="http://schemas.microsoft.com/office/powerpoint/2010/main" val="2908016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37511"/>
            <a:ext cx="10515600" cy="493377"/>
          </a:xfrm>
        </p:spPr>
        <p:txBody>
          <a:bodyPr>
            <a:normAutofit fontScale="90000"/>
          </a:bodyPr>
          <a:lstStyle/>
          <a:p>
            <a:r>
              <a:rPr lang="nl-NL" sz="4900" dirty="0">
                <a:solidFill>
                  <a:srgbClr val="0783B6"/>
                </a:solidFill>
                <a:latin typeface="Trebuchet MS" panose="020B0603020202020204" pitchFamily="34" charset="0"/>
              </a:rPr>
              <a:t>Relatieradar</a:t>
            </a:r>
            <a:endParaRPr lang="nl-NL" dirty="0">
              <a:solidFill>
                <a:srgbClr val="0783B6"/>
              </a:solidFill>
              <a:latin typeface="Trebuchet MS" panose="020B0603020202020204" pitchFamily="34" charset="0"/>
            </a:endParaRPr>
          </a:p>
        </p:txBody>
      </p:sp>
      <p:grpSp>
        <p:nvGrpSpPr>
          <p:cNvPr id="45" name="Groep 44"/>
          <p:cNvGrpSpPr/>
          <p:nvPr/>
        </p:nvGrpSpPr>
        <p:grpSpPr>
          <a:xfrm>
            <a:off x="1610823" y="703967"/>
            <a:ext cx="5760000" cy="5760000"/>
            <a:chOff x="400588" y="328870"/>
            <a:chExt cx="5760000" cy="5760000"/>
          </a:xfrm>
        </p:grpSpPr>
        <p:sp>
          <p:nvSpPr>
            <p:cNvPr id="46" name="Ovaal 45"/>
            <p:cNvSpPr/>
            <p:nvPr/>
          </p:nvSpPr>
          <p:spPr>
            <a:xfrm>
              <a:off x="1120588" y="1048870"/>
              <a:ext cx="4320000" cy="4320000"/>
            </a:xfrm>
            <a:prstGeom prst="ellipse">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7" name="Ovaal 46"/>
            <p:cNvSpPr/>
            <p:nvPr/>
          </p:nvSpPr>
          <p:spPr>
            <a:xfrm>
              <a:off x="1840588" y="1768870"/>
              <a:ext cx="2880000" cy="2880000"/>
            </a:xfrm>
            <a:prstGeom prst="ellipse">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8" name="Ovaal 47"/>
            <p:cNvSpPr/>
            <p:nvPr/>
          </p:nvSpPr>
          <p:spPr>
            <a:xfrm>
              <a:off x="2560588" y="2488870"/>
              <a:ext cx="1440000" cy="1440000"/>
            </a:xfrm>
            <a:prstGeom prst="ellipse">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a:t>4</a:t>
              </a:r>
            </a:p>
          </p:txBody>
        </p:sp>
        <p:sp>
          <p:nvSpPr>
            <p:cNvPr id="49" name="Tekstvak 48"/>
            <p:cNvSpPr txBox="1"/>
            <p:nvPr/>
          </p:nvSpPr>
          <p:spPr>
            <a:xfrm>
              <a:off x="2575323" y="4014755"/>
              <a:ext cx="1425265" cy="369332"/>
            </a:xfrm>
            <a:prstGeom prst="rect">
              <a:avLst/>
            </a:prstGeom>
            <a:noFill/>
          </p:spPr>
          <p:txBody>
            <a:bodyPr wrap="square" rtlCol="0">
              <a:spAutoFit/>
            </a:bodyPr>
            <a:lstStyle/>
            <a:p>
              <a:pPr algn="ctr"/>
              <a:r>
                <a:rPr lang="nl-NL" dirty="0">
                  <a:solidFill>
                    <a:schemeClr val="bg1">
                      <a:lumMod val="75000"/>
                    </a:schemeClr>
                  </a:solidFill>
                  <a:latin typeface="Trebuchet MS" panose="020B0603020202020204" pitchFamily="34" charset="0"/>
                </a:rPr>
                <a:t>BETREKKEN</a:t>
              </a:r>
            </a:p>
          </p:txBody>
        </p:sp>
        <p:sp>
          <p:nvSpPr>
            <p:cNvPr id="51" name="Tekstvak 50"/>
            <p:cNvSpPr txBox="1"/>
            <p:nvPr/>
          </p:nvSpPr>
          <p:spPr>
            <a:xfrm>
              <a:off x="2485240" y="4782836"/>
              <a:ext cx="1590696" cy="369332"/>
            </a:xfrm>
            <a:prstGeom prst="rect">
              <a:avLst/>
            </a:prstGeom>
            <a:noFill/>
          </p:spPr>
          <p:txBody>
            <a:bodyPr wrap="square" rtlCol="0">
              <a:spAutoFit/>
            </a:bodyPr>
            <a:lstStyle/>
            <a:p>
              <a:pPr algn="ctr"/>
              <a:r>
                <a:rPr lang="nl-NL" dirty="0">
                  <a:solidFill>
                    <a:schemeClr val="bg1">
                      <a:lumMod val="75000"/>
                    </a:schemeClr>
                  </a:solidFill>
                  <a:latin typeface="Trebuchet MS" panose="020B0603020202020204" pitchFamily="34" charset="0"/>
                </a:rPr>
                <a:t>RAADPLEGEN</a:t>
              </a:r>
            </a:p>
          </p:txBody>
        </p:sp>
        <p:sp>
          <p:nvSpPr>
            <p:cNvPr id="52" name="Tekstvak 51"/>
            <p:cNvSpPr txBox="1"/>
            <p:nvPr/>
          </p:nvSpPr>
          <p:spPr>
            <a:xfrm>
              <a:off x="2509500" y="5502836"/>
              <a:ext cx="1542177" cy="369332"/>
            </a:xfrm>
            <a:prstGeom prst="rect">
              <a:avLst/>
            </a:prstGeom>
            <a:noFill/>
          </p:spPr>
          <p:txBody>
            <a:bodyPr wrap="square" rtlCol="0">
              <a:spAutoFit/>
            </a:bodyPr>
            <a:lstStyle/>
            <a:p>
              <a:pPr algn="ctr"/>
              <a:r>
                <a:rPr lang="nl-NL" dirty="0">
                  <a:solidFill>
                    <a:schemeClr val="bg1">
                      <a:lumMod val="75000"/>
                    </a:schemeClr>
                  </a:solidFill>
                  <a:latin typeface="Trebuchet MS" panose="020B0603020202020204" pitchFamily="34" charset="0"/>
                </a:rPr>
                <a:t>INFORMEREN</a:t>
              </a:r>
            </a:p>
          </p:txBody>
        </p:sp>
        <p:grpSp>
          <p:nvGrpSpPr>
            <p:cNvPr id="53" name="Groep 22">
              <a:extLst>
                <a:ext uri="{FF2B5EF4-FFF2-40B4-BE49-F238E27FC236}">
                  <a16:creationId xmlns:a16="http://schemas.microsoft.com/office/drawing/2014/main" id="{14F28EBD-E97F-1645-BB8B-7DF99E47DC3F}"/>
                </a:ext>
              </a:extLst>
            </p:cNvPr>
            <p:cNvGrpSpPr>
              <a:grpSpLocks noChangeAspect="1"/>
            </p:cNvGrpSpPr>
            <p:nvPr/>
          </p:nvGrpSpPr>
          <p:grpSpPr>
            <a:xfrm>
              <a:off x="2319166" y="2110759"/>
              <a:ext cx="775363" cy="488289"/>
              <a:chOff x="4139634" y="3933056"/>
              <a:chExt cx="360040" cy="226737"/>
            </a:xfrm>
          </p:grpSpPr>
          <p:pic>
            <p:nvPicPr>
              <p:cNvPr id="56"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211960" y="3933056"/>
                <a:ext cx="228692" cy="226737"/>
              </a:xfrm>
              <a:prstGeom prst="rect">
                <a:avLst/>
              </a:prstGeom>
              <a:noFill/>
              <a:extLst>
                <a:ext uri="{909E8E84-426E-40DD-AFC4-6F175D3DCCD1}">
                  <a14:hiddenFill xmlns:a14="http://schemas.microsoft.com/office/drawing/2010/main">
                    <a:solidFill>
                      <a:srgbClr val="FFFFFF"/>
                    </a:solidFill>
                  </a14:hiddenFill>
                </a:ext>
              </a:extLst>
            </p:spPr>
          </p:pic>
          <p:sp>
            <p:nvSpPr>
              <p:cNvPr id="57" name="Tekstvak 24">
                <a:extLst>
                  <a:ext uri="{FF2B5EF4-FFF2-40B4-BE49-F238E27FC236}">
                    <a16:creationId xmlns:a16="http://schemas.microsoft.com/office/drawing/2014/main" id="{365ED58E-58D8-324F-A28E-E285C3B16867}"/>
                  </a:ext>
                </a:extLst>
              </p:cNvPr>
              <p:cNvSpPr txBox="1"/>
              <p:nvPr/>
            </p:nvSpPr>
            <p:spPr>
              <a:xfrm>
                <a:off x="4139634" y="3959862"/>
                <a:ext cx="360040" cy="100041"/>
              </a:xfrm>
              <a:prstGeom prst="rect">
                <a:avLst/>
              </a:prstGeom>
              <a:noFill/>
            </p:spPr>
            <p:txBody>
              <a:bodyPr wrap="square" rtlCol="0">
                <a:spAutoFit/>
              </a:bodyPr>
              <a:lstStyle/>
              <a:p>
                <a:pPr algn="ctr"/>
                <a:r>
                  <a:rPr lang="nl-NL" sz="800" dirty="0"/>
                  <a:t>...</a:t>
                </a:r>
              </a:p>
            </p:txBody>
          </p:sp>
        </p:grpSp>
        <p:sp>
          <p:nvSpPr>
            <p:cNvPr id="54" name="Ovaal 53"/>
            <p:cNvSpPr/>
            <p:nvPr/>
          </p:nvSpPr>
          <p:spPr>
            <a:xfrm>
              <a:off x="400588" y="328870"/>
              <a:ext cx="5760000" cy="5760000"/>
            </a:xfrm>
            <a:prstGeom prst="ellipse">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5" name="Tekstvak 54"/>
            <p:cNvSpPr txBox="1"/>
            <p:nvPr/>
          </p:nvSpPr>
          <p:spPr>
            <a:xfrm>
              <a:off x="2626412" y="2885704"/>
              <a:ext cx="1308353" cy="646331"/>
            </a:xfrm>
            <a:prstGeom prst="rect">
              <a:avLst/>
            </a:prstGeom>
            <a:noFill/>
          </p:spPr>
          <p:txBody>
            <a:bodyPr wrap="square" rtlCol="0">
              <a:spAutoFit/>
            </a:bodyPr>
            <a:lstStyle/>
            <a:p>
              <a:pPr algn="ctr"/>
              <a:r>
                <a:rPr lang="nl-NL" dirty="0">
                  <a:solidFill>
                    <a:schemeClr val="bg1">
                      <a:lumMod val="75000"/>
                    </a:schemeClr>
                  </a:solidFill>
                  <a:latin typeface="Trebuchet MS" panose="020B0603020202020204" pitchFamily="34" charset="0"/>
                </a:rPr>
                <a:t>KERN</a:t>
              </a:r>
            </a:p>
            <a:p>
              <a:pPr algn="ctr"/>
              <a:r>
                <a:rPr lang="nl-NL" dirty="0">
                  <a:solidFill>
                    <a:schemeClr val="bg1">
                      <a:lumMod val="75000"/>
                    </a:schemeClr>
                  </a:solidFill>
                  <a:latin typeface="Trebuchet MS" panose="020B0603020202020204" pitchFamily="34" charset="0"/>
                </a:rPr>
                <a:t>TEAM</a:t>
              </a:r>
            </a:p>
          </p:txBody>
        </p:sp>
      </p:grpSp>
      <p:sp>
        <p:nvSpPr>
          <p:cNvPr id="58" name="Afgeronde rechthoek 57"/>
          <p:cNvSpPr/>
          <p:nvPr/>
        </p:nvSpPr>
        <p:spPr>
          <a:xfrm>
            <a:off x="8090576" y="703967"/>
            <a:ext cx="2880000" cy="144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a:latin typeface="Trebuchet MS" panose="020B0603020202020204" pitchFamily="34" charset="0"/>
            </a:endParaRPr>
          </a:p>
        </p:txBody>
      </p:sp>
      <p:sp>
        <p:nvSpPr>
          <p:cNvPr id="59" name="Tekstvak 58"/>
          <p:cNvSpPr txBox="1"/>
          <p:nvPr/>
        </p:nvSpPr>
        <p:spPr>
          <a:xfrm>
            <a:off x="8090576" y="731470"/>
            <a:ext cx="2895924" cy="1384995"/>
          </a:xfrm>
          <a:prstGeom prst="rect">
            <a:avLst/>
          </a:prstGeom>
          <a:noFill/>
        </p:spPr>
        <p:txBody>
          <a:bodyPr wrap="square" rtlCol="0">
            <a:spAutoFit/>
          </a:bodyPr>
          <a:lstStyle/>
          <a:p>
            <a:r>
              <a:rPr lang="nl-NL" sz="1200" b="1" dirty="0">
                <a:latin typeface="Trebuchet MS" panose="020B0603020202020204" pitchFamily="34" charset="0"/>
              </a:rPr>
              <a:t>KERNTEAM</a:t>
            </a:r>
          </a:p>
          <a:p>
            <a:r>
              <a:rPr lang="nl-NL" sz="1200" dirty="0">
                <a:latin typeface="Trebuchet MS" panose="020B0603020202020204" pitchFamily="34" charset="0"/>
              </a:rPr>
              <a:t>(Wie moet het project doen?):</a:t>
            </a:r>
          </a:p>
          <a:p>
            <a:pPr marL="285750" indent="-285750">
              <a:buFont typeface="Arial" panose="020B0604020202020204" pitchFamily="34" charset="0"/>
              <a:buChar char="•"/>
            </a:pPr>
            <a:r>
              <a:rPr lang="nl-NL" sz="1200" dirty="0">
                <a:latin typeface="Trebuchet MS" panose="020B0603020202020204" pitchFamily="34" charset="0"/>
              </a:rPr>
              <a:t>Projectmanager</a:t>
            </a:r>
          </a:p>
          <a:p>
            <a:pPr marL="285750" indent="-285750">
              <a:buFont typeface="Arial" panose="020B0604020202020204" pitchFamily="34" charset="0"/>
              <a:buChar char="•"/>
            </a:pPr>
            <a:r>
              <a:rPr lang="nl-NL" sz="1200" dirty="0">
                <a:latin typeface="Trebuchet MS" panose="020B0603020202020204" pitchFamily="34" charset="0"/>
              </a:rPr>
              <a:t>Vertegenwoordiger eindgebruikers</a:t>
            </a:r>
          </a:p>
          <a:p>
            <a:pPr marL="285750" indent="-285750">
              <a:buFont typeface="Arial" panose="020B0604020202020204" pitchFamily="34" charset="0"/>
              <a:buChar char="•"/>
            </a:pPr>
            <a:r>
              <a:rPr lang="nl-NL" sz="1200" dirty="0">
                <a:latin typeface="Trebuchet MS" panose="020B0603020202020204" pitchFamily="34" charset="0"/>
              </a:rPr>
              <a:t>Ontwerpers</a:t>
            </a:r>
          </a:p>
          <a:p>
            <a:pPr marL="285750" indent="-285750">
              <a:buFont typeface="Arial" panose="020B0604020202020204" pitchFamily="34" charset="0"/>
              <a:buChar char="•"/>
            </a:pPr>
            <a:r>
              <a:rPr lang="nl-NL" sz="1200" dirty="0">
                <a:latin typeface="Trebuchet MS" panose="020B0603020202020204" pitchFamily="34" charset="0"/>
              </a:rPr>
              <a:t>Bouwers</a:t>
            </a:r>
          </a:p>
          <a:p>
            <a:pPr marL="285750" indent="-285750">
              <a:buFont typeface="Arial" panose="020B0604020202020204" pitchFamily="34" charset="0"/>
              <a:buChar char="•"/>
            </a:pPr>
            <a:r>
              <a:rPr lang="nl-NL" sz="1200" dirty="0">
                <a:latin typeface="Trebuchet MS" panose="020B0603020202020204" pitchFamily="34" charset="0"/>
              </a:rPr>
              <a:t>...</a:t>
            </a:r>
          </a:p>
        </p:txBody>
      </p:sp>
      <p:sp>
        <p:nvSpPr>
          <p:cNvPr id="60" name="Afgeronde rechthoek 59"/>
          <p:cNvSpPr/>
          <p:nvPr/>
        </p:nvSpPr>
        <p:spPr>
          <a:xfrm>
            <a:off x="8106500" y="2143967"/>
            <a:ext cx="2880000" cy="144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a:latin typeface="Trebuchet MS" panose="020B0603020202020204" pitchFamily="34" charset="0"/>
            </a:endParaRPr>
          </a:p>
        </p:txBody>
      </p:sp>
      <p:sp>
        <p:nvSpPr>
          <p:cNvPr id="61" name="Tekstvak 60"/>
          <p:cNvSpPr txBox="1"/>
          <p:nvPr/>
        </p:nvSpPr>
        <p:spPr>
          <a:xfrm>
            <a:off x="8106500" y="2184044"/>
            <a:ext cx="2895924" cy="1384995"/>
          </a:xfrm>
          <a:prstGeom prst="rect">
            <a:avLst/>
          </a:prstGeom>
          <a:noFill/>
          <a:ln>
            <a:noFill/>
          </a:ln>
        </p:spPr>
        <p:txBody>
          <a:bodyPr wrap="square" rtlCol="0">
            <a:spAutoFit/>
          </a:bodyPr>
          <a:lstStyle/>
          <a:p>
            <a:r>
              <a:rPr lang="nl-NL" sz="1200" b="1" dirty="0">
                <a:latin typeface="Trebuchet MS" panose="020B0603020202020204" pitchFamily="34" charset="0"/>
              </a:rPr>
              <a:t>BETREKKEN</a:t>
            </a:r>
          </a:p>
          <a:p>
            <a:r>
              <a:rPr lang="nl-NL" sz="1200" dirty="0">
                <a:latin typeface="Trebuchet MS" panose="020B0603020202020204" pitchFamily="34" charset="0"/>
              </a:rPr>
              <a:t>(Wie moeten meedoen?):</a:t>
            </a:r>
          </a:p>
          <a:p>
            <a:pPr marL="285750" indent="-285750">
              <a:buFont typeface="Arial" panose="020B0604020202020204" pitchFamily="34" charset="0"/>
              <a:buChar char="•"/>
            </a:pPr>
            <a:r>
              <a:rPr lang="nl-NL" sz="1200" dirty="0">
                <a:latin typeface="Trebuchet MS" panose="020B0603020202020204" pitchFamily="34" charset="0"/>
              </a:rPr>
              <a:t>Opdrachtgever</a:t>
            </a:r>
          </a:p>
          <a:p>
            <a:pPr marL="285750" indent="-285750">
              <a:buFont typeface="Arial" panose="020B0604020202020204" pitchFamily="34" charset="0"/>
              <a:buChar char="•"/>
            </a:pPr>
            <a:r>
              <a:rPr lang="nl-NL" sz="1200" dirty="0">
                <a:latin typeface="Trebuchet MS" panose="020B0603020202020204" pitchFamily="34" charset="0"/>
              </a:rPr>
              <a:t>Testers</a:t>
            </a:r>
          </a:p>
          <a:p>
            <a:pPr marL="285750" indent="-285750">
              <a:buFont typeface="Arial" panose="020B0604020202020204" pitchFamily="34" charset="0"/>
              <a:buChar char="•"/>
            </a:pPr>
            <a:r>
              <a:rPr lang="nl-NL" sz="1200" dirty="0">
                <a:latin typeface="Trebuchet MS" panose="020B0603020202020204" pitchFamily="34" charset="0"/>
              </a:rPr>
              <a:t>Leidinggevenden</a:t>
            </a:r>
          </a:p>
          <a:p>
            <a:pPr marL="285750" indent="-285750">
              <a:buFont typeface="Arial" panose="020B0604020202020204" pitchFamily="34" charset="0"/>
              <a:buChar char="•"/>
            </a:pPr>
            <a:r>
              <a:rPr lang="nl-NL" sz="1200" dirty="0">
                <a:latin typeface="Trebuchet MS" panose="020B0603020202020204" pitchFamily="34" charset="0"/>
              </a:rPr>
              <a:t>...</a:t>
            </a:r>
          </a:p>
          <a:p>
            <a:pPr marL="285750" indent="-285750">
              <a:buFont typeface="Arial" panose="020B0604020202020204" pitchFamily="34" charset="0"/>
              <a:buChar char="•"/>
            </a:pPr>
            <a:r>
              <a:rPr lang="nl-NL" sz="1200" dirty="0">
                <a:latin typeface="Trebuchet MS" panose="020B0603020202020204" pitchFamily="34" charset="0"/>
              </a:rPr>
              <a:t>...</a:t>
            </a:r>
          </a:p>
        </p:txBody>
      </p:sp>
      <p:sp>
        <p:nvSpPr>
          <p:cNvPr id="62" name="Afgeronde rechthoek 61"/>
          <p:cNvSpPr/>
          <p:nvPr/>
        </p:nvSpPr>
        <p:spPr>
          <a:xfrm>
            <a:off x="8106500" y="3587739"/>
            <a:ext cx="2880000" cy="144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a:latin typeface="Trebuchet MS" panose="020B0603020202020204" pitchFamily="34" charset="0"/>
            </a:endParaRPr>
          </a:p>
        </p:txBody>
      </p:sp>
      <p:sp>
        <p:nvSpPr>
          <p:cNvPr id="63" name="Tekstvak 62"/>
          <p:cNvSpPr txBox="1"/>
          <p:nvPr/>
        </p:nvSpPr>
        <p:spPr>
          <a:xfrm>
            <a:off x="8106500" y="3615241"/>
            <a:ext cx="2895924" cy="1384995"/>
          </a:xfrm>
          <a:prstGeom prst="rect">
            <a:avLst/>
          </a:prstGeom>
          <a:noFill/>
        </p:spPr>
        <p:txBody>
          <a:bodyPr wrap="square" rtlCol="0">
            <a:spAutoFit/>
          </a:bodyPr>
          <a:lstStyle/>
          <a:p>
            <a:r>
              <a:rPr lang="nl-NL" sz="1200" b="1" dirty="0">
                <a:latin typeface="Trebuchet MS" panose="020B0603020202020204" pitchFamily="34" charset="0"/>
              </a:rPr>
              <a:t>RAADPLEGEN</a:t>
            </a:r>
          </a:p>
          <a:p>
            <a:r>
              <a:rPr lang="nl-NL" sz="1200" dirty="0">
                <a:latin typeface="Trebuchet MS" panose="020B0603020202020204" pitchFamily="34" charset="0"/>
              </a:rPr>
              <a:t>(Wie moeten meedenken?)</a:t>
            </a:r>
          </a:p>
          <a:p>
            <a:pPr marL="285750" indent="-285750">
              <a:buFont typeface="Arial" panose="020B0604020202020204" pitchFamily="34" charset="0"/>
              <a:buChar char="•"/>
            </a:pPr>
            <a:r>
              <a:rPr lang="nl-NL" sz="1200" dirty="0">
                <a:latin typeface="Trebuchet MS" panose="020B0603020202020204" pitchFamily="34" charset="0"/>
              </a:rPr>
              <a:t>Eindgebruikers(s)</a:t>
            </a:r>
          </a:p>
          <a:p>
            <a:pPr marL="285750" indent="-285750">
              <a:buFont typeface="Arial" panose="020B0604020202020204" pitchFamily="34" charset="0"/>
              <a:buChar char="•"/>
            </a:pPr>
            <a:r>
              <a:rPr lang="nl-NL" sz="1200" dirty="0">
                <a:latin typeface="Trebuchet MS" panose="020B0603020202020204" pitchFamily="34" charset="0"/>
              </a:rPr>
              <a:t>Eindverantwoordelijken</a:t>
            </a:r>
          </a:p>
          <a:p>
            <a:pPr marL="285750" indent="-285750">
              <a:buFont typeface="Arial" panose="020B0604020202020204" pitchFamily="34" charset="0"/>
              <a:buChar char="•"/>
            </a:pPr>
            <a:r>
              <a:rPr lang="nl-NL" sz="1200" dirty="0">
                <a:latin typeface="Trebuchet MS" panose="020B0603020202020204" pitchFamily="34" charset="0"/>
              </a:rPr>
              <a:t>Experts</a:t>
            </a:r>
          </a:p>
          <a:p>
            <a:pPr marL="285750" indent="-285750">
              <a:buFont typeface="Arial" panose="020B0604020202020204" pitchFamily="34" charset="0"/>
              <a:buChar char="•"/>
            </a:pPr>
            <a:r>
              <a:rPr lang="nl-NL" sz="1200" dirty="0">
                <a:latin typeface="Trebuchet MS" panose="020B0603020202020204" pitchFamily="34" charset="0"/>
              </a:rPr>
              <a:t>...</a:t>
            </a:r>
          </a:p>
          <a:p>
            <a:pPr marL="285750" indent="-285750">
              <a:buFont typeface="Arial" panose="020B0604020202020204" pitchFamily="34" charset="0"/>
              <a:buChar char="•"/>
            </a:pPr>
            <a:r>
              <a:rPr lang="nl-NL" sz="1200" dirty="0">
                <a:latin typeface="Trebuchet MS" panose="020B0603020202020204" pitchFamily="34" charset="0"/>
              </a:rPr>
              <a:t>...</a:t>
            </a:r>
          </a:p>
        </p:txBody>
      </p:sp>
      <p:sp>
        <p:nvSpPr>
          <p:cNvPr id="64" name="Afgeronde rechthoek 63"/>
          <p:cNvSpPr/>
          <p:nvPr/>
        </p:nvSpPr>
        <p:spPr>
          <a:xfrm>
            <a:off x="8106500" y="5034720"/>
            <a:ext cx="2880000" cy="144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200">
              <a:latin typeface="Trebuchet MS" panose="020B0603020202020204" pitchFamily="34" charset="0"/>
            </a:endParaRPr>
          </a:p>
        </p:txBody>
      </p:sp>
      <p:sp>
        <p:nvSpPr>
          <p:cNvPr id="65" name="Tekstvak 64"/>
          <p:cNvSpPr txBox="1"/>
          <p:nvPr/>
        </p:nvSpPr>
        <p:spPr>
          <a:xfrm>
            <a:off x="8106500" y="5062222"/>
            <a:ext cx="2895924" cy="1384995"/>
          </a:xfrm>
          <a:prstGeom prst="rect">
            <a:avLst/>
          </a:prstGeom>
          <a:noFill/>
        </p:spPr>
        <p:txBody>
          <a:bodyPr wrap="square" rtlCol="0">
            <a:spAutoFit/>
          </a:bodyPr>
          <a:lstStyle/>
          <a:p>
            <a:r>
              <a:rPr lang="nl-NL" sz="1200" b="1" dirty="0">
                <a:latin typeface="Trebuchet MS" panose="020B0603020202020204" pitchFamily="34" charset="0"/>
              </a:rPr>
              <a:t>INFORMEREN</a:t>
            </a:r>
          </a:p>
          <a:p>
            <a:r>
              <a:rPr lang="nl-NL" sz="1200" dirty="0">
                <a:latin typeface="Trebuchet MS" panose="020B0603020202020204" pitchFamily="34" charset="0"/>
              </a:rPr>
              <a:t>(Wie moeten op de hoogte zijn?)</a:t>
            </a:r>
          </a:p>
          <a:p>
            <a:pPr marL="285750" indent="-285750">
              <a:buFont typeface="Arial" panose="020B0604020202020204" pitchFamily="34" charset="0"/>
              <a:buChar char="•"/>
            </a:pPr>
            <a:r>
              <a:rPr lang="nl-NL" sz="1200" dirty="0">
                <a:latin typeface="Trebuchet MS" panose="020B0603020202020204" pitchFamily="34" charset="0"/>
              </a:rPr>
              <a:t>Patiënten / Cliënten</a:t>
            </a:r>
          </a:p>
          <a:p>
            <a:pPr marL="285750" indent="-285750">
              <a:buFont typeface="Arial" panose="020B0604020202020204" pitchFamily="34" charset="0"/>
              <a:buChar char="•"/>
            </a:pPr>
            <a:r>
              <a:rPr lang="nl-NL" sz="1200" dirty="0">
                <a:latin typeface="Trebuchet MS" panose="020B0603020202020204" pitchFamily="34" charset="0"/>
              </a:rPr>
              <a:t>Collega’s van andere afdelingen</a:t>
            </a:r>
          </a:p>
          <a:p>
            <a:pPr marL="285750" indent="-285750">
              <a:buFont typeface="Arial" panose="020B0604020202020204" pitchFamily="34" charset="0"/>
              <a:buChar char="•"/>
            </a:pPr>
            <a:r>
              <a:rPr lang="nl-NL" sz="1200" dirty="0">
                <a:latin typeface="Trebuchet MS" panose="020B0603020202020204" pitchFamily="34" charset="0"/>
              </a:rPr>
              <a:t>MT / Directie</a:t>
            </a:r>
          </a:p>
          <a:p>
            <a:pPr marL="285750" indent="-285750">
              <a:buFont typeface="Arial" panose="020B0604020202020204" pitchFamily="34" charset="0"/>
              <a:buChar char="•"/>
            </a:pPr>
            <a:r>
              <a:rPr lang="nl-NL" sz="1200" dirty="0">
                <a:latin typeface="Trebuchet MS" panose="020B0603020202020204" pitchFamily="34" charset="0"/>
              </a:rPr>
              <a:t>...</a:t>
            </a:r>
            <a:endParaRPr lang="nl-NL" dirty="0">
              <a:latin typeface="Trebuchet MS" panose="020B0603020202020204" pitchFamily="34" charset="0"/>
            </a:endParaRPr>
          </a:p>
          <a:p>
            <a:pPr marL="285750" indent="-285750">
              <a:buFont typeface="Arial" panose="020B0604020202020204" pitchFamily="34" charset="0"/>
              <a:buChar char="•"/>
            </a:pPr>
            <a:r>
              <a:rPr lang="nl-NL" sz="1200" dirty="0">
                <a:latin typeface="Trebuchet MS" panose="020B0603020202020204" pitchFamily="34" charset="0"/>
              </a:rPr>
              <a:t>...</a:t>
            </a:r>
          </a:p>
        </p:txBody>
      </p:sp>
      <p:pic>
        <p:nvPicPr>
          <p:cNvPr id="66"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145000" y="1978843"/>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67" name="Tekstvak 24">
            <a:extLst>
              <a:ext uri="{FF2B5EF4-FFF2-40B4-BE49-F238E27FC236}">
                <a16:creationId xmlns:a16="http://schemas.microsoft.com/office/drawing/2014/main" id="{365ED58E-58D8-324F-A28E-E285C3B16867}"/>
              </a:ext>
            </a:extLst>
          </p:cNvPr>
          <p:cNvSpPr txBox="1"/>
          <p:nvPr/>
        </p:nvSpPr>
        <p:spPr>
          <a:xfrm>
            <a:off x="4989243" y="2036571"/>
            <a:ext cx="775363" cy="215443"/>
          </a:xfrm>
          <a:prstGeom prst="rect">
            <a:avLst/>
          </a:prstGeom>
          <a:noFill/>
        </p:spPr>
        <p:txBody>
          <a:bodyPr wrap="square" rtlCol="0">
            <a:spAutoFit/>
          </a:bodyPr>
          <a:lstStyle/>
          <a:p>
            <a:pPr algn="ctr"/>
            <a:r>
              <a:rPr lang="nl-NL" sz="800" dirty="0"/>
              <a:t>...</a:t>
            </a:r>
          </a:p>
        </p:txBody>
      </p:sp>
      <p:pic>
        <p:nvPicPr>
          <p:cNvPr id="68"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168718" y="4389852"/>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69" name="Tekstvak 24">
            <a:extLst>
              <a:ext uri="{FF2B5EF4-FFF2-40B4-BE49-F238E27FC236}">
                <a16:creationId xmlns:a16="http://schemas.microsoft.com/office/drawing/2014/main" id="{365ED58E-58D8-324F-A28E-E285C3B16867}"/>
              </a:ext>
            </a:extLst>
          </p:cNvPr>
          <p:cNvSpPr txBox="1"/>
          <p:nvPr/>
        </p:nvSpPr>
        <p:spPr>
          <a:xfrm>
            <a:off x="2012961" y="4447580"/>
            <a:ext cx="775363" cy="215443"/>
          </a:xfrm>
          <a:prstGeom prst="rect">
            <a:avLst/>
          </a:prstGeom>
          <a:noFill/>
        </p:spPr>
        <p:txBody>
          <a:bodyPr wrap="square" rtlCol="0">
            <a:spAutoFit/>
          </a:bodyPr>
          <a:lstStyle/>
          <a:p>
            <a:pPr algn="ctr"/>
            <a:r>
              <a:rPr lang="nl-NL" sz="800" dirty="0"/>
              <a:t>...</a:t>
            </a:r>
          </a:p>
        </p:txBody>
      </p:sp>
      <p:pic>
        <p:nvPicPr>
          <p:cNvPr id="3" name="Afbeelding 2">
            <a:extLst>
              <a:ext uri="{FF2B5EF4-FFF2-40B4-BE49-F238E27FC236}">
                <a16:creationId xmlns:a16="http://schemas.microsoft.com/office/drawing/2014/main" id="{7C9BA7A0-A37C-3FBE-AECD-5994D35898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4" name="Tijdelijke aanduiding voor voettekst 4">
            <a:extLst>
              <a:ext uri="{FF2B5EF4-FFF2-40B4-BE49-F238E27FC236}">
                <a16:creationId xmlns:a16="http://schemas.microsoft.com/office/drawing/2014/main" id="{36565F03-FA53-6FD6-DF31-2E80CC8AA51F}"/>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949292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solidFill>
                  <a:srgbClr val="0783B6"/>
                </a:solidFill>
                <a:latin typeface="Trebuchet MS" panose="020B0603020202020204" pitchFamily="34" charset="0"/>
              </a:rPr>
              <a:t>Relatieradar - Toelichting</a:t>
            </a:r>
          </a:p>
        </p:txBody>
      </p:sp>
      <p:sp>
        <p:nvSpPr>
          <p:cNvPr id="3" name="Tijdelijke aanduiding voor inhoud 2"/>
          <p:cNvSpPr>
            <a:spLocks noGrp="1"/>
          </p:cNvSpPr>
          <p:nvPr>
            <p:ph idx="1"/>
          </p:nvPr>
        </p:nvSpPr>
        <p:spPr/>
        <p:txBody>
          <a:bodyPr>
            <a:noAutofit/>
          </a:bodyPr>
          <a:lstStyle/>
          <a:p>
            <a:pPr algn="just"/>
            <a:r>
              <a:rPr lang="nl-NL" sz="1200" dirty="0">
                <a:latin typeface="Trebuchet MS" panose="020B0603020202020204" pitchFamily="34" charset="0"/>
              </a:rPr>
              <a:t>Een project is een tijdelijke organisatie. Daarbinnen en daarbuiten moeten allerlei relaties worden onderhouden, namelijk met mensen die beschikken over voor het project benodigde kennis en capaciteit op het gebied van zorginhoud, ICT, financiën, lijnmanagement, de keten en zo voort. (zie </a:t>
            </a:r>
            <a:r>
              <a:rPr lang="nl-NL" sz="1200" i="1" dirty="0">
                <a:latin typeface="Trebuchet MS" panose="020B0603020202020204" pitchFamily="34" charset="0"/>
              </a:rPr>
              <a:t>Voorbeelden van mogelijke relaties</a:t>
            </a:r>
            <a:r>
              <a:rPr lang="nl-NL" sz="1200" dirty="0">
                <a:latin typeface="Trebuchet MS" panose="020B0603020202020204" pitchFamily="34" charset="0"/>
              </a:rPr>
              <a:t>).</a:t>
            </a:r>
          </a:p>
          <a:p>
            <a:pPr algn="just"/>
            <a:r>
              <a:rPr lang="nl-NL" sz="1200" dirty="0">
                <a:latin typeface="Trebuchet MS" panose="020B0603020202020204" pitchFamily="34" charset="0"/>
              </a:rPr>
              <a:t>Niet iedereen hoeft in het projectteam. Juist niet, want net als teveel handen aan het bed, hindert dat alleen maar.</a:t>
            </a:r>
          </a:p>
          <a:p>
            <a:pPr algn="just"/>
            <a:r>
              <a:rPr lang="nl-NL" sz="1200" dirty="0">
                <a:latin typeface="Trebuchet MS" panose="020B0603020202020204" pitchFamily="34" charset="0"/>
              </a:rPr>
              <a:t>Wel moet je iedereen betrekken die een belang heeft bij de eindresultaten en doelstellingen van het project of daarop invloed kan uitoefenen:</a:t>
            </a:r>
          </a:p>
          <a:p>
            <a:pPr lvl="1" algn="just"/>
            <a:r>
              <a:rPr lang="nl-NL" sz="1200" dirty="0">
                <a:latin typeface="Trebuchet MS" panose="020B0603020202020204" pitchFamily="34" charset="0"/>
              </a:rPr>
              <a:t>Degenen met de grootste belangen en meest invloed moet je nauw betrekken.</a:t>
            </a:r>
          </a:p>
          <a:p>
            <a:pPr lvl="1" algn="just"/>
            <a:r>
              <a:rPr lang="nl-NL" sz="1200" dirty="0">
                <a:latin typeface="Trebuchet MS" panose="020B0603020202020204" pitchFamily="34" charset="0"/>
              </a:rPr>
              <a:t>Degenen met minder belangen en invloed moet je raadplegen, net als de mensen met relevante informatie om projectresultaten tot stand te brengen.</a:t>
            </a:r>
          </a:p>
          <a:p>
            <a:pPr lvl="1" algn="just"/>
            <a:r>
              <a:rPr lang="nl-NL" sz="1200" dirty="0">
                <a:latin typeface="Trebuchet MS" panose="020B0603020202020204" pitchFamily="34" charset="0"/>
              </a:rPr>
              <a:t>Degenen met de kleinste belangen en minste invloed hoef je alleen te informeren.</a:t>
            </a:r>
          </a:p>
          <a:p>
            <a:pPr algn="just"/>
            <a:r>
              <a:rPr lang="nl-NL" sz="1200" dirty="0">
                <a:latin typeface="Trebuchet MS" panose="020B0603020202020204" pitchFamily="34" charset="0"/>
              </a:rPr>
              <a:t>Als iedereen in beeld is, dan kun je een communicatiematrix maken en vervolgens de communicatie plannen (zie voorbeeld </a:t>
            </a:r>
            <a:r>
              <a:rPr lang="nl-NL" sz="1200" i="1" dirty="0">
                <a:latin typeface="Trebuchet MS" panose="020B0603020202020204" pitchFamily="34" charset="0"/>
              </a:rPr>
              <a:t>Communicatiematrix</a:t>
            </a:r>
            <a:r>
              <a:rPr lang="nl-NL" sz="1200" dirty="0">
                <a:latin typeface="Trebuchet MS" panose="020B0603020202020204" pitchFamily="34" charset="0"/>
              </a:rPr>
              <a:t>).</a:t>
            </a:r>
          </a:p>
          <a:p>
            <a:pPr algn="just"/>
            <a:r>
              <a:rPr lang="nl-NL" sz="1200" dirty="0">
                <a:latin typeface="Trebuchet MS" panose="020B0603020202020204" pitchFamily="34" charset="0"/>
              </a:rPr>
              <a:t>Afhankelijk van de complexiteit van het project en de omgeving daarvan is het soms handig om soorten belangen en invloeden nader te omschrijven, eventueel in combinatie met de houding ten opzichte van het project (zie voorbeeld </a:t>
            </a:r>
            <a:r>
              <a:rPr lang="nl-NL" sz="1200" i="1" dirty="0">
                <a:latin typeface="Trebuchet MS" panose="020B0603020202020204" pitchFamily="34" charset="0"/>
              </a:rPr>
              <a:t>Belangen- &amp; Invloedoverzicht</a:t>
            </a:r>
            <a:r>
              <a:rPr lang="nl-NL" sz="1200" dirty="0">
                <a:latin typeface="Trebuchet MS" panose="020B0603020202020204" pitchFamily="34" charset="0"/>
              </a:rPr>
              <a:t>).</a:t>
            </a:r>
          </a:p>
          <a:p>
            <a:pPr algn="just"/>
            <a:r>
              <a:rPr lang="nl-NL" sz="1200" dirty="0">
                <a:latin typeface="Trebuchet MS" panose="020B0603020202020204" pitchFamily="34" charset="0"/>
              </a:rPr>
              <a:t>Afhankelijk van de complexiteit van het project en de omgeving daarvan is het daarnaast soms waardevol om ook de onderlinge verhoudingen in kaart te brengen. Dat kan bij de start van een project of gaandeweg, bijvoorbeeld als onderdeel van de analyse van waarom een project stroef verloopt (zie voorbeeld </a:t>
            </a:r>
            <a:r>
              <a:rPr lang="nl-NL" sz="1200" i="1" dirty="0">
                <a:latin typeface="Trebuchet MS" panose="020B0603020202020204" pitchFamily="34" charset="0"/>
              </a:rPr>
              <a:t>Krachtenveldanalyse</a:t>
            </a:r>
            <a:r>
              <a:rPr lang="nl-NL" sz="1200" dirty="0">
                <a:latin typeface="Trebuchet MS" panose="020B0603020202020204" pitchFamily="34" charset="0"/>
              </a:rPr>
              <a:t>).</a:t>
            </a:r>
            <a:endParaRPr lang="nl-NL" sz="1200" i="1" dirty="0">
              <a:latin typeface="Trebuchet MS" panose="020B0603020202020204" pitchFamily="34" charset="0"/>
            </a:endParaRPr>
          </a:p>
          <a:p>
            <a:pPr marL="0" indent="0" algn="just">
              <a:buNone/>
            </a:pPr>
            <a:r>
              <a:rPr lang="nl-NL" sz="1200" i="1" dirty="0">
                <a:latin typeface="Trebuchet MS" panose="020B0603020202020204" pitchFamily="34" charset="0"/>
              </a:rPr>
              <a:t>Nota bene:</a:t>
            </a:r>
          </a:p>
          <a:p>
            <a:pPr marL="0" indent="0" algn="just">
              <a:buNone/>
            </a:pPr>
            <a:r>
              <a:rPr lang="nl-NL" sz="1200" dirty="0">
                <a:latin typeface="Trebuchet MS" panose="020B0603020202020204" pitchFamily="34" charset="0"/>
              </a:rPr>
              <a:t>Beschouw de aangereikte technieken niet als invuloefening of keurslijf, maar gebruik ze als handreiking om voor elk project weer iets op maat te maken en ter inspiratie. In het geval van hele kleine projecten met weinig relevante relaties zijn deze technieken soms overbodig en dienen ze enkel als fundament van het besluit dat even nadenken over de relaties al voldoende is geweest.</a:t>
            </a:r>
          </a:p>
        </p:txBody>
      </p:sp>
      <p:pic>
        <p:nvPicPr>
          <p:cNvPr id="6" name="Afbeelding 5">
            <a:extLst>
              <a:ext uri="{FF2B5EF4-FFF2-40B4-BE49-F238E27FC236}">
                <a16:creationId xmlns:a16="http://schemas.microsoft.com/office/drawing/2014/main" id="{D5392B9A-C805-09C1-78BC-0B75341E63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7" name="Tijdelijke aanduiding voor voettekst 4">
            <a:extLst>
              <a:ext uri="{FF2B5EF4-FFF2-40B4-BE49-F238E27FC236}">
                <a16:creationId xmlns:a16="http://schemas.microsoft.com/office/drawing/2014/main" id="{4C42A9AB-B185-7DDD-761C-B35771C6B998}"/>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2483841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0783B6"/>
                </a:solidFill>
                <a:latin typeface="Trebuchet MS" panose="020B0603020202020204" pitchFamily="34" charset="0"/>
              </a:rPr>
              <a:t>Voorbeelden van mogelijke relaties</a:t>
            </a:r>
          </a:p>
        </p:txBody>
      </p:sp>
      <p:sp>
        <p:nvSpPr>
          <p:cNvPr id="67" name="Tijdelijke aanduiding voor inhoud 2"/>
          <p:cNvSpPr>
            <a:spLocks noGrp="1"/>
          </p:cNvSpPr>
          <p:nvPr>
            <p:ph idx="1"/>
          </p:nvPr>
        </p:nvSpPr>
        <p:spPr>
          <a:xfrm>
            <a:off x="1025454" y="1690688"/>
            <a:ext cx="2160000" cy="4752000"/>
          </a:xfrm>
          <a:prstGeom prst="roundRect">
            <a:avLst/>
          </a:prstGeom>
          <a:ln w="38100">
            <a:solidFill>
              <a:srgbClr val="0783B6"/>
            </a:solidFill>
          </a:ln>
        </p:spPr>
        <p:txBody>
          <a:bodyPr>
            <a:normAutofit fontScale="25000" lnSpcReduction="20000"/>
          </a:bodyPr>
          <a:lstStyle/>
          <a:p>
            <a:r>
              <a:rPr lang="nl-NL" dirty="0"/>
              <a:t>Ambulance</a:t>
            </a:r>
          </a:p>
          <a:p>
            <a:r>
              <a:rPr lang="nl-NL" dirty="0"/>
              <a:t>Apotheek  </a:t>
            </a:r>
          </a:p>
          <a:p>
            <a:r>
              <a:rPr lang="nl-NL" dirty="0"/>
              <a:t>Assistenten</a:t>
            </a:r>
          </a:p>
          <a:p>
            <a:r>
              <a:rPr lang="nl-NL" dirty="0"/>
              <a:t>Beddencentrale</a:t>
            </a:r>
          </a:p>
          <a:p>
            <a:r>
              <a:rPr lang="nl-NL" dirty="0"/>
              <a:t>Bedrijfsrestaurant</a:t>
            </a:r>
          </a:p>
          <a:p>
            <a:r>
              <a:rPr lang="nl-NL" dirty="0"/>
              <a:t>Bedrijven in het pand</a:t>
            </a:r>
          </a:p>
          <a:p>
            <a:r>
              <a:rPr lang="nl-NL" dirty="0"/>
              <a:t>Beroepsverenigingen</a:t>
            </a:r>
          </a:p>
          <a:p>
            <a:r>
              <a:rPr lang="nl-NL" dirty="0"/>
              <a:t>Beveiliging</a:t>
            </a:r>
          </a:p>
          <a:p>
            <a:r>
              <a:rPr lang="nl-NL" dirty="0"/>
              <a:t>Bezoekers</a:t>
            </a:r>
          </a:p>
          <a:p>
            <a:r>
              <a:rPr lang="nl-NL" dirty="0"/>
              <a:t>BHV</a:t>
            </a:r>
          </a:p>
          <a:p>
            <a:r>
              <a:rPr lang="nl-NL" dirty="0"/>
              <a:t>Brandweer</a:t>
            </a:r>
          </a:p>
          <a:p>
            <a:r>
              <a:rPr lang="nl-NL" dirty="0"/>
              <a:t>Business Control</a:t>
            </a:r>
          </a:p>
          <a:p>
            <a:r>
              <a:rPr lang="nl-NL" dirty="0"/>
              <a:t>CIO</a:t>
            </a:r>
          </a:p>
          <a:p>
            <a:r>
              <a:rPr lang="nl-NL" dirty="0"/>
              <a:t>Cliënten</a:t>
            </a:r>
          </a:p>
          <a:p>
            <a:r>
              <a:rPr lang="nl-NL" dirty="0"/>
              <a:t>Cliëntenraad</a:t>
            </a:r>
          </a:p>
          <a:p>
            <a:r>
              <a:rPr lang="nl-NL" dirty="0"/>
              <a:t>CMIO</a:t>
            </a:r>
          </a:p>
          <a:p>
            <a:r>
              <a:rPr lang="nl-NL" dirty="0"/>
              <a:t>CNIO</a:t>
            </a:r>
          </a:p>
          <a:p>
            <a:r>
              <a:rPr lang="nl-NL" dirty="0"/>
              <a:t>Communicatie afdeling</a:t>
            </a:r>
          </a:p>
          <a:p>
            <a:r>
              <a:rPr lang="nl-NL" dirty="0"/>
              <a:t>CTO</a:t>
            </a:r>
          </a:p>
          <a:p>
            <a:r>
              <a:rPr lang="nl-NL" dirty="0"/>
              <a:t>Datamanagement</a:t>
            </a:r>
          </a:p>
          <a:p>
            <a:r>
              <a:rPr lang="nl-NL" dirty="0"/>
              <a:t>Directie</a:t>
            </a:r>
          </a:p>
          <a:p>
            <a:r>
              <a:rPr lang="nl-NL" dirty="0"/>
              <a:t>Doorverwijzers</a:t>
            </a:r>
          </a:p>
          <a:p>
            <a:r>
              <a:rPr lang="nl-NL" dirty="0"/>
              <a:t>Facilitaire Dienst</a:t>
            </a:r>
          </a:p>
        </p:txBody>
      </p:sp>
      <p:sp>
        <p:nvSpPr>
          <p:cNvPr id="68" name="Tijdelijke aanduiding voor inhoud 2"/>
          <p:cNvSpPr txBox="1">
            <a:spLocks/>
          </p:cNvSpPr>
          <p:nvPr/>
        </p:nvSpPr>
        <p:spPr>
          <a:xfrm>
            <a:off x="3636425" y="1690688"/>
            <a:ext cx="2160000" cy="4752000"/>
          </a:xfrm>
          <a:prstGeom prst="roundRect">
            <a:avLst/>
          </a:prstGeom>
          <a:ln w="38100">
            <a:solidFill>
              <a:srgbClr val="0783B6"/>
            </a:solidFill>
          </a:ln>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dirty="0"/>
              <a:t>Familie</a:t>
            </a:r>
          </a:p>
          <a:p>
            <a:r>
              <a:rPr lang="nl-NL" dirty="0"/>
              <a:t>Farmaceuten</a:t>
            </a:r>
          </a:p>
          <a:p>
            <a:r>
              <a:rPr lang="nl-NL" dirty="0"/>
              <a:t>Financial Control</a:t>
            </a:r>
          </a:p>
          <a:p>
            <a:r>
              <a:rPr lang="nl-NL" dirty="0"/>
              <a:t>Financiers</a:t>
            </a:r>
          </a:p>
          <a:p>
            <a:r>
              <a:rPr lang="nl-NL" dirty="0"/>
              <a:t>Fysio</a:t>
            </a:r>
          </a:p>
          <a:p>
            <a:r>
              <a:rPr lang="nl-NL" dirty="0"/>
              <a:t>GGD</a:t>
            </a:r>
          </a:p>
          <a:p>
            <a:r>
              <a:rPr lang="nl-NL" dirty="0"/>
              <a:t>HR afdeling</a:t>
            </a:r>
          </a:p>
          <a:p>
            <a:r>
              <a:rPr lang="nl-NL" dirty="0"/>
              <a:t>Huisarts </a:t>
            </a:r>
          </a:p>
          <a:p>
            <a:r>
              <a:rPr lang="nl-NL" dirty="0"/>
              <a:t>ICT afdeling</a:t>
            </a:r>
          </a:p>
          <a:p>
            <a:r>
              <a:rPr lang="nl-NL" dirty="0"/>
              <a:t>ICT architecten</a:t>
            </a:r>
          </a:p>
          <a:p>
            <a:r>
              <a:rPr lang="nl-NL" dirty="0"/>
              <a:t>ICT functioneel beheer</a:t>
            </a:r>
          </a:p>
          <a:p>
            <a:r>
              <a:rPr lang="nl-NL" dirty="0"/>
              <a:t>ICT leverancier</a:t>
            </a:r>
          </a:p>
          <a:p>
            <a:r>
              <a:rPr lang="nl-NL" dirty="0"/>
              <a:t>ICT security</a:t>
            </a:r>
          </a:p>
          <a:p>
            <a:r>
              <a:rPr lang="nl-NL" dirty="0"/>
              <a:t>ICT technisch beheer</a:t>
            </a:r>
          </a:p>
          <a:p>
            <a:r>
              <a:rPr lang="nl-NL" dirty="0"/>
              <a:t>Infectiepreventie</a:t>
            </a:r>
          </a:p>
          <a:p>
            <a:r>
              <a:rPr lang="nl-NL" dirty="0"/>
              <a:t>Infrastructuur/Bouwzaken</a:t>
            </a:r>
          </a:p>
          <a:p>
            <a:r>
              <a:rPr lang="nl-NL" dirty="0"/>
              <a:t>Inkoop</a:t>
            </a:r>
          </a:p>
          <a:p>
            <a:r>
              <a:rPr lang="nl-NL" dirty="0"/>
              <a:t>Innovatieteam</a:t>
            </a:r>
          </a:p>
          <a:p>
            <a:r>
              <a:rPr lang="nl-NL" dirty="0"/>
              <a:t>Inspecties</a:t>
            </a:r>
          </a:p>
          <a:p>
            <a:r>
              <a:rPr lang="nl-NL" dirty="0"/>
              <a:t>Juristen</a:t>
            </a:r>
          </a:p>
          <a:p>
            <a:r>
              <a:rPr lang="nl-NL" dirty="0"/>
              <a:t>Justitie</a:t>
            </a:r>
          </a:p>
          <a:p>
            <a:r>
              <a:rPr lang="nl-NL" dirty="0"/>
              <a:t>Ketenpartners</a:t>
            </a:r>
          </a:p>
          <a:p>
            <a:r>
              <a:rPr lang="nl-NL" dirty="0"/>
              <a:t>Kwaliteitsfunctionarissen</a:t>
            </a:r>
          </a:p>
        </p:txBody>
      </p:sp>
      <p:sp>
        <p:nvSpPr>
          <p:cNvPr id="69" name="Tijdelijke aanduiding voor inhoud 2"/>
          <p:cNvSpPr txBox="1">
            <a:spLocks/>
          </p:cNvSpPr>
          <p:nvPr/>
        </p:nvSpPr>
        <p:spPr>
          <a:xfrm>
            <a:off x="6247396" y="1690688"/>
            <a:ext cx="2160000" cy="4752000"/>
          </a:xfrm>
          <a:prstGeom prst="roundRect">
            <a:avLst/>
          </a:prstGeom>
          <a:ln w="38100">
            <a:solidFill>
              <a:srgbClr val="0783B6"/>
            </a:solidFill>
          </a:ln>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dirty="0"/>
              <a:t>Leveranciers</a:t>
            </a:r>
          </a:p>
          <a:p>
            <a:r>
              <a:rPr lang="nl-NL" dirty="0"/>
              <a:t>Management</a:t>
            </a:r>
          </a:p>
          <a:p>
            <a:r>
              <a:rPr lang="nl-NL" dirty="0"/>
              <a:t>Mantelzorgers</a:t>
            </a:r>
          </a:p>
          <a:p>
            <a:r>
              <a:rPr lang="nl-NL" dirty="0"/>
              <a:t>Medische specialisten</a:t>
            </a:r>
          </a:p>
          <a:p>
            <a:r>
              <a:rPr lang="nl-NL" dirty="0"/>
              <a:t>Medische studenten </a:t>
            </a:r>
          </a:p>
          <a:p>
            <a:r>
              <a:rPr lang="nl-NL" dirty="0"/>
              <a:t>Medische Technologie afdeling</a:t>
            </a:r>
          </a:p>
          <a:p>
            <a:r>
              <a:rPr lang="nl-NL" dirty="0"/>
              <a:t>METC</a:t>
            </a:r>
          </a:p>
          <a:p>
            <a:r>
              <a:rPr lang="nl-NL" dirty="0"/>
              <a:t>Ministerie van VWS</a:t>
            </a:r>
          </a:p>
          <a:p>
            <a:r>
              <a:rPr lang="nl-NL" dirty="0"/>
              <a:t>Nederlandse Zorgautoriteit</a:t>
            </a:r>
          </a:p>
          <a:p>
            <a:r>
              <a:rPr lang="nl-NL" dirty="0"/>
              <a:t>Omwonenden</a:t>
            </a:r>
          </a:p>
          <a:p>
            <a:r>
              <a:rPr lang="nl-NL" dirty="0"/>
              <a:t>Ondernemingsraad</a:t>
            </a:r>
          </a:p>
          <a:p>
            <a:r>
              <a:rPr lang="nl-NL" dirty="0"/>
              <a:t>Onderwijs Instituut</a:t>
            </a:r>
          </a:p>
          <a:p>
            <a:r>
              <a:rPr lang="nl-NL" dirty="0"/>
              <a:t>Onderzoekers</a:t>
            </a:r>
          </a:p>
          <a:p>
            <a:r>
              <a:rPr lang="nl-NL" dirty="0"/>
              <a:t>Opleiders</a:t>
            </a:r>
          </a:p>
          <a:p>
            <a:r>
              <a:rPr lang="nl-NL" dirty="0"/>
              <a:t>Ouders- en verzorgers</a:t>
            </a:r>
          </a:p>
          <a:p>
            <a:r>
              <a:rPr lang="nl-NL" dirty="0"/>
              <a:t>Overheid - Europees</a:t>
            </a:r>
          </a:p>
          <a:p>
            <a:r>
              <a:rPr lang="nl-NL" dirty="0"/>
              <a:t>Overheid - Lokaal</a:t>
            </a:r>
          </a:p>
          <a:p>
            <a:r>
              <a:rPr lang="nl-NL" dirty="0"/>
              <a:t>Overheid - Nationaal</a:t>
            </a:r>
          </a:p>
          <a:p>
            <a:r>
              <a:rPr lang="nl-NL" dirty="0"/>
              <a:t>Overheid - Provinciaal</a:t>
            </a:r>
          </a:p>
          <a:p>
            <a:r>
              <a:rPr lang="nl-NL" dirty="0"/>
              <a:t>Patiënten</a:t>
            </a:r>
          </a:p>
          <a:p>
            <a:r>
              <a:rPr lang="nl-NL" dirty="0"/>
              <a:t>Patiëntenverenigingen</a:t>
            </a:r>
          </a:p>
          <a:p>
            <a:r>
              <a:rPr lang="nl-NL" dirty="0"/>
              <a:t>Pers</a:t>
            </a:r>
          </a:p>
          <a:p>
            <a:r>
              <a:rPr lang="nl-NL" dirty="0"/>
              <a:t>Planners</a:t>
            </a:r>
          </a:p>
        </p:txBody>
      </p:sp>
      <p:sp>
        <p:nvSpPr>
          <p:cNvPr id="70" name="Tijdelijke aanduiding voor inhoud 2"/>
          <p:cNvSpPr txBox="1">
            <a:spLocks/>
          </p:cNvSpPr>
          <p:nvPr/>
        </p:nvSpPr>
        <p:spPr>
          <a:xfrm>
            <a:off x="8858367" y="1690688"/>
            <a:ext cx="2160000" cy="4752000"/>
          </a:xfrm>
          <a:prstGeom prst="roundRect">
            <a:avLst/>
          </a:prstGeom>
          <a:ln w="38100">
            <a:solidFill>
              <a:srgbClr val="0783B6"/>
            </a:solidFill>
          </a:ln>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dirty="0"/>
              <a:t>Politici</a:t>
            </a:r>
          </a:p>
          <a:p>
            <a:r>
              <a:rPr lang="nl-NL" dirty="0"/>
              <a:t>Politie</a:t>
            </a:r>
          </a:p>
          <a:p>
            <a:r>
              <a:rPr lang="nl-NL" dirty="0"/>
              <a:t>Portfoliomanagers</a:t>
            </a:r>
          </a:p>
          <a:p>
            <a:r>
              <a:rPr lang="nl-NL" dirty="0"/>
              <a:t>Privacy professionals</a:t>
            </a:r>
          </a:p>
          <a:p>
            <a:r>
              <a:rPr lang="nl-NL" dirty="0"/>
              <a:t>Programmamanagers</a:t>
            </a:r>
          </a:p>
          <a:p>
            <a:r>
              <a:rPr lang="nl-NL" dirty="0"/>
              <a:t>Projectenbureau</a:t>
            </a:r>
          </a:p>
          <a:p>
            <a:r>
              <a:rPr lang="nl-NL" dirty="0"/>
              <a:t>Projectmanagers</a:t>
            </a:r>
          </a:p>
          <a:p>
            <a:r>
              <a:rPr lang="nl-NL" dirty="0"/>
              <a:t>Receptie</a:t>
            </a:r>
          </a:p>
          <a:p>
            <a:r>
              <a:rPr lang="nl-NL" dirty="0"/>
              <a:t>RvB</a:t>
            </a:r>
          </a:p>
          <a:p>
            <a:r>
              <a:rPr lang="nl-NL" dirty="0"/>
              <a:t>RvT</a:t>
            </a:r>
          </a:p>
          <a:p>
            <a:r>
              <a:rPr lang="nl-NL" dirty="0"/>
              <a:t>Samenwerkingspartners</a:t>
            </a:r>
          </a:p>
          <a:p>
            <a:r>
              <a:rPr lang="nl-NL" dirty="0"/>
              <a:t>Security </a:t>
            </a:r>
            <a:r>
              <a:rPr lang="nl-NL" dirty="0" err="1"/>
              <a:t>officer</a:t>
            </a:r>
            <a:endParaRPr lang="nl-NL" dirty="0"/>
          </a:p>
          <a:p>
            <a:r>
              <a:rPr lang="nl-NL" dirty="0"/>
              <a:t>Strategie afdeling</a:t>
            </a:r>
          </a:p>
          <a:p>
            <a:r>
              <a:rPr lang="nl-NL" dirty="0"/>
              <a:t>Studenten</a:t>
            </a:r>
          </a:p>
          <a:p>
            <a:r>
              <a:rPr lang="nl-NL" dirty="0"/>
              <a:t>Teammanagers</a:t>
            </a:r>
          </a:p>
          <a:p>
            <a:r>
              <a:rPr lang="nl-NL" dirty="0"/>
              <a:t>Thuiszorg</a:t>
            </a:r>
          </a:p>
          <a:p>
            <a:r>
              <a:rPr lang="nl-NL" dirty="0"/>
              <a:t>Universiteiten</a:t>
            </a:r>
          </a:p>
          <a:p>
            <a:r>
              <a:rPr lang="nl-NL" dirty="0"/>
              <a:t>UWV</a:t>
            </a:r>
          </a:p>
          <a:p>
            <a:r>
              <a:rPr lang="nl-NL" dirty="0"/>
              <a:t>Verpleegkundigen</a:t>
            </a:r>
          </a:p>
          <a:p>
            <a:r>
              <a:rPr lang="nl-NL" dirty="0"/>
              <a:t>Zorgadministratie</a:t>
            </a:r>
          </a:p>
          <a:p>
            <a:r>
              <a:rPr lang="nl-NL" dirty="0"/>
              <a:t>Zorgverzekeraars</a:t>
            </a:r>
          </a:p>
        </p:txBody>
      </p:sp>
      <p:pic>
        <p:nvPicPr>
          <p:cNvPr id="3" name="Afbeelding 2">
            <a:extLst>
              <a:ext uri="{FF2B5EF4-FFF2-40B4-BE49-F238E27FC236}">
                <a16:creationId xmlns:a16="http://schemas.microsoft.com/office/drawing/2014/main" id="{F00C35F2-8C8A-BA33-3C29-E7175DA09A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4" name="Tijdelijke aanduiding voor voettekst 4">
            <a:extLst>
              <a:ext uri="{FF2B5EF4-FFF2-40B4-BE49-F238E27FC236}">
                <a16:creationId xmlns:a16="http://schemas.microsoft.com/office/drawing/2014/main" id="{8AC4F02D-58AD-E946-3638-D4161125C9B0}"/>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3866885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0783B6"/>
                </a:solidFill>
                <a:latin typeface="Trebuchet MS" panose="020B0603020202020204" pitchFamily="34" charset="0"/>
              </a:rPr>
              <a:t>Voorbeeld Communicatiematrix</a:t>
            </a:r>
          </a:p>
        </p:txBody>
      </p:sp>
      <p:graphicFrame>
        <p:nvGraphicFramePr>
          <p:cNvPr id="67" name="Tabel 66">
            <a:extLst>
              <a:ext uri="{FF2B5EF4-FFF2-40B4-BE49-F238E27FC236}">
                <a16:creationId xmlns:a16="http://schemas.microsoft.com/office/drawing/2014/main" id="{1672608C-380F-8548-AEB7-CFE742594737}"/>
              </a:ext>
            </a:extLst>
          </p:cNvPr>
          <p:cNvGraphicFramePr>
            <a:graphicFrameLocks noGrp="1"/>
          </p:cNvGraphicFramePr>
          <p:nvPr>
            <p:extLst>
              <p:ext uri="{D42A27DB-BD31-4B8C-83A1-F6EECF244321}">
                <p14:modId xmlns:p14="http://schemas.microsoft.com/office/powerpoint/2010/main" val="615237725"/>
              </p:ext>
            </p:extLst>
          </p:nvPr>
        </p:nvGraphicFramePr>
        <p:xfrm>
          <a:off x="798322" y="2188474"/>
          <a:ext cx="10800000" cy="3599999"/>
        </p:xfrm>
        <a:graphic>
          <a:graphicData uri="http://schemas.openxmlformats.org/drawingml/2006/table">
            <a:tbl>
              <a:tblPr firstRow="1" bandRow="1">
                <a:tableStyleId>{5C22544A-7EE6-4342-B048-85BDC9FD1C3A}</a:tableStyleId>
              </a:tblPr>
              <a:tblGrid>
                <a:gridCol w="2483645">
                  <a:extLst>
                    <a:ext uri="{9D8B030D-6E8A-4147-A177-3AD203B41FA5}">
                      <a16:colId xmlns:a16="http://schemas.microsoft.com/office/drawing/2014/main" val="20000"/>
                    </a:ext>
                  </a:extLst>
                </a:gridCol>
                <a:gridCol w="1125184">
                  <a:extLst>
                    <a:ext uri="{9D8B030D-6E8A-4147-A177-3AD203B41FA5}">
                      <a16:colId xmlns:a16="http://schemas.microsoft.com/office/drawing/2014/main" val="20001"/>
                    </a:ext>
                  </a:extLst>
                </a:gridCol>
                <a:gridCol w="1830020">
                  <a:extLst>
                    <a:ext uri="{9D8B030D-6E8A-4147-A177-3AD203B41FA5}">
                      <a16:colId xmlns:a16="http://schemas.microsoft.com/office/drawing/2014/main" val="732826369"/>
                    </a:ext>
                  </a:extLst>
                </a:gridCol>
                <a:gridCol w="1346213">
                  <a:extLst>
                    <a:ext uri="{9D8B030D-6E8A-4147-A177-3AD203B41FA5}">
                      <a16:colId xmlns:a16="http://schemas.microsoft.com/office/drawing/2014/main" val="733206976"/>
                    </a:ext>
                  </a:extLst>
                </a:gridCol>
                <a:gridCol w="4014938">
                  <a:extLst>
                    <a:ext uri="{9D8B030D-6E8A-4147-A177-3AD203B41FA5}">
                      <a16:colId xmlns:a16="http://schemas.microsoft.com/office/drawing/2014/main" val="20002"/>
                    </a:ext>
                  </a:extLst>
                </a:gridCol>
              </a:tblGrid>
              <a:tr h="276923">
                <a:tc>
                  <a:txBody>
                    <a:bodyPr/>
                    <a:lstStyle/>
                    <a:p>
                      <a:r>
                        <a:rPr lang="nl-NL" sz="1200" dirty="0">
                          <a:latin typeface="Trebuchet MS" panose="020B0603020202020204" pitchFamily="34" charset="0"/>
                        </a:rPr>
                        <a:t>Relatie</a:t>
                      </a:r>
                      <a:endParaRPr lang="nl-NL" sz="1200" dirty="0">
                        <a:latin typeface="Trebuchet MS" panose="020B0603020202020204" pitchFamily="34" charset="0"/>
                        <a:cs typeface="Arial" panose="020B0604020202020204" pitchFamily="34" charset="0"/>
                      </a:endParaRPr>
                    </a:p>
                  </a:txBody>
                  <a:tcPr/>
                </a:tc>
                <a:tc>
                  <a:txBody>
                    <a:bodyPr/>
                    <a:lstStyle/>
                    <a:p>
                      <a:r>
                        <a:rPr lang="nl-NL" sz="1200" dirty="0">
                          <a:latin typeface="Trebuchet MS" panose="020B0603020202020204" pitchFamily="34" charset="0"/>
                        </a:rPr>
                        <a:t>Doel</a:t>
                      </a:r>
                      <a:endParaRPr lang="nl-NL" sz="1200" dirty="0">
                        <a:latin typeface="Trebuchet MS" panose="020B0603020202020204" pitchFamily="34" charset="0"/>
                        <a:cs typeface="Arial" panose="020B0604020202020204" pitchFamily="34" charset="0"/>
                      </a:endParaRPr>
                    </a:p>
                  </a:txBody>
                  <a:tcPr/>
                </a:tc>
                <a:tc>
                  <a:txBody>
                    <a:bodyPr/>
                    <a:lstStyle/>
                    <a:p>
                      <a:r>
                        <a:rPr lang="nl-NL" sz="1200" dirty="0">
                          <a:latin typeface="Trebuchet MS" panose="020B0603020202020204" pitchFamily="34" charset="0"/>
                        </a:rPr>
                        <a:t>Middel</a:t>
                      </a:r>
                      <a:endParaRPr lang="nl-NL" sz="1200" dirty="0">
                        <a:latin typeface="Trebuchet MS" panose="020B0603020202020204" pitchFamily="34" charset="0"/>
                        <a:cs typeface="Arial" panose="020B0604020202020204" pitchFamily="34" charset="0"/>
                      </a:endParaRPr>
                    </a:p>
                  </a:txBody>
                  <a:tcPr/>
                </a:tc>
                <a:tc>
                  <a:txBody>
                    <a:bodyPr/>
                    <a:lstStyle/>
                    <a:p>
                      <a:r>
                        <a:rPr lang="nl-NL" sz="1200" dirty="0">
                          <a:latin typeface="Trebuchet MS" panose="020B0603020202020204" pitchFamily="34" charset="0"/>
                        </a:rPr>
                        <a:t>Frequentie</a:t>
                      </a:r>
                      <a:endParaRPr lang="nl-NL" sz="1200" dirty="0">
                        <a:latin typeface="Trebuchet MS" panose="020B0603020202020204" pitchFamily="34" charset="0"/>
                        <a:cs typeface="Arial" panose="020B0604020202020204" pitchFamily="34" charset="0"/>
                      </a:endParaRPr>
                    </a:p>
                  </a:txBody>
                  <a:tcPr/>
                </a:tc>
                <a:tc>
                  <a:txBody>
                    <a:bodyPr/>
                    <a:lstStyle/>
                    <a:p>
                      <a:r>
                        <a:rPr lang="nl-NL" sz="1200" dirty="0">
                          <a:latin typeface="Trebuchet MS" panose="020B0603020202020204" pitchFamily="34" charset="0"/>
                        </a:rPr>
                        <a:t>Kernboodschap/-vraag</a:t>
                      </a:r>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0000"/>
                  </a:ext>
                </a:extLst>
              </a:tr>
              <a:tr h="276923">
                <a:tc>
                  <a:txBody>
                    <a:bodyPr/>
                    <a:lstStyle/>
                    <a:p>
                      <a:r>
                        <a:rPr lang="nl-NL" sz="1200" dirty="0">
                          <a:latin typeface="Trebuchet MS" panose="020B0603020202020204" pitchFamily="34" charset="0"/>
                        </a:rPr>
                        <a:t>Eindgebruikers</a:t>
                      </a:r>
                      <a:endParaRPr lang="nl-NL" sz="1200" i="1" dirty="0">
                        <a:latin typeface="Trebuchet MS" panose="020B0603020202020204" pitchFamily="34" charset="0"/>
                        <a:cs typeface="Arial" panose="020B0604020202020204" pitchFamily="34" charset="0"/>
                      </a:endParaRPr>
                    </a:p>
                  </a:txBody>
                  <a:tcPr/>
                </a:tc>
                <a:tc>
                  <a:txBody>
                    <a:bodyPr/>
                    <a:lstStyle/>
                    <a:p>
                      <a:r>
                        <a:rPr lang="nl-NL" sz="1200" dirty="0">
                          <a:latin typeface="Trebuchet MS" panose="020B0603020202020204" pitchFamily="34" charset="0"/>
                        </a:rPr>
                        <a:t>Betrekken</a:t>
                      </a:r>
                      <a:endParaRPr lang="nl-NL" sz="1200" i="1" dirty="0">
                        <a:latin typeface="Trebuchet MS" panose="020B0603020202020204" pitchFamily="34" charset="0"/>
                      </a:endParaRPr>
                    </a:p>
                  </a:txBody>
                  <a:tcPr/>
                </a:tc>
                <a:tc>
                  <a:txBody>
                    <a:bodyPr/>
                    <a:lstStyle/>
                    <a:p>
                      <a:r>
                        <a:rPr lang="nl-NL" sz="1200" dirty="0">
                          <a:latin typeface="Trebuchet MS" panose="020B0603020202020204" pitchFamily="34" charset="0"/>
                        </a:rPr>
                        <a:t>Werksessies</a:t>
                      </a:r>
                      <a:endParaRPr lang="nl-NL" sz="1200" i="1" dirty="0">
                        <a:latin typeface="Trebuchet MS" panose="020B0603020202020204" pitchFamily="34" charset="0"/>
                      </a:endParaRPr>
                    </a:p>
                  </a:txBody>
                  <a:tcPr/>
                </a:tc>
                <a:tc>
                  <a:txBody>
                    <a:bodyPr/>
                    <a:lstStyle/>
                    <a:p>
                      <a:r>
                        <a:rPr lang="nl-NL" sz="1200" dirty="0">
                          <a:latin typeface="Trebuchet MS" panose="020B0603020202020204" pitchFamily="34" charset="0"/>
                        </a:rPr>
                        <a:t>Elke 2 weken</a:t>
                      </a:r>
                      <a:endParaRPr lang="nl-NL" sz="1200" i="1" dirty="0">
                        <a:latin typeface="Trebuchet MS" panose="020B0603020202020204" pitchFamily="34" charset="0"/>
                      </a:endParaRPr>
                    </a:p>
                  </a:txBody>
                  <a:tcPr/>
                </a:tc>
                <a:tc>
                  <a:txBody>
                    <a:bodyPr/>
                    <a:lstStyle/>
                    <a:p>
                      <a:r>
                        <a:rPr lang="nl-NL" sz="1200" dirty="0">
                          <a:latin typeface="Trebuchet MS" panose="020B0603020202020204" pitchFamily="34" charset="0"/>
                        </a:rPr>
                        <a:t>[Is het eindresultaat</a:t>
                      </a:r>
                      <a:r>
                        <a:rPr lang="nl-NL" sz="1200" baseline="0" dirty="0">
                          <a:latin typeface="Trebuchet MS" panose="020B0603020202020204" pitchFamily="34" charset="0"/>
                        </a:rPr>
                        <a:t> straks bruikbaar in de praktijk?]</a:t>
                      </a:r>
                      <a:endParaRPr lang="nl-NL" sz="1200" i="1" dirty="0">
                        <a:latin typeface="Trebuchet MS" panose="020B0603020202020204" pitchFamily="34" charset="0"/>
                      </a:endParaRPr>
                    </a:p>
                  </a:txBody>
                  <a:tcPr/>
                </a:tc>
                <a:extLst>
                  <a:ext uri="{0D108BD9-81ED-4DB2-BD59-A6C34878D82A}">
                    <a16:rowId xmlns:a16="http://schemas.microsoft.com/office/drawing/2014/main" val="10001"/>
                  </a:ext>
                </a:extLst>
              </a:tr>
              <a:tr h="276923">
                <a:tc>
                  <a:txBody>
                    <a:bodyPr/>
                    <a:lstStyle/>
                    <a:p>
                      <a:r>
                        <a:rPr lang="nl-NL" sz="1200" dirty="0">
                          <a:latin typeface="Trebuchet MS" panose="020B0603020202020204" pitchFamily="34" charset="0"/>
                        </a:rPr>
                        <a:t>Controller</a:t>
                      </a:r>
                      <a:endParaRPr lang="nl-NL" sz="1200" i="1" dirty="0">
                        <a:latin typeface="Trebuchet MS" panose="020B0603020202020204" pitchFamily="34" charset="0"/>
                        <a:cs typeface="Arial" panose="020B0604020202020204" pitchFamily="34" charset="0"/>
                      </a:endParaRPr>
                    </a:p>
                  </a:txBody>
                  <a:tcPr/>
                </a:tc>
                <a:tc>
                  <a:txBody>
                    <a:bodyPr/>
                    <a:lstStyle/>
                    <a:p>
                      <a:r>
                        <a:rPr lang="nl-NL" sz="1200" dirty="0">
                          <a:latin typeface="Trebuchet MS" panose="020B0603020202020204" pitchFamily="34" charset="0"/>
                        </a:rPr>
                        <a:t>Raadplegen</a:t>
                      </a:r>
                      <a:endParaRPr lang="nl-NL" sz="1200" i="1" dirty="0">
                        <a:latin typeface="Trebuchet MS" panose="020B0603020202020204" pitchFamily="34" charset="0"/>
                      </a:endParaRPr>
                    </a:p>
                  </a:txBody>
                  <a:tcPr/>
                </a:tc>
                <a:tc>
                  <a:txBody>
                    <a:bodyPr/>
                    <a:lstStyle/>
                    <a:p>
                      <a:r>
                        <a:rPr lang="nl-NL" sz="1200" dirty="0">
                          <a:latin typeface="Trebuchet MS" panose="020B0603020202020204" pitchFamily="34" charset="0"/>
                        </a:rPr>
                        <a:t>Voorgangsoverleg</a:t>
                      </a:r>
                      <a:endParaRPr lang="nl-NL" sz="1200" i="1" dirty="0">
                        <a:latin typeface="Trebuchet MS" panose="020B0603020202020204" pitchFamily="34" charset="0"/>
                      </a:endParaRPr>
                    </a:p>
                  </a:txBody>
                  <a:tcPr/>
                </a:tc>
                <a:tc>
                  <a:txBody>
                    <a:bodyPr/>
                    <a:lstStyle/>
                    <a:p>
                      <a:r>
                        <a:rPr lang="nl-NL" sz="1200" dirty="0">
                          <a:latin typeface="Trebuchet MS" panose="020B0603020202020204" pitchFamily="34" charset="0"/>
                        </a:rPr>
                        <a:t>Maandelijks</a:t>
                      </a:r>
                      <a:endParaRPr lang="nl-NL" sz="1200" i="1" dirty="0">
                        <a:latin typeface="Trebuchet MS" panose="020B0603020202020204" pitchFamily="34" charset="0"/>
                      </a:endParaRPr>
                    </a:p>
                  </a:txBody>
                  <a:tcPr/>
                </a:tc>
                <a:tc>
                  <a:txBody>
                    <a:bodyPr/>
                    <a:lstStyle/>
                    <a:p>
                      <a:r>
                        <a:rPr lang="nl-NL" sz="1200" dirty="0">
                          <a:latin typeface="Trebuchet MS" panose="020B0603020202020204" pitchFamily="34" charset="0"/>
                        </a:rPr>
                        <a:t>[Lopen de uitgaven op schema?]</a:t>
                      </a:r>
                      <a:endParaRPr lang="nl-NL" sz="1200" i="1" dirty="0">
                        <a:latin typeface="Trebuchet MS" panose="020B0603020202020204" pitchFamily="34" charset="0"/>
                      </a:endParaRPr>
                    </a:p>
                  </a:txBody>
                  <a:tcPr/>
                </a:tc>
                <a:extLst>
                  <a:ext uri="{0D108BD9-81ED-4DB2-BD59-A6C34878D82A}">
                    <a16:rowId xmlns:a16="http://schemas.microsoft.com/office/drawing/2014/main" val="10002"/>
                  </a:ext>
                </a:extLst>
              </a:tr>
              <a:tr h="276923">
                <a:tc>
                  <a:txBody>
                    <a:bodyPr/>
                    <a:lstStyle/>
                    <a:p>
                      <a:r>
                        <a:rPr lang="nl-NL" sz="1200" dirty="0">
                          <a:latin typeface="Trebuchet MS" panose="020B0603020202020204" pitchFamily="34" charset="0"/>
                        </a:rPr>
                        <a:t>MT</a:t>
                      </a:r>
                      <a:endParaRPr lang="nl-NL" sz="1200" i="1" dirty="0">
                        <a:latin typeface="Trebuchet MS" panose="020B0603020202020204" pitchFamily="34" charset="0"/>
                        <a:cs typeface="Arial" panose="020B0604020202020204" pitchFamily="34" charset="0"/>
                      </a:endParaRPr>
                    </a:p>
                  </a:txBody>
                  <a:tcPr/>
                </a:tc>
                <a:tc>
                  <a:txBody>
                    <a:bodyPr/>
                    <a:lstStyle/>
                    <a:p>
                      <a:r>
                        <a:rPr lang="nl-NL" sz="1200" dirty="0">
                          <a:latin typeface="Trebuchet MS" panose="020B0603020202020204" pitchFamily="34" charset="0"/>
                        </a:rPr>
                        <a:t>Informeren</a:t>
                      </a:r>
                      <a:endParaRPr lang="nl-NL" sz="1200" i="1" dirty="0">
                        <a:latin typeface="Trebuchet MS" panose="020B0603020202020204" pitchFamily="34" charset="0"/>
                      </a:endParaRPr>
                    </a:p>
                  </a:txBody>
                  <a:tcPr/>
                </a:tc>
                <a:tc>
                  <a:txBody>
                    <a:bodyPr/>
                    <a:lstStyle/>
                    <a:p>
                      <a:r>
                        <a:rPr lang="nl-NL" sz="1200" dirty="0">
                          <a:latin typeface="Trebuchet MS" panose="020B0603020202020204" pitchFamily="34" charset="0"/>
                        </a:rPr>
                        <a:t>Voortgangsrapportage</a:t>
                      </a:r>
                      <a:endParaRPr lang="nl-NL" sz="1200" i="1" dirty="0">
                        <a:latin typeface="Trebuchet MS" panose="020B0603020202020204" pitchFamily="34" charset="0"/>
                      </a:endParaRPr>
                    </a:p>
                  </a:txBody>
                  <a:tcPr/>
                </a:tc>
                <a:tc>
                  <a:txBody>
                    <a:bodyPr/>
                    <a:lstStyle/>
                    <a:p>
                      <a:r>
                        <a:rPr lang="nl-NL" sz="1200" dirty="0">
                          <a:latin typeface="Trebuchet MS" panose="020B0603020202020204" pitchFamily="34" charset="0"/>
                        </a:rPr>
                        <a:t>Elke</a:t>
                      </a:r>
                      <a:r>
                        <a:rPr lang="nl-NL" sz="1200" baseline="0" dirty="0">
                          <a:latin typeface="Trebuchet MS" panose="020B0603020202020204" pitchFamily="34" charset="0"/>
                        </a:rPr>
                        <a:t> 2 maanden</a:t>
                      </a:r>
                      <a:endParaRPr lang="nl-NL" sz="1200" i="1" dirty="0">
                        <a:latin typeface="Trebuchet MS" panose="020B0603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dirty="0">
                          <a:latin typeface="Trebuchet MS" panose="020B0603020202020204" pitchFamily="34" charset="0"/>
                        </a:rPr>
                        <a:t>[Weet dat hieraan gewerkt</a:t>
                      </a:r>
                      <a:r>
                        <a:rPr lang="nl-NL" sz="1200" baseline="0" dirty="0">
                          <a:latin typeface="Trebuchet MS" panose="020B0603020202020204" pitchFamily="34" charset="0"/>
                        </a:rPr>
                        <a:t> wordt.]</a:t>
                      </a:r>
                      <a:endParaRPr lang="nl-NL" sz="1200" i="1"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0003"/>
                  </a:ext>
                </a:extLst>
              </a:tr>
              <a:tr h="276923">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0004"/>
                  </a:ext>
                </a:extLst>
              </a:tr>
              <a:tr h="276923">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0005"/>
                  </a:ext>
                </a:extLst>
              </a:tr>
              <a:tr h="276923">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0006"/>
                  </a:ext>
                </a:extLst>
              </a:tr>
              <a:tr h="276923">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0007"/>
                  </a:ext>
                </a:extLst>
              </a:tr>
              <a:tr h="276923">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832681545"/>
                  </a:ext>
                </a:extLst>
              </a:tr>
              <a:tr h="276923">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690179485"/>
                  </a:ext>
                </a:extLst>
              </a:tr>
              <a:tr h="276923">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677223846"/>
                  </a:ext>
                </a:extLst>
              </a:tr>
              <a:tr h="276923">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3734542024"/>
                  </a:ext>
                </a:extLst>
              </a:tr>
              <a:tr h="276923">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561494711"/>
                  </a:ext>
                </a:extLst>
              </a:tr>
            </a:tbl>
          </a:graphicData>
        </a:graphic>
      </p:graphicFrame>
      <p:sp>
        <p:nvSpPr>
          <p:cNvPr id="68" name="Tekstvak 67"/>
          <p:cNvSpPr txBox="1"/>
          <p:nvPr/>
        </p:nvSpPr>
        <p:spPr>
          <a:xfrm>
            <a:off x="0" y="2492189"/>
            <a:ext cx="798322" cy="246221"/>
          </a:xfrm>
          <a:prstGeom prst="rect">
            <a:avLst/>
          </a:prstGeom>
          <a:noFill/>
        </p:spPr>
        <p:txBody>
          <a:bodyPr wrap="square" rtlCol="0">
            <a:spAutoFit/>
          </a:bodyPr>
          <a:lstStyle/>
          <a:p>
            <a:pPr algn="ctr"/>
            <a:r>
              <a:rPr lang="nl-NL" sz="1000" i="1" dirty="0">
                <a:latin typeface="Trebuchet MS" panose="020B0603020202020204" pitchFamily="34" charset="0"/>
              </a:rPr>
              <a:t>Voorbeeld</a:t>
            </a:r>
          </a:p>
        </p:txBody>
      </p:sp>
      <p:sp>
        <p:nvSpPr>
          <p:cNvPr id="69" name="Tekstvak 68"/>
          <p:cNvSpPr txBox="1"/>
          <p:nvPr/>
        </p:nvSpPr>
        <p:spPr>
          <a:xfrm>
            <a:off x="0" y="2767157"/>
            <a:ext cx="798322" cy="246221"/>
          </a:xfrm>
          <a:prstGeom prst="rect">
            <a:avLst/>
          </a:prstGeom>
          <a:noFill/>
        </p:spPr>
        <p:txBody>
          <a:bodyPr wrap="square" rtlCol="0">
            <a:spAutoFit/>
          </a:bodyPr>
          <a:lstStyle/>
          <a:p>
            <a:pPr algn="ctr"/>
            <a:r>
              <a:rPr lang="nl-NL" sz="1000" i="1" dirty="0">
                <a:latin typeface="Trebuchet MS" panose="020B0603020202020204" pitchFamily="34" charset="0"/>
              </a:rPr>
              <a:t>Voorbeeld</a:t>
            </a:r>
          </a:p>
        </p:txBody>
      </p:sp>
      <p:sp>
        <p:nvSpPr>
          <p:cNvPr id="70" name="Tekstvak 69"/>
          <p:cNvSpPr txBox="1"/>
          <p:nvPr/>
        </p:nvSpPr>
        <p:spPr>
          <a:xfrm>
            <a:off x="0" y="3042125"/>
            <a:ext cx="798322" cy="246221"/>
          </a:xfrm>
          <a:prstGeom prst="rect">
            <a:avLst/>
          </a:prstGeom>
          <a:noFill/>
        </p:spPr>
        <p:txBody>
          <a:bodyPr wrap="square" rtlCol="0">
            <a:spAutoFit/>
          </a:bodyPr>
          <a:lstStyle/>
          <a:p>
            <a:pPr algn="ctr"/>
            <a:r>
              <a:rPr lang="nl-NL" sz="1000" i="1" dirty="0">
                <a:latin typeface="Trebuchet MS" panose="020B0603020202020204" pitchFamily="34" charset="0"/>
              </a:rPr>
              <a:t>Voorbeeld</a:t>
            </a:r>
          </a:p>
        </p:txBody>
      </p:sp>
      <p:pic>
        <p:nvPicPr>
          <p:cNvPr id="3" name="Afbeelding 2">
            <a:extLst>
              <a:ext uri="{FF2B5EF4-FFF2-40B4-BE49-F238E27FC236}">
                <a16:creationId xmlns:a16="http://schemas.microsoft.com/office/drawing/2014/main" id="{5FD0A513-DD44-74F8-117D-DC2700FC8D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4" name="Tijdelijke aanduiding voor voettekst 4">
            <a:extLst>
              <a:ext uri="{FF2B5EF4-FFF2-40B4-BE49-F238E27FC236}">
                <a16:creationId xmlns:a16="http://schemas.microsoft.com/office/drawing/2014/main" id="{FD448543-C984-2A89-46A4-46730A35C51A}"/>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2251790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0783B6"/>
                </a:solidFill>
                <a:latin typeface="Trebuchet MS" panose="020B0603020202020204" pitchFamily="34" charset="0"/>
              </a:rPr>
              <a:t>Voorbeeld Belangen- &amp; Invloedoverzicht</a:t>
            </a:r>
          </a:p>
        </p:txBody>
      </p:sp>
      <p:graphicFrame>
        <p:nvGraphicFramePr>
          <p:cNvPr id="9" name="Tabel 8">
            <a:extLst>
              <a:ext uri="{FF2B5EF4-FFF2-40B4-BE49-F238E27FC236}">
                <a16:creationId xmlns:a16="http://schemas.microsoft.com/office/drawing/2014/main" id="{1672608C-380F-8548-AEB7-CFE742594737}"/>
              </a:ext>
            </a:extLst>
          </p:cNvPr>
          <p:cNvGraphicFramePr>
            <a:graphicFrameLocks noGrp="1"/>
          </p:cNvGraphicFramePr>
          <p:nvPr>
            <p:extLst>
              <p:ext uri="{D42A27DB-BD31-4B8C-83A1-F6EECF244321}">
                <p14:modId xmlns:p14="http://schemas.microsoft.com/office/powerpoint/2010/main" val="1033565511"/>
              </p:ext>
            </p:extLst>
          </p:nvPr>
        </p:nvGraphicFramePr>
        <p:xfrm>
          <a:off x="798322" y="2188474"/>
          <a:ext cx="10800000" cy="3715465"/>
        </p:xfrm>
        <a:graphic>
          <a:graphicData uri="http://schemas.openxmlformats.org/drawingml/2006/table">
            <a:tbl>
              <a:tblPr firstRow="1" bandRow="1">
                <a:tableStyleId>{5C22544A-7EE6-4342-B048-85BDC9FD1C3A}</a:tableStyleId>
              </a:tblPr>
              <a:tblGrid>
                <a:gridCol w="1800000">
                  <a:extLst>
                    <a:ext uri="{9D8B030D-6E8A-4147-A177-3AD203B41FA5}">
                      <a16:colId xmlns:a16="http://schemas.microsoft.com/office/drawing/2014/main" val="20000"/>
                    </a:ext>
                  </a:extLst>
                </a:gridCol>
                <a:gridCol w="1810049">
                  <a:extLst>
                    <a:ext uri="{9D8B030D-6E8A-4147-A177-3AD203B41FA5}">
                      <a16:colId xmlns:a16="http://schemas.microsoft.com/office/drawing/2014/main" val="20001"/>
                    </a:ext>
                  </a:extLst>
                </a:gridCol>
                <a:gridCol w="1607418">
                  <a:extLst>
                    <a:ext uri="{9D8B030D-6E8A-4147-A177-3AD203B41FA5}">
                      <a16:colId xmlns:a16="http://schemas.microsoft.com/office/drawing/2014/main" val="732826369"/>
                    </a:ext>
                  </a:extLst>
                </a:gridCol>
                <a:gridCol w="1876927">
                  <a:extLst>
                    <a:ext uri="{9D8B030D-6E8A-4147-A177-3AD203B41FA5}">
                      <a16:colId xmlns:a16="http://schemas.microsoft.com/office/drawing/2014/main" val="733206976"/>
                    </a:ext>
                  </a:extLst>
                </a:gridCol>
                <a:gridCol w="1588168">
                  <a:extLst>
                    <a:ext uri="{9D8B030D-6E8A-4147-A177-3AD203B41FA5}">
                      <a16:colId xmlns:a16="http://schemas.microsoft.com/office/drawing/2014/main" val="1827837599"/>
                    </a:ext>
                  </a:extLst>
                </a:gridCol>
                <a:gridCol w="2117438">
                  <a:extLst>
                    <a:ext uri="{9D8B030D-6E8A-4147-A177-3AD203B41FA5}">
                      <a16:colId xmlns:a16="http://schemas.microsoft.com/office/drawing/2014/main" val="20002"/>
                    </a:ext>
                  </a:extLst>
                </a:gridCol>
              </a:tblGrid>
              <a:tr h="264698">
                <a:tc>
                  <a:txBody>
                    <a:bodyPr/>
                    <a:lstStyle/>
                    <a:p>
                      <a:r>
                        <a:rPr lang="nl-NL" sz="1200" dirty="0">
                          <a:latin typeface="Trebuchet MS" panose="020B0603020202020204" pitchFamily="34" charset="0"/>
                        </a:rPr>
                        <a:t>Relatie</a:t>
                      </a:r>
                      <a:endParaRPr lang="nl-NL" sz="1200" dirty="0">
                        <a:latin typeface="Trebuchet MS" panose="020B0603020202020204" pitchFamily="34" charset="0"/>
                        <a:cs typeface="Arial" panose="020B0604020202020204" pitchFamily="34" charset="0"/>
                      </a:endParaRPr>
                    </a:p>
                  </a:txBody>
                  <a:tcPr/>
                </a:tc>
                <a:tc>
                  <a:txBody>
                    <a:bodyPr/>
                    <a:lstStyle/>
                    <a:p>
                      <a:r>
                        <a:rPr lang="nl-NL" sz="1200" kern="1200" dirty="0">
                          <a:latin typeface="Trebuchet MS" panose="020B0603020202020204" pitchFamily="34" charset="0"/>
                        </a:rPr>
                        <a:t>Belang</a:t>
                      </a:r>
                      <a:endParaRPr lang="nl-NL" sz="1200" b="1" kern="1200" dirty="0">
                        <a:solidFill>
                          <a:schemeClr val="lt1"/>
                        </a:solidFill>
                        <a:latin typeface="Trebuchet MS" panose="020B0603020202020204" pitchFamily="34" charset="0"/>
                        <a:ea typeface="+mn-ea"/>
                        <a:cs typeface="+mn-cs"/>
                      </a:endParaRPr>
                    </a:p>
                  </a:txBody>
                  <a:tcPr/>
                </a:tc>
                <a:tc>
                  <a:txBody>
                    <a:bodyPr/>
                    <a:lstStyle/>
                    <a:p>
                      <a:r>
                        <a:rPr lang="nl-NL" sz="1200" kern="1200" dirty="0">
                          <a:latin typeface="Trebuchet MS" panose="020B0603020202020204" pitchFamily="34" charset="0"/>
                        </a:rPr>
                        <a:t>Weging</a:t>
                      </a:r>
                      <a:endParaRPr lang="nl-NL" sz="1200" b="1" kern="1200" dirty="0">
                        <a:solidFill>
                          <a:schemeClr val="lt1"/>
                        </a:solidFill>
                        <a:latin typeface="Trebuchet MS" panose="020B0603020202020204" pitchFamily="34" charset="0"/>
                        <a:ea typeface="+mn-ea"/>
                        <a:cs typeface="+mn-cs"/>
                      </a:endParaRPr>
                    </a:p>
                  </a:txBody>
                  <a:tcPr/>
                </a:tc>
                <a:tc>
                  <a:txBody>
                    <a:bodyPr/>
                    <a:lstStyle/>
                    <a:p>
                      <a:r>
                        <a:rPr lang="nl-NL" sz="1200" kern="1200" dirty="0">
                          <a:latin typeface="Trebuchet MS" panose="020B0603020202020204" pitchFamily="34" charset="0"/>
                        </a:rPr>
                        <a:t>Invloed</a:t>
                      </a:r>
                      <a:endParaRPr lang="nl-NL" sz="1200" b="1" kern="1200" dirty="0">
                        <a:solidFill>
                          <a:schemeClr val="lt1"/>
                        </a:solidFill>
                        <a:latin typeface="Trebuchet MS" panose="020B0603020202020204" pitchFamily="34" charset="0"/>
                        <a:ea typeface="+mn-ea"/>
                        <a:cs typeface="+mn-cs"/>
                      </a:endParaRPr>
                    </a:p>
                  </a:txBody>
                  <a:tcPr/>
                </a:tc>
                <a:tc>
                  <a:txBody>
                    <a:bodyPr/>
                    <a:lstStyle/>
                    <a:p>
                      <a:r>
                        <a:rPr lang="nl-NL" sz="1200" kern="1200" dirty="0">
                          <a:latin typeface="Trebuchet MS" panose="020B0603020202020204" pitchFamily="34" charset="0"/>
                        </a:rPr>
                        <a:t>Weging</a:t>
                      </a:r>
                      <a:endParaRPr lang="nl-NL" sz="1200" b="1" kern="1200" dirty="0">
                        <a:solidFill>
                          <a:schemeClr val="lt1"/>
                        </a:solidFill>
                        <a:latin typeface="Trebuchet MS" panose="020B0603020202020204" pitchFamily="34" charset="0"/>
                        <a:ea typeface="+mn-ea"/>
                        <a:cs typeface="+mn-cs"/>
                      </a:endParaRPr>
                    </a:p>
                  </a:txBody>
                  <a:tcPr/>
                </a:tc>
                <a:tc>
                  <a:txBody>
                    <a:bodyPr/>
                    <a:lstStyle/>
                    <a:p>
                      <a:r>
                        <a:rPr lang="nl-NL" sz="1200" kern="1200" dirty="0">
                          <a:latin typeface="Trebuchet MS" panose="020B0603020202020204" pitchFamily="34" charset="0"/>
                        </a:rPr>
                        <a:t>Houding</a:t>
                      </a:r>
                      <a:endParaRPr lang="nl-NL" sz="1200" b="1" kern="1200" dirty="0">
                        <a:solidFill>
                          <a:schemeClr val="lt1"/>
                        </a:solidFill>
                        <a:latin typeface="Trebuchet MS" panose="020B0603020202020204" pitchFamily="34" charset="0"/>
                        <a:ea typeface="+mn-ea"/>
                        <a:cs typeface="+mn-cs"/>
                      </a:endParaRPr>
                    </a:p>
                  </a:txBody>
                  <a:tcPr/>
                </a:tc>
                <a:extLst>
                  <a:ext uri="{0D108BD9-81ED-4DB2-BD59-A6C34878D82A}">
                    <a16:rowId xmlns:a16="http://schemas.microsoft.com/office/drawing/2014/main" val="10000"/>
                  </a:ext>
                </a:extLst>
              </a:tr>
              <a:tr h="423625">
                <a:tc>
                  <a:txBody>
                    <a:bodyPr/>
                    <a:lstStyle/>
                    <a:p>
                      <a:r>
                        <a:rPr lang="nl-NL" sz="1200" dirty="0">
                          <a:latin typeface="Trebuchet MS" panose="020B0603020202020204" pitchFamily="34" charset="0"/>
                        </a:rPr>
                        <a:t>[naam of orgaan]</a:t>
                      </a:r>
                      <a:endParaRPr lang="nl-NL" sz="1200" dirty="0">
                        <a:latin typeface="Trebuchet MS" panose="020B0603020202020204" pitchFamily="34" charset="0"/>
                        <a:cs typeface="Arial" panose="020B0604020202020204" pitchFamily="34" charset="0"/>
                      </a:endParaRPr>
                    </a:p>
                  </a:txBody>
                  <a:tcPr/>
                </a:tc>
                <a:tc>
                  <a:txBody>
                    <a:bodyPr/>
                    <a:lstStyle/>
                    <a:p>
                      <a:r>
                        <a:rPr lang="nl-NL" sz="1200" dirty="0">
                          <a:latin typeface="Trebuchet MS" panose="020B0603020202020204" pitchFamily="34" charset="0"/>
                        </a:rPr>
                        <a:t>[omschrijving]</a:t>
                      </a:r>
                    </a:p>
                  </a:txBody>
                  <a:tcPr/>
                </a:tc>
                <a:tc>
                  <a:txBody>
                    <a:bodyPr/>
                    <a:lstStyle/>
                    <a:p>
                      <a:pPr algn="ctr"/>
                      <a:r>
                        <a:rPr lang="nl-NL" sz="1200" dirty="0">
                          <a:latin typeface="Trebuchet MS" panose="020B0603020202020204" pitchFamily="34" charset="0"/>
                        </a:rPr>
                        <a:t>[hoog-midden-laag]</a:t>
                      </a:r>
                    </a:p>
                  </a:txBody>
                  <a:tcPr/>
                </a:tc>
                <a:tc>
                  <a:txBody>
                    <a:bodyPr/>
                    <a:lstStyle/>
                    <a:p>
                      <a:r>
                        <a:rPr lang="nl-NL" sz="1200" dirty="0">
                          <a:latin typeface="Trebuchet MS" panose="020B0603020202020204" pitchFamily="34" charset="0"/>
                        </a:rPr>
                        <a:t>[omschrijving]</a:t>
                      </a:r>
                    </a:p>
                  </a:txBody>
                  <a:tcPr/>
                </a:tc>
                <a:tc>
                  <a:txBody>
                    <a:bodyPr/>
                    <a:lstStyle/>
                    <a:p>
                      <a:pPr algn="ctr"/>
                      <a:r>
                        <a:rPr lang="nl-NL" sz="1200" dirty="0">
                          <a:latin typeface="Trebuchet MS" panose="020B0603020202020204" pitchFamily="34" charset="0"/>
                        </a:rPr>
                        <a:t>[hoog-laag-midden]</a:t>
                      </a:r>
                    </a:p>
                  </a:txBody>
                  <a:tcPr/>
                </a:tc>
                <a:tc>
                  <a:txBody>
                    <a:bodyPr/>
                    <a:lstStyle/>
                    <a:p>
                      <a:pPr algn="ctr"/>
                      <a:r>
                        <a:rPr lang="nl-NL" sz="1200" dirty="0">
                          <a:latin typeface="Trebuchet MS" panose="020B0603020202020204" pitchFamily="34" charset="0"/>
                        </a:rPr>
                        <a:t>[positief-neutraal-negatief]</a:t>
                      </a:r>
                    </a:p>
                  </a:txBody>
                  <a:tcPr/>
                </a:tc>
                <a:extLst>
                  <a:ext uri="{0D108BD9-81ED-4DB2-BD59-A6C34878D82A}">
                    <a16:rowId xmlns:a16="http://schemas.microsoft.com/office/drawing/2014/main" val="10001"/>
                  </a:ext>
                </a:extLst>
              </a:tr>
              <a:tr h="264698">
                <a:tc>
                  <a:txBody>
                    <a:bodyPr/>
                    <a:lstStyle/>
                    <a:p>
                      <a:r>
                        <a:rPr lang="nl-NL" sz="1200" dirty="0">
                          <a:latin typeface="Trebuchet MS" panose="020B0603020202020204" pitchFamily="34" charset="0"/>
                        </a:rPr>
                        <a:t>Controller</a:t>
                      </a:r>
                      <a:endParaRPr lang="nl-NL" sz="1200" i="1" dirty="0">
                        <a:latin typeface="Trebuchet MS" panose="020B0603020202020204" pitchFamily="34" charset="0"/>
                        <a:cs typeface="Arial" panose="020B0604020202020204" pitchFamily="34" charset="0"/>
                      </a:endParaRPr>
                    </a:p>
                  </a:txBody>
                  <a:tcPr/>
                </a:tc>
                <a:tc>
                  <a:txBody>
                    <a:bodyPr/>
                    <a:lstStyle/>
                    <a:p>
                      <a:r>
                        <a:rPr lang="nl-NL" sz="1200" dirty="0">
                          <a:latin typeface="Trebuchet MS" panose="020B0603020202020204" pitchFamily="34" charset="0"/>
                        </a:rPr>
                        <a:t>Kostenverantwoording</a:t>
                      </a:r>
                      <a:endParaRPr lang="nl-NL" sz="1200" i="1" dirty="0">
                        <a:latin typeface="Trebuchet MS" panose="020B0603020202020204" pitchFamily="34" charset="0"/>
                      </a:endParaRPr>
                    </a:p>
                  </a:txBody>
                  <a:tcPr/>
                </a:tc>
                <a:tc>
                  <a:txBody>
                    <a:bodyPr/>
                    <a:lstStyle/>
                    <a:p>
                      <a:pPr algn="ctr"/>
                      <a:r>
                        <a:rPr lang="nl-NL" sz="1200" dirty="0">
                          <a:latin typeface="Trebuchet MS" panose="020B0603020202020204" pitchFamily="34" charset="0"/>
                        </a:rPr>
                        <a:t>hoog</a:t>
                      </a:r>
                      <a:endParaRPr lang="nl-NL" sz="1200" i="1" dirty="0">
                        <a:latin typeface="Trebuchet MS" panose="020B0603020202020204" pitchFamily="34" charset="0"/>
                      </a:endParaRPr>
                    </a:p>
                  </a:txBody>
                  <a:tcPr/>
                </a:tc>
                <a:tc>
                  <a:txBody>
                    <a:bodyPr/>
                    <a:lstStyle/>
                    <a:p>
                      <a:r>
                        <a:rPr lang="nl-NL" sz="1200" baseline="0" dirty="0">
                          <a:latin typeface="Trebuchet MS" panose="020B0603020202020204" pitchFamily="34" charset="0"/>
                        </a:rPr>
                        <a:t>adviseur MT</a:t>
                      </a:r>
                      <a:endParaRPr lang="nl-NL" sz="1200" i="1" dirty="0">
                        <a:latin typeface="Trebuchet MS" panose="020B0603020202020204" pitchFamily="34" charset="0"/>
                      </a:endParaRPr>
                    </a:p>
                  </a:txBody>
                  <a:tcPr/>
                </a:tc>
                <a:tc>
                  <a:txBody>
                    <a:bodyPr/>
                    <a:lstStyle/>
                    <a:p>
                      <a:pPr algn="ctr"/>
                      <a:r>
                        <a:rPr lang="nl-NL" sz="1200" dirty="0">
                          <a:latin typeface="Trebuchet MS" panose="020B0603020202020204" pitchFamily="34" charset="0"/>
                        </a:rPr>
                        <a:t>hoog</a:t>
                      </a:r>
                      <a:endParaRPr lang="nl-NL" sz="1200" i="1" dirty="0">
                        <a:latin typeface="Trebuchet MS" panose="020B0603020202020204" pitchFamily="34" charset="0"/>
                      </a:endParaRPr>
                    </a:p>
                  </a:txBody>
                  <a:tcPr/>
                </a:tc>
                <a:tc>
                  <a:txBody>
                    <a:bodyPr/>
                    <a:lstStyle/>
                    <a:p>
                      <a:pPr algn="ctr"/>
                      <a:r>
                        <a:rPr lang="nl-NL" sz="1200" dirty="0">
                          <a:latin typeface="Trebuchet MS" panose="020B0603020202020204" pitchFamily="34" charset="0"/>
                        </a:rPr>
                        <a:t>neutraal</a:t>
                      </a:r>
                      <a:endParaRPr lang="nl-NL" sz="1200" i="1" dirty="0">
                        <a:latin typeface="Trebuchet MS" panose="020B0603020202020204" pitchFamily="34" charset="0"/>
                      </a:endParaRPr>
                    </a:p>
                  </a:txBody>
                  <a:tcPr/>
                </a:tc>
                <a:extLst>
                  <a:ext uri="{0D108BD9-81ED-4DB2-BD59-A6C34878D82A}">
                    <a16:rowId xmlns:a16="http://schemas.microsoft.com/office/drawing/2014/main" val="10002"/>
                  </a:ext>
                </a:extLst>
              </a:tr>
              <a:tr h="264698">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endParaRPr>
                    </a:p>
                  </a:txBody>
                  <a:tcPr/>
                </a:tc>
                <a:tc>
                  <a:txBody>
                    <a:bodyPr/>
                    <a:lstStyle/>
                    <a:p>
                      <a:pPr algn="ctr"/>
                      <a:endParaRPr lang="nl-NL" sz="1200" dirty="0">
                        <a:latin typeface="Trebuchet MS" panose="020B0603020202020204" pitchFamily="34" charset="0"/>
                      </a:endParaRPr>
                    </a:p>
                  </a:txBody>
                  <a:tcPr/>
                </a:tc>
                <a:tc>
                  <a:txBody>
                    <a:bodyPr/>
                    <a:lstStyle/>
                    <a:p>
                      <a:endParaRPr lang="nl-NL" sz="1200" dirty="0">
                        <a:latin typeface="Trebuchet MS" panose="020B0603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nl-NL" sz="1200" dirty="0">
                        <a:latin typeface="Trebuchet MS" panose="020B0603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0003"/>
                  </a:ext>
                </a:extLst>
              </a:tr>
              <a:tr h="264698">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nl-NL" sz="1200" dirty="0">
                        <a:latin typeface="Trebuchet MS" panose="020B0603020202020204" pitchFamily="34" charset="0"/>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0004"/>
                  </a:ext>
                </a:extLst>
              </a:tr>
              <a:tr h="264698">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0005"/>
                  </a:ext>
                </a:extLst>
              </a:tr>
              <a:tr h="264698">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0006"/>
                  </a:ext>
                </a:extLst>
              </a:tr>
              <a:tr h="264698">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0007"/>
                  </a:ext>
                </a:extLst>
              </a:tr>
              <a:tr h="264698">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832681545"/>
                  </a:ext>
                </a:extLst>
              </a:tr>
              <a:tr h="264698">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690179485"/>
                  </a:ext>
                </a:extLst>
              </a:tr>
              <a:tr h="264698">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677223846"/>
                  </a:ext>
                </a:extLst>
              </a:tr>
              <a:tr h="264698">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3734542024"/>
                  </a:ext>
                </a:extLst>
              </a:tr>
              <a:tr h="264698">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tc>
                  <a:txBody>
                    <a:bodyPr/>
                    <a:lstStyle/>
                    <a:p>
                      <a:pPr algn="ctr"/>
                      <a:endParaRPr lang="nl-NL" sz="1200" dirty="0">
                        <a:latin typeface="Trebuchet MS" panose="020B0603020202020204" pitchFamily="34" charset="0"/>
                        <a:cs typeface="Arial" panose="020B0604020202020204" pitchFamily="34" charset="0"/>
                      </a:endParaRPr>
                    </a:p>
                  </a:txBody>
                  <a:tcPr/>
                </a:tc>
                <a:extLst>
                  <a:ext uri="{0D108BD9-81ED-4DB2-BD59-A6C34878D82A}">
                    <a16:rowId xmlns:a16="http://schemas.microsoft.com/office/drawing/2014/main" val="1561494711"/>
                  </a:ext>
                </a:extLst>
              </a:tr>
            </a:tbl>
          </a:graphicData>
        </a:graphic>
      </p:graphicFrame>
      <p:sp>
        <p:nvSpPr>
          <p:cNvPr id="10" name="Tekstvak 9"/>
          <p:cNvSpPr txBox="1"/>
          <p:nvPr/>
        </p:nvSpPr>
        <p:spPr>
          <a:xfrm>
            <a:off x="0" y="2913530"/>
            <a:ext cx="798322" cy="246221"/>
          </a:xfrm>
          <a:prstGeom prst="rect">
            <a:avLst/>
          </a:prstGeom>
          <a:noFill/>
        </p:spPr>
        <p:txBody>
          <a:bodyPr wrap="square" rtlCol="0">
            <a:spAutoFit/>
          </a:bodyPr>
          <a:lstStyle/>
          <a:p>
            <a:pPr algn="ctr"/>
            <a:r>
              <a:rPr lang="nl-NL" sz="1000" i="1" dirty="0">
                <a:latin typeface="Trebuchet MS" panose="020B0603020202020204" pitchFamily="34" charset="0"/>
              </a:rPr>
              <a:t>Voorbeeld</a:t>
            </a:r>
          </a:p>
        </p:txBody>
      </p:sp>
      <p:pic>
        <p:nvPicPr>
          <p:cNvPr id="3" name="Afbeelding 2">
            <a:extLst>
              <a:ext uri="{FF2B5EF4-FFF2-40B4-BE49-F238E27FC236}">
                <a16:creationId xmlns:a16="http://schemas.microsoft.com/office/drawing/2014/main" id="{6C06CA61-A5D4-8618-D129-895DE88108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4" name="Tijdelijke aanduiding voor voettekst 4">
            <a:extLst>
              <a:ext uri="{FF2B5EF4-FFF2-40B4-BE49-F238E27FC236}">
                <a16:creationId xmlns:a16="http://schemas.microsoft.com/office/drawing/2014/main" id="{C7BEFFEB-EDD8-9BA6-A8D6-7A699A2DA96D}"/>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3445583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kstvak 29"/>
          <p:cNvSpPr txBox="1"/>
          <p:nvPr/>
        </p:nvSpPr>
        <p:spPr>
          <a:xfrm>
            <a:off x="9909656" y="2690812"/>
            <a:ext cx="1506042" cy="276999"/>
          </a:xfrm>
          <a:prstGeom prst="rect">
            <a:avLst/>
          </a:prstGeom>
          <a:noFill/>
        </p:spPr>
        <p:txBody>
          <a:bodyPr wrap="square" rtlCol="0">
            <a:spAutoFit/>
          </a:bodyPr>
          <a:lstStyle/>
          <a:p>
            <a:pPr algn="r"/>
            <a:r>
              <a:rPr lang="nl-NL" sz="1200" dirty="0">
                <a:latin typeface="Trebuchet MS" panose="020B0603020202020204" pitchFamily="34" charset="0"/>
              </a:rPr>
              <a:t>Goede relatie:</a:t>
            </a:r>
          </a:p>
        </p:txBody>
      </p:sp>
      <p:sp>
        <p:nvSpPr>
          <p:cNvPr id="31" name="Tekstvak 30"/>
          <p:cNvSpPr txBox="1"/>
          <p:nvPr/>
        </p:nvSpPr>
        <p:spPr>
          <a:xfrm>
            <a:off x="4993094" y="4211768"/>
            <a:ext cx="1308353" cy="369332"/>
          </a:xfrm>
          <a:prstGeom prst="rect">
            <a:avLst/>
          </a:prstGeom>
          <a:noFill/>
        </p:spPr>
        <p:txBody>
          <a:bodyPr wrap="square" rtlCol="0">
            <a:spAutoFit/>
          </a:bodyPr>
          <a:lstStyle/>
          <a:p>
            <a:pPr algn="ctr"/>
            <a:r>
              <a:rPr lang="nl-NL" dirty="0">
                <a:solidFill>
                  <a:schemeClr val="bg1">
                    <a:lumMod val="75000"/>
                  </a:schemeClr>
                </a:solidFill>
              </a:rPr>
              <a:t>BETREKKEN</a:t>
            </a:r>
          </a:p>
        </p:txBody>
      </p:sp>
      <p:sp>
        <p:nvSpPr>
          <p:cNvPr id="32" name="Tekstvak 31"/>
          <p:cNvSpPr txBox="1"/>
          <p:nvPr/>
        </p:nvSpPr>
        <p:spPr>
          <a:xfrm>
            <a:off x="4927023" y="4979849"/>
            <a:ext cx="1440494" cy="369332"/>
          </a:xfrm>
          <a:prstGeom prst="rect">
            <a:avLst/>
          </a:prstGeom>
          <a:noFill/>
        </p:spPr>
        <p:txBody>
          <a:bodyPr wrap="square" rtlCol="0">
            <a:spAutoFit/>
          </a:bodyPr>
          <a:lstStyle/>
          <a:p>
            <a:pPr algn="ctr"/>
            <a:r>
              <a:rPr lang="nl-NL" dirty="0">
                <a:solidFill>
                  <a:schemeClr val="bg1">
                    <a:lumMod val="75000"/>
                  </a:schemeClr>
                </a:solidFill>
              </a:rPr>
              <a:t>RAADPLEGEN</a:t>
            </a:r>
          </a:p>
        </p:txBody>
      </p:sp>
      <p:sp>
        <p:nvSpPr>
          <p:cNvPr id="33" name="Tekstvak 32"/>
          <p:cNvSpPr txBox="1"/>
          <p:nvPr/>
        </p:nvSpPr>
        <p:spPr>
          <a:xfrm>
            <a:off x="4876182" y="5699849"/>
            <a:ext cx="1542177" cy="369332"/>
          </a:xfrm>
          <a:prstGeom prst="rect">
            <a:avLst/>
          </a:prstGeom>
          <a:noFill/>
        </p:spPr>
        <p:txBody>
          <a:bodyPr wrap="square" rtlCol="0">
            <a:spAutoFit/>
          </a:bodyPr>
          <a:lstStyle/>
          <a:p>
            <a:pPr algn="ctr"/>
            <a:r>
              <a:rPr lang="nl-NL" dirty="0">
                <a:solidFill>
                  <a:schemeClr val="bg1">
                    <a:lumMod val="75000"/>
                  </a:schemeClr>
                </a:solidFill>
              </a:rPr>
              <a:t>INFORMEREN</a:t>
            </a:r>
          </a:p>
        </p:txBody>
      </p:sp>
      <p:sp>
        <p:nvSpPr>
          <p:cNvPr id="34" name="Tekstvak 33"/>
          <p:cNvSpPr txBox="1"/>
          <p:nvPr/>
        </p:nvSpPr>
        <p:spPr>
          <a:xfrm>
            <a:off x="4993094" y="3082717"/>
            <a:ext cx="1308353" cy="646331"/>
          </a:xfrm>
          <a:prstGeom prst="rect">
            <a:avLst/>
          </a:prstGeom>
          <a:noFill/>
        </p:spPr>
        <p:txBody>
          <a:bodyPr wrap="square" rtlCol="0">
            <a:spAutoFit/>
          </a:bodyPr>
          <a:lstStyle/>
          <a:p>
            <a:pPr algn="ctr"/>
            <a:r>
              <a:rPr lang="nl-NL" dirty="0">
                <a:solidFill>
                  <a:schemeClr val="bg1">
                    <a:lumMod val="75000"/>
                  </a:schemeClr>
                </a:solidFill>
              </a:rPr>
              <a:t>KERN</a:t>
            </a:r>
          </a:p>
          <a:p>
            <a:pPr algn="ctr"/>
            <a:r>
              <a:rPr lang="nl-NL" dirty="0">
                <a:solidFill>
                  <a:schemeClr val="bg1">
                    <a:lumMod val="75000"/>
                  </a:schemeClr>
                </a:solidFill>
              </a:rPr>
              <a:t>TEAM</a:t>
            </a:r>
          </a:p>
        </p:txBody>
      </p:sp>
      <p:sp>
        <p:nvSpPr>
          <p:cNvPr id="35" name="Ovaal 34"/>
          <p:cNvSpPr/>
          <p:nvPr/>
        </p:nvSpPr>
        <p:spPr>
          <a:xfrm>
            <a:off x="2767270" y="525883"/>
            <a:ext cx="5760000" cy="5760000"/>
          </a:xfrm>
          <a:prstGeom prst="ellipse">
            <a:avLst/>
          </a:prstGeom>
          <a:no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6" name="Ovaal 35"/>
          <p:cNvSpPr/>
          <p:nvPr/>
        </p:nvSpPr>
        <p:spPr>
          <a:xfrm>
            <a:off x="3487270" y="1245883"/>
            <a:ext cx="4320000" cy="4320000"/>
          </a:xfrm>
          <a:prstGeom prst="ellipse">
            <a:avLst/>
          </a:prstGeom>
          <a:no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Ovaal 36"/>
          <p:cNvSpPr/>
          <p:nvPr/>
        </p:nvSpPr>
        <p:spPr>
          <a:xfrm>
            <a:off x="4207270" y="1965883"/>
            <a:ext cx="2880000" cy="2880000"/>
          </a:xfrm>
          <a:prstGeom prst="ellipse">
            <a:avLst/>
          </a:prstGeom>
          <a:no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Ovaal 37"/>
          <p:cNvSpPr/>
          <p:nvPr/>
        </p:nvSpPr>
        <p:spPr>
          <a:xfrm>
            <a:off x="4927270" y="2685883"/>
            <a:ext cx="1440000" cy="1440000"/>
          </a:xfrm>
          <a:prstGeom prst="ellipse">
            <a:avLst/>
          </a:prstGeom>
          <a:no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a:t>4</a:t>
            </a:r>
          </a:p>
        </p:txBody>
      </p:sp>
      <p:grpSp>
        <p:nvGrpSpPr>
          <p:cNvPr id="39" name="Groep 22">
            <a:extLst>
              <a:ext uri="{FF2B5EF4-FFF2-40B4-BE49-F238E27FC236}">
                <a16:creationId xmlns:a16="http://schemas.microsoft.com/office/drawing/2014/main" id="{14F28EBD-E97F-1645-BB8B-7DF99E47DC3F}"/>
              </a:ext>
            </a:extLst>
          </p:cNvPr>
          <p:cNvGrpSpPr>
            <a:grpSpLocks noChangeAspect="1"/>
          </p:cNvGrpSpPr>
          <p:nvPr/>
        </p:nvGrpSpPr>
        <p:grpSpPr>
          <a:xfrm>
            <a:off x="4871907" y="2771590"/>
            <a:ext cx="775363" cy="488289"/>
            <a:chOff x="4282304" y="4181099"/>
            <a:chExt cx="360040" cy="226737"/>
          </a:xfrm>
        </p:grpSpPr>
        <p:pic>
          <p:nvPicPr>
            <p:cNvPr id="40"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354630" y="4181099"/>
              <a:ext cx="228692" cy="226737"/>
            </a:xfrm>
            <a:prstGeom prst="rect">
              <a:avLst/>
            </a:prstGeom>
            <a:noFill/>
            <a:extLst>
              <a:ext uri="{909E8E84-426E-40DD-AFC4-6F175D3DCCD1}">
                <a14:hiddenFill xmlns:a14="http://schemas.microsoft.com/office/drawing/2010/main">
                  <a:solidFill>
                    <a:srgbClr val="FFFFFF"/>
                  </a:solidFill>
                </a14:hiddenFill>
              </a:ext>
            </a:extLst>
          </p:spPr>
        </p:pic>
        <p:sp>
          <p:nvSpPr>
            <p:cNvPr id="41" name="Tekstvak 24">
              <a:extLst>
                <a:ext uri="{FF2B5EF4-FFF2-40B4-BE49-F238E27FC236}">
                  <a16:creationId xmlns:a16="http://schemas.microsoft.com/office/drawing/2014/main" id="{365ED58E-58D8-324F-A28E-E285C3B16867}"/>
                </a:ext>
              </a:extLst>
            </p:cNvPr>
            <p:cNvSpPr txBox="1"/>
            <p:nvPr/>
          </p:nvSpPr>
          <p:spPr>
            <a:xfrm>
              <a:off x="4282304" y="4207902"/>
              <a:ext cx="360040" cy="185791"/>
            </a:xfrm>
            <a:prstGeom prst="rect">
              <a:avLst/>
            </a:prstGeom>
            <a:noFill/>
          </p:spPr>
          <p:txBody>
            <a:bodyPr wrap="square" rtlCol="0">
              <a:spAutoFit/>
            </a:bodyPr>
            <a:lstStyle/>
            <a:p>
              <a:pPr algn="ctr"/>
              <a:r>
                <a:rPr lang="nl-NL" sz="800" dirty="0"/>
                <a:t>Max</a:t>
              </a:r>
            </a:p>
            <a:p>
              <a:pPr lvl="0" algn="ctr"/>
              <a:r>
                <a:rPr lang="nl-NL" sz="1200" dirty="0">
                  <a:solidFill>
                    <a:prstClr val="black"/>
                  </a:solidFill>
                  <a:latin typeface="Wingdings" panose="05000000000000000000" pitchFamily="2" charset="2"/>
                </a:rPr>
                <a:t>J</a:t>
              </a:r>
            </a:p>
          </p:txBody>
        </p:sp>
      </p:grpSp>
      <p:pic>
        <p:nvPicPr>
          <p:cNvPr id="42"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098830" y="3475910"/>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43" name="Tekstvak 24">
            <a:extLst>
              <a:ext uri="{FF2B5EF4-FFF2-40B4-BE49-F238E27FC236}">
                <a16:creationId xmlns:a16="http://schemas.microsoft.com/office/drawing/2014/main" id="{365ED58E-58D8-324F-A28E-E285C3B16867}"/>
              </a:ext>
            </a:extLst>
          </p:cNvPr>
          <p:cNvSpPr txBox="1"/>
          <p:nvPr/>
        </p:nvSpPr>
        <p:spPr>
          <a:xfrm>
            <a:off x="4943073" y="3533638"/>
            <a:ext cx="775363" cy="400110"/>
          </a:xfrm>
          <a:prstGeom prst="rect">
            <a:avLst/>
          </a:prstGeom>
          <a:noFill/>
        </p:spPr>
        <p:txBody>
          <a:bodyPr wrap="square" rtlCol="0">
            <a:spAutoFit/>
          </a:bodyPr>
          <a:lstStyle/>
          <a:p>
            <a:pPr algn="ctr"/>
            <a:r>
              <a:rPr lang="nl-NL" sz="800" dirty="0"/>
              <a:t>Jos</a:t>
            </a:r>
          </a:p>
          <a:p>
            <a:pPr algn="ctr"/>
            <a:r>
              <a:rPr lang="nl-NL" sz="1200" dirty="0">
                <a:latin typeface="Wingdings" panose="05000000000000000000" pitchFamily="2" charset="2"/>
              </a:rPr>
              <a:t>K</a:t>
            </a:r>
          </a:p>
        </p:txBody>
      </p:sp>
      <p:pic>
        <p:nvPicPr>
          <p:cNvPr id="44"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763692" y="3431986"/>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45" name="Tekstvak 24">
            <a:extLst>
              <a:ext uri="{FF2B5EF4-FFF2-40B4-BE49-F238E27FC236}">
                <a16:creationId xmlns:a16="http://schemas.microsoft.com/office/drawing/2014/main" id="{365ED58E-58D8-324F-A28E-E285C3B16867}"/>
              </a:ext>
            </a:extLst>
          </p:cNvPr>
          <p:cNvSpPr txBox="1"/>
          <p:nvPr/>
        </p:nvSpPr>
        <p:spPr>
          <a:xfrm>
            <a:off x="5607935" y="3471784"/>
            <a:ext cx="775363" cy="400110"/>
          </a:xfrm>
          <a:prstGeom prst="rect">
            <a:avLst/>
          </a:prstGeom>
          <a:noFill/>
        </p:spPr>
        <p:txBody>
          <a:bodyPr wrap="square" rtlCol="0">
            <a:spAutoFit/>
          </a:bodyPr>
          <a:lstStyle/>
          <a:p>
            <a:pPr algn="ctr"/>
            <a:r>
              <a:rPr lang="nl-NL" sz="800" dirty="0"/>
              <a:t>Theo</a:t>
            </a:r>
          </a:p>
          <a:p>
            <a:pPr lvl="0" algn="ctr"/>
            <a:r>
              <a:rPr lang="nl-NL" sz="1200" dirty="0">
                <a:solidFill>
                  <a:prstClr val="black"/>
                </a:solidFill>
                <a:latin typeface="Wingdings" panose="05000000000000000000" pitchFamily="2" charset="2"/>
              </a:rPr>
              <a:t>L</a:t>
            </a:r>
          </a:p>
        </p:txBody>
      </p:sp>
      <p:sp>
        <p:nvSpPr>
          <p:cNvPr id="46" name="Titel 3"/>
          <p:cNvSpPr txBox="1">
            <a:spLocks/>
          </p:cNvSpPr>
          <p:nvPr/>
        </p:nvSpPr>
        <p:spPr>
          <a:xfrm>
            <a:off x="4112" y="-9293"/>
            <a:ext cx="10515600" cy="1325563"/>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2000" i="1" dirty="0">
                <a:solidFill>
                  <a:srgbClr val="0783B6"/>
                </a:solidFill>
              </a:rPr>
              <a:t>Voorbeeld Krachtenveldanalyse</a:t>
            </a:r>
          </a:p>
        </p:txBody>
      </p:sp>
      <p:pic>
        <p:nvPicPr>
          <p:cNvPr id="47"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254639" y="3960759"/>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48" name="Tekstvak 24">
            <a:extLst>
              <a:ext uri="{FF2B5EF4-FFF2-40B4-BE49-F238E27FC236}">
                <a16:creationId xmlns:a16="http://schemas.microsoft.com/office/drawing/2014/main" id="{365ED58E-58D8-324F-A28E-E285C3B16867}"/>
              </a:ext>
            </a:extLst>
          </p:cNvPr>
          <p:cNvSpPr txBox="1"/>
          <p:nvPr/>
        </p:nvSpPr>
        <p:spPr>
          <a:xfrm>
            <a:off x="6125355" y="3950882"/>
            <a:ext cx="775363" cy="523220"/>
          </a:xfrm>
          <a:prstGeom prst="rect">
            <a:avLst/>
          </a:prstGeom>
          <a:noFill/>
        </p:spPr>
        <p:txBody>
          <a:bodyPr wrap="square" rtlCol="0">
            <a:spAutoFit/>
          </a:bodyPr>
          <a:lstStyle/>
          <a:p>
            <a:pPr algn="ctr"/>
            <a:r>
              <a:rPr lang="nl-NL" sz="800" dirty="0"/>
              <a:t>Account</a:t>
            </a:r>
          </a:p>
          <a:p>
            <a:pPr algn="ctr"/>
            <a:r>
              <a:rPr lang="nl-NL" sz="800" dirty="0"/>
              <a:t>manager</a:t>
            </a:r>
          </a:p>
          <a:p>
            <a:pPr algn="ctr"/>
            <a:r>
              <a:rPr lang="nl-NL" sz="1200" dirty="0">
                <a:latin typeface="Wingdings" panose="05000000000000000000" pitchFamily="2" charset="2"/>
              </a:rPr>
              <a:t>J</a:t>
            </a:r>
          </a:p>
        </p:txBody>
      </p:sp>
      <p:pic>
        <p:nvPicPr>
          <p:cNvPr id="49"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1494349" y="1107609"/>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50" name="Tekstvak 24">
            <a:extLst>
              <a:ext uri="{FF2B5EF4-FFF2-40B4-BE49-F238E27FC236}">
                <a16:creationId xmlns:a16="http://schemas.microsoft.com/office/drawing/2014/main" id="{365ED58E-58D8-324F-A28E-E285C3B16867}"/>
              </a:ext>
            </a:extLst>
          </p:cNvPr>
          <p:cNvSpPr txBox="1"/>
          <p:nvPr/>
        </p:nvSpPr>
        <p:spPr>
          <a:xfrm>
            <a:off x="11338592" y="1165337"/>
            <a:ext cx="775363" cy="400110"/>
          </a:xfrm>
          <a:prstGeom prst="rect">
            <a:avLst/>
          </a:prstGeom>
          <a:noFill/>
        </p:spPr>
        <p:txBody>
          <a:bodyPr wrap="square" rtlCol="0">
            <a:spAutoFit/>
          </a:bodyPr>
          <a:lstStyle/>
          <a:p>
            <a:pPr algn="ctr"/>
            <a:r>
              <a:rPr lang="nl-NL" sz="800" dirty="0"/>
              <a:t>Neutraal</a:t>
            </a:r>
          </a:p>
          <a:p>
            <a:pPr algn="ctr"/>
            <a:r>
              <a:rPr lang="nl-NL" sz="1200" dirty="0">
                <a:latin typeface="Wingdings" panose="05000000000000000000" pitchFamily="2" charset="2"/>
              </a:rPr>
              <a:t>K</a:t>
            </a:r>
          </a:p>
        </p:txBody>
      </p:sp>
      <p:pic>
        <p:nvPicPr>
          <p:cNvPr id="51"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1494349" y="1693698"/>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52" name="Tekstvak 24">
            <a:extLst>
              <a:ext uri="{FF2B5EF4-FFF2-40B4-BE49-F238E27FC236}">
                <a16:creationId xmlns:a16="http://schemas.microsoft.com/office/drawing/2014/main" id="{365ED58E-58D8-324F-A28E-E285C3B16867}"/>
              </a:ext>
            </a:extLst>
          </p:cNvPr>
          <p:cNvSpPr txBox="1"/>
          <p:nvPr/>
        </p:nvSpPr>
        <p:spPr>
          <a:xfrm>
            <a:off x="11338592" y="1751426"/>
            <a:ext cx="775363" cy="400110"/>
          </a:xfrm>
          <a:prstGeom prst="rect">
            <a:avLst/>
          </a:prstGeom>
          <a:noFill/>
        </p:spPr>
        <p:txBody>
          <a:bodyPr wrap="square" rtlCol="0">
            <a:spAutoFit/>
          </a:bodyPr>
          <a:lstStyle/>
          <a:p>
            <a:pPr algn="ctr"/>
            <a:r>
              <a:rPr lang="nl-NL" sz="800" dirty="0"/>
              <a:t>Negatief</a:t>
            </a:r>
          </a:p>
          <a:p>
            <a:pPr algn="ctr"/>
            <a:r>
              <a:rPr lang="nl-NL" sz="1200" dirty="0">
                <a:latin typeface="Wingdings" panose="05000000000000000000" pitchFamily="2" charset="2"/>
              </a:rPr>
              <a:t>L</a:t>
            </a:r>
          </a:p>
        </p:txBody>
      </p:sp>
      <p:pic>
        <p:nvPicPr>
          <p:cNvPr id="53"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3128238" y="1963730"/>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54" name="Tekstvak 24">
            <a:extLst>
              <a:ext uri="{FF2B5EF4-FFF2-40B4-BE49-F238E27FC236}">
                <a16:creationId xmlns:a16="http://schemas.microsoft.com/office/drawing/2014/main" id="{365ED58E-58D8-324F-A28E-E285C3B16867}"/>
              </a:ext>
            </a:extLst>
          </p:cNvPr>
          <p:cNvSpPr txBox="1"/>
          <p:nvPr/>
        </p:nvSpPr>
        <p:spPr>
          <a:xfrm>
            <a:off x="2972481" y="2003528"/>
            <a:ext cx="775363" cy="400110"/>
          </a:xfrm>
          <a:prstGeom prst="rect">
            <a:avLst/>
          </a:prstGeom>
          <a:noFill/>
        </p:spPr>
        <p:txBody>
          <a:bodyPr wrap="square" rtlCol="0">
            <a:spAutoFit/>
          </a:bodyPr>
          <a:lstStyle/>
          <a:p>
            <a:pPr algn="ctr"/>
            <a:r>
              <a:rPr lang="nl-NL" sz="800" dirty="0"/>
              <a:t>RvB</a:t>
            </a:r>
          </a:p>
          <a:p>
            <a:pPr lvl="0" algn="ctr"/>
            <a:r>
              <a:rPr lang="nl-NL" sz="1200" dirty="0">
                <a:solidFill>
                  <a:prstClr val="black"/>
                </a:solidFill>
                <a:latin typeface="Wingdings" panose="05000000000000000000" pitchFamily="2" charset="2"/>
              </a:rPr>
              <a:t>J</a:t>
            </a:r>
          </a:p>
        </p:txBody>
      </p:sp>
      <p:pic>
        <p:nvPicPr>
          <p:cNvPr id="55"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868745" y="2147042"/>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58" name="Tekstvak 24">
            <a:extLst>
              <a:ext uri="{FF2B5EF4-FFF2-40B4-BE49-F238E27FC236}">
                <a16:creationId xmlns:a16="http://schemas.microsoft.com/office/drawing/2014/main" id="{365ED58E-58D8-324F-A28E-E285C3B16867}"/>
              </a:ext>
            </a:extLst>
          </p:cNvPr>
          <p:cNvSpPr txBox="1"/>
          <p:nvPr/>
        </p:nvSpPr>
        <p:spPr>
          <a:xfrm>
            <a:off x="4712988" y="2186840"/>
            <a:ext cx="775363" cy="400110"/>
          </a:xfrm>
          <a:prstGeom prst="rect">
            <a:avLst/>
          </a:prstGeom>
          <a:noFill/>
        </p:spPr>
        <p:txBody>
          <a:bodyPr wrap="square" rtlCol="0">
            <a:spAutoFit/>
          </a:bodyPr>
          <a:lstStyle/>
          <a:p>
            <a:pPr algn="ctr"/>
            <a:r>
              <a:rPr lang="nl-NL" sz="800" dirty="0"/>
              <a:t>Anouchka</a:t>
            </a:r>
          </a:p>
          <a:p>
            <a:pPr lvl="0" algn="ctr"/>
            <a:r>
              <a:rPr lang="nl-NL" sz="1200" dirty="0">
                <a:solidFill>
                  <a:prstClr val="black"/>
                </a:solidFill>
                <a:latin typeface="Wingdings" panose="05000000000000000000" pitchFamily="2" charset="2"/>
              </a:rPr>
              <a:t>J</a:t>
            </a:r>
          </a:p>
        </p:txBody>
      </p:sp>
      <p:pic>
        <p:nvPicPr>
          <p:cNvPr id="59"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7280671" y="3445459"/>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60" name="Tekstvak 24">
            <a:extLst>
              <a:ext uri="{FF2B5EF4-FFF2-40B4-BE49-F238E27FC236}">
                <a16:creationId xmlns:a16="http://schemas.microsoft.com/office/drawing/2014/main" id="{365ED58E-58D8-324F-A28E-E285C3B16867}"/>
              </a:ext>
            </a:extLst>
          </p:cNvPr>
          <p:cNvSpPr txBox="1"/>
          <p:nvPr/>
        </p:nvSpPr>
        <p:spPr>
          <a:xfrm>
            <a:off x="7124914" y="3485257"/>
            <a:ext cx="775363" cy="400110"/>
          </a:xfrm>
          <a:prstGeom prst="rect">
            <a:avLst/>
          </a:prstGeom>
          <a:noFill/>
        </p:spPr>
        <p:txBody>
          <a:bodyPr wrap="square" rtlCol="0">
            <a:spAutoFit/>
          </a:bodyPr>
          <a:lstStyle/>
          <a:p>
            <a:pPr algn="ctr"/>
            <a:r>
              <a:rPr lang="nl-NL" sz="800" dirty="0"/>
              <a:t>RIVM</a:t>
            </a:r>
          </a:p>
          <a:p>
            <a:pPr lvl="0" algn="ctr"/>
            <a:r>
              <a:rPr lang="nl-NL" sz="1200" dirty="0">
                <a:solidFill>
                  <a:prstClr val="black"/>
                </a:solidFill>
                <a:latin typeface="Wingdings" panose="05000000000000000000" pitchFamily="2" charset="2"/>
              </a:rPr>
              <a:t>J</a:t>
            </a:r>
          </a:p>
        </p:txBody>
      </p:sp>
      <p:pic>
        <p:nvPicPr>
          <p:cNvPr id="61"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028462" y="5585400"/>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62" name="Tekstvak 24">
            <a:extLst>
              <a:ext uri="{FF2B5EF4-FFF2-40B4-BE49-F238E27FC236}">
                <a16:creationId xmlns:a16="http://schemas.microsoft.com/office/drawing/2014/main" id="{365ED58E-58D8-324F-A28E-E285C3B16867}"/>
              </a:ext>
            </a:extLst>
          </p:cNvPr>
          <p:cNvSpPr txBox="1"/>
          <p:nvPr/>
        </p:nvSpPr>
        <p:spPr>
          <a:xfrm>
            <a:off x="4871907" y="5579028"/>
            <a:ext cx="775363" cy="523220"/>
          </a:xfrm>
          <a:prstGeom prst="rect">
            <a:avLst/>
          </a:prstGeom>
          <a:noFill/>
        </p:spPr>
        <p:txBody>
          <a:bodyPr wrap="square" rtlCol="0">
            <a:spAutoFit/>
          </a:bodyPr>
          <a:lstStyle/>
          <a:p>
            <a:pPr algn="ctr"/>
            <a:r>
              <a:rPr lang="nl-NL" sz="800" dirty="0"/>
              <a:t>ICT </a:t>
            </a:r>
          </a:p>
          <a:p>
            <a:pPr algn="ctr"/>
            <a:r>
              <a:rPr lang="nl-NL" sz="800" dirty="0"/>
              <a:t>manager</a:t>
            </a:r>
          </a:p>
          <a:p>
            <a:pPr lvl="0" algn="ctr"/>
            <a:r>
              <a:rPr lang="nl-NL" sz="1200" dirty="0">
                <a:solidFill>
                  <a:prstClr val="black"/>
                </a:solidFill>
                <a:latin typeface="Wingdings" panose="05000000000000000000" pitchFamily="2" charset="2"/>
              </a:rPr>
              <a:t>J</a:t>
            </a:r>
          </a:p>
        </p:txBody>
      </p:sp>
      <p:pic>
        <p:nvPicPr>
          <p:cNvPr id="63"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472953" y="674886"/>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64" name="Tekstvak 24">
            <a:extLst>
              <a:ext uri="{FF2B5EF4-FFF2-40B4-BE49-F238E27FC236}">
                <a16:creationId xmlns:a16="http://schemas.microsoft.com/office/drawing/2014/main" id="{365ED58E-58D8-324F-A28E-E285C3B16867}"/>
              </a:ext>
            </a:extLst>
          </p:cNvPr>
          <p:cNvSpPr txBox="1"/>
          <p:nvPr/>
        </p:nvSpPr>
        <p:spPr>
          <a:xfrm>
            <a:off x="5310667" y="735731"/>
            <a:ext cx="775363" cy="400110"/>
          </a:xfrm>
          <a:prstGeom prst="rect">
            <a:avLst/>
          </a:prstGeom>
          <a:noFill/>
        </p:spPr>
        <p:txBody>
          <a:bodyPr wrap="square" rtlCol="0">
            <a:spAutoFit/>
          </a:bodyPr>
          <a:lstStyle/>
          <a:p>
            <a:pPr algn="ctr"/>
            <a:r>
              <a:rPr lang="nl-NL" sz="800" dirty="0"/>
              <a:t>Cliënten</a:t>
            </a:r>
          </a:p>
          <a:p>
            <a:pPr lvl="0" algn="ctr"/>
            <a:r>
              <a:rPr lang="nl-NL" sz="1200" dirty="0">
                <a:solidFill>
                  <a:prstClr val="black"/>
                </a:solidFill>
                <a:latin typeface="Wingdings" panose="05000000000000000000" pitchFamily="2" charset="2"/>
              </a:rPr>
              <a:t>J</a:t>
            </a:r>
          </a:p>
        </p:txBody>
      </p:sp>
      <p:pic>
        <p:nvPicPr>
          <p:cNvPr id="65"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538432" y="4716072"/>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66" name="Tekstvak 24">
            <a:extLst>
              <a:ext uri="{FF2B5EF4-FFF2-40B4-BE49-F238E27FC236}">
                <a16:creationId xmlns:a16="http://schemas.microsoft.com/office/drawing/2014/main" id="{365ED58E-58D8-324F-A28E-E285C3B16867}"/>
              </a:ext>
            </a:extLst>
          </p:cNvPr>
          <p:cNvSpPr txBox="1"/>
          <p:nvPr/>
        </p:nvSpPr>
        <p:spPr>
          <a:xfrm>
            <a:off x="4405558" y="4718239"/>
            <a:ext cx="775363" cy="523220"/>
          </a:xfrm>
          <a:prstGeom prst="rect">
            <a:avLst/>
          </a:prstGeom>
          <a:noFill/>
        </p:spPr>
        <p:txBody>
          <a:bodyPr wrap="square" rtlCol="0">
            <a:spAutoFit/>
          </a:bodyPr>
          <a:lstStyle/>
          <a:p>
            <a:pPr algn="ctr"/>
            <a:r>
              <a:rPr lang="nl-NL" sz="800" dirty="0"/>
              <a:t>Technisch</a:t>
            </a:r>
          </a:p>
          <a:p>
            <a:pPr algn="ctr"/>
            <a:r>
              <a:rPr lang="nl-NL" sz="800" dirty="0"/>
              <a:t>Beheer</a:t>
            </a:r>
          </a:p>
          <a:p>
            <a:pPr lvl="0" algn="ctr"/>
            <a:r>
              <a:rPr lang="nl-NL" sz="1200" dirty="0">
                <a:solidFill>
                  <a:prstClr val="black"/>
                </a:solidFill>
                <a:latin typeface="Wingdings" panose="05000000000000000000" pitchFamily="2" charset="2"/>
              </a:rPr>
              <a:t>L</a:t>
            </a:r>
          </a:p>
        </p:txBody>
      </p:sp>
      <p:pic>
        <p:nvPicPr>
          <p:cNvPr id="67"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803027" y="2749289"/>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68" name="Tekstvak 24">
            <a:extLst>
              <a:ext uri="{FF2B5EF4-FFF2-40B4-BE49-F238E27FC236}">
                <a16:creationId xmlns:a16="http://schemas.microsoft.com/office/drawing/2014/main" id="{365ED58E-58D8-324F-A28E-E285C3B16867}"/>
              </a:ext>
            </a:extLst>
          </p:cNvPr>
          <p:cNvSpPr txBox="1"/>
          <p:nvPr/>
        </p:nvSpPr>
        <p:spPr>
          <a:xfrm>
            <a:off x="5631380" y="2837468"/>
            <a:ext cx="775363" cy="400110"/>
          </a:xfrm>
          <a:prstGeom prst="rect">
            <a:avLst/>
          </a:prstGeom>
          <a:noFill/>
        </p:spPr>
        <p:txBody>
          <a:bodyPr wrap="square" rtlCol="0">
            <a:spAutoFit/>
          </a:bodyPr>
          <a:lstStyle/>
          <a:p>
            <a:pPr algn="ctr"/>
            <a:r>
              <a:rPr lang="nl-NL" sz="800" dirty="0"/>
              <a:t>Irma</a:t>
            </a:r>
          </a:p>
          <a:p>
            <a:pPr lvl="0" algn="ctr"/>
            <a:r>
              <a:rPr lang="nl-NL" sz="1200" dirty="0">
                <a:solidFill>
                  <a:prstClr val="black"/>
                </a:solidFill>
                <a:latin typeface="Wingdings" panose="05000000000000000000" pitchFamily="2" charset="2"/>
              </a:rPr>
              <a:t>J</a:t>
            </a:r>
          </a:p>
        </p:txBody>
      </p:sp>
      <p:pic>
        <p:nvPicPr>
          <p:cNvPr id="69"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3714603" y="2559072"/>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70" name="Tekstvak 24">
            <a:extLst>
              <a:ext uri="{FF2B5EF4-FFF2-40B4-BE49-F238E27FC236}">
                <a16:creationId xmlns:a16="http://schemas.microsoft.com/office/drawing/2014/main" id="{365ED58E-58D8-324F-A28E-E285C3B16867}"/>
              </a:ext>
            </a:extLst>
          </p:cNvPr>
          <p:cNvSpPr txBox="1"/>
          <p:nvPr/>
        </p:nvSpPr>
        <p:spPr>
          <a:xfrm>
            <a:off x="3553498" y="2607672"/>
            <a:ext cx="775363" cy="400110"/>
          </a:xfrm>
          <a:prstGeom prst="rect">
            <a:avLst/>
          </a:prstGeom>
          <a:noFill/>
        </p:spPr>
        <p:txBody>
          <a:bodyPr wrap="square" rtlCol="0">
            <a:spAutoFit/>
          </a:bodyPr>
          <a:lstStyle/>
          <a:p>
            <a:pPr algn="ctr"/>
            <a:r>
              <a:rPr lang="nl-NL" sz="800" dirty="0"/>
              <a:t>MT</a:t>
            </a:r>
          </a:p>
          <a:p>
            <a:pPr lvl="0" algn="ctr"/>
            <a:r>
              <a:rPr lang="nl-NL" sz="1200" dirty="0">
                <a:solidFill>
                  <a:prstClr val="black"/>
                </a:solidFill>
                <a:latin typeface="Wingdings" panose="05000000000000000000" pitchFamily="2" charset="2"/>
              </a:rPr>
              <a:t>K</a:t>
            </a:r>
          </a:p>
        </p:txBody>
      </p:sp>
      <p:pic>
        <p:nvPicPr>
          <p:cNvPr id="71"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7657725" y="2653588"/>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72" name="Tekstvak 24">
            <a:extLst>
              <a:ext uri="{FF2B5EF4-FFF2-40B4-BE49-F238E27FC236}">
                <a16:creationId xmlns:a16="http://schemas.microsoft.com/office/drawing/2014/main" id="{365ED58E-58D8-324F-A28E-E285C3B16867}"/>
              </a:ext>
            </a:extLst>
          </p:cNvPr>
          <p:cNvSpPr txBox="1"/>
          <p:nvPr/>
        </p:nvSpPr>
        <p:spPr>
          <a:xfrm>
            <a:off x="7501968" y="2693386"/>
            <a:ext cx="775363" cy="400110"/>
          </a:xfrm>
          <a:prstGeom prst="rect">
            <a:avLst/>
          </a:prstGeom>
          <a:noFill/>
        </p:spPr>
        <p:txBody>
          <a:bodyPr wrap="square" rtlCol="0">
            <a:spAutoFit/>
          </a:bodyPr>
          <a:lstStyle/>
          <a:p>
            <a:pPr algn="ctr"/>
            <a:r>
              <a:rPr lang="nl-NL" sz="800" dirty="0"/>
              <a:t>Gemeente</a:t>
            </a:r>
          </a:p>
          <a:p>
            <a:pPr lvl="0" algn="ctr"/>
            <a:r>
              <a:rPr lang="nl-NL" sz="1200" dirty="0">
                <a:solidFill>
                  <a:prstClr val="black"/>
                </a:solidFill>
                <a:latin typeface="Wingdings" panose="05000000000000000000" pitchFamily="2" charset="2"/>
              </a:rPr>
              <a:t>K</a:t>
            </a:r>
          </a:p>
        </p:txBody>
      </p:sp>
      <p:pic>
        <p:nvPicPr>
          <p:cNvPr id="73"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809552" y="4969673"/>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74" name="Tekstvak 24">
            <a:extLst>
              <a:ext uri="{FF2B5EF4-FFF2-40B4-BE49-F238E27FC236}">
                <a16:creationId xmlns:a16="http://schemas.microsoft.com/office/drawing/2014/main" id="{365ED58E-58D8-324F-A28E-E285C3B16867}"/>
              </a:ext>
            </a:extLst>
          </p:cNvPr>
          <p:cNvSpPr txBox="1"/>
          <p:nvPr/>
        </p:nvSpPr>
        <p:spPr>
          <a:xfrm>
            <a:off x="5653795" y="4974612"/>
            <a:ext cx="775363" cy="523220"/>
          </a:xfrm>
          <a:prstGeom prst="rect">
            <a:avLst/>
          </a:prstGeom>
          <a:noFill/>
        </p:spPr>
        <p:txBody>
          <a:bodyPr wrap="square" rtlCol="0">
            <a:spAutoFit/>
          </a:bodyPr>
          <a:lstStyle/>
          <a:p>
            <a:pPr algn="ctr"/>
            <a:r>
              <a:rPr lang="nl-NL" sz="800" dirty="0"/>
              <a:t>Privacy</a:t>
            </a:r>
          </a:p>
          <a:p>
            <a:pPr algn="ctr"/>
            <a:r>
              <a:rPr lang="nl-NL" sz="800" dirty="0"/>
              <a:t>officier</a:t>
            </a:r>
          </a:p>
          <a:p>
            <a:pPr lvl="0" algn="ctr"/>
            <a:r>
              <a:rPr lang="nl-NL" sz="1200" dirty="0">
                <a:solidFill>
                  <a:prstClr val="black"/>
                </a:solidFill>
                <a:latin typeface="Wingdings" panose="05000000000000000000" pitchFamily="2" charset="2"/>
              </a:rPr>
              <a:t>J</a:t>
            </a:r>
          </a:p>
        </p:txBody>
      </p:sp>
      <p:pic>
        <p:nvPicPr>
          <p:cNvPr id="75"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003140" y="2103129"/>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76" name="Tekstvak 24">
            <a:extLst>
              <a:ext uri="{FF2B5EF4-FFF2-40B4-BE49-F238E27FC236}">
                <a16:creationId xmlns:a16="http://schemas.microsoft.com/office/drawing/2014/main" id="{365ED58E-58D8-324F-A28E-E285C3B16867}"/>
              </a:ext>
            </a:extLst>
          </p:cNvPr>
          <p:cNvSpPr txBox="1"/>
          <p:nvPr/>
        </p:nvSpPr>
        <p:spPr>
          <a:xfrm>
            <a:off x="5847383" y="2142927"/>
            <a:ext cx="775363" cy="400110"/>
          </a:xfrm>
          <a:prstGeom prst="rect">
            <a:avLst/>
          </a:prstGeom>
          <a:noFill/>
        </p:spPr>
        <p:txBody>
          <a:bodyPr wrap="square" rtlCol="0">
            <a:spAutoFit/>
          </a:bodyPr>
          <a:lstStyle/>
          <a:p>
            <a:pPr algn="ctr"/>
            <a:r>
              <a:rPr lang="nl-NL" sz="800" dirty="0"/>
              <a:t>Anna</a:t>
            </a:r>
          </a:p>
          <a:p>
            <a:pPr lvl="0" algn="ctr"/>
            <a:r>
              <a:rPr lang="nl-NL" sz="1200" dirty="0">
                <a:solidFill>
                  <a:prstClr val="black"/>
                </a:solidFill>
                <a:latin typeface="Wingdings" panose="05000000000000000000" pitchFamily="2" charset="2"/>
              </a:rPr>
              <a:t>J</a:t>
            </a:r>
          </a:p>
        </p:txBody>
      </p:sp>
      <p:pic>
        <p:nvPicPr>
          <p:cNvPr id="77"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3307248" y="3289493"/>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78" name="Tekstvak 24">
            <a:extLst>
              <a:ext uri="{FF2B5EF4-FFF2-40B4-BE49-F238E27FC236}">
                <a16:creationId xmlns:a16="http://schemas.microsoft.com/office/drawing/2014/main" id="{365ED58E-58D8-324F-A28E-E285C3B16867}"/>
              </a:ext>
            </a:extLst>
          </p:cNvPr>
          <p:cNvSpPr txBox="1"/>
          <p:nvPr/>
        </p:nvSpPr>
        <p:spPr>
          <a:xfrm>
            <a:off x="3164339" y="3337873"/>
            <a:ext cx="775363" cy="400110"/>
          </a:xfrm>
          <a:prstGeom prst="rect">
            <a:avLst/>
          </a:prstGeom>
          <a:noFill/>
        </p:spPr>
        <p:txBody>
          <a:bodyPr wrap="square" rtlCol="0">
            <a:spAutoFit/>
          </a:bodyPr>
          <a:lstStyle/>
          <a:p>
            <a:pPr algn="ctr"/>
            <a:r>
              <a:rPr lang="nl-NL" sz="800" dirty="0"/>
              <a:t>OR</a:t>
            </a:r>
          </a:p>
          <a:p>
            <a:pPr lvl="0" algn="ctr"/>
            <a:r>
              <a:rPr lang="nl-NL" sz="1200" dirty="0">
                <a:solidFill>
                  <a:prstClr val="black"/>
                </a:solidFill>
                <a:latin typeface="Wingdings" panose="05000000000000000000" pitchFamily="2" charset="2"/>
              </a:rPr>
              <a:t>J</a:t>
            </a:r>
          </a:p>
        </p:txBody>
      </p:sp>
      <p:pic>
        <p:nvPicPr>
          <p:cNvPr id="79"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982014" y="1345121"/>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80" name="Tekstvak 24">
            <a:extLst>
              <a:ext uri="{FF2B5EF4-FFF2-40B4-BE49-F238E27FC236}">
                <a16:creationId xmlns:a16="http://schemas.microsoft.com/office/drawing/2014/main" id="{365ED58E-58D8-324F-A28E-E285C3B16867}"/>
              </a:ext>
            </a:extLst>
          </p:cNvPr>
          <p:cNvSpPr txBox="1"/>
          <p:nvPr/>
        </p:nvSpPr>
        <p:spPr>
          <a:xfrm>
            <a:off x="5847383" y="1355857"/>
            <a:ext cx="775363" cy="523220"/>
          </a:xfrm>
          <a:prstGeom prst="rect">
            <a:avLst/>
          </a:prstGeom>
          <a:noFill/>
        </p:spPr>
        <p:txBody>
          <a:bodyPr wrap="square" rtlCol="0">
            <a:spAutoFit/>
          </a:bodyPr>
          <a:lstStyle/>
          <a:p>
            <a:pPr algn="ctr"/>
            <a:r>
              <a:rPr lang="nl-NL" sz="800" dirty="0"/>
              <a:t>Cliënten</a:t>
            </a:r>
          </a:p>
          <a:p>
            <a:pPr algn="ctr"/>
            <a:r>
              <a:rPr lang="nl-NL" sz="800" dirty="0"/>
              <a:t>-raad</a:t>
            </a:r>
          </a:p>
          <a:p>
            <a:pPr lvl="0" algn="ctr"/>
            <a:r>
              <a:rPr lang="nl-NL" sz="1200" dirty="0">
                <a:solidFill>
                  <a:prstClr val="black"/>
                </a:solidFill>
                <a:latin typeface="Wingdings" panose="05000000000000000000" pitchFamily="2" charset="2"/>
              </a:rPr>
              <a:t>K</a:t>
            </a:r>
          </a:p>
        </p:txBody>
      </p:sp>
      <p:pic>
        <p:nvPicPr>
          <p:cNvPr id="83"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183646" y="4266248"/>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84" name="Tekstvak 24">
            <a:extLst>
              <a:ext uri="{FF2B5EF4-FFF2-40B4-BE49-F238E27FC236}">
                <a16:creationId xmlns:a16="http://schemas.microsoft.com/office/drawing/2014/main" id="{365ED58E-58D8-324F-A28E-E285C3B16867}"/>
              </a:ext>
            </a:extLst>
          </p:cNvPr>
          <p:cNvSpPr txBox="1"/>
          <p:nvPr/>
        </p:nvSpPr>
        <p:spPr>
          <a:xfrm>
            <a:off x="5032842" y="4268415"/>
            <a:ext cx="775363" cy="523220"/>
          </a:xfrm>
          <a:prstGeom prst="rect">
            <a:avLst/>
          </a:prstGeom>
          <a:noFill/>
        </p:spPr>
        <p:txBody>
          <a:bodyPr wrap="square" rtlCol="0">
            <a:spAutoFit/>
          </a:bodyPr>
          <a:lstStyle/>
          <a:p>
            <a:pPr algn="ctr"/>
            <a:r>
              <a:rPr lang="nl-NL" sz="800" dirty="0"/>
              <a:t>Functioneel</a:t>
            </a:r>
          </a:p>
          <a:p>
            <a:pPr algn="ctr"/>
            <a:r>
              <a:rPr lang="nl-NL" sz="800" dirty="0"/>
              <a:t>Beheer</a:t>
            </a:r>
          </a:p>
          <a:p>
            <a:pPr lvl="0" algn="ctr"/>
            <a:r>
              <a:rPr lang="nl-NL" sz="1200" dirty="0">
                <a:solidFill>
                  <a:prstClr val="black"/>
                </a:solidFill>
                <a:latin typeface="Wingdings" panose="05000000000000000000" pitchFamily="2" charset="2"/>
              </a:rPr>
              <a:t>K</a:t>
            </a:r>
          </a:p>
        </p:txBody>
      </p:sp>
      <p:cxnSp>
        <p:nvCxnSpPr>
          <p:cNvPr id="85" name="Rechte verbindingslijn met pijl 84"/>
          <p:cNvCxnSpPr/>
          <p:nvPr/>
        </p:nvCxnSpPr>
        <p:spPr>
          <a:xfrm flipV="1">
            <a:off x="11555943" y="3806585"/>
            <a:ext cx="340659" cy="483821"/>
          </a:xfrm>
          <a:prstGeom prst="straightConnector1">
            <a:avLst/>
          </a:prstGeom>
          <a:ln w="3810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6" name="Rechte verbindingslijn met pijl 85"/>
          <p:cNvCxnSpPr/>
          <p:nvPr/>
        </p:nvCxnSpPr>
        <p:spPr>
          <a:xfrm flipV="1">
            <a:off x="11494349" y="2523475"/>
            <a:ext cx="340659" cy="483821"/>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7" name="Rechte verbindingslijn met pijl 86"/>
          <p:cNvCxnSpPr/>
          <p:nvPr/>
        </p:nvCxnSpPr>
        <p:spPr>
          <a:xfrm flipV="1">
            <a:off x="11503721" y="3211949"/>
            <a:ext cx="340659" cy="483821"/>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8" name="Rechte verbindingslijn met pijl 87"/>
          <p:cNvCxnSpPr>
            <a:stCxn id="66" idx="0"/>
          </p:cNvCxnSpPr>
          <p:nvPr/>
        </p:nvCxnSpPr>
        <p:spPr>
          <a:xfrm flipV="1">
            <a:off x="4793240" y="4454675"/>
            <a:ext cx="404753" cy="263564"/>
          </a:xfrm>
          <a:prstGeom prst="straightConnector1">
            <a:avLst/>
          </a:prstGeom>
          <a:ln w="3810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9" name="Rechte verbindingslijn met pijl 88"/>
          <p:cNvCxnSpPr>
            <a:stCxn id="62" idx="0"/>
          </p:cNvCxnSpPr>
          <p:nvPr/>
        </p:nvCxnSpPr>
        <p:spPr>
          <a:xfrm flipH="1" flipV="1">
            <a:off x="4793777" y="5169178"/>
            <a:ext cx="465812" cy="409850"/>
          </a:xfrm>
          <a:prstGeom prst="straightConnector1">
            <a:avLst/>
          </a:prstGeom>
          <a:ln w="3810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0" name="Rechte verbindingslijn met pijl 89"/>
          <p:cNvCxnSpPr>
            <a:stCxn id="62" idx="0"/>
          </p:cNvCxnSpPr>
          <p:nvPr/>
        </p:nvCxnSpPr>
        <p:spPr>
          <a:xfrm flipV="1">
            <a:off x="5259589" y="4722484"/>
            <a:ext cx="181273" cy="856544"/>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3" name="Rechte verbindingslijn met pijl 92"/>
          <p:cNvCxnSpPr>
            <a:endCxn id="84" idx="2"/>
          </p:cNvCxnSpPr>
          <p:nvPr/>
        </p:nvCxnSpPr>
        <p:spPr>
          <a:xfrm flipH="1" flipV="1">
            <a:off x="5420524" y="4791635"/>
            <a:ext cx="395662" cy="422182"/>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4" name="Rechte verbindingslijn met pijl 93"/>
          <p:cNvCxnSpPr>
            <a:stCxn id="84" idx="0"/>
            <a:endCxn id="42" idx="2"/>
          </p:cNvCxnSpPr>
          <p:nvPr/>
        </p:nvCxnSpPr>
        <p:spPr>
          <a:xfrm flipH="1" flipV="1">
            <a:off x="5345080" y="3964199"/>
            <a:ext cx="75444" cy="304216"/>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5" name="Rechte verbindingslijn met pijl 94"/>
          <p:cNvCxnSpPr/>
          <p:nvPr/>
        </p:nvCxnSpPr>
        <p:spPr>
          <a:xfrm flipH="1" flipV="1">
            <a:off x="5483434" y="2955153"/>
            <a:ext cx="324771" cy="18783"/>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6" name="Rechte verbindingslijn met pijl 95"/>
          <p:cNvCxnSpPr>
            <a:stCxn id="42" idx="0"/>
            <a:endCxn id="40" idx="2"/>
          </p:cNvCxnSpPr>
          <p:nvPr/>
        </p:nvCxnSpPr>
        <p:spPr>
          <a:xfrm flipH="1" flipV="1">
            <a:off x="5273914" y="3259879"/>
            <a:ext cx="71166" cy="216031"/>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7" name="Rechte verbindingslijn met pijl 96"/>
          <p:cNvCxnSpPr>
            <a:stCxn id="68" idx="2"/>
          </p:cNvCxnSpPr>
          <p:nvPr/>
        </p:nvCxnSpPr>
        <p:spPr>
          <a:xfrm flipH="1">
            <a:off x="5965452" y="3237578"/>
            <a:ext cx="53610" cy="188396"/>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8" name="Rechte verbindingslijn met pijl 97"/>
          <p:cNvCxnSpPr/>
          <p:nvPr/>
        </p:nvCxnSpPr>
        <p:spPr>
          <a:xfrm flipH="1" flipV="1">
            <a:off x="5472953" y="3093496"/>
            <a:ext cx="417043" cy="360364"/>
          </a:xfrm>
          <a:prstGeom prst="straightConnector1">
            <a:avLst/>
          </a:prstGeom>
          <a:ln w="3810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9" name="Rechte verbindingslijn met pijl 98"/>
          <p:cNvCxnSpPr/>
          <p:nvPr/>
        </p:nvCxnSpPr>
        <p:spPr>
          <a:xfrm flipH="1">
            <a:off x="5540095" y="3688066"/>
            <a:ext cx="252753" cy="31989"/>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0" name="Rechte verbindingslijn met pijl 99"/>
          <p:cNvCxnSpPr>
            <a:stCxn id="60" idx="0"/>
            <a:endCxn id="72" idx="2"/>
          </p:cNvCxnSpPr>
          <p:nvPr/>
        </p:nvCxnSpPr>
        <p:spPr>
          <a:xfrm flipV="1">
            <a:off x="7512596" y="3093496"/>
            <a:ext cx="377054" cy="391761"/>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1" name="Rechte verbindingslijn met pijl 100"/>
          <p:cNvCxnSpPr/>
          <p:nvPr/>
        </p:nvCxnSpPr>
        <p:spPr>
          <a:xfrm flipH="1" flipV="1">
            <a:off x="6205896" y="3671839"/>
            <a:ext cx="1074775" cy="13473"/>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2" name="Rechte verbindingslijn met pijl 101"/>
          <p:cNvCxnSpPr/>
          <p:nvPr/>
        </p:nvCxnSpPr>
        <p:spPr>
          <a:xfrm flipV="1">
            <a:off x="6282836" y="2897733"/>
            <a:ext cx="1372927" cy="77711"/>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03" name="Tekstvak 102"/>
          <p:cNvSpPr txBox="1"/>
          <p:nvPr/>
        </p:nvSpPr>
        <p:spPr>
          <a:xfrm>
            <a:off x="9909656" y="3352362"/>
            <a:ext cx="1506042" cy="276999"/>
          </a:xfrm>
          <a:prstGeom prst="rect">
            <a:avLst/>
          </a:prstGeom>
          <a:noFill/>
        </p:spPr>
        <p:txBody>
          <a:bodyPr wrap="square" rtlCol="0">
            <a:spAutoFit/>
          </a:bodyPr>
          <a:lstStyle/>
          <a:p>
            <a:pPr algn="r"/>
            <a:r>
              <a:rPr lang="nl-NL" sz="1200" dirty="0">
                <a:latin typeface="Trebuchet MS" panose="020B0603020202020204" pitchFamily="34" charset="0"/>
              </a:rPr>
              <a:t>Neutrale relatie:</a:t>
            </a:r>
          </a:p>
        </p:txBody>
      </p:sp>
      <p:sp>
        <p:nvSpPr>
          <p:cNvPr id="104" name="Tekstvak 103"/>
          <p:cNvSpPr txBox="1"/>
          <p:nvPr/>
        </p:nvSpPr>
        <p:spPr>
          <a:xfrm>
            <a:off x="9909656" y="3933906"/>
            <a:ext cx="1506042" cy="276999"/>
          </a:xfrm>
          <a:prstGeom prst="rect">
            <a:avLst/>
          </a:prstGeom>
          <a:noFill/>
        </p:spPr>
        <p:txBody>
          <a:bodyPr wrap="square" rtlCol="0">
            <a:spAutoFit/>
          </a:bodyPr>
          <a:lstStyle/>
          <a:p>
            <a:pPr algn="r"/>
            <a:r>
              <a:rPr lang="nl-NL" sz="1200" dirty="0">
                <a:latin typeface="Trebuchet MS" panose="020B0603020202020204" pitchFamily="34" charset="0"/>
              </a:rPr>
              <a:t>Slechte relatie:</a:t>
            </a:r>
          </a:p>
        </p:txBody>
      </p:sp>
      <p:cxnSp>
        <p:nvCxnSpPr>
          <p:cNvPr id="105" name="Rechte verbindingslijn met pijl 104"/>
          <p:cNvCxnSpPr>
            <a:stCxn id="67" idx="0"/>
            <a:endCxn id="75" idx="2"/>
          </p:cNvCxnSpPr>
          <p:nvPr/>
        </p:nvCxnSpPr>
        <p:spPr>
          <a:xfrm flipV="1">
            <a:off x="6049277" y="2591418"/>
            <a:ext cx="200113" cy="157871"/>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6" name="Rechte verbindingslijn met pijl 105"/>
          <p:cNvCxnSpPr>
            <a:stCxn id="75" idx="0"/>
          </p:cNvCxnSpPr>
          <p:nvPr/>
        </p:nvCxnSpPr>
        <p:spPr>
          <a:xfrm flipV="1">
            <a:off x="6249390" y="1802460"/>
            <a:ext cx="100431" cy="300669"/>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7" name="Rechte verbindingslijn met pijl 106"/>
          <p:cNvCxnSpPr>
            <a:stCxn id="80" idx="0"/>
            <a:endCxn id="63" idx="2"/>
          </p:cNvCxnSpPr>
          <p:nvPr/>
        </p:nvCxnSpPr>
        <p:spPr>
          <a:xfrm flipH="1" flipV="1">
            <a:off x="5719203" y="1163175"/>
            <a:ext cx="515862" cy="192682"/>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8" name="Rechte verbindingslijn met pijl 107"/>
          <p:cNvCxnSpPr>
            <a:stCxn id="58" idx="0"/>
            <a:endCxn id="63" idx="2"/>
          </p:cNvCxnSpPr>
          <p:nvPr/>
        </p:nvCxnSpPr>
        <p:spPr>
          <a:xfrm flipV="1">
            <a:off x="5100670" y="1163175"/>
            <a:ext cx="618533" cy="1023665"/>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9" name="Rechte verbindingslijn met pijl 108"/>
          <p:cNvCxnSpPr>
            <a:stCxn id="58" idx="2"/>
            <a:endCxn id="40" idx="0"/>
          </p:cNvCxnSpPr>
          <p:nvPr/>
        </p:nvCxnSpPr>
        <p:spPr>
          <a:xfrm>
            <a:off x="5100670" y="2586950"/>
            <a:ext cx="173244" cy="184640"/>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0" name="Rechte verbindingslijn met pijl 109"/>
          <p:cNvCxnSpPr/>
          <p:nvPr/>
        </p:nvCxnSpPr>
        <p:spPr>
          <a:xfrm flipH="1">
            <a:off x="5309498" y="2383332"/>
            <a:ext cx="716383" cy="7854"/>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1" name="Rechte verbindingslijn met pijl 110"/>
          <p:cNvCxnSpPr/>
          <p:nvPr/>
        </p:nvCxnSpPr>
        <p:spPr>
          <a:xfrm flipH="1" flipV="1">
            <a:off x="4191242" y="2796223"/>
            <a:ext cx="857306" cy="229159"/>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2" name="Rechte verbindingslijn met pijl 111"/>
          <p:cNvCxnSpPr>
            <a:endCxn id="53" idx="2"/>
          </p:cNvCxnSpPr>
          <p:nvPr/>
        </p:nvCxnSpPr>
        <p:spPr>
          <a:xfrm flipH="1" flipV="1">
            <a:off x="3374488" y="2452019"/>
            <a:ext cx="354325" cy="353526"/>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3" name="Rechte verbindingslijn met pijl 112"/>
          <p:cNvCxnSpPr>
            <a:stCxn id="78" idx="0"/>
            <a:endCxn id="53" idx="2"/>
          </p:cNvCxnSpPr>
          <p:nvPr/>
        </p:nvCxnSpPr>
        <p:spPr>
          <a:xfrm flipH="1" flipV="1">
            <a:off x="3374488" y="2452019"/>
            <a:ext cx="177533" cy="885854"/>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4" name="Rechte verbindingslijn met pijl 113"/>
          <p:cNvCxnSpPr>
            <a:stCxn id="78" idx="0"/>
            <a:endCxn id="69" idx="2"/>
          </p:cNvCxnSpPr>
          <p:nvPr/>
        </p:nvCxnSpPr>
        <p:spPr>
          <a:xfrm flipV="1">
            <a:off x="3552021" y="3047361"/>
            <a:ext cx="408832" cy="290512"/>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5" name="Rechte verbindingslijn met pijl 114"/>
          <p:cNvCxnSpPr/>
          <p:nvPr/>
        </p:nvCxnSpPr>
        <p:spPr>
          <a:xfrm flipV="1">
            <a:off x="3756437" y="3034217"/>
            <a:ext cx="1294239" cy="476885"/>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16"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989807" y="4660425"/>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117" name="Tekstvak 24">
            <a:extLst>
              <a:ext uri="{FF2B5EF4-FFF2-40B4-BE49-F238E27FC236}">
                <a16:creationId xmlns:a16="http://schemas.microsoft.com/office/drawing/2014/main" id="{365ED58E-58D8-324F-A28E-E285C3B16867}"/>
              </a:ext>
            </a:extLst>
          </p:cNvPr>
          <p:cNvSpPr txBox="1"/>
          <p:nvPr/>
        </p:nvSpPr>
        <p:spPr>
          <a:xfrm>
            <a:off x="6851575" y="4685515"/>
            <a:ext cx="775363" cy="400110"/>
          </a:xfrm>
          <a:prstGeom prst="rect">
            <a:avLst/>
          </a:prstGeom>
          <a:noFill/>
        </p:spPr>
        <p:txBody>
          <a:bodyPr wrap="square" rtlCol="0">
            <a:spAutoFit/>
          </a:bodyPr>
          <a:lstStyle/>
          <a:p>
            <a:pPr algn="ctr"/>
            <a:r>
              <a:rPr lang="nl-NL" sz="800" dirty="0"/>
              <a:t>Leverancier</a:t>
            </a:r>
          </a:p>
          <a:p>
            <a:pPr algn="ctr"/>
            <a:r>
              <a:rPr lang="nl-NL" sz="1200" dirty="0">
                <a:latin typeface="Wingdings" panose="05000000000000000000" pitchFamily="2" charset="2"/>
              </a:rPr>
              <a:t>J</a:t>
            </a:r>
          </a:p>
        </p:txBody>
      </p:sp>
      <p:cxnSp>
        <p:nvCxnSpPr>
          <p:cNvPr id="118" name="Rechte verbindingslijn met pijl 117"/>
          <p:cNvCxnSpPr>
            <a:endCxn id="45" idx="2"/>
          </p:cNvCxnSpPr>
          <p:nvPr/>
        </p:nvCxnSpPr>
        <p:spPr>
          <a:xfrm flipH="1" flipV="1">
            <a:off x="5995617" y="3871894"/>
            <a:ext cx="287219" cy="325911"/>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9" name="Rechte verbindingslijn met pijl 118"/>
          <p:cNvCxnSpPr/>
          <p:nvPr/>
        </p:nvCxnSpPr>
        <p:spPr>
          <a:xfrm flipH="1">
            <a:off x="5625813" y="4193656"/>
            <a:ext cx="636751" cy="298814"/>
          </a:xfrm>
          <a:prstGeom prst="straightConnector1">
            <a:avLst/>
          </a:prstGeom>
          <a:ln w="3810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0" name="Rechte verbindingslijn met pijl 119"/>
          <p:cNvCxnSpPr/>
          <p:nvPr/>
        </p:nvCxnSpPr>
        <p:spPr>
          <a:xfrm flipH="1" flipV="1">
            <a:off x="6705736" y="4373158"/>
            <a:ext cx="333247" cy="312357"/>
          </a:xfrm>
          <a:prstGeom prst="straightConnector1">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23" name="Picture 5" descr="M:\postit.png">
            <a:extLst>
              <a:ext uri="{FF2B5EF4-FFF2-40B4-BE49-F238E27FC236}">
                <a16:creationId xmlns:a16="http://schemas.microsoft.com/office/drawing/2014/main" id="{1425D335-7A22-1543-AA31-8FFC312C3513}"/>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1503721" y="516536"/>
            <a:ext cx="492499" cy="488289"/>
          </a:xfrm>
          <a:prstGeom prst="rect">
            <a:avLst/>
          </a:prstGeom>
          <a:noFill/>
          <a:extLst>
            <a:ext uri="{909E8E84-426E-40DD-AFC4-6F175D3DCCD1}">
              <a14:hiddenFill xmlns:a14="http://schemas.microsoft.com/office/drawing/2010/main">
                <a:solidFill>
                  <a:srgbClr val="FFFFFF"/>
                </a:solidFill>
              </a14:hiddenFill>
            </a:ext>
          </a:extLst>
        </p:spPr>
      </p:pic>
      <p:sp>
        <p:nvSpPr>
          <p:cNvPr id="124" name="Tekstvak 24">
            <a:extLst>
              <a:ext uri="{FF2B5EF4-FFF2-40B4-BE49-F238E27FC236}">
                <a16:creationId xmlns:a16="http://schemas.microsoft.com/office/drawing/2014/main" id="{365ED58E-58D8-324F-A28E-E285C3B16867}"/>
              </a:ext>
            </a:extLst>
          </p:cNvPr>
          <p:cNvSpPr txBox="1"/>
          <p:nvPr/>
        </p:nvSpPr>
        <p:spPr>
          <a:xfrm>
            <a:off x="11347964" y="574264"/>
            <a:ext cx="775363" cy="400110"/>
          </a:xfrm>
          <a:prstGeom prst="rect">
            <a:avLst/>
          </a:prstGeom>
          <a:noFill/>
        </p:spPr>
        <p:txBody>
          <a:bodyPr wrap="square" rtlCol="0">
            <a:spAutoFit/>
          </a:bodyPr>
          <a:lstStyle/>
          <a:p>
            <a:pPr algn="ctr"/>
            <a:r>
              <a:rPr lang="nl-NL" sz="800" dirty="0"/>
              <a:t>Positief</a:t>
            </a:r>
          </a:p>
          <a:p>
            <a:pPr algn="ctr"/>
            <a:r>
              <a:rPr lang="nl-NL" sz="1200" dirty="0">
                <a:latin typeface="Wingdings" panose="05000000000000000000" pitchFamily="2" charset="2"/>
              </a:rPr>
              <a:t>J</a:t>
            </a:r>
          </a:p>
        </p:txBody>
      </p:sp>
      <p:sp>
        <p:nvSpPr>
          <p:cNvPr id="125" name="Rechthoek 124"/>
          <p:cNvSpPr/>
          <p:nvPr/>
        </p:nvSpPr>
        <p:spPr>
          <a:xfrm>
            <a:off x="10068025" y="4951452"/>
            <a:ext cx="1989887" cy="12288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200" dirty="0">
                <a:latin typeface="Trebuchet MS" panose="020B0603020202020204" pitchFamily="34" charset="0"/>
              </a:rPr>
              <a:t>Eventueel kun je op de Post-</a:t>
            </a:r>
            <a:r>
              <a:rPr lang="nl-NL" sz="1200" dirty="0" err="1">
                <a:latin typeface="Trebuchet MS" panose="020B0603020202020204" pitchFamily="34" charset="0"/>
              </a:rPr>
              <a:t>its</a:t>
            </a:r>
            <a:r>
              <a:rPr lang="nl-NL" sz="1200" dirty="0">
                <a:latin typeface="Trebuchet MS" panose="020B0603020202020204" pitchFamily="34" charset="0"/>
              </a:rPr>
              <a:t> ook belang en/of invloed (++ / + / etc.)</a:t>
            </a:r>
          </a:p>
          <a:p>
            <a:pPr algn="ctr"/>
            <a:r>
              <a:rPr lang="nl-NL" sz="1200" dirty="0">
                <a:latin typeface="Trebuchet MS" panose="020B0603020202020204" pitchFamily="34" charset="0"/>
              </a:rPr>
              <a:t> vermelden en/of verschillende kleuren Post-</a:t>
            </a:r>
            <a:r>
              <a:rPr lang="nl-NL" sz="1200" dirty="0" err="1">
                <a:latin typeface="Trebuchet MS" panose="020B0603020202020204" pitchFamily="34" charset="0"/>
              </a:rPr>
              <a:t>its</a:t>
            </a:r>
            <a:r>
              <a:rPr lang="nl-NL" sz="1200" dirty="0">
                <a:latin typeface="Trebuchet MS" panose="020B0603020202020204" pitchFamily="34" charset="0"/>
              </a:rPr>
              <a:t> gebruiken</a:t>
            </a:r>
          </a:p>
        </p:txBody>
      </p:sp>
      <p:sp>
        <p:nvSpPr>
          <p:cNvPr id="126" name="Tekstvak 125"/>
          <p:cNvSpPr txBox="1"/>
          <p:nvPr/>
        </p:nvSpPr>
        <p:spPr>
          <a:xfrm>
            <a:off x="9388437" y="1227491"/>
            <a:ext cx="2030809" cy="276999"/>
          </a:xfrm>
          <a:prstGeom prst="rect">
            <a:avLst/>
          </a:prstGeom>
          <a:noFill/>
        </p:spPr>
        <p:txBody>
          <a:bodyPr wrap="square" rtlCol="0">
            <a:spAutoFit/>
          </a:bodyPr>
          <a:lstStyle/>
          <a:p>
            <a:pPr algn="r"/>
            <a:r>
              <a:rPr lang="nl-NL" sz="1200" dirty="0">
                <a:latin typeface="Trebuchet MS" panose="020B0603020202020204" pitchFamily="34" charset="0"/>
              </a:rPr>
              <a:t>Houding t.o.v. project:</a:t>
            </a:r>
          </a:p>
        </p:txBody>
      </p:sp>
      <p:pic>
        <p:nvPicPr>
          <p:cNvPr id="2" name="Afbeelding 1">
            <a:extLst>
              <a:ext uri="{FF2B5EF4-FFF2-40B4-BE49-F238E27FC236}">
                <a16:creationId xmlns:a16="http://schemas.microsoft.com/office/drawing/2014/main" id="{4786F955-5C60-E5EA-110E-6C898FEF77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3" name="Tijdelijke aanduiding voor voettekst 4">
            <a:extLst>
              <a:ext uri="{FF2B5EF4-FFF2-40B4-BE49-F238E27FC236}">
                <a16:creationId xmlns:a16="http://schemas.microsoft.com/office/drawing/2014/main" id="{13A43EC8-46DF-E6CC-C2C3-FE616A92312F}"/>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4242134596"/>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429</TotalTime>
  <Words>773</Words>
  <Application>Microsoft Office PowerPoint</Application>
  <PresentationFormat>Breedbeeld</PresentationFormat>
  <Paragraphs>259</Paragraphs>
  <Slides>6</Slides>
  <Notes>5</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6</vt:i4>
      </vt:variant>
    </vt:vector>
  </HeadingPairs>
  <TitlesOfParts>
    <vt:vector size="13" baseType="lpstr">
      <vt:lpstr>Aptos</vt:lpstr>
      <vt:lpstr>Arial</vt:lpstr>
      <vt:lpstr>Calibri</vt:lpstr>
      <vt:lpstr>Calibri Light</vt:lpstr>
      <vt:lpstr>Trebuchet MS</vt:lpstr>
      <vt:lpstr>Wingdings</vt:lpstr>
      <vt:lpstr>Kantoorthema</vt:lpstr>
      <vt:lpstr>Relatieradar</vt:lpstr>
      <vt:lpstr>Relatieradar - Toelichting</vt:lpstr>
      <vt:lpstr>Voorbeelden van mogelijke relaties</vt:lpstr>
      <vt:lpstr>Voorbeeld Communicatiematrix</vt:lpstr>
      <vt:lpstr>Voorbeeld Belangen- &amp; Invloedoverzicht</vt:lpstr>
      <vt:lpstr>PowerPoint-presentatie</vt:lpstr>
    </vt:vector>
  </TitlesOfParts>
  <Company>VUmc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Rouwendaal, J.C.A. van (John)</dc:creator>
  <cp:lastModifiedBy>John van Rouwendaal</cp:lastModifiedBy>
  <cp:revision>47</cp:revision>
  <dcterms:created xsi:type="dcterms:W3CDTF">2022-07-07T13:35:53Z</dcterms:created>
  <dcterms:modified xsi:type="dcterms:W3CDTF">2025-10-01T16:31:25Z</dcterms:modified>
</cp:coreProperties>
</file>