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3" r:id="rId2"/>
    <p:sldId id="282" r:id="rId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CF9601-5815-21F4-8C66-D8C38C68FD77}" name="Dean Clydesdale" initials="DC" userId="S::d.clydesdale@bluebricks.nl::f05fc009-23ec-4c85-8010-a2287b3dd2b6" providerId="AD"/>
  <p188:author id="{C0F75AFA-ABD4-8D97-FEA2-8B658F462BBF}" name="Miriam Kop" initials="MK" userId="a571392f99362c0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3B6"/>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4CF294-0610-4D66-AE4E-E0595CBD9248}" v="6" dt="2025-10-01T16:28:34.541"/>
  </p1510:revLst>
</p1510:revInfo>
</file>

<file path=ppt/tableStyles.xml><?xml version="1.0" encoding="utf-8"?>
<a:tblStyleLst xmlns:a="http://schemas.openxmlformats.org/drawingml/2006/main" def="{5C22544A-7EE6-4342-B048-85BDC9FD1C3A}">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6" autoAdjust="0"/>
    <p:restoredTop sz="94379" autoAdjust="0"/>
  </p:normalViewPr>
  <p:slideViewPr>
    <p:cSldViewPr snapToGrid="0">
      <p:cViewPr varScale="1">
        <p:scale>
          <a:sx n="93" d="100"/>
          <a:sy n="93" d="100"/>
        </p:scale>
        <p:origin x="108" y="30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microsoft.com/office/2018/10/relationships/authors" Target="author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van Rouwendaal" userId="ed6f2fc2978f7c48" providerId="LiveId" clId="{4633AD94-F32D-45B6-9581-E37D64A244DF}"/>
    <pc:docChg chg="custSel modSld">
      <pc:chgData name="John van Rouwendaal" userId="ed6f2fc2978f7c48" providerId="LiveId" clId="{4633AD94-F32D-45B6-9581-E37D64A244DF}" dt="2024-05-28T14:52:49.540" v="393" actId="20577"/>
      <pc:docMkLst>
        <pc:docMk/>
      </pc:docMkLst>
      <pc:sldChg chg="delSp modSp mod">
        <pc:chgData name="John van Rouwendaal" userId="ed6f2fc2978f7c48" providerId="LiveId" clId="{4633AD94-F32D-45B6-9581-E37D64A244DF}" dt="2024-05-28T14:52:49.540" v="393" actId="20577"/>
        <pc:sldMkLst>
          <pc:docMk/>
          <pc:sldMk cId="3598645924" sldId="282"/>
        </pc:sldMkLst>
      </pc:sldChg>
      <pc:sldChg chg="addSp delSp modSp mod">
        <pc:chgData name="John van Rouwendaal" userId="ed6f2fc2978f7c48" providerId="LiveId" clId="{4633AD94-F32D-45B6-9581-E37D64A244DF}" dt="2024-05-28T14:52:00.515" v="386" actId="1076"/>
        <pc:sldMkLst>
          <pc:docMk/>
          <pc:sldMk cId="710980914" sldId="283"/>
        </pc:sldMkLst>
      </pc:sldChg>
    </pc:docChg>
  </pc:docChgLst>
  <pc:docChgLst>
    <pc:chgData name="John van Rouwendaal" userId="ed6f2fc2978f7c48" providerId="LiveId" clId="{C11165DB-7DBE-4EFE-BB3E-B5F6A59A683B}"/>
    <pc:docChg chg="modSld">
      <pc:chgData name="John van Rouwendaal" userId="ed6f2fc2978f7c48" providerId="LiveId" clId="{C11165DB-7DBE-4EFE-BB3E-B5F6A59A683B}" dt="2025-01-27T13:17:29.296" v="1"/>
      <pc:docMkLst>
        <pc:docMk/>
      </pc:docMkLst>
      <pc:sldChg chg="delSp modSp mod">
        <pc:chgData name="John van Rouwendaal" userId="ed6f2fc2978f7c48" providerId="LiveId" clId="{C11165DB-7DBE-4EFE-BB3E-B5F6A59A683B}" dt="2025-01-27T13:17:29.296" v="1"/>
        <pc:sldMkLst>
          <pc:docMk/>
          <pc:sldMk cId="710980914" sldId="283"/>
        </pc:sldMkLst>
      </pc:sldChg>
    </pc:docChg>
  </pc:docChgLst>
  <pc:docChgLst>
    <pc:chgData name="John van Rouwendaal" userId="ed6f2fc2978f7c48" providerId="LiveId" clId="{00CB0258-224E-420D-851D-F0E16D002ABB}"/>
    <pc:docChg chg="custSel modSld">
      <pc:chgData name="John van Rouwendaal" userId="ed6f2fc2978f7c48" providerId="LiveId" clId="{00CB0258-224E-420D-851D-F0E16D002ABB}" dt="2025-10-01T16:28:34.541" v="69"/>
      <pc:docMkLst>
        <pc:docMk/>
      </pc:docMkLst>
      <pc:sldChg chg="addSp delSp modSp mod">
        <pc:chgData name="John van Rouwendaal" userId="ed6f2fc2978f7c48" providerId="LiveId" clId="{00CB0258-224E-420D-851D-F0E16D002ABB}" dt="2025-10-01T16:28:34.541" v="69"/>
        <pc:sldMkLst>
          <pc:docMk/>
          <pc:sldMk cId="3598645924" sldId="282"/>
        </pc:sldMkLst>
        <pc:spChg chg="add mod">
          <ac:chgData name="John van Rouwendaal" userId="ed6f2fc2978f7c48" providerId="LiveId" clId="{00CB0258-224E-420D-851D-F0E16D002ABB}" dt="2025-10-01T16:28:34.541" v="69"/>
          <ac:spMkLst>
            <pc:docMk/>
            <pc:sldMk cId="3598645924" sldId="282"/>
            <ac:spMk id="7" creationId="{2D8D5F6B-00B7-E49B-FEDA-B51403714E0C}"/>
          </ac:spMkLst>
        </pc:spChg>
        <pc:picChg chg="del">
          <ac:chgData name="John van Rouwendaal" userId="ed6f2fc2978f7c48" providerId="LiveId" clId="{00CB0258-224E-420D-851D-F0E16D002ABB}" dt="2025-10-01T16:28:25.428" v="67" actId="478"/>
          <ac:picMkLst>
            <pc:docMk/>
            <pc:sldMk cId="3598645924" sldId="282"/>
            <ac:picMk id="4" creationId="{00000000-0000-0000-0000-000000000000}"/>
          </ac:picMkLst>
        </pc:picChg>
        <pc:picChg chg="del">
          <ac:chgData name="John van Rouwendaal" userId="ed6f2fc2978f7c48" providerId="LiveId" clId="{00CB0258-224E-420D-851D-F0E16D002ABB}" dt="2025-10-01T16:28:26.867" v="68" actId="478"/>
          <ac:picMkLst>
            <pc:docMk/>
            <pc:sldMk cId="3598645924" sldId="282"/>
            <ac:picMk id="5" creationId="{00000000-0000-0000-0000-000000000000}"/>
          </ac:picMkLst>
        </pc:picChg>
        <pc:picChg chg="add mod">
          <ac:chgData name="John van Rouwendaal" userId="ed6f2fc2978f7c48" providerId="LiveId" clId="{00CB0258-224E-420D-851D-F0E16D002ABB}" dt="2025-10-01T16:28:34.541" v="69"/>
          <ac:picMkLst>
            <pc:docMk/>
            <pc:sldMk cId="3598645924" sldId="282"/>
            <ac:picMk id="6" creationId="{012AC155-1452-D81E-6BFC-6ED05BBBB319}"/>
          </ac:picMkLst>
        </pc:picChg>
      </pc:sldChg>
      <pc:sldChg chg="addSp delSp modSp mod">
        <pc:chgData name="John van Rouwendaal" userId="ed6f2fc2978f7c48" providerId="LiveId" clId="{00CB0258-224E-420D-851D-F0E16D002ABB}" dt="2025-10-01T16:28:20.363" v="66" actId="1035"/>
        <pc:sldMkLst>
          <pc:docMk/>
          <pc:sldMk cId="710980914" sldId="283"/>
        </pc:sldMkLst>
        <pc:spChg chg="add mod">
          <ac:chgData name="John van Rouwendaal" userId="ed6f2fc2978f7c48" providerId="LiveId" clId="{00CB0258-224E-420D-851D-F0E16D002ABB}" dt="2025-10-01T16:28:03.787" v="3"/>
          <ac:spMkLst>
            <pc:docMk/>
            <pc:sldMk cId="710980914" sldId="283"/>
            <ac:spMk id="6" creationId="{320EFFB0-CFE3-4FD4-11DA-62E9468A2DBC}"/>
          </ac:spMkLst>
        </pc:spChg>
        <pc:spChg chg="add mod">
          <ac:chgData name="John van Rouwendaal" userId="ed6f2fc2978f7c48" providerId="LiveId" clId="{00CB0258-224E-420D-851D-F0E16D002ABB}" dt="2025-10-01T16:28:20.363" v="66" actId="1035"/>
          <ac:spMkLst>
            <pc:docMk/>
            <pc:sldMk cId="710980914" sldId="283"/>
            <ac:spMk id="9" creationId="{320EFFB0-CFE3-4FD4-11DA-62E9468A2DBC}"/>
          </ac:spMkLst>
        </pc:spChg>
        <pc:picChg chg="add mod">
          <ac:chgData name="John van Rouwendaal" userId="ed6f2fc2978f7c48" providerId="LiveId" clId="{00CB0258-224E-420D-851D-F0E16D002ABB}" dt="2025-10-01T16:28:03.787" v="3"/>
          <ac:picMkLst>
            <pc:docMk/>
            <pc:sldMk cId="710980914" sldId="283"/>
            <ac:picMk id="3" creationId="{A6D45247-4F2E-5E30-270E-F9E39FFFDC80}"/>
          </ac:picMkLst>
        </pc:picChg>
        <pc:picChg chg="del">
          <ac:chgData name="John van Rouwendaal" userId="ed6f2fc2978f7c48" providerId="LiveId" clId="{00CB0258-224E-420D-851D-F0E16D002ABB}" dt="2025-10-01T16:27:58.368" v="0" actId="478"/>
          <ac:picMkLst>
            <pc:docMk/>
            <pc:sldMk cId="710980914" sldId="283"/>
            <ac:picMk id="4" creationId="{00000000-0000-0000-0000-000000000000}"/>
          </ac:picMkLst>
        </pc:picChg>
        <pc:picChg chg="del">
          <ac:chgData name="John van Rouwendaal" userId="ed6f2fc2978f7c48" providerId="LiveId" clId="{00CB0258-224E-420D-851D-F0E16D002ABB}" dt="2025-10-01T16:27:59.451" v="1" actId="478"/>
          <ac:picMkLst>
            <pc:docMk/>
            <pc:sldMk cId="710980914" sldId="283"/>
            <ac:picMk id="5" creationId="{00000000-0000-0000-0000-000000000000}"/>
          </ac:picMkLst>
        </pc:picChg>
        <pc:picChg chg="add mod">
          <ac:chgData name="John van Rouwendaal" userId="ed6f2fc2978f7c48" providerId="LiveId" clId="{00CB0258-224E-420D-851D-F0E16D002ABB}" dt="2025-10-01T16:28:20.363" v="66" actId="1035"/>
          <ac:picMkLst>
            <pc:docMk/>
            <pc:sldMk cId="710980914" sldId="283"/>
            <ac:picMk id="8" creationId="{A6D45247-4F2E-5E30-270E-F9E39FFFDC80}"/>
          </ac:picMkLst>
        </pc:picChg>
      </pc:sldChg>
    </pc:docChg>
  </pc:docChgLst>
  <pc:docChgLst>
    <pc:chgData name="John van Rouwendaal" userId="ed6f2fc2978f7c48" providerId="LiveId" clId="{A4117B66-7011-4FFE-89C9-31451F24AF23}"/>
    <pc:docChg chg="modSld sldOrd">
      <pc:chgData name="John van Rouwendaal" userId="ed6f2fc2978f7c48" providerId="LiveId" clId="{A4117B66-7011-4FFE-89C9-31451F24AF23}" dt="2025-03-18T07:57:29.494" v="1"/>
      <pc:docMkLst>
        <pc:docMk/>
      </pc:docMkLst>
      <pc:sldChg chg="ord">
        <pc:chgData name="John van Rouwendaal" userId="ed6f2fc2978f7c48" providerId="LiveId" clId="{A4117B66-7011-4FFE-89C9-31451F24AF23}" dt="2025-03-18T07:57:29.494" v="1"/>
        <pc:sldMkLst>
          <pc:docMk/>
          <pc:sldMk cId="710980914"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48F57E-AE6D-4407-8B41-381EEC24D595}"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7959AD-60C4-4FAA-B475-FBF0C10FAB28}" type="slidenum">
              <a:rPr lang="nl-NL" smtClean="0"/>
              <a:t>‹nr.›</a:t>
            </a:fld>
            <a:endParaRPr lang="nl-NL"/>
          </a:p>
        </p:txBody>
      </p:sp>
    </p:spTree>
    <p:extLst>
      <p:ext uri="{BB962C8B-B14F-4D97-AF65-F5344CB8AC3E}">
        <p14:creationId xmlns:p14="http://schemas.microsoft.com/office/powerpoint/2010/main" val="2016992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1" dirty="0"/>
          </a:p>
        </p:txBody>
      </p:sp>
      <p:sp>
        <p:nvSpPr>
          <p:cNvPr id="4" name="Tijdelijke aanduiding voor dianummer 3"/>
          <p:cNvSpPr>
            <a:spLocks noGrp="1"/>
          </p:cNvSpPr>
          <p:nvPr>
            <p:ph type="sldNum" sz="quarter" idx="10"/>
          </p:nvPr>
        </p:nvSpPr>
        <p:spPr/>
        <p:txBody>
          <a:bodyPr/>
          <a:lstStyle/>
          <a:p>
            <a:fld id="{9F7959AD-60C4-4FAA-B475-FBF0C10FAB28}" type="slidenum">
              <a:rPr lang="nl-NL" smtClean="0"/>
              <a:t>1</a:t>
            </a:fld>
            <a:endParaRPr lang="nl-NL"/>
          </a:p>
        </p:txBody>
      </p:sp>
    </p:spTree>
    <p:extLst>
      <p:ext uri="{BB962C8B-B14F-4D97-AF65-F5344CB8AC3E}">
        <p14:creationId xmlns:p14="http://schemas.microsoft.com/office/powerpoint/2010/main" val="2827498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dirty="0">
              <a:latin typeface="Trebuchet MS" panose="020B0603020202020204" pitchFamily="34" charset="0"/>
            </a:endParaRPr>
          </a:p>
          <a:p>
            <a:endParaRPr lang="nl-NL" b="1" dirty="0"/>
          </a:p>
        </p:txBody>
      </p:sp>
      <p:sp>
        <p:nvSpPr>
          <p:cNvPr id="4" name="Tijdelijke aanduiding voor dianummer 3"/>
          <p:cNvSpPr>
            <a:spLocks noGrp="1"/>
          </p:cNvSpPr>
          <p:nvPr>
            <p:ph type="sldNum" sz="quarter" idx="10"/>
          </p:nvPr>
        </p:nvSpPr>
        <p:spPr/>
        <p:txBody>
          <a:bodyPr/>
          <a:lstStyle/>
          <a:p>
            <a:fld id="{9F7959AD-60C4-4FAA-B475-FBF0C10FAB28}" type="slidenum">
              <a:rPr lang="nl-NL" smtClean="0"/>
              <a:t>2</a:t>
            </a:fld>
            <a:endParaRPr lang="nl-NL"/>
          </a:p>
        </p:txBody>
      </p:sp>
    </p:spTree>
    <p:extLst>
      <p:ext uri="{BB962C8B-B14F-4D97-AF65-F5344CB8AC3E}">
        <p14:creationId xmlns:p14="http://schemas.microsoft.com/office/powerpoint/2010/main" val="825747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4040878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220837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66384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06690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929022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472654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291DD3C-13FF-424A-9332-60DE88925993}" type="datetimeFigureOut">
              <a:rPr lang="nl-NL" smtClean="0"/>
              <a:t>1-10-2025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094316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291DD3C-13FF-424A-9332-60DE88925993}" type="datetimeFigureOut">
              <a:rPr lang="nl-NL" smtClean="0"/>
              <a:t>1-10-2025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72601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291DD3C-13FF-424A-9332-60DE88925993}" type="datetimeFigureOut">
              <a:rPr lang="nl-NL" smtClean="0"/>
              <a:t>1-10-2025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91786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62560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1269634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03AA2-2A3B-4843-8F6D-0A2D9D594ADB}" type="slidenum">
              <a:rPr lang="nl-NL" smtClean="0"/>
              <a:t>‹nr.›</a:t>
            </a:fld>
            <a:endParaRPr lang="nl-NL"/>
          </a:p>
        </p:txBody>
      </p:sp>
    </p:spTree>
    <p:extLst>
      <p:ext uri="{BB962C8B-B14F-4D97-AF65-F5344CB8AC3E}">
        <p14:creationId xmlns:p14="http://schemas.microsoft.com/office/powerpoint/2010/main" val="2908016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51765"/>
            <a:ext cx="10717530" cy="1325563"/>
          </a:xfrm>
        </p:spPr>
        <p:txBody>
          <a:bodyPr anchor="t">
            <a:normAutofit/>
          </a:bodyPr>
          <a:lstStyle/>
          <a:p>
            <a:r>
              <a:rPr lang="nl-NL" dirty="0">
                <a:solidFill>
                  <a:srgbClr val="0783B6"/>
                </a:solidFill>
                <a:latin typeface="Trebuchet MS" panose="020B0603020202020204" pitchFamily="34" charset="0"/>
              </a:rPr>
              <a:t>Investering – Overzicht</a:t>
            </a:r>
          </a:p>
        </p:txBody>
      </p:sp>
      <p:pic>
        <p:nvPicPr>
          <p:cNvPr id="7" name="Afbeelding 6"/>
          <p:cNvPicPr>
            <a:picLocks noChangeAspect="1"/>
          </p:cNvPicPr>
          <p:nvPr/>
        </p:nvPicPr>
        <p:blipFill>
          <a:blip r:embed="rId3"/>
          <a:stretch>
            <a:fillRect/>
          </a:stretch>
        </p:blipFill>
        <p:spPr>
          <a:xfrm>
            <a:off x="3271783" y="1051359"/>
            <a:ext cx="5648434" cy="5512610"/>
          </a:xfrm>
          <a:prstGeom prst="rect">
            <a:avLst/>
          </a:prstGeom>
        </p:spPr>
      </p:pic>
      <p:pic>
        <p:nvPicPr>
          <p:cNvPr id="8" name="Afbeelding 7">
            <a:extLst>
              <a:ext uri="{FF2B5EF4-FFF2-40B4-BE49-F238E27FC236}">
                <a16:creationId xmlns:a16="http://schemas.microsoft.com/office/drawing/2014/main" id="{A6D45247-4F2E-5E30-270E-F9E39FFFDC8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181002"/>
            <a:ext cx="969959" cy="681036"/>
          </a:xfrm>
          <a:prstGeom prst="rect">
            <a:avLst/>
          </a:prstGeom>
        </p:spPr>
      </p:pic>
      <p:sp>
        <p:nvSpPr>
          <p:cNvPr id="9" name="Tijdelijke aanduiding voor voettekst 4">
            <a:extLst>
              <a:ext uri="{FF2B5EF4-FFF2-40B4-BE49-F238E27FC236}">
                <a16:creationId xmlns:a16="http://schemas.microsoft.com/office/drawing/2014/main" id="{320EFFB0-CFE3-4FD4-11DA-62E9468A2DBC}"/>
              </a:ext>
            </a:extLst>
          </p:cNvPr>
          <p:cNvSpPr txBox="1">
            <a:spLocks/>
          </p:cNvSpPr>
          <p:nvPr/>
        </p:nvSpPr>
        <p:spPr>
          <a:xfrm>
            <a:off x="9372600" y="6482962"/>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rgbClr val="003366"/>
                </a:solidFill>
                <a:effectLst/>
                <a:uLnTx/>
                <a:uFillTx/>
                <a:latin typeface="Aptos" panose="02110004020202020204"/>
                <a:ea typeface="+mn-ea"/>
                <a:cs typeface="+mn-cs"/>
              </a:rPr>
              <a:t>www.nzpm.nl</a:t>
            </a:r>
          </a:p>
        </p:txBody>
      </p:sp>
    </p:spTree>
    <p:extLst>
      <p:ext uri="{BB962C8B-B14F-4D97-AF65-F5344CB8AC3E}">
        <p14:creationId xmlns:p14="http://schemas.microsoft.com/office/powerpoint/2010/main" val="710980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717530" cy="1325563"/>
          </a:xfrm>
        </p:spPr>
        <p:txBody>
          <a:bodyPr>
            <a:normAutofit/>
          </a:bodyPr>
          <a:lstStyle/>
          <a:p>
            <a:r>
              <a:rPr lang="nl-NL" dirty="0">
                <a:solidFill>
                  <a:srgbClr val="0783B6"/>
                </a:solidFill>
                <a:latin typeface="Trebuchet MS" panose="020B0603020202020204" pitchFamily="34" charset="0"/>
              </a:rPr>
              <a:t>Investering - Toelichting</a:t>
            </a:r>
          </a:p>
        </p:txBody>
      </p:sp>
      <p:sp>
        <p:nvSpPr>
          <p:cNvPr id="3" name="Tijdelijke aanduiding voor inhoud 2"/>
          <p:cNvSpPr>
            <a:spLocks noGrp="1"/>
          </p:cNvSpPr>
          <p:nvPr>
            <p:ph idx="1"/>
          </p:nvPr>
        </p:nvSpPr>
        <p:spPr/>
        <p:txBody>
          <a:bodyPr>
            <a:noAutofit/>
          </a:bodyPr>
          <a:lstStyle/>
          <a:p>
            <a:pPr algn="just"/>
            <a:r>
              <a:rPr lang="nl-NL" sz="1600" dirty="0">
                <a:latin typeface="Trebuchet MS" panose="020B0603020202020204" pitchFamily="34" charset="0"/>
              </a:rPr>
              <a:t>De investering betreft de tijd (uren), het geld (euro’s) en de middelen benodigd voor het tot stand brengen van de projectresultaten (= de initiële of eenmalige kosten) én voor het beheer en onderhoud van de resultaten na het project (= structurele kosten).</a:t>
            </a:r>
          </a:p>
          <a:p>
            <a:pPr algn="just"/>
            <a:r>
              <a:rPr lang="nl-NL" sz="1600" dirty="0">
                <a:latin typeface="Trebuchet MS" panose="020B0603020202020204" pitchFamily="34" charset="0"/>
              </a:rPr>
              <a:t>Of een investering de moeite waard is vergt een afweging van de </a:t>
            </a:r>
            <a:r>
              <a:rPr lang="nl-NL" sz="1600">
                <a:latin typeface="Trebuchet MS" panose="020B0603020202020204" pitchFamily="34" charset="0"/>
              </a:rPr>
              <a:t>investering van </a:t>
            </a:r>
            <a:r>
              <a:rPr lang="nl-NL" sz="1600" dirty="0">
                <a:latin typeface="Trebuchet MS" panose="020B0603020202020204" pitchFamily="34" charset="0"/>
              </a:rPr>
              <a:t>tijd, geld en middelen tegen de opbrengsten (zie daarvoor de </a:t>
            </a:r>
            <a:r>
              <a:rPr lang="nl-NL" sz="1600" dirty="0" err="1">
                <a:latin typeface="Trebuchet MS" panose="020B0603020202020204" pitchFamily="34" charset="0"/>
              </a:rPr>
              <a:t>NZpm</a:t>
            </a:r>
            <a:r>
              <a:rPr lang="nl-NL" sz="1600" dirty="0">
                <a:latin typeface="Trebuchet MS" panose="020B0603020202020204" pitchFamily="34" charset="0"/>
              </a:rPr>
              <a:t> Waardewaaier) en doelen. Overigens moeten zaken als risico’s gemoeid met het project en timing kwesties rondom de financiering van het project wellicht ook een rol spelen bij het uiteindelijk oordeel om een project wel of niet (nu) te doen.</a:t>
            </a:r>
          </a:p>
          <a:p>
            <a:pPr algn="just"/>
            <a:r>
              <a:rPr lang="nl-NL" sz="1600" dirty="0">
                <a:latin typeface="Trebuchet MS" panose="020B0603020202020204" pitchFamily="34" charset="0"/>
              </a:rPr>
              <a:t>Tips:</a:t>
            </a:r>
          </a:p>
          <a:p>
            <a:pPr lvl="1" algn="just"/>
            <a:r>
              <a:rPr lang="nl-NL" sz="1600" dirty="0">
                <a:latin typeface="Trebuchet MS" panose="020B0603020202020204" pitchFamily="34" charset="0"/>
              </a:rPr>
              <a:t>Een schatting is altijd beter dan geen schatting, want die helpt een gemeenschappelijk beeld te vormen over het project, bijvoorbeeld qua omvang, en bij het onderling afwegen van projecten. </a:t>
            </a:r>
            <a:endParaRPr lang="nl-NL" sz="1600" dirty="0">
              <a:solidFill>
                <a:srgbClr val="FF0000"/>
              </a:solidFill>
              <a:latin typeface="Trebuchet MS" panose="020B0603020202020204" pitchFamily="34" charset="0"/>
            </a:endParaRPr>
          </a:p>
          <a:p>
            <a:pPr lvl="1" algn="just"/>
            <a:r>
              <a:rPr lang="nl-NL" sz="1600" dirty="0">
                <a:latin typeface="Trebuchet MS" panose="020B0603020202020204" pitchFamily="34" charset="0"/>
              </a:rPr>
              <a:t>Gebruik als hulpmiddel bij het schatten eventueel het </a:t>
            </a:r>
            <a:r>
              <a:rPr lang="nl-NL" sz="1600" dirty="0" err="1">
                <a:latin typeface="Trebuchet MS" panose="020B0603020202020204" pitchFamily="34" charset="0"/>
              </a:rPr>
              <a:t>NZpm</a:t>
            </a:r>
            <a:r>
              <a:rPr lang="nl-NL" sz="1600" dirty="0">
                <a:latin typeface="Trebuchet MS" panose="020B0603020202020204" pitchFamily="34" charset="0"/>
              </a:rPr>
              <a:t> Project Resultaten Overzicht, want elke (deel)resultaat zal in ieder geval tijd en wellicht geld kosten. Reken eventueel ook vanuit (deel)activiteiten (per rol) per maand of week.</a:t>
            </a:r>
          </a:p>
          <a:p>
            <a:pPr lvl="1" algn="just"/>
            <a:r>
              <a:rPr lang="nl-NL" sz="1600" dirty="0">
                <a:latin typeface="Trebuchet MS" panose="020B0603020202020204" pitchFamily="34" charset="0"/>
              </a:rPr>
              <a:t>Schakel experts in zodra het ingewikkelder wordt, bijvoorbeeld omdat schattingen ervaringscijfers / data vragen, financiering van het project leningen of subsidies vereist of een interne investeringscommissie over het project moet oordelen. Denk hierbij aan: project controllers, business controllers, financial controllers, ICT, HR, externe specialisten, leveranciers en/of andere zorgorganisaties die vergelijkbare projecten doen of hebben gedaan.</a:t>
            </a:r>
          </a:p>
          <a:p>
            <a:pPr lvl="1" algn="just"/>
            <a:r>
              <a:rPr lang="nl-NL" sz="1600" dirty="0">
                <a:latin typeface="Trebuchet MS" panose="020B0603020202020204" pitchFamily="34" charset="0"/>
              </a:rPr>
              <a:t>In PowerPoint kun je geen formules gebruiken, maak een berekening daarom in Excel en knip/plak de tabel daaruit. </a:t>
            </a:r>
          </a:p>
        </p:txBody>
      </p:sp>
      <p:pic>
        <p:nvPicPr>
          <p:cNvPr id="6" name="Afbeelding 5">
            <a:extLst>
              <a:ext uri="{FF2B5EF4-FFF2-40B4-BE49-F238E27FC236}">
                <a16:creationId xmlns:a16="http://schemas.microsoft.com/office/drawing/2014/main" id="{012AC155-1452-D81E-6BFC-6ED05BBBB3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81002"/>
            <a:ext cx="969959" cy="681036"/>
          </a:xfrm>
          <a:prstGeom prst="rect">
            <a:avLst/>
          </a:prstGeom>
        </p:spPr>
      </p:pic>
      <p:sp>
        <p:nvSpPr>
          <p:cNvPr id="7" name="Tijdelijke aanduiding voor voettekst 4">
            <a:extLst>
              <a:ext uri="{FF2B5EF4-FFF2-40B4-BE49-F238E27FC236}">
                <a16:creationId xmlns:a16="http://schemas.microsoft.com/office/drawing/2014/main" id="{2D8D5F6B-00B7-E49B-FEDA-B51403714E0C}"/>
              </a:ext>
            </a:extLst>
          </p:cNvPr>
          <p:cNvSpPr txBox="1">
            <a:spLocks/>
          </p:cNvSpPr>
          <p:nvPr/>
        </p:nvSpPr>
        <p:spPr>
          <a:xfrm>
            <a:off x="9372600" y="6482962"/>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rgbClr val="003366"/>
                </a:solidFill>
                <a:effectLst/>
                <a:uLnTx/>
                <a:uFillTx/>
                <a:latin typeface="Aptos" panose="02110004020202020204"/>
                <a:ea typeface="+mn-ea"/>
                <a:cs typeface="+mn-cs"/>
              </a:rPr>
              <a:t>www.nzpm.nl</a:t>
            </a:r>
          </a:p>
        </p:txBody>
      </p:sp>
    </p:spTree>
    <p:extLst>
      <p:ext uri="{BB962C8B-B14F-4D97-AF65-F5344CB8AC3E}">
        <p14:creationId xmlns:p14="http://schemas.microsoft.com/office/powerpoint/2010/main" val="3598645924"/>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969</TotalTime>
  <Words>308</Words>
  <Application>Microsoft Office PowerPoint</Application>
  <PresentationFormat>Breedbeeld</PresentationFormat>
  <Paragraphs>16</Paragraphs>
  <Slides>2</Slides>
  <Notes>2</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2</vt:i4>
      </vt:variant>
    </vt:vector>
  </HeadingPairs>
  <TitlesOfParts>
    <vt:vector size="8" baseType="lpstr">
      <vt:lpstr>Aptos</vt:lpstr>
      <vt:lpstr>Arial</vt:lpstr>
      <vt:lpstr>Calibri</vt:lpstr>
      <vt:lpstr>Calibri Light</vt:lpstr>
      <vt:lpstr>Trebuchet MS</vt:lpstr>
      <vt:lpstr>Kantoorthema</vt:lpstr>
      <vt:lpstr>Investering – Overzicht</vt:lpstr>
      <vt:lpstr>Investering - Toelichting</vt:lpstr>
    </vt:vector>
  </TitlesOfParts>
  <Company>VUmc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Rouwendaal, J.C.A. van (John)</dc:creator>
  <cp:lastModifiedBy>John van Rouwendaal</cp:lastModifiedBy>
  <cp:revision>82</cp:revision>
  <dcterms:created xsi:type="dcterms:W3CDTF">2022-07-07T13:35:53Z</dcterms:created>
  <dcterms:modified xsi:type="dcterms:W3CDTF">2025-10-01T16:28:34Z</dcterms:modified>
</cp:coreProperties>
</file>